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5"/>
  </p:notesMasterIdLst>
  <p:sldIdLst>
    <p:sldId id="256" r:id="rId2"/>
    <p:sldId id="257" r:id="rId3"/>
    <p:sldId id="266" r:id="rId4"/>
    <p:sldId id="311" r:id="rId5"/>
    <p:sldId id="275" r:id="rId6"/>
    <p:sldId id="271" r:id="rId7"/>
    <p:sldId id="306" r:id="rId8"/>
    <p:sldId id="314" r:id="rId9"/>
    <p:sldId id="274" r:id="rId10"/>
    <p:sldId id="312" r:id="rId11"/>
    <p:sldId id="304" r:id="rId12"/>
    <p:sldId id="263" r:id="rId13"/>
    <p:sldId id="264" r:id="rId14"/>
    <p:sldId id="272" r:id="rId15"/>
    <p:sldId id="303" r:id="rId16"/>
    <p:sldId id="307" r:id="rId17"/>
    <p:sldId id="305" r:id="rId18"/>
    <p:sldId id="267" r:id="rId19"/>
    <p:sldId id="268" r:id="rId20"/>
    <p:sldId id="269" r:id="rId21"/>
    <p:sldId id="310" r:id="rId22"/>
    <p:sldId id="308" r:id="rId23"/>
    <p:sldId id="277" r:id="rId24"/>
    <p:sldId id="286" r:id="rId25"/>
    <p:sldId id="278" r:id="rId26"/>
    <p:sldId id="279" r:id="rId27"/>
    <p:sldId id="280" r:id="rId28"/>
    <p:sldId id="282" r:id="rId29"/>
    <p:sldId id="283" r:id="rId30"/>
    <p:sldId id="285" r:id="rId31"/>
    <p:sldId id="290" r:id="rId32"/>
    <p:sldId id="313" r:id="rId33"/>
    <p:sldId id="298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21" autoAdjust="0"/>
    <p:restoredTop sz="86401" autoAdjust="0"/>
  </p:normalViewPr>
  <p:slideViewPr>
    <p:cSldViewPr snapToGrid="0" snapToObjects="1">
      <p:cViewPr varScale="1">
        <p:scale>
          <a:sx n="104" d="100"/>
          <a:sy n="104" d="100"/>
        </p:scale>
        <p:origin x="135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65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91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are</a:t>
            </a:r>
            <a:r>
              <a:rPr lang="en-US" baseline="0" dirty="0"/>
              <a:t> computer networks cooler?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long did it take for </a:t>
            </a:r>
            <a:r>
              <a:rPr lang="en-US" dirty="0" err="1"/>
              <a:t>Whatsapp</a:t>
            </a:r>
            <a:r>
              <a:rPr lang="en-US" dirty="0"/>
              <a:t> to reach 1B monthly active users?</a:t>
            </a:r>
          </a:p>
          <a:p>
            <a:r>
              <a:rPr lang="en-US" dirty="0"/>
              <a:t>   It started with SMS, then audio</a:t>
            </a:r>
          </a:p>
          <a:p>
            <a:r>
              <a:rPr lang="en-US" dirty="0"/>
              <a:t>   How long did it take for cellphones to add end-to-end encryption? 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Iphone</a:t>
            </a:r>
            <a:r>
              <a:rPr lang="en-US" dirty="0"/>
              <a:t> is 10 years old this year. Could you imagine that connectivity would disrupt the transportation industry?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35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78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Also, because networks are so successful that they are disappearing from your sight!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005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Consult</a:t>
            </a:r>
            <a:r>
              <a:rPr lang="en-US" baseline="0" dirty="0"/>
              <a:t> with 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29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this scale? Why doesn’t each of these models scale?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79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Notice how we have some central elements connecting the hosts: switches</a:t>
            </a:r>
          </a:p>
          <a:p>
            <a:r>
              <a:rPr lang="en-US" dirty="0"/>
              <a:t>We want to create the illusion that the nodes are all connected to each other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make this more concrete…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18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Great, but what are some potential problems?</a:t>
            </a:r>
          </a:p>
          <a:p>
            <a:r>
              <a:rPr lang="en-US" dirty="0"/>
              <a:t>Fairness, guarantees, predictability…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17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2131667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azza.com/brown/fall2018/csci168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brown.edu/courses/cs168/f17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6678"/>
            <a:ext cx="7772400" cy="1470025"/>
          </a:xfrm>
        </p:spPr>
        <p:txBody>
          <a:bodyPr/>
          <a:lstStyle/>
          <a:p>
            <a:r>
              <a:rPr lang="en-US" dirty="0"/>
              <a:t>CSCI-1680 - Computer Networks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5166" y="3009899"/>
            <a:ext cx="7293668" cy="3209384"/>
          </a:xfrm>
        </p:spPr>
        <p:txBody>
          <a:bodyPr>
            <a:normAutofit/>
          </a:bodyPr>
          <a:lstStyle/>
          <a:p>
            <a:r>
              <a:rPr lang="en-US" sz="3300" b="0" dirty="0"/>
              <a:t>Rodrigo Fonseca (</a:t>
            </a:r>
            <a:r>
              <a:rPr lang="en-US" sz="3300" b="0" dirty="0" err="1"/>
              <a:t>rfonseca</a:t>
            </a:r>
            <a:r>
              <a:rPr lang="en-US" sz="3300" b="0" dirty="0"/>
              <a:t>)</a:t>
            </a:r>
            <a:endParaRPr lang="en-US" sz="2400" b="0" dirty="0"/>
          </a:p>
          <a:p>
            <a:endParaRPr lang="en-US" sz="2400" dirty="0"/>
          </a:p>
          <a:p>
            <a:r>
              <a:rPr lang="en-US" sz="2400" dirty="0">
                <a:solidFill>
                  <a:srgbClr val="FF0000"/>
                </a:solidFill>
                <a:latin typeface="Courier"/>
                <a:cs typeface="Courier"/>
              </a:rPr>
              <a:t>http://www.cs.brown.edu/courses/cs168</a:t>
            </a:r>
          </a:p>
          <a:p>
            <a:endParaRPr lang="en-US" sz="2400" b="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3766" y="6550223"/>
            <a:ext cx="6820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r>
              <a:rPr lang="en-US" sz="1400" dirty="0"/>
              <a:t>, Peterson &amp; Davie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/>
              <a:t>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Instructor: Rodrigo Fonseca (</a:t>
            </a:r>
            <a:r>
              <a:rPr lang="en-US" dirty="0" err="1"/>
              <a:t>rfonseca</a:t>
            </a:r>
            <a:r>
              <a:rPr lang="en-US" dirty="0"/>
              <a:t>)</a:t>
            </a:r>
          </a:p>
          <a:p>
            <a:r>
              <a:rPr lang="en-US" dirty="0"/>
              <a:t>HTA: </a:t>
            </a:r>
            <a:r>
              <a:rPr lang="en-US" b="0" dirty="0" err="1"/>
              <a:t>Yunheng</a:t>
            </a:r>
            <a:r>
              <a:rPr lang="en-US" b="0" dirty="0"/>
              <a:t> </a:t>
            </a:r>
            <a:r>
              <a:rPr lang="en-US" b="0" dirty="0" err="1"/>
              <a:t>Mong</a:t>
            </a:r>
            <a:endParaRPr lang="en-US" b="0" dirty="0"/>
          </a:p>
          <a:p>
            <a:r>
              <a:rPr lang="en-US" dirty="0"/>
              <a:t>Grad TA</a:t>
            </a:r>
            <a:r>
              <a:rPr lang="en-US" b="0" dirty="0"/>
              <a:t>: Nick </a:t>
            </a:r>
            <a:r>
              <a:rPr lang="en-US" b="0" dirty="0" err="1"/>
              <a:t>DeMarinis</a:t>
            </a:r>
            <a:endParaRPr lang="en-US" dirty="0"/>
          </a:p>
          <a:p>
            <a:r>
              <a:rPr lang="en-US" dirty="0"/>
              <a:t>Grad TA: </a:t>
            </a:r>
            <a:r>
              <a:rPr lang="en-US" b="0" dirty="0"/>
              <a:t>Michael </a:t>
            </a:r>
            <a:r>
              <a:rPr lang="en-US" b="0" dirty="0" err="1"/>
              <a:t>Markovitch</a:t>
            </a:r>
            <a:endParaRPr lang="en-US" b="0" dirty="0"/>
          </a:p>
          <a:p>
            <a:r>
              <a:rPr lang="en-US" dirty="0">
                <a:solidFill>
                  <a:srgbClr val="FF0000"/>
                </a:solidFill>
              </a:rPr>
              <a:t>How to reach us: Piazza</a:t>
            </a:r>
          </a:p>
          <a:p>
            <a:pPr marL="457200" lvl="1" indent="0" algn="ctr">
              <a:buNone/>
            </a:pPr>
            <a:r>
              <a:rPr lang="en-US" dirty="0">
                <a:hlinkClick r:id="rId3"/>
              </a:rPr>
              <a:t>https://piazza.com/brown/fall2018/csci1680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0201"/>
            <a:ext cx="7854784" cy="4525962"/>
          </a:xfrm>
        </p:spPr>
        <p:txBody>
          <a:bodyPr/>
          <a:lstStyle/>
          <a:p>
            <a:r>
              <a:rPr lang="en-US" dirty="0"/>
              <a:t>Goal: learn concepts underlying networks</a:t>
            </a:r>
          </a:p>
          <a:p>
            <a:pPr lvl="1"/>
            <a:r>
              <a:rPr lang="en-US" dirty="0"/>
              <a:t>How do networks work? What can one do with them?</a:t>
            </a:r>
          </a:p>
          <a:p>
            <a:pPr lvl="1"/>
            <a:r>
              <a:rPr lang="en-US" dirty="0"/>
              <a:t>Gain a basic understanding of the Internet</a:t>
            </a:r>
          </a:p>
          <a:p>
            <a:pPr lvl="1"/>
            <a:r>
              <a:rPr lang="en-US" dirty="0"/>
              <a:t>Gain experience writing </a:t>
            </a:r>
            <a:r>
              <a:rPr lang="en-US" i="1" dirty="0"/>
              <a:t>protocols</a:t>
            </a:r>
            <a:endParaRPr lang="en-US" dirty="0"/>
          </a:p>
          <a:p>
            <a:pPr lvl="1"/>
            <a:r>
              <a:rPr lang="en-US" dirty="0"/>
              <a:t>Tools to understand new protocols and applications</a:t>
            </a:r>
          </a:p>
          <a:p>
            <a:pPr marL="0" indent="0" algn="ctr">
              <a:buNone/>
            </a:pPr>
            <a:r>
              <a:rPr lang="en-US" i="1" dirty="0"/>
              <a:t>“From 2 communicating machines to the entire Internet”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257FE-8F7B-C64E-A634-97D219883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why should you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486F2-FB39-AF4E-B43D-1E1580E4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Networks have mostly disappeared...</a:t>
            </a:r>
          </a:p>
          <a:p>
            <a:pPr lvl="1"/>
            <a:r>
              <a:rPr lang="en-US" dirty="0"/>
              <a:t>By being everywhere!</a:t>
            </a:r>
          </a:p>
          <a:p>
            <a:pPr lvl="1"/>
            <a:endParaRPr lang="en-US" dirty="0"/>
          </a:p>
          <a:p>
            <a:r>
              <a:rPr lang="en-US" dirty="0"/>
              <a:t>But</a:t>
            </a:r>
          </a:p>
          <a:p>
            <a:pPr lvl="1"/>
            <a:r>
              <a:rPr lang="en-US" dirty="0"/>
              <a:t>Almost all applications are (partly) cloud-based</a:t>
            </a:r>
          </a:p>
          <a:p>
            <a:pPr lvl="1"/>
            <a:r>
              <a:rPr lang="en-US" dirty="0"/>
              <a:t>There are important tradeoffs when using networked systems</a:t>
            </a:r>
          </a:p>
          <a:p>
            <a:pPr lvl="2"/>
            <a:r>
              <a:rPr lang="en-US" dirty="0"/>
              <a:t>From your ISP choice to satellite communications to high performance computing, …</a:t>
            </a:r>
          </a:p>
          <a:p>
            <a:pPr lvl="1"/>
            <a:r>
              <a:rPr lang="en-US" dirty="0"/>
              <a:t>What to do when they fail?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469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/>
              <a:t>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a network?</a:t>
            </a:r>
          </a:p>
          <a:p>
            <a:pPr lvl="1"/>
            <a:r>
              <a:rPr lang="en-US" dirty="0"/>
              <a:t>System of lines/channels that interconnect</a:t>
            </a:r>
          </a:p>
          <a:p>
            <a:pPr lvl="1"/>
            <a:r>
              <a:rPr lang="en-US" i="1" dirty="0"/>
              <a:t>E.g.</a:t>
            </a:r>
            <a:r>
              <a:rPr lang="en-US" dirty="0"/>
              <a:t>, railroad, highway, plumbing, postal, telephone, social, </a:t>
            </a:r>
            <a:r>
              <a:rPr lang="en-US" dirty="0">
                <a:solidFill>
                  <a:srgbClr val="FF0000"/>
                </a:solidFill>
              </a:rPr>
              <a:t>computer</a:t>
            </a:r>
          </a:p>
          <a:p>
            <a:r>
              <a:rPr lang="en-US" dirty="0"/>
              <a:t>Computer Network</a:t>
            </a:r>
          </a:p>
          <a:p>
            <a:pPr lvl="1"/>
            <a:r>
              <a:rPr lang="en-US" dirty="0"/>
              <a:t>Moves information</a:t>
            </a:r>
          </a:p>
          <a:p>
            <a:pPr lvl="1"/>
            <a:r>
              <a:rPr lang="en-US" dirty="0"/>
              <a:t>Nodes: general-purpose computers (most nodes)</a:t>
            </a:r>
          </a:p>
          <a:p>
            <a:pPr lvl="1"/>
            <a:r>
              <a:rPr lang="en-US" dirty="0"/>
              <a:t>Links: wires, fiber optics, EM spectrum, composite…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computer networks cooler?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nodes are general-purpose computers</a:t>
            </a:r>
          </a:p>
          <a:p>
            <a:r>
              <a:rPr lang="en-US" dirty="0"/>
              <a:t>Very easy to </a:t>
            </a:r>
            <a:r>
              <a:rPr lang="en-US" dirty="0">
                <a:solidFill>
                  <a:srgbClr val="FF0000"/>
                </a:solidFill>
              </a:rPr>
              <a:t>innovate</a:t>
            </a:r>
            <a:r>
              <a:rPr lang="en-US" dirty="0"/>
              <a:t> and develop new uses of the network:	</a:t>
            </a:r>
            <a:r>
              <a:rPr lang="en-US" i="1" dirty="0"/>
              <a:t>you </a:t>
            </a:r>
            <a:r>
              <a:rPr lang="en-US" dirty="0"/>
              <a:t>can program the nodes</a:t>
            </a:r>
          </a:p>
          <a:p>
            <a:r>
              <a:rPr lang="en-US" dirty="0"/>
              <a:t>Contrast with the ossified Telephone network:</a:t>
            </a:r>
          </a:p>
          <a:p>
            <a:pPr lvl="1"/>
            <a:r>
              <a:rPr lang="en-US" dirty="0"/>
              <a:t>Can’t program most phones</a:t>
            </a:r>
          </a:p>
          <a:p>
            <a:pPr lvl="1"/>
            <a:r>
              <a:rPr lang="en-US" dirty="0"/>
              <a:t>Intelligence in the network, control by parties vested in the </a:t>
            </a:r>
            <a:r>
              <a:rPr lang="en-US" i="1" dirty="0"/>
              <a:t>status quo</a:t>
            </a:r>
            <a:r>
              <a:rPr lang="en-US" dirty="0"/>
              <a:t>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Innovation / Disruption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89" y="2131667"/>
            <a:ext cx="7569200" cy="3994495"/>
          </a:xfrm>
        </p:spPr>
        <p:txBody>
          <a:bodyPr/>
          <a:lstStyle/>
          <a:p>
            <a:r>
              <a:rPr lang="en-US" dirty="0"/>
              <a:t>WhatsApp: as of Jan 2016, reached 1B monthly active users in 7 years</a:t>
            </a:r>
          </a:p>
          <a:p>
            <a:pPr lvl="1"/>
            <a:r>
              <a:rPr lang="en-US" dirty="0"/>
              <a:t>57 engineers by then!</a:t>
            </a:r>
          </a:p>
          <a:p>
            <a:r>
              <a:rPr lang="en-US" dirty="0"/>
              <a:t>Uber disrupted transportation</a:t>
            </a:r>
          </a:p>
          <a:p>
            <a:pPr lvl="1"/>
            <a:r>
              <a:rPr lang="en-US" dirty="0"/>
              <a:t>Connectivity allowed a global dispatch service</a:t>
            </a:r>
          </a:p>
          <a:p>
            <a:r>
              <a:rPr lang="en-US" dirty="0" err="1"/>
              <a:t>Mirai</a:t>
            </a:r>
            <a:r>
              <a:rPr lang="en-US" dirty="0"/>
              <a:t> Botnet (!)</a:t>
            </a:r>
          </a:p>
          <a:p>
            <a:pPr lvl="1"/>
            <a:r>
              <a:rPr lang="en-US" dirty="0"/>
              <a:t>~50,000 </a:t>
            </a:r>
            <a:r>
              <a:rPr lang="en-US" dirty="0" err="1"/>
              <a:t>IoT</a:t>
            </a:r>
            <a:r>
              <a:rPr lang="en-US" dirty="0"/>
              <a:t> Devices (cameras, DVRs, routers)</a:t>
            </a:r>
          </a:p>
          <a:p>
            <a:pPr lvl="1"/>
            <a:r>
              <a:rPr lang="en-US" dirty="0"/>
              <a:t>100s of </a:t>
            </a:r>
            <a:r>
              <a:rPr lang="en-US" dirty="0" err="1"/>
              <a:t>Gbps</a:t>
            </a:r>
            <a:r>
              <a:rPr lang="en-US" dirty="0"/>
              <a:t> attacks in late 2016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C997F2-73BA-D349-A9BB-4AF98BA79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273" y="1989138"/>
            <a:ext cx="1166727" cy="11667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D51636-921F-AB4D-B1DB-F6A46164E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7033" y="3341347"/>
            <a:ext cx="1119316" cy="11193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FBBAF4-D326-8B41-B7B1-D4822323AF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962" y="4603192"/>
            <a:ext cx="2030627" cy="152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8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20AC5-612F-AE4C-BF8E-5E5D2CE58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Mirai</a:t>
            </a:r>
            <a:r>
              <a:rPr lang="en-US" dirty="0"/>
              <a:t> (Oct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8E380-C1FB-5C43-B7EF-C0C3B1705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896889"/>
            <a:ext cx="7569200" cy="3994495"/>
          </a:xfrm>
        </p:spPr>
        <p:txBody>
          <a:bodyPr anchor="t"/>
          <a:lstStyle/>
          <a:p>
            <a:r>
              <a:rPr lang="en-US" dirty="0"/>
              <a:t>DVRs, Home Routers, Cameras disrupted DYN</a:t>
            </a:r>
          </a:p>
          <a:p>
            <a:pPr lvl="1"/>
            <a:r>
              <a:rPr lang="en-US" dirty="0"/>
              <a:t>DNS provider for Twitter, Netflix, Reddit, others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38C903-0C38-BB4C-A196-0B7E69322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850" y="3669099"/>
            <a:ext cx="4940300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04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138"/>
            <a:ext cx="9144000" cy="57114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/>
              <a:t>Growth of the Internet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6403" y="6488668"/>
            <a:ext cx="2863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Miguel Angel </a:t>
            </a:r>
            <a:r>
              <a:rPr lang="en-US" dirty="0" err="1"/>
              <a:t>Todaro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4D0624-CB5F-474A-A58B-33D261337D9E}"/>
              </a:ext>
            </a:extLst>
          </p:cNvPr>
          <p:cNvSpPr txBox="1"/>
          <p:nvPr/>
        </p:nvSpPr>
        <p:spPr>
          <a:xfrm>
            <a:off x="1828800" y="6676373"/>
            <a:ext cx="3299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kilo mega giga tera peta </a:t>
            </a:r>
            <a:r>
              <a:rPr lang="en-US" dirty="0" err="1"/>
              <a:t>exa</a:t>
            </a:r>
            <a:r>
              <a:rPr lang="en-US" dirty="0"/>
              <a:t> zetta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EB5F5-EF0B-A440-8214-C43C844E1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of the Internet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BA64A5-C527-944E-8721-5563B9785311}"/>
              </a:ext>
            </a:extLst>
          </p:cNvPr>
          <p:cNvSpPr txBox="1"/>
          <p:nvPr/>
        </p:nvSpPr>
        <p:spPr>
          <a:xfrm>
            <a:off x="834567" y="4233796"/>
            <a:ext cx="37374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By </a:t>
            </a:r>
            <a:r>
              <a:rPr lang="en-US" sz="3600" dirty="0"/>
              <a:t>2021:</a:t>
            </a:r>
          </a:p>
          <a:p>
            <a:pPr lvl="1"/>
            <a:r>
              <a:rPr lang="en-US" dirty="0"/>
              <a:t>4.6B users</a:t>
            </a:r>
          </a:p>
          <a:p>
            <a:pPr lvl="1"/>
            <a:r>
              <a:rPr lang="en-US" dirty="0"/>
              <a:t>27 Billion devices (3.5 per capita)</a:t>
            </a:r>
          </a:p>
          <a:p>
            <a:pPr lvl="1"/>
            <a:r>
              <a:rPr lang="en-US" dirty="0"/>
              <a:t>3.3 Zettabytes ~ 3.3x10</a:t>
            </a:r>
            <a:r>
              <a:rPr lang="en-US" baseline="30000" dirty="0"/>
              <a:t>21</a:t>
            </a:r>
            <a:r>
              <a:rPr lang="en-US" dirty="0"/>
              <a:t> bytes</a:t>
            </a:r>
          </a:p>
          <a:p>
            <a:pPr lvl="1"/>
            <a:r>
              <a:rPr lang="en-US" dirty="0"/>
              <a:t>73% will be wireless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A9C4FEA-6447-E149-8E4A-7415430D5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016755"/>
              </p:ext>
            </p:extLst>
          </p:nvPr>
        </p:nvGraphicFramePr>
        <p:xfrm>
          <a:off x="4467616" y="2096361"/>
          <a:ext cx="3073052" cy="271931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36526">
                  <a:extLst>
                    <a:ext uri="{9D8B030D-6E8A-4147-A177-3AD203B41FA5}">
                      <a16:colId xmlns:a16="http://schemas.microsoft.com/office/drawing/2014/main" val="3903956951"/>
                    </a:ext>
                  </a:extLst>
                </a:gridCol>
                <a:gridCol w="1536526">
                  <a:extLst>
                    <a:ext uri="{9D8B030D-6E8A-4147-A177-3AD203B41FA5}">
                      <a16:colId xmlns:a16="http://schemas.microsoft.com/office/drawing/2014/main" val="1395848662"/>
                    </a:ext>
                  </a:extLst>
                </a:gridCol>
              </a:tblGrid>
              <a:tr h="2448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Year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Global Internet Traffic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8142144"/>
                  </a:ext>
                </a:extLst>
              </a:tr>
              <a:tr h="4124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1992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100 GB per day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31669686"/>
                  </a:ext>
                </a:extLst>
              </a:tr>
              <a:tr h="4124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1997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100 GB per hour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8487724"/>
                  </a:ext>
                </a:extLst>
              </a:tr>
              <a:tr h="4124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2002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100 GB per second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11836289"/>
                  </a:ext>
                </a:extLst>
              </a:tr>
              <a:tr h="4124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2,000 GB per second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0250522"/>
                  </a:ext>
                </a:extLst>
              </a:tr>
              <a:tr h="4124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26,600 GB per second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2144013"/>
                  </a:ext>
                </a:extLst>
              </a:tr>
              <a:tr h="4124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105,800 GB per second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2991416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4F4A86D-8BAD-AA42-A338-2C7FFAC9C5D2}"/>
              </a:ext>
            </a:extLst>
          </p:cNvPr>
          <p:cNvSpPr txBox="1"/>
          <p:nvPr/>
        </p:nvSpPr>
        <p:spPr>
          <a:xfrm>
            <a:off x="7540668" y="6488668"/>
            <a:ext cx="1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CISCO</a:t>
            </a:r>
          </a:p>
        </p:txBody>
      </p:sp>
    </p:spTree>
    <p:extLst>
      <p:ext uri="{BB962C8B-B14F-4D97-AF65-F5344CB8AC3E}">
        <p14:creationId xmlns:p14="http://schemas.microsoft.com/office/powerpoint/2010/main" val="661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799" y="-606073"/>
            <a:ext cx="5474231" cy="31779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7708" y="6488668"/>
            <a:ext cx="1426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Cisco</a:t>
            </a:r>
          </a:p>
        </p:txBody>
      </p:sp>
    </p:spTree>
    <p:extLst>
      <p:ext uri="{BB962C8B-B14F-4D97-AF65-F5344CB8AC3E}">
        <p14:creationId xmlns:p14="http://schemas.microsoft.com/office/powerpoint/2010/main" val="4088125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8057"/>
            <a:ext cx="9144000" cy="45526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4202" y="6488668"/>
            <a:ext cx="1829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Facebook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39" y="0"/>
            <a:ext cx="6842807" cy="6842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0027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you take this course?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74825"/>
            <a:ext cx="7569200" cy="399449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Impact</a:t>
            </a:r>
          </a:p>
          <a:p>
            <a:pPr lvl="1"/>
            <a:r>
              <a:rPr lang="en-US" dirty="0"/>
              <a:t>Social, economic, political, educational, …</a:t>
            </a:r>
          </a:p>
          <a:p>
            <a:pPr lvl="1"/>
            <a:r>
              <a:rPr lang="en-US" dirty="0"/>
              <a:t>Why should you care about </a:t>
            </a:r>
            <a:r>
              <a:rPr lang="en-US" dirty="0" err="1"/>
              <a:t>NetNeutrality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What does it mean to run out of IP addresses?</a:t>
            </a:r>
          </a:p>
          <a:p>
            <a:pPr lvl="1"/>
            <a:r>
              <a:rPr lang="en-US" dirty="0"/>
              <a:t>How could Egypt shut down the Internet internally?</a:t>
            </a:r>
          </a:p>
          <a:p>
            <a:pPr lvl="1"/>
            <a:r>
              <a:rPr lang="en-US" dirty="0"/>
              <a:t>How could Pakistan shut down </a:t>
            </a:r>
            <a:r>
              <a:rPr lang="en-US" dirty="0" err="1"/>
              <a:t>Youtube</a:t>
            </a:r>
            <a:r>
              <a:rPr lang="en-US" dirty="0"/>
              <a:t> </a:t>
            </a:r>
            <a:r>
              <a:rPr lang="en-US" i="1" dirty="0"/>
              <a:t>globally</a:t>
            </a:r>
            <a:r>
              <a:rPr lang="en-US" dirty="0"/>
              <a:t>?</a:t>
            </a:r>
          </a:p>
          <a:p>
            <a:r>
              <a:rPr lang="en-US" dirty="0"/>
              <a:t>Continuously changing and evolving</a:t>
            </a:r>
          </a:p>
          <a:p>
            <a:pPr lvl="1"/>
            <a:r>
              <a:rPr lang="en-US" dirty="0"/>
              <a:t>Incredible complexity</a:t>
            </a:r>
          </a:p>
          <a:p>
            <a:pPr lvl="1"/>
            <a:r>
              <a:rPr lang="en-US" dirty="0"/>
              <a:t>Any </a:t>
            </a:r>
            <a:r>
              <a:rPr lang="en-US" i="1" dirty="0"/>
              <a:t>fact</a:t>
            </a:r>
            <a:r>
              <a:rPr lang="en-US" dirty="0"/>
              <a:t> you learn will be inevitably out of date	</a:t>
            </a:r>
          </a:p>
          <a:p>
            <a:pPr lvl="1"/>
            <a:r>
              <a:rPr lang="en-US" dirty="0"/>
              <a:t>Learn general underlying </a:t>
            </a:r>
            <a:r>
              <a:rPr lang="en-US" i="1" dirty="0"/>
              <a:t>principles</a:t>
            </a:r>
          </a:p>
          <a:p>
            <a:r>
              <a:rPr lang="en-US" dirty="0"/>
              <a:t>Learn to program the network</a:t>
            </a:r>
          </a:p>
          <a:p>
            <a:r>
              <a:rPr lang="en-US" dirty="0"/>
              <a:t>Networks are cool!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Assignments: learn by implementing</a:t>
            </a:r>
          </a:p>
          <a:p>
            <a:pPr lvl="1"/>
            <a:r>
              <a:rPr lang="en-US" dirty="0"/>
              <a:t>Warm up: </a:t>
            </a:r>
            <a:r>
              <a:rPr lang="en-US" dirty="0" err="1"/>
              <a:t>Snowcast</a:t>
            </a:r>
            <a:r>
              <a:rPr lang="en-US" dirty="0"/>
              <a:t>, a networked music server</a:t>
            </a:r>
          </a:p>
          <a:p>
            <a:pPr lvl="2"/>
            <a:r>
              <a:rPr lang="en-US" dirty="0"/>
              <a:t>Get a feel for how applications use the network</a:t>
            </a:r>
          </a:p>
          <a:p>
            <a:r>
              <a:rPr lang="en-US" dirty="0"/>
              <a:t>Build knowledge from the ground up</a:t>
            </a:r>
          </a:p>
          <a:p>
            <a:pPr lvl="1"/>
            <a:r>
              <a:rPr lang="en-US" dirty="0"/>
              <a:t>Link individual nodes</a:t>
            </a:r>
          </a:p>
          <a:p>
            <a:pPr lvl="1"/>
            <a:r>
              <a:rPr lang="en-US" dirty="0"/>
              <a:t>Local networks with multiple nodes</a:t>
            </a:r>
          </a:p>
          <a:p>
            <a:pPr lvl="1"/>
            <a:r>
              <a:rPr lang="en-US" dirty="0"/>
              <a:t>IP: Connect hosts across several networks</a:t>
            </a:r>
          </a:p>
          <a:p>
            <a:pPr lvl="1"/>
            <a:r>
              <a:rPr lang="en-US" dirty="0"/>
              <a:t>Transport: Connect processes on different hosts</a:t>
            </a:r>
          </a:p>
          <a:p>
            <a:pPr lvl="1"/>
            <a:r>
              <a:rPr lang="en-US" dirty="0"/>
              <a:t>Applications</a:t>
            </a:r>
          </a:p>
          <a:p>
            <a:r>
              <a:rPr lang="en-US" dirty="0"/>
              <a:t>A few cross-cutting issues</a:t>
            </a:r>
          </a:p>
          <a:p>
            <a:pPr lvl="1"/>
            <a:r>
              <a:rPr lang="en-US" dirty="0"/>
              <a:t>Security, multimedia, overlay networks, P2P…</a:t>
            </a:r>
          </a:p>
        </p:txBody>
      </p:sp>
    </p:spTree>
    <p:extLst>
      <p:ext uri="{BB962C8B-B14F-4D97-AF65-F5344CB8AC3E}">
        <p14:creationId xmlns:p14="http://schemas.microsoft.com/office/powerpoint/2010/main" val="2701379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Recurring Themes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How to find who to talk to</a:t>
            </a:r>
          </a:p>
          <a:p>
            <a:pPr lvl="1"/>
            <a:r>
              <a:rPr lang="en-US" dirty="0"/>
              <a:t>Addresses and names, discovery, routing</a:t>
            </a:r>
          </a:p>
          <a:p>
            <a:r>
              <a:rPr lang="en-US" dirty="0"/>
              <a:t>Decide </a:t>
            </a:r>
            <a:r>
              <a:rPr lang="en-US" i="1" dirty="0"/>
              <a:t>how</a:t>
            </a:r>
            <a:r>
              <a:rPr lang="en-US" dirty="0"/>
              <a:t> to talk to them</a:t>
            </a:r>
          </a:p>
          <a:p>
            <a:pPr lvl="1"/>
            <a:r>
              <a:rPr lang="en-US" dirty="0"/>
              <a:t>Encodings, Protocols</a:t>
            </a:r>
          </a:p>
          <a:p>
            <a:r>
              <a:rPr lang="en-US" dirty="0"/>
              <a:t>Make sure communication is correct, only among intended parties</a:t>
            </a:r>
          </a:p>
          <a:p>
            <a:pPr lvl="1"/>
            <a:r>
              <a:rPr lang="en-US" dirty="0"/>
              <a:t>Error correction, encryption, </a:t>
            </a:r>
            <a:r>
              <a:rPr lang="mr-IN" dirty="0"/>
              <a:t>…</a:t>
            </a:r>
            <a:endParaRPr lang="en-US" dirty="0"/>
          </a:p>
          <a:p>
            <a:r>
              <a:rPr lang="en-US" dirty="0"/>
              <a:t>How to do this at scale</a:t>
            </a:r>
          </a:p>
          <a:p>
            <a:pPr lvl="1"/>
            <a:r>
              <a:rPr lang="en-US" dirty="0"/>
              <a:t>Planetary scale (or beyond)</a:t>
            </a:r>
          </a:p>
        </p:txBody>
      </p:sp>
    </p:spTree>
    <p:extLst>
      <p:ext uri="{BB962C8B-B14F-4D97-AF65-F5344CB8AC3E}">
        <p14:creationId xmlns:p14="http://schemas.microsoft.com/office/powerpoint/2010/main" val="735022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Content: </a:t>
            </a:r>
          </a:p>
          <a:p>
            <a:pPr lvl="1"/>
            <a:r>
              <a:rPr lang="en-US" dirty="0"/>
              <a:t>Lecture slides are the authoritative content</a:t>
            </a:r>
          </a:p>
          <a:p>
            <a:pPr lvl="1"/>
            <a:r>
              <a:rPr lang="en-US" dirty="0"/>
              <a:t>Only what we cover in class will be tested</a:t>
            </a:r>
          </a:p>
          <a:p>
            <a:r>
              <a:rPr lang="en-US" dirty="0"/>
              <a:t>Tools:</a:t>
            </a:r>
          </a:p>
          <a:p>
            <a:pPr lvl="1"/>
            <a:r>
              <a:rPr lang="en-US" dirty="0"/>
              <a:t>Discussions: </a:t>
            </a:r>
            <a:r>
              <a:rPr lang="en-US" b="1" dirty="0"/>
              <a:t>Piazza</a:t>
            </a:r>
          </a:p>
          <a:p>
            <a:pPr lvl="1"/>
            <a:r>
              <a:rPr lang="en-US" dirty="0"/>
              <a:t>HW submission/grading + exam grading: </a:t>
            </a:r>
            <a:r>
              <a:rPr lang="en-US" b="1" dirty="0" err="1"/>
              <a:t>Gradescope</a:t>
            </a:r>
            <a:endParaRPr lang="en-US" b="1" dirty="0"/>
          </a:p>
          <a:p>
            <a:pPr lvl="1"/>
            <a:r>
              <a:rPr lang="en-US" dirty="0"/>
              <a:t>Project development and submission: </a:t>
            </a:r>
            <a:r>
              <a:rPr lang="en-US" b="1" dirty="0" err="1"/>
              <a:t>Github</a:t>
            </a:r>
            <a:endParaRPr lang="en-US" b="1" dirty="0"/>
          </a:p>
          <a:p>
            <a:pPr lvl="1"/>
            <a:r>
              <a:rPr lang="en-US" dirty="0"/>
              <a:t>Sign up for these (see HW0)</a:t>
            </a:r>
          </a:p>
          <a:p>
            <a:r>
              <a:rPr lang="en-US" dirty="0"/>
              <a:t>Groups</a:t>
            </a:r>
          </a:p>
          <a:p>
            <a:pPr lvl="1"/>
            <a:r>
              <a:rPr lang="en-US" dirty="0" err="1"/>
              <a:t>Snowcast</a:t>
            </a:r>
            <a:r>
              <a:rPr lang="en-US" dirty="0"/>
              <a:t> is individual, other projects in pairs</a:t>
            </a:r>
          </a:p>
        </p:txBody>
      </p:sp>
    </p:spTree>
    <p:extLst>
      <p:ext uri="{BB962C8B-B14F-4D97-AF65-F5344CB8AC3E}">
        <p14:creationId xmlns:p14="http://schemas.microsoft.com/office/powerpoint/2010/main" val="173177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</p:spPr>
        <p:txBody>
          <a:bodyPr/>
          <a:lstStyle/>
          <a:p>
            <a:pPr lvl="0"/>
            <a:r>
              <a:rPr lang="en-US" b="1" dirty="0"/>
              <a:t>Prerequisites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0201"/>
            <a:ext cx="7855161" cy="4525962"/>
          </a:xfrm>
        </p:spPr>
        <p:txBody>
          <a:bodyPr/>
          <a:lstStyle/>
          <a:p>
            <a:r>
              <a:rPr lang="en-US" dirty="0"/>
              <a:t>CSCI-0330 (or equivalent). </a:t>
            </a:r>
          </a:p>
          <a:p>
            <a:pPr lvl="1"/>
            <a:r>
              <a:rPr lang="en-US" dirty="0"/>
              <a:t>We assume basic OS concepts (kernel/user, threads/processes, I/O, scheduling) </a:t>
            </a:r>
          </a:p>
          <a:p>
            <a:r>
              <a:rPr lang="en-US" dirty="0"/>
              <a:t>Low-level programming  or be willing to learn quickly </a:t>
            </a:r>
          </a:p>
          <a:p>
            <a:pPr lvl="1"/>
            <a:r>
              <a:rPr lang="en-US" dirty="0"/>
              <a:t>threads, locking, explicit memory management, …</a:t>
            </a:r>
          </a:p>
          <a:p>
            <a:r>
              <a:rPr lang="en-US" dirty="0"/>
              <a:t>We allow any* language</a:t>
            </a:r>
          </a:p>
          <a:p>
            <a:pPr lvl="1"/>
            <a:r>
              <a:rPr lang="en-US" dirty="0"/>
              <a:t>No high-level networking APIs, though (unless you write them yourself)</a:t>
            </a:r>
          </a:p>
          <a:p>
            <a:pPr lvl="1"/>
            <a:r>
              <a:rPr lang="en-US" dirty="0"/>
              <a:t>You will be bit twiddling and byte packing…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2131667"/>
            <a:ext cx="7793207" cy="399449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All assignments will be on the course page</a:t>
            </a:r>
          </a:p>
          <a:p>
            <a:pPr algn="ctr">
              <a:buNone/>
            </a:pPr>
            <a:r>
              <a:rPr lang="en-US" sz="2400" b="0" dirty="0">
                <a:solidFill>
                  <a:srgbClr val="FF0000"/>
                </a:solidFill>
                <a:latin typeface="Courier"/>
                <a:cs typeface="Courier"/>
                <a:hlinkClick r:id="rId2"/>
              </a:rPr>
              <a:t>http://www.cs.brown.edu/courses/cs168/f17</a:t>
            </a:r>
            <a:endParaRPr lang="en-US" sz="2400" b="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dirty="0"/>
              <a:t>Texts (not required): </a:t>
            </a:r>
          </a:p>
          <a:p>
            <a:pPr lvl="1"/>
            <a:r>
              <a:rPr lang="en-US" dirty="0"/>
              <a:t>Peterson and Davie, Computer Networks  - A Systems Approach, 4</a:t>
            </a:r>
            <a:r>
              <a:rPr lang="en-US" baseline="30000" dirty="0"/>
              <a:t>th</a:t>
            </a:r>
            <a:r>
              <a:rPr lang="en-US" dirty="0"/>
              <a:t> or 5</a:t>
            </a:r>
            <a:r>
              <a:rPr lang="en-US" baseline="30000" dirty="0"/>
              <a:t>th </a:t>
            </a:r>
            <a:r>
              <a:rPr lang="en-US" dirty="0"/>
              <a:t>editions </a:t>
            </a:r>
            <a:r>
              <a:rPr lang="en-US" i="1" dirty="0"/>
              <a:t>or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Kurose and Ross, ‘Computer Networking: A Top-Down Approach (6</a:t>
            </a:r>
            <a:r>
              <a:rPr lang="en-US" baseline="30000" dirty="0"/>
              <a:t>th</a:t>
            </a:r>
            <a:r>
              <a:rPr lang="en-US" dirty="0"/>
              <a:t> or 7</a:t>
            </a:r>
            <a:r>
              <a:rPr lang="en-US" baseline="30000" dirty="0"/>
              <a:t>th</a:t>
            </a:r>
            <a:r>
              <a:rPr lang="en-US" dirty="0"/>
              <a:t> editions)</a:t>
            </a:r>
          </a:p>
          <a:p>
            <a:r>
              <a:rPr lang="en-US" dirty="0"/>
              <a:t>You are responsible to check the web page and piazza!</a:t>
            </a:r>
          </a:p>
          <a:p>
            <a:pPr lvl="1"/>
            <a:r>
              <a:rPr lang="en-US" dirty="0"/>
              <a:t>All announcements will be there</a:t>
            </a:r>
          </a:p>
          <a:p>
            <a:pPr lvl="1"/>
            <a:r>
              <a:rPr lang="en-US" dirty="0"/>
              <a:t>Textbook chapters corresponding to lectures: read them before class</a:t>
            </a:r>
          </a:p>
          <a:p>
            <a:pPr lvl="1"/>
            <a:r>
              <a:rPr lang="en-US" dirty="0"/>
              <a:t>Handouts, due dates, programming resources, </a:t>
            </a:r>
            <a:r>
              <a:rPr lang="en-US" i="1" dirty="0"/>
              <a:t>etc…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Subject to change </a:t>
            </a:r>
            <a:r>
              <a:rPr lang="en-US" dirty="0"/>
              <a:t>(reload before checking assignments)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14207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“Written” component</a:t>
            </a:r>
          </a:p>
          <a:p>
            <a:pPr lvl="1"/>
            <a:r>
              <a:rPr lang="en-US" dirty="0"/>
              <a:t>Exams: Midterm (15%) and Final (25%)</a:t>
            </a:r>
          </a:p>
          <a:p>
            <a:pPr lvl="1"/>
            <a:r>
              <a:rPr lang="en-US" dirty="0"/>
              <a:t>Homework: 3 written assignments (15%)</a:t>
            </a:r>
          </a:p>
          <a:p>
            <a:pPr lvl="2"/>
            <a:r>
              <a:rPr lang="en-US" dirty="0"/>
              <a:t>Short answer and design questions</a:t>
            </a:r>
          </a:p>
          <a:p>
            <a:r>
              <a:rPr lang="en-US" dirty="0"/>
              <a:t>4 Programming Projects (45%)</a:t>
            </a:r>
          </a:p>
          <a:p>
            <a:pPr lvl="1"/>
            <a:r>
              <a:rPr lang="en-US" dirty="0" err="1"/>
              <a:t>Snowcast</a:t>
            </a:r>
            <a:r>
              <a:rPr lang="en-US" dirty="0"/>
              <a:t>: streaming music server</a:t>
            </a:r>
          </a:p>
          <a:p>
            <a:pPr lvl="1"/>
            <a:r>
              <a:rPr lang="en-US" dirty="0"/>
              <a:t>IP, as an overlay, on top of UDP</a:t>
            </a:r>
          </a:p>
          <a:p>
            <a:pPr lvl="1"/>
            <a:r>
              <a:rPr lang="en-US" dirty="0"/>
              <a:t>TCP, on top of </a:t>
            </a:r>
            <a:r>
              <a:rPr lang="en-US" i="1" dirty="0"/>
              <a:t>your</a:t>
            </a:r>
            <a:r>
              <a:rPr lang="en-US" dirty="0"/>
              <a:t> IP</a:t>
            </a:r>
          </a:p>
          <a:p>
            <a:pPr lvl="1"/>
            <a:r>
              <a:rPr lang="en-US" dirty="0"/>
              <a:t>Final (short, fun, to be decided)</a:t>
            </a:r>
          </a:p>
          <a:p>
            <a:r>
              <a:rPr lang="en-US" dirty="0"/>
              <a:t>Must pass two components individually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616B49-7590-EB4F-9487-DEA7BBBEC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617" y="886297"/>
            <a:ext cx="5152766" cy="51527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9909DA-EEB0-1948-9E0F-E5437C72C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314797"/>
            <a:ext cx="7569200" cy="1143000"/>
          </a:xfrm>
        </p:spPr>
        <p:txBody>
          <a:bodyPr/>
          <a:lstStyle/>
          <a:p>
            <a:r>
              <a:rPr lang="en-US" dirty="0"/>
              <a:t>HW0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A72EE1-EBDE-B64A-A32A-E2313D972224}"/>
              </a:ext>
            </a:extLst>
          </p:cNvPr>
          <p:cNvSpPr txBox="1"/>
          <p:nvPr/>
        </p:nvSpPr>
        <p:spPr>
          <a:xfrm>
            <a:off x="2086992" y="5854397"/>
            <a:ext cx="4970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cs.brown.edu</a:t>
            </a:r>
            <a:r>
              <a:rPr lang="en-US" dirty="0"/>
              <a:t>/courses/cs168/f18/hw0.html</a:t>
            </a:r>
          </a:p>
        </p:txBody>
      </p:sp>
    </p:spTree>
    <p:extLst>
      <p:ext uri="{BB962C8B-B14F-4D97-AF65-F5344CB8AC3E}">
        <p14:creationId xmlns:p14="http://schemas.microsoft.com/office/powerpoint/2010/main" val="22950218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(and I won’t look if you are shopping and want to flee)</a:t>
            </a:r>
          </a:p>
        </p:txBody>
      </p:sp>
    </p:spTree>
    <p:extLst>
      <p:ext uri="{BB962C8B-B14F-4D97-AF65-F5344CB8AC3E}">
        <p14:creationId xmlns:p14="http://schemas.microsoft.com/office/powerpoint/2010/main" val="1423939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1464293"/>
            <a:ext cx="7569200" cy="1143000"/>
          </a:xfrm>
        </p:spPr>
        <p:txBody>
          <a:bodyPr/>
          <a:lstStyle/>
          <a:p>
            <a:r>
              <a:rPr lang="en-US" dirty="0"/>
              <a:t>Building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749822"/>
            <a:ext cx="7916333" cy="5450168"/>
          </a:xfrm>
        </p:spPr>
        <p:txBody>
          <a:bodyPr anchor="t">
            <a:normAutofit/>
          </a:bodyPr>
          <a:lstStyle/>
          <a:p>
            <a:r>
              <a:rPr lang="en-US" dirty="0"/>
              <a:t>Nodes: Computers (hosts), dedicated routers, … </a:t>
            </a:r>
          </a:p>
          <a:p>
            <a:r>
              <a:rPr lang="en-US" dirty="0"/>
              <a:t>Links: Coax, twisted pair, fiber, radio, …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Content Placeholder 4" descr="01x02.eps"/>
          <p:cNvPicPr>
            <a:picLocks noChangeAspect="1"/>
          </p:cNvPicPr>
          <p:nvPr/>
        </p:nvPicPr>
        <p:blipFill>
          <a:blip r:embed="rId2"/>
          <a:srcRect l="5172" t="-3746" b="68451"/>
          <a:stretch>
            <a:fillRect/>
          </a:stretch>
        </p:blipFill>
        <p:spPr>
          <a:xfrm>
            <a:off x="1703731" y="3972592"/>
            <a:ext cx="5778548" cy="105591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</a:t>
            </a:r>
            <a:r>
              <a:rPr lang="en-US" baseline="0" dirty="0"/>
              <a:t> to connect more nodes?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1273" y="2374568"/>
            <a:ext cx="5082727" cy="965429"/>
          </a:xfrm>
        </p:spPr>
        <p:txBody>
          <a:bodyPr/>
          <a:lstStyle/>
          <a:p>
            <a:pPr>
              <a:buNone/>
            </a:pPr>
            <a:r>
              <a:rPr lang="en-US" dirty="0"/>
              <a:t>Multiple wires</a:t>
            </a:r>
            <a:endParaRPr lang="en-US" baseline="0" dirty="0"/>
          </a:p>
        </p:txBody>
      </p:sp>
      <p:pic>
        <p:nvPicPr>
          <p:cNvPr id="5" name="Content Placeholder 4" descr="01x02.eps"/>
          <p:cNvPicPr>
            <a:picLocks noChangeAspect="1"/>
          </p:cNvPicPr>
          <p:nvPr/>
        </p:nvPicPr>
        <p:blipFill>
          <a:blip r:embed="rId3"/>
          <a:srcRect l="5172" t="39508" r="-739" b="-6904"/>
          <a:stretch>
            <a:fillRect/>
          </a:stretch>
        </p:blipFill>
        <p:spPr>
          <a:xfrm>
            <a:off x="2964790" y="4109898"/>
            <a:ext cx="5823661" cy="2016264"/>
          </a:xfrm>
          <a:prstGeom prst="rect">
            <a:avLst/>
          </a:prstGeom>
        </p:spPr>
      </p:pic>
      <p:grpSp>
        <p:nvGrpSpPr>
          <p:cNvPr id="71" name="Group 70"/>
          <p:cNvGrpSpPr/>
          <p:nvPr/>
        </p:nvGrpSpPr>
        <p:grpSpPr>
          <a:xfrm>
            <a:off x="269797" y="1846610"/>
            <a:ext cx="3531370" cy="2396887"/>
            <a:chOff x="867354" y="1461180"/>
            <a:chExt cx="3531370" cy="2396887"/>
          </a:xfrm>
        </p:grpSpPr>
        <p:pic>
          <p:nvPicPr>
            <p:cNvPr id="72" name="Content Placeholder 4" descr="01x02.eps"/>
            <p:cNvPicPr>
              <a:picLocks noChangeAspect="1"/>
            </p:cNvPicPr>
            <p:nvPr/>
          </p:nvPicPr>
          <p:blipFill>
            <a:blip r:embed="rId3"/>
            <a:srcRect l="5172" t="-3746" r="81103" b="68451"/>
            <a:stretch>
              <a:fillRect/>
            </a:stretch>
          </p:blipFill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73" name="Content Placeholder 4" descr="01x02.eps"/>
            <p:cNvPicPr>
              <a:picLocks noChangeAspect="1"/>
            </p:cNvPicPr>
            <p:nvPr/>
          </p:nvPicPr>
          <p:blipFill>
            <a:blip r:embed="rId3"/>
            <a:srcRect l="5172" t="-3746" r="81103" b="68451"/>
            <a:stretch>
              <a:fillRect/>
            </a:stretch>
          </p:blipFill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4" name="Content Placeholder 4" descr="01x02.eps"/>
            <p:cNvPicPr>
              <a:picLocks noChangeAspect="1"/>
            </p:cNvPicPr>
            <p:nvPr/>
          </p:nvPicPr>
          <p:blipFill>
            <a:blip r:embed="rId3"/>
            <a:srcRect l="5172" t="-3746" r="81103" b="68451"/>
            <a:stretch>
              <a:fillRect/>
            </a:stretch>
          </p:blipFill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75" name="Content Placeholder 4" descr="01x02.eps"/>
            <p:cNvPicPr>
              <a:picLocks noChangeAspect="1"/>
            </p:cNvPicPr>
            <p:nvPr/>
          </p:nvPicPr>
          <p:blipFill>
            <a:blip r:embed="rId3"/>
            <a:srcRect l="5172" t="-3746" r="81103" b="68451"/>
            <a:stretch>
              <a:fillRect/>
            </a:stretch>
          </p:blipFill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76" name="Content Placeholder 4" descr="01x02.eps"/>
            <p:cNvPicPr>
              <a:picLocks noChangeAspect="1"/>
            </p:cNvPicPr>
            <p:nvPr/>
          </p:nvPicPr>
          <p:blipFill>
            <a:blip r:embed="rId3"/>
            <a:srcRect l="5172" t="-3746" r="81103" b="68451"/>
            <a:stretch>
              <a:fillRect/>
            </a:stretch>
          </p:blipFill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77" name="Content Placeholder 4" descr="01x02.eps"/>
            <p:cNvPicPr>
              <a:picLocks noChangeAspect="1"/>
            </p:cNvPicPr>
            <p:nvPr/>
          </p:nvPicPr>
          <p:blipFill>
            <a:blip r:embed="rId3"/>
            <a:srcRect l="5172" t="-3746" r="81103" b="68451"/>
            <a:stretch>
              <a:fillRect/>
            </a:stretch>
          </p:blipFill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78" name="Straight Connector 77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endCxn id="72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endCxn id="72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endCxn id="72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Content Placeholder 2"/>
          <p:cNvSpPr txBox="1">
            <a:spLocks/>
          </p:cNvSpPr>
          <p:nvPr/>
        </p:nvSpPr>
        <p:spPr>
          <a:xfrm>
            <a:off x="269798" y="4726211"/>
            <a:ext cx="2989268" cy="965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Shared medium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75733"/>
            <a:ext cx="7569200" cy="1143000"/>
          </a:xfrm>
        </p:spPr>
        <p:txBody>
          <a:bodyPr/>
          <a:lstStyle/>
          <a:p>
            <a:r>
              <a:rPr lang="en-US" dirty="0"/>
              <a:t>From Links to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4724400"/>
            <a:ext cx="7874961" cy="1401762"/>
          </a:xfrm>
        </p:spPr>
        <p:txBody>
          <a:bodyPr>
            <a:noAutofit/>
          </a:bodyPr>
          <a:lstStyle/>
          <a:p>
            <a:r>
              <a:rPr lang="en-US" dirty="0"/>
              <a:t>To scale to more nodes, use </a:t>
            </a:r>
            <a:r>
              <a:rPr lang="en-US" i="1" dirty="0"/>
              <a:t>switching</a:t>
            </a:r>
          </a:p>
          <a:p>
            <a:pPr lvl="1"/>
            <a:r>
              <a:rPr lang="en-US" dirty="0"/>
              <a:t>Nodes can connect to multiple other nodes</a:t>
            </a:r>
          </a:p>
          <a:p>
            <a:pPr lvl="1"/>
            <a:r>
              <a:rPr lang="en-US" dirty="0"/>
              <a:t>Recursively, one node can connect to multiple networks</a:t>
            </a:r>
          </a:p>
        </p:txBody>
      </p:sp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920" y="1966383"/>
            <a:ext cx="2921000" cy="2438400"/>
          </a:xfrm>
          <a:prstGeom prst="rect">
            <a:avLst/>
          </a:prstGeom>
        </p:spPr>
      </p:pic>
      <p:pic>
        <p:nvPicPr>
          <p:cNvPr id="6" name="Picture 5" descr="01x04.ep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788" y="1718733"/>
            <a:ext cx="3556000" cy="29337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60758"/>
            <a:ext cx="7569200" cy="1143000"/>
          </a:xfrm>
        </p:spPr>
        <p:txBody>
          <a:bodyPr/>
          <a:lstStyle/>
          <a:p>
            <a:r>
              <a:rPr lang="en-US" dirty="0"/>
              <a:t>Switching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643" y="1846287"/>
            <a:ext cx="8048717" cy="3994495"/>
          </a:xfrm>
        </p:spPr>
        <p:txBody>
          <a:bodyPr>
            <a:noAutofit/>
          </a:bodyPr>
          <a:lstStyle/>
          <a:p>
            <a:r>
              <a:rPr lang="en-US" dirty="0"/>
              <a:t>Circuit Switching – virtual link between two nodes</a:t>
            </a:r>
          </a:p>
          <a:p>
            <a:pPr lvl="1"/>
            <a:r>
              <a:rPr lang="en-US" dirty="0"/>
              <a:t>Set up circuit (</a:t>
            </a:r>
            <a:r>
              <a:rPr lang="en-US" i="1" dirty="0"/>
              <a:t>e.g. </a:t>
            </a:r>
            <a:r>
              <a:rPr lang="en-US" dirty="0"/>
              <a:t>dialing, signaling) – may fail: busy</a:t>
            </a:r>
          </a:p>
          <a:p>
            <a:pPr lvl="1"/>
            <a:r>
              <a:rPr lang="en-US" dirty="0"/>
              <a:t>Transfer data at known rate</a:t>
            </a:r>
          </a:p>
          <a:p>
            <a:pPr lvl="1"/>
            <a:r>
              <a:rPr lang="en-US" dirty="0"/>
              <a:t>Tear down circuit</a:t>
            </a:r>
          </a:p>
          <a:p>
            <a:r>
              <a:rPr lang="en-US" dirty="0"/>
              <a:t>Packet Switching</a:t>
            </a:r>
          </a:p>
          <a:p>
            <a:pPr lvl="1"/>
            <a:r>
              <a:rPr lang="en-US" dirty="0"/>
              <a:t>Forward bounded-size messages.</a:t>
            </a:r>
          </a:p>
          <a:p>
            <a:pPr lvl="1"/>
            <a:r>
              <a:rPr lang="en-US" dirty="0"/>
              <a:t>Each message can have different senders/receivers</a:t>
            </a:r>
          </a:p>
          <a:p>
            <a:pPr lvl="1"/>
            <a:r>
              <a:rPr lang="en-US" dirty="0"/>
              <a:t>Focus of this course</a:t>
            </a:r>
          </a:p>
          <a:p>
            <a:pPr algn="ctr">
              <a:buNone/>
            </a:pPr>
            <a:r>
              <a:rPr lang="en-US" sz="2400" b="0" dirty="0">
                <a:solidFill>
                  <a:srgbClr val="FF0000"/>
                </a:solidFill>
              </a:rPr>
              <a:t>Analogy: circuit switching reserves the highway for a cross-country trip. Packet switching interleaves everyone’s cars.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5051197"/>
            <a:ext cx="8017669" cy="91800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What to do when multiple flows must share a link?</a:t>
            </a:r>
          </a:p>
        </p:txBody>
      </p:sp>
      <p:pic>
        <p:nvPicPr>
          <p:cNvPr id="4" name="Picture 3" descr="01x0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05" y="1754062"/>
            <a:ext cx="6752290" cy="302602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stdm.pdf"/>
          <p:cNvPicPr>
            <a:picLocks noChangeAspect="1"/>
          </p:cNvPicPr>
          <p:nvPr/>
        </p:nvPicPr>
        <p:blipFill>
          <a:blip r:embed="rId2"/>
          <a:srcRect t="-19834" b="-19834"/>
          <a:stretch>
            <a:fillRect/>
          </a:stretch>
        </p:blipFill>
        <p:spPr>
          <a:xfrm>
            <a:off x="787400" y="603566"/>
            <a:ext cx="7569200" cy="399449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4066642"/>
            <a:ext cx="7569200" cy="20595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Synchronous time-division multiplexing</a:t>
            </a:r>
          </a:p>
          <a:p>
            <a:pPr lvl="1"/>
            <a:r>
              <a:rPr lang="en-US" dirty="0"/>
              <a:t>Divide time into equal-sized quanta, round robin</a:t>
            </a:r>
          </a:p>
          <a:p>
            <a:pPr lvl="1"/>
            <a:r>
              <a:rPr lang="en-US" dirty="0"/>
              <a:t>Illusion of direct link for switched circuit net</a:t>
            </a:r>
          </a:p>
          <a:p>
            <a:pPr lvl="1"/>
            <a:r>
              <a:rPr lang="en-US" dirty="0"/>
              <a:t>But wastes capacity if not enough flows</a:t>
            </a:r>
          </a:p>
          <a:p>
            <a:pPr lvl="1"/>
            <a:r>
              <a:rPr lang="en-US" dirty="0"/>
              <a:t>Also doesn’t degrade gracefully when more flows than slots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STDM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FDM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Frequency-division multiplexing: allocates a frequency band for each flow</a:t>
            </a:r>
          </a:p>
          <a:p>
            <a:pPr lvl="1"/>
            <a:r>
              <a:rPr lang="en-US" dirty="0"/>
              <a:t>Same as TV channels and radio stations</a:t>
            </a:r>
          </a:p>
          <a:p>
            <a:r>
              <a:rPr lang="en-US" dirty="0"/>
              <a:t>Similar drawbacks to STDM</a:t>
            </a:r>
          </a:p>
          <a:p>
            <a:pPr lvl="1"/>
            <a:r>
              <a:rPr lang="en-US" dirty="0"/>
              <a:t>Wastes bandwidth if someone not sending</a:t>
            </a:r>
          </a:p>
          <a:p>
            <a:pPr lvl="1"/>
            <a:r>
              <a:rPr lang="en-US" dirty="0"/>
              <a:t>Can run out of spectrum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722218"/>
            <a:ext cx="7569200" cy="1143000"/>
          </a:xfrm>
        </p:spPr>
        <p:txBody>
          <a:bodyPr/>
          <a:lstStyle/>
          <a:p>
            <a:r>
              <a:rPr lang="en-US" dirty="0"/>
              <a:t>Statistical 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259627"/>
            <a:ext cx="7569200" cy="1990451"/>
          </a:xfrm>
        </p:spPr>
        <p:txBody>
          <a:bodyPr>
            <a:normAutofit/>
          </a:bodyPr>
          <a:lstStyle/>
          <a:p>
            <a:r>
              <a:rPr lang="en-US" dirty="0"/>
              <a:t>Idea: like STDM but with no pre-determined time slots (or order!)</a:t>
            </a:r>
          </a:p>
          <a:p>
            <a:r>
              <a:rPr lang="en-US" dirty="0"/>
              <a:t>Maximizes link utilization</a:t>
            </a:r>
          </a:p>
          <a:p>
            <a:pPr lvl="1"/>
            <a:r>
              <a:rPr lang="en-US" dirty="0"/>
              <a:t>Link is never idle if there are packets to send</a:t>
            </a:r>
          </a:p>
        </p:txBody>
      </p:sp>
      <p:pic>
        <p:nvPicPr>
          <p:cNvPr id="4" name="Picture 3" descr="01x06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591" y="1649049"/>
            <a:ext cx="4431112" cy="261057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Statistical 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Cons:</a:t>
            </a:r>
          </a:p>
          <a:p>
            <a:pPr lvl="1"/>
            <a:r>
              <a:rPr lang="en-US" dirty="0"/>
              <a:t>Hard to guarantee fairness</a:t>
            </a:r>
          </a:p>
          <a:p>
            <a:pPr lvl="1"/>
            <a:r>
              <a:rPr lang="en-US" dirty="0"/>
              <a:t>Unpredictable queuing delays</a:t>
            </a:r>
          </a:p>
          <a:p>
            <a:pPr lvl="1"/>
            <a:r>
              <a:rPr lang="en-US" dirty="0"/>
              <a:t>Packets may</a:t>
            </a:r>
            <a:r>
              <a:rPr lang="en-US" baseline="0" dirty="0"/>
              <a:t> take different paths</a:t>
            </a:r>
          </a:p>
          <a:p>
            <a:r>
              <a:rPr lang="en-US" dirty="0"/>
              <a:t>Yet…</a:t>
            </a:r>
          </a:p>
          <a:p>
            <a:pPr lvl="1"/>
            <a:r>
              <a:rPr lang="en-US" dirty="0"/>
              <a:t>This is the main model used on the Internet</a:t>
            </a:r>
          </a:p>
          <a:p>
            <a:r>
              <a:rPr lang="en-US" baseline="0" dirty="0"/>
              <a:t>Think of running a restaurant</a:t>
            </a:r>
          </a:p>
          <a:p>
            <a:pPr lvl="1"/>
            <a:r>
              <a:rPr lang="en-US" dirty="0"/>
              <a:t>For a fixed set of people that go there every day</a:t>
            </a:r>
          </a:p>
          <a:p>
            <a:pPr lvl="1"/>
            <a:r>
              <a:rPr lang="en-US" baseline="0" dirty="0"/>
              <a:t>Or</a:t>
            </a:r>
            <a:r>
              <a:rPr lang="en-US" dirty="0"/>
              <a:t> on a busy corner of Manhattan</a:t>
            </a:r>
          </a:p>
          <a:p>
            <a:pPr lvl="2"/>
            <a:r>
              <a:rPr lang="en-US" baseline="0" dirty="0"/>
              <a:t>When would</a:t>
            </a:r>
            <a:r>
              <a:rPr lang="en-US" dirty="0"/>
              <a:t> you take reservations?</a:t>
            </a:r>
            <a:endParaRPr lang="en-US" baseline="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Assignments: learn by implementing</a:t>
            </a:r>
          </a:p>
          <a:p>
            <a:pPr lvl="1"/>
            <a:r>
              <a:rPr lang="en-US" dirty="0"/>
              <a:t>Warm up: </a:t>
            </a:r>
            <a:r>
              <a:rPr lang="en-US" dirty="0" err="1"/>
              <a:t>Snowcast</a:t>
            </a:r>
            <a:r>
              <a:rPr lang="en-US" dirty="0"/>
              <a:t>, a networked music server</a:t>
            </a:r>
          </a:p>
          <a:p>
            <a:pPr lvl="2"/>
            <a:r>
              <a:rPr lang="en-US" dirty="0"/>
              <a:t>Get a feel for how applications use the network</a:t>
            </a:r>
          </a:p>
          <a:p>
            <a:r>
              <a:rPr lang="en-US" dirty="0"/>
              <a:t>Build knowledge from the ground up</a:t>
            </a:r>
          </a:p>
          <a:p>
            <a:pPr lvl="1"/>
            <a:r>
              <a:rPr lang="en-US" dirty="0"/>
              <a:t>Link individual nodes</a:t>
            </a:r>
          </a:p>
          <a:p>
            <a:pPr lvl="1"/>
            <a:r>
              <a:rPr lang="en-US" dirty="0"/>
              <a:t>Local networks with multiple nodes</a:t>
            </a:r>
          </a:p>
          <a:p>
            <a:pPr lvl="1"/>
            <a:r>
              <a:rPr lang="en-US" dirty="0"/>
              <a:t>IP: Connect hosts across several networks</a:t>
            </a:r>
          </a:p>
          <a:p>
            <a:pPr lvl="1"/>
            <a:r>
              <a:rPr lang="en-US" dirty="0"/>
              <a:t>Transport: Connect processes on different hosts</a:t>
            </a:r>
          </a:p>
          <a:p>
            <a:pPr lvl="1"/>
            <a:r>
              <a:rPr lang="en-US" dirty="0"/>
              <a:t>Applications</a:t>
            </a:r>
          </a:p>
          <a:p>
            <a:r>
              <a:rPr lang="en-US" dirty="0"/>
              <a:t>A few cross-cutting issues</a:t>
            </a:r>
          </a:p>
          <a:p>
            <a:pPr lvl="1"/>
            <a:r>
              <a:rPr lang="en-US" dirty="0"/>
              <a:t>Security, multimedia, overlay networks, P2P…</a:t>
            </a:r>
          </a:p>
        </p:txBody>
      </p:sp>
    </p:spTree>
    <p:extLst>
      <p:ext uri="{BB962C8B-B14F-4D97-AF65-F5344CB8AC3E}">
        <p14:creationId xmlns:p14="http://schemas.microsoft.com/office/powerpoint/2010/main" val="2005751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/>
              <a:t>Coming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7687"/>
            <a:ext cx="7793207" cy="4479708"/>
          </a:xfrm>
        </p:spPr>
        <p:txBody>
          <a:bodyPr>
            <a:normAutofit/>
          </a:bodyPr>
          <a:lstStyle/>
          <a:p>
            <a:r>
              <a:rPr lang="en-US" dirty="0" err="1"/>
              <a:t>Snowcast</a:t>
            </a:r>
            <a:r>
              <a:rPr lang="en-US" dirty="0"/>
              <a:t>: start TODAY!</a:t>
            </a:r>
          </a:p>
          <a:p>
            <a:r>
              <a:rPr lang="en-US" dirty="0"/>
              <a:t>Next class:</a:t>
            </a:r>
          </a:p>
          <a:p>
            <a:pPr lvl="1"/>
            <a:r>
              <a:rPr lang="en-US" dirty="0"/>
              <a:t>More on layering</a:t>
            </a:r>
          </a:p>
          <a:p>
            <a:pPr lvl="1"/>
            <a:r>
              <a:rPr lang="en-US" dirty="0"/>
              <a:t>How to use the network from the application: sockets </a:t>
            </a:r>
          </a:p>
          <a:p>
            <a:r>
              <a:rPr lang="en-US" dirty="0"/>
              <a:t>Then…</a:t>
            </a:r>
          </a:p>
          <a:p>
            <a:pPr lvl="1"/>
            <a:r>
              <a:rPr lang="en-US" dirty="0"/>
              <a:t>We start moving up the network stack, starting from how two computers can talk to each other.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8911</TotalTime>
  <Words>1522</Words>
  <Application>Microsoft Macintosh PowerPoint</Application>
  <PresentationFormat>On-screen Show (4:3)</PresentationFormat>
  <Paragraphs>251</Paragraphs>
  <Slides>33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Courier</vt:lpstr>
      <vt:lpstr>Minion Pro</vt:lpstr>
      <vt:lpstr>cs168</vt:lpstr>
      <vt:lpstr>CSCI-1680 - Computer Networks</vt:lpstr>
      <vt:lpstr>Cast</vt:lpstr>
      <vt:lpstr>Overview</vt:lpstr>
      <vt:lpstr>But why should you care?</vt:lpstr>
      <vt:lpstr>Networks</vt:lpstr>
      <vt:lpstr>Why are computer networks cooler?</vt:lpstr>
      <vt:lpstr>Examples of Innovation / Disruption</vt:lpstr>
      <vt:lpstr>Mirai (Oct 2016)</vt:lpstr>
      <vt:lpstr>Growth of the Internet</vt:lpstr>
      <vt:lpstr>Growth of the Internet</vt:lpstr>
      <vt:lpstr>PowerPoint Presentation</vt:lpstr>
      <vt:lpstr>PowerPoint Presentation</vt:lpstr>
      <vt:lpstr>PowerPoint Presentation</vt:lpstr>
      <vt:lpstr>Why should you take this course?</vt:lpstr>
      <vt:lpstr>Roadmap</vt:lpstr>
      <vt:lpstr>Recurring Themes</vt:lpstr>
      <vt:lpstr>Mechanics</vt:lpstr>
      <vt:lpstr>Prerequisites</vt:lpstr>
      <vt:lpstr>Administrivia</vt:lpstr>
      <vt:lpstr>What do you do?</vt:lpstr>
      <vt:lpstr>HW0</vt:lpstr>
      <vt:lpstr>Stretch</vt:lpstr>
      <vt:lpstr>Building Blocks</vt:lpstr>
      <vt:lpstr>How to connect more nodes?</vt:lpstr>
      <vt:lpstr>From Links to Networks</vt:lpstr>
      <vt:lpstr>Switching Strategies</vt:lpstr>
      <vt:lpstr>Multiplexing</vt:lpstr>
      <vt:lpstr>STDM</vt:lpstr>
      <vt:lpstr>FDM</vt:lpstr>
      <vt:lpstr>Statistical Multiplexing</vt:lpstr>
      <vt:lpstr>Statistical Multiplexing</vt:lpstr>
      <vt:lpstr>Roadmap</vt:lpstr>
      <vt:lpstr>Coming Up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60</cp:revision>
  <cp:lastPrinted>2018-09-06T17:46:15Z</cp:lastPrinted>
  <dcterms:created xsi:type="dcterms:W3CDTF">2011-01-27T09:00:15Z</dcterms:created>
  <dcterms:modified xsi:type="dcterms:W3CDTF">2018-09-13T14:50:16Z</dcterms:modified>
</cp:coreProperties>
</file>