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wdp" ContentType="image/vnd.ms-photo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1"/>
  </p:notesMasterIdLst>
  <p:sldIdLst>
    <p:sldId id="256" r:id="rId2"/>
    <p:sldId id="258" r:id="rId3"/>
    <p:sldId id="259" r:id="rId4"/>
    <p:sldId id="260" r:id="rId5"/>
    <p:sldId id="265" r:id="rId6"/>
    <p:sldId id="266" r:id="rId7"/>
    <p:sldId id="273" r:id="rId8"/>
    <p:sldId id="267" r:id="rId9"/>
    <p:sldId id="268" r:id="rId10"/>
    <p:sldId id="269" r:id="rId11"/>
    <p:sldId id="271" r:id="rId12"/>
    <p:sldId id="262" r:id="rId13"/>
    <p:sldId id="263" r:id="rId14"/>
    <p:sldId id="310" r:id="rId15"/>
    <p:sldId id="323" r:id="rId16"/>
    <p:sldId id="264" r:id="rId17"/>
    <p:sldId id="325" r:id="rId18"/>
    <p:sldId id="326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306" r:id="rId28"/>
    <p:sldId id="283" r:id="rId29"/>
    <p:sldId id="284" r:id="rId30"/>
    <p:sldId id="285" r:id="rId31"/>
    <p:sldId id="329" r:id="rId32"/>
    <p:sldId id="286" r:id="rId33"/>
    <p:sldId id="287" r:id="rId34"/>
    <p:sldId id="328" r:id="rId35"/>
    <p:sldId id="288" r:id="rId36"/>
    <p:sldId id="289" r:id="rId37"/>
    <p:sldId id="290" r:id="rId38"/>
    <p:sldId id="291" r:id="rId39"/>
    <p:sldId id="307" r:id="rId40"/>
    <p:sldId id="308" r:id="rId41"/>
    <p:sldId id="327" r:id="rId42"/>
    <p:sldId id="292" r:id="rId43"/>
    <p:sldId id="293" r:id="rId44"/>
    <p:sldId id="294" r:id="rId45"/>
    <p:sldId id="321" r:id="rId46"/>
    <p:sldId id="322" r:id="rId47"/>
    <p:sldId id="295" r:id="rId48"/>
    <p:sldId id="296" r:id="rId49"/>
    <p:sldId id="297" r:id="rId50"/>
    <p:sldId id="313" r:id="rId51"/>
    <p:sldId id="298" r:id="rId52"/>
    <p:sldId id="300" r:id="rId53"/>
    <p:sldId id="314" r:id="rId54"/>
    <p:sldId id="320" r:id="rId55"/>
    <p:sldId id="330" r:id="rId56"/>
    <p:sldId id="332" r:id="rId57"/>
    <p:sldId id="331" r:id="rId58"/>
    <p:sldId id="312" r:id="rId59"/>
    <p:sldId id="309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86386" autoAdjust="0"/>
  </p:normalViewPr>
  <p:slideViewPr>
    <p:cSldViewPr snapToGrid="0" snapToObjects="1">
      <p:cViewPr varScale="1">
        <p:scale>
          <a:sx n="74" d="100"/>
          <a:sy n="74" d="100"/>
        </p:scale>
        <p:origin x="-2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4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33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notesMaster" Target="notesMasters/notesMaster1.xml"/><Relationship Id="rId62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ickm:Desktop:rfcs_month-3.csv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'rfcs_month-3.csv'!$B$1:$B$495</c:f>
              <c:numCache>
                <c:formatCode>m/d/yy</c:formatCode>
                <c:ptCount val="495"/>
                <c:pt idx="0">
                  <c:v>23436.0</c:v>
                </c:pt>
                <c:pt idx="1">
                  <c:v>23832.0</c:v>
                </c:pt>
                <c:pt idx="2">
                  <c:v>23862.0</c:v>
                </c:pt>
                <c:pt idx="3">
                  <c:v>23893.0</c:v>
                </c:pt>
                <c:pt idx="4">
                  <c:v>23923.0</c:v>
                </c:pt>
                <c:pt idx="5">
                  <c:v>23954.0</c:v>
                </c:pt>
                <c:pt idx="6">
                  <c:v>23985.0</c:v>
                </c:pt>
                <c:pt idx="7">
                  <c:v>24015.0</c:v>
                </c:pt>
                <c:pt idx="8">
                  <c:v>24046.0</c:v>
                </c:pt>
                <c:pt idx="9">
                  <c:v>24076.0</c:v>
                </c:pt>
                <c:pt idx="10">
                  <c:v>24107.0</c:v>
                </c:pt>
                <c:pt idx="11">
                  <c:v>24138.0</c:v>
                </c:pt>
                <c:pt idx="12">
                  <c:v>24166.0</c:v>
                </c:pt>
                <c:pt idx="13">
                  <c:v>24197.0</c:v>
                </c:pt>
                <c:pt idx="14">
                  <c:v>24227.0</c:v>
                </c:pt>
                <c:pt idx="15">
                  <c:v>24258.0</c:v>
                </c:pt>
                <c:pt idx="16">
                  <c:v>24288.0</c:v>
                </c:pt>
                <c:pt idx="17">
                  <c:v>24319.0</c:v>
                </c:pt>
                <c:pt idx="18">
                  <c:v>24350.0</c:v>
                </c:pt>
                <c:pt idx="19">
                  <c:v>24380.0</c:v>
                </c:pt>
                <c:pt idx="20">
                  <c:v>24411.0</c:v>
                </c:pt>
                <c:pt idx="21">
                  <c:v>24441.0</c:v>
                </c:pt>
                <c:pt idx="22">
                  <c:v>24472.0</c:v>
                </c:pt>
                <c:pt idx="23">
                  <c:v>24503.0</c:v>
                </c:pt>
                <c:pt idx="24">
                  <c:v>24531.0</c:v>
                </c:pt>
                <c:pt idx="25">
                  <c:v>24562.0</c:v>
                </c:pt>
                <c:pt idx="26">
                  <c:v>24592.0</c:v>
                </c:pt>
                <c:pt idx="27">
                  <c:v>24623.0</c:v>
                </c:pt>
                <c:pt idx="28">
                  <c:v>24653.0</c:v>
                </c:pt>
                <c:pt idx="29">
                  <c:v>24684.0</c:v>
                </c:pt>
                <c:pt idx="30">
                  <c:v>24715.0</c:v>
                </c:pt>
                <c:pt idx="31">
                  <c:v>24745.0</c:v>
                </c:pt>
                <c:pt idx="32">
                  <c:v>24776.0</c:v>
                </c:pt>
                <c:pt idx="33">
                  <c:v>24806.0</c:v>
                </c:pt>
                <c:pt idx="34">
                  <c:v>24837.0</c:v>
                </c:pt>
                <c:pt idx="35">
                  <c:v>24868.0</c:v>
                </c:pt>
                <c:pt idx="36">
                  <c:v>24897.0</c:v>
                </c:pt>
                <c:pt idx="37">
                  <c:v>24928.0</c:v>
                </c:pt>
                <c:pt idx="38">
                  <c:v>24958.0</c:v>
                </c:pt>
                <c:pt idx="39">
                  <c:v>24989.0</c:v>
                </c:pt>
                <c:pt idx="40">
                  <c:v>25019.0</c:v>
                </c:pt>
                <c:pt idx="41">
                  <c:v>25050.0</c:v>
                </c:pt>
                <c:pt idx="42">
                  <c:v>25081.0</c:v>
                </c:pt>
                <c:pt idx="43">
                  <c:v>25111.0</c:v>
                </c:pt>
                <c:pt idx="44">
                  <c:v>25142.0</c:v>
                </c:pt>
                <c:pt idx="45">
                  <c:v>25172.0</c:v>
                </c:pt>
                <c:pt idx="46">
                  <c:v>25203.0</c:v>
                </c:pt>
                <c:pt idx="47">
                  <c:v>25234.0</c:v>
                </c:pt>
                <c:pt idx="48">
                  <c:v>25262.0</c:v>
                </c:pt>
                <c:pt idx="49">
                  <c:v>25293.0</c:v>
                </c:pt>
                <c:pt idx="50">
                  <c:v>25323.0</c:v>
                </c:pt>
                <c:pt idx="51">
                  <c:v>25354.0</c:v>
                </c:pt>
                <c:pt idx="52">
                  <c:v>25384.0</c:v>
                </c:pt>
                <c:pt idx="53">
                  <c:v>25415.0</c:v>
                </c:pt>
                <c:pt idx="54">
                  <c:v>25446.0</c:v>
                </c:pt>
                <c:pt idx="55">
                  <c:v>25476.0</c:v>
                </c:pt>
                <c:pt idx="56">
                  <c:v>25507.0</c:v>
                </c:pt>
                <c:pt idx="57">
                  <c:v>25537.0</c:v>
                </c:pt>
                <c:pt idx="58">
                  <c:v>25568.0</c:v>
                </c:pt>
                <c:pt idx="59">
                  <c:v>25599.0</c:v>
                </c:pt>
                <c:pt idx="60">
                  <c:v>25627.0</c:v>
                </c:pt>
                <c:pt idx="61">
                  <c:v>25658.0</c:v>
                </c:pt>
                <c:pt idx="62">
                  <c:v>25688.0</c:v>
                </c:pt>
                <c:pt idx="63">
                  <c:v>25719.0</c:v>
                </c:pt>
                <c:pt idx="64">
                  <c:v>25749.0</c:v>
                </c:pt>
                <c:pt idx="65">
                  <c:v>25780.0</c:v>
                </c:pt>
                <c:pt idx="66">
                  <c:v>25811.0</c:v>
                </c:pt>
                <c:pt idx="67">
                  <c:v>25841.0</c:v>
                </c:pt>
                <c:pt idx="68">
                  <c:v>25872.0</c:v>
                </c:pt>
                <c:pt idx="69">
                  <c:v>25902.0</c:v>
                </c:pt>
                <c:pt idx="70">
                  <c:v>25933.0</c:v>
                </c:pt>
                <c:pt idx="71">
                  <c:v>25964.0</c:v>
                </c:pt>
                <c:pt idx="72">
                  <c:v>25992.0</c:v>
                </c:pt>
                <c:pt idx="73">
                  <c:v>26023.0</c:v>
                </c:pt>
                <c:pt idx="74">
                  <c:v>26053.0</c:v>
                </c:pt>
                <c:pt idx="75">
                  <c:v>26084.0</c:v>
                </c:pt>
                <c:pt idx="76">
                  <c:v>26114.0</c:v>
                </c:pt>
                <c:pt idx="77">
                  <c:v>26145.0</c:v>
                </c:pt>
                <c:pt idx="78">
                  <c:v>26206.0</c:v>
                </c:pt>
                <c:pt idx="79">
                  <c:v>26267.0</c:v>
                </c:pt>
                <c:pt idx="80">
                  <c:v>26298.0</c:v>
                </c:pt>
                <c:pt idx="81">
                  <c:v>26329.0</c:v>
                </c:pt>
                <c:pt idx="82">
                  <c:v>26358.0</c:v>
                </c:pt>
                <c:pt idx="83">
                  <c:v>26419.0</c:v>
                </c:pt>
                <c:pt idx="84">
                  <c:v>26450.0</c:v>
                </c:pt>
                <c:pt idx="85">
                  <c:v>26480.0</c:v>
                </c:pt>
                <c:pt idx="86">
                  <c:v>26511.0</c:v>
                </c:pt>
                <c:pt idx="87">
                  <c:v>26542.0</c:v>
                </c:pt>
                <c:pt idx="88">
                  <c:v>26572.0</c:v>
                </c:pt>
                <c:pt idx="89">
                  <c:v>26754.0</c:v>
                </c:pt>
                <c:pt idx="90">
                  <c:v>26784.0</c:v>
                </c:pt>
                <c:pt idx="91">
                  <c:v>26815.0</c:v>
                </c:pt>
                <c:pt idx="92">
                  <c:v>26845.0</c:v>
                </c:pt>
                <c:pt idx="93">
                  <c:v>26937.0</c:v>
                </c:pt>
                <c:pt idx="94">
                  <c:v>26968.0</c:v>
                </c:pt>
                <c:pt idx="95">
                  <c:v>26998.0</c:v>
                </c:pt>
                <c:pt idx="96">
                  <c:v>27029.0</c:v>
                </c:pt>
                <c:pt idx="97">
                  <c:v>27060.0</c:v>
                </c:pt>
                <c:pt idx="98">
                  <c:v>27119.0</c:v>
                </c:pt>
                <c:pt idx="99">
                  <c:v>27149.0</c:v>
                </c:pt>
                <c:pt idx="100">
                  <c:v>27302.0</c:v>
                </c:pt>
                <c:pt idx="101">
                  <c:v>27394.0</c:v>
                </c:pt>
                <c:pt idx="102">
                  <c:v>27425.0</c:v>
                </c:pt>
                <c:pt idx="103">
                  <c:v>27484.0</c:v>
                </c:pt>
                <c:pt idx="104">
                  <c:v>27514.0</c:v>
                </c:pt>
                <c:pt idx="105">
                  <c:v>27545.0</c:v>
                </c:pt>
                <c:pt idx="106">
                  <c:v>27606.0</c:v>
                </c:pt>
                <c:pt idx="107">
                  <c:v>27637.0</c:v>
                </c:pt>
                <c:pt idx="108">
                  <c:v>27667.0</c:v>
                </c:pt>
                <c:pt idx="109">
                  <c:v>27790.0</c:v>
                </c:pt>
                <c:pt idx="110">
                  <c:v>27911.0</c:v>
                </c:pt>
                <c:pt idx="111">
                  <c:v>27941.0</c:v>
                </c:pt>
                <c:pt idx="112">
                  <c:v>27972.0</c:v>
                </c:pt>
                <c:pt idx="113">
                  <c:v>28003.0</c:v>
                </c:pt>
                <c:pt idx="114">
                  <c:v>28033.0</c:v>
                </c:pt>
                <c:pt idx="115">
                  <c:v>28064.0</c:v>
                </c:pt>
                <c:pt idx="116">
                  <c:v>28125.0</c:v>
                </c:pt>
                <c:pt idx="117">
                  <c:v>28156.0</c:v>
                </c:pt>
                <c:pt idx="118">
                  <c:v>28245.0</c:v>
                </c:pt>
                <c:pt idx="119">
                  <c:v>28276.0</c:v>
                </c:pt>
                <c:pt idx="120">
                  <c:v>28306.0</c:v>
                </c:pt>
                <c:pt idx="121">
                  <c:v>28337.0</c:v>
                </c:pt>
                <c:pt idx="122">
                  <c:v>28398.0</c:v>
                </c:pt>
                <c:pt idx="123">
                  <c:v>28459.0</c:v>
                </c:pt>
                <c:pt idx="124">
                  <c:v>28549.0</c:v>
                </c:pt>
                <c:pt idx="125">
                  <c:v>28580.0</c:v>
                </c:pt>
                <c:pt idx="126">
                  <c:v>28702.0</c:v>
                </c:pt>
                <c:pt idx="127">
                  <c:v>28733.0</c:v>
                </c:pt>
                <c:pt idx="128">
                  <c:v>28763.0</c:v>
                </c:pt>
                <c:pt idx="129">
                  <c:v>28794.0</c:v>
                </c:pt>
                <c:pt idx="130">
                  <c:v>28824.0</c:v>
                </c:pt>
                <c:pt idx="131">
                  <c:v>28855.0</c:v>
                </c:pt>
                <c:pt idx="132">
                  <c:v>28886.0</c:v>
                </c:pt>
                <c:pt idx="133">
                  <c:v>28914.0</c:v>
                </c:pt>
                <c:pt idx="134">
                  <c:v>28945.0</c:v>
                </c:pt>
                <c:pt idx="135">
                  <c:v>28975.0</c:v>
                </c:pt>
                <c:pt idx="136">
                  <c:v>29006.0</c:v>
                </c:pt>
                <c:pt idx="137">
                  <c:v>29036.0</c:v>
                </c:pt>
                <c:pt idx="138">
                  <c:v>29128.0</c:v>
                </c:pt>
                <c:pt idx="139">
                  <c:v>29159.0</c:v>
                </c:pt>
                <c:pt idx="140">
                  <c:v>29189.0</c:v>
                </c:pt>
                <c:pt idx="141">
                  <c:v>29220.0</c:v>
                </c:pt>
                <c:pt idx="142">
                  <c:v>29251.0</c:v>
                </c:pt>
                <c:pt idx="143">
                  <c:v>29280.0</c:v>
                </c:pt>
                <c:pt idx="144">
                  <c:v>29341.0</c:v>
                </c:pt>
                <c:pt idx="145">
                  <c:v>29372.0</c:v>
                </c:pt>
                <c:pt idx="146">
                  <c:v>29402.0</c:v>
                </c:pt>
                <c:pt idx="147">
                  <c:v>29433.0</c:v>
                </c:pt>
                <c:pt idx="148">
                  <c:v>29464.0</c:v>
                </c:pt>
                <c:pt idx="149">
                  <c:v>29494.0</c:v>
                </c:pt>
                <c:pt idx="150">
                  <c:v>29525.0</c:v>
                </c:pt>
                <c:pt idx="151">
                  <c:v>29586.0</c:v>
                </c:pt>
                <c:pt idx="152">
                  <c:v>29617.0</c:v>
                </c:pt>
                <c:pt idx="153">
                  <c:v>29645.0</c:v>
                </c:pt>
                <c:pt idx="154">
                  <c:v>29706.0</c:v>
                </c:pt>
                <c:pt idx="155">
                  <c:v>29737.0</c:v>
                </c:pt>
                <c:pt idx="156">
                  <c:v>29767.0</c:v>
                </c:pt>
                <c:pt idx="157">
                  <c:v>29798.0</c:v>
                </c:pt>
                <c:pt idx="158">
                  <c:v>29829.0</c:v>
                </c:pt>
                <c:pt idx="159">
                  <c:v>29859.0</c:v>
                </c:pt>
                <c:pt idx="160">
                  <c:v>29890.0</c:v>
                </c:pt>
                <c:pt idx="161">
                  <c:v>29920.0</c:v>
                </c:pt>
                <c:pt idx="162">
                  <c:v>29951.0</c:v>
                </c:pt>
                <c:pt idx="163">
                  <c:v>29982.0</c:v>
                </c:pt>
                <c:pt idx="164">
                  <c:v>30010.0</c:v>
                </c:pt>
                <c:pt idx="165">
                  <c:v>30041.0</c:v>
                </c:pt>
                <c:pt idx="166">
                  <c:v>30071.0</c:v>
                </c:pt>
                <c:pt idx="167">
                  <c:v>30102.0</c:v>
                </c:pt>
                <c:pt idx="168">
                  <c:v>30132.0</c:v>
                </c:pt>
                <c:pt idx="169">
                  <c:v>30163.0</c:v>
                </c:pt>
                <c:pt idx="170">
                  <c:v>30285.0</c:v>
                </c:pt>
                <c:pt idx="171">
                  <c:v>30316.0</c:v>
                </c:pt>
                <c:pt idx="172">
                  <c:v>30375.0</c:v>
                </c:pt>
                <c:pt idx="173">
                  <c:v>30406.0</c:v>
                </c:pt>
                <c:pt idx="174">
                  <c:v>30436.0</c:v>
                </c:pt>
                <c:pt idx="175">
                  <c:v>30467.0</c:v>
                </c:pt>
                <c:pt idx="176">
                  <c:v>30497.0</c:v>
                </c:pt>
                <c:pt idx="177">
                  <c:v>30528.0</c:v>
                </c:pt>
                <c:pt idx="178">
                  <c:v>30559.0</c:v>
                </c:pt>
                <c:pt idx="179">
                  <c:v>30589.0</c:v>
                </c:pt>
                <c:pt idx="180">
                  <c:v>30620.0</c:v>
                </c:pt>
                <c:pt idx="181">
                  <c:v>30650.0</c:v>
                </c:pt>
                <c:pt idx="182">
                  <c:v>30681.0</c:v>
                </c:pt>
                <c:pt idx="183">
                  <c:v>30712.0</c:v>
                </c:pt>
                <c:pt idx="184">
                  <c:v>30741.0</c:v>
                </c:pt>
                <c:pt idx="185">
                  <c:v>30772.0</c:v>
                </c:pt>
                <c:pt idx="186">
                  <c:v>30802.0</c:v>
                </c:pt>
                <c:pt idx="187">
                  <c:v>30833.0</c:v>
                </c:pt>
                <c:pt idx="188">
                  <c:v>30863.0</c:v>
                </c:pt>
                <c:pt idx="189">
                  <c:v>30894.0</c:v>
                </c:pt>
                <c:pt idx="190">
                  <c:v>30925.0</c:v>
                </c:pt>
                <c:pt idx="191">
                  <c:v>30955.0</c:v>
                </c:pt>
                <c:pt idx="192">
                  <c:v>30986.0</c:v>
                </c:pt>
                <c:pt idx="193">
                  <c:v>31016.0</c:v>
                </c:pt>
                <c:pt idx="194">
                  <c:v>31047.0</c:v>
                </c:pt>
                <c:pt idx="195">
                  <c:v>31078.0</c:v>
                </c:pt>
                <c:pt idx="196">
                  <c:v>31106.0</c:v>
                </c:pt>
                <c:pt idx="197">
                  <c:v>31137.0</c:v>
                </c:pt>
                <c:pt idx="198">
                  <c:v>31167.0</c:v>
                </c:pt>
                <c:pt idx="199">
                  <c:v>31198.0</c:v>
                </c:pt>
                <c:pt idx="200">
                  <c:v>31228.0</c:v>
                </c:pt>
                <c:pt idx="201">
                  <c:v>31259.0</c:v>
                </c:pt>
                <c:pt idx="202">
                  <c:v>31290.0</c:v>
                </c:pt>
                <c:pt idx="203">
                  <c:v>31320.0</c:v>
                </c:pt>
                <c:pt idx="204">
                  <c:v>31351.0</c:v>
                </c:pt>
                <c:pt idx="205">
                  <c:v>31381.0</c:v>
                </c:pt>
                <c:pt idx="206">
                  <c:v>31412.0</c:v>
                </c:pt>
                <c:pt idx="207">
                  <c:v>31443.0</c:v>
                </c:pt>
                <c:pt idx="208">
                  <c:v>31471.0</c:v>
                </c:pt>
                <c:pt idx="209">
                  <c:v>31502.0</c:v>
                </c:pt>
                <c:pt idx="210">
                  <c:v>31532.0</c:v>
                </c:pt>
                <c:pt idx="211">
                  <c:v>31563.0</c:v>
                </c:pt>
                <c:pt idx="212">
                  <c:v>31593.0</c:v>
                </c:pt>
                <c:pt idx="213">
                  <c:v>31624.0</c:v>
                </c:pt>
                <c:pt idx="214">
                  <c:v>31655.0</c:v>
                </c:pt>
                <c:pt idx="215">
                  <c:v>31685.0</c:v>
                </c:pt>
                <c:pt idx="216">
                  <c:v>31716.0</c:v>
                </c:pt>
                <c:pt idx="217">
                  <c:v>31746.0</c:v>
                </c:pt>
                <c:pt idx="218">
                  <c:v>31777.0</c:v>
                </c:pt>
                <c:pt idx="219">
                  <c:v>31808.0</c:v>
                </c:pt>
                <c:pt idx="220">
                  <c:v>31836.0</c:v>
                </c:pt>
                <c:pt idx="221">
                  <c:v>31867.0</c:v>
                </c:pt>
                <c:pt idx="222">
                  <c:v>31897.0</c:v>
                </c:pt>
                <c:pt idx="223">
                  <c:v>31928.0</c:v>
                </c:pt>
                <c:pt idx="224">
                  <c:v>31958.0</c:v>
                </c:pt>
                <c:pt idx="225">
                  <c:v>31989.0</c:v>
                </c:pt>
                <c:pt idx="226">
                  <c:v>32020.0</c:v>
                </c:pt>
                <c:pt idx="227">
                  <c:v>32050.0</c:v>
                </c:pt>
                <c:pt idx="228">
                  <c:v>32081.0</c:v>
                </c:pt>
                <c:pt idx="229">
                  <c:v>32111.0</c:v>
                </c:pt>
                <c:pt idx="230">
                  <c:v>32142.0</c:v>
                </c:pt>
                <c:pt idx="231">
                  <c:v>32173.0</c:v>
                </c:pt>
                <c:pt idx="232">
                  <c:v>32202.0</c:v>
                </c:pt>
                <c:pt idx="233">
                  <c:v>32233.0</c:v>
                </c:pt>
                <c:pt idx="234">
                  <c:v>32263.0</c:v>
                </c:pt>
                <c:pt idx="235">
                  <c:v>32294.0</c:v>
                </c:pt>
                <c:pt idx="236">
                  <c:v>32324.0</c:v>
                </c:pt>
                <c:pt idx="237">
                  <c:v>32355.0</c:v>
                </c:pt>
                <c:pt idx="238">
                  <c:v>32386.0</c:v>
                </c:pt>
                <c:pt idx="239">
                  <c:v>32416.0</c:v>
                </c:pt>
                <c:pt idx="240">
                  <c:v>32447.0</c:v>
                </c:pt>
                <c:pt idx="241">
                  <c:v>32477.0</c:v>
                </c:pt>
                <c:pt idx="242">
                  <c:v>32508.0</c:v>
                </c:pt>
                <c:pt idx="243">
                  <c:v>32539.0</c:v>
                </c:pt>
                <c:pt idx="244">
                  <c:v>32567.0</c:v>
                </c:pt>
                <c:pt idx="245">
                  <c:v>32598.0</c:v>
                </c:pt>
                <c:pt idx="246">
                  <c:v>32628.0</c:v>
                </c:pt>
                <c:pt idx="247">
                  <c:v>32659.0</c:v>
                </c:pt>
                <c:pt idx="248">
                  <c:v>32689.0</c:v>
                </c:pt>
                <c:pt idx="249">
                  <c:v>32720.0</c:v>
                </c:pt>
                <c:pt idx="250">
                  <c:v>32751.0</c:v>
                </c:pt>
                <c:pt idx="251">
                  <c:v>32781.0</c:v>
                </c:pt>
                <c:pt idx="252">
                  <c:v>32812.0</c:v>
                </c:pt>
                <c:pt idx="253">
                  <c:v>32842.0</c:v>
                </c:pt>
                <c:pt idx="254">
                  <c:v>32873.0</c:v>
                </c:pt>
                <c:pt idx="255">
                  <c:v>32904.0</c:v>
                </c:pt>
                <c:pt idx="256">
                  <c:v>32932.0</c:v>
                </c:pt>
                <c:pt idx="257">
                  <c:v>32963.0</c:v>
                </c:pt>
                <c:pt idx="258">
                  <c:v>32993.0</c:v>
                </c:pt>
                <c:pt idx="259">
                  <c:v>33024.0</c:v>
                </c:pt>
                <c:pt idx="260">
                  <c:v>33054.0</c:v>
                </c:pt>
                <c:pt idx="261">
                  <c:v>33085.0</c:v>
                </c:pt>
                <c:pt idx="262">
                  <c:v>33116.0</c:v>
                </c:pt>
                <c:pt idx="263">
                  <c:v>33177.0</c:v>
                </c:pt>
                <c:pt idx="264">
                  <c:v>33207.0</c:v>
                </c:pt>
                <c:pt idx="265">
                  <c:v>33238.0</c:v>
                </c:pt>
                <c:pt idx="266">
                  <c:v>33269.0</c:v>
                </c:pt>
                <c:pt idx="267">
                  <c:v>33297.0</c:v>
                </c:pt>
                <c:pt idx="268">
                  <c:v>33328.0</c:v>
                </c:pt>
                <c:pt idx="269">
                  <c:v>33358.0</c:v>
                </c:pt>
                <c:pt idx="270">
                  <c:v>33419.0</c:v>
                </c:pt>
                <c:pt idx="271">
                  <c:v>33450.0</c:v>
                </c:pt>
                <c:pt idx="272">
                  <c:v>33481.0</c:v>
                </c:pt>
                <c:pt idx="273">
                  <c:v>33511.0</c:v>
                </c:pt>
                <c:pt idx="274">
                  <c:v>33542.0</c:v>
                </c:pt>
                <c:pt idx="275">
                  <c:v>33572.0</c:v>
                </c:pt>
                <c:pt idx="276">
                  <c:v>33603.0</c:v>
                </c:pt>
                <c:pt idx="277">
                  <c:v>33634.0</c:v>
                </c:pt>
                <c:pt idx="278">
                  <c:v>33663.0</c:v>
                </c:pt>
                <c:pt idx="279">
                  <c:v>33694.0</c:v>
                </c:pt>
                <c:pt idx="280">
                  <c:v>33724.0</c:v>
                </c:pt>
                <c:pt idx="281">
                  <c:v>33755.0</c:v>
                </c:pt>
                <c:pt idx="282">
                  <c:v>33785.0</c:v>
                </c:pt>
                <c:pt idx="283">
                  <c:v>33847.0</c:v>
                </c:pt>
                <c:pt idx="284">
                  <c:v>33908.0</c:v>
                </c:pt>
                <c:pt idx="285">
                  <c:v>33938.0</c:v>
                </c:pt>
                <c:pt idx="286">
                  <c:v>33969.0</c:v>
                </c:pt>
                <c:pt idx="287">
                  <c:v>34000.0</c:v>
                </c:pt>
                <c:pt idx="288">
                  <c:v>34028.0</c:v>
                </c:pt>
                <c:pt idx="289">
                  <c:v>34059.0</c:v>
                </c:pt>
                <c:pt idx="290">
                  <c:v>34089.0</c:v>
                </c:pt>
                <c:pt idx="291">
                  <c:v>34120.0</c:v>
                </c:pt>
                <c:pt idx="292">
                  <c:v>34150.0</c:v>
                </c:pt>
                <c:pt idx="293">
                  <c:v>34181.0</c:v>
                </c:pt>
                <c:pt idx="294">
                  <c:v>34212.0</c:v>
                </c:pt>
                <c:pt idx="295">
                  <c:v>34242.0</c:v>
                </c:pt>
                <c:pt idx="296">
                  <c:v>34273.0</c:v>
                </c:pt>
                <c:pt idx="297">
                  <c:v>34303.0</c:v>
                </c:pt>
                <c:pt idx="298">
                  <c:v>34334.0</c:v>
                </c:pt>
                <c:pt idx="299">
                  <c:v>34365.0</c:v>
                </c:pt>
                <c:pt idx="300">
                  <c:v>34393.0</c:v>
                </c:pt>
                <c:pt idx="301">
                  <c:v>34424.0</c:v>
                </c:pt>
                <c:pt idx="302">
                  <c:v>34454.0</c:v>
                </c:pt>
                <c:pt idx="303">
                  <c:v>34485.0</c:v>
                </c:pt>
                <c:pt idx="304">
                  <c:v>34515.0</c:v>
                </c:pt>
                <c:pt idx="305">
                  <c:v>34546.0</c:v>
                </c:pt>
                <c:pt idx="306">
                  <c:v>34577.0</c:v>
                </c:pt>
                <c:pt idx="307">
                  <c:v>34607.0</c:v>
                </c:pt>
                <c:pt idx="308">
                  <c:v>34638.0</c:v>
                </c:pt>
                <c:pt idx="309">
                  <c:v>34668.0</c:v>
                </c:pt>
                <c:pt idx="310">
                  <c:v>34699.0</c:v>
                </c:pt>
                <c:pt idx="311">
                  <c:v>34730.0</c:v>
                </c:pt>
                <c:pt idx="312">
                  <c:v>34758.0</c:v>
                </c:pt>
                <c:pt idx="313">
                  <c:v>34789.0</c:v>
                </c:pt>
                <c:pt idx="314">
                  <c:v>34819.0</c:v>
                </c:pt>
                <c:pt idx="315">
                  <c:v>34850.0</c:v>
                </c:pt>
                <c:pt idx="316">
                  <c:v>34880.0</c:v>
                </c:pt>
                <c:pt idx="317">
                  <c:v>34911.0</c:v>
                </c:pt>
                <c:pt idx="318">
                  <c:v>34942.0</c:v>
                </c:pt>
                <c:pt idx="319">
                  <c:v>34972.0</c:v>
                </c:pt>
                <c:pt idx="320">
                  <c:v>35003.0</c:v>
                </c:pt>
                <c:pt idx="321">
                  <c:v>35033.0</c:v>
                </c:pt>
                <c:pt idx="322">
                  <c:v>35064.0</c:v>
                </c:pt>
                <c:pt idx="323">
                  <c:v>35095.0</c:v>
                </c:pt>
                <c:pt idx="324">
                  <c:v>35124.0</c:v>
                </c:pt>
                <c:pt idx="325">
                  <c:v>35155.0</c:v>
                </c:pt>
                <c:pt idx="326">
                  <c:v>35185.0</c:v>
                </c:pt>
                <c:pt idx="327">
                  <c:v>35216.0</c:v>
                </c:pt>
                <c:pt idx="328">
                  <c:v>35246.0</c:v>
                </c:pt>
                <c:pt idx="329">
                  <c:v>35277.0</c:v>
                </c:pt>
                <c:pt idx="330">
                  <c:v>35308.0</c:v>
                </c:pt>
                <c:pt idx="331">
                  <c:v>35338.0</c:v>
                </c:pt>
                <c:pt idx="332">
                  <c:v>35369.0</c:v>
                </c:pt>
                <c:pt idx="333">
                  <c:v>35399.0</c:v>
                </c:pt>
                <c:pt idx="334">
                  <c:v>35430.0</c:v>
                </c:pt>
                <c:pt idx="335">
                  <c:v>35461.0</c:v>
                </c:pt>
                <c:pt idx="336">
                  <c:v>35489.0</c:v>
                </c:pt>
                <c:pt idx="337">
                  <c:v>35520.0</c:v>
                </c:pt>
                <c:pt idx="338">
                  <c:v>35550.0</c:v>
                </c:pt>
                <c:pt idx="339">
                  <c:v>35581.0</c:v>
                </c:pt>
                <c:pt idx="340">
                  <c:v>35611.0</c:v>
                </c:pt>
                <c:pt idx="341">
                  <c:v>35642.0</c:v>
                </c:pt>
                <c:pt idx="342">
                  <c:v>35673.0</c:v>
                </c:pt>
                <c:pt idx="343">
                  <c:v>35703.0</c:v>
                </c:pt>
                <c:pt idx="344">
                  <c:v>35734.0</c:v>
                </c:pt>
                <c:pt idx="345">
                  <c:v>35764.0</c:v>
                </c:pt>
                <c:pt idx="346">
                  <c:v>35795.0</c:v>
                </c:pt>
                <c:pt idx="347">
                  <c:v>35826.0</c:v>
                </c:pt>
                <c:pt idx="348">
                  <c:v>35854.0</c:v>
                </c:pt>
                <c:pt idx="349">
                  <c:v>35885.0</c:v>
                </c:pt>
                <c:pt idx="350">
                  <c:v>35915.0</c:v>
                </c:pt>
                <c:pt idx="351">
                  <c:v>35946.0</c:v>
                </c:pt>
                <c:pt idx="352">
                  <c:v>35976.0</c:v>
                </c:pt>
                <c:pt idx="353">
                  <c:v>36007.0</c:v>
                </c:pt>
                <c:pt idx="354">
                  <c:v>36038.0</c:v>
                </c:pt>
                <c:pt idx="355">
                  <c:v>36068.0</c:v>
                </c:pt>
                <c:pt idx="356">
                  <c:v>36099.0</c:v>
                </c:pt>
                <c:pt idx="357">
                  <c:v>36129.0</c:v>
                </c:pt>
                <c:pt idx="358">
                  <c:v>36160.0</c:v>
                </c:pt>
                <c:pt idx="359">
                  <c:v>36191.0</c:v>
                </c:pt>
                <c:pt idx="360">
                  <c:v>36219.0</c:v>
                </c:pt>
                <c:pt idx="361">
                  <c:v>36250.0</c:v>
                </c:pt>
                <c:pt idx="362">
                  <c:v>36280.0</c:v>
                </c:pt>
                <c:pt idx="363">
                  <c:v>36311.0</c:v>
                </c:pt>
                <c:pt idx="364">
                  <c:v>36341.0</c:v>
                </c:pt>
                <c:pt idx="365">
                  <c:v>36372.0</c:v>
                </c:pt>
                <c:pt idx="366">
                  <c:v>36403.0</c:v>
                </c:pt>
                <c:pt idx="367">
                  <c:v>36433.0</c:v>
                </c:pt>
                <c:pt idx="368">
                  <c:v>36464.0</c:v>
                </c:pt>
                <c:pt idx="369">
                  <c:v>36494.0</c:v>
                </c:pt>
                <c:pt idx="370">
                  <c:v>36525.0</c:v>
                </c:pt>
                <c:pt idx="371">
                  <c:v>36556.0</c:v>
                </c:pt>
                <c:pt idx="372">
                  <c:v>36585.0</c:v>
                </c:pt>
                <c:pt idx="373">
                  <c:v>36616.0</c:v>
                </c:pt>
                <c:pt idx="374">
                  <c:v>36646.0</c:v>
                </c:pt>
                <c:pt idx="375">
                  <c:v>36677.0</c:v>
                </c:pt>
                <c:pt idx="376">
                  <c:v>36707.0</c:v>
                </c:pt>
                <c:pt idx="377">
                  <c:v>36738.0</c:v>
                </c:pt>
                <c:pt idx="378">
                  <c:v>36769.0</c:v>
                </c:pt>
                <c:pt idx="379">
                  <c:v>36799.0</c:v>
                </c:pt>
                <c:pt idx="380">
                  <c:v>36830.0</c:v>
                </c:pt>
                <c:pt idx="381">
                  <c:v>36860.0</c:v>
                </c:pt>
                <c:pt idx="382">
                  <c:v>36891.0</c:v>
                </c:pt>
                <c:pt idx="383">
                  <c:v>36922.0</c:v>
                </c:pt>
                <c:pt idx="384">
                  <c:v>36950.0</c:v>
                </c:pt>
                <c:pt idx="385">
                  <c:v>36981.0</c:v>
                </c:pt>
                <c:pt idx="386">
                  <c:v>37011.0</c:v>
                </c:pt>
                <c:pt idx="387">
                  <c:v>37042.0</c:v>
                </c:pt>
                <c:pt idx="388">
                  <c:v>37072.0</c:v>
                </c:pt>
                <c:pt idx="389">
                  <c:v>37103.0</c:v>
                </c:pt>
                <c:pt idx="390">
                  <c:v>37134.0</c:v>
                </c:pt>
                <c:pt idx="391">
                  <c:v>37164.0</c:v>
                </c:pt>
                <c:pt idx="392">
                  <c:v>37195.0</c:v>
                </c:pt>
                <c:pt idx="393">
                  <c:v>37225.0</c:v>
                </c:pt>
                <c:pt idx="394">
                  <c:v>37256.0</c:v>
                </c:pt>
                <c:pt idx="395">
                  <c:v>37287.0</c:v>
                </c:pt>
                <c:pt idx="396">
                  <c:v>37315.0</c:v>
                </c:pt>
                <c:pt idx="397">
                  <c:v>37346.0</c:v>
                </c:pt>
                <c:pt idx="398">
                  <c:v>37376.0</c:v>
                </c:pt>
                <c:pt idx="399">
                  <c:v>37407.0</c:v>
                </c:pt>
                <c:pt idx="400">
                  <c:v>37437.0</c:v>
                </c:pt>
                <c:pt idx="401">
                  <c:v>37468.0</c:v>
                </c:pt>
                <c:pt idx="402">
                  <c:v>37499.0</c:v>
                </c:pt>
                <c:pt idx="403">
                  <c:v>37529.0</c:v>
                </c:pt>
                <c:pt idx="404">
                  <c:v>37560.0</c:v>
                </c:pt>
                <c:pt idx="405">
                  <c:v>37590.0</c:v>
                </c:pt>
                <c:pt idx="406">
                  <c:v>37621.0</c:v>
                </c:pt>
                <c:pt idx="407">
                  <c:v>37652.0</c:v>
                </c:pt>
                <c:pt idx="408">
                  <c:v>37680.0</c:v>
                </c:pt>
                <c:pt idx="409">
                  <c:v>37711.0</c:v>
                </c:pt>
                <c:pt idx="410">
                  <c:v>37741.0</c:v>
                </c:pt>
                <c:pt idx="411">
                  <c:v>37772.0</c:v>
                </c:pt>
                <c:pt idx="412">
                  <c:v>37802.0</c:v>
                </c:pt>
                <c:pt idx="413">
                  <c:v>37833.0</c:v>
                </c:pt>
                <c:pt idx="414">
                  <c:v>37864.0</c:v>
                </c:pt>
                <c:pt idx="415">
                  <c:v>37894.0</c:v>
                </c:pt>
                <c:pt idx="416">
                  <c:v>37925.0</c:v>
                </c:pt>
                <c:pt idx="417">
                  <c:v>37955.0</c:v>
                </c:pt>
                <c:pt idx="418">
                  <c:v>37986.0</c:v>
                </c:pt>
                <c:pt idx="419">
                  <c:v>38017.0</c:v>
                </c:pt>
                <c:pt idx="420">
                  <c:v>38046.0</c:v>
                </c:pt>
                <c:pt idx="421">
                  <c:v>38077.0</c:v>
                </c:pt>
                <c:pt idx="422">
                  <c:v>38107.0</c:v>
                </c:pt>
                <c:pt idx="423">
                  <c:v>38138.0</c:v>
                </c:pt>
                <c:pt idx="424">
                  <c:v>38168.0</c:v>
                </c:pt>
                <c:pt idx="425">
                  <c:v>38199.0</c:v>
                </c:pt>
                <c:pt idx="426">
                  <c:v>38230.0</c:v>
                </c:pt>
                <c:pt idx="427">
                  <c:v>38260.0</c:v>
                </c:pt>
                <c:pt idx="428">
                  <c:v>38291.0</c:v>
                </c:pt>
                <c:pt idx="429">
                  <c:v>38321.0</c:v>
                </c:pt>
                <c:pt idx="430">
                  <c:v>38352.0</c:v>
                </c:pt>
                <c:pt idx="431">
                  <c:v>38383.0</c:v>
                </c:pt>
                <c:pt idx="432">
                  <c:v>38411.0</c:v>
                </c:pt>
                <c:pt idx="433">
                  <c:v>38442.0</c:v>
                </c:pt>
                <c:pt idx="434">
                  <c:v>38472.0</c:v>
                </c:pt>
                <c:pt idx="435">
                  <c:v>38503.0</c:v>
                </c:pt>
                <c:pt idx="436">
                  <c:v>38533.0</c:v>
                </c:pt>
                <c:pt idx="437">
                  <c:v>38564.0</c:v>
                </c:pt>
                <c:pt idx="438">
                  <c:v>38595.0</c:v>
                </c:pt>
                <c:pt idx="439">
                  <c:v>38625.0</c:v>
                </c:pt>
                <c:pt idx="440">
                  <c:v>38656.0</c:v>
                </c:pt>
                <c:pt idx="441">
                  <c:v>38686.0</c:v>
                </c:pt>
                <c:pt idx="442">
                  <c:v>38717.0</c:v>
                </c:pt>
                <c:pt idx="443">
                  <c:v>38748.0</c:v>
                </c:pt>
                <c:pt idx="444">
                  <c:v>38776.0</c:v>
                </c:pt>
                <c:pt idx="445">
                  <c:v>38807.0</c:v>
                </c:pt>
                <c:pt idx="446">
                  <c:v>38837.0</c:v>
                </c:pt>
                <c:pt idx="447">
                  <c:v>38868.0</c:v>
                </c:pt>
                <c:pt idx="448">
                  <c:v>38898.0</c:v>
                </c:pt>
                <c:pt idx="449">
                  <c:v>38929.0</c:v>
                </c:pt>
                <c:pt idx="450">
                  <c:v>38960.0</c:v>
                </c:pt>
                <c:pt idx="451">
                  <c:v>38990.0</c:v>
                </c:pt>
                <c:pt idx="452">
                  <c:v>39021.0</c:v>
                </c:pt>
                <c:pt idx="453">
                  <c:v>39051.0</c:v>
                </c:pt>
                <c:pt idx="454">
                  <c:v>39082.0</c:v>
                </c:pt>
                <c:pt idx="455">
                  <c:v>39113.0</c:v>
                </c:pt>
                <c:pt idx="456">
                  <c:v>39141.0</c:v>
                </c:pt>
                <c:pt idx="457">
                  <c:v>39172.0</c:v>
                </c:pt>
                <c:pt idx="458">
                  <c:v>39202.0</c:v>
                </c:pt>
                <c:pt idx="459">
                  <c:v>39233.0</c:v>
                </c:pt>
                <c:pt idx="460">
                  <c:v>39263.0</c:v>
                </c:pt>
                <c:pt idx="461">
                  <c:v>39294.0</c:v>
                </c:pt>
                <c:pt idx="462">
                  <c:v>39325.0</c:v>
                </c:pt>
                <c:pt idx="463">
                  <c:v>39355.0</c:v>
                </c:pt>
                <c:pt idx="464">
                  <c:v>39386.0</c:v>
                </c:pt>
                <c:pt idx="465">
                  <c:v>39416.0</c:v>
                </c:pt>
                <c:pt idx="466">
                  <c:v>39447.0</c:v>
                </c:pt>
                <c:pt idx="467">
                  <c:v>39478.0</c:v>
                </c:pt>
                <c:pt idx="468">
                  <c:v>39507.0</c:v>
                </c:pt>
                <c:pt idx="469">
                  <c:v>39538.0</c:v>
                </c:pt>
                <c:pt idx="470">
                  <c:v>39568.0</c:v>
                </c:pt>
                <c:pt idx="471">
                  <c:v>39599.0</c:v>
                </c:pt>
                <c:pt idx="472">
                  <c:v>39629.0</c:v>
                </c:pt>
                <c:pt idx="473">
                  <c:v>39660.0</c:v>
                </c:pt>
                <c:pt idx="474">
                  <c:v>39691.0</c:v>
                </c:pt>
                <c:pt idx="475">
                  <c:v>39721.0</c:v>
                </c:pt>
                <c:pt idx="476">
                  <c:v>39752.0</c:v>
                </c:pt>
                <c:pt idx="477">
                  <c:v>39782.0</c:v>
                </c:pt>
                <c:pt idx="478">
                  <c:v>39813.0</c:v>
                </c:pt>
                <c:pt idx="479">
                  <c:v>39844.0</c:v>
                </c:pt>
                <c:pt idx="480">
                  <c:v>39872.0</c:v>
                </c:pt>
                <c:pt idx="481">
                  <c:v>39903.0</c:v>
                </c:pt>
                <c:pt idx="482">
                  <c:v>39933.0</c:v>
                </c:pt>
                <c:pt idx="483">
                  <c:v>39964.0</c:v>
                </c:pt>
                <c:pt idx="484">
                  <c:v>39994.0</c:v>
                </c:pt>
                <c:pt idx="485">
                  <c:v>40025.0</c:v>
                </c:pt>
                <c:pt idx="486">
                  <c:v>40056.0</c:v>
                </c:pt>
                <c:pt idx="487">
                  <c:v>40086.0</c:v>
                </c:pt>
                <c:pt idx="488">
                  <c:v>40117.0</c:v>
                </c:pt>
                <c:pt idx="489">
                  <c:v>40147.0</c:v>
                </c:pt>
                <c:pt idx="490">
                  <c:v>40178.0</c:v>
                </c:pt>
                <c:pt idx="491">
                  <c:v>40209.0</c:v>
                </c:pt>
                <c:pt idx="492">
                  <c:v>40237.0</c:v>
                </c:pt>
                <c:pt idx="493">
                  <c:v>40268.0</c:v>
                </c:pt>
              </c:numCache>
            </c:numRef>
          </c:cat>
          <c:val>
            <c:numRef>
              <c:f>'rfcs_month-3.csv'!$D$1:$D$495</c:f>
              <c:numCache>
                <c:formatCode>General</c:formatCode>
                <c:ptCount val="495"/>
                <c:pt idx="0">
                  <c:v>1.0</c:v>
                </c:pt>
                <c:pt idx="1">
                  <c:v>2.0</c:v>
                </c:pt>
                <c:pt idx="2">
                  <c:v>6.0</c:v>
                </c:pt>
                <c:pt idx="3">
                  <c:v>9.0</c:v>
                </c:pt>
                <c:pt idx="4">
                  <c:v>10.0</c:v>
                </c:pt>
                <c:pt idx="5">
                  <c:v>11.0</c:v>
                </c:pt>
                <c:pt idx="6">
                  <c:v>16.0</c:v>
                </c:pt>
                <c:pt idx="7">
                  <c:v>18.0</c:v>
                </c:pt>
                <c:pt idx="8">
                  <c:v>24.0</c:v>
                </c:pt>
                <c:pt idx="9">
                  <c:v>25.0</c:v>
                </c:pt>
                <c:pt idx="10">
                  <c:v>26.0</c:v>
                </c:pt>
                <c:pt idx="11">
                  <c:v>29.0</c:v>
                </c:pt>
                <c:pt idx="12">
                  <c:v>33.0</c:v>
                </c:pt>
                <c:pt idx="13">
                  <c:v>41.0</c:v>
                </c:pt>
                <c:pt idx="14">
                  <c:v>49.0</c:v>
                </c:pt>
                <c:pt idx="15">
                  <c:v>50.0</c:v>
                </c:pt>
                <c:pt idx="16">
                  <c:v>57.0</c:v>
                </c:pt>
                <c:pt idx="17">
                  <c:v>62.0</c:v>
                </c:pt>
                <c:pt idx="18">
                  <c:v>66.0</c:v>
                </c:pt>
                <c:pt idx="19">
                  <c:v>70.0</c:v>
                </c:pt>
                <c:pt idx="20">
                  <c:v>75.0</c:v>
                </c:pt>
                <c:pt idx="21">
                  <c:v>77.0</c:v>
                </c:pt>
                <c:pt idx="22">
                  <c:v>84.0</c:v>
                </c:pt>
                <c:pt idx="23">
                  <c:v>91.0</c:v>
                </c:pt>
                <c:pt idx="24">
                  <c:v>102.0</c:v>
                </c:pt>
                <c:pt idx="25">
                  <c:v>109.0</c:v>
                </c:pt>
                <c:pt idx="26">
                  <c:v>139.0</c:v>
                </c:pt>
                <c:pt idx="27">
                  <c:v>166.0</c:v>
                </c:pt>
                <c:pt idx="28">
                  <c:v>178.0</c:v>
                </c:pt>
                <c:pt idx="29">
                  <c:v>197.0</c:v>
                </c:pt>
                <c:pt idx="30">
                  <c:v>212.0</c:v>
                </c:pt>
                <c:pt idx="31">
                  <c:v>234.0</c:v>
                </c:pt>
                <c:pt idx="32">
                  <c:v>248.0</c:v>
                </c:pt>
                <c:pt idx="33">
                  <c:v>257.0</c:v>
                </c:pt>
                <c:pt idx="34">
                  <c:v>266.0</c:v>
                </c:pt>
                <c:pt idx="35">
                  <c:v>279.0</c:v>
                </c:pt>
                <c:pt idx="36">
                  <c:v>289.0</c:v>
                </c:pt>
                <c:pt idx="37">
                  <c:v>302.0</c:v>
                </c:pt>
                <c:pt idx="38">
                  <c:v>312.0</c:v>
                </c:pt>
                <c:pt idx="39">
                  <c:v>329.0</c:v>
                </c:pt>
                <c:pt idx="40">
                  <c:v>338.0</c:v>
                </c:pt>
                <c:pt idx="41">
                  <c:v>352.0</c:v>
                </c:pt>
                <c:pt idx="42">
                  <c:v>364.0</c:v>
                </c:pt>
                <c:pt idx="43">
                  <c:v>370.0</c:v>
                </c:pt>
                <c:pt idx="44">
                  <c:v>380.0</c:v>
                </c:pt>
                <c:pt idx="45">
                  <c:v>389.0</c:v>
                </c:pt>
                <c:pt idx="46">
                  <c:v>400.0</c:v>
                </c:pt>
                <c:pt idx="47">
                  <c:v>416.0</c:v>
                </c:pt>
                <c:pt idx="48">
                  <c:v>437.0</c:v>
                </c:pt>
                <c:pt idx="49">
                  <c:v>455.0</c:v>
                </c:pt>
                <c:pt idx="50">
                  <c:v>468.0</c:v>
                </c:pt>
                <c:pt idx="51">
                  <c:v>479.0</c:v>
                </c:pt>
                <c:pt idx="52">
                  <c:v>497.0</c:v>
                </c:pt>
                <c:pt idx="53">
                  <c:v>510.0</c:v>
                </c:pt>
                <c:pt idx="54">
                  <c:v>523.0</c:v>
                </c:pt>
                <c:pt idx="55">
                  <c:v>530.0</c:v>
                </c:pt>
                <c:pt idx="56">
                  <c:v>536.0</c:v>
                </c:pt>
                <c:pt idx="57">
                  <c:v>550.0</c:v>
                </c:pt>
                <c:pt idx="58">
                  <c:v>562.0</c:v>
                </c:pt>
                <c:pt idx="59">
                  <c:v>568.0</c:v>
                </c:pt>
                <c:pt idx="60">
                  <c:v>573.0</c:v>
                </c:pt>
                <c:pt idx="61">
                  <c:v>584.0</c:v>
                </c:pt>
                <c:pt idx="62">
                  <c:v>590.0</c:v>
                </c:pt>
                <c:pt idx="63">
                  <c:v>591.0</c:v>
                </c:pt>
                <c:pt idx="64">
                  <c:v>594.0</c:v>
                </c:pt>
                <c:pt idx="65">
                  <c:v>597.0</c:v>
                </c:pt>
                <c:pt idx="66">
                  <c:v>599.0</c:v>
                </c:pt>
                <c:pt idx="67">
                  <c:v>600.0</c:v>
                </c:pt>
                <c:pt idx="68">
                  <c:v>610.0</c:v>
                </c:pt>
                <c:pt idx="69">
                  <c:v>615.0</c:v>
                </c:pt>
                <c:pt idx="70">
                  <c:v>622.0</c:v>
                </c:pt>
                <c:pt idx="71">
                  <c:v>623.0</c:v>
                </c:pt>
                <c:pt idx="72">
                  <c:v>624.0</c:v>
                </c:pt>
                <c:pt idx="73">
                  <c:v>625.0</c:v>
                </c:pt>
                <c:pt idx="74">
                  <c:v>629.0</c:v>
                </c:pt>
                <c:pt idx="75">
                  <c:v>631.0</c:v>
                </c:pt>
                <c:pt idx="76">
                  <c:v>637.0</c:v>
                </c:pt>
                <c:pt idx="77">
                  <c:v>642.0</c:v>
                </c:pt>
                <c:pt idx="78">
                  <c:v>643.0</c:v>
                </c:pt>
                <c:pt idx="79">
                  <c:v>645.0</c:v>
                </c:pt>
                <c:pt idx="80">
                  <c:v>646.0</c:v>
                </c:pt>
                <c:pt idx="81">
                  <c:v>647.0</c:v>
                </c:pt>
                <c:pt idx="82">
                  <c:v>648.0</c:v>
                </c:pt>
                <c:pt idx="83">
                  <c:v>650.0</c:v>
                </c:pt>
                <c:pt idx="84">
                  <c:v>651.0</c:v>
                </c:pt>
                <c:pt idx="85">
                  <c:v>652.0</c:v>
                </c:pt>
                <c:pt idx="86">
                  <c:v>654.0</c:v>
                </c:pt>
                <c:pt idx="87">
                  <c:v>655.0</c:v>
                </c:pt>
                <c:pt idx="88">
                  <c:v>657.0</c:v>
                </c:pt>
                <c:pt idx="89">
                  <c:v>659.0</c:v>
                </c:pt>
                <c:pt idx="90">
                  <c:v>661.0</c:v>
                </c:pt>
                <c:pt idx="91">
                  <c:v>664.0</c:v>
                </c:pt>
                <c:pt idx="92">
                  <c:v>665.0</c:v>
                </c:pt>
                <c:pt idx="93">
                  <c:v>666.0</c:v>
                </c:pt>
                <c:pt idx="94">
                  <c:v>670.0</c:v>
                </c:pt>
                <c:pt idx="95">
                  <c:v>675.0</c:v>
                </c:pt>
                <c:pt idx="96">
                  <c:v>677.0</c:v>
                </c:pt>
                <c:pt idx="97">
                  <c:v>678.0</c:v>
                </c:pt>
                <c:pt idx="98">
                  <c:v>681.0</c:v>
                </c:pt>
                <c:pt idx="99">
                  <c:v>682.0</c:v>
                </c:pt>
                <c:pt idx="100">
                  <c:v>684.0</c:v>
                </c:pt>
                <c:pt idx="101">
                  <c:v>685.0</c:v>
                </c:pt>
                <c:pt idx="102">
                  <c:v>686.0</c:v>
                </c:pt>
                <c:pt idx="103">
                  <c:v>687.0</c:v>
                </c:pt>
                <c:pt idx="104">
                  <c:v>688.0</c:v>
                </c:pt>
                <c:pt idx="105">
                  <c:v>689.0</c:v>
                </c:pt>
                <c:pt idx="106">
                  <c:v>690.0</c:v>
                </c:pt>
                <c:pt idx="107">
                  <c:v>691.0</c:v>
                </c:pt>
                <c:pt idx="108">
                  <c:v>692.0</c:v>
                </c:pt>
                <c:pt idx="109">
                  <c:v>695.0</c:v>
                </c:pt>
                <c:pt idx="110">
                  <c:v>696.0</c:v>
                </c:pt>
                <c:pt idx="111">
                  <c:v>698.0</c:v>
                </c:pt>
                <c:pt idx="112">
                  <c:v>699.0</c:v>
                </c:pt>
                <c:pt idx="113">
                  <c:v>702.0</c:v>
                </c:pt>
                <c:pt idx="114">
                  <c:v>706.0</c:v>
                </c:pt>
                <c:pt idx="115">
                  <c:v>708.0</c:v>
                </c:pt>
                <c:pt idx="116">
                  <c:v>709.0</c:v>
                </c:pt>
                <c:pt idx="117">
                  <c:v>712.0</c:v>
                </c:pt>
                <c:pt idx="118">
                  <c:v>715.0</c:v>
                </c:pt>
                <c:pt idx="119">
                  <c:v>717.0</c:v>
                </c:pt>
                <c:pt idx="120">
                  <c:v>718.0</c:v>
                </c:pt>
                <c:pt idx="121">
                  <c:v>723.0</c:v>
                </c:pt>
                <c:pt idx="122">
                  <c:v>734.0</c:v>
                </c:pt>
                <c:pt idx="123">
                  <c:v>738.0</c:v>
                </c:pt>
                <c:pt idx="124">
                  <c:v>741.0</c:v>
                </c:pt>
                <c:pt idx="125">
                  <c:v>745.0</c:v>
                </c:pt>
                <c:pt idx="126">
                  <c:v>750.0</c:v>
                </c:pt>
                <c:pt idx="127">
                  <c:v>756.0</c:v>
                </c:pt>
                <c:pt idx="128">
                  <c:v>762.0</c:v>
                </c:pt>
                <c:pt idx="129">
                  <c:v>764.0</c:v>
                </c:pt>
                <c:pt idx="130">
                  <c:v>770.0</c:v>
                </c:pt>
                <c:pt idx="131">
                  <c:v>775.0</c:v>
                </c:pt>
                <c:pt idx="132">
                  <c:v>780.0</c:v>
                </c:pt>
                <c:pt idx="133">
                  <c:v>786.0</c:v>
                </c:pt>
                <c:pt idx="134">
                  <c:v>787.0</c:v>
                </c:pt>
                <c:pt idx="135">
                  <c:v>790.0</c:v>
                </c:pt>
                <c:pt idx="136">
                  <c:v>806.0</c:v>
                </c:pt>
                <c:pt idx="137">
                  <c:v>807.0</c:v>
                </c:pt>
                <c:pt idx="138">
                  <c:v>809.0</c:v>
                </c:pt>
                <c:pt idx="139">
                  <c:v>811.0</c:v>
                </c:pt>
                <c:pt idx="140">
                  <c:v>815.0</c:v>
                </c:pt>
                <c:pt idx="141">
                  <c:v>824.0</c:v>
                </c:pt>
                <c:pt idx="142">
                  <c:v>826.0</c:v>
                </c:pt>
                <c:pt idx="143">
                  <c:v>828.0</c:v>
                </c:pt>
                <c:pt idx="144">
                  <c:v>834.0</c:v>
                </c:pt>
                <c:pt idx="145">
                  <c:v>835.0</c:v>
                </c:pt>
                <c:pt idx="146">
                  <c:v>839.0</c:v>
                </c:pt>
                <c:pt idx="147">
                  <c:v>843.0</c:v>
                </c:pt>
                <c:pt idx="148">
                  <c:v>845.0</c:v>
                </c:pt>
                <c:pt idx="149">
                  <c:v>848.0</c:v>
                </c:pt>
                <c:pt idx="150">
                  <c:v>858.0</c:v>
                </c:pt>
                <c:pt idx="151">
                  <c:v>863.0</c:v>
                </c:pt>
                <c:pt idx="152">
                  <c:v>869.0</c:v>
                </c:pt>
                <c:pt idx="153">
                  <c:v>874.0</c:v>
                </c:pt>
                <c:pt idx="154">
                  <c:v>878.0</c:v>
                </c:pt>
                <c:pt idx="155">
                  <c:v>880.0</c:v>
                </c:pt>
                <c:pt idx="156">
                  <c:v>882.0</c:v>
                </c:pt>
                <c:pt idx="157">
                  <c:v>883.0</c:v>
                </c:pt>
                <c:pt idx="158">
                  <c:v>884.0</c:v>
                </c:pt>
                <c:pt idx="159">
                  <c:v>889.0</c:v>
                </c:pt>
                <c:pt idx="160">
                  <c:v>893.0</c:v>
                </c:pt>
                <c:pt idx="161">
                  <c:v>896.0</c:v>
                </c:pt>
                <c:pt idx="162">
                  <c:v>904.0</c:v>
                </c:pt>
                <c:pt idx="163">
                  <c:v>908.0</c:v>
                </c:pt>
                <c:pt idx="164">
                  <c:v>912.0</c:v>
                </c:pt>
                <c:pt idx="165">
                  <c:v>916.0</c:v>
                </c:pt>
                <c:pt idx="166">
                  <c:v>919.0</c:v>
                </c:pt>
                <c:pt idx="167">
                  <c:v>921.0</c:v>
                </c:pt>
                <c:pt idx="168">
                  <c:v>923.0</c:v>
                </c:pt>
                <c:pt idx="169">
                  <c:v>924.0</c:v>
                </c:pt>
                <c:pt idx="170">
                  <c:v>927.0</c:v>
                </c:pt>
                <c:pt idx="171">
                  <c:v>928.0</c:v>
                </c:pt>
                <c:pt idx="172">
                  <c:v>930.0</c:v>
                </c:pt>
                <c:pt idx="173">
                  <c:v>935.0</c:v>
                </c:pt>
                <c:pt idx="174">
                  <c:v>937.0</c:v>
                </c:pt>
                <c:pt idx="175">
                  <c:v>941.0</c:v>
                </c:pt>
                <c:pt idx="176">
                  <c:v>947.0</c:v>
                </c:pt>
                <c:pt idx="177">
                  <c:v>949.0</c:v>
                </c:pt>
                <c:pt idx="178">
                  <c:v>952.0</c:v>
                </c:pt>
                <c:pt idx="179">
                  <c:v>955.0</c:v>
                </c:pt>
                <c:pt idx="180">
                  <c:v>960.0</c:v>
                </c:pt>
                <c:pt idx="181">
                  <c:v>968.0</c:v>
                </c:pt>
                <c:pt idx="182">
                  <c:v>970.0</c:v>
                </c:pt>
                <c:pt idx="183">
                  <c:v>974.0</c:v>
                </c:pt>
                <c:pt idx="184">
                  <c:v>981.0</c:v>
                </c:pt>
                <c:pt idx="185">
                  <c:v>983.0</c:v>
                </c:pt>
                <c:pt idx="186">
                  <c:v>986.0</c:v>
                </c:pt>
                <c:pt idx="187">
                  <c:v>988.0</c:v>
                </c:pt>
                <c:pt idx="188">
                  <c:v>992.0</c:v>
                </c:pt>
                <c:pt idx="189">
                  <c:v>995.0</c:v>
                </c:pt>
                <c:pt idx="190">
                  <c:v>1000.0</c:v>
                </c:pt>
                <c:pt idx="191">
                  <c:v>1001.0</c:v>
                </c:pt>
                <c:pt idx="192">
                  <c:v>1004.0</c:v>
                </c:pt>
                <c:pt idx="193">
                  <c:v>1011.0</c:v>
                </c:pt>
                <c:pt idx="194">
                  <c:v>1016.0</c:v>
                </c:pt>
                <c:pt idx="195">
                  <c:v>1017.0</c:v>
                </c:pt>
                <c:pt idx="196">
                  <c:v>1025.0</c:v>
                </c:pt>
                <c:pt idx="197">
                  <c:v>1027.0</c:v>
                </c:pt>
                <c:pt idx="198">
                  <c:v>1032.0</c:v>
                </c:pt>
                <c:pt idx="199">
                  <c:v>1033.0</c:v>
                </c:pt>
                <c:pt idx="200">
                  <c:v>1037.0</c:v>
                </c:pt>
                <c:pt idx="201">
                  <c:v>1038.0</c:v>
                </c:pt>
                <c:pt idx="202">
                  <c:v>1047.0</c:v>
                </c:pt>
                <c:pt idx="203">
                  <c:v>1052.0</c:v>
                </c:pt>
                <c:pt idx="204">
                  <c:v>1060.0</c:v>
                </c:pt>
                <c:pt idx="205">
                  <c:v>1064.0</c:v>
                </c:pt>
                <c:pt idx="206">
                  <c:v>1068.0</c:v>
                </c:pt>
                <c:pt idx="207">
                  <c:v>1070.0</c:v>
                </c:pt>
                <c:pt idx="208">
                  <c:v>1074.0</c:v>
                </c:pt>
                <c:pt idx="209">
                  <c:v>1078.0</c:v>
                </c:pt>
                <c:pt idx="210">
                  <c:v>1084.0</c:v>
                </c:pt>
                <c:pt idx="211">
                  <c:v>1090.0</c:v>
                </c:pt>
                <c:pt idx="212">
                  <c:v>1096.0</c:v>
                </c:pt>
                <c:pt idx="213">
                  <c:v>1101.0</c:v>
                </c:pt>
                <c:pt idx="214">
                  <c:v>1109.0</c:v>
                </c:pt>
                <c:pt idx="215">
                  <c:v>1110.0</c:v>
                </c:pt>
                <c:pt idx="216">
                  <c:v>1118.0</c:v>
                </c:pt>
                <c:pt idx="217">
                  <c:v>1122.0</c:v>
                </c:pt>
                <c:pt idx="218">
                  <c:v>1125.0</c:v>
                </c:pt>
                <c:pt idx="219">
                  <c:v>1128.0</c:v>
                </c:pt>
                <c:pt idx="220">
                  <c:v>1135.0</c:v>
                </c:pt>
                <c:pt idx="221">
                  <c:v>1142.0</c:v>
                </c:pt>
                <c:pt idx="222">
                  <c:v>1150.0</c:v>
                </c:pt>
                <c:pt idx="223">
                  <c:v>1162.0</c:v>
                </c:pt>
                <c:pt idx="224">
                  <c:v>1168.0</c:v>
                </c:pt>
                <c:pt idx="225">
                  <c:v>1177.0</c:v>
                </c:pt>
                <c:pt idx="226">
                  <c:v>1183.0</c:v>
                </c:pt>
                <c:pt idx="227">
                  <c:v>1189.0</c:v>
                </c:pt>
                <c:pt idx="228">
                  <c:v>1198.0</c:v>
                </c:pt>
                <c:pt idx="229">
                  <c:v>1209.0</c:v>
                </c:pt>
                <c:pt idx="230">
                  <c:v>1220.0</c:v>
                </c:pt>
                <c:pt idx="231">
                  <c:v>1227.0</c:v>
                </c:pt>
                <c:pt idx="232">
                  <c:v>1233.0</c:v>
                </c:pt>
                <c:pt idx="233">
                  <c:v>1241.0</c:v>
                </c:pt>
                <c:pt idx="234">
                  <c:v>1251.0</c:v>
                </c:pt>
                <c:pt idx="235">
                  <c:v>1266.0</c:v>
                </c:pt>
                <c:pt idx="236">
                  <c:v>1275.0</c:v>
                </c:pt>
                <c:pt idx="237">
                  <c:v>1284.0</c:v>
                </c:pt>
                <c:pt idx="238">
                  <c:v>1289.0</c:v>
                </c:pt>
                <c:pt idx="239">
                  <c:v>1294.0</c:v>
                </c:pt>
                <c:pt idx="240">
                  <c:v>1305.0</c:v>
                </c:pt>
                <c:pt idx="241">
                  <c:v>1313.0</c:v>
                </c:pt>
                <c:pt idx="242">
                  <c:v>1315.0</c:v>
                </c:pt>
                <c:pt idx="243">
                  <c:v>1340.0</c:v>
                </c:pt>
                <c:pt idx="244">
                  <c:v>1355.0</c:v>
                </c:pt>
                <c:pt idx="245">
                  <c:v>1366.0</c:v>
                </c:pt>
                <c:pt idx="246">
                  <c:v>1381.0</c:v>
                </c:pt>
                <c:pt idx="247">
                  <c:v>1393.0</c:v>
                </c:pt>
                <c:pt idx="248">
                  <c:v>1406.0</c:v>
                </c:pt>
                <c:pt idx="249">
                  <c:v>1421.0</c:v>
                </c:pt>
                <c:pt idx="250">
                  <c:v>1434.0</c:v>
                </c:pt>
                <c:pt idx="251">
                  <c:v>1455.0</c:v>
                </c:pt>
                <c:pt idx="252">
                  <c:v>1471.0</c:v>
                </c:pt>
                <c:pt idx="253">
                  <c:v>1474.0</c:v>
                </c:pt>
                <c:pt idx="254">
                  <c:v>1490.0</c:v>
                </c:pt>
                <c:pt idx="255">
                  <c:v>1503.0</c:v>
                </c:pt>
                <c:pt idx="256">
                  <c:v>1510.0</c:v>
                </c:pt>
                <c:pt idx="257">
                  <c:v>1533.0</c:v>
                </c:pt>
                <c:pt idx="258">
                  <c:v>1536.0</c:v>
                </c:pt>
                <c:pt idx="259">
                  <c:v>1557.0</c:v>
                </c:pt>
                <c:pt idx="260">
                  <c:v>1565.0</c:v>
                </c:pt>
                <c:pt idx="261">
                  <c:v>1590.0</c:v>
                </c:pt>
                <c:pt idx="262">
                  <c:v>1623.0</c:v>
                </c:pt>
                <c:pt idx="263">
                  <c:v>1635.0</c:v>
                </c:pt>
                <c:pt idx="264">
                  <c:v>1650.0</c:v>
                </c:pt>
                <c:pt idx="265">
                  <c:v>1675.0</c:v>
                </c:pt>
                <c:pt idx="266">
                  <c:v>1680.0</c:v>
                </c:pt>
                <c:pt idx="267">
                  <c:v>1686.0</c:v>
                </c:pt>
                <c:pt idx="268">
                  <c:v>1711.0</c:v>
                </c:pt>
                <c:pt idx="269">
                  <c:v>1723.0</c:v>
                </c:pt>
                <c:pt idx="270">
                  <c:v>1738.0</c:v>
                </c:pt>
                <c:pt idx="271">
                  <c:v>1740.0</c:v>
                </c:pt>
                <c:pt idx="272">
                  <c:v>1766.0</c:v>
                </c:pt>
                <c:pt idx="273">
                  <c:v>1772.0</c:v>
                </c:pt>
                <c:pt idx="274">
                  <c:v>1784.0</c:v>
                </c:pt>
                <c:pt idx="275">
                  <c:v>1793.0</c:v>
                </c:pt>
                <c:pt idx="276">
                  <c:v>1806.0</c:v>
                </c:pt>
                <c:pt idx="277">
                  <c:v>1824.0</c:v>
                </c:pt>
                <c:pt idx="278">
                  <c:v>1838.0</c:v>
                </c:pt>
                <c:pt idx="279">
                  <c:v>1846.0</c:v>
                </c:pt>
                <c:pt idx="280">
                  <c:v>1856.0</c:v>
                </c:pt>
                <c:pt idx="281">
                  <c:v>1874.0</c:v>
                </c:pt>
                <c:pt idx="282">
                  <c:v>1888.0</c:v>
                </c:pt>
                <c:pt idx="283">
                  <c:v>1919.0</c:v>
                </c:pt>
                <c:pt idx="284">
                  <c:v>1959.0</c:v>
                </c:pt>
                <c:pt idx="285">
                  <c:v>1973.0</c:v>
                </c:pt>
                <c:pt idx="286">
                  <c:v>1976.0</c:v>
                </c:pt>
                <c:pt idx="287">
                  <c:v>2018.0</c:v>
                </c:pt>
                <c:pt idx="288">
                  <c:v>2034.0</c:v>
                </c:pt>
                <c:pt idx="289">
                  <c:v>2052.0</c:v>
                </c:pt>
                <c:pt idx="290">
                  <c:v>2064.0</c:v>
                </c:pt>
                <c:pt idx="291">
                  <c:v>2074.0</c:v>
                </c:pt>
                <c:pt idx="292">
                  <c:v>2091.0</c:v>
                </c:pt>
                <c:pt idx="293">
                  <c:v>2099.0</c:v>
                </c:pt>
                <c:pt idx="294">
                  <c:v>2101.0</c:v>
                </c:pt>
                <c:pt idx="295">
                  <c:v>2133.0</c:v>
                </c:pt>
                <c:pt idx="296">
                  <c:v>2146.0</c:v>
                </c:pt>
                <c:pt idx="297">
                  <c:v>2162.0</c:v>
                </c:pt>
                <c:pt idx="298">
                  <c:v>2168.0</c:v>
                </c:pt>
                <c:pt idx="299">
                  <c:v>2205.0</c:v>
                </c:pt>
                <c:pt idx="300">
                  <c:v>2215.0</c:v>
                </c:pt>
                <c:pt idx="301">
                  <c:v>2239.0</c:v>
                </c:pt>
                <c:pt idx="302">
                  <c:v>2261.0</c:v>
                </c:pt>
                <c:pt idx="303">
                  <c:v>2277.0</c:v>
                </c:pt>
                <c:pt idx="304">
                  <c:v>2287.0</c:v>
                </c:pt>
                <c:pt idx="305">
                  <c:v>2302.0</c:v>
                </c:pt>
                <c:pt idx="306">
                  <c:v>2318.0</c:v>
                </c:pt>
                <c:pt idx="307">
                  <c:v>2338.0</c:v>
                </c:pt>
                <c:pt idx="308">
                  <c:v>2350.0</c:v>
                </c:pt>
                <c:pt idx="309">
                  <c:v>2378.0</c:v>
                </c:pt>
                <c:pt idx="310">
                  <c:v>2402.0</c:v>
                </c:pt>
                <c:pt idx="311">
                  <c:v>2427.0</c:v>
                </c:pt>
                <c:pt idx="312">
                  <c:v>2444.0</c:v>
                </c:pt>
                <c:pt idx="313">
                  <c:v>2479.0</c:v>
                </c:pt>
                <c:pt idx="314">
                  <c:v>2503.0</c:v>
                </c:pt>
                <c:pt idx="315">
                  <c:v>2518.0</c:v>
                </c:pt>
                <c:pt idx="316">
                  <c:v>2559.0</c:v>
                </c:pt>
                <c:pt idx="317">
                  <c:v>2565.0</c:v>
                </c:pt>
                <c:pt idx="318">
                  <c:v>2602.0</c:v>
                </c:pt>
                <c:pt idx="319">
                  <c:v>2627.0</c:v>
                </c:pt>
                <c:pt idx="320">
                  <c:v>2643.0</c:v>
                </c:pt>
                <c:pt idx="321">
                  <c:v>2648.0</c:v>
                </c:pt>
                <c:pt idx="322">
                  <c:v>2661.0</c:v>
                </c:pt>
                <c:pt idx="323">
                  <c:v>2680.0</c:v>
                </c:pt>
                <c:pt idx="324">
                  <c:v>2704.0</c:v>
                </c:pt>
                <c:pt idx="325">
                  <c:v>2718.0</c:v>
                </c:pt>
                <c:pt idx="326">
                  <c:v>2733.0</c:v>
                </c:pt>
                <c:pt idx="327">
                  <c:v>2766.0</c:v>
                </c:pt>
                <c:pt idx="328">
                  <c:v>2793.0</c:v>
                </c:pt>
                <c:pt idx="329">
                  <c:v>2804.0</c:v>
                </c:pt>
                <c:pt idx="330">
                  <c:v>2825.0</c:v>
                </c:pt>
                <c:pt idx="331">
                  <c:v>2870.0</c:v>
                </c:pt>
                <c:pt idx="332">
                  <c:v>2904.0</c:v>
                </c:pt>
                <c:pt idx="333">
                  <c:v>2933.0</c:v>
                </c:pt>
                <c:pt idx="334">
                  <c:v>2940.0</c:v>
                </c:pt>
                <c:pt idx="335">
                  <c:v>2972.0</c:v>
                </c:pt>
                <c:pt idx="336">
                  <c:v>2990.0</c:v>
                </c:pt>
                <c:pt idx="337">
                  <c:v>3005.0</c:v>
                </c:pt>
                <c:pt idx="338">
                  <c:v>3020.0</c:v>
                </c:pt>
                <c:pt idx="339">
                  <c:v>3028.0</c:v>
                </c:pt>
                <c:pt idx="340">
                  <c:v>3055.0</c:v>
                </c:pt>
                <c:pt idx="341">
                  <c:v>3061.0</c:v>
                </c:pt>
                <c:pt idx="342">
                  <c:v>3082.0</c:v>
                </c:pt>
                <c:pt idx="343">
                  <c:v>3095.0</c:v>
                </c:pt>
                <c:pt idx="344">
                  <c:v>3111.0</c:v>
                </c:pt>
                <c:pt idx="345">
                  <c:v>3120.0</c:v>
                </c:pt>
                <c:pt idx="346">
                  <c:v>3133.0</c:v>
                </c:pt>
                <c:pt idx="347">
                  <c:v>3153.0</c:v>
                </c:pt>
                <c:pt idx="348">
                  <c:v>3163.0</c:v>
                </c:pt>
                <c:pt idx="349">
                  <c:v>3169.0</c:v>
                </c:pt>
                <c:pt idx="350">
                  <c:v>3188.0</c:v>
                </c:pt>
                <c:pt idx="351">
                  <c:v>3198.0</c:v>
                </c:pt>
                <c:pt idx="352">
                  <c:v>3215.0</c:v>
                </c:pt>
                <c:pt idx="353">
                  <c:v>3226.0</c:v>
                </c:pt>
                <c:pt idx="354">
                  <c:v>3255.0</c:v>
                </c:pt>
                <c:pt idx="355">
                  <c:v>3281.0</c:v>
                </c:pt>
                <c:pt idx="356">
                  <c:v>3295.0</c:v>
                </c:pt>
                <c:pt idx="357">
                  <c:v>3314.0</c:v>
                </c:pt>
                <c:pt idx="358">
                  <c:v>3352.0</c:v>
                </c:pt>
                <c:pt idx="359">
                  <c:v>3379.0</c:v>
                </c:pt>
                <c:pt idx="360">
                  <c:v>3397.0</c:v>
                </c:pt>
                <c:pt idx="361">
                  <c:v>3419.0</c:v>
                </c:pt>
                <c:pt idx="362">
                  <c:v>3444.0</c:v>
                </c:pt>
                <c:pt idx="363">
                  <c:v>3453.0</c:v>
                </c:pt>
                <c:pt idx="364">
                  <c:v>3460.0</c:v>
                </c:pt>
                <c:pt idx="365">
                  <c:v>3489.0</c:v>
                </c:pt>
                <c:pt idx="366">
                  <c:v>3500.0</c:v>
                </c:pt>
                <c:pt idx="367">
                  <c:v>3530.0</c:v>
                </c:pt>
                <c:pt idx="368">
                  <c:v>3545.0</c:v>
                </c:pt>
                <c:pt idx="369">
                  <c:v>3561.0</c:v>
                </c:pt>
                <c:pt idx="370">
                  <c:v>3586.0</c:v>
                </c:pt>
                <c:pt idx="371">
                  <c:v>3595.0</c:v>
                </c:pt>
                <c:pt idx="372">
                  <c:v>3626.0</c:v>
                </c:pt>
                <c:pt idx="373">
                  <c:v>3648.0</c:v>
                </c:pt>
                <c:pt idx="374">
                  <c:v>3678.0</c:v>
                </c:pt>
                <c:pt idx="375">
                  <c:v>3694.0</c:v>
                </c:pt>
                <c:pt idx="376">
                  <c:v>3739.0</c:v>
                </c:pt>
                <c:pt idx="377">
                  <c:v>3759.0</c:v>
                </c:pt>
                <c:pt idx="378">
                  <c:v>3780.0</c:v>
                </c:pt>
                <c:pt idx="379">
                  <c:v>3813.0</c:v>
                </c:pt>
                <c:pt idx="380">
                  <c:v>3848.0</c:v>
                </c:pt>
                <c:pt idx="381">
                  <c:v>3855.0</c:v>
                </c:pt>
                <c:pt idx="382">
                  <c:v>3867.0</c:v>
                </c:pt>
                <c:pt idx="383">
                  <c:v>3884.0</c:v>
                </c:pt>
                <c:pt idx="384">
                  <c:v>3903.0</c:v>
                </c:pt>
                <c:pt idx="385">
                  <c:v>3935.0</c:v>
                </c:pt>
                <c:pt idx="386">
                  <c:v>3957.0</c:v>
                </c:pt>
                <c:pt idx="387">
                  <c:v>3981.0</c:v>
                </c:pt>
                <c:pt idx="388">
                  <c:v>4012.0</c:v>
                </c:pt>
                <c:pt idx="389">
                  <c:v>4031.0</c:v>
                </c:pt>
                <c:pt idx="390">
                  <c:v>4056.0</c:v>
                </c:pt>
                <c:pt idx="391">
                  <c:v>4078.0</c:v>
                </c:pt>
                <c:pt idx="392">
                  <c:v>4115.0</c:v>
                </c:pt>
                <c:pt idx="393">
                  <c:v>4146.0</c:v>
                </c:pt>
                <c:pt idx="394">
                  <c:v>4194.0</c:v>
                </c:pt>
                <c:pt idx="395">
                  <c:v>4247.0</c:v>
                </c:pt>
                <c:pt idx="396">
                  <c:v>4296.0</c:v>
                </c:pt>
                <c:pt idx="397">
                  <c:v>4321.0</c:v>
                </c:pt>
                <c:pt idx="398">
                  <c:v>4363.0</c:v>
                </c:pt>
                <c:pt idx="399">
                  <c:v>4400.0</c:v>
                </c:pt>
                <c:pt idx="400">
                  <c:v>4454.0</c:v>
                </c:pt>
                <c:pt idx="401">
                  <c:v>4483.0</c:v>
                </c:pt>
                <c:pt idx="402">
                  <c:v>4521.0</c:v>
                </c:pt>
                <c:pt idx="403">
                  <c:v>4556.0</c:v>
                </c:pt>
                <c:pt idx="404">
                  <c:v>4597.0</c:v>
                </c:pt>
                <c:pt idx="405">
                  <c:v>4631.0</c:v>
                </c:pt>
                <c:pt idx="406">
                  <c:v>4653.0</c:v>
                </c:pt>
                <c:pt idx="407">
                  <c:v>4675.0</c:v>
                </c:pt>
                <c:pt idx="408">
                  <c:v>4692.0</c:v>
                </c:pt>
                <c:pt idx="409">
                  <c:v>4711.0</c:v>
                </c:pt>
                <c:pt idx="410">
                  <c:v>4742.0</c:v>
                </c:pt>
                <c:pt idx="411">
                  <c:v>4772.0</c:v>
                </c:pt>
                <c:pt idx="412">
                  <c:v>4796.0</c:v>
                </c:pt>
                <c:pt idx="413">
                  <c:v>4839.0</c:v>
                </c:pt>
                <c:pt idx="414">
                  <c:v>4873.0</c:v>
                </c:pt>
                <c:pt idx="415">
                  <c:v>4908.0</c:v>
                </c:pt>
                <c:pt idx="416">
                  <c:v>4934.0</c:v>
                </c:pt>
                <c:pt idx="417">
                  <c:v>4950.0</c:v>
                </c:pt>
                <c:pt idx="418">
                  <c:v>4973.0</c:v>
                </c:pt>
                <c:pt idx="419">
                  <c:v>5007.0</c:v>
                </c:pt>
                <c:pt idx="420">
                  <c:v>5037.0</c:v>
                </c:pt>
                <c:pt idx="421">
                  <c:v>5064.0</c:v>
                </c:pt>
                <c:pt idx="422">
                  <c:v>5083.0</c:v>
                </c:pt>
                <c:pt idx="423">
                  <c:v>5101.0</c:v>
                </c:pt>
                <c:pt idx="424">
                  <c:v>5127.0</c:v>
                </c:pt>
                <c:pt idx="425">
                  <c:v>5149.0</c:v>
                </c:pt>
                <c:pt idx="426">
                  <c:v>5171.0</c:v>
                </c:pt>
                <c:pt idx="427">
                  <c:v>5201.0</c:v>
                </c:pt>
                <c:pt idx="428">
                  <c:v>5240.0</c:v>
                </c:pt>
                <c:pt idx="429">
                  <c:v>5253.0</c:v>
                </c:pt>
                <c:pt idx="430">
                  <c:v>5264.0</c:v>
                </c:pt>
                <c:pt idx="431">
                  <c:v>5275.0</c:v>
                </c:pt>
                <c:pt idx="432">
                  <c:v>5299.0</c:v>
                </c:pt>
                <c:pt idx="433">
                  <c:v>5351.0</c:v>
                </c:pt>
                <c:pt idx="434">
                  <c:v>5380.0</c:v>
                </c:pt>
                <c:pt idx="435">
                  <c:v>5399.0</c:v>
                </c:pt>
                <c:pt idx="436">
                  <c:v>5420.0</c:v>
                </c:pt>
                <c:pt idx="437">
                  <c:v>5439.0</c:v>
                </c:pt>
                <c:pt idx="438">
                  <c:v>5475.0</c:v>
                </c:pt>
                <c:pt idx="439">
                  <c:v>5495.0</c:v>
                </c:pt>
                <c:pt idx="440">
                  <c:v>5524.0</c:v>
                </c:pt>
                <c:pt idx="441">
                  <c:v>5537.0</c:v>
                </c:pt>
                <c:pt idx="442">
                  <c:v>5550.0</c:v>
                </c:pt>
                <c:pt idx="443">
                  <c:v>5583.0</c:v>
                </c:pt>
                <c:pt idx="444">
                  <c:v>5623.0</c:v>
                </c:pt>
                <c:pt idx="445">
                  <c:v>5660.0</c:v>
                </c:pt>
                <c:pt idx="446">
                  <c:v>5693.0</c:v>
                </c:pt>
                <c:pt idx="447">
                  <c:v>5726.0</c:v>
                </c:pt>
                <c:pt idx="448">
                  <c:v>5764.0</c:v>
                </c:pt>
                <c:pt idx="449">
                  <c:v>5780.0</c:v>
                </c:pt>
                <c:pt idx="450">
                  <c:v>5816.0</c:v>
                </c:pt>
                <c:pt idx="451">
                  <c:v>5842.0</c:v>
                </c:pt>
                <c:pt idx="452">
                  <c:v>5888.0</c:v>
                </c:pt>
                <c:pt idx="453">
                  <c:v>5903.0</c:v>
                </c:pt>
                <c:pt idx="454">
                  <c:v>5913.0</c:v>
                </c:pt>
                <c:pt idx="455">
                  <c:v>5936.0</c:v>
                </c:pt>
                <c:pt idx="456">
                  <c:v>5962.0</c:v>
                </c:pt>
                <c:pt idx="457">
                  <c:v>6011.0</c:v>
                </c:pt>
                <c:pt idx="458">
                  <c:v>6060.0</c:v>
                </c:pt>
                <c:pt idx="459">
                  <c:v>6097.0</c:v>
                </c:pt>
                <c:pt idx="460">
                  <c:v>6134.0</c:v>
                </c:pt>
                <c:pt idx="461">
                  <c:v>6169.0</c:v>
                </c:pt>
                <c:pt idx="462">
                  <c:v>6201.0</c:v>
                </c:pt>
                <c:pt idx="463">
                  <c:v>6219.0</c:v>
                </c:pt>
                <c:pt idx="464">
                  <c:v>6242.0</c:v>
                </c:pt>
                <c:pt idx="465">
                  <c:v>6282.0</c:v>
                </c:pt>
                <c:pt idx="466">
                  <c:v>6303.0</c:v>
                </c:pt>
                <c:pt idx="467">
                  <c:v>6317.0</c:v>
                </c:pt>
                <c:pt idx="468">
                  <c:v>6366.0</c:v>
                </c:pt>
                <c:pt idx="469">
                  <c:v>6397.0</c:v>
                </c:pt>
                <c:pt idx="470">
                  <c:v>6434.0</c:v>
                </c:pt>
                <c:pt idx="471">
                  <c:v>6459.0</c:v>
                </c:pt>
                <c:pt idx="472">
                  <c:v>6485.0</c:v>
                </c:pt>
                <c:pt idx="473">
                  <c:v>6520.0</c:v>
                </c:pt>
                <c:pt idx="474">
                  <c:v>6549.0</c:v>
                </c:pt>
                <c:pt idx="475">
                  <c:v>6564.0</c:v>
                </c:pt>
                <c:pt idx="476">
                  <c:v>6588.0</c:v>
                </c:pt>
                <c:pt idx="477">
                  <c:v>6626.0</c:v>
                </c:pt>
                <c:pt idx="478">
                  <c:v>6641.0</c:v>
                </c:pt>
                <c:pt idx="479">
                  <c:v>6679.0</c:v>
                </c:pt>
                <c:pt idx="480">
                  <c:v>6704.0</c:v>
                </c:pt>
                <c:pt idx="481">
                  <c:v>6730.0</c:v>
                </c:pt>
                <c:pt idx="482">
                  <c:v>6765.0</c:v>
                </c:pt>
                <c:pt idx="483">
                  <c:v>6786.0</c:v>
                </c:pt>
                <c:pt idx="484">
                  <c:v>6794.0</c:v>
                </c:pt>
                <c:pt idx="485">
                  <c:v>6814.0</c:v>
                </c:pt>
                <c:pt idx="486">
                  <c:v>6829.0</c:v>
                </c:pt>
                <c:pt idx="487">
                  <c:v>6852.0</c:v>
                </c:pt>
                <c:pt idx="488">
                  <c:v>6869.0</c:v>
                </c:pt>
                <c:pt idx="489">
                  <c:v>6899.0</c:v>
                </c:pt>
                <c:pt idx="490">
                  <c:v>6916.0</c:v>
                </c:pt>
                <c:pt idx="491">
                  <c:v>6940.0</c:v>
                </c:pt>
                <c:pt idx="492">
                  <c:v>6960.0</c:v>
                </c:pt>
                <c:pt idx="493">
                  <c:v>6976.0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5153016"/>
        <c:axId val="2125156216"/>
      </c:lineChart>
      <c:dateAx>
        <c:axId val="2125153016"/>
        <c:scaling>
          <c:orientation val="minMax"/>
          <c:max val="40969.0"/>
          <c:min val="25263.0"/>
        </c:scaling>
        <c:delete val="0"/>
        <c:axPos val="b"/>
        <c:numFmt formatCode="yyyy" sourceLinked="0"/>
        <c:majorTickMark val="out"/>
        <c:minorTickMark val="none"/>
        <c:tickLblPos val="nextTo"/>
        <c:spPr>
          <a:ln w="38100" cap="rnd"/>
          <a:effectLst/>
        </c:spPr>
        <c:txPr>
          <a:bodyPr/>
          <a:lstStyle/>
          <a:p>
            <a:pPr>
              <a:defRPr sz="2400"/>
            </a:pPr>
            <a:endParaRPr lang="en-US"/>
          </a:p>
        </c:txPr>
        <c:crossAx val="2125156216"/>
        <c:crosses val="autoZero"/>
        <c:auto val="0"/>
        <c:lblOffset val="100"/>
        <c:baseTimeUnit val="months"/>
        <c:majorUnit val="10.0"/>
        <c:majorTimeUnit val="years"/>
      </c:dateAx>
      <c:valAx>
        <c:axId val="2125156216"/>
        <c:scaling>
          <c:orientation val="minMax"/>
          <c:max val="7000.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spPr>
          <a:ln w="38100"/>
        </c:spPr>
        <c:txPr>
          <a:bodyPr/>
          <a:lstStyle/>
          <a:p>
            <a:pPr>
              <a:defRPr sz="2400"/>
            </a:pPr>
            <a:endParaRPr lang="en-US"/>
          </a:p>
        </c:txPr>
        <c:crossAx val="2125153016"/>
        <c:crossesAt val="25263.0"/>
        <c:crossBetween val="between"/>
      </c:valAx>
      <c:spPr>
        <a:ln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12/7/15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50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8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40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857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Security, scalability, quality of service, controlling costs, reliability, predictability, </a:t>
            </a:r>
            <a:r>
              <a:rPr lang="en-US" dirty="0" err="1" smtClean="0"/>
              <a:t>evolvability</a:t>
            </a:r>
            <a:r>
              <a:rPr lang="en-US" dirty="0" smtClean="0"/>
              <a:t>, ease of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43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63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09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191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70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485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26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42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12121-2346-5346-AE76-6F66789501E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53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12121-2346-5346-AE76-6F66789501E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33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68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194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630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38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075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007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032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533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0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146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45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990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992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993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020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569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1443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428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559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719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This is the current killer app</a:t>
            </a:r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 for SDNs, main product of </a:t>
            </a:r>
            <a:r>
              <a:rPr lang="en-US" baseline="0" dirty="0" err="1" smtClean="0">
                <a:latin typeface="Arial" charset="0"/>
                <a:ea typeface="ＭＳ Ｐゴシック" charset="0"/>
                <a:cs typeface="ＭＳ Ｐゴシック" charset="0"/>
              </a:rPr>
              <a:t>VMWare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040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387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19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1464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Dell stock price from </a:t>
            </a:r>
            <a:r>
              <a:rPr lang="en-US" dirty="0" err="1" smtClean="0"/>
              <a:t>google</a:t>
            </a:r>
            <a:r>
              <a:rPr lang="en-US" dirty="0" smtClean="0"/>
              <a:t> finance.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12121-2346-5346-AE76-6F66789501E7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9867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8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1.png"/><Relationship Id="rId5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c-labs.com/~lume/sdn-reading-list.html" TargetMode="External"/><Relationship Id="rId4" Type="http://schemas.openxmlformats.org/officeDocument/2006/relationships/hyperlink" Target="http://queue.acm.org/detail.cfm?id=2560327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YHeyuD89n1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Software-Defined Networking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Jannotti</a:t>
            </a: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651707" y="6380097"/>
            <a:ext cx="7492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Originally Rodrigo Fonseca, with </a:t>
            </a:r>
            <a:r>
              <a:rPr lang="en-US" dirty="0" smtClean="0"/>
              <a:t>content from Scott </a:t>
            </a:r>
            <a:r>
              <a:rPr lang="en-US" dirty="0" err="1" smtClean="0"/>
              <a:t>Shenker</a:t>
            </a:r>
            <a:r>
              <a:rPr lang="en-US" dirty="0" smtClean="0"/>
              <a:t>, Nick </a:t>
            </a:r>
            <a:r>
              <a:rPr lang="en-US" dirty="0" err="1" smtClean="0"/>
              <a:t>McKeown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87399" y="1509685"/>
            <a:ext cx="8069643" cy="477444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For now: a new paradigm for network management</a:t>
            </a:r>
          </a:p>
          <a:p>
            <a:r>
              <a:rPr lang="en-US" dirty="0" smtClean="0"/>
              <a:t>SDN widely </a:t>
            </a:r>
            <a:r>
              <a:rPr lang="en-US" dirty="0"/>
              <a:t>accepted as “</a:t>
            </a:r>
            <a:r>
              <a:rPr lang="en-US" b="1" dirty="0"/>
              <a:t>future of networking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~1000 engineers at latest Open Networking Summit</a:t>
            </a:r>
          </a:p>
          <a:p>
            <a:pPr lvl="1"/>
            <a:r>
              <a:rPr lang="en-US" dirty="0"/>
              <a:t>Commercialized, in production </a:t>
            </a:r>
            <a:r>
              <a:rPr lang="en-US" dirty="0" smtClean="0"/>
              <a:t>use</a:t>
            </a:r>
          </a:p>
          <a:p>
            <a:pPr lvl="2"/>
            <a:r>
              <a:rPr lang="en-US" dirty="0" smtClean="0"/>
              <a:t>Controls Google’s WAN; Microsoft and Google cloud offerings</a:t>
            </a:r>
          </a:p>
          <a:p>
            <a:pPr lvl="2"/>
            <a:r>
              <a:rPr lang="en-US" dirty="0" err="1" smtClean="0"/>
              <a:t>VMWare’s</a:t>
            </a:r>
            <a:r>
              <a:rPr lang="en-US" dirty="0" smtClean="0"/>
              <a:t> main networking product</a:t>
            </a:r>
          </a:p>
          <a:p>
            <a:pPr lvl="2"/>
            <a:r>
              <a:rPr lang="en-US" dirty="0" smtClean="0"/>
              <a:t>Drives many </a:t>
            </a:r>
            <a:r>
              <a:rPr lang="en-US" dirty="0" err="1" smtClean="0"/>
              <a:t>OpenStack</a:t>
            </a:r>
            <a:r>
              <a:rPr lang="en-US" dirty="0" smtClean="0"/>
              <a:t> network deployments</a:t>
            </a:r>
            <a:endParaRPr lang="en-US" dirty="0"/>
          </a:p>
          <a:p>
            <a:pPr lvl="1"/>
            <a:r>
              <a:rPr lang="en-US" i="1" dirty="0" smtClean="0"/>
              <a:t>Strong acceptance in industry and academia</a:t>
            </a:r>
          </a:p>
          <a:p>
            <a:pPr lvl="8"/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n insane level of SDN hype, and backlash…</a:t>
            </a:r>
          </a:p>
          <a:p>
            <a:pPr lvl="1"/>
            <a:r>
              <a:rPr lang="en-US" dirty="0" err="1" smtClean="0"/>
              <a:t>Nicira</a:t>
            </a:r>
            <a:r>
              <a:rPr lang="en-US" dirty="0" smtClean="0"/>
              <a:t> bought by </a:t>
            </a:r>
            <a:r>
              <a:rPr lang="en-US" dirty="0" err="1" smtClean="0"/>
              <a:t>VMWare</a:t>
            </a:r>
            <a:r>
              <a:rPr lang="en-US" dirty="0" smtClean="0"/>
              <a:t> in 2012 for $1.2B</a:t>
            </a:r>
          </a:p>
          <a:p>
            <a:pPr lvl="1"/>
            <a:r>
              <a:rPr lang="en-US" dirty="0" smtClean="0"/>
              <a:t>SDN doesn’t work miracles, merely makes things </a:t>
            </a:r>
            <a:r>
              <a:rPr lang="en-US" dirty="0" smtClean="0"/>
              <a:t>easier</a:t>
            </a:r>
          </a:p>
          <a:p>
            <a:pPr lvl="1"/>
            <a:r>
              <a:rPr lang="en-US" dirty="0" smtClean="0"/>
              <a:t>Remember how excited Tim &amp; Ravi were about Arista?</a:t>
            </a:r>
            <a:endParaRPr lang="en-US" dirty="0" smtClean="0"/>
          </a:p>
          <a:p>
            <a:pPr lvl="8"/>
            <a:endParaRPr lang="en-US" dirty="0"/>
          </a:p>
          <a:p>
            <a:r>
              <a:rPr lang="en-US" dirty="0" smtClean="0"/>
              <a:t>If SDN is the solution, what is the problem?</a:t>
            </a:r>
            <a:endParaRPr lang="en-US" i="1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89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 with 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1203"/>
          </a:xfrm>
        </p:spPr>
        <p:txBody>
          <a:bodyPr>
            <a:normAutofit/>
          </a:bodyPr>
          <a:lstStyle/>
          <a:p>
            <a:r>
              <a:rPr lang="en-US" dirty="0" smtClean="0"/>
              <a:t>So, what is the problem that justified such excitement?</a:t>
            </a:r>
          </a:p>
          <a:p>
            <a:r>
              <a:rPr lang="en-US" dirty="0" smtClean="0"/>
              <a:t>The management of networks</a:t>
            </a:r>
          </a:p>
          <a:p>
            <a:pPr lvl="1"/>
            <a:r>
              <a:rPr lang="en-US" dirty="0" smtClean="0"/>
              <a:t>Loosely, everything related to the </a:t>
            </a:r>
            <a:r>
              <a:rPr lang="en-US" i="1" dirty="0" smtClean="0"/>
              <a:t>control plane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The real problem: networking as a discipline is built on weak foundations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9910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Building an Artifact, Not a Discipline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8144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Other </a:t>
            </a:r>
            <a:r>
              <a:rPr lang="en-US" dirty="0"/>
              <a:t>fields in “systems”</a:t>
            </a:r>
            <a:r>
              <a:rPr lang="en-US" dirty="0" smtClean="0"/>
              <a:t>: OS, DB, etc.</a:t>
            </a:r>
            <a:endParaRPr lang="en-US" dirty="0"/>
          </a:p>
          <a:p>
            <a:pPr lvl="1"/>
            <a:r>
              <a:rPr lang="en-US" dirty="0"/>
              <a:t>Teach basic principles</a:t>
            </a:r>
          </a:p>
          <a:p>
            <a:pPr lvl="1"/>
            <a:r>
              <a:rPr lang="en-US" dirty="0"/>
              <a:t>Are easily managed</a:t>
            </a:r>
          </a:p>
          <a:p>
            <a:pPr lvl="1"/>
            <a:r>
              <a:rPr lang="en-US" dirty="0"/>
              <a:t>Continue to evolve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Networking:</a:t>
            </a:r>
          </a:p>
          <a:p>
            <a:pPr lvl="1"/>
            <a:r>
              <a:rPr lang="en-US" dirty="0" smtClean="0"/>
              <a:t>Study of an artifact: the Internet</a:t>
            </a:r>
          </a:p>
          <a:p>
            <a:pPr lvl="1"/>
            <a:r>
              <a:rPr lang="en-US" dirty="0" smtClean="0"/>
              <a:t>Teach (mostly) big </a:t>
            </a:r>
            <a:r>
              <a:rPr lang="en-US" dirty="0"/>
              <a:t>bag of </a:t>
            </a:r>
            <a:r>
              <a:rPr lang="en-US" dirty="0" smtClean="0"/>
              <a:t>protocols</a:t>
            </a:r>
          </a:p>
          <a:p>
            <a:pPr lvl="1"/>
            <a:r>
              <a:rPr lang="en-US" dirty="0" smtClean="0"/>
              <a:t>Notoriously </a:t>
            </a:r>
            <a:r>
              <a:rPr lang="en-US" dirty="0"/>
              <a:t>difficult to manage</a:t>
            </a:r>
          </a:p>
          <a:p>
            <a:pPr lvl="1"/>
            <a:r>
              <a:rPr lang="en-US" dirty="0"/>
              <a:t>Evolves very </a:t>
            </a:r>
            <a:r>
              <a:rPr lang="en-US" dirty="0" smtClean="0"/>
              <a:t>slowly</a:t>
            </a:r>
          </a:p>
          <a:p>
            <a:pPr lvl="1"/>
            <a:endParaRPr lang="en-US" dirty="0"/>
          </a:p>
          <a:p>
            <a:r>
              <a:rPr lang="en-US" b="1" i="1" dirty="0"/>
              <a:t>N</a:t>
            </a:r>
            <a:r>
              <a:rPr lang="en-US" b="1" i="1" dirty="0" smtClean="0"/>
              <a:t>etworks </a:t>
            </a:r>
            <a:r>
              <a:rPr lang="en-US" b="1" i="1" dirty="0" smtClean="0"/>
              <a:t>are </a:t>
            </a:r>
            <a:r>
              <a:rPr lang="en-US" b="1" i="1" dirty="0" smtClean="0"/>
              <a:t>more primitive and less understood than other computer systems</a:t>
            </a:r>
            <a:endParaRPr lang="en-US" b="1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81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Network Management?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27920"/>
          </a:xfrm>
        </p:spPr>
        <p:txBody>
          <a:bodyPr>
            <a:normAutofit/>
          </a:bodyPr>
          <a:lstStyle/>
          <a:p>
            <a:r>
              <a:rPr lang="en-US" dirty="0" smtClean="0"/>
              <a:t>Recall the two “planes</a:t>
            </a:r>
            <a:r>
              <a:rPr lang="en-US" dirty="0" smtClean="0"/>
              <a:t>”</a:t>
            </a:r>
            <a:endParaRPr lang="en-US" dirty="0"/>
          </a:p>
          <a:p>
            <a:r>
              <a:rPr lang="en-US" b="1" dirty="0" smtClean="0"/>
              <a:t>Data plane</a:t>
            </a:r>
            <a:r>
              <a:rPr lang="en-US" dirty="0" smtClean="0"/>
              <a:t>: forwarding packets</a:t>
            </a:r>
          </a:p>
          <a:p>
            <a:pPr lvl="1"/>
            <a:r>
              <a:rPr lang="en-US" dirty="0" smtClean="0"/>
              <a:t>Based on local forwarding </a:t>
            </a:r>
            <a:r>
              <a:rPr lang="en-US" dirty="0" smtClean="0"/>
              <a:t>state</a:t>
            </a:r>
            <a:endParaRPr lang="en-US" dirty="0"/>
          </a:p>
          <a:p>
            <a:r>
              <a:rPr lang="en-US" b="1" dirty="0" smtClean="0"/>
              <a:t>Control plane</a:t>
            </a:r>
            <a:r>
              <a:rPr lang="en-US" dirty="0" smtClean="0"/>
              <a:t>: </a:t>
            </a:r>
            <a:r>
              <a:rPr lang="en-US" dirty="0" smtClean="0"/>
              <a:t>computing </a:t>
            </a:r>
            <a:r>
              <a:rPr lang="en-US" dirty="0" smtClean="0"/>
              <a:t>forwarding state</a:t>
            </a:r>
          </a:p>
          <a:p>
            <a:pPr lvl="1"/>
            <a:r>
              <a:rPr lang="en-US" dirty="0" smtClean="0"/>
              <a:t>Involves coordination with rest of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Broad </a:t>
            </a:r>
            <a:r>
              <a:rPr lang="en-US" dirty="0" smtClean="0"/>
              <a:t>definition of “network management”:</a:t>
            </a:r>
          </a:p>
          <a:p>
            <a:pPr lvl="1"/>
            <a:r>
              <a:rPr lang="en-US" b="1" i="1" dirty="0"/>
              <a:t>E</a:t>
            </a:r>
            <a:r>
              <a:rPr lang="en-US" b="1" i="1" dirty="0" smtClean="0"/>
              <a:t>verything having to do with the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623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Original goals for the control plane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>
            <a:normAutofit/>
          </a:bodyPr>
          <a:lstStyle/>
          <a:p>
            <a:r>
              <a:rPr lang="en-US" b="1" dirty="0" smtClean="0"/>
              <a:t>Basic connectivity</a:t>
            </a:r>
            <a:r>
              <a:rPr lang="en-US" dirty="0" smtClean="0"/>
              <a:t>: route packets to destination</a:t>
            </a:r>
          </a:p>
          <a:p>
            <a:pPr lvl="1"/>
            <a:r>
              <a:rPr lang="en-US" dirty="0" smtClean="0"/>
              <a:t>Local state computed by routing protocols</a:t>
            </a:r>
          </a:p>
          <a:p>
            <a:pPr lvl="1"/>
            <a:r>
              <a:rPr lang="en-US" dirty="0" smtClean="0"/>
              <a:t>Globally distributed </a:t>
            </a:r>
            <a:r>
              <a:rPr lang="en-US" dirty="0" smtClean="0"/>
              <a:t>algorithms</a:t>
            </a:r>
            <a:endParaRPr lang="en-US" dirty="0"/>
          </a:p>
          <a:p>
            <a:r>
              <a:rPr lang="en-US" b="1" dirty="0" err="1" smtClean="0"/>
              <a:t>Interdomain</a:t>
            </a:r>
            <a:r>
              <a:rPr lang="en-US" b="1" dirty="0" smtClean="0"/>
              <a:t> policy</a:t>
            </a:r>
            <a:r>
              <a:rPr lang="en-US" dirty="0" smtClean="0"/>
              <a:t>: find policy-compliant paths</a:t>
            </a:r>
          </a:p>
          <a:p>
            <a:pPr lvl="1"/>
            <a:r>
              <a:rPr lang="en-US" dirty="0" smtClean="0"/>
              <a:t>Done by fully distributed </a:t>
            </a:r>
            <a:r>
              <a:rPr lang="en-US" dirty="0" smtClean="0"/>
              <a:t>BGP</a:t>
            </a:r>
            <a:endParaRPr lang="en-US" dirty="0"/>
          </a:p>
          <a:p>
            <a:r>
              <a:rPr lang="en-US" dirty="0" smtClean="0"/>
              <a:t>For long time, these were the only relevant goals!</a:t>
            </a:r>
          </a:p>
          <a:p>
            <a:pPr lvl="1"/>
            <a:r>
              <a:rPr lang="en-US" dirty="0" smtClean="0"/>
              <a:t>What other goals are there in running a network?</a:t>
            </a:r>
          </a:p>
        </p:txBody>
      </p:sp>
    </p:spTree>
    <p:extLst>
      <p:ext uri="{BB962C8B-B14F-4D97-AF65-F5344CB8AC3E}">
        <p14:creationId xmlns:p14="http://schemas.microsoft.com/office/powerpoint/2010/main" val="354298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Also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Isolation</a:t>
            </a:r>
          </a:p>
          <a:p>
            <a:r>
              <a:rPr lang="en-US" dirty="0" smtClean="0"/>
              <a:t>Access Control</a:t>
            </a:r>
          </a:p>
          <a:p>
            <a:r>
              <a:rPr lang="en-US" dirty="0" smtClean="0"/>
              <a:t>Traffic Engineering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826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Want multiple LANs on single physical </a:t>
            </a:r>
            <a:r>
              <a:rPr lang="en-US" dirty="0" smtClean="0"/>
              <a:t>network</a:t>
            </a:r>
            <a:endParaRPr lang="en-US" dirty="0" smtClean="0"/>
          </a:p>
          <a:p>
            <a:r>
              <a:rPr lang="en-US" dirty="0" smtClean="0"/>
              <a:t>Packets on LAN don’t pass through routers</a:t>
            </a:r>
          </a:p>
          <a:p>
            <a:pPr lvl="1"/>
            <a:r>
              <a:rPr lang="en-US" dirty="0" smtClean="0"/>
              <a:t>But routers used to impose various controls (later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/>
              <a:t>Use VLANs (virtual </a:t>
            </a:r>
            <a:r>
              <a:rPr lang="en-US" dirty="0" smtClean="0"/>
              <a:t>LAN) </a:t>
            </a:r>
            <a:r>
              <a:rPr lang="en-US" dirty="0"/>
              <a:t>tags in L2 </a:t>
            </a:r>
            <a:r>
              <a:rPr lang="en-US" dirty="0" smtClean="0"/>
              <a:t>headers</a:t>
            </a:r>
            <a:endParaRPr lang="en-US" dirty="0"/>
          </a:p>
          <a:p>
            <a:pPr lvl="1"/>
            <a:r>
              <a:rPr lang="en-US" dirty="0"/>
              <a:t>Controls where broadcast packets </a:t>
            </a:r>
            <a:r>
              <a:rPr lang="en-US" dirty="0" smtClean="0"/>
              <a:t>go</a:t>
            </a:r>
            <a:endParaRPr lang="en-US" dirty="0"/>
          </a:p>
          <a:p>
            <a:pPr lvl="1"/>
            <a:r>
              <a:rPr lang="en-US" dirty="0"/>
              <a:t>Gives support for logical L2 </a:t>
            </a:r>
            <a:r>
              <a:rPr lang="en-US" dirty="0" smtClean="0"/>
              <a:t>networks</a:t>
            </a:r>
          </a:p>
          <a:p>
            <a:pPr lvl="1"/>
            <a:r>
              <a:rPr lang="en-US" dirty="0" smtClean="0"/>
              <a:t>Routers (L3) connect </a:t>
            </a:r>
            <a:r>
              <a:rPr lang="en-US" dirty="0" smtClean="0"/>
              <a:t>these logical L2 </a:t>
            </a:r>
            <a:r>
              <a:rPr lang="en-US" dirty="0" smtClean="0"/>
              <a:t>networks</a:t>
            </a:r>
            <a:endParaRPr lang="en-US" dirty="0"/>
          </a:p>
          <a:p>
            <a:r>
              <a:rPr lang="en-US" dirty="0"/>
              <a:t>No universal method for setting VLAN state</a:t>
            </a:r>
          </a:p>
          <a:p>
            <a:pPr lvl="1"/>
            <a:r>
              <a:rPr lang="en-US" dirty="0" smtClean="0"/>
              <a:t>Idea came late, wedged 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35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971954" cy="4846665"/>
          </a:xfrm>
        </p:spPr>
        <p:txBody>
          <a:bodyPr/>
          <a:lstStyle/>
          <a:p>
            <a:r>
              <a:rPr lang="en-US" dirty="0" smtClean="0"/>
              <a:t>Operators want to limit access to various hosts</a:t>
            </a:r>
          </a:p>
          <a:p>
            <a:pPr lvl="1"/>
            <a:r>
              <a:rPr lang="en-US" dirty="0" smtClean="0"/>
              <a:t>Don’t let laptops access backend database </a:t>
            </a:r>
            <a:r>
              <a:rPr lang="en-US" dirty="0" smtClean="0"/>
              <a:t>machines</a:t>
            </a:r>
            <a:endParaRPr lang="en-US" dirty="0"/>
          </a:p>
          <a:p>
            <a:r>
              <a:rPr lang="en-US" dirty="0" smtClean="0"/>
              <a:t>This can be imposed by routers using ACLs</a:t>
            </a:r>
          </a:p>
          <a:p>
            <a:pPr lvl="1"/>
            <a:r>
              <a:rPr lang="en-US" dirty="0" smtClean="0"/>
              <a:t>ACL: Access control </a:t>
            </a:r>
            <a:r>
              <a:rPr lang="en-US" dirty="0" smtClean="0"/>
              <a:t>list</a:t>
            </a:r>
            <a:endParaRPr lang="en-US" dirty="0"/>
          </a:p>
          <a:p>
            <a:r>
              <a:rPr lang="en-US" dirty="0" smtClean="0"/>
              <a:t>Example entry in ACL: &lt;header template; drop&gt; </a:t>
            </a:r>
          </a:p>
        </p:txBody>
      </p:sp>
    </p:spTree>
    <p:extLst>
      <p:ext uri="{BB962C8B-B14F-4D97-AF65-F5344CB8AC3E}">
        <p14:creationId xmlns:p14="http://schemas.microsoft.com/office/powerpoint/2010/main" val="233926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980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Want to avoid persistent overloads on </a:t>
            </a:r>
            <a:r>
              <a:rPr lang="en-US" dirty="0" smtClean="0"/>
              <a:t>links</a:t>
            </a:r>
            <a:endParaRPr lang="en-US" dirty="0"/>
          </a:p>
          <a:p>
            <a:r>
              <a:rPr lang="en-US" dirty="0" smtClean="0"/>
              <a:t>Choose routes to spread traffic load across </a:t>
            </a:r>
            <a:r>
              <a:rPr lang="en-US" dirty="0" smtClean="0"/>
              <a:t>multiple links</a:t>
            </a:r>
            <a:endParaRPr lang="en-US" dirty="0"/>
          </a:p>
          <a:p>
            <a:r>
              <a:rPr lang="en-US" dirty="0" smtClean="0"/>
              <a:t>Two main methods:</a:t>
            </a:r>
          </a:p>
          <a:p>
            <a:pPr lvl="1"/>
            <a:r>
              <a:rPr lang="en-US" dirty="0" smtClean="0"/>
              <a:t>Setting up MPLS tunnels</a:t>
            </a:r>
          </a:p>
          <a:p>
            <a:pPr lvl="1"/>
            <a:r>
              <a:rPr lang="en-US" dirty="0" smtClean="0"/>
              <a:t>Adjusting weights in </a:t>
            </a:r>
            <a:r>
              <a:rPr lang="en-US" dirty="0" smtClean="0"/>
              <a:t>OSPF</a:t>
            </a:r>
            <a:endParaRPr lang="en-US" dirty="0"/>
          </a:p>
          <a:p>
            <a:r>
              <a:rPr lang="en-US" dirty="0" smtClean="0"/>
              <a:t>Often done with centralized computation</a:t>
            </a:r>
          </a:p>
          <a:p>
            <a:pPr lvl="1"/>
            <a:r>
              <a:rPr lang="en-US" dirty="0" smtClean="0"/>
              <a:t>Take snapshot of topology</a:t>
            </a:r>
          </a:p>
          <a:p>
            <a:pPr lvl="1"/>
            <a:r>
              <a:rPr lang="en-US" dirty="0" smtClean="0"/>
              <a:t>Compute appropriate MPLS/OSPF state</a:t>
            </a:r>
          </a:p>
          <a:p>
            <a:pPr lvl="1"/>
            <a:r>
              <a:rPr lang="en-US" dirty="0" smtClean="0"/>
              <a:t>Send to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45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Plane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4441"/>
          </a:xfrm>
        </p:spPr>
        <p:txBody>
          <a:bodyPr anchor="t"/>
          <a:lstStyle/>
          <a:p>
            <a:pPr>
              <a:lnSpc>
                <a:spcPct val="120000"/>
              </a:lnSpc>
            </a:pPr>
            <a:r>
              <a:rPr lang="en-US" dirty="0"/>
              <a:t>Many different control plane </a:t>
            </a:r>
            <a:r>
              <a:rPr lang="en-US" dirty="0" smtClean="0"/>
              <a:t>mechanisms</a:t>
            </a:r>
          </a:p>
          <a:p>
            <a:pPr>
              <a:lnSpc>
                <a:spcPct val="120000"/>
              </a:lnSpc>
            </a:pPr>
            <a:r>
              <a:rPr lang="en-US" b="1" dirty="0" smtClean="0"/>
              <a:t>Designed from scratch for specific goal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Variety of implementations</a:t>
            </a:r>
            <a:endParaRPr lang="en-US" b="1" dirty="0" smtClean="0"/>
          </a:p>
          <a:p>
            <a:pPr lvl="1">
              <a:lnSpc>
                <a:spcPct val="120000"/>
              </a:lnSpc>
            </a:pPr>
            <a:r>
              <a:rPr lang="en-US" b="1" dirty="0" smtClean="0"/>
              <a:t>Globally distributed:</a:t>
            </a:r>
            <a:r>
              <a:rPr lang="en-US" dirty="0" smtClean="0"/>
              <a:t> </a:t>
            </a:r>
            <a:r>
              <a:rPr lang="en-US" b="0" dirty="0" smtClean="0"/>
              <a:t>routing algorithms</a:t>
            </a:r>
          </a:p>
          <a:p>
            <a:pPr lvl="1">
              <a:lnSpc>
                <a:spcPct val="120000"/>
              </a:lnSpc>
            </a:pPr>
            <a:r>
              <a:rPr lang="en-US" b="1" dirty="0" smtClean="0"/>
              <a:t>Manual/scripted configuration:</a:t>
            </a:r>
            <a:r>
              <a:rPr lang="en-US" dirty="0" smtClean="0"/>
              <a:t> </a:t>
            </a:r>
            <a:r>
              <a:rPr lang="en-US" b="0" dirty="0" smtClean="0"/>
              <a:t>ACLs, VLANs</a:t>
            </a:r>
            <a:endParaRPr lang="en-US" dirty="0" smtClean="0"/>
          </a:p>
          <a:p>
            <a:pPr lvl="1">
              <a:lnSpc>
                <a:spcPct val="120000"/>
              </a:lnSpc>
            </a:pPr>
            <a:r>
              <a:rPr lang="en-US" b="1" dirty="0" smtClean="0"/>
              <a:t>Centralized computation:</a:t>
            </a:r>
            <a:r>
              <a:rPr lang="en-US" dirty="0" smtClean="0"/>
              <a:t> </a:t>
            </a:r>
            <a:r>
              <a:rPr lang="en-US" b="0" dirty="0" smtClean="0"/>
              <a:t>Traffic engineering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Network control plane is a complicated mess!</a:t>
            </a:r>
          </a:p>
          <a:p>
            <a:pPr lvl="5">
              <a:lnSpc>
                <a:spcPct val="120000"/>
              </a:lnSpc>
            </a:pPr>
            <a:endParaRPr lang="en-US" dirty="0"/>
          </a:p>
          <a:p>
            <a:pPr lvl="1">
              <a:lnSpc>
                <a:spcPct val="120000"/>
              </a:lnSpc>
            </a:pPr>
            <a:endParaRPr lang="en-US" b="0" dirty="0" smtClean="0"/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97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Have We Managed To Survive?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8004516" cy="4846665"/>
          </a:xfrm>
        </p:spPr>
        <p:txBody>
          <a:bodyPr/>
          <a:lstStyle/>
          <a:p>
            <a:r>
              <a:rPr lang="en-US" dirty="0" smtClean="0"/>
              <a:t>Network </a:t>
            </a:r>
            <a:r>
              <a:rPr lang="en-US" dirty="0"/>
              <a:t>admins miraculously </a:t>
            </a:r>
            <a:r>
              <a:rPr lang="en-US" dirty="0">
                <a:solidFill>
                  <a:srgbClr val="FF0000"/>
                </a:solidFill>
              </a:rPr>
              <a:t>master this </a:t>
            </a:r>
            <a:r>
              <a:rPr lang="en-US" dirty="0" smtClean="0">
                <a:solidFill>
                  <a:srgbClr val="FF0000"/>
                </a:solidFill>
              </a:rPr>
              <a:t>complexity</a:t>
            </a:r>
          </a:p>
          <a:p>
            <a:pPr lvl="1"/>
            <a:r>
              <a:rPr lang="en-US" dirty="0" smtClean="0"/>
              <a:t>Understand all aspects of networks</a:t>
            </a:r>
          </a:p>
          <a:p>
            <a:pPr lvl="1"/>
            <a:r>
              <a:rPr lang="en-US" dirty="0" smtClean="0"/>
              <a:t>Must keep myriad details in </a:t>
            </a:r>
            <a:r>
              <a:rPr lang="en-US" dirty="0" smtClean="0"/>
              <a:t>mind</a:t>
            </a:r>
            <a:endParaRPr lang="en-US" dirty="0"/>
          </a:p>
          <a:p>
            <a:r>
              <a:rPr lang="en-US" dirty="0"/>
              <a:t>This ability to master complexity is </a:t>
            </a:r>
            <a:r>
              <a:rPr lang="en-US" dirty="0" smtClean="0"/>
              <a:t>a </a:t>
            </a:r>
            <a:r>
              <a:rPr lang="en-US" dirty="0"/>
              <a:t>blessing</a:t>
            </a:r>
          </a:p>
          <a:p>
            <a:pPr lvl="1"/>
            <a:r>
              <a:rPr lang="en-US" b="1" dirty="0"/>
              <a:t>…and a curse!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08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Mastering Complexity versus </a:t>
            </a:r>
            <a:br>
              <a:rPr lang="en-US" dirty="0" smtClean="0"/>
            </a:br>
            <a:r>
              <a:rPr lang="en-US" dirty="0" smtClean="0"/>
              <a:t>Extracting Simplicity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0962"/>
          </a:xfrm>
        </p:spPr>
        <p:txBody>
          <a:bodyPr anchor="t">
            <a:normAutofit fontScale="92500"/>
          </a:bodyPr>
          <a:lstStyle/>
          <a:p>
            <a:r>
              <a:rPr lang="en-US" dirty="0" smtClean="0"/>
              <a:t>The </a:t>
            </a:r>
            <a:r>
              <a:rPr lang="en-US" dirty="0"/>
              <a:t>ability to </a:t>
            </a:r>
            <a:r>
              <a:rPr lang="en-US" b="1" dirty="0"/>
              <a:t>master complexity </a:t>
            </a:r>
            <a:r>
              <a:rPr lang="en-US" dirty="0" smtClean="0"/>
              <a:t>is valuable</a:t>
            </a:r>
          </a:p>
          <a:p>
            <a:pPr lvl="1"/>
            <a:r>
              <a:rPr lang="en-US" dirty="0" smtClean="0"/>
              <a:t>But not </a:t>
            </a:r>
            <a:r>
              <a:rPr lang="en-US" dirty="0"/>
              <a:t>the same as the ability to </a:t>
            </a:r>
            <a:r>
              <a:rPr lang="en-US" b="1" dirty="0"/>
              <a:t>extract </a:t>
            </a:r>
            <a:r>
              <a:rPr lang="en-US" b="1" dirty="0" smtClean="0"/>
              <a:t>simplicity</a:t>
            </a:r>
            <a:endParaRPr lang="en-US" b="1" dirty="0"/>
          </a:p>
          <a:p>
            <a:r>
              <a:rPr lang="en-US" dirty="0" smtClean="0"/>
              <a:t>Each has its role:</a:t>
            </a:r>
          </a:p>
          <a:p>
            <a:pPr lvl="1"/>
            <a:r>
              <a:rPr lang="en-US" dirty="0" smtClean="0"/>
              <a:t>When </a:t>
            </a:r>
            <a:r>
              <a:rPr lang="en-US" dirty="0"/>
              <a:t>first getting </a:t>
            </a:r>
            <a:r>
              <a:rPr lang="en-US" dirty="0" smtClean="0"/>
              <a:t>systems </a:t>
            </a:r>
            <a:r>
              <a:rPr lang="en-US" dirty="0"/>
              <a:t>to </a:t>
            </a:r>
            <a:r>
              <a:rPr lang="en-US" dirty="0" smtClean="0"/>
              <a:t>work, </a:t>
            </a:r>
            <a:r>
              <a:rPr lang="en-US" i="1" dirty="0" smtClean="0"/>
              <a:t>master complexity</a:t>
            </a:r>
          </a:p>
          <a:p>
            <a:pPr lvl="1"/>
            <a:r>
              <a:rPr lang="en-US" dirty="0" smtClean="0"/>
              <a:t>When </a:t>
            </a:r>
            <a:r>
              <a:rPr lang="en-US" dirty="0"/>
              <a:t>making system easy to </a:t>
            </a:r>
            <a:r>
              <a:rPr lang="en-US" dirty="0" smtClean="0"/>
              <a:t>use, </a:t>
            </a:r>
            <a:r>
              <a:rPr lang="en-US" i="1" dirty="0" smtClean="0"/>
              <a:t>extract </a:t>
            </a:r>
            <a:r>
              <a:rPr lang="en-US" i="1" dirty="0" smtClean="0"/>
              <a:t>simplicity</a:t>
            </a:r>
            <a:endParaRPr lang="en-US" dirty="0"/>
          </a:p>
          <a:p>
            <a:r>
              <a:rPr lang="en-US" dirty="0" smtClean="0"/>
              <a:t>You will never succeed in extracting simplicity</a:t>
            </a:r>
          </a:p>
          <a:p>
            <a:pPr lvl="1"/>
            <a:r>
              <a:rPr lang="en-US" dirty="0" smtClean="0"/>
              <a:t>If you don’t recognize it is a different skill set than mastering </a:t>
            </a:r>
            <a:r>
              <a:rPr lang="en-US" dirty="0" smtClean="0"/>
              <a:t>complexity</a:t>
            </a:r>
          </a:p>
          <a:p>
            <a:pPr lvl="1"/>
            <a:r>
              <a:rPr lang="en-US" dirty="0" smtClean="0"/>
              <a:t>And it’s hard to simplify if you can’t experiment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99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339" y="1367156"/>
            <a:ext cx="3064636" cy="51485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94" y="1986174"/>
            <a:ext cx="3069339" cy="17866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00" y="4082126"/>
            <a:ext cx="1522692" cy="22924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22051" t="11558" r="27116"/>
          <a:stretch/>
        </p:blipFill>
        <p:spPr>
          <a:xfrm>
            <a:off x="6188976" y="1728413"/>
            <a:ext cx="2557316" cy="29699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43283" y="6488668"/>
            <a:ext cx="2700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Iphone</a:t>
            </a:r>
            <a:r>
              <a:rPr lang="en-US" dirty="0" smtClean="0"/>
              <a:t> photo by Sam Alive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518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2308" b="12308"/>
          <a:stretch>
            <a:fillRect/>
          </a:stretch>
        </p:blipFill>
        <p:spPr>
          <a:xfrm>
            <a:off x="76731" y="1099899"/>
            <a:ext cx="9056375" cy="4779322"/>
          </a:xfrm>
        </p:spPr>
      </p:pic>
      <p:sp>
        <p:nvSpPr>
          <p:cNvPr id="6" name="TextBox 5"/>
          <p:cNvSpPr txBox="1"/>
          <p:nvPr/>
        </p:nvSpPr>
        <p:spPr>
          <a:xfrm>
            <a:off x="3041886" y="6527950"/>
            <a:ext cx="6102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Linux Observability tools by Brendan Gregg, </a:t>
            </a:r>
            <a:r>
              <a:rPr lang="en-US" dirty="0" err="1" smtClean="0"/>
              <a:t>brendangregg.com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701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522"/>
          </a:xfrm>
        </p:spPr>
        <p:txBody>
          <a:bodyPr anchor="t">
            <a:normAutofit lnSpcReduction="10000"/>
          </a:bodyPr>
          <a:lstStyle/>
          <a:p>
            <a:r>
              <a:rPr lang="en-US" dirty="0" smtClean="0"/>
              <a:t>Networking </a:t>
            </a:r>
            <a:r>
              <a:rPr lang="en-US" dirty="0"/>
              <a:t>has never </a:t>
            </a:r>
            <a:r>
              <a:rPr lang="en-US" dirty="0" smtClean="0"/>
              <a:t>made the distinction…</a:t>
            </a:r>
          </a:p>
          <a:p>
            <a:pPr lvl="1"/>
            <a:r>
              <a:rPr lang="en-US" dirty="0" smtClean="0"/>
              <a:t>So</a:t>
            </a:r>
            <a:r>
              <a:rPr lang="en-US" dirty="0" smtClean="0"/>
              <a:t> </a:t>
            </a:r>
            <a:r>
              <a:rPr lang="en-US" dirty="0"/>
              <a:t>never made the </a:t>
            </a:r>
            <a:r>
              <a:rPr lang="en-US" dirty="0" smtClean="0"/>
              <a:t>transition from mastering complexity to extracting </a:t>
            </a:r>
            <a:r>
              <a:rPr lang="en-US" dirty="0" smtClean="0"/>
              <a:t>simplicity</a:t>
            </a:r>
            <a:endParaRPr lang="en-US" dirty="0"/>
          </a:p>
          <a:p>
            <a:r>
              <a:rPr lang="en-US" dirty="0" smtClean="0"/>
              <a:t>Still focused on mastering complexity</a:t>
            </a:r>
          </a:p>
          <a:p>
            <a:pPr lvl="1"/>
            <a:r>
              <a:rPr lang="en-US" dirty="0" smtClean="0"/>
              <a:t>Networking </a:t>
            </a:r>
            <a:r>
              <a:rPr lang="en-US" dirty="0"/>
              <a:t>“experts” are those that know all the </a:t>
            </a:r>
            <a:r>
              <a:rPr lang="en-US" dirty="0" smtClean="0"/>
              <a:t>details</a:t>
            </a:r>
            <a:endParaRPr lang="en-US" dirty="0" smtClean="0"/>
          </a:p>
          <a:p>
            <a:r>
              <a:rPr lang="en-US" i="1" dirty="0" smtClean="0"/>
              <a:t>Extracting simplicity lays intellectual foundations</a:t>
            </a:r>
            <a:endParaRPr lang="en-US" dirty="0"/>
          </a:p>
          <a:p>
            <a:pPr lvl="1"/>
            <a:r>
              <a:rPr lang="en-US" dirty="0"/>
              <a:t>This is why networking </a:t>
            </a:r>
            <a:r>
              <a:rPr lang="en-US" dirty="0" smtClean="0"/>
              <a:t>has weak foundation</a:t>
            </a:r>
            <a:endParaRPr lang="en-US" dirty="0"/>
          </a:p>
          <a:p>
            <a:pPr lvl="1"/>
            <a:r>
              <a:rPr lang="en-US" dirty="0" smtClean="0"/>
              <a:t>We are </a:t>
            </a:r>
            <a:r>
              <a:rPr lang="en-US" b="1" i="1" u="sng" dirty="0" smtClean="0"/>
              <a:t>still</a:t>
            </a:r>
            <a:r>
              <a:rPr lang="en-US" dirty="0" smtClean="0"/>
              <a:t> building the artifact, not the discipline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Mastering Complexity versus </a:t>
            </a:r>
            <a:br>
              <a:rPr lang="en-US" dirty="0"/>
            </a:br>
            <a:r>
              <a:rPr lang="en-US" dirty="0"/>
              <a:t>Extracting Simplicity</a:t>
            </a:r>
          </a:p>
        </p:txBody>
      </p:sp>
    </p:spTree>
    <p:extLst>
      <p:ext uri="{BB962C8B-B14F-4D97-AF65-F5344CB8AC3E}">
        <p14:creationId xmlns:p14="http://schemas.microsoft.com/office/powerpoint/2010/main" val="245428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Number of published Internet Standards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4988770"/>
              </p:ext>
            </p:extLst>
          </p:nvPr>
        </p:nvGraphicFramePr>
        <p:xfrm>
          <a:off x="991058" y="1097776"/>
          <a:ext cx="6956248" cy="5441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4235" y="6584949"/>
            <a:ext cx="2719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Graph from Nick </a:t>
            </a:r>
            <a:r>
              <a:rPr lang="en-US" dirty="0" err="1" smtClean="0"/>
              <a:t>McKeown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92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Cisco Stock Price</a:t>
            </a:r>
            <a:endParaRPr lang="en-US" dirty="0"/>
          </a:p>
        </p:txBody>
      </p:sp>
      <p:pic>
        <p:nvPicPr>
          <p:cNvPr id="15" name="Picture 14" descr="Screen Shot 2014-04-29 at 9.05.52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26" y="2374285"/>
            <a:ext cx="7512439" cy="28021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54725" y="5306175"/>
            <a:ext cx="7512439" cy="398268"/>
          </a:xfrm>
          <a:prstGeom prst="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32004" rIns="64008" bIns="32004"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84409" y="5213147"/>
            <a:ext cx="779234" cy="449354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1991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77138" y="5176417"/>
            <a:ext cx="779234" cy="449354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1999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954726" y="2382932"/>
            <a:ext cx="7403489" cy="2254876"/>
            <a:chOff x="1352907" y="2620189"/>
            <a:chExt cx="11845582" cy="4228516"/>
          </a:xfrm>
        </p:grpSpPr>
        <p:sp>
          <p:nvSpPr>
            <p:cNvPr id="10" name="TextBox 9"/>
            <p:cNvSpPr txBox="1"/>
            <p:nvPr/>
          </p:nvSpPr>
          <p:spPr>
            <a:xfrm>
              <a:off x="6206601" y="3870856"/>
              <a:ext cx="1423979" cy="627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C0504D"/>
                  </a:solidFill>
                </a:rPr>
                <a:t>200x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1352907" y="2620189"/>
              <a:ext cx="11845582" cy="4228516"/>
            </a:xfrm>
            <a:prstGeom prst="straightConnector1">
              <a:avLst/>
            </a:prstGeom>
            <a:ln w="76200" cmpd="sng">
              <a:solidFill>
                <a:schemeClr val="accent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8111799" y="6455042"/>
            <a:ext cx="1571631" cy="341632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dirty="0" smtClean="0"/>
              <a:t>Google Finance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707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make the 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39561"/>
          </a:xfrm>
        </p:spPr>
        <p:txBody>
          <a:bodyPr anchor="t"/>
          <a:lstStyle/>
          <a:p>
            <a:r>
              <a:rPr lang="en-US" dirty="0" smtClean="0"/>
              <a:t>Complexity has increased to “unmanageable” levels</a:t>
            </a:r>
          </a:p>
          <a:p>
            <a:r>
              <a:rPr lang="en-US" dirty="0" smtClean="0"/>
              <a:t>Consider datacenters:</a:t>
            </a:r>
          </a:p>
          <a:p>
            <a:pPr lvl="1"/>
            <a:r>
              <a:rPr lang="en-US" dirty="0" smtClean="0"/>
              <a:t>100,000s machines, 10,000s switches</a:t>
            </a:r>
          </a:p>
          <a:p>
            <a:pPr lvl="1"/>
            <a:r>
              <a:rPr lang="en-US" dirty="0" smtClean="0"/>
              <a:t>1000s of customers</a:t>
            </a:r>
          </a:p>
          <a:p>
            <a:pPr lvl="2"/>
            <a:r>
              <a:rPr lang="en-US" dirty="0" smtClean="0"/>
              <a:t>Each with their own logical networks: ACLs, VLANs,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Way beyond what we can handle</a:t>
            </a:r>
          </a:p>
          <a:p>
            <a:pPr lvl="1"/>
            <a:r>
              <a:rPr lang="en-US" dirty="0" smtClean="0"/>
              <a:t>Leads to brittle, ossified configurations</a:t>
            </a:r>
          </a:p>
          <a:p>
            <a:pPr lvl="1"/>
            <a:r>
              <a:rPr lang="en-US" dirty="0" smtClean="0"/>
              <a:t>Probably inefficient too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56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l-PL" dirty="0" err="1" smtClean="0"/>
              <a:t>An</a:t>
            </a:r>
            <a:r>
              <a:rPr lang="pl-PL" dirty="0" smtClean="0"/>
              <a:t> </a:t>
            </a:r>
            <a:r>
              <a:rPr lang="pl-PL" dirty="0" err="1" smtClean="0"/>
              <a:t>Example</a:t>
            </a:r>
            <a:r>
              <a:rPr lang="pl-PL" dirty="0" smtClean="0"/>
              <a:t> </a:t>
            </a:r>
            <a:r>
              <a:rPr lang="pl-PL" dirty="0" err="1" smtClean="0"/>
              <a:t>Transition</a:t>
            </a:r>
            <a:r>
              <a:rPr lang="pl-PL" dirty="0" smtClean="0"/>
              <a:t>: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18643"/>
          </a:xfrm>
        </p:spPr>
        <p:txBody>
          <a:bodyPr anchor="t">
            <a:normAutofit fontScale="92500" lnSpcReduction="10000"/>
          </a:bodyPr>
          <a:lstStyle/>
          <a:p>
            <a:r>
              <a:rPr lang="en-US" dirty="0" smtClean="0"/>
              <a:t>Machine languages: no abstractions</a:t>
            </a:r>
          </a:p>
          <a:p>
            <a:pPr lvl="1"/>
            <a:r>
              <a:rPr lang="en-US" dirty="0" smtClean="0"/>
              <a:t>Had to deal with low-level details</a:t>
            </a:r>
          </a:p>
          <a:p>
            <a:pPr lvl="1"/>
            <a:r>
              <a:rPr lang="en-US" dirty="0" smtClean="0"/>
              <a:t>Mastering complexity was crucial</a:t>
            </a:r>
          </a:p>
          <a:p>
            <a:pPr lvl="1"/>
            <a:endParaRPr lang="en-US" dirty="0" smtClean="0"/>
          </a:p>
          <a:p>
            <a:r>
              <a:rPr lang="ro-RO" dirty="0" smtClean="0"/>
              <a:t>Higher-level languages: OS and other abstractions</a:t>
            </a:r>
          </a:p>
          <a:p>
            <a:pPr lvl="1"/>
            <a:r>
              <a:rPr lang="ro-RO" dirty="0" smtClean="0"/>
              <a:t>File system, virtual memory, abstract data types, ...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Modern languages: even more abstractions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bject orientation, garbage collection,...</a:t>
            </a:r>
          </a:p>
          <a:p>
            <a:pPr lvl="1"/>
            <a:endParaRPr lang="en-US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3200" b="1" dirty="0" smtClean="0">
                <a:solidFill>
                  <a:srgbClr val="008000"/>
                </a:solidFill>
              </a:rPr>
              <a:t>Abstractions key to extracting simplicity</a:t>
            </a:r>
          </a:p>
        </p:txBody>
      </p:sp>
    </p:spTree>
    <p:extLst>
      <p:ext uri="{BB962C8B-B14F-4D97-AF65-F5344CB8AC3E}">
        <p14:creationId xmlns:p14="http://schemas.microsoft.com/office/powerpoint/2010/main" val="362916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“The Power of Abstraction”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150" indent="0" algn="ctr">
              <a:buNone/>
            </a:pPr>
            <a:r>
              <a:rPr lang="en-US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3600" b="1" dirty="0">
                <a:solidFill>
                  <a:schemeClr val="accent1"/>
                </a:solidFill>
              </a:rPr>
              <a:t>Modularity based on </a:t>
            </a:r>
            <a:r>
              <a:rPr lang="en-US" sz="3600" b="1" dirty="0" smtClean="0">
                <a:solidFill>
                  <a:schemeClr val="accent1"/>
                </a:solidFill>
              </a:rPr>
              <a:t>abstraction</a:t>
            </a:r>
          </a:p>
          <a:p>
            <a:pPr marL="57150" indent="0" algn="ctr">
              <a:buNone/>
            </a:pPr>
            <a:r>
              <a:rPr lang="en-US" sz="3600" b="1" dirty="0" smtClean="0">
                <a:solidFill>
                  <a:schemeClr val="accent1"/>
                </a:solidFill>
              </a:rPr>
              <a:t> is </a:t>
            </a:r>
            <a:r>
              <a:rPr lang="en-US" sz="3600" b="1" dirty="0">
                <a:solidFill>
                  <a:schemeClr val="accent1"/>
                </a:solidFill>
              </a:rPr>
              <a:t>the </a:t>
            </a:r>
            <a:r>
              <a:rPr lang="en-US" sz="3600" b="1" dirty="0" smtClean="0">
                <a:solidFill>
                  <a:schemeClr val="accent1"/>
                </a:solidFill>
              </a:rPr>
              <a:t>way things </a:t>
            </a:r>
            <a:r>
              <a:rPr lang="en-US" sz="3600" b="1" dirty="0">
                <a:solidFill>
                  <a:schemeClr val="accent1"/>
                </a:solidFill>
              </a:rPr>
              <a:t>get done</a:t>
            </a:r>
            <a:r>
              <a:rPr lang="en-US" sz="3600" b="1" dirty="0" smtClean="0">
                <a:solidFill>
                  <a:schemeClr val="accent1"/>
                </a:solidFill>
              </a:rPr>
              <a:t>”</a:t>
            </a:r>
          </a:p>
          <a:p>
            <a:pPr marL="57150" indent="0" algn="ctr">
              <a:buNone/>
            </a:pPr>
            <a:r>
              <a:rPr lang="en-US" sz="3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								</a:t>
            </a:r>
            <a:r>
              <a:rPr lang="en-US" dirty="0" smtClean="0"/>
              <a:t>− Barbara </a:t>
            </a:r>
            <a:r>
              <a:rPr lang="en-US" dirty="0" err="1" smtClean="0"/>
              <a:t>Liskov</a:t>
            </a:r>
            <a:endParaRPr lang="en-US" dirty="0"/>
          </a:p>
          <a:p>
            <a:pPr marL="5715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3200" b="1" dirty="0" smtClean="0"/>
          </a:p>
          <a:p>
            <a:pPr marL="0" indent="0" algn="ctr">
              <a:buNone/>
            </a:pPr>
            <a:r>
              <a:rPr lang="en-US" sz="3200" b="1" dirty="0" smtClean="0"/>
              <a:t>Abstractions </a:t>
            </a:r>
            <a:r>
              <a:rPr lang="en-US" sz="3200" b="1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200" b="1" dirty="0">
                <a:sym typeface="Wingdings"/>
              </a:rPr>
              <a:t> </a:t>
            </a:r>
            <a:r>
              <a:rPr lang="en-US" sz="3200" b="1" dirty="0" smtClean="0">
                <a:sym typeface="Wingdings"/>
              </a:rPr>
              <a:t>Interfaces </a:t>
            </a:r>
            <a:r>
              <a:rPr lang="en-US" sz="3200" b="1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200" b="1" dirty="0">
                <a:sym typeface="Wingdings"/>
              </a:rPr>
              <a:t> </a:t>
            </a:r>
            <a:r>
              <a:rPr lang="en-US" sz="3200" b="1" dirty="0" smtClean="0">
                <a:sym typeface="Wingdings"/>
              </a:rPr>
              <a:t>Modularity</a:t>
            </a:r>
            <a:endParaRPr lang="en-US" sz="3200" b="1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428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What About Networking Abstractions?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onsider the data and control planes separately</a:t>
            </a:r>
          </a:p>
          <a:p>
            <a:pPr lvl="4"/>
            <a:endParaRPr lang="en-US" dirty="0"/>
          </a:p>
          <a:p>
            <a:r>
              <a:rPr lang="en-US" dirty="0"/>
              <a:t>D</a:t>
            </a:r>
            <a:r>
              <a:rPr lang="en-US" dirty="0" smtClean="0"/>
              <a:t>ifferent tasks, so naturally different abstractions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91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Abstractions for Data Plane: Layers</a:t>
            </a: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200" y="1567839"/>
            <a:ext cx="2705100" cy="423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1285919"/>
            <a:ext cx="553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Applications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52600" y="3907135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2823889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39900" y="1796439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2600" y="5052367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270804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Reliable (or unreliable) transport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298254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Best-effort global packet delivery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3688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Best-effort local packet delivery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5552132"/>
            <a:ext cx="553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Physical transfer of bits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28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Importance of 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Decomposed delivery into basic </a:t>
            </a:r>
            <a:r>
              <a:rPr lang="en-US" dirty="0" smtClean="0"/>
              <a:t>components</a:t>
            </a:r>
            <a:endParaRPr lang="en-US" dirty="0"/>
          </a:p>
          <a:p>
            <a:r>
              <a:rPr lang="en-US" dirty="0" smtClean="0"/>
              <a:t>Independent </a:t>
            </a:r>
            <a:r>
              <a:rPr lang="en-US" dirty="0" smtClean="0"/>
              <a:t>innovation at each layer</a:t>
            </a:r>
          </a:p>
          <a:p>
            <a:pPr lvl="1"/>
            <a:r>
              <a:rPr lang="en-US" dirty="0" smtClean="0"/>
              <a:t>Clean “separation of concerns”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E</a:t>
            </a:r>
            <a:r>
              <a:rPr lang="en-US" dirty="0" smtClean="0"/>
              <a:t>ach </a:t>
            </a:r>
            <a:r>
              <a:rPr lang="en-US" dirty="0" smtClean="0"/>
              <a:t>layer </a:t>
            </a:r>
            <a:r>
              <a:rPr lang="en-US" dirty="0" smtClean="0"/>
              <a:t>solves </a:t>
            </a:r>
            <a:r>
              <a:rPr lang="en-US" dirty="0" smtClean="0"/>
              <a:t>a tractable </a:t>
            </a:r>
            <a:r>
              <a:rPr lang="en-US" dirty="0" smtClean="0"/>
              <a:t>problem</a:t>
            </a:r>
            <a:endParaRPr lang="en-US" dirty="0"/>
          </a:p>
          <a:p>
            <a:r>
              <a:rPr lang="en-US" dirty="0" smtClean="0"/>
              <a:t>Responsible for the success of the Internet!</a:t>
            </a:r>
          </a:p>
          <a:p>
            <a:pPr lvl="1"/>
            <a:r>
              <a:rPr lang="en-US" dirty="0" smtClean="0"/>
              <a:t>Rich ecosystem of independent innovation</a:t>
            </a:r>
          </a:p>
        </p:txBody>
      </p:sp>
    </p:spTree>
    <p:extLst>
      <p:ext uri="{BB962C8B-B14F-4D97-AF65-F5344CB8AC3E}">
        <p14:creationId xmlns:p14="http://schemas.microsoft.com/office/powerpoint/2010/main" val="229586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Control Plane Abstractions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5533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(Too) Many Control Plane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795126" cy="3994495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Control Plane: mechanisms without abstraction</a:t>
            </a:r>
          </a:p>
          <a:p>
            <a:pPr lvl="1"/>
            <a:r>
              <a:rPr lang="en-US" b="1" i="1" dirty="0" smtClean="0"/>
              <a:t>Too many mechanisms, not enough functionality</a:t>
            </a:r>
          </a:p>
          <a:p>
            <a:pPr lvl="1"/>
            <a:endParaRPr lang="en-US" b="1" i="1" dirty="0" smtClean="0"/>
          </a:p>
          <a:p>
            <a:r>
              <a:rPr lang="en-US" dirty="0" smtClean="0"/>
              <a:t>Variety of goals, no modularity:</a:t>
            </a:r>
          </a:p>
          <a:p>
            <a:pPr lvl="1"/>
            <a:r>
              <a:rPr lang="en-US" b="1" dirty="0" smtClean="0"/>
              <a:t>Routing: </a:t>
            </a:r>
            <a:r>
              <a:rPr lang="en-US" dirty="0" smtClean="0"/>
              <a:t>distributed routing algorithms</a:t>
            </a:r>
          </a:p>
          <a:p>
            <a:pPr lvl="1"/>
            <a:r>
              <a:rPr lang="en-US" b="1" dirty="0" smtClean="0"/>
              <a:t>Isolation</a:t>
            </a:r>
            <a:r>
              <a:rPr lang="en-US" dirty="0"/>
              <a:t>: </a:t>
            </a:r>
            <a:r>
              <a:rPr lang="en-US" dirty="0" smtClean="0"/>
              <a:t>ACLs, VLANs, Firewalls,…</a:t>
            </a:r>
            <a:endParaRPr lang="en-US" dirty="0"/>
          </a:p>
          <a:p>
            <a:pPr lvl="1"/>
            <a:r>
              <a:rPr lang="en-US" b="1" dirty="0"/>
              <a:t>Traffic engineering</a:t>
            </a:r>
            <a:r>
              <a:rPr lang="en-US" dirty="0"/>
              <a:t>: a</a:t>
            </a:r>
            <a:r>
              <a:rPr lang="en-US" dirty="0" smtClean="0"/>
              <a:t>djusting </a:t>
            </a:r>
            <a:r>
              <a:rPr lang="en-US" dirty="0"/>
              <a:t>weights, MPLS</a:t>
            </a:r>
            <a:r>
              <a:rPr lang="en-US" dirty="0" smtClean="0"/>
              <a:t>,…</a:t>
            </a:r>
          </a:p>
          <a:p>
            <a:pPr lvl="8"/>
            <a:endParaRPr lang="en-US" dirty="0"/>
          </a:p>
          <a:p>
            <a:pPr marL="3200400" lvl="7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53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kern="1200" dirty="0" smtClean="0">
                <a:solidFill>
                  <a:schemeClr val="tx1"/>
                </a:solidFill>
                <a:effectLst/>
                <a:latin typeface="Minion Pro"/>
                <a:ea typeface="+mj-ea"/>
                <a:cs typeface="Minion Pro"/>
              </a:rPr>
              <a:t>Finding Control Plane Abstractions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59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find abstractions?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first decompose the problem….</a:t>
            </a:r>
          </a:p>
          <a:p>
            <a:pPr lvl="3"/>
            <a:endParaRPr lang="en-US" dirty="0"/>
          </a:p>
          <a:p>
            <a:r>
              <a:rPr lang="en-US" dirty="0" smtClean="0"/>
              <a:t>…and define abstractions for each </a:t>
            </a:r>
            <a:r>
              <a:rPr lang="en-US" dirty="0" err="1" smtClean="0"/>
              <a:t>subproblem</a:t>
            </a:r>
            <a:endParaRPr lang="en-US" dirty="0" smtClean="0"/>
          </a:p>
          <a:p>
            <a:pPr lvl="3"/>
            <a:endParaRPr lang="en-US" dirty="0"/>
          </a:p>
          <a:p>
            <a:r>
              <a:rPr lang="en-US" b="1" dirty="0" smtClean="0"/>
              <a:t>So what is the control plane problem?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5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Task: Compute forwarding state: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55841"/>
          </a:xfrm>
        </p:spPr>
        <p:txBody>
          <a:bodyPr anchor="t"/>
          <a:lstStyle/>
          <a:p>
            <a:r>
              <a:rPr lang="en-US" dirty="0" smtClean="0"/>
              <a:t>Consistent </a:t>
            </a:r>
            <a:r>
              <a:rPr lang="en-US" dirty="0"/>
              <a:t>with </a:t>
            </a:r>
            <a:r>
              <a:rPr lang="en-US" dirty="0" smtClean="0"/>
              <a:t>low</a:t>
            </a:r>
            <a:r>
              <a:rPr lang="en-US" dirty="0"/>
              <a:t>-level hardware/</a:t>
            </a:r>
            <a:r>
              <a:rPr lang="en-US" dirty="0" smtClean="0"/>
              <a:t>software</a:t>
            </a:r>
          </a:p>
          <a:p>
            <a:pPr lvl="1"/>
            <a:r>
              <a:rPr lang="en-US" dirty="0" smtClean="0"/>
              <a:t>Which might depend on particular vendor</a:t>
            </a:r>
          </a:p>
          <a:p>
            <a:pPr lvl="6"/>
            <a:endParaRPr lang="en-US" dirty="0"/>
          </a:p>
          <a:p>
            <a:r>
              <a:rPr lang="en-US" dirty="0"/>
              <a:t>Based on entire network </a:t>
            </a:r>
            <a:r>
              <a:rPr lang="en-US" dirty="0" smtClean="0"/>
              <a:t>topology</a:t>
            </a:r>
          </a:p>
          <a:p>
            <a:pPr lvl="1"/>
            <a:r>
              <a:rPr lang="en-US" dirty="0" smtClean="0"/>
              <a:t>Because many control decisions depend on topology</a:t>
            </a:r>
          </a:p>
          <a:p>
            <a:pPr lvl="5"/>
            <a:endParaRPr lang="en-US" dirty="0"/>
          </a:p>
          <a:p>
            <a:r>
              <a:rPr lang="en-US" dirty="0"/>
              <a:t>For all routers/</a:t>
            </a:r>
            <a:r>
              <a:rPr lang="en-US" dirty="0" smtClean="0"/>
              <a:t>switches in network</a:t>
            </a:r>
          </a:p>
          <a:p>
            <a:pPr lvl="1"/>
            <a:r>
              <a:rPr lang="en-US" dirty="0" smtClean="0"/>
              <a:t>Every router/switch needs forwarding state</a:t>
            </a:r>
            <a:endParaRPr lang="en-US" dirty="0"/>
          </a:p>
          <a:p>
            <a:pPr marL="3201987" lvl="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1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</a:t>
            </a:r>
            <a:r>
              <a:rPr lang="en-US" dirty="0" smtClean="0"/>
              <a:t>ne</a:t>
            </a:r>
            <a:r>
              <a:rPr lang="en-US" dirty="0" smtClean="0"/>
              <a:t>-off mechanisms that solve all </a:t>
            </a:r>
            <a:r>
              <a:rPr lang="en-US" dirty="0" smtClean="0"/>
              <a:t>three</a:t>
            </a:r>
            <a:endParaRPr lang="en-US" dirty="0"/>
          </a:p>
          <a:p>
            <a:pPr lvl="1"/>
            <a:r>
              <a:rPr lang="en-US" dirty="0" smtClean="0"/>
              <a:t>A sign of how much we love </a:t>
            </a:r>
            <a:r>
              <a:rPr lang="en-US" dirty="0" smtClean="0"/>
              <a:t>complexity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No other field would deal with such a problem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endParaRPr lang="en-US" dirty="0"/>
          </a:p>
          <a:p>
            <a:r>
              <a:rPr lang="en-US" dirty="0" smtClean="0"/>
              <a:t>They would define abstractions for each </a:t>
            </a:r>
            <a:r>
              <a:rPr lang="en-US" dirty="0" smtClean="0"/>
              <a:t>subtask</a:t>
            </a:r>
            <a:endParaRPr lang="en-US" dirty="0"/>
          </a:p>
          <a:p>
            <a:pPr lvl="1"/>
            <a:r>
              <a:rPr lang="en-US" dirty="0" smtClean="0"/>
              <a:t>…and so should we!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current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44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55158"/>
            <a:ext cx="7569200" cy="3994495"/>
          </a:xfrm>
        </p:spPr>
        <p:txBody>
          <a:bodyPr anchor="t"/>
          <a:lstStyle/>
          <a:p>
            <a:r>
              <a:rPr lang="en-US" dirty="0" smtClean="0"/>
              <a:t>OSPF: 	</a:t>
            </a:r>
          </a:p>
          <a:p>
            <a:pPr lvl="1"/>
            <a:r>
              <a:rPr lang="en-US" dirty="0" smtClean="0"/>
              <a:t>5% for </a:t>
            </a:r>
            <a:r>
              <a:rPr lang="en-US" dirty="0" err="1" smtClean="0"/>
              <a:t>Dijkstra’s</a:t>
            </a:r>
            <a:r>
              <a:rPr lang="en-US" dirty="0" smtClean="0"/>
              <a:t> </a:t>
            </a:r>
            <a:r>
              <a:rPr lang="en-US" dirty="0" smtClean="0"/>
              <a:t>algorithm, </a:t>
            </a:r>
          </a:p>
          <a:p>
            <a:pPr lvl="1"/>
            <a:r>
              <a:rPr lang="en-US" dirty="0" smtClean="0"/>
              <a:t>95% to find and maintain the state of the network</a:t>
            </a:r>
            <a:endParaRPr lang="en-US" dirty="0"/>
          </a:p>
        </p:txBody>
      </p:sp>
      <p:pic>
        <p:nvPicPr>
          <p:cNvPr id="4" name="Picture 3" descr="Screen Shot 2014-04-27 at 11.13.2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2208">
            <a:off x="2037260" y="3074736"/>
            <a:ext cx="7008560" cy="5477955"/>
          </a:xfrm>
          <a:prstGeom prst="rect">
            <a:avLst/>
          </a:prstGeom>
          <a:effectLst>
            <a:outerShdw blurRad="152400" dist="88900" dir="111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2020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Separate Concerns with Abstractions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Be compatible with low-level hardware/</a:t>
            </a:r>
            <a:r>
              <a:rPr lang="en-US" dirty="0" smtClean="0"/>
              <a:t>software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F47A00"/>
                </a:solidFill>
              </a:rPr>
              <a:t>   Need an abstraction for general </a:t>
            </a:r>
            <a:r>
              <a:rPr lang="en-US" b="1" dirty="0" smtClean="0">
                <a:solidFill>
                  <a:srgbClr val="F47A00"/>
                </a:solidFill>
              </a:rPr>
              <a:t>forwarding model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Make decisions based on entire network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solidFill>
                  <a:srgbClr val="F47A00"/>
                </a:solidFill>
              </a:rPr>
              <a:t>   Need an abstraction for </a:t>
            </a:r>
            <a:r>
              <a:rPr lang="en-US" b="1" dirty="0" smtClean="0">
                <a:solidFill>
                  <a:srgbClr val="F47A00"/>
                </a:solidFill>
              </a:rPr>
              <a:t>network state</a:t>
            </a:r>
            <a:endParaRPr lang="en-US" b="1" dirty="0">
              <a:solidFill>
                <a:srgbClr val="F47A00"/>
              </a:solidFill>
            </a:endParaRPr>
          </a:p>
          <a:p>
            <a:pPr marL="5715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Compute configuration </a:t>
            </a:r>
            <a:r>
              <a:rPr lang="en-US" dirty="0"/>
              <a:t>of each physical device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47A00"/>
                </a:solidFill>
              </a:rPr>
              <a:t>   Need an abstraction that </a:t>
            </a:r>
            <a:r>
              <a:rPr lang="en-US" b="1" dirty="0">
                <a:solidFill>
                  <a:srgbClr val="F47A00"/>
                </a:solidFill>
              </a:rPr>
              <a:t>simplifies configuration</a:t>
            </a:r>
          </a:p>
          <a:p>
            <a:pPr marL="457200" lvl="1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040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Abs#1: Forwarding 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52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Express intent independent of implementation</a:t>
            </a:r>
          </a:p>
          <a:p>
            <a:pPr lvl="1"/>
            <a:r>
              <a:rPr lang="en-US" dirty="0" smtClean="0"/>
              <a:t>Don’t want to deal with proprietary HW and SW</a:t>
            </a:r>
          </a:p>
          <a:p>
            <a:pPr lvl="4"/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OpenFlow</a:t>
            </a:r>
            <a:r>
              <a:rPr lang="en-US" dirty="0"/>
              <a:t> is current proposal for forwarding</a:t>
            </a:r>
          </a:p>
          <a:p>
            <a:pPr lvl="1"/>
            <a:r>
              <a:rPr lang="en-US" dirty="0" smtClean="0"/>
              <a:t>Standardized interface to switch</a:t>
            </a:r>
          </a:p>
          <a:p>
            <a:pPr lvl="1"/>
            <a:r>
              <a:rPr lang="en-US" dirty="0" smtClean="0"/>
              <a:t>Configuration in terms of flow entries: </a:t>
            </a:r>
          </a:p>
          <a:p>
            <a:pPr lvl="2"/>
            <a:r>
              <a:rPr lang="en-US" dirty="0" smtClean="0"/>
              <a:t>&lt;header fields, </a:t>
            </a:r>
            <a:r>
              <a:rPr lang="en-US" dirty="0"/>
              <a:t>action&gt;</a:t>
            </a:r>
          </a:p>
          <a:p>
            <a:pPr lvl="3"/>
            <a:endParaRPr lang="en-US" dirty="0"/>
          </a:p>
          <a:p>
            <a:r>
              <a:rPr lang="en-US" dirty="0"/>
              <a:t>Design details concern exact nature of:</a:t>
            </a:r>
          </a:p>
          <a:p>
            <a:pPr lvl="1"/>
            <a:r>
              <a:rPr lang="en-US" dirty="0"/>
              <a:t>Header matching</a:t>
            </a:r>
          </a:p>
          <a:p>
            <a:pPr lvl="1"/>
            <a:r>
              <a:rPr lang="en-US" dirty="0"/>
              <a:t>Allowed actions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3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0426"/>
          </a:xfrm>
        </p:spPr>
        <p:txBody>
          <a:bodyPr/>
          <a:lstStyle/>
          <a:p>
            <a:r>
              <a:rPr lang="en-US" dirty="0" smtClean="0"/>
              <a:t>Simple API between switches and centralized controller</a:t>
            </a:r>
          </a:p>
          <a:p>
            <a:r>
              <a:rPr lang="en-US" dirty="0" smtClean="0"/>
              <a:t>Basic abstraction: flow match / action</a:t>
            </a:r>
          </a:p>
          <a:p>
            <a:pPr lvl="1"/>
            <a:r>
              <a:rPr lang="en-US" dirty="0" smtClean="0"/>
              <a:t>E.g., if a packet matches this IP </a:t>
            </a:r>
            <a:r>
              <a:rPr lang="en-US" dirty="0" err="1" smtClean="0"/>
              <a:t>dest</a:t>
            </a:r>
            <a:r>
              <a:rPr lang="en-US" dirty="0" smtClean="0"/>
              <a:t>, ETH protocol type, forward on port 3</a:t>
            </a:r>
          </a:p>
          <a:p>
            <a:pPr lvl="1"/>
            <a:r>
              <a:rPr lang="en-US" dirty="0" smtClean="0"/>
              <a:t>If a packet matches ARP, send to controller</a:t>
            </a:r>
          </a:p>
          <a:p>
            <a:pPr lvl="1"/>
            <a:r>
              <a:rPr lang="en-US" dirty="0" smtClean="0"/>
              <a:t>It a packet comes from evil IP address, drop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274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Important Facets to </a:t>
            </a:r>
            <a:r>
              <a:rPr lang="en-US" dirty="0" err="1" smtClean="0"/>
              <a:t>OpenFlow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Switches accept external control messages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ot closed, proprietary boxes</a:t>
            </a:r>
          </a:p>
          <a:p>
            <a:pPr marL="1373187" lvl="4" indent="0">
              <a:buNone/>
            </a:pPr>
            <a:endParaRPr lang="en-US" dirty="0" smtClean="0"/>
          </a:p>
          <a:p>
            <a:r>
              <a:rPr lang="en-US" dirty="0" smtClean="0"/>
              <a:t>Standardized flow entry format</a:t>
            </a:r>
          </a:p>
          <a:p>
            <a:pPr lvl="1"/>
            <a:r>
              <a:rPr lang="en-US" dirty="0" smtClean="0"/>
              <a:t>So switches are interchangeable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0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</a:t>
            </a:r>
            <a:r>
              <a:rPr lang="en-US" dirty="0" smtClean="0"/>
              <a:t>#2: </a:t>
            </a:r>
            <a:r>
              <a:rPr lang="en-US" dirty="0"/>
              <a:t>Network </a:t>
            </a:r>
            <a:r>
              <a:rPr lang="en-US" dirty="0" smtClean="0"/>
              <a:t>State 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6082"/>
          </a:xfrm>
        </p:spPr>
        <p:txBody>
          <a:bodyPr anchor="t">
            <a:normAutofit fontScale="85000" lnSpcReduction="10000"/>
          </a:bodyPr>
          <a:lstStyle/>
          <a:p>
            <a:r>
              <a:rPr lang="en-US" dirty="0"/>
              <a:t>A</a:t>
            </a:r>
            <a:r>
              <a:rPr lang="en-US" dirty="0" smtClean="0"/>
              <a:t>bstract away various distributed mechanisms</a:t>
            </a:r>
          </a:p>
          <a:p>
            <a:pPr lvl="8"/>
            <a:endParaRPr lang="en-US" dirty="0"/>
          </a:p>
          <a:p>
            <a:r>
              <a:rPr lang="en-US" dirty="0" smtClean="0"/>
              <a:t>Abstraction: </a:t>
            </a:r>
            <a:r>
              <a:rPr lang="en-US" b="1" dirty="0" smtClean="0"/>
              <a:t>global network view</a:t>
            </a:r>
            <a:endParaRPr lang="en-US" dirty="0"/>
          </a:p>
          <a:p>
            <a:pPr lvl="1"/>
            <a:r>
              <a:rPr lang="en-US" dirty="0"/>
              <a:t>Annotated network </a:t>
            </a:r>
            <a:r>
              <a:rPr lang="en-US" dirty="0" smtClean="0"/>
              <a:t>graph provided through an API</a:t>
            </a:r>
          </a:p>
          <a:p>
            <a:pPr lvl="8"/>
            <a:endParaRPr lang="en-US" dirty="0"/>
          </a:p>
          <a:p>
            <a:r>
              <a:rPr lang="en-US" dirty="0"/>
              <a:t>Implementation: “</a:t>
            </a:r>
            <a:r>
              <a:rPr lang="en-US" dirty="0">
                <a:solidFill>
                  <a:srgbClr val="FF0000"/>
                </a:solidFill>
              </a:rPr>
              <a:t>Network Operating System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Runs on servers in network </a:t>
            </a:r>
            <a:r>
              <a:rPr lang="en-US" dirty="0" smtClean="0"/>
              <a:t>(“controllers”)</a:t>
            </a:r>
          </a:p>
          <a:p>
            <a:pPr lvl="1"/>
            <a:r>
              <a:rPr lang="en-US" dirty="0" smtClean="0"/>
              <a:t>Replicated for reliability</a:t>
            </a:r>
            <a:endParaRPr lang="en-US" dirty="0"/>
          </a:p>
          <a:p>
            <a:pPr lvl="5"/>
            <a:endParaRPr lang="en-US" dirty="0"/>
          </a:p>
          <a:p>
            <a:r>
              <a:rPr lang="en-US" dirty="0" smtClean="0"/>
              <a:t>Information flows both ways</a:t>
            </a:r>
          </a:p>
          <a:p>
            <a:pPr lvl="1"/>
            <a:r>
              <a:rPr lang="en-US" dirty="0" smtClean="0"/>
              <a:t>Information </a:t>
            </a:r>
            <a:r>
              <a:rPr lang="en-US" i="1" u="sng" dirty="0" smtClean="0"/>
              <a:t>from</a:t>
            </a:r>
            <a:r>
              <a:rPr lang="en-US" dirty="0" smtClean="0"/>
              <a:t> routers/switches to form “view”</a:t>
            </a:r>
          </a:p>
          <a:p>
            <a:pPr lvl="1"/>
            <a:r>
              <a:rPr lang="en-US" dirty="0" smtClean="0"/>
              <a:t>Configurations </a:t>
            </a:r>
            <a:r>
              <a:rPr lang="en-US" i="1" u="sng" dirty="0" smtClean="0"/>
              <a:t>to</a:t>
            </a:r>
            <a:r>
              <a:rPr lang="en-US" dirty="0" smtClean="0"/>
              <a:t> routers/switches to control forwarding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06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Operating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120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Think of it as a centralized link-state algorithm</a:t>
            </a:r>
          </a:p>
          <a:p>
            <a:pPr lvl="6"/>
            <a:endParaRPr lang="en-US" dirty="0"/>
          </a:p>
          <a:p>
            <a:r>
              <a:rPr lang="en-US" dirty="0" smtClean="0"/>
              <a:t>Switches send connectivity info to controller</a:t>
            </a:r>
          </a:p>
          <a:p>
            <a:pPr lvl="4"/>
            <a:endParaRPr lang="en-US" dirty="0"/>
          </a:p>
          <a:p>
            <a:r>
              <a:rPr lang="en-US" dirty="0" smtClean="0"/>
              <a:t>Controller computes forwarding state</a:t>
            </a:r>
          </a:p>
          <a:p>
            <a:pPr lvl="1"/>
            <a:r>
              <a:rPr lang="en-US" dirty="0" smtClean="0"/>
              <a:t>Some control program that uses the topology as input</a:t>
            </a:r>
          </a:p>
          <a:p>
            <a:pPr lvl="4"/>
            <a:endParaRPr lang="en-US" dirty="0"/>
          </a:p>
          <a:p>
            <a:r>
              <a:rPr lang="en-US" dirty="0" smtClean="0"/>
              <a:t>Controller sends forwarding state to switches</a:t>
            </a:r>
          </a:p>
          <a:p>
            <a:pPr lvl="4"/>
            <a:endParaRPr lang="en-US" dirty="0"/>
          </a:p>
          <a:p>
            <a:r>
              <a:rPr lang="en-US" dirty="0" smtClean="0"/>
              <a:t>Controller is replicated for resilience</a:t>
            </a:r>
          </a:p>
          <a:p>
            <a:pPr lvl="1"/>
            <a:r>
              <a:rPr lang="en-US" dirty="0" smtClean="0"/>
              <a:t>System is only “logically centralized”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1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Network of Switches and/or Routers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13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cxnSp>
        <p:nvCxnSpPr>
          <p:cNvPr id="51" name="Straight Connector 50"/>
          <p:cNvCxnSpPr/>
          <p:nvPr/>
        </p:nvCxnSpPr>
        <p:spPr bwMode="auto">
          <a:xfrm flipV="1">
            <a:off x="2367756" y="4936331"/>
            <a:ext cx="681832" cy="592138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 bwMode="auto">
          <a:xfrm>
            <a:off x="4102100" y="4846638"/>
            <a:ext cx="712788" cy="466725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 bwMode="auto">
          <a:xfrm>
            <a:off x="2495550" y="6199188"/>
            <a:ext cx="554038" cy="176212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 bwMode="auto">
          <a:xfrm flipV="1">
            <a:off x="4351733" y="5930900"/>
            <a:ext cx="475855" cy="268288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 bwMode="auto">
          <a:xfrm flipV="1">
            <a:off x="5949950" y="5068888"/>
            <a:ext cx="465138" cy="244475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-127000" y="2362200"/>
            <a:ext cx="9385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0" dirty="0" smtClean="0">
                <a:latin typeface="Minion Pro"/>
                <a:cs typeface="Minion Pro"/>
              </a:rPr>
              <a:t>Distributed algorithm running between neighbors</a:t>
            </a:r>
          </a:p>
          <a:p>
            <a:pPr algn="ctr"/>
            <a:r>
              <a:rPr lang="en-US" sz="2400" b="0" i="1" dirty="0" smtClean="0">
                <a:latin typeface="Minion Pro"/>
                <a:cs typeface="Minion Pro"/>
              </a:rPr>
              <a:t>Complicated task-specific distributed algorithm</a:t>
            </a:r>
            <a:endParaRPr lang="en-US" sz="2400" b="0" i="1" dirty="0">
              <a:latin typeface="Minion Pro"/>
              <a:cs typeface="Minion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Control Mechanisms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48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209492" y="4002535"/>
            <a:ext cx="8737417" cy="33337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1568450" y="1778000"/>
            <a:ext cx="5389564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</a:t>
            </a:r>
            <a:r>
              <a:rPr lang="en-US" dirty="0" smtClean="0">
                <a:solidFill>
                  <a:srgbClr val="000000"/>
                </a:solidFill>
                <a:latin typeface="Minion Pro"/>
                <a:cs typeface="Minion Pro"/>
              </a:rPr>
              <a:t>Program</a:t>
            </a:r>
            <a:endParaRPr lang="en-US" dirty="0">
              <a:solidFill>
                <a:srgbClr val="000000"/>
              </a:solidFill>
              <a:latin typeface="Minion Pro"/>
              <a:cs typeface="Minion Pro"/>
            </a:endParaRPr>
          </a:p>
        </p:txBody>
      </p: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0" y="254000"/>
            <a:ext cx="9144000" cy="711200"/>
          </a:xfrm>
        </p:spPr>
        <p:txBody>
          <a:bodyPr/>
          <a:lstStyle/>
          <a:p>
            <a:pPr eaLnBrk="1" hangingPunct="1"/>
            <a:r>
              <a:rPr lang="en-US" sz="4000" dirty="0">
                <a:ea typeface="ＭＳ Ｐゴシック" charset="0"/>
              </a:rPr>
              <a:t>Software Defined Network (SDN)</a:t>
            </a:r>
          </a:p>
        </p:txBody>
      </p:sp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 bwMode="auto">
          <a:xfrm rot="16200000" flipH="1">
            <a:off x="347662" y="4527551"/>
            <a:ext cx="2441575" cy="0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 bwMode="auto">
          <a:xfrm rot="5400000">
            <a:off x="3137694" y="3740944"/>
            <a:ext cx="869950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 bwMode="auto">
          <a:xfrm rot="5400000">
            <a:off x="4391819" y="4302919"/>
            <a:ext cx="1993900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 bwMode="auto">
          <a:xfrm rot="5400000">
            <a:off x="6330950" y="3935413"/>
            <a:ext cx="1254125" cy="0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Minion Pro"/>
                <a:cs typeface="Minion Pro"/>
              </a:rPr>
              <a:t>Network OS</a:t>
            </a:r>
          </a:p>
        </p:txBody>
      </p:sp>
      <p:grpSp>
        <p:nvGrpSpPr>
          <p:cNvPr id="3" name="Group 64"/>
          <p:cNvGrpSpPr/>
          <p:nvPr/>
        </p:nvGrpSpPr>
        <p:grpSpPr>
          <a:xfrm>
            <a:off x="5469467" y="24257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2444750" y="2484615"/>
            <a:ext cx="28777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95401" y="128018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routing, access control, etc.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45" name="Straight Connector 44"/>
          <p:cNvCxnSpPr/>
          <p:nvPr/>
        </p:nvCxnSpPr>
        <p:spPr bwMode="auto">
          <a:xfrm>
            <a:off x="3840163" y="3929063"/>
            <a:ext cx="0" cy="2182812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921418" y="3559731"/>
            <a:ext cx="1025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96200" y="4035872"/>
            <a:ext cx="1284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Very simple </a:t>
            </a:r>
          </a:p>
          <a:p>
            <a:pPr algn="ctr"/>
            <a:r>
              <a:rPr lang="en-US" dirty="0" smtClean="0"/>
              <a:t>hardware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5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90120" grpId="0"/>
      <p:bldP spid="79" grpId="0" animBg="1"/>
      <p:bldP spid="90126" grpId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209492" y="4002535"/>
            <a:ext cx="8737417" cy="33337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1568450" y="1778000"/>
            <a:ext cx="5389564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</a:t>
            </a:r>
            <a:r>
              <a:rPr lang="en-US" dirty="0" smtClean="0">
                <a:solidFill>
                  <a:srgbClr val="000000"/>
                </a:solidFill>
                <a:latin typeface="Minion Pro"/>
                <a:cs typeface="Minion Pro"/>
              </a:rPr>
              <a:t>Program</a:t>
            </a:r>
            <a:endParaRPr lang="en-US" dirty="0">
              <a:solidFill>
                <a:srgbClr val="000000"/>
              </a:solidFill>
              <a:latin typeface="Minion Pro"/>
              <a:cs typeface="Minion Pro"/>
            </a:endParaRPr>
          </a:p>
        </p:txBody>
      </p: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0" y="254000"/>
            <a:ext cx="9144000" cy="7112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ea typeface="ＭＳ Ｐゴシック" charset="0"/>
              </a:rPr>
              <a:t>Your final Project</a:t>
            </a:r>
            <a:endParaRPr lang="en-US" sz="4000" dirty="0">
              <a:ea typeface="ＭＳ Ｐゴシック" charset="0"/>
            </a:endParaRPr>
          </a:p>
        </p:txBody>
      </p:sp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 bwMode="auto">
          <a:xfrm rot="16200000" flipH="1">
            <a:off x="347662" y="4527551"/>
            <a:ext cx="2441575" cy="0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 bwMode="auto">
          <a:xfrm rot="5400000">
            <a:off x="3137694" y="3740944"/>
            <a:ext cx="869950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 bwMode="auto">
          <a:xfrm rot="5400000">
            <a:off x="4391819" y="4302919"/>
            <a:ext cx="1993900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 bwMode="auto">
          <a:xfrm rot="5400000">
            <a:off x="6330950" y="3935413"/>
            <a:ext cx="1254125" cy="0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FFFFFF"/>
                </a:solidFill>
                <a:latin typeface="Minion Pro"/>
                <a:cs typeface="Minion Pro"/>
              </a:rPr>
              <a:t>Floodlight</a:t>
            </a:r>
            <a:endParaRPr lang="en-US" sz="2400" dirty="0">
              <a:solidFill>
                <a:srgbClr val="FFFFFF"/>
              </a:solidFill>
              <a:latin typeface="Minion Pro"/>
              <a:cs typeface="Minion Pro"/>
            </a:endParaRPr>
          </a:p>
        </p:txBody>
      </p:sp>
      <p:grpSp>
        <p:nvGrpSpPr>
          <p:cNvPr id="3" name="Group 64"/>
          <p:cNvGrpSpPr/>
          <p:nvPr/>
        </p:nvGrpSpPr>
        <p:grpSpPr>
          <a:xfrm>
            <a:off x="5469467" y="24257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2444750" y="2484615"/>
            <a:ext cx="28777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95401" y="128018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Minion Pro"/>
                <a:cs typeface="Minion Pro"/>
              </a:rPr>
              <a:t>routing</a:t>
            </a:r>
            <a:r>
              <a:rPr lang="en-US" sz="2800" dirty="0" smtClean="0">
                <a:latin typeface="Minion Pro"/>
                <a:cs typeface="Minion Pro"/>
              </a:rPr>
              <a:t>, access control, etc.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45" name="Straight Connector 44"/>
          <p:cNvCxnSpPr/>
          <p:nvPr/>
        </p:nvCxnSpPr>
        <p:spPr bwMode="auto">
          <a:xfrm>
            <a:off x="3840163" y="3929063"/>
            <a:ext cx="0" cy="2182812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921418" y="3559731"/>
            <a:ext cx="1025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96200" y="4035872"/>
            <a:ext cx="1284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Very simple </a:t>
            </a:r>
          </a:p>
          <a:p>
            <a:pPr algn="ctr"/>
            <a:r>
              <a:rPr lang="en-US" dirty="0" smtClean="0"/>
              <a:t>Hardware*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00361" y="5918503"/>
            <a:ext cx="3049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*Emulated network in </a:t>
            </a:r>
            <a:r>
              <a:rPr lang="en-US" dirty="0" err="1" smtClean="0"/>
              <a:t>Mininet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106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90120" grpId="0"/>
      <p:bldP spid="79" grpId="0" animBg="1"/>
      <p:bldP spid="90126" grpId="0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Change in Paradigm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/>
          <a:lstStyle/>
          <a:p>
            <a:r>
              <a:rPr lang="en-US" dirty="0"/>
              <a:t>Control program: </a:t>
            </a:r>
            <a:endParaRPr lang="en-US" dirty="0" smtClean="0"/>
          </a:p>
          <a:p>
            <a:pPr lvl="1"/>
            <a:r>
              <a:rPr lang="pl-PL" b="1" dirty="0" err="1" smtClean="0"/>
              <a:t>Configuration</a:t>
            </a:r>
            <a:r>
              <a:rPr lang="pl-PL" b="1" dirty="0" smtClean="0"/>
              <a:t> </a:t>
            </a:r>
            <a:r>
              <a:rPr lang="pl-PL" b="1" dirty="0"/>
              <a:t>= </a:t>
            </a:r>
            <a:r>
              <a:rPr lang="pl-PL" b="1" dirty="0" err="1"/>
              <a:t>Function</a:t>
            </a:r>
            <a:r>
              <a:rPr lang="pl-PL" b="1" dirty="0"/>
              <a:t>(</a:t>
            </a:r>
            <a:r>
              <a:rPr lang="pl-PL" b="1" dirty="0" err="1"/>
              <a:t>view</a:t>
            </a:r>
            <a:r>
              <a:rPr lang="pl-PL" b="1" dirty="0"/>
              <a:t>)</a:t>
            </a:r>
          </a:p>
          <a:p>
            <a:pPr lvl="7"/>
            <a:endParaRPr lang="en-US" dirty="0"/>
          </a:p>
          <a:p>
            <a:r>
              <a:rPr lang="en-US" dirty="0"/>
              <a:t>Control mechanism </a:t>
            </a:r>
            <a:r>
              <a:rPr lang="en-US" dirty="0" smtClean="0"/>
              <a:t>now </a:t>
            </a:r>
            <a:r>
              <a:rPr lang="en-US" dirty="0"/>
              <a:t>program using NOS API</a:t>
            </a:r>
          </a:p>
          <a:p>
            <a:pPr lvl="5"/>
            <a:endParaRPr lang="en-US" dirty="0"/>
          </a:p>
          <a:p>
            <a:r>
              <a:rPr lang="en-US" dirty="0"/>
              <a:t>Not a distributed protocol, just a graph algorithm</a:t>
            </a:r>
          </a:p>
          <a:p>
            <a:pPr lvl="8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2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</a:t>
            </a:r>
            <a:r>
              <a:rPr lang="en-US" dirty="0" smtClean="0"/>
              <a:t>#3: </a:t>
            </a:r>
            <a:r>
              <a:rPr lang="en-US" dirty="0"/>
              <a:t>Specification </a:t>
            </a:r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25600"/>
          </a:xfrm>
        </p:spPr>
        <p:txBody>
          <a:bodyPr anchor="t">
            <a:normAutofit fontScale="85000" lnSpcReduction="10000"/>
          </a:bodyPr>
          <a:lstStyle/>
          <a:p>
            <a:r>
              <a:rPr lang="en-US" dirty="0" smtClean="0"/>
              <a:t>Control mechanism expresses desired behavior</a:t>
            </a:r>
          </a:p>
          <a:p>
            <a:pPr lvl="1"/>
            <a:r>
              <a:rPr lang="en-US" dirty="0" smtClean="0"/>
              <a:t>Whether it be isolation, access control, or </a:t>
            </a:r>
            <a:r>
              <a:rPr lang="en-US" dirty="0" err="1" smtClean="0"/>
              <a:t>QoS</a:t>
            </a:r>
            <a:endParaRPr lang="en-US" dirty="0" smtClean="0"/>
          </a:p>
          <a:p>
            <a:pPr lvl="7"/>
            <a:endParaRPr lang="en-US" dirty="0"/>
          </a:p>
          <a:p>
            <a:r>
              <a:rPr lang="en-US" dirty="0" smtClean="0"/>
              <a:t>It should not be responsible for </a:t>
            </a:r>
            <a:r>
              <a:rPr lang="en-US" b="1" i="1" dirty="0" smtClean="0"/>
              <a:t>implementing</a:t>
            </a:r>
            <a:r>
              <a:rPr lang="en-US" dirty="0" smtClean="0"/>
              <a:t> that behavior on physical network infrastructure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equires configuring the forwarding tables in each switch</a:t>
            </a:r>
          </a:p>
          <a:p>
            <a:pPr lvl="8"/>
            <a:endParaRPr lang="en-US" dirty="0" smtClean="0"/>
          </a:p>
          <a:p>
            <a:r>
              <a:rPr lang="en-US" dirty="0" smtClean="0"/>
              <a:t>Proposed abstraction: </a:t>
            </a:r>
            <a:r>
              <a:rPr lang="en-US" b="1" dirty="0" smtClean="0"/>
              <a:t>abstract</a:t>
            </a:r>
            <a:r>
              <a:rPr lang="en-US" dirty="0" smtClean="0"/>
              <a:t> </a:t>
            </a:r>
            <a:r>
              <a:rPr lang="en-US" b="1" dirty="0" smtClean="0"/>
              <a:t>view </a:t>
            </a:r>
            <a:r>
              <a:rPr lang="en-US" dirty="0" smtClean="0"/>
              <a:t>of network</a:t>
            </a:r>
            <a:endParaRPr lang="en-US" dirty="0"/>
          </a:p>
          <a:p>
            <a:pPr lvl="1"/>
            <a:r>
              <a:rPr lang="en-US" dirty="0" smtClean="0"/>
              <a:t>Abstract view models only enough detail to </a:t>
            </a:r>
            <a:r>
              <a:rPr lang="en-US" i="1" u="sng" dirty="0" smtClean="0"/>
              <a:t>specify goals</a:t>
            </a:r>
          </a:p>
          <a:p>
            <a:pPr lvl="1"/>
            <a:r>
              <a:rPr lang="en-US" dirty="0" smtClean="0"/>
              <a:t>Will depend on task semantics</a:t>
            </a:r>
          </a:p>
          <a:p>
            <a:pPr lvl="6"/>
            <a:endParaRPr lang="en-US" dirty="0"/>
          </a:p>
          <a:p>
            <a:pPr marL="3657600" lvl="8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078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Example: Access Control</a:t>
            </a:r>
            <a:endParaRPr lang="en-US" dirty="0"/>
          </a:p>
        </p:txBody>
      </p:sp>
      <p:cxnSp>
        <p:nvCxnSpPr>
          <p:cNvPr id="6" name="Straight Connector 5"/>
          <p:cNvCxnSpPr>
            <a:stCxn id="18" idx="5"/>
            <a:endCxn id="19" idx="1"/>
          </p:cNvCxnSpPr>
          <p:nvPr/>
        </p:nvCxnSpPr>
        <p:spPr bwMode="auto">
          <a:xfrm>
            <a:off x="4347065" y="4623064"/>
            <a:ext cx="392720" cy="42181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>
            <a:endCxn id="18" idx="2"/>
          </p:cNvCxnSpPr>
          <p:nvPr/>
        </p:nvCxnSpPr>
        <p:spPr bwMode="auto">
          <a:xfrm>
            <a:off x="3018935" y="4076700"/>
            <a:ext cx="905365" cy="3937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21" idx="7"/>
          </p:cNvCxnSpPr>
          <p:nvPr/>
        </p:nvCxnSpPr>
        <p:spPr bwMode="auto">
          <a:xfrm flipV="1">
            <a:off x="2931015" y="4613605"/>
            <a:ext cx="1027720" cy="3772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endCxn id="20" idx="0"/>
          </p:cNvCxnSpPr>
          <p:nvPr/>
        </p:nvCxnSpPr>
        <p:spPr bwMode="auto">
          <a:xfrm>
            <a:off x="2895600" y="5321300"/>
            <a:ext cx="590550" cy="4318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>
            <a:endCxn id="20" idx="3"/>
          </p:cNvCxnSpPr>
          <p:nvPr/>
        </p:nvCxnSpPr>
        <p:spPr bwMode="auto">
          <a:xfrm flipV="1">
            <a:off x="2641600" y="6121664"/>
            <a:ext cx="669435" cy="3553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20" idx="5"/>
          </p:cNvCxnSpPr>
          <p:nvPr/>
        </p:nvCxnSpPr>
        <p:spPr bwMode="auto">
          <a:xfrm>
            <a:off x="3661265" y="6121664"/>
            <a:ext cx="586885" cy="1902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568450" y="5168900"/>
            <a:ext cx="9398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>
            <a:stCxn id="20" idx="6"/>
            <a:endCxn id="19" idx="3"/>
          </p:cNvCxnSpPr>
          <p:nvPr/>
        </p:nvCxnSpPr>
        <p:spPr bwMode="auto">
          <a:xfrm flipV="1">
            <a:off x="3733800" y="5350205"/>
            <a:ext cx="1005985" cy="61879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>
            <a:stCxn id="18" idx="7"/>
          </p:cNvCxnSpPr>
          <p:nvPr/>
        </p:nvCxnSpPr>
        <p:spPr bwMode="auto">
          <a:xfrm flipV="1">
            <a:off x="4347065" y="3702050"/>
            <a:ext cx="939800" cy="61568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7" idx="3"/>
          </p:cNvCxnSpPr>
          <p:nvPr/>
        </p:nvCxnSpPr>
        <p:spPr bwMode="auto">
          <a:xfrm flipV="1">
            <a:off x="781050" y="5321564"/>
            <a:ext cx="364635" cy="5458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 bwMode="auto">
          <a:xfrm>
            <a:off x="1073150" y="49530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924300" y="42545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667250" y="4981641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238500" y="57531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2508250" y="49276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781050" y="4635500"/>
            <a:ext cx="364635" cy="34614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 bwMode="auto">
          <a:xfrm>
            <a:off x="5067300" y="59690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5715000" y="4397705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6248400" y="56896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cxnSp>
        <p:nvCxnSpPr>
          <p:cNvPr id="42" name="Straight Connector 41"/>
          <p:cNvCxnSpPr>
            <a:stCxn id="33" idx="7"/>
          </p:cNvCxnSpPr>
          <p:nvPr/>
        </p:nvCxnSpPr>
        <p:spPr bwMode="auto">
          <a:xfrm flipV="1">
            <a:off x="6137765" y="3946657"/>
            <a:ext cx="980585" cy="51428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2" idx="6"/>
            <a:endCxn id="34" idx="2"/>
          </p:cNvCxnSpPr>
          <p:nvPr/>
        </p:nvCxnSpPr>
        <p:spPr bwMode="auto">
          <a:xfrm flipV="1">
            <a:off x="5562600" y="5905500"/>
            <a:ext cx="685800" cy="2794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33" idx="5"/>
            <a:endCxn id="34" idx="0"/>
          </p:cNvCxnSpPr>
          <p:nvPr/>
        </p:nvCxnSpPr>
        <p:spPr bwMode="auto">
          <a:xfrm>
            <a:off x="6137765" y="4766269"/>
            <a:ext cx="358285" cy="9233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9" idx="5"/>
            <a:endCxn id="32" idx="0"/>
          </p:cNvCxnSpPr>
          <p:nvPr/>
        </p:nvCxnSpPr>
        <p:spPr bwMode="auto">
          <a:xfrm>
            <a:off x="5090015" y="5350205"/>
            <a:ext cx="224935" cy="61879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19" idx="7"/>
            <a:endCxn id="33" idx="3"/>
          </p:cNvCxnSpPr>
          <p:nvPr/>
        </p:nvCxnSpPr>
        <p:spPr bwMode="auto">
          <a:xfrm flipV="1">
            <a:off x="5090015" y="4766269"/>
            <a:ext cx="697520" cy="2786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>
            <a:stCxn id="34" idx="5"/>
          </p:cNvCxnSpPr>
          <p:nvPr/>
        </p:nvCxnSpPr>
        <p:spPr bwMode="auto">
          <a:xfrm>
            <a:off x="6671165" y="6058164"/>
            <a:ext cx="447185" cy="5839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2" idx="5"/>
          </p:cNvCxnSpPr>
          <p:nvPr/>
        </p:nvCxnSpPr>
        <p:spPr bwMode="auto">
          <a:xfrm>
            <a:off x="5490065" y="6337564"/>
            <a:ext cx="647700" cy="3045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34" idx="7"/>
          </p:cNvCxnSpPr>
          <p:nvPr/>
        </p:nvCxnSpPr>
        <p:spPr bwMode="auto">
          <a:xfrm flipV="1">
            <a:off x="6671165" y="5413441"/>
            <a:ext cx="599585" cy="33939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endCxn id="21" idx="3"/>
          </p:cNvCxnSpPr>
          <p:nvPr/>
        </p:nvCxnSpPr>
        <p:spPr bwMode="auto">
          <a:xfrm flipV="1">
            <a:off x="1972165" y="5296164"/>
            <a:ext cx="608620" cy="44397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32" idx="3"/>
          </p:cNvCxnSpPr>
          <p:nvPr/>
        </p:nvCxnSpPr>
        <p:spPr bwMode="auto">
          <a:xfrm flipH="1">
            <a:off x="4419601" y="6337564"/>
            <a:ext cx="720234" cy="3045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7334250" y="4613605"/>
            <a:ext cx="168275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Global</a:t>
            </a:r>
          </a:p>
          <a:p>
            <a:r>
              <a:rPr lang="en-US" sz="2400" dirty="0" smtClean="0"/>
              <a:t>Network View</a:t>
            </a:r>
            <a:endParaRPr lang="en-US" sz="2400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3336435" y="1009914"/>
            <a:ext cx="5464665" cy="2577572"/>
            <a:chOff x="3336435" y="1009914"/>
            <a:chExt cx="5464665" cy="2577572"/>
          </a:xfrm>
        </p:grpSpPr>
        <p:sp>
          <p:nvSpPr>
            <p:cNvPr id="22" name="Oval 21"/>
            <p:cNvSpPr/>
            <p:nvPr/>
          </p:nvSpPr>
          <p:spPr bwMode="auto">
            <a:xfrm>
              <a:off x="3924300" y="1549400"/>
              <a:ext cx="1638300" cy="1498600"/>
            </a:xfrm>
            <a:prstGeom prst="ellipse">
              <a:avLst/>
            </a:prstGeom>
            <a:solidFill>
              <a:srgbClr val="008000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accent5"/>
                </a:solidFill>
                <a:effectLst/>
                <a:latin typeface="Arial" pitchFamily="33" charset="0"/>
                <a:ea typeface="ＭＳ Ｐゴシック" pitchFamily="33" charset="-128"/>
                <a:cs typeface="ＭＳ Ｐゴシック" pitchFamily="33" charset="-128"/>
              </a:endParaRPr>
            </a:p>
          </p:txBody>
        </p:sp>
        <p:cxnSp>
          <p:nvCxnSpPr>
            <p:cNvPr id="75" name="Straight Connector 74"/>
            <p:cNvCxnSpPr/>
            <p:nvPr/>
          </p:nvCxnSpPr>
          <p:spPr bwMode="auto">
            <a:xfrm flipV="1">
              <a:off x="5162550" y="1241558"/>
              <a:ext cx="400050" cy="46024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>
              <a:stCxn id="22" idx="0"/>
            </p:cNvCxnSpPr>
            <p:nvPr/>
          </p:nvCxnSpPr>
          <p:spPr bwMode="auto">
            <a:xfrm flipH="1" flipV="1">
              <a:off x="4739785" y="1009914"/>
              <a:ext cx="3665" cy="5394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 bwMode="auto">
            <a:xfrm flipV="1">
              <a:off x="5490065" y="1663701"/>
              <a:ext cx="529735" cy="38252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 bwMode="auto">
            <a:xfrm>
              <a:off x="5544530" y="2314441"/>
              <a:ext cx="59323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22" idx="1"/>
            </p:cNvCxnSpPr>
            <p:nvPr/>
          </p:nvCxnSpPr>
          <p:spPr bwMode="auto">
            <a:xfrm flipH="1" flipV="1">
              <a:off x="3817728" y="1241558"/>
              <a:ext cx="346495" cy="52730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 bwMode="auto">
            <a:xfrm flipH="1" flipV="1">
              <a:off x="3336435" y="1768865"/>
              <a:ext cx="647702" cy="27735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auto">
            <a:xfrm>
              <a:off x="3361835" y="2314441"/>
              <a:ext cx="59323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auto">
            <a:xfrm flipH="1" flipV="1">
              <a:off x="4736120" y="3048000"/>
              <a:ext cx="3665" cy="5394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auto">
            <a:xfrm>
              <a:off x="5377597" y="2749282"/>
              <a:ext cx="529735" cy="29871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auto">
            <a:xfrm>
              <a:off x="5089162" y="2940542"/>
              <a:ext cx="288435" cy="52655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auto">
            <a:xfrm flipV="1">
              <a:off x="3984137" y="2940542"/>
              <a:ext cx="400050" cy="46024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auto">
            <a:xfrm flipV="1">
              <a:off x="3524250" y="2665480"/>
              <a:ext cx="529735" cy="38252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12" name="TextBox 111"/>
            <p:cNvSpPr txBox="1"/>
            <p:nvPr/>
          </p:nvSpPr>
          <p:spPr>
            <a:xfrm>
              <a:off x="6743700" y="1815388"/>
              <a:ext cx="2057400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Abstract Network</a:t>
              </a:r>
            </a:p>
            <a:p>
              <a:r>
                <a:rPr lang="en-US" sz="2400" dirty="0" smtClean="0"/>
                <a:t>View</a:t>
              </a:r>
              <a:endParaRPr lang="en-US" sz="2400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08000" y="4343136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7054850" y="6442045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2987185" y="1501745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5861050" y="2847945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2224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graph of network</a:t>
            </a:r>
          </a:p>
          <a:p>
            <a:pPr lvl="3"/>
            <a:endParaRPr lang="en-US" dirty="0"/>
          </a:p>
          <a:p>
            <a:r>
              <a:rPr lang="en-US" dirty="0" smtClean="0"/>
              <a:t>Compute routes</a:t>
            </a:r>
          </a:p>
          <a:p>
            <a:pPr lvl="3"/>
            <a:endParaRPr lang="en-US" dirty="0"/>
          </a:p>
          <a:p>
            <a:r>
              <a:rPr lang="en-US" dirty="0" smtClean="0"/>
              <a:t>Give to SDN platform, which passes on to switches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4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program decides who can talk to who</a:t>
            </a:r>
          </a:p>
          <a:p>
            <a:pPr lvl="3"/>
            <a:endParaRPr lang="en-US" dirty="0"/>
          </a:p>
          <a:p>
            <a:r>
              <a:rPr lang="en-US" dirty="0" smtClean="0"/>
              <a:t>Pass this information to SDN platform</a:t>
            </a:r>
          </a:p>
          <a:p>
            <a:pPr lvl="4"/>
            <a:endParaRPr lang="en-US" dirty="0"/>
          </a:p>
          <a:p>
            <a:r>
              <a:rPr lang="en-US" dirty="0" smtClean="0"/>
              <a:t>Appropriate </a:t>
            </a:r>
            <a:r>
              <a:rPr lang="en-US" dirty="0" smtClean="0"/>
              <a:t>flow entries are added to </a:t>
            </a:r>
            <a:r>
              <a:rPr lang="en-US" dirty="0" smtClean="0"/>
              <a:t>network to implement</a:t>
            </a:r>
            <a:endParaRPr lang="en-US" dirty="0" smtClean="0"/>
          </a:p>
          <a:p>
            <a:pPr lvl="1"/>
            <a:r>
              <a:rPr lang="en-US" dirty="0" smtClean="0"/>
              <a:t>In the right places (based on the topology)</a:t>
            </a:r>
          </a:p>
          <a:p>
            <a:pPr lvl="4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80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21" name="Group 31"/>
          <p:cNvGrpSpPr>
            <a:grpSpLocks/>
          </p:cNvGrpSpPr>
          <p:nvPr/>
        </p:nvGrpSpPr>
        <p:grpSpPr bwMode="auto">
          <a:xfrm>
            <a:off x="1296988" y="3306763"/>
            <a:ext cx="6323012" cy="3475037"/>
            <a:chOff x="611188" y="2646363"/>
            <a:chExt cx="7559675" cy="3952875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1983431" y="4206566"/>
              <a:ext cx="1666431" cy="1276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860539" y="4074743"/>
              <a:ext cx="1322895" cy="839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3964927" y="5483259"/>
              <a:ext cx="1537368" cy="8451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351402" y="6026803"/>
              <a:ext cx="1674023" cy="3015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5946424" y="4636344"/>
              <a:ext cx="1432980" cy="5652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16200000" flipH="1">
              <a:off x="-452911" y="4035017"/>
              <a:ext cx="2777306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>
              <a:off x="2837163" y="3140200"/>
              <a:ext cx="9895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5400000">
              <a:off x="4369208" y="3779450"/>
              <a:ext cx="22680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>
              <a:off x="6666116" y="3361456"/>
              <a:ext cx="1426575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AutoShape 7"/>
            <p:cNvSpPr>
              <a:spLocks noChangeArrowheads="1"/>
            </p:cNvSpPr>
            <p:nvPr/>
          </p:nvSpPr>
          <p:spPr bwMode="auto">
            <a:xfrm>
              <a:off x="611188" y="5264759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5" name="AutoShape 7"/>
            <p:cNvSpPr>
              <a:spLocks noChangeArrowheads="1"/>
            </p:cNvSpPr>
            <p:nvPr/>
          </p:nvSpPr>
          <p:spPr bwMode="auto">
            <a:xfrm>
              <a:off x="2799564" y="5837194"/>
              <a:ext cx="1372244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6" name="AutoShape 7"/>
            <p:cNvSpPr>
              <a:spLocks noChangeArrowheads="1"/>
            </p:cNvSpPr>
            <p:nvPr/>
          </p:nvSpPr>
          <p:spPr bwMode="auto">
            <a:xfrm>
              <a:off x="2645828" y="3635936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7" name="AutoShape 7"/>
            <p:cNvSpPr>
              <a:spLocks noChangeArrowheads="1"/>
            </p:cNvSpPr>
            <p:nvPr/>
          </p:nvSpPr>
          <p:spPr bwMode="auto">
            <a:xfrm>
              <a:off x="4817124" y="488373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6798620" y="401695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Minion Pro"/>
                <a:cs typeface="Minion Pro"/>
              </a:rPr>
              <a:t>Network OS</a:t>
            </a:r>
          </a:p>
        </p:txBody>
      </p:sp>
      <p:grpSp>
        <p:nvGrpSpPr>
          <p:cNvPr id="3" name="Group 64"/>
          <p:cNvGrpSpPr/>
          <p:nvPr/>
        </p:nvGrpSpPr>
        <p:grpSpPr>
          <a:xfrm>
            <a:off x="5469467" y="32004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3251200" y="2754313"/>
            <a:ext cx="21980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3109913" y="1752600"/>
            <a:ext cx="23519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Abstract Network </a:t>
            </a:r>
            <a:r>
              <a:rPr lang="en-US" sz="1800" dirty="0" smtClean="0">
                <a:latin typeface="Minion Pro"/>
                <a:cs typeface="Minion Pro"/>
              </a:rPr>
              <a:t>View</a:t>
            </a:r>
            <a:endParaRPr lang="en-US" sz="1800" dirty="0">
              <a:latin typeface="Minion Pro"/>
              <a:cs typeface="Minion Pro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1568450" y="2209800"/>
            <a:ext cx="5466878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</a:t>
            </a:r>
            <a:r>
              <a:rPr lang="en-US" dirty="0" smtClean="0">
                <a:solidFill>
                  <a:srgbClr val="000000"/>
                </a:solidFill>
                <a:latin typeface="Minion Pro"/>
                <a:cs typeface="Minion Pro"/>
              </a:rPr>
              <a:t>Program</a:t>
            </a:r>
            <a:endParaRPr lang="en-US" dirty="0">
              <a:solidFill>
                <a:srgbClr val="000000"/>
              </a:solidFill>
              <a:latin typeface="Minion Pro"/>
              <a:cs typeface="Minion Pro"/>
            </a:endParaRPr>
          </a:p>
        </p:txBody>
      </p: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1066800" y="2133600"/>
            <a:ext cx="6662738" cy="609600"/>
            <a:chOff x="1066800" y="2133600"/>
            <a:chExt cx="6663266" cy="609600"/>
          </a:xfrm>
        </p:grpSpPr>
        <p:sp>
          <p:nvSpPr>
            <p:cNvPr id="39" name="Rounded Rectangle 38"/>
            <p:cNvSpPr/>
            <p:nvPr/>
          </p:nvSpPr>
          <p:spPr>
            <a:xfrm>
              <a:off x="1066800" y="2133600"/>
              <a:ext cx="6663266" cy="609600"/>
            </a:xfrm>
            <a:prstGeom prst="roundRect">
              <a:avLst/>
            </a:prstGeom>
            <a:solidFill>
              <a:srgbClr val="0080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dirty="0" smtClean="0">
                  <a:solidFill>
                    <a:srgbClr val="FFFFFF"/>
                  </a:solidFill>
                  <a:latin typeface="Minion Pro"/>
                  <a:cs typeface="Minion Pro"/>
                </a:rPr>
                <a:t>Virtualization Layer</a:t>
              </a:r>
              <a:endParaRPr lang="en-US" dirty="0">
                <a:solidFill>
                  <a:srgbClr val="FFFFFF"/>
                </a:solidFill>
                <a:latin typeface="Minion Pro"/>
                <a:cs typeface="Minion Pro"/>
              </a:endParaRPr>
            </a:p>
          </p:txBody>
        </p:sp>
        <p:grpSp>
          <p:nvGrpSpPr>
            <p:cNvPr id="6" name="Group 64"/>
            <p:cNvGrpSpPr/>
            <p:nvPr/>
          </p:nvGrpSpPr>
          <p:grpSpPr>
            <a:xfrm>
              <a:off x="5689600" y="2133600"/>
              <a:ext cx="558800" cy="609600"/>
              <a:chOff x="7848600" y="1752600"/>
              <a:chExt cx="762000" cy="838200"/>
            </a:xfrm>
            <a:solidFill>
              <a:schemeClr val="bg1"/>
            </a:solidFill>
          </p:grpSpPr>
          <p:sp>
            <p:nvSpPr>
              <p:cNvPr id="53" name="Oval 52"/>
              <p:cNvSpPr/>
              <p:nvPr/>
            </p:nvSpPr>
            <p:spPr>
              <a:xfrm>
                <a:off x="8001000" y="1981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8382000" y="17526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61" name="Straight Connector 60"/>
              <p:cNvCxnSpPr>
                <a:stCxn id="53" idx="7"/>
                <a:endCxn id="54" idx="3"/>
              </p:cNvCxnSpPr>
              <p:nvPr/>
            </p:nvCxnSpPr>
            <p:spPr>
              <a:xfrm rot="5400000" flipH="1" flipV="1">
                <a:off x="8272322" y="1871522"/>
                <a:ext cx="66956" cy="2193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stCxn id="60" idx="0"/>
                <a:endCxn id="53" idx="3"/>
              </p:cNvCxnSpPr>
              <p:nvPr/>
            </p:nvCxnSpPr>
            <p:spPr>
              <a:xfrm rot="5400000" flipH="1" flipV="1">
                <a:off x="7905750" y="2233472"/>
                <a:ext cx="185878" cy="71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60" idx="7"/>
                <a:endCxn id="54" idx="4"/>
              </p:cNvCxnSpPr>
              <p:nvPr/>
            </p:nvCxnSpPr>
            <p:spPr>
              <a:xfrm rot="5400000" flipH="1" flipV="1">
                <a:off x="8062772" y="1962150"/>
                <a:ext cx="414478" cy="452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4"/>
            <p:cNvGrpSpPr/>
            <p:nvPr/>
          </p:nvGrpSpPr>
          <p:grpSpPr>
            <a:xfrm>
              <a:off x="6477000" y="2286000"/>
              <a:ext cx="838200" cy="387927"/>
              <a:chOff x="7848600" y="2057400"/>
              <a:chExt cx="1143000" cy="533400"/>
            </a:xfrm>
            <a:solidFill>
              <a:schemeClr val="bg1"/>
            </a:solidFill>
          </p:grpSpPr>
          <p:sp>
            <p:nvSpPr>
              <p:cNvPr id="77" name="Oval 76"/>
              <p:cNvSpPr/>
              <p:nvPr/>
            </p:nvSpPr>
            <p:spPr>
              <a:xfrm>
                <a:off x="83820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8763000" y="20574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84" name="Straight Connector 83"/>
              <p:cNvCxnSpPr>
                <a:stCxn id="80" idx="5"/>
                <a:endCxn id="77" idx="3"/>
              </p:cNvCxnSpPr>
              <p:nvPr/>
            </p:nvCxnSpPr>
            <p:spPr>
              <a:xfrm rot="16200000" flipH="1">
                <a:off x="8229600" y="2371444"/>
                <a:ext cx="1588" cy="3717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>
                <a:stCxn id="77" idx="6"/>
                <a:endCxn id="78" idx="3"/>
              </p:cNvCxnSpPr>
              <p:nvPr/>
            </p:nvCxnSpPr>
            <p:spPr>
              <a:xfrm flipV="1">
                <a:off x="8610600" y="2252522"/>
                <a:ext cx="185878" cy="2239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304800" y="279400"/>
            <a:ext cx="8229600" cy="7874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ea typeface="ＭＳ Ｐゴシック" charset="0"/>
              </a:rPr>
              <a:t>Network Virtualization</a:t>
            </a:r>
            <a:endParaRPr lang="en-US" sz="40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13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4454 " pathEditMode="relative" ptsTypes="AA">
                                      <p:cBhvr>
                                        <p:cTn id="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Clean Separation of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1906"/>
            <a:ext cx="8686800" cy="4804444"/>
          </a:xfrm>
        </p:spPr>
        <p:txBody>
          <a:bodyPr anchor="t">
            <a:normAutofit lnSpcReduction="10000"/>
          </a:bodyPr>
          <a:lstStyle/>
          <a:p>
            <a:r>
              <a:rPr lang="en-US" altLang="ja-JP" b="1" dirty="0"/>
              <a:t>Control program: </a:t>
            </a:r>
            <a:r>
              <a:rPr lang="en-US" altLang="ja-JP" dirty="0"/>
              <a:t>express goals on abstract view</a:t>
            </a:r>
          </a:p>
          <a:p>
            <a:pPr lvl="1"/>
            <a:r>
              <a:rPr lang="en-US" altLang="ja-JP" dirty="0">
                <a:ea typeface="ＭＳ Ｐゴシック" charset="0"/>
              </a:rPr>
              <a:t>Driven by </a:t>
            </a:r>
            <a:r>
              <a:rPr lang="en-US" altLang="ja-JP" b="1" dirty="0">
                <a:ea typeface="ＭＳ Ｐゴシック" charset="0"/>
              </a:rPr>
              <a:t>Operator Requirements</a:t>
            </a:r>
          </a:p>
          <a:p>
            <a:pPr lvl="4"/>
            <a:endParaRPr lang="en-US" altLang="ja-JP" b="1" dirty="0"/>
          </a:p>
          <a:p>
            <a:r>
              <a:rPr lang="en-US" altLang="ja-JP" b="1" dirty="0" smtClean="0"/>
              <a:t>Virtualization Layer</a:t>
            </a:r>
            <a:r>
              <a:rPr lang="en-US" altLang="ja-JP" b="1" dirty="0"/>
              <a:t>: </a:t>
            </a:r>
            <a:r>
              <a:rPr lang="en-US" altLang="ja-JP" dirty="0"/>
              <a:t>abstract view </a:t>
            </a:r>
            <a:r>
              <a:rPr lang="en-US" altLang="ja-JP" dirty="0">
                <a:ea typeface="Wingdings"/>
                <a:sym typeface="Wingdings"/>
              </a:rPr>
              <a:t></a:t>
            </a:r>
            <a:r>
              <a:rPr lang="en-US" altLang="ja-JP" dirty="0"/>
              <a:t> global view</a:t>
            </a:r>
          </a:p>
          <a:p>
            <a:pPr lvl="1"/>
            <a:r>
              <a:rPr lang="en-US" altLang="ja-JP" dirty="0">
                <a:ea typeface="ＭＳ Ｐゴシック" charset="0"/>
              </a:rPr>
              <a:t>Driven by </a:t>
            </a:r>
            <a:r>
              <a:rPr lang="en-US" altLang="ja-JP" b="1" dirty="0">
                <a:ea typeface="ＭＳ Ｐゴシック" charset="0"/>
              </a:rPr>
              <a:t>Specification Abstraction </a:t>
            </a:r>
            <a:r>
              <a:rPr lang="en-US" altLang="ja-JP" dirty="0">
                <a:ea typeface="ＭＳ Ｐゴシック" charset="0"/>
              </a:rPr>
              <a:t>for particular task</a:t>
            </a:r>
          </a:p>
          <a:p>
            <a:pPr lvl="4"/>
            <a:endParaRPr lang="en-US" altLang="ja-JP" b="1" dirty="0"/>
          </a:p>
          <a:p>
            <a:r>
              <a:rPr lang="en-US" altLang="ja-JP" b="1" dirty="0"/>
              <a:t>NOS: </a:t>
            </a:r>
            <a:r>
              <a:rPr lang="en-US" altLang="ja-JP" dirty="0"/>
              <a:t>global view </a:t>
            </a:r>
            <a:r>
              <a:rPr lang="en-US" altLang="ja-JP" dirty="0">
                <a:ea typeface="Wingdings"/>
                <a:sym typeface="Wingdings"/>
              </a:rPr>
              <a:t></a:t>
            </a:r>
            <a:r>
              <a:rPr lang="en-US" altLang="ja-JP" dirty="0"/>
              <a:t> physical switches</a:t>
            </a:r>
          </a:p>
          <a:p>
            <a:pPr lvl="1"/>
            <a:r>
              <a:rPr lang="en-US" altLang="ja-JP" dirty="0">
                <a:ea typeface="ＭＳ Ｐゴシック" charset="0"/>
              </a:rPr>
              <a:t>API: driven by </a:t>
            </a:r>
            <a:r>
              <a:rPr lang="en-US" altLang="ja-JP" b="1" dirty="0">
                <a:ea typeface="ＭＳ Ｐゴシック" charset="0"/>
              </a:rPr>
              <a:t>Network State Abstraction</a:t>
            </a:r>
          </a:p>
          <a:p>
            <a:pPr lvl="1"/>
            <a:r>
              <a:rPr lang="en-US" altLang="ja-JP" dirty="0">
                <a:ea typeface="ＭＳ Ｐゴシック" charset="0"/>
              </a:rPr>
              <a:t>Switch interface: driven by </a:t>
            </a:r>
            <a:r>
              <a:rPr lang="en-US" altLang="ja-JP" b="1" dirty="0">
                <a:ea typeface="ＭＳ Ｐゴシック" charset="0"/>
              </a:rPr>
              <a:t>Forwarding Abstraction</a:t>
            </a:r>
          </a:p>
          <a:p>
            <a:pPr lvl="1"/>
            <a:endParaRPr lang="en-US" altLang="ja-JP" b="1" dirty="0">
              <a:ea typeface="ＭＳ Ｐゴシック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1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21" name="Group 31"/>
          <p:cNvGrpSpPr>
            <a:grpSpLocks/>
          </p:cNvGrpSpPr>
          <p:nvPr/>
        </p:nvGrpSpPr>
        <p:grpSpPr bwMode="auto">
          <a:xfrm>
            <a:off x="1296988" y="3306763"/>
            <a:ext cx="6323012" cy="3475037"/>
            <a:chOff x="611188" y="2646363"/>
            <a:chExt cx="7559675" cy="3952875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1983431" y="4206566"/>
              <a:ext cx="1666431" cy="1276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860539" y="4074743"/>
              <a:ext cx="1322895" cy="839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3964927" y="5483259"/>
              <a:ext cx="1537368" cy="8451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351402" y="6026803"/>
              <a:ext cx="1674023" cy="3015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5946424" y="4636344"/>
              <a:ext cx="1432980" cy="5652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16200000" flipH="1">
              <a:off x="-452911" y="4035017"/>
              <a:ext cx="2777306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>
              <a:off x="2837163" y="3140200"/>
              <a:ext cx="9895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5400000">
              <a:off x="4369208" y="3779450"/>
              <a:ext cx="22680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>
              <a:off x="6666116" y="3361456"/>
              <a:ext cx="1426575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AutoShape 7"/>
            <p:cNvSpPr>
              <a:spLocks noChangeArrowheads="1"/>
            </p:cNvSpPr>
            <p:nvPr/>
          </p:nvSpPr>
          <p:spPr bwMode="auto">
            <a:xfrm>
              <a:off x="611188" y="5264759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5" name="AutoShape 7"/>
            <p:cNvSpPr>
              <a:spLocks noChangeArrowheads="1"/>
            </p:cNvSpPr>
            <p:nvPr/>
          </p:nvSpPr>
          <p:spPr bwMode="auto">
            <a:xfrm>
              <a:off x="2799564" y="5837194"/>
              <a:ext cx="1372244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6" name="AutoShape 7"/>
            <p:cNvSpPr>
              <a:spLocks noChangeArrowheads="1"/>
            </p:cNvSpPr>
            <p:nvPr/>
          </p:nvSpPr>
          <p:spPr bwMode="auto">
            <a:xfrm>
              <a:off x="2645828" y="3635936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7" name="AutoShape 7"/>
            <p:cNvSpPr>
              <a:spLocks noChangeArrowheads="1"/>
            </p:cNvSpPr>
            <p:nvPr/>
          </p:nvSpPr>
          <p:spPr bwMode="auto">
            <a:xfrm>
              <a:off x="4817124" y="488373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6798620" y="401695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Minion Pro"/>
                <a:cs typeface="Minion Pro"/>
              </a:rPr>
              <a:t>Network OS</a:t>
            </a:r>
          </a:p>
        </p:txBody>
      </p:sp>
      <p:grpSp>
        <p:nvGrpSpPr>
          <p:cNvPr id="3" name="Group 64"/>
          <p:cNvGrpSpPr/>
          <p:nvPr/>
        </p:nvGrpSpPr>
        <p:grpSpPr>
          <a:xfrm>
            <a:off x="5469467" y="32004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3251200" y="2754313"/>
            <a:ext cx="21980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3109913" y="1752600"/>
            <a:ext cx="23519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Abstract Network </a:t>
            </a:r>
            <a:r>
              <a:rPr lang="en-US" sz="1800" dirty="0" smtClean="0">
                <a:latin typeface="Minion Pro"/>
                <a:cs typeface="Minion Pro"/>
              </a:rPr>
              <a:t>View</a:t>
            </a:r>
            <a:endParaRPr lang="en-US" sz="1800" dirty="0">
              <a:latin typeface="Minion Pro"/>
              <a:cs typeface="Minion Pro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1568450" y="1181100"/>
            <a:ext cx="5466878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</a:t>
            </a:r>
            <a:r>
              <a:rPr lang="en-US" dirty="0" smtClean="0">
                <a:solidFill>
                  <a:srgbClr val="000000"/>
                </a:solidFill>
                <a:latin typeface="Minion Pro"/>
                <a:cs typeface="Minion Pro"/>
              </a:rPr>
              <a:t>Program</a:t>
            </a:r>
            <a:endParaRPr lang="en-US" dirty="0">
              <a:solidFill>
                <a:srgbClr val="000000"/>
              </a:solidFill>
              <a:latin typeface="Minion Pro"/>
              <a:cs typeface="Minion Pro"/>
            </a:endParaRPr>
          </a:p>
        </p:txBody>
      </p: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1066800" y="2133600"/>
            <a:ext cx="6662738" cy="609600"/>
            <a:chOff x="1066800" y="2133600"/>
            <a:chExt cx="6663266" cy="609600"/>
          </a:xfrm>
        </p:grpSpPr>
        <p:sp>
          <p:nvSpPr>
            <p:cNvPr id="39" name="Rounded Rectangle 38"/>
            <p:cNvSpPr/>
            <p:nvPr/>
          </p:nvSpPr>
          <p:spPr>
            <a:xfrm>
              <a:off x="1066800" y="2133600"/>
              <a:ext cx="6663266" cy="609600"/>
            </a:xfrm>
            <a:prstGeom prst="roundRect">
              <a:avLst/>
            </a:prstGeom>
            <a:solidFill>
              <a:srgbClr val="0080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dirty="0" smtClean="0">
                  <a:solidFill>
                    <a:srgbClr val="FFFFFF"/>
                  </a:solidFill>
                  <a:latin typeface="Minion Pro"/>
                  <a:cs typeface="Minion Pro"/>
                </a:rPr>
                <a:t>Network Virtualization</a:t>
              </a:r>
              <a:endParaRPr lang="en-US" dirty="0">
                <a:solidFill>
                  <a:srgbClr val="FFFFFF"/>
                </a:solidFill>
                <a:latin typeface="Minion Pro"/>
                <a:cs typeface="Minion Pro"/>
              </a:endParaRPr>
            </a:p>
          </p:txBody>
        </p:sp>
        <p:grpSp>
          <p:nvGrpSpPr>
            <p:cNvPr id="6" name="Group 64"/>
            <p:cNvGrpSpPr/>
            <p:nvPr/>
          </p:nvGrpSpPr>
          <p:grpSpPr>
            <a:xfrm>
              <a:off x="5689600" y="2133600"/>
              <a:ext cx="558800" cy="609600"/>
              <a:chOff x="7848600" y="1752600"/>
              <a:chExt cx="762000" cy="838200"/>
            </a:xfrm>
            <a:solidFill>
              <a:schemeClr val="bg1"/>
            </a:solidFill>
          </p:grpSpPr>
          <p:sp>
            <p:nvSpPr>
              <p:cNvPr id="53" name="Oval 52"/>
              <p:cNvSpPr/>
              <p:nvPr/>
            </p:nvSpPr>
            <p:spPr>
              <a:xfrm>
                <a:off x="8001000" y="1981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8382000" y="17526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61" name="Straight Connector 60"/>
              <p:cNvCxnSpPr>
                <a:stCxn id="53" idx="7"/>
                <a:endCxn id="54" idx="3"/>
              </p:cNvCxnSpPr>
              <p:nvPr/>
            </p:nvCxnSpPr>
            <p:spPr>
              <a:xfrm rot="5400000" flipH="1" flipV="1">
                <a:off x="8272322" y="1871522"/>
                <a:ext cx="66956" cy="2193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stCxn id="60" idx="0"/>
                <a:endCxn id="53" idx="3"/>
              </p:cNvCxnSpPr>
              <p:nvPr/>
            </p:nvCxnSpPr>
            <p:spPr>
              <a:xfrm rot="5400000" flipH="1" flipV="1">
                <a:off x="7905750" y="2233472"/>
                <a:ext cx="185878" cy="71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60" idx="7"/>
                <a:endCxn id="54" idx="4"/>
              </p:cNvCxnSpPr>
              <p:nvPr/>
            </p:nvCxnSpPr>
            <p:spPr>
              <a:xfrm rot="5400000" flipH="1" flipV="1">
                <a:off x="8062772" y="1962150"/>
                <a:ext cx="414478" cy="452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4"/>
            <p:cNvGrpSpPr/>
            <p:nvPr/>
          </p:nvGrpSpPr>
          <p:grpSpPr>
            <a:xfrm>
              <a:off x="6477000" y="2286000"/>
              <a:ext cx="838200" cy="387927"/>
              <a:chOff x="7848600" y="2057400"/>
              <a:chExt cx="1143000" cy="533400"/>
            </a:xfrm>
            <a:solidFill>
              <a:schemeClr val="bg1"/>
            </a:solidFill>
          </p:grpSpPr>
          <p:sp>
            <p:nvSpPr>
              <p:cNvPr id="77" name="Oval 76"/>
              <p:cNvSpPr/>
              <p:nvPr/>
            </p:nvSpPr>
            <p:spPr>
              <a:xfrm>
                <a:off x="83820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8763000" y="20574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84" name="Straight Connector 83"/>
              <p:cNvCxnSpPr>
                <a:stCxn id="80" idx="5"/>
                <a:endCxn id="77" idx="3"/>
              </p:cNvCxnSpPr>
              <p:nvPr/>
            </p:nvCxnSpPr>
            <p:spPr>
              <a:xfrm rot="16200000" flipH="1">
                <a:off x="8229600" y="2371444"/>
                <a:ext cx="1588" cy="3717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>
                <a:stCxn id="77" idx="6"/>
                <a:endCxn id="78" idx="3"/>
              </p:cNvCxnSpPr>
              <p:nvPr/>
            </p:nvCxnSpPr>
            <p:spPr>
              <a:xfrm flipV="1">
                <a:off x="8610600" y="2252522"/>
                <a:ext cx="185878" cy="2239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87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>
                <a:ea typeface="ＭＳ Ｐゴシック" charset="0"/>
              </a:rPr>
              <a:t>SDN: </a:t>
            </a:r>
            <a:r>
              <a:rPr lang="en-US" sz="4000" i="1" u="sng" dirty="0" smtClean="0">
                <a:ea typeface="ＭＳ Ｐゴシック" charset="0"/>
              </a:rPr>
              <a:t>Layers</a:t>
            </a:r>
            <a:r>
              <a:rPr lang="en-US" sz="4000" dirty="0" smtClean="0">
                <a:ea typeface="ＭＳ Ｐゴシック" charset="0"/>
              </a:rPr>
              <a:t> for the Control Plane</a:t>
            </a:r>
            <a:endParaRPr lang="en-US" sz="40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57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Abstractions for Control Plane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907135"/>
            <a:ext cx="9144000" cy="46166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823891"/>
            <a:ext cx="9144000" cy="46166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052367"/>
            <a:ext cx="9144000" cy="46166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270804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Expression of Intent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298254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Abstract Network View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429781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Global Network View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5552133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Physical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89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91600" cy="685800"/>
          </a:xfrm>
        </p:spPr>
        <p:txBody>
          <a:bodyPr/>
          <a:lstStyle/>
          <a:p>
            <a:r>
              <a:rPr lang="en-US" dirty="0" smtClean="0"/>
              <a:t>Abstractions Don’t Remove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3724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b="1" i="1" dirty="0"/>
          </a:p>
          <a:p>
            <a:r>
              <a:rPr lang="en-US" dirty="0" smtClean="0"/>
              <a:t>SDN merely localizes the complexity:</a:t>
            </a:r>
          </a:p>
          <a:p>
            <a:pPr lvl="1"/>
            <a:r>
              <a:rPr lang="en-US" dirty="0" smtClean="0"/>
              <a:t>Simplifies interface for control program (user-specific)</a:t>
            </a:r>
          </a:p>
          <a:p>
            <a:pPr lvl="1"/>
            <a:r>
              <a:rPr lang="en-US" dirty="0" smtClean="0"/>
              <a:t>Pushes complexity into </a:t>
            </a:r>
            <a:r>
              <a:rPr lang="en-US" b="1" i="1" dirty="0" smtClean="0"/>
              <a:t>reusable</a:t>
            </a:r>
            <a:r>
              <a:rPr lang="en-US" dirty="0" smtClean="0"/>
              <a:t> code (SDN platform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This is the big payoff of SDN: modularity!</a:t>
            </a:r>
          </a:p>
          <a:p>
            <a:pPr lvl="1"/>
            <a:r>
              <a:rPr lang="en-US" dirty="0" smtClean="0"/>
              <a:t>The core distribution mechanisms can be reused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ontrol programs only deal with their specific </a:t>
            </a:r>
            <a:r>
              <a:rPr lang="en-US" dirty="0" smtClean="0"/>
              <a:t>function</a:t>
            </a:r>
            <a:endParaRPr lang="en-US" dirty="0"/>
          </a:p>
          <a:p>
            <a:r>
              <a:rPr lang="en-US" dirty="0" smtClean="0"/>
              <a:t>Note that SDN separates control and data planes</a:t>
            </a:r>
          </a:p>
          <a:p>
            <a:pPr lvl="1"/>
            <a:r>
              <a:rPr lang="en-US" dirty="0" smtClean="0"/>
              <a:t>SDN platform does control plane, switches do data plane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69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This Really Means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10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Separation of Control/Data Plane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Today, routers implement both</a:t>
            </a:r>
          </a:p>
          <a:p>
            <a:pPr lvl="1"/>
            <a:r>
              <a:rPr lang="en-US" dirty="0" smtClean="0"/>
              <a:t>They forward packets</a:t>
            </a:r>
          </a:p>
          <a:p>
            <a:pPr lvl="1"/>
            <a:r>
              <a:rPr lang="en-US" dirty="0" smtClean="0"/>
              <a:t>And run the control plane software</a:t>
            </a:r>
          </a:p>
          <a:p>
            <a:pPr lvl="6"/>
            <a:endParaRPr lang="en-US" dirty="0"/>
          </a:p>
          <a:p>
            <a:r>
              <a:rPr lang="en-US" dirty="0" smtClean="0"/>
              <a:t>SDN networks</a:t>
            </a:r>
          </a:p>
          <a:p>
            <a:pPr lvl="1"/>
            <a:r>
              <a:rPr lang="en-US" dirty="0" smtClean="0"/>
              <a:t>Data plane implemented by switches</a:t>
            </a:r>
          </a:p>
          <a:p>
            <a:pPr lvl="2"/>
            <a:r>
              <a:rPr lang="en-US" dirty="0" smtClean="0"/>
              <a:t>Switches act on local forwarding state</a:t>
            </a:r>
          </a:p>
          <a:p>
            <a:pPr lvl="1"/>
            <a:r>
              <a:rPr lang="en-US" dirty="0" smtClean="0"/>
              <a:t>Control plane implemented by controllers</a:t>
            </a:r>
          </a:p>
          <a:p>
            <a:pPr lvl="2"/>
            <a:r>
              <a:rPr lang="en-US" dirty="0" smtClean="0"/>
              <a:t>All forwarding state computed by SDN platform</a:t>
            </a:r>
          </a:p>
          <a:p>
            <a:pPr lvl="5"/>
            <a:endParaRPr lang="en-US" dirty="0"/>
          </a:p>
          <a:p>
            <a:r>
              <a:rPr lang="en-US" dirty="0" smtClean="0"/>
              <a:t> This is a technical change, with broad implications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05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04682"/>
          </a:xfrm>
        </p:spPr>
        <p:txBody>
          <a:bodyPr>
            <a:normAutofit/>
          </a:bodyPr>
          <a:lstStyle/>
          <a:p>
            <a:r>
              <a:rPr lang="en-US" dirty="0" smtClean="0"/>
              <a:t>Less vendor lock-in</a:t>
            </a:r>
          </a:p>
          <a:p>
            <a:pPr lvl="1"/>
            <a:r>
              <a:rPr lang="en-US" dirty="0" smtClean="0"/>
              <a:t>Can buy HW/SF from different vendors</a:t>
            </a:r>
          </a:p>
          <a:p>
            <a:r>
              <a:rPr lang="en-US" dirty="0" smtClean="0"/>
              <a:t>Changes are easier</a:t>
            </a:r>
          </a:p>
          <a:p>
            <a:pPr lvl="1"/>
            <a:r>
              <a:rPr lang="en-US" dirty="0" smtClean="0"/>
              <a:t>Can test components separately</a:t>
            </a:r>
          </a:p>
          <a:p>
            <a:pPr lvl="2"/>
            <a:r>
              <a:rPr lang="en-US" i="1" dirty="0" smtClean="0"/>
              <a:t>HW has to forward</a:t>
            </a:r>
          </a:p>
          <a:p>
            <a:pPr lvl="2"/>
            <a:r>
              <a:rPr lang="en-US" i="1" dirty="0" smtClean="0"/>
              <a:t>Can simulate controller</a:t>
            </a:r>
          </a:p>
          <a:p>
            <a:pPr lvl="2"/>
            <a:r>
              <a:rPr lang="en-US" i="1" dirty="0" smtClean="0">
                <a:solidFill>
                  <a:srgbClr val="FF0000"/>
                </a:solidFill>
              </a:rPr>
              <a:t>Can do verification on logical policy</a:t>
            </a:r>
          </a:p>
          <a:p>
            <a:pPr lvl="1"/>
            <a:r>
              <a:rPr lang="en-US" dirty="0" smtClean="0"/>
              <a:t>Can change topology and policy independently</a:t>
            </a:r>
          </a:p>
          <a:p>
            <a:pPr lvl="1"/>
            <a:r>
              <a:rPr lang="en-US" dirty="0" smtClean="0"/>
              <a:t>Can move from private net to cloud and back!</a:t>
            </a:r>
          </a:p>
          <a:p>
            <a:pPr lvl="1"/>
            <a:r>
              <a:rPr lang="en-US" dirty="0" smtClean="0"/>
              <a:t>Greater rate of innovation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446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Industry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58" b="94741" l="6563" r="960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49" t="1500" r="3650" b="5499"/>
          <a:stretch>
            <a:fillRect/>
          </a:stretch>
        </p:blipFill>
        <p:spPr bwMode="auto">
          <a:xfrm>
            <a:off x="557633" y="1762534"/>
            <a:ext cx="2489914" cy="350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 bwMode="auto">
          <a:xfrm>
            <a:off x="867854" y="3040394"/>
            <a:ext cx="1481813" cy="965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Operating System</a:t>
            </a:r>
            <a:endParaRPr lang="en-US" sz="1300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67854" y="4094494"/>
            <a:ext cx="1481813" cy="838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Hardware</a:t>
            </a:r>
            <a:endParaRPr lang="en-US" sz="1300">
              <a:solidFill>
                <a:srgbClr val="FFFFFF"/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67854" y="2214894"/>
            <a:ext cx="1481813" cy="7366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Applications</a:t>
            </a:r>
            <a:endParaRPr lang="en-US" sz="1300" dirty="0">
              <a:solidFill>
                <a:srgbClr val="FFFFFF"/>
              </a:solidFill>
            </a:endParaRPr>
          </a:p>
        </p:txBody>
      </p: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5520407" y="1963095"/>
            <a:ext cx="2981993" cy="571500"/>
            <a:chOff x="5334000" y="1371600"/>
            <a:chExt cx="3657600" cy="685800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8382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8077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7772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7467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7162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6858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6553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6248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5943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5638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5334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</p:grpSp>
      <p:grpSp>
        <p:nvGrpSpPr>
          <p:cNvPr id="24" name="Group 51"/>
          <p:cNvGrpSpPr>
            <a:grpSpLocks/>
          </p:cNvGrpSpPr>
          <p:nvPr/>
        </p:nvGrpSpPr>
        <p:grpSpPr bwMode="auto">
          <a:xfrm>
            <a:off x="6048375" y="3877356"/>
            <a:ext cx="1619250" cy="292388"/>
            <a:chOff x="6019800" y="3200400"/>
            <a:chExt cx="2590800" cy="350758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6019800" y="3427343"/>
              <a:ext cx="25908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3"/>
            <p:cNvSpPr txBox="1">
              <a:spLocks noChangeArrowheads="1"/>
            </p:cNvSpPr>
            <p:nvPr/>
          </p:nvSpPr>
          <p:spPr bwMode="auto">
            <a:xfrm>
              <a:off x="6453790" y="3200400"/>
              <a:ext cx="2060011" cy="35075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solidFill>
                    <a:srgbClr val="FFFFFF"/>
                  </a:solidFill>
                  <a:latin typeface="Arial" charset="0"/>
                </a:rPr>
                <a:t>Open Interface</a:t>
              </a:r>
            </a:p>
          </p:txBody>
        </p:sp>
      </p:grpSp>
      <p:grpSp>
        <p:nvGrpSpPr>
          <p:cNvPr id="27" name="Group 57"/>
          <p:cNvGrpSpPr>
            <a:grpSpLocks/>
          </p:cNvGrpSpPr>
          <p:nvPr/>
        </p:nvGrpSpPr>
        <p:grpSpPr bwMode="auto">
          <a:xfrm>
            <a:off x="5667374" y="2725095"/>
            <a:ext cx="2689225" cy="1079500"/>
            <a:chOff x="5334000" y="1828800"/>
            <a:chExt cx="3505200" cy="12954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6934200" y="2286000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Linux</a:t>
              </a: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8077200" y="2286000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FF00FF"/>
                </a:gs>
                <a:gs pos="100000">
                  <a:srgbClr val="FF99C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>
                  <a:solidFill>
                    <a:srgbClr val="FFFFFF"/>
                  </a:solidFill>
                </a:rPr>
                <a:t>Mac</a:t>
              </a:r>
            </a:p>
            <a:p>
              <a:pPr algn="ctr">
                <a:defRPr/>
              </a:pPr>
              <a:r>
                <a:rPr lang="en-US" sz="1100">
                  <a:solidFill>
                    <a:srgbClr val="FFFFFF"/>
                  </a:solidFill>
                </a:rPr>
                <a:t>OS</a:t>
              </a:r>
            </a:p>
          </p:txBody>
        </p:sp>
        <p:sp>
          <p:nvSpPr>
            <p:cNvPr id="30" name="Rounded Rectangle 29"/>
            <p:cNvSpPr/>
            <p:nvPr/>
          </p:nvSpPr>
          <p:spPr bwMode="auto">
            <a:xfrm>
              <a:off x="5334000" y="2286000"/>
              <a:ext cx="1219200" cy="838200"/>
            </a:xfrm>
            <a:prstGeom prst="roundRect">
              <a:avLst/>
            </a:prstGeom>
            <a:gradFill>
              <a:gsLst>
                <a:gs pos="0">
                  <a:srgbClr val="FF0000"/>
                </a:gs>
                <a:gs pos="100000">
                  <a:srgbClr val="F7545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Windows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(OS)</a:t>
              </a:r>
            </a:p>
          </p:txBody>
        </p:sp>
        <p:sp>
          <p:nvSpPr>
            <p:cNvPr id="31" name="TextBox 23"/>
            <p:cNvSpPr txBox="1">
              <a:spLocks noChangeArrowheads="1"/>
            </p:cNvSpPr>
            <p:nvPr/>
          </p:nvSpPr>
          <p:spPr bwMode="auto">
            <a:xfrm>
              <a:off x="6553200" y="2526268"/>
              <a:ext cx="532640" cy="350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>
                  <a:latin typeface="Arial" charset="0"/>
                </a:rPr>
                <a:t>or</a:t>
              </a:r>
            </a:p>
          </p:txBody>
        </p:sp>
        <p:sp>
          <p:nvSpPr>
            <p:cNvPr id="32" name="TextBox 24"/>
            <p:cNvSpPr txBox="1">
              <a:spLocks noChangeArrowheads="1"/>
            </p:cNvSpPr>
            <p:nvPr/>
          </p:nvSpPr>
          <p:spPr bwMode="auto">
            <a:xfrm>
              <a:off x="7696200" y="2514600"/>
              <a:ext cx="532640" cy="350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latin typeface="Arial" charset="0"/>
                </a:rPr>
                <a:t>or</a:t>
              </a:r>
            </a:p>
          </p:txBody>
        </p:sp>
        <p:grpSp>
          <p:nvGrpSpPr>
            <p:cNvPr id="33" name="Group 52"/>
            <p:cNvGrpSpPr>
              <a:grpSpLocks/>
            </p:cNvGrpSpPr>
            <p:nvPr/>
          </p:nvGrpSpPr>
          <p:grpSpPr bwMode="auto">
            <a:xfrm>
              <a:off x="5943600" y="1828800"/>
              <a:ext cx="2590800" cy="350865"/>
              <a:chOff x="6019800" y="3200400"/>
              <a:chExt cx="2590800" cy="350865"/>
            </a:xfrm>
          </p:grpSpPr>
          <p:cxnSp>
            <p:nvCxnSpPr>
              <p:cNvPr id="34" name="Straight Connector 33"/>
              <p:cNvCxnSpPr/>
              <p:nvPr/>
            </p:nvCxnSpPr>
            <p:spPr>
              <a:xfrm>
                <a:off x="6019800" y="3427413"/>
                <a:ext cx="2590800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23"/>
              <p:cNvSpPr txBox="1">
                <a:spLocks noChangeArrowheads="1"/>
              </p:cNvSpPr>
              <p:nvPr/>
            </p:nvSpPr>
            <p:spPr bwMode="auto">
              <a:xfrm>
                <a:off x="6453790" y="3200400"/>
                <a:ext cx="2060011" cy="35086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300" dirty="0">
                    <a:solidFill>
                      <a:srgbClr val="FFFFFF"/>
                    </a:solidFill>
                    <a:latin typeface="Arial" charset="0"/>
                  </a:rPr>
                  <a:t>Open Interface</a:t>
                </a: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5386044" y="4312264"/>
            <a:ext cx="2281581" cy="958785"/>
            <a:chOff x="7855670" y="5174717"/>
            <a:chExt cx="3650530" cy="1150542"/>
          </a:xfrm>
        </p:grpSpPr>
        <p:sp>
          <p:nvSpPr>
            <p:cNvPr id="22" name="Rounded Rectangle 21"/>
            <p:cNvSpPr/>
            <p:nvPr/>
          </p:nvSpPr>
          <p:spPr bwMode="auto">
            <a:xfrm>
              <a:off x="9067800" y="5174717"/>
              <a:ext cx="2438400" cy="838456"/>
            </a:xfrm>
            <a:prstGeom prst="roundRect">
              <a:avLst/>
            </a:prstGeom>
            <a:solidFill>
              <a:srgbClr val="00009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solidFill>
                    <a:srgbClr val="FFFFFF"/>
                  </a:solidFill>
                </a:rPr>
                <a:t>Microprocessor</a:t>
              </a:r>
              <a:endParaRPr lang="en-US" sz="1300" dirty="0">
                <a:solidFill>
                  <a:srgbClr val="FFFFFF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08" b="96623" l="4000" r="97969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855670" y="5282070"/>
              <a:ext cx="1212130" cy="1043189"/>
            </a:xfrm>
            <a:prstGeom prst="rect">
              <a:avLst/>
            </a:prstGeom>
          </p:spPr>
        </p:pic>
      </p:grpSp>
      <p:cxnSp>
        <p:nvCxnSpPr>
          <p:cNvPr id="39" name="Straight Arrow Connector 38"/>
          <p:cNvCxnSpPr/>
          <p:nvPr/>
        </p:nvCxnSpPr>
        <p:spPr>
          <a:xfrm flipV="1">
            <a:off x="3605940" y="3403339"/>
            <a:ext cx="1033201" cy="9123"/>
          </a:xfrm>
          <a:prstGeom prst="straightConnector1">
            <a:avLst/>
          </a:prstGeom>
          <a:ln w="76200" cmpd="sng">
            <a:solidFill>
              <a:schemeClr val="tx1"/>
            </a:solidFill>
            <a:tailEnd type="arrow"/>
          </a:ln>
          <a:effectLst>
            <a:outerShdw blurRad="50800" dist="38100" dir="822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01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Dell Stock Price</a:t>
            </a:r>
            <a:endParaRPr lang="en-US" dirty="0"/>
          </a:p>
        </p:txBody>
      </p:sp>
      <p:pic>
        <p:nvPicPr>
          <p:cNvPr id="6" name="Picture 5" descr="Screen Shot 2014-03-23 at 6.01.3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"/>
          <a:stretch/>
        </p:blipFill>
        <p:spPr>
          <a:xfrm>
            <a:off x="201211" y="1917496"/>
            <a:ext cx="8695689" cy="41038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70784" y="6465928"/>
            <a:ext cx="1571631" cy="341632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dirty="0" smtClean="0"/>
              <a:t>Google Finance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2675" y="1804776"/>
            <a:ext cx="675239" cy="495520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rgbClr val="C0504D"/>
                </a:solidFill>
              </a:rPr>
              <a:t>$42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51045" y="4663534"/>
            <a:ext cx="675239" cy="495520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rgbClr val="C0504D"/>
                </a:solidFill>
              </a:rPr>
              <a:t>$14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22" y="5427483"/>
            <a:ext cx="857230" cy="495520"/>
          </a:xfrm>
          <a:prstGeom prst="rect">
            <a:avLst/>
          </a:prstGeom>
          <a:solidFill>
            <a:srgbClr val="FFFFFF"/>
          </a:solidFill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2005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27106" y="5431404"/>
            <a:ext cx="857230" cy="495520"/>
          </a:xfrm>
          <a:prstGeom prst="rect">
            <a:avLst/>
          </a:prstGeom>
          <a:solidFill>
            <a:srgbClr val="FFFFFF"/>
          </a:solidFill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rgbClr val="4F81BD"/>
                </a:solidFill>
              </a:rPr>
              <a:t>2013</a:t>
            </a:r>
          </a:p>
        </p:txBody>
      </p:sp>
      <p:cxnSp>
        <p:nvCxnSpPr>
          <p:cNvPr id="10" name="Straight Arrow Connector 9"/>
          <p:cNvCxnSpPr>
            <a:stCxn id="4" idx="3"/>
            <a:endCxn id="7" idx="1"/>
          </p:cNvCxnSpPr>
          <p:nvPr/>
        </p:nvCxnSpPr>
        <p:spPr>
          <a:xfrm>
            <a:off x="917914" y="2052536"/>
            <a:ext cx="7233131" cy="2858758"/>
          </a:xfrm>
          <a:prstGeom prst="straightConnector1">
            <a:avLst/>
          </a:prstGeom>
          <a:ln w="76200" cmpd="sng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82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5228047" y="4312262"/>
            <a:ext cx="2344327" cy="1196323"/>
            <a:chOff x="8364876" y="5174717"/>
            <a:chExt cx="3750924" cy="143558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364" b="90000" l="5911" r="89936">
                          <a14:foregroundMark x1="22684" y1="33455" x2="22684" y2="33455"/>
                          <a14:foregroundMark x1="27796" y1="35455" x2="27796" y2="35455"/>
                          <a14:foregroundMark x1="33227" y1="37091" x2="33227" y2="37091"/>
                          <a14:foregroundMark x1="39457" y1="37636" x2="39457" y2="37636"/>
                          <a14:foregroundMark x1="44569" y1="39273" x2="44569" y2="39273"/>
                          <a14:foregroundMark x1="49201" y1="39273" x2="49201" y2="39273"/>
                          <a14:foregroundMark x1="54633" y1="39273" x2="54633" y2="39273"/>
                          <a14:foregroundMark x1="59105" y1="40000" x2="59105" y2="40000"/>
                          <a14:foregroundMark x1="57029" y1="37636" x2="57029" y2="37636"/>
                          <a14:foregroundMark x1="61821" y1="39091" x2="61821" y2="39091"/>
                          <a14:foregroundMark x1="24601" y1="65273" x2="24601" y2="65273"/>
                          <a14:foregroundMark x1="27316" y1="61455" x2="27316" y2="61455"/>
                          <a14:foregroundMark x1="20767" y1="61091" x2="20767" y2="61091"/>
                          <a14:foregroundMark x1="32428" y1="63636" x2="32428" y2="63636"/>
                          <a14:foregroundMark x1="35942" y1="64364" x2="35942" y2="64364"/>
                          <a14:foregroundMark x1="39617" y1="64364" x2="39617" y2="64364"/>
                          <a14:foregroundMark x1="45687" y1="64182" x2="45687" y2="64182"/>
                          <a14:foregroundMark x1="49521" y1="63636" x2="49521" y2="63636"/>
                          <a14:foregroundMark x1="52556" y1="64000" x2="52556" y2="64000"/>
                          <a14:foregroundMark x1="56070" y1="62909" x2="56070" y2="62909"/>
                          <a14:foregroundMark x1="59265" y1="62909" x2="59265" y2="62909"/>
                          <a14:foregroundMark x1="65176" y1="62909" x2="65176" y2="62909"/>
                          <a14:foregroundMark x1="36422" y1="71091" x2="36422" y2="71091"/>
                          <a14:foregroundMark x1="48083" y1="72545" x2="48083" y2="72545"/>
                          <a14:foregroundMark x1="41693" y1="63273" x2="41693" y2="63273"/>
                          <a14:foregroundMark x1="46805" y1="70182" x2="46805" y2="70182"/>
                          <a14:foregroundMark x1="49361" y1="72909" x2="49361" y2="72909"/>
                          <a14:foregroundMark x1="48562" y1="69273" x2="48562" y2="69273"/>
                          <a14:foregroundMark x1="30351" y1="61273" x2="30351" y2="61273"/>
                          <a14:backgroundMark x1="49840" y1="71091" x2="49840" y2="7109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64876" y="5293643"/>
              <a:ext cx="1498600" cy="1316662"/>
            </a:xfrm>
            <a:prstGeom prst="rect">
              <a:avLst/>
            </a:prstGeom>
            <a:solidFill>
              <a:srgbClr val="000000">
                <a:shade val="95000"/>
              </a:srgbClr>
            </a:solidFill>
            <a:ln w="444500" cap="sq">
              <a:solidFill>
                <a:srgbClr val="000000"/>
              </a:solidFill>
              <a:miter lim="800000"/>
            </a:ln>
            <a:effectLst>
              <a:outerShdw blurRad="254000" dist="190500" dir="2700000" sy="90000" algn="b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4" name="Rounded Rectangle 33"/>
            <p:cNvSpPr/>
            <p:nvPr/>
          </p:nvSpPr>
          <p:spPr bwMode="auto">
            <a:xfrm>
              <a:off x="9829800" y="5174717"/>
              <a:ext cx="2286000" cy="838456"/>
            </a:xfrm>
            <a:prstGeom prst="roundRect">
              <a:avLst/>
            </a:prstGeom>
            <a:solidFill>
              <a:srgbClr val="00009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solidFill>
                    <a:srgbClr val="FFFFFF"/>
                  </a:solidFill>
                </a:rPr>
                <a:t>Switch Chips</a:t>
              </a:r>
              <a:endParaRPr lang="en-US" sz="13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Networking Industry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7391" y="1916088"/>
            <a:ext cx="5064564" cy="40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 bwMode="auto">
          <a:xfrm>
            <a:off x="1357668" y="3546385"/>
            <a:ext cx="1905000" cy="965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Operating System</a:t>
            </a:r>
            <a:endParaRPr lang="en-US" sz="1300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357668" y="4587785"/>
            <a:ext cx="1905000" cy="838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Hardware</a:t>
            </a:r>
            <a:endParaRPr lang="en-US" sz="1300">
              <a:solidFill>
                <a:srgbClr val="FFFFFF"/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357668" y="2708185"/>
            <a:ext cx="1905000" cy="7366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Features</a:t>
            </a:r>
            <a:endParaRPr lang="en-US" sz="1300" dirty="0">
              <a:solidFill>
                <a:srgbClr val="FFFFFF"/>
              </a:solidFill>
            </a:endParaRPr>
          </a:p>
        </p:txBody>
      </p: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5379529" y="1963095"/>
            <a:ext cx="2780742" cy="571500"/>
            <a:chOff x="5334000" y="1371600"/>
            <a:chExt cx="3657600" cy="685800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8382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8077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7772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7467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7162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6858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6553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6248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5943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5638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5334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</p:grpSp>
      <p:grpSp>
        <p:nvGrpSpPr>
          <p:cNvPr id="21" name="Group 51"/>
          <p:cNvGrpSpPr>
            <a:grpSpLocks/>
          </p:cNvGrpSpPr>
          <p:nvPr/>
        </p:nvGrpSpPr>
        <p:grpSpPr bwMode="auto">
          <a:xfrm>
            <a:off x="6048375" y="3877356"/>
            <a:ext cx="1619250" cy="292388"/>
            <a:chOff x="6019800" y="3200400"/>
            <a:chExt cx="2590800" cy="350758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019800" y="3427343"/>
              <a:ext cx="25908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3"/>
            <p:cNvSpPr txBox="1">
              <a:spLocks noChangeArrowheads="1"/>
            </p:cNvSpPr>
            <p:nvPr/>
          </p:nvSpPr>
          <p:spPr bwMode="auto">
            <a:xfrm>
              <a:off x="6453790" y="3200400"/>
              <a:ext cx="2060011" cy="35075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solidFill>
                    <a:srgbClr val="FFFFFF"/>
                  </a:solidFill>
                  <a:latin typeface="Arial" charset="0"/>
                </a:rPr>
                <a:t>Open Interface</a:t>
              </a:r>
            </a:p>
          </p:txBody>
        </p:sp>
      </p:grpSp>
      <p:grpSp>
        <p:nvGrpSpPr>
          <p:cNvPr id="30" name="Group 52"/>
          <p:cNvGrpSpPr>
            <a:grpSpLocks/>
          </p:cNvGrpSpPr>
          <p:nvPr/>
        </p:nvGrpSpPr>
        <p:grpSpPr bwMode="auto">
          <a:xfrm>
            <a:off x="6048375" y="2708187"/>
            <a:ext cx="1619250" cy="292388"/>
            <a:chOff x="6019800" y="3200400"/>
            <a:chExt cx="2590800" cy="350865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6019800" y="3427413"/>
              <a:ext cx="2590800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23"/>
            <p:cNvSpPr txBox="1">
              <a:spLocks noChangeArrowheads="1"/>
            </p:cNvSpPr>
            <p:nvPr/>
          </p:nvSpPr>
          <p:spPr bwMode="auto">
            <a:xfrm>
              <a:off x="6453790" y="3200400"/>
              <a:ext cx="2060011" cy="3508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solidFill>
                    <a:srgbClr val="FFFFFF"/>
                  </a:solidFill>
                  <a:latin typeface="Arial" charset="0"/>
                </a:rPr>
                <a:t>Open Interface</a:t>
              </a:r>
            </a:p>
          </p:txBody>
        </p:sp>
      </p:grpSp>
      <p:cxnSp>
        <p:nvCxnSpPr>
          <p:cNvPr id="36" name="Straight Arrow Connector 35"/>
          <p:cNvCxnSpPr/>
          <p:nvPr/>
        </p:nvCxnSpPr>
        <p:spPr>
          <a:xfrm flipV="1">
            <a:off x="3726696" y="3412462"/>
            <a:ext cx="790477" cy="1"/>
          </a:xfrm>
          <a:prstGeom prst="straightConnector1">
            <a:avLst/>
          </a:prstGeom>
          <a:ln w="76200" cmpd="sng">
            <a:solidFill>
              <a:schemeClr val="tx1"/>
            </a:solidFill>
            <a:tailEnd type="arrow"/>
          </a:ln>
          <a:effectLst>
            <a:outerShdw blurRad="50800" dist="38100" dir="822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5514238" y="3063213"/>
            <a:ext cx="2401774" cy="698500"/>
            <a:chOff x="8822781" y="3675855"/>
            <a:chExt cx="3842838" cy="838200"/>
          </a:xfrm>
        </p:grpSpPr>
        <p:sp>
          <p:nvSpPr>
            <p:cNvPr id="38" name="Rounded Rectangle 37"/>
            <p:cNvSpPr/>
            <p:nvPr/>
          </p:nvSpPr>
          <p:spPr bwMode="auto">
            <a:xfrm>
              <a:off x="8822781" y="3675855"/>
              <a:ext cx="1709238" cy="838200"/>
            </a:xfrm>
            <a:prstGeom prst="roundRect">
              <a:avLst/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700" dirty="0">
                  <a:solidFill>
                    <a:srgbClr val="FFFFFF"/>
                  </a:solidFill>
                </a:rPr>
                <a:t>Control </a:t>
              </a:r>
              <a:br>
                <a:rPr lang="en-US" sz="1700" dirty="0">
                  <a:solidFill>
                    <a:srgbClr val="FFFFFF"/>
                  </a:solidFill>
                </a:rPr>
              </a:br>
              <a:r>
                <a:rPr lang="en-US" sz="1700" dirty="0">
                  <a:solidFill>
                    <a:srgbClr val="FFFFFF"/>
                  </a:solidFill>
                </a:rPr>
                <a:t>Plane  1</a:t>
              </a:r>
            </a:p>
          </p:txBody>
        </p:sp>
        <p:sp>
          <p:nvSpPr>
            <p:cNvPr id="43" name="Rounded Rectangle 42"/>
            <p:cNvSpPr/>
            <p:nvPr/>
          </p:nvSpPr>
          <p:spPr bwMode="auto">
            <a:xfrm>
              <a:off x="10956381" y="3675855"/>
              <a:ext cx="1709238" cy="83820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700" dirty="0">
                  <a:solidFill>
                    <a:schemeClr val="bg1"/>
                  </a:solidFill>
                </a:rPr>
                <a:t>Control </a:t>
              </a:r>
              <a:br>
                <a:rPr lang="en-US" sz="1700" dirty="0">
                  <a:solidFill>
                    <a:schemeClr val="bg1"/>
                  </a:solidFill>
                </a:rPr>
              </a:br>
              <a:r>
                <a:rPr lang="en-US" sz="1700" dirty="0">
                  <a:solidFill>
                    <a:schemeClr val="bg1"/>
                  </a:solidFill>
                </a:rPr>
                <a:t>Plane  2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652211" y="3050180"/>
            <a:ext cx="4452945" cy="698500"/>
            <a:chOff x="8048260" y="3714642"/>
            <a:chExt cx="6519989" cy="838200"/>
          </a:xfrm>
        </p:grpSpPr>
        <p:sp>
          <p:nvSpPr>
            <p:cNvPr id="45" name="Rounded Rectangle 44"/>
            <p:cNvSpPr/>
            <p:nvPr/>
          </p:nvSpPr>
          <p:spPr bwMode="auto">
            <a:xfrm>
              <a:off x="8048260" y="3714642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NOX</a:t>
              </a:r>
            </a:p>
          </p:txBody>
        </p:sp>
        <p:sp>
          <p:nvSpPr>
            <p:cNvPr id="46" name="Rounded Rectangle 45"/>
            <p:cNvSpPr/>
            <p:nvPr/>
          </p:nvSpPr>
          <p:spPr bwMode="auto">
            <a:xfrm>
              <a:off x="8728047" y="3714642"/>
              <a:ext cx="1043592" cy="838200"/>
            </a:xfrm>
            <a:prstGeom prst="roundRect">
              <a:avLst/>
            </a:prstGeom>
            <a:gradFill>
              <a:gsLst>
                <a:gs pos="0">
                  <a:srgbClr val="FF0000"/>
                </a:gs>
                <a:gs pos="100000">
                  <a:srgbClr val="F7545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 smtClean="0">
                  <a:solidFill>
                    <a:srgbClr val="FFFFFF"/>
                  </a:solidFill>
                </a:rPr>
                <a:t>Beacon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47" name="Rounded Rectangle 46"/>
            <p:cNvSpPr/>
            <p:nvPr/>
          </p:nvSpPr>
          <p:spPr bwMode="auto">
            <a:xfrm>
              <a:off x="9689426" y="3714642"/>
              <a:ext cx="762000" cy="838200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ONIX</a:t>
              </a:r>
            </a:p>
          </p:txBody>
        </p:sp>
        <p:sp>
          <p:nvSpPr>
            <p:cNvPr id="48" name="Rounded Rectangle 47"/>
            <p:cNvSpPr/>
            <p:nvPr/>
          </p:nvSpPr>
          <p:spPr bwMode="auto">
            <a:xfrm>
              <a:off x="10369213" y="3714642"/>
              <a:ext cx="762000" cy="83820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POX</a:t>
              </a:r>
            </a:p>
          </p:txBody>
        </p:sp>
        <p:sp>
          <p:nvSpPr>
            <p:cNvPr id="49" name="Rounded Rectangle 48"/>
            <p:cNvSpPr/>
            <p:nvPr/>
          </p:nvSpPr>
          <p:spPr bwMode="auto">
            <a:xfrm>
              <a:off x="11049000" y="3714642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FF00FF"/>
                </a:gs>
                <a:gs pos="100000">
                  <a:srgbClr val="FF99C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solidFill>
                    <a:srgbClr val="FFFFFF"/>
                  </a:solidFill>
                </a:rPr>
                <a:t>ONOS</a:t>
              </a:r>
            </a:p>
          </p:txBody>
        </p:sp>
        <p:sp>
          <p:nvSpPr>
            <p:cNvPr id="50" name="Rounded Rectangle 49"/>
            <p:cNvSpPr/>
            <p:nvPr/>
          </p:nvSpPr>
          <p:spPr bwMode="auto">
            <a:xfrm>
              <a:off x="11728787" y="3714642"/>
              <a:ext cx="762000" cy="838200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Flood</a:t>
              </a:r>
              <a:br>
                <a:rPr lang="en-US" sz="1100" dirty="0">
                  <a:solidFill>
                    <a:srgbClr val="FFFFFF"/>
                  </a:solidFill>
                </a:rPr>
              </a:br>
              <a:r>
                <a:rPr lang="en-US" sz="1100" dirty="0">
                  <a:solidFill>
                    <a:srgbClr val="FFFFFF"/>
                  </a:solidFill>
                </a:rPr>
                <a:t>light</a:t>
              </a:r>
            </a:p>
          </p:txBody>
        </p:sp>
        <p:sp>
          <p:nvSpPr>
            <p:cNvPr id="51" name="Rounded Rectangle 50"/>
            <p:cNvSpPr/>
            <p:nvPr/>
          </p:nvSpPr>
          <p:spPr bwMode="auto">
            <a:xfrm>
              <a:off x="12408574" y="3714642"/>
              <a:ext cx="862926" cy="8382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 err="1">
                  <a:solidFill>
                    <a:srgbClr val="FFFFFF"/>
                  </a:solidFill>
                </a:rPr>
                <a:t>Trema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52" name="Rounded Rectangle 51"/>
            <p:cNvSpPr/>
            <p:nvPr/>
          </p:nvSpPr>
          <p:spPr bwMode="auto">
            <a:xfrm>
              <a:off x="13164561" y="3714642"/>
              <a:ext cx="762000" cy="83820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ODL</a:t>
              </a:r>
            </a:p>
          </p:txBody>
        </p:sp>
        <p:sp>
          <p:nvSpPr>
            <p:cNvPr id="53" name="Rounded Rectangle 52"/>
            <p:cNvSpPr/>
            <p:nvPr/>
          </p:nvSpPr>
          <p:spPr bwMode="auto">
            <a:xfrm>
              <a:off x="13806249" y="3714642"/>
              <a:ext cx="762000" cy="838200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 err="1">
                  <a:solidFill>
                    <a:srgbClr val="FFFFFF"/>
                  </a:solidFill>
                </a:rPr>
                <a:t>Ryu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958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Status of SDN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87400" y="1509684"/>
            <a:ext cx="7569200" cy="506748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SDN widely </a:t>
            </a:r>
            <a:r>
              <a:rPr lang="en-US" dirty="0"/>
              <a:t>accepted as “</a:t>
            </a:r>
            <a:r>
              <a:rPr lang="en-US" b="1" dirty="0"/>
              <a:t>future of networking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Commercial use inter-datacenter (Google), intra-datacenter (Microsoft)</a:t>
            </a:r>
          </a:p>
          <a:p>
            <a:pPr lvl="1"/>
            <a:r>
              <a:rPr lang="en-US" dirty="0" smtClean="0"/>
              <a:t>Network virtualization is current killer app</a:t>
            </a:r>
          </a:p>
          <a:p>
            <a:pPr lvl="2"/>
            <a:r>
              <a:rPr lang="en-US" dirty="0" err="1" smtClean="0"/>
              <a:t>VMWare’s</a:t>
            </a:r>
            <a:r>
              <a:rPr lang="en-US" dirty="0" smtClean="0"/>
              <a:t> NSX, </a:t>
            </a:r>
            <a:r>
              <a:rPr lang="en-US" dirty="0" err="1" smtClean="0"/>
              <a:t>OpenStack</a:t>
            </a:r>
            <a:r>
              <a:rPr lang="en-US" dirty="0" smtClean="0"/>
              <a:t> network management</a:t>
            </a:r>
          </a:p>
          <a:p>
            <a:r>
              <a:rPr lang="en-US" dirty="0" smtClean="0"/>
              <a:t>Insane level of SDN hype, and backlash…</a:t>
            </a:r>
          </a:p>
          <a:p>
            <a:pPr lvl="1"/>
            <a:r>
              <a:rPr lang="en-US" dirty="0" smtClean="0"/>
              <a:t>SDN doesn’t work miracles, </a:t>
            </a:r>
            <a:r>
              <a:rPr lang="en-US" dirty="0" smtClean="0"/>
              <a:t>but some</a:t>
            </a:r>
            <a:r>
              <a:rPr lang="en-US" dirty="0" smtClean="0"/>
              <a:t> </a:t>
            </a:r>
            <a:r>
              <a:rPr lang="en-US" dirty="0" smtClean="0"/>
              <a:t>things easier</a:t>
            </a:r>
            <a:endParaRPr lang="en-US" dirty="0"/>
          </a:p>
          <a:p>
            <a:r>
              <a:rPr lang="en-US" dirty="0"/>
              <a:t>Open Networking Foundation </a:t>
            </a:r>
            <a:r>
              <a:rPr lang="en-US" dirty="0" smtClean="0"/>
              <a:t>(100+ </a:t>
            </a:r>
            <a:r>
              <a:rPr lang="en-US" dirty="0"/>
              <a:t>members)</a:t>
            </a:r>
          </a:p>
          <a:p>
            <a:pPr lvl="1"/>
            <a:r>
              <a:rPr lang="en-US" b="1" dirty="0"/>
              <a:t>Board</a:t>
            </a:r>
            <a:r>
              <a:rPr lang="en-US" dirty="0"/>
              <a:t>: Google, Yahoo, Verizon, DT, </a:t>
            </a:r>
            <a:r>
              <a:rPr lang="en-US" dirty="0" err="1"/>
              <a:t>Msoft</a:t>
            </a:r>
            <a:r>
              <a:rPr lang="en-US" dirty="0"/>
              <a:t>, </a:t>
            </a:r>
            <a:r>
              <a:rPr lang="en-US" dirty="0" err="1"/>
              <a:t>F’book</a:t>
            </a:r>
            <a:r>
              <a:rPr lang="en-US" dirty="0"/>
              <a:t>, NTT</a:t>
            </a:r>
          </a:p>
          <a:p>
            <a:pPr lvl="1"/>
            <a:r>
              <a:rPr lang="en-US" b="1" dirty="0"/>
              <a:t>Members</a:t>
            </a:r>
            <a:r>
              <a:rPr lang="en-US" dirty="0"/>
              <a:t>: Cisco, Juniper, HP, Dell, Broadcom, </a:t>
            </a:r>
            <a:r>
              <a:rPr lang="en-US" dirty="0" smtClean="0"/>
              <a:t>IBM</a:t>
            </a:r>
            <a:r>
              <a:rPr lang="is-IS" dirty="0" smtClean="0"/>
              <a:t>…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23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learn more…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Scott </a:t>
            </a:r>
            <a:r>
              <a:rPr lang="en-US" dirty="0" err="1" smtClean="0"/>
              <a:t>Shenker’s</a:t>
            </a:r>
            <a:r>
              <a:rPr lang="en-US" dirty="0" smtClean="0"/>
              <a:t> talk “The Future of Networking, and the Past of Protocols”</a:t>
            </a:r>
          </a:p>
          <a:p>
            <a:pPr lvl="1"/>
            <a:r>
              <a:rPr lang="en-US" dirty="0">
                <a:hlinkClick r:id="rId2"/>
              </a:rPr>
              <a:t>http://www.youtube.com/watch?v=</a:t>
            </a:r>
            <a:r>
              <a:rPr lang="en-US" dirty="0" smtClean="0">
                <a:hlinkClick r:id="rId2"/>
              </a:rPr>
              <a:t>YHeyuD89n1Y</a:t>
            </a:r>
            <a:endParaRPr lang="en-US" dirty="0" smtClean="0"/>
          </a:p>
          <a:p>
            <a:pPr lvl="1"/>
            <a:r>
              <a:rPr lang="en-US" dirty="0" smtClean="0"/>
              <a:t>Keynote at the 2011 Open Networking Summit</a:t>
            </a:r>
          </a:p>
          <a:p>
            <a:r>
              <a:rPr lang="en-US" dirty="0" smtClean="0"/>
              <a:t>NEC SDN Reading List </a:t>
            </a:r>
          </a:p>
          <a:p>
            <a:pPr lvl="1"/>
            <a:r>
              <a:rPr lang="en-US" dirty="0">
                <a:hlinkClick r:id="rId3"/>
              </a:rPr>
              <a:t>http://www.nec-labs.com/~lume/sdn-reading-</a:t>
            </a:r>
            <a:r>
              <a:rPr lang="en-US" dirty="0" smtClean="0">
                <a:hlinkClick r:id="rId3"/>
              </a:rPr>
              <a:t>list.html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The Road to SDN</a:t>
            </a:r>
          </a:p>
          <a:p>
            <a:pPr lvl="1"/>
            <a:r>
              <a:rPr lang="en-US" dirty="0">
                <a:hlinkClick r:id="rId4"/>
              </a:rPr>
              <a:t>http://queue.acm.org/detail.cfm?id=</a:t>
            </a:r>
            <a:r>
              <a:rPr lang="en-US" dirty="0" smtClean="0">
                <a:hlinkClick r:id="rId4"/>
              </a:rPr>
              <a:t>2560327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325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Custom 1 1">
      <a:dk1>
        <a:sysClr val="windowText" lastClr="000000"/>
      </a:dk1>
      <a:lt1>
        <a:sysClr val="window" lastClr="FFFFFF"/>
      </a:lt1>
      <a:dk2>
        <a:srgbClr val="1F497D"/>
      </a:dk2>
      <a:lt2>
        <a:srgbClr val="B1AEA7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37453</TotalTime>
  <Words>2274</Words>
  <Application>Microsoft Macintosh PowerPoint</Application>
  <PresentationFormat>On-screen Show (4:3)</PresentationFormat>
  <Paragraphs>535</Paragraphs>
  <Slides>59</Slides>
  <Notes>45</Notes>
  <HiddenSlides>7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cs168</vt:lpstr>
      <vt:lpstr>CSCI-1680 Software-Defined Networking </vt:lpstr>
      <vt:lpstr>SDN</vt:lpstr>
      <vt:lpstr>The Problem with Networking</vt:lpstr>
      <vt:lpstr>Building an Artifact, Not a Discipline</vt:lpstr>
      <vt:lpstr>What is Network Management?</vt:lpstr>
      <vt:lpstr>Original goals for the control plane</vt:lpstr>
      <vt:lpstr>Also</vt:lpstr>
      <vt:lpstr>Isolation</vt:lpstr>
      <vt:lpstr>Access Control</vt:lpstr>
      <vt:lpstr>Traffic Engineering</vt:lpstr>
      <vt:lpstr>Control Plane Mechanisms</vt:lpstr>
      <vt:lpstr>How Have We Managed To Survive?</vt:lpstr>
      <vt:lpstr>Mastering Complexity versus  Extracting Simplicity</vt:lpstr>
      <vt:lpstr>PowerPoint Presentation</vt:lpstr>
      <vt:lpstr>PowerPoint Presentation</vt:lpstr>
      <vt:lpstr>Mastering Complexity versus  Extracting Simplicity</vt:lpstr>
      <vt:lpstr>Number of published Internet Standards</vt:lpstr>
      <vt:lpstr>Cisco Stock Price</vt:lpstr>
      <vt:lpstr>Why make the transition</vt:lpstr>
      <vt:lpstr>An Example Transition: Programming</vt:lpstr>
      <vt:lpstr>“The Power of Abstraction”</vt:lpstr>
      <vt:lpstr>What About Networking Abstractions?</vt:lpstr>
      <vt:lpstr>Abstractions for Data Plane: Layers</vt:lpstr>
      <vt:lpstr>The Importance of Layering</vt:lpstr>
      <vt:lpstr>Control Plane Abstractions</vt:lpstr>
      <vt:lpstr>(Too) Many Control Plane Mechanisms</vt:lpstr>
      <vt:lpstr>Finding Control Plane Abstractions </vt:lpstr>
      <vt:lpstr>How do you find abstractions?</vt:lpstr>
      <vt:lpstr>Task: Compute forwarding state:</vt:lpstr>
      <vt:lpstr>Our current approach</vt:lpstr>
      <vt:lpstr>Example</vt:lpstr>
      <vt:lpstr>Separate Concerns with Abstractions</vt:lpstr>
      <vt:lpstr>Abs#1: Forwarding Abstraction</vt:lpstr>
      <vt:lpstr>OpenFlow</vt:lpstr>
      <vt:lpstr>Two Important Facets to OpenFlow</vt:lpstr>
      <vt:lpstr>Abs#2: Network State Abstraction</vt:lpstr>
      <vt:lpstr>Network Operating System</vt:lpstr>
      <vt:lpstr>Network of Switches and/or Routers</vt:lpstr>
      <vt:lpstr>Traditional Control Mechanisms</vt:lpstr>
      <vt:lpstr>Software Defined Network (SDN)</vt:lpstr>
      <vt:lpstr>Your final Project</vt:lpstr>
      <vt:lpstr>Major Change in Paradigm</vt:lpstr>
      <vt:lpstr>Abs#3: Specification Abstraction</vt:lpstr>
      <vt:lpstr>Simple Example: Access Control</vt:lpstr>
      <vt:lpstr>Routing</vt:lpstr>
      <vt:lpstr>Access Control</vt:lpstr>
      <vt:lpstr>Network Virtualization</vt:lpstr>
      <vt:lpstr>Clean Separation of Concerns</vt:lpstr>
      <vt:lpstr>SDN: Layers for the Control Plane</vt:lpstr>
      <vt:lpstr>Abstractions for Control Plane</vt:lpstr>
      <vt:lpstr>Abstractions Don’t Remove Complexity</vt:lpstr>
      <vt:lpstr>What This Really Means</vt:lpstr>
      <vt:lpstr>Separation of Control/Data Plane </vt:lpstr>
      <vt:lpstr>Changes</vt:lpstr>
      <vt:lpstr>Computer Industry</vt:lpstr>
      <vt:lpstr>Dell Stock Price</vt:lpstr>
      <vt:lpstr>Networking Industry</vt:lpstr>
      <vt:lpstr>Current Status of SDN</vt:lpstr>
      <vt:lpstr>To learn more…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169</cp:revision>
  <dcterms:created xsi:type="dcterms:W3CDTF">2011-04-26T02:33:46Z</dcterms:created>
  <dcterms:modified xsi:type="dcterms:W3CDTF">2015-12-08T05:27:28Z</dcterms:modified>
</cp:coreProperties>
</file>