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56" r:id="rId2"/>
    <p:sldId id="261" r:id="rId3"/>
    <p:sldId id="264" r:id="rId4"/>
    <p:sldId id="266" r:id="rId5"/>
    <p:sldId id="262" r:id="rId6"/>
    <p:sldId id="265" r:id="rId7"/>
    <p:sldId id="270" r:id="rId8"/>
    <p:sldId id="271" r:id="rId9"/>
    <p:sldId id="263" r:id="rId10"/>
    <p:sldId id="272" r:id="rId11"/>
    <p:sldId id="273" r:id="rId12"/>
    <p:sldId id="278" r:id="rId13"/>
    <p:sldId id="279" r:id="rId14"/>
    <p:sldId id="280" r:id="rId15"/>
    <p:sldId id="277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74" r:id="rId25"/>
    <p:sldId id="289" r:id="rId26"/>
    <p:sldId id="290" r:id="rId27"/>
    <p:sldId id="293" r:id="rId28"/>
    <p:sldId id="291" r:id="rId29"/>
    <p:sldId id="275" r:id="rId30"/>
    <p:sldId id="276" r:id="rId31"/>
    <p:sldId id="292" r:id="rId32"/>
    <p:sldId id="294" r:id="rId33"/>
    <p:sldId id="295" r:id="rId34"/>
    <p:sldId id="297" r:id="rId35"/>
    <p:sldId id="267" r:id="rId36"/>
    <p:sldId id="269" r:id="rId37"/>
    <p:sldId id="268" r:id="rId38"/>
    <p:sldId id="296" r:id="rId39"/>
    <p:sldId id="298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6" autoAdjust="0"/>
  </p:normalViewPr>
  <p:slideViewPr>
    <p:cSldViewPr snapToGrid="0" snapToObjects="1">
      <p:cViewPr varScale="1">
        <p:scale>
          <a:sx n="105" d="100"/>
          <a:sy n="105" d="100"/>
        </p:scale>
        <p:origin x="-32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8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Barker codes</a:t>
            </a:r>
            <a:r>
              <a:rPr lang="en-US" baseline="0" dirty="0" smtClean="0"/>
              <a:t> are codes with low autocorrelation.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50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DBPSK is differential binary</a:t>
            </a:r>
            <a:r>
              <a:rPr lang="en-US" baseline="0" dirty="0" smtClean="0"/>
              <a:t> phase shift keying</a:t>
            </a:r>
          </a:p>
          <a:p>
            <a:r>
              <a:rPr lang="en-US" baseline="0" dirty="0" smtClean="0"/>
              <a:t>DQPS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6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point in transmitting while the microwave is on.</a:t>
            </a:r>
          </a:p>
          <a:p>
            <a:r>
              <a:rPr lang="en-US" dirty="0" smtClean="0"/>
              <a:t>Intended</a:t>
            </a:r>
            <a:r>
              <a:rPr lang="en-US" baseline="0" dirty="0" smtClean="0"/>
              <a:t> receiver might be the “sensed” transmitter.</a:t>
            </a:r>
            <a:endParaRPr lang="en-US" dirty="0" smtClean="0"/>
          </a:p>
          <a:p>
            <a:r>
              <a:rPr lang="en-US" dirty="0" smtClean="0"/>
              <a:t>Also, </a:t>
            </a:r>
            <a:r>
              <a:rPr lang="en-US" dirty="0" err="1" smtClean="0"/>
              <a:t>Wifi</a:t>
            </a:r>
            <a:r>
              <a:rPr lang="en-US" dirty="0" smtClean="0"/>
              <a:t> carrier sense includes knowledge of required follow-on frames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/>
              <a:t>Acks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82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Since CS in </a:t>
            </a:r>
            <a:r>
              <a:rPr lang="en-US" dirty="0" err="1" smtClean="0"/>
              <a:t>Wifi</a:t>
            </a:r>
            <a:r>
              <a:rPr lang="en-US" dirty="0" smtClean="0"/>
              <a:t> includes knowledge about </a:t>
            </a:r>
            <a:r>
              <a:rPr lang="en-US" dirty="0" err="1" smtClean="0"/>
              <a:t>Acks</a:t>
            </a:r>
            <a:r>
              <a:rPr lang="en-US" dirty="0" smtClean="0"/>
              <a:t> coming after the frame we hear, </a:t>
            </a:r>
            <a:r>
              <a:rPr lang="en-US" dirty="0" err="1" smtClean="0"/>
              <a:t>Acks</a:t>
            </a:r>
            <a:r>
              <a:rPr lang="en-US" dirty="0" smtClean="0"/>
              <a:t> are</a:t>
            </a:r>
            <a:r>
              <a:rPr lang="en-US" baseline="0" dirty="0" smtClean="0"/>
              <a:t> more likely to make it through.  Else they would compete like any other frame – and a delayed </a:t>
            </a:r>
            <a:r>
              <a:rPr lang="en-US" baseline="0" dirty="0" err="1" smtClean="0"/>
              <a:t>Ack</a:t>
            </a:r>
            <a:r>
              <a:rPr lang="en-US" baseline="0" dirty="0" smtClean="0"/>
              <a:t> might be interpreted as a drop.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90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Draw on the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Wireless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06218" y="6550223"/>
            <a:ext cx="51377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</a:t>
            </a:r>
            <a:r>
              <a:rPr lang="en-US" sz="1400" dirty="0" smtClean="0"/>
              <a:t>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</a:t>
            </a:r>
            <a:r>
              <a:rPr lang="en-US" sz="1400" dirty="0" smtClean="0"/>
              <a:t>and </a:t>
            </a:r>
            <a:r>
              <a:rPr lang="en-US" sz="1400" dirty="0" smtClean="0"/>
              <a:t>Rodrigo Fonseca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Jannotti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Today: wireless networking truly ubiquitous</a:t>
            </a:r>
          </a:p>
          <a:p>
            <a:pPr lvl="1"/>
            <a:r>
              <a:rPr lang="en-US" dirty="0" smtClean="0"/>
              <a:t>802.11, 3G, (4G), </a:t>
            </a:r>
            <a:r>
              <a:rPr lang="en-US" dirty="0" err="1" smtClean="0"/>
              <a:t>WiMAX</a:t>
            </a:r>
            <a:r>
              <a:rPr lang="en-US" dirty="0" smtClean="0"/>
              <a:t>, Bluetooth, RFID, …</a:t>
            </a:r>
          </a:p>
          <a:p>
            <a:pPr lvl="1"/>
            <a:r>
              <a:rPr lang="en-US" dirty="0" smtClean="0"/>
              <a:t>Sensor networks, Internet of Things</a:t>
            </a:r>
          </a:p>
          <a:p>
            <a:pPr lvl="1"/>
            <a:r>
              <a:rPr lang="en-US" dirty="0" smtClean="0"/>
              <a:t>Some new computers have </a:t>
            </a:r>
            <a:r>
              <a:rPr lang="en-US" i="1" dirty="0" smtClean="0"/>
              <a:t>no</a:t>
            </a:r>
            <a:r>
              <a:rPr lang="en-US" dirty="0" smtClean="0"/>
              <a:t> wired</a:t>
            </a:r>
            <a:r>
              <a:rPr lang="en-US" i="1" dirty="0" smtClean="0"/>
              <a:t> </a:t>
            </a:r>
            <a:r>
              <a:rPr lang="en-US" dirty="0" smtClean="0"/>
              <a:t>networking (mine is about 3 years old, in fact)</a:t>
            </a:r>
          </a:p>
          <a:p>
            <a:pPr lvl="1"/>
            <a:r>
              <a:rPr lang="en-US" dirty="0" smtClean="0"/>
              <a:t>4B </a:t>
            </a:r>
            <a:r>
              <a:rPr lang="en-US" dirty="0" err="1" smtClean="0"/>
              <a:t>cellphone</a:t>
            </a:r>
            <a:r>
              <a:rPr lang="en-US" dirty="0" smtClean="0"/>
              <a:t> subscribers vs. 1B computers</a:t>
            </a:r>
          </a:p>
          <a:p>
            <a:r>
              <a:rPr lang="en-US" dirty="0" smtClean="0"/>
              <a:t>What’s behind the scenes?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is 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896759"/>
          </a:xfrm>
        </p:spPr>
        <p:txBody>
          <a:bodyPr>
            <a:normAutofit/>
          </a:bodyPr>
          <a:lstStyle/>
          <a:p>
            <a:r>
              <a:rPr lang="en-US" dirty="0" smtClean="0"/>
              <a:t>Signals sent by the sender </a:t>
            </a:r>
            <a:r>
              <a:rPr lang="en-US" i="1" dirty="0" smtClean="0"/>
              <a:t>often</a:t>
            </a:r>
            <a:r>
              <a:rPr lang="en-US" dirty="0" smtClean="0"/>
              <a:t> don’t reach the receiver intact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space</a:t>
            </a:r>
            <a:r>
              <a:rPr lang="en-US" dirty="0" smtClean="0"/>
              <a:t>: </a:t>
            </a:r>
            <a:r>
              <a:rPr lang="en-US" i="1" dirty="0" smtClean="0"/>
              <a:t>attenuation</a:t>
            </a:r>
            <a:r>
              <a:rPr lang="en-US" dirty="0" smtClean="0"/>
              <a:t>, </a:t>
            </a:r>
            <a:r>
              <a:rPr lang="en-US" i="1" dirty="0" smtClean="0"/>
              <a:t>multipath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time</a:t>
            </a:r>
            <a:r>
              <a:rPr lang="en-US" dirty="0" smtClean="0"/>
              <a:t>: conditions change, </a:t>
            </a:r>
            <a:r>
              <a:rPr lang="en-US" i="1" dirty="0" smtClean="0"/>
              <a:t>interference</a:t>
            </a:r>
            <a:r>
              <a:rPr lang="en-US" dirty="0" smtClean="0"/>
              <a:t>, </a:t>
            </a:r>
            <a:r>
              <a:rPr lang="en-US" i="1" dirty="0" smtClean="0"/>
              <a:t>mobility</a:t>
            </a:r>
          </a:p>
          <a:p>
            <a:r>
              <a:rPr lang="en-US" i="1" dirty="0" smtClean="0"/>
              <a:t>Distributed</a:t>
            </a:r>
            <a:r>
              <a:rPr lang="en-US" dirty="0" smtClean="0"/>
              <a:t>: sender doesn’t know what happens at </a:t>
            </a:r>
            <a:r>
              <a:rPr lang="en-US" dirty="0" smtClean="0"/>
              <a:t>receiver (contrast with wired Ethernet)</a:t>
            </a:r>
            <a:endParaRPr lang="en-US" dirty="0" smtClean="0"/>
          </a:p>
          <a:p>
            <a:r>
              <a:rPr lang="en-US" dirty="0" smtClean="0"/>
              <a:t>Wireless medium is inherently </a:t>
            </a:r>
            <a:r>
              <a:rPr lang="en-US" i="1" dirty="0" smtClean="0"/>
              <a:t>shared</a:t>
            </a:r>
          </a:p>
          <a:p>
            <a:pPr lvl="1"/>
            <a:r>
              <a:rPr lang="en-US" dirty="0" smtClean="0"/>
              <a:t>No easy way out with switches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55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Different mechanisms needed</a:t>
            </a:r>
          </a:p>
          <a:p>
            <a:r>
              <a:rPr lang="en-US" dirty="0" smtClean="0"/>
              <a:t>Physical layer</a:t>
            </a:r>
          </a:p>
          <a:p>
            <a:pPr lvl="1"/>
            <a:r>
              <a:rPr lang="en-US" dirty="0" smtClean="0"/>
              <a:t>Different knobs: antennas, transmission power, encodings</a:t>
            </a:r>
          </a:p>
          <a:p>
            <a:r>
              <a:rPr lang="en-US" dirty="0" smtClean="0"/>
              <a:t>Link Layer</a:t>
            </a:r>
          </a:p>
          <a:p>
            <a:pPr lvl="1"/>
            <a:r>
              <a:rPr lang="en-US" dirty="0" smtClean="0"/>
              <a:t>Distributed medium access protocols</a:t>
            </a:r>
          </a:p>
          <a:p>
            <a:pPr lvl="1"/>
            <a:r>
              <a:rPr lang="en-US" dirty="0" smtClean="0"/>
              <a:t>Topology awareness</a:t>
            </a:r>
          </a:p>
          <a:p>
            <a:r>
              <a:rPr lang="en-US" dirty="0" smtClean="0"/>
              <a:t>Network, Transport Layers</a:t>
            </a:r>
          </a:p>
          <a:p>
            <a:pPr lvl="1"/>
            <a:r>
              <a:rPr lang="en-US" dirty="0" smtClean="0"/>
              <a:t>Routing, forwarding</a:t>
            </a:r>
          </a:p>
          <a:p>
            <a:r>
              <a:rPr lang="en-US" dirty="0" smtClean="0"/>
              <a:t>Interesting </a:t>
            </a:r>
            <a:r>
              <a:rPr lang="en-US" dirty="0" smtClean="0"/>
              <a:t>advances </a:t>
            </a:r>
            <a:r>
              <a:rPr lang="en-US" i="1" dirty="0" smtClean="0"/>
              <a:t>do not </a:t>
            </a:r>
            <a:r>
              <a:rPr lang="en-US" dirty="0" smtClean="0"/>
              <a:t>abstract away the physical and link layers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889" y="1157754"/>
            <a:ext cx="8410222" cy="469835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Specifies physical medium</a:t>
            </a:r>
          </a:p>
          <a:p>
            <a:pPr lvl="1"/>
            <a:r>
              <a:rPr lang="en-US" dirty="0" smtClean="0"/>
              <a:t>Ethernet: Category 5 cable, 8 wires, twisted pair, R45 jack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wireless: 2.4GHz</a:t>
            </a:r>
          </a:p>
          <a:p>
            <a:r>
              <a:rPr lang="en-US" dirty="0" smtClean="0"/>
              <a:t>Specifies the signal</a:t>
            </a:r>
          </a:p>
          <a:p>
            <a:pPr lvl="1"/>
            <a:r>
              <a:rPr lang="en-US" dirty="0" smtClean="0"/>
              <a:t>100BASE-TX: NRZI + MLT-3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802.11b: binary and </a:t>
            </a:r>
            <a:r>
              <a:rPr lang="en-US" dirty="0" err="1" smtClean="0">
                <a:solidFill>
                  <a:srgbClr val="FF0000"/>
                </a:solidFill>
              </a:rPr>
              <a:t>quadrature</a:t>
            </a:r>
            <a:r>
              <a:rPr lang="en-US" dirty="0" smtClean="0">
                <a:solidFill>
                  <a:srgbClr val="FF0000"/>
                </a:solidFill>
              </a:rPr>
              <a:t> phase shift keying (BPSK/QPSK)</a:t>
            </a:r>
          </a:p>
          <a:p>
            <a:r>
              <a:rPr lang="en-US" dirty="0" smtClean="0"/>
              <a:t>Specifies the bits</a:t>
            </a:r>
          </a:p>
          <a:p>
            <a:pPr lvl="1"/>
            <a:r>
              <a:rPr lang="en-US" dirty="0" smtClean="0"/>
              <a:t>100BASE-TX: 4B5B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 @ 1-2Mbps: Barker code (1bit -&gt; 11chips)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535" y="3261247"/>
            <a:ext cx="3268065" cy="3473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happen to signals?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723" y="1367156"/>
            <a:ext cx="8400554" cy="3994495"/>
          </a:xfrm>
        </p:spPr>
        <p:txBody>
          <a:bodyPr anchor="t"/>
          <a:lstStyle/>
          <a:p>
            <a:r>
              <a:rPr lang="en-US" dirty="0" smtClean="0"/>
              <a:t>Attenuation</a:t>
            </a:r>
          </a:p>
          <a:p>
            <a:pPr lvl="1"/>
            <a:r>
              <a:rPr lang="en-US" dirty="0" smtClean="0"/>
              <a:t>Signal power attenuates by ~r</a:t>
            </a:r>
            <a:r>
              <a:rPr lang="en-US" baseline="30000" dirty="0" smtClean="0"/>
              <a:t>2</a:t>
            </a:r>
            <a:r>
              <a:rPr lang="en-US" dirty="0" smtClean="0"/>
              <a:t> factor for </a:t>
            </a:r>
            <a:r>
              <a:rPr lang="en-US" dirty="0" err="1" smtClean="0"/>
              <a:t>omni</a:t>
            </a:r>
            <a:r>
              <a:rPr lang="en-US" dirty="0" smtClean="0"/>
              <a:t>-directional antennas in free-space</a:t>
            </a:r>
          </a:p>
          <a:p>
            <a:pPr lvl="1"/>
            <a:r>
              <a:rPr lang="en-US" dirty="0" smtClean="0"/>
              <a:t>Exponent depends on type and placement of antennas</a:t>
            </a:r>
          </a:p>
          <a:p>
            <a:pPr lvl="2"/>
            <a:r>
              <a:rPr lang="en-US" dirty="0" smtClean="0"/>
              <a:t>&lt; 2 for directional antennas</a:t>
            </a:r>
          </a:p>
          <a:p>
            <a:pPr lvl="2"/>
            <a:r>
              <a:rPr lang="en-US" dirty="0" smtClean="0"/>
              <a:t>&gt; 2 if antennas are close to the ground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23" y="3895628"/>
            <a:ext cx="2774945" cy="2839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509685"/>
            <a:ext cx="8512846" cy="49029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External sources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, 2.4GHz unlicensed ISM band</a:t>
            </a:r>
          </a:p>
          <a:p>
            <a:pPr lvl="1"/>
            <a:r>
              <a:rPr lang="en-US" dirty="0" smtClean="0"/>
              <a:t>802.11</a:t>
            </a:r>
          </a:p>
          <a:p>
            <a:pPr lvl="1"/>
            <a:r>
              <a:rPr lang="en-US" dirty="0" smtClean="0"/>
              <a:t>802.15.4 (</a:t>
            </a:r>
            <a:r>
              <a:rPr lang="en-US" dirty="0" err="1" smtClean="0"/>
              <a:t>ZigBee</a:t>
            </a:r>
            <a:r>
              <a:rPr lang="en-US" dirty="0" smtClean="0"/>
              <a:t>), 802.15.1 (Bluetooth)</a:t>
            </a:r>
          </a:p>
          <a:p>
            <a:pPr lvl="1"/>
            <a:r>
              <a:rPr lang="en-US" dirty="0" smtClean="0"/>
              <a:t>2.4GHz phones</a:t>
            </a:r>
          </a:p>
          <a:p>
            <a:pPr lvl="1"/>
            <a:r>
              <a:rPr lang="en-US" dirty="0" smtClean="0"/>
              <a:t>Microwave ovens</a:t>
            </a:r>
          </a:p>
          <a:p>
            <a:r>
              <a:rPr lang="en-US" dirty="0" smtClean="0"/>
              <a:t>Internal sources</a:t>
            </a:r>
          </a:p>
          <a:p>
            <a:pPr lvl="1"/>
            <a:r>
              <a:rPr lang="en-US" dirty="0" smtClean="0"/>
              <a:t>Nodes in the same network/protocol can (and do) interfere</a:t>
            </a:r>
          </a:p>
          <a:p>
            <a:r>
              <a:rPr lang="en-US" dirty="0" smtClean="0"/>
              <a:t>Multipath</a:t>
            </a:r>
          </a:p>
          <a:p>
            <a:pPr lvl="1"/>
            <a:r>
              <a:rPr lang="en-US" dirty="0" smtClean="0"/>
              <a:t>Self-interference (destructive)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Multipath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94" y="1367156"/>
            <a:ext cx="8952706" cy="33261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6244" y="6490123"/>
            <a:ext cx="2327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Picture from Cisco, Inc.</a:t>
            </a:r>
            <a:endParaRPr lang="en-US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316197"/>
            <a:ext cx="7569200" cy="1709239"/>
          </a:xfrm>
        </p:spPr>
        <p:txBody>
          <a:bodyPr/>
          <a:lstStyle/>
          <a:p>
            <a:r>
              <a:rPr lang="en-US" dirty="0" smtClean="0"/>
              <a:t>May cause attenuation, destructive interference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Signal (+ Interference) to Noise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46355"/>
            <a:ext cx="7569200" cy="510435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Remember Shannon?</a:t>
            </a:r>
          </a:p>
          <a:p>
            <a:r>
              <a:rPr lang="en-US" dirty="0" smtClean="0"/>
              <a:t>Shannon-Hartley</a:t>
            </a:r>
          </a:p>
          <a:p>
            <a:pPr algn="ctr">
              <a:buNone/>
            </a:pPr>
            <a:r>
              <a:rPr lang="en-US" dirty="0" smtClean="0"/>
              <a:t>C = 2B log</a:t>
            </a:r>
            <a:r>
              <a:rPr lang="en-US" baseline="-25000" dirty="0" smtClean="0"/>
              <a:t>2</a:t>
            </a:r>
            <a:r>
              <a:rPr lang="en-US" dirty="0" smtClean="0"/>
              <a:t>(M) bits/sec  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But noise ruins your party</a:t>
            </a:r>
          </a:p>
          <a:p>
            <a:pPr algn="ctr">
              <a:buNone/>
            </a:pPr>
            <a:r>
              <a:rPr lang="en-US" dirty="0" smtClean="0"/>
              <a:t>C = B log</a:t>
            </a:r>
            <a:r>
              <a:rPr lang="en-US" baseline="-25000" dirty="0" smtClean="0"/>
              <a:t>2</a:t>
            </a:r>
            <a:r>
              <a:rPr lang="en-US" dirty="0" smtClean="0"/>
              <a:t>(1 + S/N) bits/sec 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(1) </a:t>
            </a:r>
            <a:r>
              <a:rPr lang="en-US" dirty="0" smtClean="0"/>
              <a:t>≤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  <a:r>
              <a:rPr lang="en-US" dirty="0" smtClean="0"/>
              <a:t> =&gt; M ≤ √1 + S/N</a:t>
            </a:r>
          </a:p>
          <a:p>
            <a:r>
              <a:rPr lang="en-US" dirty="0" smtClean="0"/>
              <a:t>Noise limits your ability to distinguish levels</a:t>
            </a:r>
          </a:p>
          <a:p>
            <a:pPr lvl="1"/>
            <a:r>
              <a:rPr lang="en-US" dirty="0" smtClean="0"/>
              <a:t>For a fixed modulation, increases Bit Error Rate (BER)</a:t>
            </a:r>
          </a:p>
          <a:p>
            <a:r>
              <a:rPr lang="en-US" dirty="0" smtClean="0"/>
              <a:t>Could make signal stronger</a:t>
            </a:r>
          </a:p>
          <a:p>
            <a:pPr lvl="1"/>
            <a:r>
              <a:rPr lang="en-US" dirty="0" smtClean="0">
                <a:sym typeface="Wingdings"/>
              </a:rPr>
              <a:t>Uses more energy</a:t>
            </a:r>
          </a:p>
          <a:p>
            <a:pPr lvl="1"/>
            <a:r>
              <a:rPr lang="en-US" dirty="0" smtClean="0">
                <a:sym typeface="Wingdings"/>
              </a:rPr>
              <a:t>Increases interference to other nodes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925321" y="1332082"/>
            <a:ext cx="4248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 – Capacity</a:t>
            </a:r>
          </a:p>
          <a:p>
            <a:r>
              <a:rPr lang="en-US" dirty="0" smtClean="0"/>
              <a:t>B – maximum frequency of signal</a:t>
            </a:r>
          </a:p>
          <a:p>
            <a:r>
              <a:rPr lang="en-US" dirty="0" smtClean="0"/>
              <a:t>M – number of discrete “levels” per symbol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328030" y="3686488"/>
            <a:ext cx="12081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Modulation/Encoding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More complex than wired</a:t>
            </a:r>
          </a:p>
          <a:p>
            <a:r>
              <a:rPr lang="en-US" dirty="0" smtClean="0"/>
              <a:t>Modulation, Encoding, Frequency</a:t>
            </a:r>
          </a:p>
          <a:p>
            <a:pPr lvl="1"/>
            <a:r>
              <a:rPr lang="en-US" dirty="0" smtClean="0"/>
              <a:t>Frequency: number of symbols per second</a:t>
            </a:r>
          </a:p>
          <a:p>
            <a:pPr lvl="1"/>
            <a:r>
              <a:rPr lang="en-US" dirty="0" smtClean="0"/>
              <a:t>Modulation: number of chips per symbol</a:t>
            </a:r>
          </a:p>
          <a:p>
            <a:pPr lvl="2"/>
            <a:r>
              <a:rPr lang="en-US" dirty="0" smtClean="0"/>
              <a:t>E.g., different phase, frequency, amplitude</a:t>
            </a:r>
          </a:p>
          <a:p>
            <a:pPr lvl="1"/>
            <a:r>
              <a:rPr lang="en-US" dirty="0" smtClean="0"/>
              <a:t>Encoding: number of chips per bit (to counter errors)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802.11b, 1Msps: 11Mcps, DBPSK, Barker Code</a:t>
            </a:r>
          </a:p>
          <a:p>
            <a:pPr lvl="2"/>
            <a:r>
              <a:rPr lang="en-US" dirty="0" smtClean="0"/>
              <a:t>1 chip per symbol, 11 chips/bit</a:t>
            </a:r>
          </a:p>
          <a:p>
            <a:pPr lvl="1"/>
            <a:r>
              <a:rPr lang="en-US" dirty="0" smtClean="0"/>
              <a:t>802.11b, 2Msps: 22Mcps, DQPSK, Barker Code</a:t>
            </a:r>
          </a:p>
          <a:p>
            <a:pPr lvl="2"/>
            <a:r>
              <a:rPr lang="en-US" dirty="0" smtClean="0"/>
              <a:t>2 chips per symbol, 11 chips/bit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Medium Access Control</a:t>
            </a:r>
          </a:p>
          <a:p>
            <a:pPr lvl="1"/>
            <a:r>
              <a:rPr lang="en-US" dirty="0" smtClean="0"/>
              <a:t>Should give 100% if one </a:t>
            </a:r>
            <a:r>
              <a:rPr lang="en-US" dirty="0" smtClean="0"/>
              <a:t>transmitter</a:t>
            </a:r>
            <a:endParaRPr lang="en-US" dirty="0" smtClean="0"/>
          </a:p>
          <a:p>
            <a:pPr lvl="1"/>
            <a:r>
              <a:rPr lang="en-US" dirty="0" smtClean="0"/>
              <a:t>Should be efficient and fair if </a:t>
            </a:r>
            <a:r>
              <a:rPr lang="en-US" dirty="0" smtClean="0"/>
              <a:t>more</a:t>
            </a:r>
            <a:endParaRPr lang="en-US" dirty="0" smtClean="0"/>
          </a:p>
          <a:p>
            <a:r>
              <a:rPr lang="en-US" dirty="0" smtClean="0"/>
              <a:t>Ethernet uses CSMA/CD</a:t>
            </a:r>
          </a:p>
          <a:p>
            <a:pPr lvl="1"/>
            <a:r>
              <a:rPr lang="en-US" dirty="0" smtClean="0"/>
              <a:t>Can we use CD here?</a:t>
            </a:r>
          </a:p>
          <a:p>
            <a:r>
              <a:rPr lang="en-US" dirty="0" smtClean="0"/>
              <a:t>No! Collision happens at the receiver</a:t>
            </a:r>
          </a:p>
          <a:p>
            <a:r>
              <a:rPr lang="en-US" dirty="0" smtClean="0"/>
              <a:t>Protocols try to </a:t>
            </a:r>
            <a:r>
              <a:rPr lang="en-US" i="1" dirty="0" smtClean="0"/>
              <a:t>avoid</a:t>
            </a:r>
            <a:r>
              <a:rPr lang="en-US" dirty="0" smtClean="0"/>
              <a:t> collision in the first place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356000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71912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2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40045"/>
            <a:ext cx="7569200" cy="264871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can hear B and C</a:t>
            </a:r>
          </a:p>
          <a:p>
            <a:r>
              <a:rPr lang="en-US" dirty="0" smtClean="0"/>
              <a:t>B and C can’t hear each other</a:t>
            </a:r>
          </a:p>
          <a:p>
            <a:r>
              <a:rPr lang="en-US" dirty="0" smtClean="0"/>
              <a:t>They both interfere at A</a:t>
            </a:r>
          </a:p>
          <a:p>
            <a:r>
              <a:rPr lang="en-US" dirty="0" smtClean="0"/>
              <a:t>B is a </a:t>
            </a:r>
            <a:r>
              <a:rPr lang="en-US" i="1" dirty="0" smtClean="0"/>
              <a:t>hidden terminal</a:t>
            </a:r>
            <a:r>
              <a:rPr lang="en-US" dirty="0" smtClean="0"/>
              <a:t> to C, and vice-versa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Carrier sense at sender is useless</a:t>
            </a:r>
          </a:p>
        </p:txBody>
      </p:sp>
      <p:sp>
        <p:nvSpPr>
          <p:cNvPr id="4" name="Oval 3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6" name="Oval 5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10" name="Straight Arrow Connector 9"/>
          <p:cNvCxnSpPr>
            <a:stCxn id="6" idx="6"/>
            <a:endCxn id="4" idx="2"/>
          </p:cNvCxnSpPr>
          <p:nvPr/>
        </p:nvCxnSpPr>
        <p:spPr>
          <a:xfrm>
            <a:off x="2803411" y="2323410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2"/>
            <a:endCxn id="4" idx="6"/>
          </p:cNvCxnSpPr>
          <p:nvPr/>
        </p:nvCxnSpPr>
        <p:spPr>
          <a:xfrm rot="10800000">
            <a:off x="4553608" y="2323410"/>
            <a:ext cx="1084193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Exposed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113399"/>
            <a:ext cx="7569200" cy="3097911"/>
          </a:xfrm>
        </p:spPr>
        <p:txBody>
          <a:bodyPr/>
          <a:lstStyle/>
          <a:p>
            <a:r>
              <a:rPr lang="en-US" dirty="0" smtClean="0"/>
              <a:t>A transmits to B</a:t>
            </a:r>
          </a:p>
          <a:p>
            <a:r>
              <a:rPr lang="en-US" dirty="0" smtClean="0"/>
              <a:t>C hears the transmission, backs off, even though D would hear C</a:t>
            </a:r>
          </a:p>
          <a:p>
            <a:r>
              <a:rPr lang="en-US" dirty="0" smtClean="0"/>
              <a:t>C is an </a:t>
            </a:r>
            <a:r>
              <a:rPr lang="en-US" i="1" dirty="0" smtClean="0"/>
              <a:t>exposed</a:t>
            </a:r>
            <a:r>
              <a:rPr lang="en-US" dirty="0" smtClean="0"/>
              <a:t> terminal to A’s transmission</a:t>
            </a:r>
          </a:p>
          <a:p>
            <a:r>
              <a:rPr lang="en-US" dirty="0" smtClean="0"/>
              <a:t>Why is it still useful for C to do CS?</a:t>
            </a:r>
          </a:p>
        </p:txBody>
      </p:sp>
      <p:sp>
        <p:nvSpPr>
          <p:cNvPr id="4" name="Oval 3"/>
          <p:cNvSpPr/>
          <p:nvPr/>
        </p:nvSpPr>
        <p:spPr>
          <a:xfrm>
            <a:off x="3356000" y="1336176"/>
            <a:ext cx="5255584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71911" y="1336176"/>
            <a:ext cx="5841661" cy="2009567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28000"/>
                </a:schemeClr>
              </a:gs>
              <a:gs pos="35000">
                <a:schemeClr val="accent2">
                  <a:tint val="37000"/>
                  <a:satMod val="300000"/>
                  <a:alpha val="28000"/>
                </a:schemeClr>
              </a:gs>
              <a:gs pos="100000">
                <a:schemeClr val="accent2">
                  <a:tint val="15000"/>
                  <a:satMod val="350000"/>
                  <a:alpha val="28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1" name="Oval 10"/>
          <p:cNvSpPr/>
          <p:nvPr/>
        </p:nvSpPr>
        <p:spPr>
          <a:xfrm>
            <a:off x="7401000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</a:t>
            </a:r>
            <a:endParaRPr lang="en-US" sz="32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2803412" y="2323410"/>
            <a:ext cx="2834388" cy="1590"/>
            <a:chOff x="2803412" y="2323410"/>
            <a:chExt cx="2834388" cy="1590"/>
          </a:xfrm>
        </p:grpSpPr>
        <p:cxnSp>
          <p:nvCxnSpPr>
            <p:cNvPr id="9" name="Straight Arrow Connector 8"/>
            <p:cNvCxnSpPr>
              <a:endCxn id="8" idx="6"/>
            </p:cNvCxnSpPr>
            <p:nvPr/>
          </p:nvCxnSpPr>
          <p:spPr>
            <a:xfrm rot="10800000">
              <a:off x="2803412" y="2323411"/>
              <a:ext cx="1099681" cy="1589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6" idx="6"/>
              <a:endCxn id="7" idx="2"/>
            </p:cNvCxnSpPr>
            <p:nvPr/>
          </p:nvCxnSpPr>
          <p:spPr>
            <a:xfrm>
              <a:off x="4553607" y="2323410"/>
              <a:ext cx="1084193" cy="1588"/>
            </a:xfrm>
            <a:prstGeom prst="straightConnector1">
              <a:avLst/>
            </a:prstGeom>
            <a:ln w="603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405499" y="1765802"/>
            <a:ext cx="1995501" cy="1115252"/>
            <a:chOff x="5405499" y="1765802"/>
            <a:chExt cx="1995501" cy="1115252"/>
          </a:xfrm>
        </p:grpSpPr>
        <p:cxnSp>
          <p:nvCxnSpPr>
            <p:cNvPr id="10" name="Straight Arrow Connector 9"/>
            <p:cNvCxnSpPr>
              <a:stCxn id="7" idx="6"/>
              <a:endCxn id="11" idx="2"/>
            </p:cNvCxnSpPr>
            <p:nvPr/>
          </p:nvCxnSpPr>
          <p:spPr>
            <a:xfrm>
              <a:off x="6288315" y="2323410"/>
              <a:ext cx="1112685" cy="1588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&quot;No&quot; Symbol 22"/>
            <p:cNvSpPr/>
            <p:nvPr/>
          </p:nvSpPr>
          <p:spPr>
            <a:xfrm>
              <a:off x="5405499" y="1765802"/>
              <a:ext cx="1115252" cy="1115252"/>
            </a:xfrm>
            <a:prstGeom prst="noSmoking">
              <a:avLst>
                <a:gd name="adj" fmla="val 8023"/>
              </a:avLst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5" y="1509685"/>
            <a:ext cx="8245670" cy="3994495"/>
          </a:xfrm>
        </p:spPr>
        <p:txBody>
          <a:bodyPr/>
          <a:lstStyle/>
          <a:p>
            <a:r>
              <a:rPr lang="en-US" dirty="0" smtClean="0"/>
              <a:t>No global view of collision</a:t>
            </a:r>
          </a:p>
          <a:p>
            <a:pPr lvl="1"/>
            <a:r>
              <a:rPr lang="en-US" dirty="0" smtClean="0"/>
              <a:t>Different receivers hear different senders</a:t>
            </a:r>
          </a:p>
          <a:p>
            <a:pPr lvl="1"/>
            <a:r>
              <a:rPr lang="en-US" dirty="0" smtClean="0"/>
              <a:t>Different senders reach different receivers</a:t>
            </a:r>
          </a:p>
          <a:p>
            <a:r>
              <a:rPr lang="en-US" dirty="0" smtClean="0"/>
              <a:t>Collisions happen at the </a:t>
            </a:r>
            <a:r>
              <a:rPr lang="en-US" i="1" dirty="0" smtClean="0"/>
              <a:t>receiver</a:t>
            </a:r>
            <a:endParaRPr lang="en-US" dirty="0" smtClean="0"/>
          </a:p>
          <a:p>
            <a:r>
              <a:rPr lang="en-US" dirty="0" smtClean="0"/>
              <a:t>Goals of a MAC protocol</a:t>
            </a:r>
          </a:p>
          <a:p>
            <a:pPr lvl="1"/>
            <a:r>
              <a:rPr lang="en-US" dirty="0" smtClean="0"/>
              <a:t>Detect if receiver can hear sender</a:t>
            </a:r>
          </a:p>
          <a:p>
            <a:pPr lvl="1"/>
            <a:r>
              <a:rPr lang="en-US" dirty="0" smtClean="0"/>
              <a:t>Tell senders who might interfere with receiver to shut up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MAC: CSMA/CA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74" y="1509685"/>
            <a:ext cx="8234052" cy="399449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Maintain a waiting counter </a:t>
            </a:r>
            <a:r>
              <a:rPr lang="en-US" dirty="0" err="1" smtClean="0"/>
              <a:t>c</a:t>
            </a:r>
            <a:endParaRPr lang="en-US" dirty="0" smtClean="0"/>
          </a:p>
          <a:p>
            <a:r>
              <a:rPr lang="en-US" dirty="0" smtClean="0"/>
              <a:t>For each time channel is free, </a:t>
            </a:r>
            <a:r>
              <a:rPr lang="en-US" dirty="0" err="1" smtClean="0"/>
              <a:t>c</a:t>
            </a:r>
            <a:r>
              <a:rPr lang="en-US" dirty="0" smtClean="0"/>
              <a:t>--</a:t>
            </a:r>
          </a:p>
          <a:p>
            <a:r>
              <a:rPr lang="en-US" dirty="0" smtClean="0"/>
              <a:t>Transmit when </a:t>
            </a:r>
            <a:r>
              <a:rPr lang="en-US" dirty="0" err="1" smtClean="0"/>
              <a:t>c</a:t>
            </a:r>
            <a:r>
              <a:rPr lang="en-US" dirty="0" smtClean="0"/>
              <a:t> = 0</a:t>
            </a:r>
          </a:p>
          <a:p>
            <a:r>
              <a:rPr lang="en-US" dirty="0" smtClean="0"/>
              <a:t>When a collision is inferred, retransmit with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solidFill>
                  <a:srgbClr val="FF0000"/>
                </a:solidFill>
              </a:rPr>
              <a:t>lack of ACK </a:t>
            </a:r>
            <a:r>
              <a:rPr lang="en-US" dirty="0" smtClean="0"/>
              <a:t>from receiver to infer collision</a:t>
            </a:r>
          </a:p>
          <a:p>
            <a:pPr lvl="1"/>
            <a:r>
              <a:rPr lang="en-US" dirty="0" smtClean="0"/>
              <a:t>Collisions are expensive: only full packet transmissions</a:t>
            </a:r>
          </a:p>
          <a:p>
            <a:r>
              <a:rPr lang="en-US" dirty="0" smtClean="0"/>
              <a:t>How would we get </a:t>
            </a:r>
            <a:r>
              <a:rPr lang="en-US" dirty="0" err="1" smtClean="0"/>
              <a:t>ACKs</a:t>
            </a:r>
            <a:r>
              <a:rPr lang="en-US" dirty="0" smtClean="0"/>
              <a:t> if we didn’t do carrier sense?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Idea: transmitter can check availability of channel at receiver</a:t>
            </a:r>
          </a:p>
          <a:p>
            <a:r>
              <a:rPr lang="en-US" dirty="0" smtClean="0"/>
              <a:t>Before every transmission</a:t>
            </a:r>
          </a:p>
          <a:p>
            <a:pPr lvl="1"/>
            <a:r>
              <a:rPr lang="en-US" dirty="0" smtClean="0"/>
              <a:t>Sender sends an RTS (Request-to-Send)</a:t>
            </a:r>
          </a:p>
          <a:p>
            <a:pPr lvl="1"/>
            <a:r>
              <a:rPr lang="en-US" dirty="0" smtClean="0"/>
              <a:t>Contains length of data (in </a:t>
            </a:r>
            <a:r>
              <a:rPr lang="en-US" i="1" dirty="0" smtClean="0"/>
              <a:t>time</a:t>
            </a:r>
            <a:r>
              <a:rPr lang="en-US" dirty="0" smtClean="0"/>
              <a:t> units)</a:t>
            </a:r>
          </a:p>
          <a:p>
            <a:pPr lvl="1"/>
            <a:r>
              <a:rPr lang="en-US" dirty="0" smtClean="0"/>
              <a:t>Receiver sends a CTS (Clear-to-Send)</a:t>
            </a:r>
          </a:p>
          <a:p>
            <a:pPr lvl="1"/>
            <a:r>
              <a:rPr lang="en-US" dirty="0" smtClean="0"/>
              <a:t>Sender sends data</a:t>
            </a:r>
          </a:p>
          <a:p>
            <a:pPr lvl="1"/>
            <a:r>
              <a:rPr lang="en-US" dirty="0" smtClean="0"/>
              <a:t>Receiver sends ACK after transmission</a:t>
            </a:r>
          </a:p>
          <a:p>
            <a:r>
              <a:rPr lang="en-US" dirty="0" smtClean="0"/>
              <a:t>If you don’t hear a CTS, assume collision</a:t>
            </a:r>
          </a:p>
          <a:p>
            <a:r>
              <a:rPr lang="en-US" dirty="0" smtClean="0"/>
              <a:t>If you hear a CTS for someone else, shut up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56849" y="3208096"/>
            <a:ext cx="714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RTS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14892" y="3208096"/>
            <a:ext cx="716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CTS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6108" y="3208096"/>
            <a:ext cx="862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Data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&quot;No&quot; Symbol 10"/>
          <p:cNvSpPr/>
          <p:nvPr/>
        </p:nvSpPr>
        <p:spPr>
          <a:xfrm>
            <a:off x="5730756" y="3238927"/>
            <a:ext cx="1115252" cy="1115252"/>
          </a:xfrm>
          <a:prstGeom prst="noSmoking">
            <a:avLst>
              <a:gd name="adj" fmla="val 8023"/>
            </a:avLst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/>
          <a:lstStyle/>
          <a:p>
            <a:r>
              <a:rPr lang="en-US" dirty="0" smtClean="0"/>
              <a:t>Solves hidden terminal problem</a:t>
            </a:r>
          </a:p>
          <a:p>
            <a:r>
              <a:rPr lang="en-US" dirty="0" smtClean="0"/>
              <a:t>Does it?</a:t>
            </a:r>
          </a:p>
          <a:p>
            <a:pPr lvl="1"/>
            <a:r>
              <a:rPr lang="en-US" dirty="0" smtClean="0"/>
              <a:t>Control frames can still collide</a:t>
            </a:r>
          </a:p>
          <a:p>
            <a:pPr lvl="1"/>
            <a:r>
              <a:rPr lang="en-US" dirty="0" smtClean="0"/>
              <a:t>E.g., can cause CTS to be lost</a:t>
            </a:r>
          </a:p>
          <a:p>
            <a:pPr lvl="1"/>
            <a:r>
              <a:rPr lang="en-US" dirty="0" smtClean="0"/>
              <a:t>In practice: reduces hidden terminal problem on data packets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8095"/>
          </a:xfrm>
        </p:spPr>
        <p:txBody>
          <a:bodyPr/>
          <a:lstStyle/>
          <a:p>
            <a:r>
              <a:rPr lang="en-US" dirty="0" smtClean="0"/>
              <a:t>Overhead is too large for small packets</a:t>
            </a:r>
          </a:p>
          <a:p>
            <a:pPr lvl="1"/>
            <a:r>
              <a:rPr lang="en-US" dirty="0" smtClean="0"/>
              <a:t>3 packets per packet: RTS/CTS/Data (4-22% for 802.11b)</a:t>
            </a:r>
          </a:p>
          <a:p>
            <a:r>
              <a:rPr lang="en-US" dirty="0" smtClean="0"/>
              <a:t>RTS still goes through CSMA: can be lost</a:t>
            </a:r>
          </a:p>
          <a:p>
            <a:r>
              <a:rPr lang="en-US" dirty="0" smtClean="0"/>
              <a:t>CTS loss causes lengthy retries</a:t>
            </a:r>
          </a:p>
          <a:p>
            <a:r>
              <a:rPr lang="en-US" dirty="0" smtClean="0"/>
              <a:t>33% of IP packets are TCP </a:t>
            </a:r>
            <a:r>
              <a:rPr lang="en-US" dirty="0" smtClean="0"/>
              <a:t>ACKs (small!)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In practice, </a:t>
            </a:r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doesn’t use RTS/CTS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MAC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Division Multiplexing (TDMA)</a:t>
            </a:r>
          </a:p>
          <a:p>
            <a:pPr lvl="1"/>
            <a:r>
              <a:rPr lang="en-US" dirty="0" smtClean="0"/>
              <a:t>Central controller allocates a time slot for each sender</a:t>
            </a:r>
          </a:p>
          <a:p>
            <a:pPr lvl="1"/>
            <a:r>
              <a:rPr lang="en-US" dirty="0" smtClean="0"/>
              <a:t>May be inefficient when not everyone sending</a:t>
            </a:r>
          </a:p>
          <a:p>
            <a:r>
              <a:rPr lang="en-US" dirty="0" smtClean="0"/>
              <a:t>Frequency Division</a:t>
            </a:r>
          </a:p>
          <a:p>
            <a:pPr lvl="1"/>
            <a:r>
              <a:rPr lang="en-US" dirty="0" smtClean="0"/>
              <a:t>Multiplexing two networks on same space</a:t>
            </a:r>
          </a:p>
          <a:p>
            <a:pPr lvl="1"/>
            <a:r>
              <a:rPr lang="en-US" dirty="0" smtClean="0"/>
              <a:t>Nodes with two radios (think graph coloring)</a:t>
            </a:r>
          </a:p>
          <a:p>
            <a:pPr lvl="1"/>
            <a:r>
              <a:rPr lang="en-US" dirty="0" smtClean="0"/>
              <a:t>Different frequency for upload and download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ISM Band Channels</a:t>
            </a:r>
            <a:endParaRPr lang="en-US" dirty="0"/>
          </a:p>
        </p:txBody>
      </p:sp>
      <p:pic>
        <p:nvPicPr>
          <p:cNvPr id="4" name="Picture 3" descr="cha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17" y="971970"/>
            <a:ext cx="8278166" cy="4914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What about the network topology?</a:t>
            </a:r>
          </a:p>
          <a:p>
            <a:r>
              <a:rPr lang="en-US" dirty="0" smtClean="0"/>
              <a:t>Almost everything you use is </a:t>
            </a:r>
            <a:r>
              <a:rPr lang="en-US" i="1" dirty="0" smtClean="0"/>
              <a:t>single hop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802.11 in infrastructure mode</a:t>
            </a:r>
          </a:p>
          <a:p>
            <a:pPr lvl="1"/>
            <a:r>
              <a:rPr lang="en-US" dirty="0" smtClean="0"/>
              <a:t>Bluetooth</a:t>
            </a:r>
          </a:p>
          <a:p>
            <a:pPr lvl="1"/>
            <a:r>
              <a:rPr lang="en-US" dirty="0" smtClean="0"/>
              <a:t>Cellular networks</a:t>
            </a:r>
          </a:p>
          <a:p>
            <a:pPr lvl="1"/>
            <a:r>
              <a:rPr lang="en-US" dirty="0" err="1" smtClean="0"/>
              <a:t>WiMax</a:t>
            </a:r>
            <a:r>
              <a:rPr lang="en-US" dirty="0" smtClean="0"/>
              <a:t> (Some 4G networks)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Really hard to make </a:t>
            </a:r>
            <a:r>
              <a:rPr lang="en-US" dirty="0" err="1" smtClean="0"/>
              <a:t>multihop</a:t>
            </a:r>
            <a:r>
              <a:rPr lang="en-US" dirty="0" smtClean="0"/>
              <a:t> wireless efficient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WiFi</a:t>
            </a:r>
            <a:r>
              <a:rPr lang="en-US" dirty="0" smtClean="0"/>
              <a:t> Distribution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4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802.11 typically works in </a:t>
            </a:r>
            <a:r>
              <a:rPr lang="en-US" i="1" dirty="0" smtClean="0"/>
              <a:t>infrastructure mode</a:t>
            </a:r>
          </a:p>
          <a:p>
            <a:pPr lvl="1"/>
            <a:r>
              <a:rPr lang="en-US" dirty="0" smtClean="0"/>
              <a:t>Access points – fixed nodes on wired network</a:t>
            </a:r>
          </a:p>
          <a:p>
            <a:r>
              <a:rPr lang="en-US" dirty="0" smtClean="0"/>
              <a:t>Distribution system connects APs</a:t>
            </a:r>
          </a:p>
          <a:p>
            <a:pPr lvl="1"/>
            <a:r>
              <a:rPr lang="en-US" dirty="0" smtClean="0"/>
              <a:t>Typically connect to the same Ethernet, use learning bridge to route to nodes’ MAC addresses</a:t>
            </a:r>
          </a:p>
          <a:p>
            <a:r>
              <a:rPr lang="en-US" dirty="0" smtClean="0"/>
              <a:t>Association</a:t>
            </a:r>
          </a:p>
          <a:p>
            <a:pPr lvl="1"/>
            <a:r>
              <a:rPr lang="en-US" dirty="0" smtClean="0"/>
              <a:t>Node negotiates with AP to get access</a:t>
            </a:r>
          </a:p>
          <a:p>
            <a:pPr lvl="1"/>
            <a:r>
              <a:rPr lang="en-US" dirty="0" smtClean="0"/>
              <a:t>Security negotiated as well (WEP, WPA, etc)</a:t>
            </a:r>
          </a:p>
          <a:p>
            <a:pPr lvl="1"/>
            <a:r>
              <a:rPr lang="en-US" dirty="0" smtClean="0"/>
              <a:t>Passive or active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Multi-Hop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networks are </a:t>
            </a:r>
            <a:r>
              <a:rPr lang="en-US" dirty="0" err="1" smtClean="0"/>
              <a:t>multihop</a:t>
            </a:r>
            <a:r>
              <a:rPr lang="en-US" dirty="0" smtClean="0"/>
              <a:t>, though!</a:t>
            </a:r>
          </a:p>
          <a:p>
            <a:pPr lvl="1"/>
            <a:r>
              <a:rPr lang="en-US" dirty="0" smtClean="0"/>
              <a:t>Ad-hoc networks for emergency areas</a:t>
            </a:r>
          </a:p>
          <a:p>
            <a:pPr lvl="1"/>
            <a:r>
              <a:rPr lang="en-US" dirty="0" smtClean="0"/>
              <a:t>Vehicular Networks</a:t>
            </a:r>
          </a:p>
          <a:p>
            <a:pPr lvl="1"/>
            <a:r>
              <a:rPr lang="en-US" dirty="0" smtClean="0"/>
              <a:t>Sensor Networks</a:t>
            </a:r>
          </a:p>
          <a:p>
            <a:pPr lvl="2"/>
            <a:r>
              <a:rPr lang="en-US" dirty="0" smtClean="0"/>
              <a:t>E.g., infrastructure monitoring</a:t>
            </a:r>
          </a:p>
          <a:p>
            <a:pPr lvl="1"/>
            <a:r>
              <a:rPr lang="en-US" dirty="0" err="1" smtClean="0"/>
              <a:t>Multihop</a:t>
            </a:r>
            <a:r>
              <a:rPr lang="en-US" dirty="0" smtClean="0"/>
              <a:t> networking to share Internet access</a:t>
            </a:r>
          </a:p>
          <a:p>
            <a:pPr lvl="2"/>
            <a:r>
              <a:rPr lang="en-US" dirty="0" smtClean="0"/>
              <a:t>E.g. </a:t>
            </a:r>
            <a:r>
              <a:rPr lang="en-US" dirty="0" err="1" smtClean="0"/>
              <a:t>Meraki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</a:p>
          <a:p>
            <a:pPr lvl="1"/>
            <a:r>
              <a:rPr lang="en-US" dirty="0" smtClean="0"/>
              <a:t>Link estimation</a:t>
            </a:r>
          </a:p>
          <a:p>
            <a:r>
              <a:rPr lang="en-US" dirty="0" err="1" smtClean="0"/>
              <a:t>Multihop</a:t>
            </a:r>
            <a:r>
              <a:rPr lang="en-US" dirty="0" smtClean="0"/>
              <a:t> throughput </a:t>
            </a:r>
            <a:r>
              <a:rPr lang="en-US" dirty="0" err="1" smtClean="0"/>
              <a:t>dropoff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Routing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071743"/>
            <a:ext cx="7569200" cy="1542297"/>
          </a:xfrm>
        </p:spPr>
        <p:txBody>
          <a:bodyPr/>
          <a:lstStyle/>
          <a:p>
            <a:r>
              <a:rPr lang="en-US" dirty="0" smtClean="0"/>
              <a:t>Find a route from S to D</a:t>
            </a:r>
          </a:p>
          <a:p>
            <a:r>
              <a:rPr lang="en-US" dirty="0" smtClean="0"/>
              <a:t>Topology can be very dynamic</a:t>
            </a:r>
            <a:endParaRPr lang="en-US" dirty="0"/>
          </a:p>
        </p:txBody>
      </p:sp>
      <p:pic>
        <p:nvPicPr>
          <p:cNvPr id="5" name="Picture 4" descr="adho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918843"/>
            <a:ext cx="4114800" cy="415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Routing in ad-hoc networks has had a lot of research</a:t>
            </a:r>
          </a:p>
          <a:p>
            <a:pPr lvl="1"/>
            <a:r>
              <a:rPr lang="en-US" dirty="0" smtClean="0"/>
              <a:t>General problem: any-to-any routing</a:t>
            </a:r>
          </a:p>
          <a:p>
            <a:pPr lvl="1"/>
            <a:r>
              <a:rPr lang="en-US" dirty="0" smtClean="0"/>
              <a:t>Simplified versions: any-to-one (base station), one-to-any (dissemination)</a:t>
            </a:r>
          </a:p>
          <a:p>
            <a:r>
              <a:rPr lang="en-US" dirty="0" smtClean="0"/>
              <a:t>DV too brittle: inconsistencies can cause loops</a:t>
            </a:r>
          </a:p>
          <a:p>
            <a:r>
              <a:rPr lang="en-US" dirty="0" smtClean="0"/>
              <a:t>DSDV</a:t>
            </a:r>
          </a:p>
          <a:p>
            <a:pPr lvl="1"/>
            <a:r>
              <a:rPr lang="en-US" dirty="0" smtClean="0"/>
              <a:t>Destination Sequenced Distance Vector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DSDV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04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Charles Perkins (1994)</a:t>
            </a:r>
          </a:p>
          <a:p>
            <a:r>
              <a:rPr lang="en-US" dirty="0" smtClean="0"/>
              <a:t>Avoid loops by using sequence numbers</a:t>
            </a:r>
          </a:p>
          <a:p>
            <a:pPr lvl="1"/>
            <a:r>
              <a:rPr lang="en-US" dirty="0" smtClean="0"/>
              <a:t>Each destination increments own sequence number</a:t>
            </a:r>
          </a:p>
          <a:p>
            <a:pPr lvl="2"/>
            <a:r>
              <a:rPr lang="en-US" dirty="0" smtClean="0"/>
              <a:t>Only use EVEN numbers</a:t>
            </a:r>
          </a:p>
          <a:p>
            <a:pPr lvl="1"/>
            <a:r>
              <a:rPr lang="en-US" dirty="0" smtClean="0"/>
              <a:t>A node selects a new parent if</a:t>
            </a:r>
          </a:p>
          <a:p>
            <a:pPr lvl="2"/>
            <a:r>
              <a:rPr lang="en-US" dirty="0" smtClean="0"/>
              <a:t>Newer sequence number or</a:t>
            </a:r>
          </a:p>
          <a:p>
            <a:pPr lvl="2"/>
            <a:r>
              <a:rPr lang="en-US" dirty="0" smtClean="0"/>
              <a:t>Same sequence number and </a:t>
            </a:r>
            <a:r>
              <a:rPr lang="en-US" i="1" dirty="0" smtClean="0"/>
              <a:t>better</a:t>
            </a:r>
            <a:r>
              <a:rPr lang="en-US" dirty="0" smtClean="0"/>
              <a:t> route</a:t>
            </a:r>
          </a:p>
          <a:p>
            <a:pPr lvl="1"/>
            <a:r>
              <a:rPr lang="en-US" dirty="0" smtClean="0"/>
              <a:t>If disconnected, a node increments destination sequence number to next ODD number!</a:t>
            </a:r>
          </a:p>
          <a:p>
            <a:pPr lvl="1"/>
            <a:r>
              <a:rPr lang="en-US" dirty="0" smtClean="0"/>
              <a:t>No loops (only transient loops)</a:t>
            </a:r>
          </a:p>
          <a:p>
            <a:pPr lvl="1"/>
            <a:r>
              <a:rPr lang="en-US" dirty="0" smtClean="0"/>
              <a:t>Slow: on some changes, need to wait for root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DSR, AODV: on-demand</a:t>
            </a:r>
          </a:p>
          <a:p>
            <a:r>
              <a:rPr lang="en-US" dirty="0" smtClean="0"/>
              <a:t>Geographic routing: use nodes’ physical location and do greedy routing</a:t>
            </a:r>
          </a:p>
          <a:p>
            <a:r>
              <a:rPr lang="en-US" dirty="0" smtClean="0"/>
              <a:t>Virtual coordinates: derive coordinates from topology, use greedy routing</a:t>
            </a:r>
          </a:p>
          <a:p>
            <a:r>
              <a:rPr lang="en-US" dirty="0" smtClean="0"/>
              <a:t>Tree-based routing with on-demand shortcuts</a:t>
            </a:r>
          </a:p>
          <a:p>
            <a:r>
              <a:rPr lang="en-US" dirty="0" smtClean="0"/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Metrics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/>
          <a:lstStyle/>
          <a:p>
            <a:r>
              <a:rPr lang="en-US" dirty="0" smtClean="0"/>
              <a:t>How to choose between routes?</a:t>
            </a:r>
          </a:p>
          <a:p>
            <a:r>
              <a:rPr lang="en-US" dirty="0" err="1" smtClean="0"/>
              <a:t>Hopcount</a:t>
            </a:r>
            <a:r>
              <a:rPr lang="en-US" dirty="0" smtClean="0"/>
              <a:t> is a poor metric!</a:t>
            </a:r>
          </a:p>
          <a:p>
            <a:pPr lvl="1"/>
            <a:r>
              <a:rPr lang="en-US" dirty="0" smtClean="0"/>
              <a:t>Paths with few hops may use long, marginal links</a:t>
            </a:r>
          </a:p>
          <a:p>
            <a:pPr lvl="1"/>
            <a:r>
              <a:rPr lang="en-US" dirty="0" smtClean="0"/>
              <a:t>Must find a balance</a:t>
            </a:r>
          </a:p>
          <a:p>
            <a:r>
              <a:rPr lang="en-US" dirty="0" smtClean="0"/>
              <a:t>All links do </a:t>
            </a:r>
            <a:r>
              <a:rPr lang="en-US" i="1" dirty="0" smtClean="0"/>
              <a:t>local</a:t>
            </a:r>
            <a:r>
              <a:rPr lang="en-US" dirty="0" smtClean="0"/>
              <a:t> </a:t>
            </a:r>
            <a:r>
              <a:rPr lang="en-US" i="1" dirty="0" smtClean="0"/>
              <a:t>retransmissions</a:t>
            </a:r>
            <a:endParaRPr lang="en-US" dirty="0" smtClean="0"/>
          </a:p>
          <a:p>
            <a:r>
              <a:rPr lang="en-US" dirty="0" smtClean="0"/>
              <a:t>Idea: use expected transmissions over a link as its cost!</a:t>
            </a:r>
          </a:p>
          <a:p>
            <a:pPr lvl="1"/>
            <a:r>
              <a:rPr lang="en-US" dirty="0" smtClean="0"/>
              <a:t>ETX = 1/(PRR) (Packet Reception Rate)</a:t>
            </a:r>
          </a:p>
          <a:p>
            <a:pPr lvl="1"/>
            <a:r>
              <a:rPr lang="en-US" dirty="0" smtClean="0"/>
              <a:t>Variation: ETT, takes data rate into account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Multihop</a:t>
            </a:r>
            <a:r>
              <a:rPr lang="en-US" dirty="0" smtClean="0"/>
              <a:t>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Only every third node can transmit!</a:t>
            </a:r>
          </a:p>
          <a:p>
            <a:pPr lvl="1"/>
            <a:r>
              <a:rPr lang="en-US" dirty="0" smtClean="0"/>
              <a:t>Assuming a node can talk to its immediate neighbors</a:t>
            </a:r>
          </a:p>
          <a:p>
            <a:pPr lvl="1"/>
            <a:r>
              <a:rPr lang="en-US" dirty="0" smtClean="0"/>
              <a:t>(1) Nodes can’t send and receive at the same time</a:t>
            </a:r>
          </a:p>
          <a:p>
            <a:pPr lvl="1"/>
            <a:r>
              <a:rPr lang="en-US" dirty="0" smtClean="0"/>
              <a:t>(2) Third hop transmission prevents second hop from receiving</a:t>
            </a:r>
          </a:p>
          <a:p>
            <a:pPr lvl="1"/>
            <a:r>
              <a:rPr lang="en-US" dirty="0" smtClean="0"/>
              <a:t>(3) Worse if you are doing link-local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In TCP, problem is worse as data and ACK packets contend for the channel!</a:t>
            </a:r>
          </a:p>
          <a:p>
            <a:r>
              <a:rPr lang="en-US" dirty="0" smtClean="0"/>
              <a:t>Not to mention multiple crossing flows!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76964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Sometimes you can’t (or shouldn’t) hide that you are on wireless!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3732982"/>
            <a:ext cx="8357960" cy="1771198"/>
          </a:xfrm>
        </p:spPr>
        <p:txBody>
          <a:bodyPr/>
          <a:lstStyle/>
          <a:p>
            <a:r>
              <a:rPr lang="en-US" dirty="0" smtClean="0"/>
              <a:t>Three examples of relaxing the layering abstraction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Examples of Breaking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54" y="2122069"/>
            <a:ext cx="8214692" cy="3005165"/>
          </a:xfrm>
        </p:spPr>
        <p:txBody>
          <a:bodyPr>
            <a:normAutofit/>
          </a:bodyPr>
          <a:lstStyle/>
          <a:p>
            <a:r>
              <a:rPr lang="en-US" dirty="0" smtClean="0"/>
              <a:t>TCP over wireless</a:t>
            </a:r>
          </a:p>
          <a:p>
            <a:pPr lvl="1"/>
            <a:r>
              <a:rPr lang="en-US" dirty="0" smtClean="0"/>
              <a:t>Packet losses have a strong impact on TCP performance</a:t>
            </a:r>
          </a:p>
          <a:p>
            <a:pPr lvl="1"/>
            <a:r>
              <a:rPr lang="en-US" dirty="0" smtClean="0"/>
              <a:t>Snoop TCP: hide retransmissions from TCP end-points</a:t>
            </a:r>
          </a:p>
          <a:p>
            <a:pPr lvl="1"/>
            <a:r>
              <a:rPr lang="en-US" dirty="0" smtClean="0"/>
              <a:t>Distinguish congestion from wireless losses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4B Link Estimator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1262945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Uses information from Physical, Routing, and Forwarding layers to help estimate link quality</a:t>
            </a:r>
            <a:endParaRPr lang="en-US" dirty="0"/>
          </a:p>
        </p:txBody>
      </p:sp>
      <p:pic>
        <p:nvPicPr>
          <p:cNvPr id="5" name="Picture 4" descr="4ble.pdf"/>
          <p:cNvPicPr>
            <a:picLocks noChangeAspect="1"/>
          </p:cNvPicPr>
          <p:nvPr/>
        </p:nvPicPr>
        <p:blipFill>
          <a:blip r:embed="rId2"/>
          <a:srcRect l="729" r="600"/>
          <a:stretch>
            <a:fillRect/>
          </a:stretch>
        </p:blipFill>
        <p:spPr>
          <a:xfrm>
            <a:off x="2057400" y="2648710"/>
            <a:ext cx="5118100" cy="3686514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Stanford’s Full Duplex 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11416"/>
          </a:xfrm>
        </p:spPr>
        <p:txBody>
          <a:bodyPr anchor="t">
            <a:normAutofit lnSpcReduction="10000"/>
          </a:bodyPr>
          <a:lstStyle/>
          <a:p>
            <a:r>
              <a:rPr lang="en-US" dirty="0" smtClean="0"/>
              <a:t>Status quo: nodes can’t transmit and receive at the same time</a:t>
            </a:r>
          </a:p>
          <a:p>
            <a:pPr lvl="1"/>
            <a:r>
              <a:rPr lang="en-US" dirty="0" smtClean="0"/>
              <a:t>Why? TX energy much stronger than RX energy</a:t>
            </a:r>
          </a:p>
          <a:p>
            <a:r>
              <a:rPr lang="en-US" dirty="0" smtClean="0"/>
              <a:t>Key insight: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With other tricks, 92% of optimal bandwidth</a:t>
            </a: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96" y="3513006"/>
            <a:ext cx="5662807" cy="2176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54" y="2016968"/>
            <a:ext cx="8450892" cy="48410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Wireless presents many challenges</a:t>
            </a:r>
          </a:p>
          <a:p>
            <a:pPr lvl="1"/>
            <a:r>
              <a:rPr lang="en-US" dirty="0" smtClean="0"/>
              <a:t>Across all layers</a:t>
            </a:r>
          </a:p>
          <a:p>
            <a:pPr lvl="1"/>
            <a:r>
              <a:rPr lang="en-US" dirty="0" smtClean="0"/>
              <a:t>Encoding/Modulation (we’re doing pretty well here)</a:t>
            </a:r>
          </a:p>
          <a:p>
            <a:pPr lvl="1"/>
            <a:r>
              <a:rPr lang="en-US" dirty="0" smtClean="0"/>
              <a:t>Distributed multiple access problem</a:t>
            </a:r>
          </a:p>
          <a:p>
            <a:pPr lvl="1"/>
            <a:r>
              <a:rPr lang="en-US" dirty="0" err="1" smtClean="0"/>
              <a:t>Multihop</a:t>
            </a:r>
            <a:endParaRPr lang="en-US" dirty="0" smtClean="0"/>
          </a:p>
          <a:p>
            <a:r>
              <a:rPr lang="en-US" dirty="0" smtClean="0"/>
              <a:t>Most current protocols sufficient, given over provisioning (</a:t>
            </a:r>
            <a:r>
              <a:rPr lang="en-US" i="1" dirty="0" smtClean="0"/>
              <a:t>good enough syndrome</a:t>
            </a:r>
            <a:r>
              <a:rPr lang="en-US" dirty="0" smtClean="0"/>
              <a:t>)</a:t>
            </a:r>
          </a:p>
          <a:p>
            <a:r>
              <a:rPr lang="en-US" dirty="0" smtClean="0"/>
              <a:t>Other challenges</a:t>
            </a:r>
          </a:p>
          <a:p>
            <a:pPr lvl="1"/>
            <a:r>
              <a:rPr lang="en-US" dirty="0" smtClean="0"/>
              <a:t>Smooth handoff between technologies (3G, </a:t>
            </a:r>
            <a:r>
              <a:rPr lang="en-US" dirty="0" err="1" smtClean="0"/>
              <a:t>Wifi</a:t>
            </a:r>
            <a:r>
              <a:rPr lang="en-US" dirty="0" smtClean="0"/>
              <a:t>, 4G…)</a:t>
            </a:r>
          </a:p>
          <a:p>
            <a:pPr lvl="1"/>
            <a:r>
              <a:rPr lang="en-US" dirty="0" smtClean="0"/>
              <a:t>Low-cost, long range wireless for developing regions</a:t>
            </a:r>
          </a:p>
          <a:p>
            <a:pPr lvl="1"/>
            <a:r>
              <a:rPr lang="en-US" dirty="0" smtClean="0"/>
              <a:t>Energy usage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r>
              <a:rPr lang="en-US" smtClean="0"/>
              <a:t>: security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9509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33439</TotalTime>
  <Words>1788</Words>
  <Application>Microsoft Macintosh PowerPoint</Application>
  <PresentationFormat>On-screen Show (4:3)</PresentationFormat>
  <Paragraphs>293</Paragraphs>
  <Slides>39</Slides>
  <Notes>5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cs168</vt:lpstr>
      <vt:lpstr>CSCI-1680 Wireless </vt:lpstr>
      <vt:lpstr>Wireless</vt:lpstr>
      <vt:lpstr>Wireless is different</vt:lpstr>
      <vt:lpstr>Implications</vt:lpstr>
      <vt:lpstr>Physical Layer</vt:lpstr>
      <vt:lpstr>What can happen to signals?</vt:lpstr>
      <vt:lpstr>Interference</vt:lpstr>
      <vt:lpstr>Multipath</vt:lpstr>
      <vt:lpstr>Signal (+ Interference) to Noise Ratio</vt:lpstr>
      <vt:lpstr>Wireless Modulation/Encoding</vt:lpstr>
      <vt:lpstr>Link Layer</vt:lpstr>
      <vt:lpstr>Hidden Terminals</vt:lpstr>
      <vt:lpstr>Exposed Terminals</vt:lpstr>
      <vt:lpstr>Key points</vt:lpstr>
      <vt:lpstr>Simple MAC: CSMA/CA</vt:lpstr>
      <vt:lpstr>RTS/CTS</vt:lpstr>
      <vt:lpstr>RTS/CTS</vt:lpstr>
      <vt:lpstr>RTS/CTS</vt:lpstr>
      <vt:lpstr>RTS/CTS</vt:lpstr>
      <vt:lpstr>Benefits of RTS/CTS</vt:lpstr>
      <vt:lpstr>Drawbacks of RTS/CTS</vt:lpstr>
      <vt:lpstr>Other MAC Strategies</vt:lpstr>
      <vt:lpstr>ISM Band Channels</vt:lpstr>
      <vt:lpstr>Network Layer</vt:lpstr>
      <vt:lpstr>WiFi Distribution System</vt:lpstr>
      <vt:lpstr>Wireless Multi-Hop Networks</vt:lpstr>
      <vt:lpstr>Many Challenges</vt:lpstr>
      <vt:lpstr>The Routing Problem</vt:lpstr>
      <vt:lpstr>Routing</vt:lpstr>
      <vt:lpstr>DSDV</vt:lpstr>
      <vt:lpstr>Many Others</vt:lpstr>
      <vt:lpstr>Routing Metrics </vt:lpstr>
      <vt:lpstr>Multihop Throughput</vt:lpstr>
      <vt:lpstr>Sometimes you can’t (or shouldn’t) hide that you are on wireless!</vt:lpstr>
      <vt:lpstr>Examples of Breaking Abstractions</vt:lpstr>
      <vt:lpstr>4B Link Estimator</vt:lpstr>
      <vt:lpstr>Stanford’s Full Duplex Wireless</vt:lpstr>
      <vt:lpstr>Summary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96</cp:revision>
  <dcterms:created xsi:type="dcterms:W3CDTF">2011-04-13T23:50:26Z</dcterms:created>
  <dcterms:modified xsi:type="dcterms:W3CDTF">2015-12-01T14:47:48Z</dcterms:modified>
</cp:coreProperties>
</file>