
<file path=[Content_Types].xml><?xml version="1.0" encoding="utf-8"?>
<Types xmlns="http://schemas.openxmlformats.org/package/2006/content-types">
  <Default Extension="xml" ContentType="application/xml"/>
  <Default Extension="wmf" ContentType="image/x-wmf"/>
  <Default Extension="rels" ContentType="application/vnd.openxmlformats-package.relationships+xml"/>
  <Default Extension="emf" ContentType="image/x-emf"/>
  <Default Extension="vml" ContentType="application/vnd.openxmlformats-officedocument.vmlDrawing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embeddings/oleObject1.bin" ContentType="application/vnd.openxmlformats-officedocument.oleObject"/>
  <Override PartName="/ppt/embeddings/oleObject2.bin" ContentType="application/vnd.openxmlformats-officedocument.oleObject"/>
  <Override PartName="/ppt/embeddings/oleObject3.bin" ContentType="application/vnd.openxmlformats-officedocument.oleObject"/>
  <Override PartName="/ppt/embeddings/oleObject4.bin" ContentType="application/vnd.openxmlformats-officedocument.oleObject"/>
  <Override PartName="/ppt/embeddings/oleObject5.bin" ContentType="application/vnd.openxmlformats-officedocument.oleObject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embeddings/oleObject6.bin" ContentType="application/vnd.openxmlformats-officedocument.oleObject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64"/>
  </p:notesMasterIdLst>
  <p:sldIdLst>
    <p:sldId id="256" r:id="rId2"/>
    <p:sldId id="257" r:id="rId3"/>
    <p:sldId id="278" r:id="rId4"/>
    <p:sldId id="279" r:id="rId5"/>
    <p:sldId id="280" r:id="rId6"/>
    <p:sldId id="281" r:id="rId7"/>
    <p:sldId id="282" r:id="rId8"/>
    <p:sldId id="283" r:id="rId9"/>
    <p:sldId id="284" r:id="rId10"/>
    <p:sldId id="258" r:id="rId11"/>
    <p:sldId id="260" r:id="rId12"/>
    <p:sldId id="261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7" r:id="rId25"/>
    <p:sldId id="286" r:id="rId26"/>
    <p:sldId id="287" r:id="rId27"/>
    <p:sldId id="288" r:id="rId28"/>
    <p:sldId id="289" r:id="rId29"/>
    <p:sldId id="290" r:id="rId30"/>
    <p:sldId id="291" r:id="rId31"/>
    <p:sldId id="292" r:id="rId32"/>
    <p:sldId id="293" r:id="rId33"/>
    <p:sldId id="294" r:id="rId34"/>
    <p:sldId id="295" r:id="rId35"/>
    <p:sldId id="296" r:id="rId36"/>
    <p:sldId id="297" r:id="rId37"/>
    <p:sldId id="298" r:id="rId38"/>
    <p:sldId id="299" r:id="rId39"/>
    <p:sldId id="300" r:id="rId40"/>
    <p:sldId id="301" r:id="rId41"/>
    <p:sldId id="302" r:id="rId42"/>
    <p:sldId id="303" r:id="rId43"/>
    <p:sldId id="304" r:id="rId44"/>
    <p:sldId id="305" r:id="rId45"/>
    <p:sldId id="306" r:id="rId46"/>
    <p:sldId id="307" r:id="rId47"/>
    <p:sldId id="308" r:id="rId48"/>
    <p:sldId id="323" r:id="rId49"/>
    <p:sldId id="309" r:id="rId50"/>
    <p:sldId id="310" r:id="rId51"/>
    <p:sldId id="311" r:id="rId52"/>
    <p:sldId id="312" r:id="rId53"/>
    <p:sldId id="313" r:id="rId54"/>
    <p:sldId id="314" r:id="rId55"/>
    <p:sldId id="315" r:id="rId56"/>
    <p:sldId id="316" r:id="rId57"/>
    <p:sldId id="317" r:id="rId58"/>
    <p:sldId id="318" r:id="rId59"/>
    <p:sldId id="319" r:id="rId60"/>
    <p:sldId id="320" r:id="rId61"/>
    <p:sldId id="321" r:id="rId62"/>
    <p:sldId id="322" r:id="rId6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hiddenSlides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8685" autoAdjust="0"/>
    <p:restoredTop sz="87520" autoAdjust="0"/>
  </p:normalViewPr>
  <p:slideViewPr>
    <p:cSldViewPr snapToGrid="0" snapToObjects="1">
      <p:cViewPr varScale="1">
        <p:scale>
          <a:sx n="87" d="100"/>
          <a:sy n="87" d="100"/>
        </p:scale>
        <p:origin x="-720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7976"/>
    </p:cViewPr>
    <p:sldLst>
      <p:sld r:id="rId1" collapse="1"/>
      <p:sld r:id="rId2" collapse="1"/>
      <p:sld r:id="rId3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556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63" Type="http://schemas.openxmlformats.org/officeDocument/2006/relationships/slide" Target="slides/slide62.xml"/><Relationship Id="rId64" Type="http://schemas.openxmlformats.org/officeDocument/2006/relationships/notesMaster" Target="notesMasters/notesMaster1.xml"/><Relationship Id="rId65" Type="http://schemas.openxmlformats.org/officeDocument/2006/relationships/printerSettings" Target="printerSettings/printerSettings1.bin"/><Relationship Id="rId66" Type="http://schemas.openxmlformats.org/officeDocument/2006/relationships/presProps" Target="presProps.xml"/><Relationship Id="rId67" Type="http://schemas.openxmlformats.org/officeDocument/2006/relationships/viewProps" Target="viewProps.xml"/><Relationship Id="rId68" Type="http://schemas.openxmlformats.org/officeDocument/2006/relationships/theme" Target="theme/theme1.xml"/><Relationship Id="rId69" Type="http://schemas.openxmlformats.org/officeDocument/2006/relationships/tableStyles" Target="tableStyles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45.xml"/><Relationship Id="rId2" Type="http://schemas.openxmlformats.org/officeDocument/2006/relationships/slide" Target="slides/slide46.xml"/><Relationship Id="rId3" Type="http://schemas.openxmlformats.org/officeDocument/2006/relationships/slide" Target="slides/slide4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22ED56-563E-7042-B9B2-8D0209C290CF}" type="datetimeFigureOut">
              <a:rPr lang="en-US" smtClean="0"/>
              <a:pPr/>
              <a:t>11/19/15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D4D5AE-91A4-BE4E-B7FC-F1521B88728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67538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6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9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0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1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2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3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4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5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6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253BCBB-9E9F-3B49-8B2E-85FC56369BDF}" type="slidenum">
              <a:rPr lang="en-US"/>
              <a:pPr/>
              <a:t>27</a:t>
            </a:fld>
            <a:endParaRPr lang="en-US"/>
          </a:p>
        </p:txBody>
      </p:sp>
      <p:sp>
        <p:nvSpPr>
          <p:cNvPr id="52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9A98721-A9F8-7F4C-B2CD-EC0DA85DC485}" type="slidenum">
              <a:rPr lang="en-US"/>
              <a:pPr/>
              <a:t>28</a:t>
            </a:fld>
            <a:endParaRPr lang="en-US"/>
          </a:p>
        </p:txBody>
      </p:sp>
      <p:sp>
        <p:nvSpPr>
          <p:cNvPr id="9421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59E6E28-CB53-2142-8D9F-9C73A2870FB8}" type="slidenum">
              <a:rPr lang="en-US"/>
              <a:pPr/>
              <a:t>29</a:t>
            </a:fld>
            <a:endParaRPr lang="en-US"/>
          </a:p>
        </p:txBody>
      </p:sp>
      <p:sp>
        <p:nvSpPr>
          <p:cNvPr id="96258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625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FA0F174-7B1C-844B-9990-D4145851CE10}" type="slidenum">
              <a:rPr lang="en-US"/>
              <a:pPr/>
              <a:t>30</a:t>
            </a:fld>
            <a:endParaRPr lang="en-US"/>
          </a:p>
        </p:txBody>
      </p:sp>
      <p:sp>
        <p:nvSpPr>
          <p:cNvPr id="98306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830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8464BBA-DE45-E44F-A925-109C76B986C8}" type="slidenum">
              <a:rPr lang="en-US">
                <a:latin typeface="Calibri" charset="0"/>
                <a:ea typeface="ＭＳ Ｐゴシック" charset="-128"/>
                <a:cs typeface="ＭＳ Ｐゴシック" charset="-128"/>
              </a:rPr>
              <a:pPr/>
              <a:t>32</a:t>
            </a:fld>
            <a:endParaRPr lang="en-US">
              <a:latin typeface="Calibri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B4C1B9EE-A49E-BE48-98F6-84056D539EDB}" type="slidenum">
              <a:rPr lang="en-US">
                <a:latin typeface="Calibri" charset="0"/>
                <a:ea typeface="ＭＳ Ｐゴシック" charset="-128"/>
                <a:cs typeface="ＭＳ Ｐゴシック" charset="-128"/>
              </a:rPr>
              <a:pPr/>
              <a:t>33</a:t>
            </a:fld>
            <a:endParaRPr lang="en-US">
              <a:latin typeface="Calibri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0493F0C-CE6F-3940-8923-98330DF5C6A4}" type="slidenum">
              <a:rPr lang="en-US">
                <a:latin typeface="Calibri" charset="0"/>
                <a:ea typeface="ＭＳ Ｐゴシック" charset="-128"/>
                <a:cs typeface="ＭＳ Ｐゴシック" charset="-128"/>
              </a:rPr>
              <a:pPr/>
              <a:t>34</a:t>
            </a:fld>
            <a:endParaRPr lang="en-US">
              <a:latin typeface="Calibri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F6AD9F71-D3E8-204F-8871-CBD5C584FCF1}" type="slidenum">
              <a:rPr lang="en-US">
                <a:latin typeface="Calibri" charset="0"/>
                <a:ea typeface="ＭＳ Ｐゴシック" charset="-128"/>
                <a:cs typeface="ＭＳ Ｐゴシック" charset="-128"/>
              </a:rPr>
              <a:pPr/>
              <a:t>35</a:t>
            </a:fld>
            <a:endParaRPr lang="en-US">
              <a:latin typeface="Calibri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684F62C3-515C-9E43-9316-246DE61B99E2}" type="slidenum">
              <a:rPr lang="en-US">
                <a:latin typeface="Calibri" charset="0"/>
                <a:ea typeface="ＭＳ Ｐゴシック" charset="-128"/>
                <a:cs typeface="ＭＳ Ｐゴシック" charset="-128"/>
              </a:rPr>
              <a:pPr/>
              <a:t>36</a:t>
            </a:fld>
            <a:endParaRPr lang="en-US">
              <a:latin typeface="Calibri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44035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BFB74BD-F100-1044-AE1F-053B9DAB1CFB}" type="slidenum">
              <a:rPr lang="en-US"/>
              <a:pPr/>
              <a:t>45</a:t>
            </a:fld>
            <a:endParaRPr lang="en-US"/>
          </a:p>
        </p:txBody>
      </p:sp>
      <p:sp>
        <p:nvSpPr>
          <p:cNvPr id="13527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712788"/>
            <a:ext cx="4498975" cy="3375025"/>
          </a:xfrm>
          <a:ln/>
        </p:spPr>
      </p:sp>
      <p:sp>
        <p:nvSpPr>
          <p:cNvPr id="13527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6479" y="4343714"/>
            <a:ext cx="5025044" cy="4113863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BFB74BD-F100-1044-AE1F-053B9DAB1CFB}" type="slidenum">
              <a:rPr lang="en-US"/>
              <a:pPr/>
              <a:t>46</a:t>
            </a:fld>
            <a:endParaRPr lang="en-US"/>
          </a:p>
        </p:txBody>
      </p:sp>
      <p:sp>
        <p:nvSpPr>
          <p:cNvPr id="13527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712788"/>
            <a:ext cx="4498975" cy="3375025"/>
          </a:xfrm>
          <a:ln/>
        </p:spPr>
      </p:sp>
      <p:sp>
        <p:nvSpPr>
          <p:cNvPr id="13527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6479" y="4343714"/>
            <a:ext cx="5025044" cy="4113863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9202958-2C4B-1E48-A8F3-37486E83192A}" type="slidenum">
              <a:rPr lang="en-US"/>
              <a:pPr/>
              <a:t>47</a:t>
            </a:fld>
            <a:endParaRPr lang="en-US"/>
          </a:p>
        </p:txBody>
      </p:sp>
      <p:sp>
        <p:nvSpPr>
          <p:cNvPr id="13547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712788"/>
            <a:ext cx="4498975" cy="3375025"/>
          </a:xfrm>
          <a:ln/>
        </p:spPr>
      </p:sp>
      <p:sp>
        <p:nvSpPr>
          <p:cNvPr id="13547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6479" y="4343714"/>
            <a:ext cx="5025044" cy="4113863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85509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90A4B90-572B-AE41-9296-8F148BEF334F}" type="slidenum">
              <a:rPr lang="en-US"/>
              <a:pPr/>
              <a:t>50</a:t>
            </a:fld>
            <a:endParaRPr lang="en-US"/>
          </a:p>
        </p:txBody>
      </p:sp>
      <p:sp>
        <p:nvSpPr>
          <p:cNvPr id="13588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712788"/>
            <a:ext cx="4498975" cy="3375025"/>
          </a:xfrm>
          <a:ln/>
        </p:spPr>
      </p:sp>
      <p:sp>
        <p:nvSpPr>
          <p:cNvPr id="13588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6479" y="4343714"/>
            <a:ext cx="5025044" cy="4113863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FE74F30-E854-F64F-9895-9340A5715779}" type="slidenum">
              <a:rPr lang="en-US"/>
              <a:pPr/>
              <a:t>51</a:t>
            </a:fld>
            <a:endParaRPr lang="en-US"/>
          </a:p>
        </p:txBody>
      </p:sp>
      <p:sp>
        <p:nvSpPr>
          <p:cNvPr id="13608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712788"/>
            <a:ext cx="4498975" cy="3375025"/>
          </a:xfrm>
          <a:ln/>
        </p:spPr>
      </p:sp>
      <p:sp>
        <p:nvSpPr>
          <p:cNvPr id="13608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6479" y="4343714"/>
            <a:ext cx="5025044" cy="4113863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4BC5F03-C299-8F47-8517-1571DF511AED}" type="slidenum">
              <a:rPr lang="en-US"/>
              <a:pPr/>
              <a:t>52</a:t>
            </a:fld>
            <a:endParaRPr lang="en-US"/>
          </a:p>
        </p:txBody>
      </p:sp>
      <p:sp>
        <p:nvSpPr>
          <p:cNvPr id="136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712788"/>
            <a:ext cx="4498975" cy="3375025"/>
          </a:xfrm>
          <a:ln/>
        </p:spPr>
      </p:sp>
      <p:sp>
        <p:nvSpPr>
          <p:cNvPr id="13629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6479" y="4343714"/>
            <a:ext cx="5025044" cy="4113863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4BC5F03-C299-8F47-8517-1571DF511AED}" type="slidenum">
              <a:rPr lang="en-US"/>
              <a:pPr/>
              <a:t>53</a:t>
            </a:fld>
            <a:endParaRPr lang="en-US"/>
          </a:p>
        </p:txBody>
      </p:sp>
      <p:sp>
        <p:nvSpPr>
          <p:cNvPr id="136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712788"/>
            <a:ext cx="4498975" cy="3375025"/>
          </a:xfrm>
          <a:ln/>
        </p:spPr>
      </p:sp>
      <p:sp>
        <p:nvSpPr>
          <p:cNvPr id="13629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6479" y="4343714"/>
            <a:ext cx="5025044" cy="4113863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AA04FEB-65D3-A745-BBA0-4ACE4F7F94D5}" type="slidenum">
              <a:rPr lang="en-US"/>
              <a:pPr/>
              <a:t>54</a:t>
            </a:fld>
            <a:endParaRPr lang="en-US"/>
          </a:p>
        </p:txBody>
      </p:sp>
      <p:sp>
        <p:nvSpPr>
          <p:cNvPr id="13649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712788"/>
            <a:ext cx="4498975" cy="3375025"/>
          </a:xfrm>
          <a:ln/>
        </p:spPr>
      </p:sp>
      <p:sp>
        <p:nvSpPr>
          <p:cNvPr id="13649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6479" y="4343714"/>
            <a:ext cx="5025044" cy="4113863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DB37307-3B66-3741-BD29-6189BF711081}" type="slidenum">
              <a:rPr lang="en-US"/>
              <a:pPr/>
              <a:t>55</a:t>
            </a:fld>
            <a:endParaRPr lang="en-US"/>
          </a:p>
        </p:txBody>
      </p:sp>
      <p:sp>
        <p:nvSpPr>
          <p:cNvPr id="13670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712788"/>
            <a:ext cx="4498975" cy="3375025"/>
          </a:xfrm>
          <a:ln/>
        </p:spPr>
      </p:sp>
      <p:sp>
        <p:nvSpPr>
          <p:cNvPr id="13670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6479" y="4343714"/>
            <a:ext cx="5025044" cy="4113863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7319494-74CB-C246-9419-6B6C44A9D5EA}" type="slidenum">
              <a:rPr lang="en-US"/>
              <a:pPr/>
              <a:t>56</a:t>
            </a:fld>
            <a:endParaRPr lang="en-US"/>
          </a:p>
        </p:txBody>
      </p:sp>
      <p:sp>
        <p:nvSpPr>
          <p:cNvPr id="1369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712788"/>
            <a:ext cx="4498975" cy="3375025"/>
          </a:xfrm>
          <a:ln/>
        </p:spPr>
      </p:sp>
      <p:sp>
        <p:nvSpPr>
          <p:cNvPr id="13690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6479" y="4343714"/>
            <a:ext cx="5025044" cy="4113863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FA555CE-F554-AC46-978C-D64F6AA0803F}" type="slidenum">
              <a:rPr lang="en-US"/>
              <a:pPr/>
              <a:t>57</a:t>
            </a:fld>
            <a:endParaRPr lang="en-US"/>
          </a:p>
        </p:txBody>
      </p:sp>
      <p:sp>
        <p:nvSpPr>
          <p:cNvPr id="13711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712788"/>
            <a:ext cx="4498975" cy="3375025"/>
          </a:xfrm>
          <a:ln/>
        </p:spPr>
      </p:sp>
      <p:sp>
        <p:nvSpPr>
          <p:cNvPr id="13711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6479" y="4343714"/>
            <a:ext cx="5025044" cy="4113863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11/19/15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11/19/15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11/19/15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11/19/15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11/19/15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11/19/15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11/19/15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11/19/15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x-none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11/19/15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11/19/15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11/19/15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0" descr="H_2c_Pos.eps                                                   0004AF62PAUR Server                    B25FA262:"/>
          <p:cNvPicPr>
            <a:picLocks noChangeAspect="1" noChangeArrowheads="1"/>
          </p:cNvPicPr>
          <p:nvPr/>
        </p:nvPicPr>
        <p:blipFill>
          <a:blip r:embed="rId13"/>
          <a:srcRect r="66510"/>
          <a:stretch>
            <a:fillRect/>
          </a:stretch>
        </p:blipFill>
        <p:spPr bwMode="auto">
          <a:xfrm>
            <a:off x="150469" y="6075627"/>
            <a:ext cx="459131" cy="686073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87400" y="224156"/>
            <a:ext cx="7569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x-none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7400" y="1509685"/>
            <a:ext cx="7569200" cy="39944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x-none" dirty="0" smtClean="0"/>
              <a:t>Click to edit Master text styles</a:t>
            </a:r>
          </a:p>
          <a:p>
            <a:pPr lvl="1"/>
            <a:r>
              <a:rPr lang="x-none" dirty="0" smtClean="0"/>
              <a:t>Second level</a:t>
            </a:r>
          </a:p>
          <a:p>
            <a:pPr lvl="2"/>
            <a:r>
              <a:rPr lang="x-none" dirty="0" smtClean="0"/>
              <a:t>Third level</a:t>
            </a:r>
          </a:p>
          <a:p>
            <a:pPr lvl="3"/>
            <a:r>
              <a:rPr lang="x-none" dirty="0" smtClean="0"/>
              <a:t>Fourth level</a:t>
            </a:r>
          </a:p>
          <a:p>
            <a:pPr lvl="4"/>
            <a:r>
              <a:rPr lang="x-none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Minion Pro"/>
          <a:ea typeface="+mj-ea"/>
          <a:cs typeface="Minion Pro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800" b="1" kern="1200">
          <a:solidFill>
            <a:schemeClr val="tx1"/>
          </a:solidFill>
          <a:latin typeface="Minion Pro"/>
          <a:ea typeface="+mn-ea"/>
          <a:cs typeface="Minion Pro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Minion Pro"/>
          <a:ea typeface="+mn-ea"/>
          <a:cs typeface="Minion Pro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Minion Pro"/>
          <a:ea typeface="+mn-ea"/>
          <a:cs typeface="Minion Pro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browserscope.org/" TargetMode="Externa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e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4" Type="http://schemas.openxmlformats.org/officeDocument/2006/relationships/image" Target="../media/image3.e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4" Type="http://schemas.openxmlformats.org/officeDocument/2006/relationships/image" Target="../media/image4.emf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4" Type="http://schemas.openxmlformats.org/officeDocument/2006/relationships/image" Target="../media/image5.emf"/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4" Type="http://schemas.openxmlformats.org/officeDocument/2006/relationships/image" Target="../media/image6.emf"/><Relationship Id="rId1" Type="http://schemas.openxmlformats.org/officeDocument/2006/relationships/vmlDrawing" Target="../drawings/vmlDrawing4.vml"/><Relationship Id="rId2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4" Type="http://schemas.openxmlformats.org/officeDocument/2006/relationships/image" Target="../media/image7.emf"/><Relationship Id="rId1" Type="http://schemas.openxmlformats.org/officeDocument/2006/relationships/vmlDrawing" Target="../drawings/vmlDrawing5.vml"/><Relationship Id="rId2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cs.brown.edu/courses/csci2950-u/f10/papers/chash99www.pdf" TargetMode="Externa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cs.brown.edu/courses/csci2950-u/f10/papers/chash99www.pdf" TargetMode="Externa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4" Type="http://schemas.openxmlformats.org/officeDocument/2006/relationships/image" Target="../media/image9.png"/><Relationship Id="rId5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4" Type="http://schemas.openxmlformats.org/officeDocument/2006/relationships/image" Target="../media/image9.png"/><Relationship Id="rId5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4" Type="http://schemas.openxmlformats.org/officeDocument/2006/relationships/image" Target="../media/image9.png"/><Relationship Id="rId5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4" Type="http://schemas.openxmlformats.org/officeDocument/2006/relationships/image" Target="../media/image9.png"/><Relationship Id="rId5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1.wmf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1.wmf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1.wmf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1.wmf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1.wmf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usenix.org/events/nsdi07/tech/piatek/piatek.pdf" TargetMode="External"/><Relationship Id="rId3" Type="http://schemas.openxmlformats.org/officeDocument/2006/relationships/image" Target="../media/image13.pn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4.wmf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4.wmf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4.wmf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4.wmf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4.wmf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4.wmf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4.wmf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4.wmf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4.wmf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4.wmf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4" Type="http://schemas.openxmlformats.org/officeDocument/2006/relationships/oleObject" Target="../embeddings/oleObject6.bin"/><Relationship Id="rId5" Type="http://schemas.openxmlformats.org/officeDocument/2006/relationships/image" Target="../media/image15.wmf"/><Relationship Id="rId6" Type="http://schemas.openxmlformats.org/officeDocument/2006/relationships/image" Target="../media/image14.wmf"/><Relationship Id="rId1" Type="http://schemas.openxmlformats.org/officeDocument/2006/relationships/vmlDrawing" Target="../drawings/vmlDrawing6.vml"/><Relationship Id="rId2" Type="http://schemas.openxmlformats.org/officeDocument/2006/relationships/slideLayout" Target="../slideLayouts/slideLayout6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617735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CSCI-1680</a:t>
            </a:r>
            <a:br>
              <a:rPr lang="en-US" dirty="0" smtClean="0"/>
            </a:br>
            <a:r>
              <a:rPr lang="en-US" dirty="0" smtClean="0"/>
              <a:t>Web Performance, Content Distribution</a:t>
            </a:r>
            <a:br>
              <a:rPr lang="en-US" dirty="0" smtClean="0"/>
            </a:br>
            <a:r>
              <a:rPr lang="en-US" dirty="0" smtClean="0"/>
              <a:t>P2P</a:t>
            </a:r>
            <a:br>
              <a:rPr lang="en-US" dirty="0" smtClean="0"/>
            </a:br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4006218" y="6559980"/>
            <a:ext cx="513778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Based partly on lecture notes by Scott </a:t>
            </a:r>
            <a:r>
              <a:rPr lang="en-US" sz="1400" dirty="0" err="1" smtClean="0"/>
              <a:t>Shenker</a:t>
            </a:r>
            <a:r>
              <a:rPr lang="en-US" sz="1400" dirty="0" smtClean="0"/>
              <a:t> and Rodrigo Fonseca</a:t>
            </a:r>
            <a:endParaRPr lang="en-US" sz="1400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John Jannotti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Last time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3333" y="1509685"/>
            <a:ext cx="8297334" cy="3994495"/>
          </a:xfrm>
        </p:spPr>
        <p:txBody>
          <a:bodyPr/>
          <a:lstStyle/>
          <a:p>
            <a:r>
              <a:rPr lang="en-US" dirty="0" smtClean="0"/>
              <a:t>HTTP and the WWW</a:t>
            </a:r>
          </a:p>
          <a:p>
            <a:r>
              <a:rPr lang="en-US" dirty="0" smtClean="0"/>
              <a:t>Today: HTTP Performance</a:t>
            </a:r>
          </a:p>
          <a:p>
            <a:pPr lvl="1"/>
            <a:r>
              <a:rPr lang="en-US" dirty="0" smtClean="0"/>
              <a:t>Persistent Connections, Pipeline, Multiple Connections</a:t>
            </a:r>
          </a:p>
          <a:p>
            <a:pPr lvl="1"/>
            <a:r>
              <a:rPr lang="en-US" dirty="0" smtClean="0"/>
              <a:t>Caching</a:t>
            </a:r>
          </a:p>
          <a:p>
            <a:pPr lvl="1"/>
            <a:r>
              <a:rPr lang="en-US" dirty="0" smtClean="0"/>
              <a:t>Content Distribution Networks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HTTP Performance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matters for performance?</a:t>
            </a:r>
          </a:p>
          <a:p>
            <a:r>
              <a:rPr lang="en-US" dirty="0" smtClean="0"/>
              <a:t>Depends on type of request</a:t>
            </a:r>
          </a:p>
          <a:p>
            <a:pPr lvl="1"/>
            <a:r>
              <a:rPr lang="en-US" dirty="0" smtClean="0"/>
              <a:t>Lots of small requests (objects in a page)</a:t>
            </a:r>
          </a:p>
          <a:p>
            <a:pPr lvl="1"/>
            <a:r>
              <a:rPr lang="en-US" dirty="0" smtClean="0"/>
              <a:t>Some big requests (large download or video)</a:t>
            </a:r>
          </a:p>
        </p:txBody>
      </p:sp>
    </p:spTree>
    <p:extLst>
      <p:ext uri="{BB962C8B-B14F-4D97-AF65-F5344CB8AC3E}">
        <p14:creationId xmlns:p14="http://schemas.microsoft.com/office/powerpoint/2010/main" val="20423088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Small Requests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572204"/>
          </a:xfrm>
        </p:spPr>
        <p:txBody>
          <a:bodyPr>
            <a:normAutofit/>
          </a:bodyPr>
          <a:lstStyle/>
          <a:p>
            <a:r>
              <a:rPr lang="en-US" dirty="0" smtClean="0"/>
              <a:t>Latency matters</a:t>
            </a:r>
          </a:p>
          <a:p>
            <a:r>
              <a:rPr lang="en-US" dirty="0" smtClean="0"/>
              <a:t>RTT dominates</a:t>
            </a:r>
          </a:p>
          <a:p>
            <a:r>
              <a:rPr lang="en-US" dirty="0" smtClean="0"/>
              <a:t>Two major causes:</a:t>
            </a:r>
          </a:p>
          <a:p>
            <a:pPr lvl="1"/>
            <a:r>
              <a:rPr lang="en-US" dirty="0" smtClean="0"/>
              <a:t>Opening a TCP connection</a:t>
            </a:r>
          </a:p>
          <a:p>
            <a:pPr lvl="1"/>
            <a:r>
              <a:rPr lang="en-US" dirty="0" smtClean="0"/>
              <a:t>Actually sending the request and receiving response</a:t>
            </a:r>
          </a:p>
          <a:p>
            <a:pPr lvl="1"/>
            <a:r>
              <a:rPr lang="en-US" dirty="0" smtClean="0"/>
              <a:t>And a third one: DNS lookup!</a:t>
            </a:r>
          </a:p>
        </p:txBody>
      </p:sp>
    </p:spTree>
    <p:extLst>
      <p:ext uri="{BB962C8B-B14F-4D97-AF65-F5344CB8AC3E}">
        <p14:creationId xmlns:p14="http://schemas.microsoft.com/office/powerpoint/2010/main" val="31668690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How can we reduce the number of connection setups?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Keep the connection open and request all objects serially</a:t>
            </a:r>
          </a:p>
          <a:p>
            <a:pPr lvl="1"/>
            <a:r>
              <a:rPr lang="en-US" dirty="0" smtClean="0"/>
              <a:t>Works for all objects coming from the same server</a:t>
            </a:r>
          </a:p>
          <a:p>
            <a:pPr lvl="1"/>
            <a:r>
              <a:rPr lang="en-US" dirty="0" smtClean="0"/>
              <a:t>Which also means you don’t have to “open” the window each time</a:t>
            </a:r>
          </a:p>
          <a:p>
            <a:pPr lvl="0"/>
            <a:r>
              <a:rPr lang="en-US" dirty="0" smtClean="0"/>
              <a:t>Persistent connections (HTTP/1.1)</a:t>
            </a:r>
          </a:p>
        </p:txBody>
      </p:sp>
    </p:spTree>
    <p:extLst>
      <p:ext uri="{BB962C8B-B14F-4D97-AF65-F5344CB8AC3E}">
        <p14:creationId xmlns:p14="http://schemas.microsoft.com/office/powerpoint/2010/main" val="30187888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Browser Request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buNone/>
            </a:pPr>
            <a:r>
              <a:rPr lang="en-US" sz="1800" dirty="0" smtClean="0">
                <a:latin typeface="Andale Mono"/>
                <a:cs typeface="Andale Mono"/>
              </a:rPr>
              <a:t>GET / HTTP/1.1 </a:t>
            </a:r>
          </a:p>
          <a:p>
            <a:pPr>
              <a:buNone/>
            </a:pPr>
            <a:r>
              <a:rPr lang="en-US" sz="1800" dirty="0" smtClean="0">
                <a:latin typeface="Andale Mono"/>
                <a:cs typeface="Andale Mono"/>
              </a:rPr>
              <a:t>Host: localhost:8000 </a:t>
            </a:r>
          </a:p>
          <a:p>
            <a:pPr>
              <a:buNone/>
            </a:pPr>
            <a:r>
              <a:rPr lang="en-US" sz="1800" dirty="0" smtClean="0">
                <a:latin typeface="Andale Mono"/>
                <a:cs typeface="Andale Mono"/>
              </a:rPr>
              <a:t>User-Agent: Mozilla/5.0 (</a:t>
            </a:r>
            <a:r>
              <a:rPr lang="en-US" sz="1800" dirty="0" err="1" smtClean="0">
                <a:latin typeface="Andale Mono"/>
                <a:cs typeface="Andale Mono"/>
              </a:rPr>
              <a:t>Macinto</a:t>
            </a:r>
            <a:r>
              <a:rPr lang="en-US" sz="1800" dirty="0" smtClean="0">
                <a:latin typeface="Andale Mono"/>
                <a:cs typeface="Andale Mono"/>
              </a:rPr>
              <a:t> ... </a:t>
            </a:r>
          </a:p>
          <a:p>
            <a:pPr>
              <a:buNone/>
            </a:pPr>
            <a:r>
              <a:rPr lang="en-US" sz="1800" dirty="0" smtClean="0">
                <a:latin typeface="Andale Mono"/>
                <a:cs typeface="Andale Mono"/>
              </a:rPr>
              <a:t>Accept: text/</a:t>
            </a:r>
            <a:r>
              <a:rPr lang="en-US" sz="1800" dirty="0" err="1" smtClean="0">
                <a:latin typeface="Andale Mono"/>
                <a:cs typeface="Andale Mono"/>
              </a:rPr>
              <a:t>xml,application/xm</a:t>
            </a:r>
            <a:r>
              <a:rPr lang="en-US" sz="1800" dirty="0" smtClean="0">
                <a:latin typeface="Andale Mono"/>
                <a:cs typeface="Andale Mono"/>
              </a:rPr>
              <a:t> ... </a:t>
            </a:r>
          </a:p>
          <a:p>
            <a:pPr>
              <a:buNone/>
            </a:pPr>
            <a:r>
              <a:rPr lang="en-US" sz="1800" dirty="0" smtClean="0">
                <a:latin typeface="Andale Mono"/>
                <a:cs typeface="Andale Mono"/>
              </a:rPr>
              <a:t>Accept-Language: en-</a:t>
            </a:r>
            <a:r>
              <a:rPr lang="en-US" sz="1800" dirty="0" err="1" smtClean="0">
                <a:latin typeface="Andale Mono"/>
                <a:cs typeface="Andale Mono"/>
              </a:rPr>
              <a:t>us,en;q</a:t>
            </a:r>
            <a:r>
              <a:rPr lang="en-US" sz="1800" dirty="0" smtClean="0">
                <a:latin typeface="Andale Mono"/>
                <a:cs typeface="Andale Mono"/>
              </a:rPr>
              <a:t>=0.5 </a:t>
            </a:r>
          </a:p>
          <a:p>
            <a:pPr>
              <a:buNone/>
            </a:pPr>
            <a:r>
              <a:rPr lang="en-US" sz="1800" dirty="0" smtClean="0">
                <a:latin typeface="Andale Mono"/>
                <a:cs typeface="Andale Mono"/>
              </a:rPr>
              <a:t>Accept-Encoding: </a:t>
            </a:r>
            <a:r>
              <a:rPr lang="en-US" sz="1800" dirty="0" err="1" smtClean="0">
                <a:latin typeface="Andale Mono"/>
                <a:cs typeface="Andale Mono"/>
              </a:rPr>
              <a:t>gzip,deflate</a:t>
            </a:r>
            <a:r>
              <a:rPr lang="en-US" sz="1800" dirty="0" smtClean="0">
                <a:latin typeface="Andale Mono"/>
                <a:cs typeface="Andale Mono"/>
              </a:rPr>
              <a:t> </a:t>
            </a:r>
          </a:p>
          <a:p>
            <a:pPr>
              <a:buNone/>
            </a:pPr>
            <a:r>
              <a:rPr lang="en-US" sz="1800" dirty="0" smtClean="0">
                <a:latin typeface="Andale Mono"/>
                <a:cs typeface="Andale Mono"/>
              </a:rPr>
              <a:t>Accept-</a:t>
            </a:r>
            <a:r>
              <a:rPr lang="en-US" sz="1800" dirty="0" err="1" smtClean="0">
                <a:latin typeface="Andale Mono"/>
                <a:cs typeface="Andale Mono"/>
              </a:rPr>
              <a:t>Charset</a:t>
            </a:r>
            <a:r>
              <a:rPr lang="en-US" sz="1800" dirty="0" smtClean="0">
                <a:latin typeface="Andale Mono"/>
                <a:cs typeface="Andale Mono"/>
              </a:rPr>
              <a:t>: ISO-8859-1,utf-8;q=0.7,*;</a:t>
            </a:r>
            <a:r>
              <a:rPr lang="en-US" sz="1800" dirty="0" err="1" smtClean="0">
                <a:latin typeface="Andale Mono"/>
                <a:cs typeface="Andale Mono"/>
              </a:rPr>
              <a:t>q</a:t>
            </a:r>
            <a:r>
              <a:rPr lang="en-US" sz="1800" dirty="0" smtClean="0">
                <a:latin typeface="Andale Mono"/>
                <a:cs typeface="Andale Mono"/>
              </a:rPr>
              <a:t>=0.7 </a:t>
            </a:r>
          </a:p>
          <a:p>
            <a:pPr>
              <a:buNone/>
            </a:pPr>
            <a:r>
              <a:rPr lang="en-US" sz="1800" dirty="0" smtClean="0">
                <a:solidFill>
                  <a:srgbClr val="FF0000"/>
                </a:solidFill>
                <a:latin typeface="Andale Mono"/>
                <a:cs typeface="Andale Mono"/>
              </a:rPr>
              <a:t>Keep-Alive: 300 </a:t>
            </a:r>
          </a:p>
          <a:p>
            <a:pPr>
              <a:buNone/>
            </a:pPr>
            <a:r>
              <a:rPr lang="en-US" sz="1800" dirty="0" smtClean="0">
                <a:solidFill>
                  <a:srgbClr val="FF0000"/>
                </a:solidFill>
                <a:latin typeface="Andale Mono"/>
                <a:cs typeface="Andale Mono"/>
              </a:rPr>
              <a:t>Connection: keep-alive</a:t>
            </a:r>
            <a:endParaRPr lang="en-US" sz="1800" dirty="0">
              <a:solidFill>
                <a:srgbClr val="FF0000"/>
              </a:solidFill>
              <a:latin typeface="Andale Mono"/>
              <a:cs typeface="Andale Mono"/>
            </a:endParaRPr>
          </a:p>
        </p:txBody>
      </p:sp>
    </p:spTree>
    <p:extLst>
      <p:ext uri="{BB962C8B-B14F-4D97-AF65-F5344CB8AC3E}">
        <p14:creationId xmlns:p14="http://schemas.microsoft.com/office/powerpoint/2010/main" val="6114788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Small Requests (cont)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896759"/>
          </a:xfrm>
        </p:spPr>
        <p:txBody>
          <a:bodyPr/>
          <a:lstStyle/>
          <a:p>
            <a:r>
              <a:rPr lang="en-US" dirty="0" smtClean="0"/>
              <a:t>Second problem is that requests are serialized</a:t>
            </a:r>
          </a:p>
          <a:p>
            <a:pPr lvl="1"/>
            <a:r>
              <a:rPr lang="en-US" dirty="0" smtClean="0"/>
              <a:t>Similar to stop-and-wait protocols!</a:t>
            </a:r>
          </a:p>
          <a:p>
            <a:r>
              <a:rPr lang="en-US" dirty="0" smtClean="0"/>
              <a:t>Two solutions</a:t>
            </a:r>
          </a:p>
          <a:p>
            <a:pPr lvl="1"/>
            <a:r>
              <a:rPr lang="en-US" dirty="0" smtClean="0"/>
              <a:t>Pipelined requests (similar to sliding windows)</a:t>
            </a:r>
          </a:p>
          <a:p>
            <a:pPr lvl="1"/>
            <a:r>
              <a:rPr lang="en-US" dirty="0" smtClean="0"/>
              <a:t>Parallel Connections</a:t>
            </a:r>
          </a:p>
          <a:p>
            <a:pPr lvl="2"/>
            <a:r>
              <a:rPr lang="en-US" dirty="0" smtClean="0"/>
              <a:t>HTTP standard says no more than 2 concurrent connections per host name</a:t>
            </a:r>
          </a:p>
          <a:p>
            <a:pPr lvl="2"/>
            <a:r>
              <a:rPr lang="en-US" dirty="0" smtClean="0"/>
              <a:t>Most browsers use more (up to 8 per host, ~35 total)</a:t>
            </a:r>
          </a:p>
          <a:p>
            <a:pPr lvl="3"/>
            <a:r>
              <a:rPr lang="en-US" dirty="0" smtClean="0"/>
              <a:t>See </a:t>
            </a:r>
            <a:r>
              <a:rPr lang="en-US" dirty="0" smtClean="0">
                <a:hlinkClick r:id="rId2"/>
              </a:rPr>
              <a:t>http://www.browserscope.org/</a:t>
            </a:r>
            <a:endParaRPr lang="en-US" dirty="0" smtClean="0"/>
          </a:p>
          <a:p>
            <a:pPr lvl="1"/>
            <a:r>
              <a:rPr lang="en-US" dirty="0" smtClean="0"/>
              <a:t>How are these two approaches different?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87865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Larger Objects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2787995"/>
          </a:xfrm>
        </p:spPr>
        <p:txBody>
          <a:bodyPr/>
          <a:lstStyle/>
          <a:p>
            <a:r>
              <a:rPr lang="en-US" dirty="0" smtClean="0"/>
              <a:t>Problem is throughput in bottleneck link</a:t>
            </a:r>
          </a:p>
          <a:p>
            <a:r>
              <a:rPr lang="en-US" dirty="0" smtClean="0"/>
              <a:t>Solution: HTTP Proxy Caching</a:t>
            </a:r>
          </a:p>
          <a:p>
            <a:pPr lvl="1"/>
            <a:r>
              <a:rPr lang="en-US" dirty="0" smtClean="0"/>
              <a:t>Also improves latency, and reduces server load</a:t>
            </a:r>
            <a:endParaRPr lang="en-US" dirty="0"/>
          </a:p>
        </p:txBody>
      </p:sp>
      <p:pic>
        <p:nvPicPr>
          <p:cNvPr id="5" name="Picture 4" descr="http3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2189" y="3930791"/>
            <a:ext cx="5105400" cy="241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71564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Control Caching?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Server sets options</a:t>
            </a:r>
          </a:p>
          <a:p>
            <a:pPr lvl="1"/>
            <a:r>
              <a:rPr lang="en-US" b="1" dirty="0" smtClean="0"/>
              <a:t>Expires</a:t>
            </a:r>
            <a:r>
              <a:rPr lang="en-US" dirty="0" smtClean="0"/>
              <a:t> header</a:t>
            </a:r>
          </a:p>
          <a:p>
            <a:pPr lvl="1"/>
            <a:r>
              <a:rPr lang="en-US" dirty="0" smtClean="0"/>
              <a:t>No-Cache header</a:t>
            </a:r>
          </a:p>
          <a:p>
            <a:r>
              <a:rPr lang="en-US" dirty="0" smtClean="0"/>
              <a:t>Client can do a conditional request:</a:t>
            </a:r>
          </a:p>
          <a:p>
            <a:pPr lvl="1"/>
            <a:r>
              <a:rPr lang="en-US" dirty="0" smtClean="0"/>
              <a:t>Header option: if-modified-since</a:t>
            </a:r>
          </a:p>
          <a:p>
            <a:pPr lvl="1"/>
            <a:r>
              <a:rPr lang="en-US" dirty="0" smtClean="0"/>
              <a:t>Server can reply with 304 NOT MODIFIED</a:t>
            </a:r>
          </a:p>
        </p:txBody>
      </p:sp>
    </p:spTree>
    <p:extLst>
      <p:ext uri="{BB962C8B-B14F-4D97-AF65-F5344CB8AC3E}">
        <p14:creationId xmlns:p14="http://schemas.microsoft.com/office/powerpoint/2010/main" val="30443140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Caching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157111"/>
            <a:ext cx="7569200" cy="1890889"/>
          </a:xfrm>
        </p:spPr>
        <p:txBody>
          <a:bodyPr>
            <a:normAutofit/>
          </a:bodyPr>
          <a:lstStyle/>
          <a:p>
            <a:r>
              <a:rPr lang="en-US" dirty="0" smtClean="0"/>
              <a:t>Where to cache content?</a:t>
            </a:r>
          </a:p>
          <a:p>
            <a:pPr lvl="1"/>
            <a:r>
              <a:rPr lang="en-US" dirty="0" smtClean="0"/>
              <a:t>Client (browser): avoid extra network transfers</a:t>
            </a:r>
          </a:p>
          <a:p>
            <a:pPr lvl="1"/>
            <a:r>
              <a:rPr lang="en-US" dirty="0" smtClean="0"/>
              <a:t>Server: reduce load on the server</a:t>
            </a:r>
          </a:p>
          <a:p>
            <a:pPr lvl="1"/>
            <a:r>
              <a:rPr lang="en-US" dirty="0" smtClean="0"/>
              <a:t>Service Provider: reduce external traffic</a:t>
            </a:r>
            <a:endParaRPr lang="en-US" dirty="0"/>
          </a:p>
        </p:txBody>
      </p:sp>
      <p:grpSp>
        <p:nvGrpSpPr>
          <p:cNvPr id="4" name="Group 4"/>
          <p:cNvGrpSpPr>
            <a:grpSpLocks/>
          </p:cNvGrpSpPr>
          <p:nvPr/>
        </p:nvGrpSpPr>
        <p:grpSpPr bwMode="auto">
          <a:xfrm>
            <a:off x="6019800" y="5926665"/>
            <a:ext cx="371475" cy="381000"/>
            <a:chOff x="1014" y="912"/>
            <a:chExt cx="574" cy="596"/>
          </a:xfrm>
        </p:grpSpPr>
        <p:sp>
          <p:nvSpPr>
            <p:cNvPr id="5" name="Freeform 5"/>
            <p:cNvSpPr>
              <a:spLocks/>
            </p:cNvSpPr>
            <p:nvPr/>
          </p:nvSpPr>
          <p:spPr bwMode="auto">
            <a:xfrm>
              <a:off x="1014" y="912"/>
              <a:ext cx="574" cy="596"/>
            </a:xfrm>
            <a:custGeom>
              <a:avLst/>
              <a:gdLst>
                <a:gd name="T0" fmla="*/ 124 w 574"/>
                <a:gd name="T1" fmla="*/ 391 h 596"/>
                <a:gd name="T2" fmla="*/ 0 w 574"/>
                <a:gd name="T3" fmla="*/ 391 h 596"/>
                <a:gd name="T4" fmla="*/ 0 w 574"/>
                <a:gd name="T5" fmla="*/ 596 h 596"/>
                <a:gd name="T6" fmla="*/ 574 w 574"/>
                <a:gd name="T7" fmla="*/ 596 h 596"/>
                <a:gd name="T8" fmla="*/ 574 w 574"/>
                <a:gd name="T9" fmla="*/ 391 h 596"/>
                <a:gd name="T10" fmla="*/ 446 w 574"/>
                <a:gd name="T11" fmla="*/ 391 h 596"/>
                <a:gd name="T12" fmla="*/ 446 w 574"/>
                <a:gd name="T13" fmla="*/ 364 h 596"/>
                <a:gd name="T14" fmla="*/ 500 w 574"/>
                <a:gd name="T15" fmla="*/ 364 h 596"/>
                <a:gd name="T16" fmla="*/ 500 w 574"/>
                <a:gd name="T17" fmla="*/ 0 h 596"/>
                <a:gd name="T18" fmla="*/ 70 w 574"/>
                <a:gd name="T19" fmla="*/ 0 h 596"/>
                <a:gd name="T20" fmla="*/ 70 w 574"/>
                <a:gd name="T21" fmla="*/ 364 h 596"/>
                <a:gd name="T22" fmla="*/ 124 w 574"/>
                <a:gd name="T23" fmla="*/ 364 h 596"/>
                <a:gd name="T24" fmla="*/ 124 w 574"/>
                <a:gd name="T25" fmla="*/ 391 h 59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574"/>
                <a:gd name="T40" fmla="*/ 0 h 596"/>
                <a:gd name="T41" fmla="*/ 574 w 574"/>
                <a:gd name="T42" fmla="*/ 596 h 59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574" h="596">
                  <a:moveTo>
                    <a:pt x="124" y="391"/>
                  </a:moveTo>
                  <a:lnTo>
                    <a:pt x="0" y="391"/>
                  </a:lnTo>
                  <a:lnTo>
                    <a:pt x="0" y="596"/>
                  </a:lnTo>
                  <a:lnTo>
                    <a:pt x="574" y="596"/>
                  </a:lnTo>
                  <a:lnTo>
                    <a:pt x="574" y="391"/>
                  </a:lnTo>
                  <a:lnTo>
                    <a:pt x="446" y="391"/>
                  </a:lnTo>
                  <a:lnTo>
                    <a:pt x="446" y="364"/>
                  </a:lnTo>
                  <a:lnTo>
                    <a:pt x="500" y="364"/>
                  </a:lnTo>
                  <a:lnTo>
                    <a:pt x="500" y="0"/>
                  </a:lnTo>
                  <a:lnTo>
                    <a:pt x="70" y="0"/>
                  </a:lnTo>
                  <a:lnTo>
                    <a:pt x="70" y="364"/>
                  </a:lnTo>
                  <a:lnTo>
                    <a:pt x="124" y="364"/>
                  </a:lnTo>
                  <a:lnTo>
                    <a:pt x="124" y="391"/>
                  </a:lnTo>
                  <a:close/>
                </a:path>
              </a:pathLst>
            </a:custGeom>
            <a:solidFill>
              <a:srgbClr val="FFFFFF"/>
            </a:solidFill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Line 6"/>
            <p:cNvSpPr>
              <a:spLocks noChangeShapeType="1"/>
            </p:cNvSpPr>
            <p:nvPr/>
          </p:nvSpPr>
          <p:spPr bwMode="auto">
            <a:xfrm>
              <a:off x="1138" y="1303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Line 7"/>
            <p:cNvSpPr>
              <a:spLocks noChangeShapeType="1"/>
            </p:cNvSpPr>
            <p:nvPr/>
          </p:nvSpPr>
          <p:spPr bwMode="auto">
            <a:xfrm>
              <a:off x="1138" y="1276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8"/>
            <p:cNvSpPr>
              <a:spLocks noEditPoints="1"/>
            </p:cNvSpPr>
            <p:nvPr/>
          </p:nvSpPr>
          <p:spPr bwMode="auto">
            <a:xfrm>
              <a:off x="1310" y="1323"/>
              <a:ext cx="233" cy="168"/>
            </a:xfrm>
            <a:custGeom>
              <a:avLst/>
              <a:gdLst>
                <a:gd name="T0" fmla="*/ 0 w 233"/>
                <a:gd name="T1" fmla="*/ 168 h 168"/>
                <a:gd name="T2" fmla="*/ 188 w 233"/>
                <a:gd name="T3" fmla="*/ 168 h 168"/>
                <a:gd name="T4" fmla="*/ 188 w 233"/>
                <a:gd name="T5" fmla="*/ 0 h 168"/>
                <a:gd name="T6" fmla="*/ 0 w 233"/>
                <a:gd name="T7" fmla="*/ 0 h 168"/>
                <a:gd name="T8" fmla="*/ 0 w 233"/>
                <a:gd name="T9" fmla="*/ 168 h 168"/>
                <a:gd name="T10" fmla="*/ 204 w 233"/>
                <a:gd name="T11" fmla="*/ 26 h 168"/>
                <a:gd name="T12" fmla="*/ 233 w 233"/>
                <a:gd name="T13" fmla="*/ 26 h 168"/>
                <a:gd name="T14" fmla="*/ 233 w 233"/>
                <a:gd name="T15" fmla="*/ 0 h 168"/>
                <a:gd name="T16" fmla="*/ 204 w 233"/>
                <a:gd name="T17" fmla="*/ 0 h 168"/>
                <a:gd name="T18" fmla="*/ 204 w 233"/>
                <a:gd name="T19" fmla="*/ 26 h 16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33"/>
                <a:gd name="T31" fmla="*/ 0 h 168"/>
                <a:gd name="T32" fmla="*/ 233 w 233"/>
                <a:gd name="T33" fmla="*/ 168 h 16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33" h="168">
                  <a:moveTo>
                    <a:pt x="0" y="168"/>
                  </a:moveTo>
                  <a:lnTo>
                    <a:pt x="188" y="168"/>
                  </a:lnTo>
                  <a:lnTo>
                    <a:pt x="188" y="0"/>
                  </a:lnTo>
                  <a:lnTo>
                    <a:pt x="0" y="0"/>
                  </a:lnTo>
                  <a:lnTo>
                    <a:pt x="0" y="168"/>
                  </a:lnTo>
                  <a:close/>
                  <a:moveTo>
                    <a:pt x="204" y="26"/>
                  </a:moveTo>
                  <a:lnTo>
                    <a:pt x="233" y="26"/>
                  </a:lnTo>
                  <a:lnTo>
                    <a:pt x="233" y="0"/>
                  </a:lnTo>
                  <a:lnTo>
                    <a:pt x="204" y="0"/>
                  </a:lnTo>
                  <a:lnTo>
                    <a:pt x="204" y="26"/>
                  </a:lnTo>
                  <a:close/>
                </a:path>
              </a:pathLst>
            </a:custGeom>
            <a:solidFill>
              <a:srgbClr val="FFFFFF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9"/>
            <p:cNvSpPr>
              <a:spLocks noChangeShapeType="1"/>
            </p:cNvSpPr>
            <p:nvPr/>
          </p:nvSpPr>
          <p:spPr bwMode="auto">
            <a:xfrm>
              <a:off x="1310" y="1379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10"/>
            <p:cNvSpPr>
              <a:spLocks noChangeShapeType="1"/>
            </p:cNvSpPr>
            <p:nvPr/>
          </p:nvSpPr>
          <p:spPr bwMode="auto">
            <a:xfrm>
              <a:off x="1310" y="1435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11"/>
            <p:cNvSpPr>
              <a:spLocks noChangeShapeType="1"/>
            </p:cNvSpPr>
            <p:nvPr/>
          </p:nvSpPr>
          <p:spPr bwMode="auto">
            <a:xfrm>
              <a:off x="1317" y="1405"/>
              <a:ext cx="172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Rectangle 12"/>
            <p:cNvSpPr>
              <a:spLocks noChangeArrowheads="1"/>
            </p:cNvSpPr>
            <p:nvPr/>
          </p:nvSpPr>
          <p:spPr bwMode="auto">
            <a:xfrm>
              <a:off x="1416" y="1389"/>
              <a:ext cx="54" cy="36"/>
            </a:xfrm>
            <a:prstGeom prst="rect">
              <a:avLst/>
            </a:prstGeom>
            <a:noFill/>
            <a:ln w="4763">
              <a:solidFill>
                <a:srgbClr val="000000"/>
              </a:solidFill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13"/>
            <p:cNvSpPr>
              <a:spLocks noEditPoints="1"/>
            </p:cNvSpPr>
            <p:nvPr/>
          </p:nvSpPr>
          <p:spPr bwMode="auto">
            <a:xfrm>
              <a:off x="1030" y="955"/>
              <a:ext cx="538" cy="401"/>
            </a:xfrm>
            <a:custGeom>
              <a:avLst/>
              <a:gdLst>
                <a:gd name="T0" fmla="*/ 452 w 538"/>
                <a:gd name="T1" fmla="*/ 285 h 401"/>
                <a:gd name="T2" fmla="*/ 472 w 538"/>
                <a:gd name="T3" fmla="*/ 285 h 401"/>
                <a:gd name="T4" fmla="*/ 472 w 538"/>
                <a:gd name="T5" fmla="*/ 278 h 401"/>
                <a:gd name="T6" fmla="*/ 452 w 538"/>
                <a:gd name="T7" fmla="*/ 278 h 401"/>
                <a:gd name="T8" fmla="*/ 452 w 538"/>
                <a:gd name="T9" fmla="*/ 285 h 401"/>
                <a:gd name="T10" fmla="*/ 121 w 538"/>
                <a:gd name="T11" fmla="*/ 239 h 401"/>
                <a:gd name="T12" fmla="*/ 121 w 538"/>
                <a:gd name="T13" fmla="*/ 27 h 401"/>
                <a:gd name="T14" fmla="*/ 417 w 538"/>
                <a:gd name="T15" fmla="*/ 27 h 401"/>
                <a:gd name="T16" fmla="*/ 417 w 538"/>
                <a:gd name="T17" fmla="*/ 239 h 401"/>
                <a:gd name="T18" fmla="*/ 121 w 538"/>
                <a:gd name="T19" fmla="*/ 239 h 401"/>
                <a:gd name="T20" fmla="*/ 108 w 538"/>
                <a:gd name="T21" fmla="*/ 252 h 401"/>
                <a:gd name="T22" fmla="*/ 430 w 538"/>
                <a:gd name="T23" fmla="*/ 252 h 401"/>
                <a:gd name="T24" fmla="*/ 430 w 538"/>
                <a:gd name="T25" fmla="*/ 14 h 401"/>
                <a:gd name="T26" fmla="*/ 446 w 538"/>
                <a:gd name="T27" fmla="*/ 14 h 401"/>
                <a:gd name="T28" fmla="*/ 446 w 538"/>
                <a:gd name="T29" fmla="*/ 0 h 401"/>
                <a:gd name="T30" fmla="*/ 96 w 538"/>
                <a:gd name="T31" fmla="*/ 0 h 401"/>
                <a:gd name="T32" fmla="*/ 96 w 538"/>
                <a:gd name="T33" fmla="*/ 265 h 401"/>
                <a:gd name="T34" fmla="*/ 108 w 538"/>
                <a:gd name="T35" fmla="*/ 265 h 401"/>
                <a:gd name="T36" fmla="*/ 108 w 538"/>
                <a:gd name="T37" fmla="*/ 252 h 401"/>
                <a:gd name="T38" fmla="*/ 0 w 538"/>
                <a:gd name="T39" fmla="*/ 388 h 401"/>
                <a:gd name="T40" fmla="*/ 54 w 538"/>
                <a:gd name="T41" fmla="*/ 388 h 401"/>
                <a:gd name="T42" fmla="*/ 54 w 538"/>
                <a:gd name="T43" fmla="*/ 368 h 401"/>
                <a:gd name="T44" fmla="*/ 0 w 538"/>
                <a:gd name="T45" fmla="*/ 368 h 401"/>
                <a:gd name="T46" fmla="*/ 0 w 538"/>
                <a:gd name="T47" fmla="*/ 388 h 401"/>
                <a:gd name="T48" fmla="*/ 316 w 538"/>
                <a:gd name="T49" fmla="*/ 401 h 401"/>
                <a:gd name="T50" fmla="*/ 430 w 538"/>
                <a:gd name="T51" fmla="*/ 401 h 401"/>
                <a:gd name="T52" fmla="*/ 430 w 538"/>
                <a:gd name="T53" fmla="*/ 391 h 401"/>
                <a:gd name="T54" fmla="*/ 316 w 538"/>
                <a:gd name="T55" fmla="*/ 391 h 401"/>
                <a:gd name="T56" fmla="*/ 316 w 538"/>
                <a:gd name="T57" fmla="*/ 401 h 401"/>
                <a:gd name="T58" fmla="*/ 523 w 538"/>
                <a:gd name="T59" fmla="*/ 378 h 401"/>
                <a:gd name="T60" fmla="*/ 538 w 538"/>
                <a:gd name="T61" fmla="*/ 378 h 401"/>
                <a:gd name="T62" fmla="*/ 538 w 538"/>
                <a:gd name="T63" fmla="*/ 368 h 401"/>
                <a:gd name="T64" fmla="*/ 523 w 538"/>
                <a:gd name="T65" fmla="*/ 368 h 401"/>
                <a:gd name="T66" fmla="*/ 523 w 538"/>
                <a:gd name="T67" fmla="*/ 378 h 401"/>
                <a:gd name="T68" fmla="*/ 523 w 538"/>
                <a:gd name="T69" fmla="*/ 394 h 401"/>
                <a:gd name="T70" fmla="*/ 538 w 538"/>
                <a:gd name="T71" fmla="*/ 394 h 401"/>
                <a:gd name="T72" fmla="*/ 538 w 538"/>
                <a:gd name="T73" fmla="*/ 388 h 401"/>
                <a:gd name="T74" fmla="*/ 523 w 538"/>
                <a:gd name="T75" fmla="*/ 388 h 401"/>
                <a:gd name="T76" fmla="*/ 523 w 538"/>
                <a:gd name="T77" fmla="*/ 394 h 401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538"/>
                <a:gd name="T118" fmla="*/ 0 h 401"/>
                <a:gd name="T119" fmla="*/ 538 w 538"/>
                <a:gd name="T120" fmla="*/ 401 h 401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538" h="401">
                  <a:moveTo>
                    <a:pt x="452" y="285"/>
                  </a:moveTo>
                  <a:lnTo>
                    <a:pt x="472" y="285"/>
                  </a:lnTo>
                  <a:lnTo>
                    <a:pt x="472" y="278"/>
                  </a:lnTo>
                  <a:lnTo>
                    <a:pt x="452" y="278"/>
                  </a:lnTo>
                  <a:lnTo>
                    <a:pt x="452" y="285"/>
                  </a:lnTo>
                  <a:close/>
                  <a:moveTo>
                    <a:pt x="121" y="239"/>
                  </a:moveTo>
                  <a:lnTo>
                    <a:pt x="121" y="27"/>
                  </a:lnTo>
                  <a:lnTo>
                    <a:pt x="417" y="27"/>
                  </a:lnTo>
                  <a:lnTo>
                    <a:pt x="417" y="239"/>
                  </a:lnTo>
                  <a:lnTo>
                    <a:pt x="121" y="239"/>
                  </a:lnTo>
                  <a:close/>
                  <a:moveTo>
                    <a:pt x="108" y="252"/>
                  </a:moveTo>
                  <a:lnTo>
                    <a:pt x="430" y="252"/>
                  </a:lnTo>
                  <a:lnTo>
                    <a:pt x="430" y="14"/>
                  </a:lnTo>
                  <a:lnTo>
                    <a:pt x="446" y="14"/>
                  </a:lnTo>
                  <a:lnTo>
                    <a:pt x="446" y="0"/>
                  </a:lnTo>
                  <a:lnTo>
                    <a:pt x="96" y="0"/>
                  </a:lnTo>
                  <a:lnTo>
                    <a:pt x="96" y="265"/>
                  </a:lnTo>
                  <a:lnTo>
                    <a:pt x="108" y="265"/>
                  </a:lnTo>
                  <a:lnTo>
                    <a:pt x="108" y="252"/>
                  </a:lnTo>
                  <a:close/>
                  <a:moveTo>
                    <a:pt x="0" y="388"/>
                  </a:moveTo>
                  <a:lnTo>
                    <a:pt x="54" y="388"/>
                  </a:lnTo>
                  <a:lnTo>
                    <a:pt x="54" y="368"/>
                  </a:lnTo>
                  <a:lnTo>
                    <a:pt x="0" y="368"/>
                  </a:lnTo>
                  <a:lnTo>
                    <a:pt x="0" y="388"/>
                  </a:lnTo>
                  <a:close/>
                  <a:moveTo>
                    <a:pt x="316" y="401"/>
                  </a:moveTo>
                  <a:lnTo>
                    <a:pt x="430" y="401"/>
                  </a:lnTo>
                  <a:lnTo>
                    <a:pt x="430" y="391"/>
                  </a:lnTo>
                  <a:lnTo>
                    <a:pt x="316" y="391"/>
                  </a:lnTo>
                  <a:lnTo>
                    <a:pt x="316" y="401"/>
                  </a:lnTo>
                  <a:close/>
                  <a:moveTo>
                    <a:pt x="523" y="378"/>
                  </a:moveTo>
                  <a:lnTo>
                    <a:pt x="538" y="378"/>
                  </a:lnTo>
                  <a:lnTo>
                    <a:pt x="538" y="368"/>
                  </a:lnTo>
                  <a:lnTo>
                    <a:pt x="523" y="368"/>
                  </a:lnTo>
                  <a:lnTo>
                    <a:pt x="523" y="378"/>
                  </a:lnTo>
                  <a:close/>
                  <a:moveTo>
                    <a:pt x="523" y="394"/>
                  </a:moveTo>
                  <a:lnTo>
                    <a:pt x="538" y="394"/>
                  </a:lnTo>
                  <a:lnTo>
                    <a:pt x="538" y="388"/>
                  </a:lnTo>
                  <a:lnTo>
                    <a:pt x="523" y="388"/>
                  </a:lnTo>
                  <a:lnTo>
                    <a:pt x="523" y="394"/>
                  </a:lnTo>
                  <a:close/>
                </a:path>
              </a:pathLst>
            </a:custGeom>
            <a:solidFill>
              <a:srgbClr val="000000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14"/>
            <p:cNvSpPr>
              <a:spLocks noChangeShapeType="1"/>
            </p:cNvSpPr>
            <p:nvPr/>
          </p:nvSpPr>
          <p:spPr bwMode="auto">
            <a:xfrm>
              <a:off x="1084" y="1257"/>
              <a:ext cx="430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15"/>
            <p:cNvSpPr>
              <a:spLocks noChangeShapeType="1"/>
            </p:cNvSpPr>
            <p:nvPr/>
          </p:nvSpPr>
          <p:spPr bwMode="auto">
            <a:xfrm flipV="1">
              <a:off x="1193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16"/>
            <p:cNvSpPr>
              <a:spLocks noChangeShapeType="1"/>
            </p:cNvSpPr>
            <p:nvPr/>
          </p:nvSpPr>
          <p:spPr bwMode="auto">
            <a:xfrm flipV="1">
              <a:off x="1301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7" name="Group 17"/>
          <p:cNvGrpSpPr>
            <a:grpSpLocks/>
          </p:cNvGrpSpPr>
          <p:nvPr/>
        </p:nvGrpSpPr>
        <p:grpSpPr bwMode="auto">
          <a:xfrm>
            <a:off x="7477125" y="5926665"/>
            <a:ext cx="371475" cy="381000"/>
            <a:chOff x="1014" y="912"/>
            <a:chExt cx="574" cy="596"/>
          </a:xfrm>
        </p:grpSpPr>
        <p:sp>
          <p:nvSpPr>
            <p:cNvPr id="18" name="Freeform 18"/>
            <p:cNvSpPr>
              <a:spLocks/>
            </p:cNvSpPr>
            <p:nvPr/>
          </p:nvSpPr>
          <p:spPr bwMode="auto">
            <a:xfrm>
              <a:off x="1014" y="912"/>
              <a:ext cx="574" cy="596"/>
            </a:xfrm>
            <a:custGeom>
              <a:avLst/>
              <a:gdLst>
                <a:gd name="T0" fmla="*/ 124 w 574"/>
                <a:gd name="T1" fmla="*/ 391 h 596"/>
                <a:gd name="T2" fmla="*/ 0 w 574"/>
                <a:gd name="T3" fmla="*/ 391 h 596"/>
                <a:gd name="T4" fmla="*/ 0 w 574"/>
                <a:gd name="T5" fmla="*/ 596 h 596"/>
                <a:gd name="T6" fmla="*/ 574 w 574"/>
                <a:gd name="T7" fmla="*/ 596 h 596"/>
                <a:gd name="T8" fmla="*/ 574 w 574"/>
                <a:gd name="T9" fmla="*/ 391 h 596"/>
                <a:gd name="T10" fmla="*/ 446 w 574"/>
                <a:gd name="T11" fmla="*/ 391 h 596"/>
                <a:gd name="T12" fmla="*/ 446 w 574"/>
                <a:gd name="T13" fmla="*/ 364 h 596"/>
                <a:gd name="T14" fmla="*/ 500 w 574"/>
                <a:gd name="T15" fmla="*/ 364 h 596"/>
                <a:gd name="T16" fmla="*/ 500 w 574"/>
                <a:gd name="T17" fmla="*/ 0 h 596"/>
                <a:gd name="T18" fmla="*/ 70 w 574"/>
                <a:gd name="T19" fmla="*/ 0 h 596"/>
                <a:gd name="T20" fmla="*/ 70 w 574"/>
                <a:gd name="T21" fmla="*/ 364 h 596"/>
                <a:gd name="T22" fmla="*/ 124 w 574"/>
                <a:gd name="T23" fmla="*/ 364 h 596"/>
                <a:gd name="T24" fmla="*/ 124 w 574"/>
                <a:gd name="T25" fmla="*/ 391 h 59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574"/>
                <a:gd name="T40" fmla="*/ 0 h 596"/>
                <a:gd name="T41" fmla="*/ 574 w 574"/>
                <a:gd name="T42" fmla="*/ 596 h 59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574" h="596">
                  <a:moveTo>
                    <a:pt x="124" y="391"/>
                  </a:moveTo>
                  <a:lnTo>
                    <a:pt x="0" y="391"/>
                  </a:lnTo>
                  <a:lnTo>
                    <a:pt x="0" y="596"/>
                  </a:lnTo>
                  <a:lnTo>
                    <a:pt x="574" y="596"/>
                  </a:lnTo>
                  <a:lnTo>
                    <a:pt x="574" y="391"/>
                  </a:lnTo>
                  <a:lnTo>
                    <a:pt x="446" y="391"/>
                  </a:lnTo>
                  <a:lnTo>
                    <a:pt x="446" y="364"/>
                  </a:lnTo>
                  <a:lnTo>
                    <a:pt x="500" y="364"/>
                  </a:lnTo>
                  <a:lnTo>
                    <a:pt x="500" y="0"/>
                  </a:lnTo>
                  <a:lnTo>
                    <a:pt x="70" y="0"/>
                  </a:lnTo>
                  <a:lnTo>
                    <a:pt x="70" y="364"/>
                  </a:lnTo>
                  <a:lnTo>
                    <a:pt x="124" y="364"/>
                  </a:lnTo>
                  <a:lnTo>
                    <a:pt x="124" y="391"/>
                  </a:lnTo>
                  <a:close/>
                </a:path>
              </a:pathLst>
            </a:custGeom>
            <a:solidFill>
              <a:srgbClr val="FFFFFF"/>
            </a:solidFill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Line 19"/>
            <p:cNvSpPr>
              <a:spLocks noChangeShapeType="1"/>
            </p:cNvSpPr>
            <p:nvPr/>
          </p:nvSpPr>
          <p:spPr bwMode="auto">
            <a:xfrm>
              <a:off x="1138" y="1303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20"/>
            <p:cNvSpPr>
              <a:spLocks noChangeShapeType="1"/>
            </p:cNvSpPr>
            <p:nvPr/>
          </p:nvSpPr>
          <p:spPr bwMode="auto">
            <a:xfrm>
              <a:off x="1138" y="1276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21"/>
            <p:cNvSpPr>
              <a:spLocks noEditPoints="1"/>
            </p:cNvSpPr>
            <p:nvPr/>
          </p:nvSpPr>
          <p:spPr bwMode="auto">
            <a:xfrm>
              <a:off x="1310" y="1323"/>
              <a:ext cx="233" cy="168"/>
            </a:xfrm>
            <a:custGeom>
              <a:avLst/>
              <a:gdLst>
                <a:gd name="T0" fmla="*/ 0 w 233"/>
                <a:gd name="T1" fmla="*/ 168 h 168"/>
                <a:gd name="T2" fmla="*/ 188 w 233"/>
                <a:gd name="T3" fmla="*/ 168 h 168"/>
                <a:gd name="T4" fmla="*/ 188 w 233"/>
                <a:gd name="T5" fmla="*/ 0 h 168"/>
                <a:gd name="T6" fmla="*/ 0 w 233"/>
                <a:gd name="T7" fmla="*/ 0 h 168"/>
                <a:gd name="T8" fmla="*/ 0 w 233"/>
                <a:gd name="T9" fmla="*/ 168 h 168"/>
                <a:gd name="T10" fmla="*/ 204 w 233"/>
                <a:gd name="T11" fmla="*/ 26 h 168"/>
                <a:gd name="T12" fmla="*/ 233 w 233"/>
                <a:gd name="T13" fmla="*/ 26 h 168"/>
                <a:gd name="T14" fmla="*/ 233 w 233"/>
                <a:gd name="T15" fmla="*/ 0 h 168"/>
                <a:gd name="T16" fmla="*/ 204 w 233"/>
                <a:gd name="T17" fmla="*/ 0 h 168"/>
                <a:gd name="T18" fmla="*/ 204 w 233"/>
                <a:gd name="T19" fmla="*/ 26 h 16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33"/>
                <a:gd name="T31" fmla="*/ 0 h 168"/>
                <a:gd name="T32" fmla="*/ 233 w 233"/>
                <a:gd name="T33" fmla="*/ 168 h 16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33" h="168">
                  <a:moveTo>
                    <a:pt x="0" y="168"/>
                  </a:moveTo>
                  <a:lnTo>
                    <a:pt x="188" y="168"/>
                  </a:lnTo>
                  <a:lnTo>
                    <a:pt x="188" y="0"/>
                  </a:lnTo>
                  <a:lnTo>
                    <a:pt x="0" y="0"/>
                  </a:lnTo>
                  <a:lnTo>
                    <a:pt x="0" y="168"/>
                  </a:lnTo>
                  <a:close/>
                  <a:moveTo>
                    <a:pt x="204" y="26"/>
                  </a:moveTo>
                  <a:lnTo>
                    <a:pt x="233" y="26"/>
                  </a:lnTo>
                  <a:lnTo>
                    <a:pt x="233" y="0"/>
                  </a:lnTo>
                  <a:lnTo>
                    <a:pt x="204" y="0"/>
                  </a:lnTo>
                  <a:lnTo>
                    <a:pt x="204" y="26"/>
                  </a:lnTo>
                  <a:close/>
                </a:path>
              </a:pathLst>
            </a:custGeom>
            <a:solidFill>
              <a:srgbClr val="FFFFFF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Line 22"/>
            <p:cNvSpPr>
              <a:spLocks noChangeShapeType="1"/>
            </p:cNvSpPr>
            <p:nvPr/>
          </p:nvSpPr>
          <p:spPr bwMode="auto">
            <a:xfrm>
              <a:off x="1310" y="1379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23"/>
            <p:cNvSpPr>
              <a:spLocks noChangeShapeType="1"/>
            </p:cNvSpPr>
            <p:nvPr/>
          </p:nvSpPr>
          <p:spPr bwMode="auto">
            <a:xfrm>
              <a:off x="1310" y="1435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24"/>
            <p:cNvSpPr>
              <a:spLocks noChangeShapeType="1"/>
            </p:cNvSpPr>
            <p:nvPr/>
          </p:nvSpPr>
          <p:spPr bwMode="auto">
            <a:xfrm>
              <a:off x="1317" y="1405"/>
              <a:ext cx="172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Rectangle 25"/>
            <p:cNvSpPr>
              <a:spLocks noChangeArrowheads="1"/>
            </p:cNvSpPr>
            <p:nvPr/>
          </p:nvSpPr>
          <p:spPr bwMode="auto">
            <a:xfrm>
              <a:off x="1416" y="1389"/>
              <a:ext cx="54" cy="36"/>
            </a:xfrm>
            <a:prstGeom prst="rect">
              <a:avLst/>
            </a:prstGeom>
            <a:noFill/>
            <a:ln w="4763">
              <a:solidFill>
                <a:srgbClr val="000000"/>
              </a:solidFill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26"/>
            <p:cNvSpPr>
              <a:spLocks noEditPoints="1"/>
            </p:cNvSpPr>
            <p:nvPr/>
          </p:nvSpPr>
          <p:spPr bwMode="auto">
            <a:xfrm>
              <a:off x="1030" y="955"/>
              <a:ext cx="538" cy="401"/>
            </a:xfrm>
            <a:custGeom>
              <a:avLst/>
              <a:gdLst>
                <a:gd name="T0" fmla="*/ 452 w 538"/>
                <a:gd name="T1" fmla="*/ 285 h 401"/>
                <a:gd name="T2" fmla="*/ 472 w 538"/>
                <a:gd name="T3" fmla="*/ 285 h 401"/>
                <a:gd name="T4" fmla="*/ 472 w 538"/>
                <a:gd name="T5" fmla="*/ 278 h 401"/>
                <a:gd name="T6" fmla="*/ 452 w 538"/>
                <a:gd name="T7" fmla="*/ 278 h 401"/>
                <a:gd name="T8" fmla="*/ 452 w 538"/>
                <a:gd name="T9" fmla="*/ 285 h 401"/>
                <a:gd name="T10" fmla="*/ 121 w 538"/>
                <a:gd name="T11" fmla="*/ 239 h 401"/>
                <a:gd name="T12" fmla="*/ 121 w 538"/>
                <a:gd name="T13" fmla="*/ 27 h 401"/>
                <a:gd name="T14" fmla="*/ 417 w 538"/>
                <a:gd name="T15" fmla="*/ 27 h 401"/>
                <a:gd name="T16" fmla="*/ 417 w 538"/>
                <a:gd name="T17" fmla="*/ 239 h 401"/>
                <a:gd name="T18" fmla="*/ 121 w 538"/>
                <a:gd name="T19" fmla="*/ 239 h 401"/>
                <a:gd name="T20" fmla="*/ 108 w 538"/>
                <a:gd name="T21" fmla="*/ 252 h 401"/>
                <a:gd name="T22" fmla="*/ 430 w 538"/>
                <a:gd name="T23" fmla="*/ 252 h 401"/>
                <a:gd name="T24" fmla="*/ 430 w 538"/>
                <a:gd name="T25" fmla="*/ 14 h 401"/>
                <a:gd name="T26" fmla="*/ 446 w 538"/>
                <a:gd name="T27" fmla="*/ 14 h 401"/>
                <a:gd name="T28" fmla="*/ 446 w 538"/>
                <a:gd name="T29" fmla="*/ 0 h 401"/>
                <a:gd name="T30" fmla="*/ 96 w 538"/>
                <a:gd name="T31" fmla="*/ 0 h 401"/>
                <a:gd name="T32" fmla="*/ 96 w 538"/>
                <a:gd name="T33" fmla="*/ 265 h 401"/>
                <a:gd name="T34" fmla="*/ 108 w 538"/>
                <a:gd name="T35" fmla="*/ 265 h 401"/>
                <a:gd name="T36" fmla="*/ 108 w 538"/>
                <a:gd name="T37" fmla="*/ 252 h 401"/>
                <a:gd name="T38" fmla="*/ 0 w 538"/>
                <a:gd name="T39" fmla="*/ 388 h 401"/>
                <a:gd name="T40" fmla="*/ 54 w 538"/>
                <a:gd name="T41" fmla="*/ 388 h 401"/>
                <a:gd name="T42" fmla="*/ 54 w 538"/>
                <a:gd name="T43" fmla="*/ 368 h 401"/>
                <a:gd name="T44" fmla="*/ 0 w 538"/>
                <a:gd name="T45" fmla="*/ 368 h 401"/>
                <a:gd name="T46" fmla="*/ 0 w 538"/>
                <a:gd name="T47" fmla="*/ 388 h 401"/>
                <a:gd name="T48" fmla="*/ 316 w 538"/>
                <a:gd name="T49" fmla="*/ 401 h 401"/>
                <a:gd name="T50" fmla="*/ 430 w 538"/>
                <a:gd name="T51" fmla="*/ 401 h 401"/>
                <a:gd name="T52" fmla="*/ 430 w 538"/>
                <a:gd name="T53" fmla="*/ 391 h 401"/>
                <a:gd name="T54" fmla="*/ 316 w 538"/>
                <a:gd name="T55" fmla="*/ 391 h 401"/>
                <a:gd name="T56" fmla="*/ 316 w 538"/>
                <a:gd name="T57" fmla="*/ 401 h 401"/>
                <a:gd name="T58" fmla="*/ 523 w 538"/>
                <a:gd name="T59" fmla="*/ 378 h 401"/>
                <a:gd name="T60" fmla="*/ 538 w 538"/>
                <a:gd name="T61" fmla="*/ 378 h 401"/>
                <a:gd name="T62" fmla="*/ 538 w 538"/>
                <a:gd name="T63" fmla="*/ 368 h 401"/>
                <a:gd name="T64" fmla="*/ 523 w 538"/>
                <a:gd name="T65" fmla="*/ 368 h 401"/>
                <a:gd name="T66" fmla="*/ 523 w 538"/>
                <a:gd name="T67" fmla="*/ 378 h 401"/>
                <a:gd name="T68" fmla="*/ 523 w 538"/>
                <a:gd name="T69" fmla="*/ 394 h 401"/>
                <a:gd name="T70" fmla="*/ 538 w 538"/>
                <a:gd name="T71" fmla="*/ 394 h 401"/>
                <a:gd name="T72" fmla="*/ 538 w 538"/>
                <a:gd name="T73" fmla="*/ 388 h 401"/>
                <a:gd name="T74" fmla="*/ 523 w 538"/>
                <a:gd name="T75" fmla="*/ 388 h 401"/>
                <a:gd name="T76" fmla="*/ 523 w 538"/>
                <a:gd name="T77" fmla="*/ 394 h 401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538"/>
                <a:gd name="T118" fmla="*/ 0 h 401"/>
                <a:gd name="T119" fmla="*/ 538 w 538"/>
                <a:gd name="T120" fmla="*/ 401 h 401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538" h="401">
                  <a:moveTo>
                    <a:pt x="452" y="285"/>
                  </a:moveTo>
                  <a:lnTo>
                    <a:pt x="472" y="285"/>
                  </a:lnTo>
                  <a:lnTo>
                    <a:pt x="472" y="278"/>
                  </a:lnTo>
                  <a:lnTo>
                    <a:pt x="452" y="278"/>
                  </a:lnTo>
                  <a:lnTo>
                    <a:pt x="452" y="285"/>
                  </a:lnTo>
                  <a:close/>
                  <a:moveTo>
                    <a:pt x="121" y="239"/>
                  </a:moveTo>
                  <a:lnTo>
                    <a:pt x="121" y="27"/>
                  </a:lnTo>
                  <a:lnTo>
                    <a:pt x="417" y="27"/>
                  </a:lnTo>
                  <a:lnTo>
                    <a:pt x="417" y="239"/>
                  </a:lnTo>
                  <a:lnTo>
                    <a:pt x="121" y="239"/>
                  </a:lnTo>
                  <a:close/>
                  <a:moveTo>
                    <a:pt x="108" y="252"/>
                  </a:moveTo>
                  <a:lnTo>
                    <a:pt x="430" y="252"/>
                  </a:lnTo>
                  <a:lnTo>
                    <a:pt x="430" y="14"/>
                  </a:lnTo>
                  <a:lnTo>
                    <a:pt x="446" y="14"/>
                  </a:lnTo>
                  <a:lnTo>
                    <a:pt x="446" y="0"/>
                  </a:lnTo>
                  <a:lnTo>
                    <a:pt x="96" y="0"/>
                  </a:lnTo>
                  <a:lnTo>
                    <a:pt x="96" y="265"/>
                  </a:lnTo>
                  <a:lnTo>
                    <a:pt x="108" y="265"/>
                  </a:lnTo>
                  <a:lnTo>
                    <a:pt x="108" y="252"/>
                  </a:lnTo>
                  <a:close/>
                  <a:moveTo>
                    <a:pt x="0" y="388"/>
                  </a:moveTo>
                  <a:lnTo>
                    <a:pt x="54" y="388"/>
                  </a:lnTo>
                  <a:lnTo>
                    <a:pt x="54" y="368"/>
                  </a:lnTo>
                  <a:lnTo>
                    <a:pt x="0" y="368"/>
                  </a:lnTo>
                  <a:lnTo>
                    <a:pt x="0" y="388"/>
                  </a:lnTo>
                  <a:close/>
                  <a:moveTo>
                    <a:pt x="316" y="401"/>
                  </a:moveTo>
                  <a:lnTo>
                    <a:pt x="430" y="401"/>
                  </a:lnTo>
                  <a:lnTo>
                    <a:pt x="430" y="391"/>
                  </a:lnTo>
                  <a:lnTo>
                    <a:pt x="316" y="391"/>
                  </a:lnTo>
                  <a:lnTo>
                    <a:pt x="316" y="401"/>
                  </a:lnTo>
                  <a:close/>
                  <a:moveTo>
                    <a:pt x="523" y="378"/>
                  </a:moveTo>
                  <a:lnTo>
                    <a:pt x="538" y="378"/>
                  </a:lnTo>
                  <a:lnTo>
                    <a:pt x="538" y="368"/>
                  </a:lnTo>
                  <a:lnTo>
                    <a:pt x="523" y="368"/>
                  </a:lnTo>
                  <a:lnTo>
                    <a:pt x="523" y="378"/>
                  </a:lnTo>
                  <a:close/>
                  <a:moveTo>
                    <a:pt x="523" y="394"/>
                  </a:moveTo>
                  <a:lnTo>
                    <a:pt x="538" y="394"/>
                  </a:lnTo>
                  <a:lnTo>
                    <a:pt x="538" y="388"/>
                  </a:lnTo>
                  <a:lnTo>
                    <a:pt x="523" y="388"/>
                  </a:lnTo>
                  <a:lnTo>
                    <a:pt x="523" y="394"/>
                  </a:lnTo>
                  <a:close/>
                </a:path>
              </a:pathLst>
            </a:custGeom>
            <a:solidFill>
              <a:srgbClr val="000000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Line 27"/>
            <p:cNvSpPr>
              <a:spLocks noChangeShapeType="1"/>
            </p:cNvSpPr>
            <p:nvPr/>
          </p:nvSpPr>
          <p:spPr bwMode="auto">
            <a:xfrm>
              <a:off x="1084" y="1257"/>
              <a:ext cx="430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Line 28"/>
            <p:cNvSpPr>
              <a:spLocks noChangeShapeType="1"/>
            </p:cNvSpPr>
            <p:nvPr/>
          </p:nvSpPr>
          <p:spPr bwMode="auto">
            <a:xfrm flipV="1">
              <a:off x="1193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29"/>
            <p:cNvSpPr>
              <a:spLocks noChangeShapeType="1"/>
            </p:cNvSpPr>
            <p:nvPr/>
          </p:nvSpPr>
          <p:spPr bwMode="auto">
            <a:xfrm flipV="1">
              <a:off x="1301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0" name="Group 30"/>
          <p:cNvGrpSpPr>
            <a:grpSpLocks/>
          </p:cNvGrpSpPr>
          <p:nvPr/>
        </p:nvGrpSpPr>
        <p:grpSpPr bwMode="auto">
          <a:xfrm>
            <a:off x="1219200" y="5926665"/>
            <a:ext cx="371475" cy="381000"/>
            <a:chOff x="1014" y="912"/>
            <a:chExt cx="574" cy="596"/>
          </a:xfrm>
        </p:grpSpPr>
        <p:sp>
          <p:nvSpPr>
            <p:cNvPr id="31" name="Freeform 31"/>
            <p:cNvSpPr>
              <a:spLocks/>
            </p:cNvSpPr>
            <p:nvPr/>
          </p:nvSpPr>
          <p:spPr bwMode="auto">
            <a:xfrm>
              <a:off x="1014" y="912"/>
              <a:ext cx="574" cy="596"/>
            </a:xfrm>
            <a:custGeom>
              <a:avLst/>
              <a:gdLst>
                <a:gd name="T0" fmla="*/ 124 w 574"/>
                <a:gd name="T1" fmla="*/ 391 h 596"/>
                <a:gd name="T2" fmla="*/ 0 w 574"/>
                <a:gd name="T3" fmla="*/ 391 h 596"/>
                <a:gd name="T4" fmla="*/ 0 w 574"/>
                <a:gd name="T5" fmla="*/ 596 h 596"/>
                <a:gd name="T6" fmla="*/ 574 w 574"/>
                <a:gd name="T7" fmla="*/ 596 h 596"/>
                <a:gd name="T8" fmla="*/ 574 w 574"/>
                <a:gd name="T9" fmla="*/ 391 h 596"/>
                <a:gd name="T10" fmla="*/ 446 w 574"/>
                <a:gd name="T11" fmla="*/ 391 h 596"/>
                <a:gd name="T12" fmla="*/ 446 w 574"/>
                <a:gd name="T13" fmla="*/ 364 h 596"/>
                <a:gd name="T14" fmla="*/ 500 w 574"/>
                <a:gd name="T15" fmla="*/ 364 h 596"/>
                <a:gd name="T16" fmla="*/ 500 w 574"/>
                <a:gd name="T17" fmla="*/ 0 h 596"/>
                <a:gd name="T18" fmla="*/ 70 w 574"/>
                <a:gd name="T19" fmla="*/ 0 h 596"/>
                <a:gd name="T20" fmla="*/ 70 w 574"/>
                <a:gd name="T21" fmla="*/ 364 h 596"/>
                <a:gd name="T22" fmla="*/ 124 w 574"/>
                <a:gd name="T23" fmla="*/ 364 h 596"/>
                <a:gd name="T24" fmla="*/ 124 w 574"/>
                <a:gd name="T25" fmla="*/ 391 h 59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574"/>
                <a:gd name="T40" fmla="*/ 0 h 596"/>
                <a:gd name="T41" fmla="*/ 574 w 574"/>
                <a:gd name="T42" fmla="*/ 596 h 59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574" h="596">
                  <a:moveTo>
                    <a:pt x="124" y="391"/>
                  </a:moveTo>
                  <a:lnTo>
                    <a:pt x="0" y="391"/>
                  </a:lnTo>
                  <a:lnTo>
                    <a:pt x="0" y="596"/>
                  </a:lnTo>
                  <a:lnTo>
                    <a:pt x="574" y="596"/>
                  </a:lnTo>
                  <a:lnTo>
                    <a:pt x="574" y="391"/>
                  </a:lnTo>
                  <a:lnTo>
                    <a:pt x="446" y="391"/>
                  </a:lnTo>
                  <a:lnTo>
                    <a:pt x="446" y="364"/>
                  </a:lnTo>
                  <a:lnTo>
                    <a:pt x="500" y="364"/>
                  </a:lnTo>
                  <a:lnTo>
                    <a:pt x="500" y="0"/>
                  </a:lnTo>
                  <a:lnTo>
                    <a:pt x="70" y="0"/>
                  </a:lnTo>
                  <a:lnTo>
                    <a:pt x="70" y="364"/>
                  </a:lnTo>
                  <a:lnTo>
                    <a:pt x="124" y="364"/>
                  </a:lnTo>
                  <a:lnTo>
                    <a:pt x="124" y="391"/>
                  </a:lnTo>
                  <a:close/>
                </a:path>
              </a:pathLst>
            </a:custGeom>
            <a:solidFill>
              <a:srgbClr val="FFFFFF"/>
            </a:solidFill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Line 32"/>
            <p:cNvSpPr>
              <a:spLocks noChangeShapeType="1"/>
            </p:cNvSpPr>
            <p:nvPr/>
          </p:nvSpPr>
          <p:spPr bwMode="auto">
            <a:xfrm>
              <a:off x="1138" y="1303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Line 33"/>
            <p:cNvSpPr>
              <a:spLocks noChangeShapeType="1"/>
            </p:cNvSpPr>
            <p:nvPr/>
          </p:nvSpPr>
          <p:spPr bwMode="auto">
            <a:xfrm>
              <a:off x="1138" y="1276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34"/>
            <p:cNvSpPr>
              <a:spLocks noEditPoints="1"/>
            </p:cNvSpPr>
            <p:nvPr/>
          </p:nvSpPr>
          <p:spPr bwMode="auto">
            <a:xfrm>
              <a:off x="1310" y="1323"/>
              <a:ext cx="233" cy="168"/>
            </a:xfrm>
            <a:custGeom>
              <a:avLst/>
              <a:gdLst>
                <a:gd name="T0" fmla="*/ 0 w 233"/>
                <a:gd name="T1" fmla="*/ 168 h 168"/>
                <a:gd name="T2" fmla="*/ 188 w 233"/>
                <a:gd name="T3" fmla="*/ 168 h 168"/>
                <a:gd name="T4" fmla="*/ 188 w 233"/>
                <a:gd name="T5" fmla="*/ 0 h 168"/>
                <a:gd name="T6" fmla="*/ 0 w 233"/>
                <a:gd name="T7" fmla="*/ 0 h 168"/>
                <a:gd name="T8" fmla="*/ 0 w 233"/>
                <a:gd name="T9" fmla="*/ 168 h 168"/>
                <a:gd name="T10" fmla="*/ 204 w 233"/>
                <a:gd name="T11" fmla="*/ 26 h 168"/>
                <a:gd name="T12" fmla="*/ 233 w 233"/>
                <a:gd name="T13" fmla="*/ 26 h 168"/>
                <a:gd name="T14" fmla="*/ 233 w 233"/>
                <a:gd name="T15" fmla="*/ 0 h 168"/>
                <a:gd name="T16" fmla="*/ 204 w 233"/>
                <a:gd name="T17" fmla="*/ 0 h 168"/>
                <a:gd name="T18" fmla="*/ 204 w 233"/>
                <a:gd name="T19" fmla="*/ 26 h 16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33"/>
                <a:gd name="T31" fmla="*/ 0 h 168"/>
                <a:gd name="T32" fmla="*/ 233 w 233"/>
                <a:gd name="T33" fmla="*/ 168 h 16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33" h="168">
                  <a:moveTo>
                    <a:pt x="0" y="168"/>
                  </a:moveTo>
                  <a:lnTo>
                    <a:pt x="188" y="168"/>
                  </a:lnTo>
                  <a:lnTo>
                    <a:pt x="188" y="0"/>
                  </a:lnTo>
                  <a:lnTo>
                    <a:pt x="0" y="0"/>
                  </a:lnTo>
                  <a:lnTo>
                    <a:pt x="0" y="168"/>
                  </a:lnTo>
                  <a:close/>
                  <a:moveTo>
                    <a:pt x="204" y="26"/>
                  </a:moveTo>
                  <a:lnTo>
                    <a:pt x="233" y="26"/>
                  </a:lnTo>
                  <a:lnTo>
                    <a:pt x="233" y="0"/>
                  </a:lnTo>
                  <a:lnTo>
                    <a:pt x="204" y="0"/>
                  </a:lnTo>
                  <a:lnTo>
                    <a:pt x="204" y="26"/>
                  </a:lnTo>
                  <a:close/>
                </a:path>
              </a:pathLst>
            </a:custGeom>
            <a:solidFill>
              <a:srgbClr val="FFFFFF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Line 35"/>
            <p:cNvSpPr>
              <a:spLocks noChangeShapeType="1"/>
            </p:cNvSpPr>
            <p:nvPr/>
          </p:nvSpPr>
          <p:spPr bwMode="auto">
            <a:xfrm>
              <a:off x="1310" y="1379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Line 36"/>
            <p:cNvSpPr>
              <a:spLocks noChangeShapeType="1"/>
            </p:cNvSpPr>
            <p:nvPr/>
          </p:nvSpPr>
          <p:spPr bwMode="auto">
            <a:xfrm>
              <a:off x="1310" y="1435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Line 37"/>
            <p:cNvSpPr>
              <a:spLocks noChangeShapeType="1"/>
            </p:cNvSpPr>
            <p:nvPr/>
          </p:nvSpPr>
          <p:spPr bwMode="auto">
            <a:xfrm>
              <a:off x="1317" y="1405"/>
              <a:ext cx="172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Rectangle 38"/>
            <p:cNvSpPr>
              <a:spLocks noChangeArrowheads="1"/>
            </p:cNvSpPr>
            <p:nvPr/>
          </p:nvSpPr>
          <p:spPr bwMode="auto">
            <a:xfrm>
              <a:off x="1416" y="1389"/>
              <a:ext cx="54" cy="36"/>
            </a:xfrm>
            <a:prstGeom prst="rect">
              <a:avLst/>
            </a:prstGeom>
            <a:noFill/>
            <a:ln w="4763">
              <a:solidFill>
                <a:srgbClr val="000000"/>
              </a:solidFill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39"/>
            <p:cNvSpPr>
              <a:spLocks noEditPoints="1"/>
            </p:cNvSpPr>
            <p:nvPr/>
          </p:nvSpPr>
          <p:spPr bwMode="auto">
            <a:xfrm>
              <a:off x="1030" y="955"/>
              <a:ext cx="538" cy="401"/>
            </a:xfrm>
            <a:custGeom>
              <a:avLst/>
              <a:gdLst>
                <a:gd name="T0" fmla="*/ 452 w 538"/>
                <a:gd name="T1" fmla="*/ 285 h 401"/>
                <a:gd name="T2" fmla="*/ 472 w 538"/>
                <a:gd name="T3" fmla="*/ 285 h 401"/>
                <a:gd name="T4" fmla="*/ 472 w 538"/>
                <a:gd name="T5" fmla="*/ 278 h 401"/>
                <a:gd name="T6" fmla="*/ 452 w 538"/>
                <a:gd name="T7" fmla="*/ 278 h 401"/>
                <a:gd name="T8" fmla="*/ 452 w 538"/>
                <a:gd name="T9" fmla="*/ 285 h 401"/>
                <a:gd name="T10" fmla="*/ 121 w 538"/>
                <a:gd name="T11" fmla="*/ 239 h 401"/>
                <a:gd name="T12" fmla="*/ 121 w 538"/>
                <a:gd name="T13" fmla="*/ 27 h 401"/>
                <a:gd name="T14" fmla="*/ 417 w 538"/>
                <a:gd name="T15" fmla="*/ 27 h 401"/>
                <a:gd name="T16" fmla="*/ 417 w 538"/>
                <a:gd name="T17" fmla="*/ 239 h 401"/>
                <a:gd name="T18" fmla="*/ 121 w 538"/>
                <a:gd name="T19" fmla="*/ 239 h 401"/>
                <a:gd name="T20" fmla="*/ 108 w 538"/>
                <a:gd name="T21" fmla="*/ 252 h 401"/>
                <a:gd name="T22" fmla="*/ 430 w 538"/>
                <a:gd name="T23" fmla="*/ 252 h 401"/>
                <a:gd name="T24" fmla="*/ 430 w 538"/>
                <a:gd name="T25" fmla="*/ 14 h 401"/>
                <a:gd name="T26" fmla="*/ 446 w 538"/>
                <a:gd name="T27" fmla="*/ 14 h 401"/>
                <a:gd name="T28" fmla="*/ 446 w 538"/>
                <a:gd name="T29" fmla="*/ 0 h 401"/>
                <a:gd name="T30" fmla="*/ 96 w 538"/>
                <a:gd name="T31" fmla="*/ 0 h 401"/>
                <a:gd name="T32" fmla="*/ 96 w 538"/>
                <a:gd name="T33" fmla="*/ 265 h 401"/>
                <a:gd name="T34" fmla="*/ 108 w 538"/>
                <a:gd name="T35" fmla="*/ 265 h 401"/>
                <a:gd name="T36" fmla="*/ 108 w 538"/>
                <a:gd name="T37" fmla="*/ 252 h 401"/>
                <a:gd name="T38" fmla="*/ 0 w 538"/>
                <a:gd name="T39" fmla="*/ 388 h 401"/>
                <a:gd name="T40" fmla="*/ 54 w 538"/>
                <a:gd name="T41" fmla="*/ 388 h 401"/>
                <a:gd name="T42" fmla="*/ 54 w 538"/>
                <a:gd name="T43" fmla="*/ 368 h 401"/>
                <a:gd name="T44" fmla="*/ 0 w 538"/>
                <a:gd name="T45" fmla="*/ 368 h 401"/>
                <a:gd name="T46" fmla="*/ 0 w 538"/>
                <a:gd name="T47" fmla="*/ 388 h 401"/>
                <a:gd name="T48" fmla="*/ 316 w 538"/>
                <a:gd name="T49" fmla="*/ 401 h 401"/>
                <a:gd name="T50" fmla="*/ 430 w 538"/>
                <a:gd name="T51" fmla="*/ 401 h 401"/>
                <a:gd name="T52" fmla="*/ 430 w 538"/>
                <a:gd name="T53" fmla="*/ 391 h 401"/>
                <a:gd name="T54" fmla="*/ 316 w 538"/>
                <a:gd name="T55" fmla="*/ 391 h 401"/>
                <a:gd name="T56" fmla="*/ 316 w 538"/>
                <a:gd name="T57" fmla="*/ 401 h 401"/>
                <a:gd name="T58" fmla="*/ 523 w 538"/>
                <a:gd name="T59" fmla="*/ 378 h 401"/>
                <a:gd name="T60" fmla="*/ 538 w 538"/>
                <a:gd name="T61" fmla="*/ 378 h 401"/>
                <a:gd name="T62" fmla="*/ 538 w 538"/>
                <a:gd name="T63" fmla="*/ 368 h 401"/>
                <a:gd name="T64" fmla="*/ 523 w 538"/>
                <a:gd name="T65" fmla="*/ 368 h 401"/>
                <a:gd name="T66" fmla="*/ 523 w 538"/>
                <a:gd name="T67" fmla="*/ 378 h 401"/>
                <a:gd name="T68" fmla="*/ 523 w 538"/>
                <a:gd name="T69" fmla="*/ 394 h 401"/>
                <a:gd name="T70" fmla="*/ 538 w 538"/>
                <a:gd name="T71" fmla="*/ 394 h 401"/>
                <a:gd name="T72" fmla="*/ 538 w 538"/>
                <a:gd name="T73" fmla="*/ 388 h 401"/>
                <a:gd name="T74" fmla="*/ 523 w 538"/>
                <a:gd name="T75" fmla="*/ 388 h 401"/>
                <a:gd name="T76" fmla="*/ 523 w 538"/>
                <a:gd name="T77" fmla="*/ 394 h 401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538"/>
                <a:gd name="T118" fmla="*/ 0 h 401"/>
                <a:gd name="T119" fmla="*/ 538 w 538"/>
                <a:gd name="T120" fmla="*/ 401 h 401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538" h="401">
                  <a:moveTo>
                    <a:pt x="452" y="285"/>
                  </a:moveTo>
                  <a:lnTo>
                    <a:pt x="472" y="285"/>
                  </a:lnTo>
                  <a:lnTo>
                    <a:pt x="472" y="278"/>
                  </a:lnTo>
                  <a:lnTo>
                    <a:pt x="452" y="278"/>
                  </a:lnTo>
                  <a:lnTo>
                    <a:pt x="452" y="285"/>
                  </a:lnTo>
                  <a:close/>
                  <a:moveTo>
                    <a:pt x="121" y="239"/>
                  </a:moveTo>
                  <a:lnTo>
                    <a:pt x="121" y="27"/>
                  </a:lnTo>
                  <a:lnTo>
                    <a:pt x="417" y="27"/>
                  </a:lnTo>
                  <a:lnTo>
                    <a:pt x="417" y="239"/>
                  </a:lnTo>
                  <a:lnTo>
                    <a:pt x="121" y="239"/>
                  </a:lnTo>
                  <a:close/>
                  <a:moveTo>
                    <a:pt x="108" y="252"/>
                  </a:moveTo>
                  <a:lnTo>
                    <a:pt x="430" y="252"/>
                  </a:lnTo>
                  <a:lnTo>
                    <a:pt x="430" y="14"/>
                  </a:lnTo>
                  <a:lnTo>
                    <a:pt x="446" y="14"/>
                  </a:lnTo>
                  <a:lnTo>
                    <a:pt x="446" y="0"/>
                  </a:lnTo>
                  <a:lnTo>
                    <a:pt x="96" y="0"/>
                  </a:lnTo>
                  <a:lnTo>
                    <a:pt x="96" y="265"/>
                  </a:lnTo>
                  <a:lnTo>
                    <a:pt x="108" y="265"/>
                  </a:lnTo>
                  <a:lnTo>
                    <a:pt x="108" y="252"/>
                  </a:lnTo>
                  <a:close/>
                  <a:moveTo>
                    <a:pt x="0" y="388"/>
                  </a:moveTo>
                  <a:lnTo>
                    <a:pt x="54" y="388"/>
                  </a:lnTo>
                  <a:lnTo>
                    <a:pt x="54" y="368"/>
                  </a:lnTo>
                  <a:lnTo>
                    <a:pt x="0" y="368"/>
                  </a:lnTo>
                  <a:lnTo>
                    <a:pt x="0" y="388"/>
                  </a:lnTo>
                  <a:close/>
                  <a:moveTo>
                    <a:pt x="316" y="401"/>
                  </a:moveTo>
                  <a:lnTo>
                    <a:pt x="430" y="401"/>
                  </a:lnTo>
                  <a:lnTo>
                    <a:pt x="430" y="391"/>
                  </a:lnTo>
                  <a:lnTo>
                    <a:pt x="316" y="391"/>
                  </a:lnTo>
                  <a:lnTo>
                    <a:pt x="316" y="401"/>
                  </a:lnTo>
                  <a:close/>
                  <a:moveTo>
                    <a:pt x="523" y="378"/>
                  </a:moveTo>
                  <a:lnTo>
                    <a:pt x="538" y="378"/>
                  </a:lnTo>
                  <a:lnTo>
                    <a:pt x="538" y="368"/>
                  </a:lnTo>
                  <a:lnTo>
                    <a:pt x="523" y="368"/>
                  </a:lnTo>
                  <a:lnTo>
                    <a:pt x="523" y="378"/>
                  </a:lnTo>
                  <a:close/>
                  <a:moveTo>
                    <a:pt x="523" y="394"/>
                  </a:moveTo>
                  <a:lnTo>
                    <a:pt x="538" y="394"/>
                  </a:lnTo>
                  <a:lnTo>
                    <a:pt x="538" y="388"/>
                  </a:lnTo>
                  <a:lnTo>
                    <a:pt x="523" y="388"/>
                  </a:lnTo>
                  <a:lnTo>
                    <a:pt x="523" y="394"/>
                  </a:lnTo>
                  <a:close/>
                </a:path>
              </a:pathLst>
            </a:custGeom>
            <a:solidFill>
              <a:srgbClr val="000000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Line 40"/>
            <p:cNvSpPr>
              <a:spLocks noChangeShapeType="1"/>
            </p:cNvSpPr>
            <p:nvPr/>
          </p:nvSpPr>
          <p:spPr bwMode="auto">
            <a:xfrm>
              <a:off x="1084" y="1257"/>
              <a:ext cx="430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Line 41"/>
            <p:cNvSpPr>
              <a:spLocks noChangeShapeType="1"/>
            </p:cNvSpPr>
            <p:nvPr/>
          </p:nvSpPr>
          <p:spPr bwMode="auto">
            <a:xfrm flipV="1">
              <a:off x="1193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Line 42"/>
            <p:cNvSpPr>
              <a:spLocks noChangeShapeType="1"/>
            </p:cNvSpPr>
            <p:nvPr/>
          </p:nvSpPr>
          <p:spPr bwMode="auto">
            <a:xfrm flipV="1">
              <a:off x="1301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43" name="Group 43"/>
          <p:cNvGrpSpPr>
            <a:grpSpLocks/>
          </p:cNvGrpSpPr>
          <p:nvPr/>
        </p:nvGrpSpPr>
        <p:grpSpPr bwMode="auto">
          <a:xfrm>
            <a:off x="2895600" y="5926665"/>
            <a:ext cx="371475" cy="381000"/>
            <a:chOff x="1014" y="912"/>
            <a:chExt cx="574" cy="596"/>
          </a:xfrm>
        </p:grpSpPr>
        <p:sp>
          <p:nvSpPr>
            <p:cNvPr id="44" name="Freeform 44"/>
            <p:cNvSpPr>
              <a:spLocks/>
            </p:cNvSpPr>
            <p:nvPr/>
          </p:nvSpPr>
          <p:spPr bwMode="auto">
            <a:xfrm>
              <a:off x="1014" y="912"/>
              <a:ext cx="574" cy="596"/>
            </a:xfrm>
            <a:custGeom>
              <a:avLst/>
              <a:gdLst>
                <a:gd name="T0" fmla="*/ 124 w 574"/>
                <a:gd name="T1" fmla="*/ 391 h 596"/>
                <a:gd name="T2" fmla="*/ 0 w 574"/>
                <a:gd name="T3" fmla="*/ 391 h 596"/>
                <a:gd name="T4" fmla="*/ 0 w 574"/>
                <a:gd name="T5" fmla="*/ 596 h 596"/>
                <a:gd name="T6" fmla="*/ 574 w 574"/>
                <a:gd name="T7" fmla="*/ 596 h 596"/>
                <a:gd name="T8" fmla="*/ 574 w 574"/>
                <a:gd name="T9" fmla="*/ 391 h 596"/>
                <a:gd name="T10" fmla="*/ 446 w 574"/>
                <a:gd name="T11" fmla="*/ 391 h 596"/>
                <a:gd name="T12" fmla="*/ 446 w 574"/>
                <a:gd name="T13" fmla="*/ 364 h 596"/>
                <a:gd name="T14" fmla="*/ 500 w 574"/>
                <a:gd name="T15" fmla="*/ 364 h 596"/>
                <a:gd name="T16" fmla="*/ 500 w 574"/>
                <a:gd name="T17" fmla="*/ 0 h 596"/>
                <a:gd name="T18" fmla="*/ 70 w 574"/>
                <a:gd name="T19" fmla="*/ 0 h 596"/>
                <a:gd name="T20" fmla="*/ 70 w 574"/>
                <a:gd name="T21" fmla="*/ 364 h 596"/>
                <a:gd name="T22" fmla="*/ 124 w 574"/>
                <a:gd name="T23" fmla="*/ 364 h 596"/>
                <a:gd name="T24" fmla="*/ 124 w 574"/>
                <a:gd name="T25" fmla="*/ 391 h 59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574"/>
                <a:gd name="T40" fmla="*/ 0 h 596"/>
                <a:gd name="T41" fmla="*/ 574 w 574"/>
                <a:gd name="T42" fmla="*/ 596 h 59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574" h="596">
                  <a:moveTo>
                    <a:pt x="124" y="391"/>
                  </a:moveTo>
                  <a:lnTo>
                    <a:pt x="0" y="391"/>
                  </a:lnTo>
                  <a:lnTo>
                    <a:pt x="0" y="596"/>
                  </a:lnTo>
                  <a:lnTo>
                    <a:pt x="574" y="596"/>
                  </a:lnTo>
                  <a:lnTo>
                    <a:pt x="574" y="391"/>
                  </a:lnTo>
                  <a:lnTo>
                    <a:pt x="446" y="391"/>
                  </a:lnTo>
                  <a:lnTo>
                    <a:pt x="446" y="364"/>
                  </a:lnTo>
                  <a:lnTo>
                    <a:pt x="500" y="364"/>
                  </a:lnTo>
                  <a:lnTo>
                    <a:pt x="500" y="0"/>
                  </a:lnTo>
                  <a:lnTo>
                    <a:pt x="70" y="0"/>
                  </a:lnTo>
                  <a:lnTo>
                    <a:pt x="70" y="364"/>
                  </a:lnTo>
                  <a:lnTo>
                    <a:pt x="124" y="364"/>
                  </a:lnTo>
                  <a:lnTo>
                    <a:pt x="124" y="391"/>
                  </a:lnTo>
                  <a:close/>
                </a:path>
              </a:pathLst>
            </a:custGeom>
            <a:solidFill>
              <a:srgbClr val="FFFFFF"/>
            </a:solidFill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Line 45"/>
            <p:cNvSpPr>
              <a:spLocks noChangeShapeType="1"/>
            </p:cNvSpPr>
            <p:nvPr/>
          </p:nvSpPr>
          <p:spPr bwMode="auto">
            <a:xfrm>
              <a:off x="1138" y="1303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Line 46"/>
            <p:cNvSpPr>
              <a:spLocks noChangeShapeType="1"/>
            </p:cNvSpPr>
            <p:nvPr/>
          </p:nvSpPr>
          <p:spPr bwMode="auto">
            <a:xfrm>
              <a:off x="1138" y="1276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47"/>
            <p:cNvSpPr>
              <a:spLocks noEditPoints="1"/>
            </p:cNvSpPr>
            <p:nvPr/>
          </p:nvSpPr>
          <p:spPr bwMode="auto">
            <a:xfrm>
              <a:off x="1310" y="1323"/>
              <a:ext cx="233" cy="168"/>
            </a:xfrm>
            <a:custGeom>
              <a:avLst/>
              <a:gdLst>
                <a:gd name="T0" fmla="*/ 0 w 233"/>
                <a:gd name="T1" fmla="*/ 168 h 168"/>
                <a:gd name="T2" fmla="*/ 188 w 233"/>
                <a:gd name="T3" fmla="*/ 168 h 168"/>
                <a:gd name="T4" fmla="*/ 188 w 233"/>
                <a:gd name="T5" fmla="*/ 0 h 168"/>
                <a:gd name="T6" fmla="*/ 0 w 233"/>
                <a:gd name="T7" fmla="*/ 0 h 168"/>
                <a:gd name="T8" fmla="*/ 0 w 233"/>
                <a:gd name="T9" fmla="*/ 168 h 168"/>
                <a:gd name="T10" fmla="*/ 204 w 233"/>
                <a:gd name="T11" fmla="*/ 26 h 168"/>
                <a:gd name="T12" fmla="*/ 233 w 233"/>
                <a:gd name="T13" fmla="*/ 26 h 168"/>
                <a:gd name="T14" fmla="*/ 233 w 233"/>
                <a:gd name="T15" fmla="*/ 0 h 168"/>
                <a:gd name="T16" fmla="*/ 204 w 233"/>
                <a:gd name="T17" fmla="*/ 0 h 168"/>
                <a:gd name="T18" fmla="*/ 204 w 233"/>
                <a:gd name="T19" fmla="*/ 26 h 16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33"/>
                <a:gd name="T31" fmla="*/ 0 h 168"/>
                <a:gd name="T32" fmla="*/ 233 w 233"/>
                <a:gd name="T33" fmla="*/ 168 h 16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33" h="168">
                  <a:moveTo>
                    <a:pt x="0" y="168"/>
                  </a:moveTo>
                  <a:lnTo>
                    <a:pt x="188" y="168"/>
                  </a:lnTo>
                  <a:lnTo>
                    <a:pt x="188" y="0"/>
                  </a:lnTo>
                  <a:lnTo>
                    <a:pt x="0" y="0"/>
                  </a:lnTo>
                  <a:lnTo>
                    <a:pt x="0" y="168"/>
                  </a:lnTo>
                  <a:close/>
                  <a:moveTo>
                    <a:pt x="204" y="26"/>
                  </a:moveTo>
                  <a:lnTo>
                    <a:pt x="233" y="26"/>
                  </a:lnTo>
                  <a:lnTo>
                    <a:pt x="233" y="0"/>
                  </a:lnTo>
                  <a:lnTo>
                    <a:pt x="204" y="0"/>
                  </a:lnTo>
                  <a:lnTo>
                    <a:pt x="204" y="26"/>
                  </a:lnTo>
                  <a:close/>
                </a:path>
              </a:pathLst>
            </a:custGeom>
            <a:solidFill>
              <a:srgbClr val="FFFFFF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Line 48"/>
            <p:cNvSpPr>
              <a:spLocks noChangeShapeType="1"/>
            </p:cNvSpPr>
            <p:nvPr/>
          </p:nvSpPr>
          <p:spPr bwMode="auto">
            <a:xfrm>
              <a:off x="1310" y="1379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Line 49"/>
            <p:cNvSpPr>
              <a:spLocks noChangeShapeType="1"/>
            </p:cNvSpPr>
            <p:nvPr/>
          </p:nvSpPr>
          <p:spPr bwMode="auto">
            <a:xfrm>
              <a:off x="1310" y="1435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Line 50"/>
            <p:cNvSpPr>
              <a:spLocks noChangeShapeType="1"/>
            </p:cNvSpPr>
            <p:nvPr/>
          </p:nvSpPr>
          <p:spPr bwMode="auto">
            <a:xfrm>
              <a:off x="1317" y="1405"/>
              <a:ext cx="172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Rectangle 51"/>
            <p:cNvSpPr>
              <a:spLocks noChangeArrowheads="1"/>
            </p:cNvSpPr>
            <p:nvPr/>
          </p:nvSpPr>
          <p:spPr bwMode="auto">
            <a:xfrm>
              <a:off x="1416" y="1389"/>
              <a:ext cx="54" cy="36"/>
            </a:xfrm>
            <a:prstGeom prst="rect">
              <a:avLst/>
            </a:prstGeom>
            <a:noFill/>
            <a:ln w="4763">
              <a:solidFill>
                <a:srgbClr val="000000"/>
              </a:solidFill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52"/>
            <p:cNvSpPr>
              <a:spLocks noEditPoints="1"/>
            </p:cNvSpPr>
            <p:nvPr/>
          </p:nvSpPr>
          <p:spPr bwMode="auto">
            <a:xfrm>
              <a:off x="1030" y="955"/>
              <a:ext cx="538" cy="401"/>
            </a:xfrm>
            <a:custGeom>
              <a:avLst/>
              <a:gdLst>
                <a:gd name="T0" fmla="*/ 452 w 538"/>
                <a:gd name="T1" fmla="*/ 285 h 401"/>
                <a:gd name="T2" fmla="*/ 472 w 538"/>
                <a:gd name="T3" fmla="*/ 285 h 401"/>
                <a:gd name="T4" fmla="*/ 472 w 538"/>
                <a:gd name="T5" fmla="*/ 278 h 401"/>
                <a:gd name="T6" fmla="*/ 452 w 538"/>
                <a:gd name="T7" fmla="*/ 278 h 401"/>
                <a:gd name="T8" fmla="*/ 452 w 538"/>
                <a:gd name="T9" fmla="*/ 285 h 401"/>
                <a:gd name="T10" fmla="*/ 121 w 538"/>
                <a:gd name="T11" fmla="*/ 239 h 401"/>
                <a:gd name="T12" fmla="*/ 121 w 538"/>
                <a:gd name="T13" fmla="*/ 27 h 401"/>
                <a:gd name="T14" fmla="*/ 417 w 538"/>
                <a:gd name="T15" fmla="*/ 27 h 401"/>
                <a:gd name="T16" fmla="*/ 417 w 538"/>
                <a:gd name="T17" fmla="*/ 239 h 401"/>
                <a:gd name="T18" fmla="*/ 121 w 538"/>
                <a:gd name="T19" fmla="*/ 239 h 401"/>
                <a:gd name="T20" fmla="*/ 108 w 538"/>
                <a:gd name="T21" fmla="*/ 252 h 401"/>
                <a:gd name="T22" fmla="*/ 430 w 538"/>
                <a:gd name="T23" fmla="*/ 252 h 401"/>
                <a:gd name="T24" fmla="*/ 430 w 538"/>
                <a:gd name="T25" fmla="*/ 14 h 401"/>
                <a:gd name="T26" fmla="*/ 446 w 538"/>
                <a:gd name="T27" fmla="*/ 14 h 401"/>
                <a:gd name="T28" fmla="*/ 446 w 538"/>
                <a:gd name="T29" fmla="*/ 0 h 401"/>
                <a:gd name="T30" fmla="*/ 96 w 538"/>
                <a:gd name="T31" fmla="*/ 0 h 401"/>
                <a:gd name="T32" fmla="*/ 96 w 538"/>
                <a:gd name="T33" fmla="*/ 265 h 401"/>
                <a:gd name="T34" fmla="*/ 108 w 538"/>
                <a:gd name="T35" fmla="*/ 265 h 401"/>
                <a:gd name="T36" fmla="*/ 108 w 538"/>
                <a:gd name="T37" fmla="*/ 252 h 401"/>
                <a:gd name="T38" fmla="*/ 0 w 538"/>
                <a:gd name="T39" fmla="*/ 388 h 401"/>
                <a:gd name="T40" fmla="*/ 54 w 538"/>
                <a:gd name="T41" fmla="*/ 388 h 401"/>
                <a:gd name="T42" fmla="*/ 54 w 538"/>
                <a:gd name="T43" fmla="*/ 368 h 401"/>
                <a:gd name="T44" fmla="*/ 0 w 538"/>
                <a:gd name="T45" fmla="*/ 368 h 401"/>
                <a:gd name="T46" fmla="*/ 0 w 538"/>
                <a:gd name="T47" fmla="*/ 388 h 401"/>
                <a:gd name="T48" fmla="*/ 316 w 538"/>
                <a:gd name="T49" fmla="*/ 401 h 401"/>
                <a:gd name="T50" fmla="*/ 430 w 538"/>
                <a:gd name="T51" fmla="*/ 401 h 401"/>
                <a:gd name="T52" fmla="*/ 430 w 538"/>
                <a:gd name="T53" fmla="*/ 391 h 401"/>
                <a:gd name="T54" fmla="*/ 316 w 538"/>
                <a:gd name="T55" fmla="*/ 391 h 401"/>
                <a:gd name="T56" fmla="*/ 316 w 538"/>
                <a:gd name="T57" fmla="*/ 401 h 401"/>
                <a:gd name="T58" fmla="*/ 523 w 538"/>
                <a:gd name="T59" fmla="*/ 378 h 401"/>
                <a:gd name="T60" fmla="*/ 538 w 538"/>
                <a:gd name="T61" fmla="*/ 378 h 401"/>
                <a:gd name="T62" fmla="*/ 538 w 538"/>
                <a:gd name="T63" fmla="*/ 368 h 401"/>
                <a:gd name="T64" fmla="*/ 523 w 538"/>
                <a:gd name="T65" fmla="*/ 368 h 401"/>
                <a:gd name="T66" fmla="*/ 523 w 538"/>
                <a:gd name="T67" fmla="*/ 378 h 401"/>
                <a:gd name="T68" fmla="*/ 523 w 538"/>
                <a:gd name="T69" fmla="*/ 394 h 401"/>
                <a:gd name="T70" fmla="*/ 538 w 538"/>
                <a:gd name="T71" fmla="*/ 394 h 401"/>
                <a:gd name="T72" fmla="*/ 538 w 538"/>
                <a:gd name="T73" fmla="*/ 388 h 401"/>
                <a:gd name="T74" fmla="*/ 523 w 538"/>
                <a:gd name="T75" fmla="*/ 388 h 401"/>
                <a:gd name="T76" fmla="*/ 523 w 538"/>
                <a:gd name="T77" fmla="*/ 394 h 401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538"/>
                <a:gd name="T118" fmla="*/ 0 h 401"/>
                <a:gd name="T119" fmla="*/ 538 w 538"/>
                <a:gd name="T120" fmla="*/ 401 h 401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538" h="401">
                  <a:moveTo>
                    <a:pt x="452" y="285"/>
                  </a:moveTo>
                  <a:lnTo>
                    <a:pt x="472" y="285"/>
                  </a:lnTo>
                  <a:lnTo>
                    <a:pt x="472" y="278"/>
                  </a:lnTo>
                  <a:lnTo>
                    <a:pt x="452" y="278"/>
                  </a:lnTo>
                  <a:lnTo>
                    <a:pt x="452" y="285"/>
                  </a:lnTo>
                  <a:close/>
                  <a:moveTo>
                    <a:pt x="121" y="239"/>
                  </a:moveTo>
                  <a:lnTo>
                    <a:pt x="121" y="27"/>
                  </a:lnTo>
                  <a:lnTo>
                    <a:pt x="417" y="27"/>
                  </a:lnTo>
                  <a:lnTo>
                    <a:pt x="417" y="239"/>
                  </a:lnTo>
                  <a:lnTo>
                    <a:pt x="121" y="239"/>
                  </a:lnTo>
                  <a:close/>
                  <a:moveTo>
                    <a:pt x="108" y="252"/>
                  </a:moveTo>
                  <a:lnTo>
                    <a:pt x="430" y="252"/>
                  </a:lnTo>
                  <a:lnTo>
                    <a:pt x="430" y="14"/>
                  </a:lnTo>
                  <a:lnTo>
                    <a:pt x="446" y="14"/>
                  </a:lnTo>
                  <a:lnTo>
                    <a:pt x="446" y="0"/>
                  </a:lnTo>
                  <a:lnTo>
                    <a:pt x="96" y="0"/>
                  </a:lnTo>
                  <a:lnTo>
                    <a:pt x="96" y="265"/>
                  </a:lnTo>
                  <a:lnTo>
                    <a:pt x="108" y="265"/>
                  </a:lnTo>
                  <a:lnTo>
                    <a:pt x="108" y="252"/>
                  </a:lnTo>
                  <a:close/>
                  <a:moveTo>
                    <a:pt x="0" y="388"/>
                  </a:moveTo>
                  <a:lnTo>
                    <a:pt x="54" y="388"/>
                  </a:lnTo>
                  <a:lnTo>
                    <a:pt x="54" y="368"/>
                  </a:lnTo>
                  <a:lnTo>
                    <a:pt x="0" y="368"/>
                  </a:lnTo>
                  <a:lnTo>
                    <a:pt x="0" y="388"/>
                  </a:lnTo>
                  <a:close/>
                  <a:moveTo>
                    <a:pt x="316" y="401"/>
                  </a:moveTo>
                  <a:lnTo>
                    <a:pt x="430" y="401"/>
                  </a:lnTo>
                  <a:lnTo>
                    <a:pt x="430" y="391"/>
                  </a:lnTo>
                  <a:lnTo>
                    <a:pt x="316" y="391"/>
                  </a:lnTo>
                  <a:lnTo>
                    <a:pt x="316" y="401"/>
                  </a:lnTo>
                  <a:close/>
                  <a:moveTo>
                    <a:pt x="523" y="378"/>
                  </a:moveTo>
                  <a:lnTo>
                    <a:pt x="538" y="378"/>
                  </a:lnTo>
                  <a:lnTo>
                    <a:pt x="538" y="368"/>
                  </a:lnTo>
                  <a:lnTo>
                    <a:pt x="523" y="368"/>
                  </a:lnTo>
                  <a:lnTo>
                    <a:pt x="523" y="378"/>
                  </a:lnTo>
                  <a:close/>
                  <a:moveTo>
                    <a:pt x="523" y="394"/>
                  </a:moveTo>
                  <a:lnTo>
                    <a:pt x="538" y="394"/>
                  </a:lnTo>
                  <a:lnTo>
                    <a:pt x="538" y="388"/>
                  </a:lnTo>
                  <a:lnTo>
                    <a:pt x="523" y="388"/>
                  </a:lnTo>
                  <a:lnTo>
                    <a:pt x="523" y="394"/>
                  </a:lnTo>
                  <a:close/>
                </a:path>
              </a:pathLst>
            </a:custGeom>
            <a:solidFill>
              <a:srgbClr val="000000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Line 53"/>
            <p:cNvSpPr>
              <a:spLocks noChangeShapeType="1"/>
            </p:cNvSpPr>
            <p:nvPr/>
          </p:nvSpPr>
          <p:spPr bwMode="auto">
            <a:xfrm>
              <a:off x="1084" y="1257"/>
              <a:ext cx="430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Line 54"/>
            <p:cNvSpPr>
              <a:spLocks noChangeShapeType="1"/>
            </p:cNvSpPr>
            <p:nvPr/>
          </p:nvSpPr>
          <p:spPr bwMode="auto">
            <a:xfrm flipV="1">
              <a:off x="1193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Line 55"/>
            <p:cNvSpPr>
              <a:spLocks noChangeShapeType="1"/>
            </p:cNvSpPr>
            <p:nvPr/>
          </p:nvSpPr>
          <p:spPr bwMode="auto">
            <a:xfrm flipV="1">
              <a:off x="1301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56" name="Group 56"/>
          <p:cNvGrpSpPr>
            <a:grpSpLocks/>
          </p:cNvGrpSpPr>
          <p:nvPr/>
        </p:nvGrpSpPr>
        <p:grpSpPr bwMode="auto">
          <a:xfrm>
            <a:off x="1371600" y="4402665"/>
            <a:ext cx="2179638" cy="1447800"/>
            <a:chOff x="832" y="1344"/>
            <a:chExt cx="1136" cy="1024"/>
          </a:xfrm>
        </p:grpSpPr>
        <p:sp>
          <p:nvSpPr>
            <p:cNvPr id="57" name="Oval 57"/>
            <p:cNvSpPr>
              <a:spLocks noChangeArrowheads="1"/>
            </p:cNvSpPr>
            <p:nvPr/>
          </p:nvSpPr>
          <p:spPr bwMode="auto">
            <a:xfrm>
              <a:off x="1220" y="1344"/>
              <a:ext cx="495" cy="424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Oval 58"/>
            <p:cNvSpPr>
              <a:spLocks noChangeArrowheads="1"/>
            </p:cNvSpPr>
            <p:nvPr/>
          </p:nvSpPr>
          <p:spPr bwMode="auto">
            <a:xfrm>
              <a:off x="948" y="1455"/>
              <a:ext cx="379" cy="424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Oval 59"/>
            <p:cNvSpPr>
              <a:spLocks noChangeArrowheads="1"/>
            </p:cNvSpPr>
            <p:nvPr/>
          </p:nvSpPr>
          <p:spPr bwMode="auto">
            <a:xfrm>
              <a:off x="832" y="1710"/>
              <a:ext cx="256" cy="306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Oval 60"/>
            <p:cNvSpPr>
              <a:spLocks noChangeArrowheads="1"/>
            </p:cNvSpPr>
            <p:nvPr/>
          </p:nvSpPr>
          <p:spPr bwMode="auto">
            <a:xfrm>
              <a:off x="909" y="1862"/>
              <a:ext cx="435" cy="442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Oval 61"/>
            <p:cNvSpPr>
              <a:spLocks noChangeArrowheads="1"/>
            </p:cNvSpPr>
            <p:nvPr/>
          </p:nvSpPr>
          <p:spPr bwMode="auto">
            <a:xfrm>
              <a:off x="1086" y="1924"/>
              <a:ext cx="671" cy="444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Oval 62"/>
            <p:cNvSpPr>
              <a:spLocks noChangeArrowheads="1"/>
            </p:cNvSpPr>
            <p:nvPr/>
          </p:nvSpPr>
          <p:spPr bwMode="auto">
            <a:xfrm>
              <a:off x="1605" y="1488"/>
              <a:ext cx="311" cy="312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Oval 63"/>
            <p:cNvSpPr>
              <a:spLocks noChangeArrowheads="1"/>
            </p:cNvSpPr>
            <p:nvPr/>
          </p:nvSpPr>
          <p:spPr bwMode="auto">
            <a:xfrm>
              <a:off x="1602" y="1681"/>
              <a:ext cx="366" cy="333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Oval 64"/>
            <p:cNvSpPr>
              <a:spLocks noChangeArrowheads="1"/>
            </p:cNvSpPr>
            <p:nvPr/>
          </p:nvSpPr>
          <p:spPr bwMode="auto">
            <a:xfrm>
              <a:off x="1569" y="1751"/>
              <a:ext cx="364" cy="547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Oval 65"/>
            <p:cNvSpPr>
              <a:spLocks noChangeArrowheads="1"/>
            </p:cNvSpPr>
            <p:nvPr/>
          </p:nvSpPr>
          <p:spPr bwMode="auto">
            <a:xfrm>
              <a:off x="912" y="1434"/>
              <a:ext cx="1008" cy="918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66" name="Group 66"/>
          <p:cNvGrpSpPr>
            <a:grpSpLocks/>
          </p:cNvGrpSpPr>
          <p:nvPr/>
        </p:nvGrpSpPr>
        <p:grpSpPr bwMode="auto">
          <a:xfrm>
            <a:off x="5440363" y="4402665"/>
            <a:ext cx="2179637" cy="1447800"/>
            <a:chOff x="832" y="1344"/>
            <a:chExt cx="1136" cy="1024"/>
          </a:xfrm>
        </p:grpSpPr>
        <p:sp>
          <p:nvSpPr>
            <p:cNvPr id="67" name="Oval 67"/>
            <p:cNvSpPr>
              <a:spLocks noChangeArrowheads="1"/>
            </p:cNvSpPr>
            <p:nvPr/>
          </p:nvSpPr>
          <p:spPr bwMode="auto">
            <a:xfrm>
              <a:off x="1220" y="1344"/>
              <a:ext cx="495" cy="424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Oval 68"/>
            <p:cNvSpPr>
              <a:spLocks noChangeArrowheads="1"/>
            </p:cNvSpPr>
            <p:nvPr/>
          </p:nvSpPr>
          <p:spPr bwMode="auto">
            <a:xfrm>
              <a:off x="948" y="1455"/>
              <a:ext cx="379" cy="424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Oval 69"/>
            <p:cNvSpPr>
              <a:spLocks noChangeArrowheads="1"/>
            </p:cNvSpPr>
            <p:nvPr/>
          </p:nvSpPr>
          <p:spPr bwMode="auto">
            <a:xfrm>
              <a:off x="832" y="1710"/>
              <a:ext cx="256" cy="306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Oval 70"/>
            <p:cNvSpPr>
              <a:spLocks noChangeArrowheads="1"/>
            </p:cNvSpPr>
            <p:nvPr/>
          </p:nvSpPr>
          <p:spPr bwMode="auto">
            <a:xfrm>
              <a:off x="909" y="1862"/>
              <a:ext cx="435" cy="442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Oval 71"/>
            <p:cNvSpPr>
              <a:spLocks noChangeArrowheads="1"/>
            </p:cNvSpPr>
            <p:nvPr/>
          </p:nvSpPr>
          <p:spPr bwMode="auto">
            <a:xfrm>
              <a:off x="1086" y="1924"/>
              <a:ext cx="671" cy="444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Oval 72"/>
            <p:cNvSpPr>
              <a:spLocks noChangeArrowheads="1"/>
            </p:cNvSpPr>
            <p:nvPr/>
          </p:nvSpPr>
          <p:spPr bwMode="auto">
            <a:xfrm>
              <a:off x="1605" y="1488"/>
              <a:ext cx="311" cy="312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Oval 73"/>
            <p:cNvSpPr>
              <a:spLocks noChangeArrowheads="1"/>
            </p:cNvSpPr>
            <p:nvPr/>
          </p:nvSpPr>
          <p:spPr bwMode="auto">
            <a:xfrm>
              <a:off x="1602" y="1681"/>
              <a:ext cx="366" cy="333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Oval 74"/>
            <p:cNvSpPr>
              <a:spLocks noChangeArrowheads="1"/>
            </p:cNvSpPr>
            <p:nvPr/>
          </p:nvSpPr>
          <p:spPr bwMode="auto">
            <a:xfrm>
              <a:off x="1569" y="1751"/>
              <a:ext cx="364" cy="547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Oval 75"/>
            <p:cNvSpPr>
              <a:spLocks noChangeArrowheads="1"/>
            </p:cNvSpPr>
            <p:nvPr/>
          </p:nvSpPr>
          <p:spPr bwMode="auto">
            <a:xfrm>
              <a:off x="912" y="1434"/>
              <a:ext cx="1008" cy="918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76" name="Group 76"/>
          <p:cNvGrpSpPr>
            <a:grpSpLocks/>
          </p:cNvGrpSpPr>
          <p:nvPr/>
        </p:nvGrpSpPr>
        <p:grpSpPr bwMode="auto">
          <a:xfrm>
            <a:off x="3276600" y="3793065"/>
            <a:ext cx="2438400" cy="1447800"/>
            <a:chOff x="832" y="1344"/>
            <a:chExt cx="1136" cy="1024"/>
          </a:xfrm>
        </p:grpSpPr>
        <p:sp>
          <p:nvSpPr>
            <p:cNvPr id="77" name="Oval 77"/>
            <p:cNvSpPr>
              <a:spLocks noChangeArrowheads="1"/>
            </p:cNvSpPr>
            <p:nvPr/>
          </p:nvSpPr>
          <p:spPr bwMode="auto">
            <a:xfrm>
              <a:off x="1220" y="1344"/>
              <a:ext cx="495" cy="424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" name="Oval 78"/>
            <p:cNvSpPr>
              <a:spLocks noChangeArrowheads="1"/>
            </p:cNvSpPr>
            <p:nvPr/>
          </p:nvSpPr>
          <p:spPr bwMode="auto">
            <a:xfrm>
              <a:off x="948" y="1455"/>
              <a:ext cx="379" cy="424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" name="Oval 79"/>
            <p:cNvSpPr>
              <a:spLocks noChangeArrowheads="1"/>
            </p:cNvSpPr>
            <p:nvPr/>
          </p:nvSpPr>
          <p:spPr bwMode="auto">
            <a:xfrm>
              <a:off x="832" y="1710"/>
              <a:ext cx="256" cy="306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" name="Oval 80"/>
            <p:cNvSpPr>
              <a:spLocks noChangeArrowheads="1"/>
            </p:cNvSpPr>
            <p:nvPr/>
          </p:nvSpPr>
          <p:spPr bwMode="auto">
            <a:xfrm>
              <a:off x="909" y="1862"/>
              <a:ext cx="435" cy="442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" name="Oval 81"/>
            <p:cNvSpPr>
              <a:spLocks noChangeArrowheads="1"/>
            </p:cNvSpPr>
            <p:nvPr/>
          </p:nvSpPr>
          <p:spPr bwMode="auto">
            <a:xfrm>
              <a:off x="1086" y="1924"/>
              <a:ext cx="671" cy="444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" name="Oval 82"/>
            <p:cNvSpPr>
              <a:spLocks noChangeArrowheads="1"/>
            </p:cNvSpPr>
            <p:nvPr/>
          </p:nvSpPr>
          <p:spPr bwMode="auto">
            <a:xfrm>
              <a:off x="1605" y="1488"/>
              <a:ext cx="311" cy="312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" name="Oval 83"/>
            <p:cNvSpPr>
              <a:spLocks noChangeArrowheads="1"/>
            </p:cNvSpPr>
            <p:nvPr/>
          </p:nvSpPr>
          <p:spPr bwMode="auto">
            <a:xfrm>
              <a:off x="1602" y="1681"/>
              <a:ext cx="366" cy="333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" name="Oval 84"/>
            <p:cNvSpPr>
              <a:spLocks noChangeArrowheads="1"/>
            </p:cNvSpPr>
            <p:nvPr/>
          </p:nvSpPr>
          <p:spPr bwMode="auto">
            <a:xfrm>
              <a:off x="1569" y="1751"/>
              <a:ext cx="364" cy="547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" name="Oval 85"/>
            <p:cNvSpPr>
              <a:spLocks noChangeArrowheads="1"/>
            </p:cNvSpPr>
            <p:nvPr/>
          </p:nvSpPr>
          <p:spPr bwMode="auto">
            <a:xfrm>
              <a:off x="912" y="1434"/>
              <a:ext cx="1008" cy="918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86" name="Text Box 86"/>
          <p:cNvSpPr txBox="1">
            <a:spLocks noChangeArrowheads="1"/>
          </p:cNvSpPr>
          <p:nvPr/>
        </p:nvSpPr>
        <p:spPr bwMode="auto">
          <a:xfrm>
            <a:off x="3716338" y="3307290"/>
            <a:ext cx="779462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600" b="0">
                <a:latin typeface="Arial" charset="0"/>
              </a:rPr>
              <a:t>Server</a:t>
            </a:r>
          </a:p>
        </p:txBody>
      </p:sp>
      <p:sp>
        <p:nvSpPr>
          <p:cNvPr id="87" name="Text Box 87"/>
          <p:cNvSpPr txBox="1">
            <a:spLocks noChangeArrowheads="1"/>
          </p:cNvSpPr>
          <p:nvPr/>
        </p:nvSpPr>
        <p:spPr bwMode="auto">
          <a:xfrm>
            <a:off x="419100" y="5974290"/>
            <a:ext cx="801688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600" b="0">
                <a:latin typeface="Arial" charset="0"/>
              </a:rPr>
              <a:t>Clients</a:t>
            </a:r>
          </a:p>
        </p:txBody>
      </p:sp>
      <p:sp>
        <p:nvSpPr>
          <p:cNvPr id="88" name="Freeform 88"/>
          <p:cNvSpPr>
            <a:spLocks/>
          </p:cNvSpPr>
          <p:nvPr/>
        </p:nvSpPr>
        <p:spPr bwMode="auto">
          <a:xfrm>
            <a:off x="1525588" y="3712103"/>
            <a:ext cx="3043237" cy="2211387"/>
          </a:xfrm>
          <a:custGeom>
            <a:avLst/>
            <a:gdLst>
              <a:gd name="T0" fmla="*/ 2147483647 w 1920"/>
              <a:gd name="T1" fmla="*/ 0 h 1392"/>
              <a:gd name="T2" fmla="*/ 2147483647 w 1920"/>
              <a:gd name="T3" fmla="*/ 484565410 h 1392"/>
              <a:gd name="T4" fmla="*/ 2147483647 w 1920"/>
              <a:gd name="T5" fmla="*/ 726847321 h 1392"/>
              <a:gd name="T6" fmla="*/ 2147483647 w 1920"/>
              <a:gd name="T7" fmla="*/ 1695978142 h 1392"/>
              <a:gd name="T8" fmla="*/ 723539107 w 1920"/>
              <a:gd name="T9" fmla="*/ 2147483647 h 1392"/>
              <a:gd name="T10" fmla="*/ 0 w 1920"/>
              <a:gd name="T11" fmla="*/ 2147483647 h 139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920"/>
              <a:gd name="T19" fmla="*/ 0 h 1392"/>
              <a:gd name="T20" fmla="*/ 1920 w 1920"/>
              <a:gd name="T21" fmla="*/ 1392 h 1392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920" h="1392">
                <a:moveTo>
                  <a:pt x="1920" y="0"/>
                </a:moveTo>
                <a:lnTo>
                  <a:pt x="1776" y="192"/>
                </a:lnTo>
                <a:lnTo>
                  <a:pt x="1488" y="288"/>
                </a:lnTo>
                <a:lnTo>
                  <a:pt x="864" y="672"/>
                </a:lnTo>
                <a:lnTo>
                  <a:pt x="288" y="1056"/>
                </a:lnTo>
                <a:lnTo>
                  <a:pt x="0" y="1392"/>
                </a:lnTo>
              </a:path>
            </a:pathLst>
          </a:custGeom>
          <a:noFill/>
          <a:ln w="25400">
            <a:solidFill>
              <a:schemeClr val="tx2"/>
            </a:solidFill>
            <a:round/>
            <a:headEnd/>
            <a:tailEnd type="triangle" w="med" len="med"/>
          </a:ln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9" name="Freeform 89"/>
          <p:cNvSpPr>
            <a:spLocks/>
          </p:cNvSpPr>
          <p:nvPr/>
        </p:nvSpPr>
        <p:spPr bwMode="auto">
          <a:xfrm>
            <a:off x="3048000" y="3716865"/>
            <a:ext cx="1600200" cy="2209800"/>
          </a:xfrm>
          <a:custGeom>
            <a:avLst/>
            <a:gdLst>
              <a:gd name="T0" fmla="*/ 2147483647 w 1008"/>
              <a:gd name="T1" fmla="*/ 0 h 1296"/>
              <a:gd name="T2" fmla="*/ 2147483647 w 1008"/>
              <a:gd name="T3" fmla="*/ 976866302 h 1296"/>
              <a:gd name="T4" fmla="*/ 0 w 1008"/>
              <a:gd name="T5" fmla="*/ 2147483647 h 1296"/>
              <a:gd name="T6" fmla="*/ 0 w 1008"/>
              <a:gd name="T7" fmla="*/ 2147483647 h 1296"/>
              <a:gd name="T8" fmla="*/ 0 60000 65536"/>
              <a:gd name="T9" fmla="*/ 0 60000 65536"/>
              <a:gd name="T10" fmla="*/ 0 60000 65536"/>
              <a:gd name="T11" fmla="*/ 0 60000 65536"/>
              <a:gd name="T12" fmla="*/ 0 w 1008"/>
              <a:gd name="T13" fmla="*/ 0 h 1296"/>
              <a:gd name="T14" fmla="*/ 1008 w 1008"/>
              <a:gd name="T15" fmla="*/ 1296 h 129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008" h="1296">
                <a:moveTo>
                  <a:pt x="1008" y="0"/>
                </a:moveTo>
                <a:lnTo>
                  <a:pt x="864" y="336"/>
                </a:lnTo>
                <a:lnTo>
                  <a:pt x="0" y="864"/>
                </a:lnTo>
                <a:lnTo>
                  <a:pt x="0" y="1296"/>
                </a:lnTo>
              </a:path>
            </a:pathLst>
          </a:custGeom>
          <a:noFill/>
          <a:ln w="25400">
            <a:solidFill>
              <a:schemeClr val="tx2"/>
            </a:solidFill>
            <a:round/>
            <a:headEnd/>
            <a:tailEnd type="triangle" w="med" len="med"/>
          </a:ln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0" name="Freeform 90"/>
          <p:cNvSpPr>
            <a:spLocks/>
          </p:cNvSpPr>
          <p:nvPr/>
        </p:nvSpPr>
        <p:spPr bwMode="auto">
          <a:xfrm>
            <a:off x="4724400" y="3716865"/>
            <a:ext cx="2895600" cy="2209800"/>
          </a:xfrm>
          <a:custGeom>
            <a:avLst/>
            <a:gdLst>
              <a:gd name="T0" fmla="*/ 0 w 1824"/>
              <a:gd name="T1" fmla="*/ 0 h 1392"/>
              <a:gd name="T2" fmla="*/ 967740000 w 1824"/>
              <a:gd name="T3" fmla="*/ 725805000 h 1392"/>
              <a:gd name="T4" fmla="*/ 1693545000 w 1824"/>
              <a:gd name="T5" fmla="*/ 1572577500 h 1392"/>
              <a:gd name="T6" fmla="*/ 2147483647 w 1824"/>
              <a:gd name="T7" fmla="*/ 1693545000 h 1392"/>
              <a:gd name="T8" fmla="*/ 2147483647 w 1824"/>
              <a:gd name="T9" fmla="*/ 2147483647 h 139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824"/>
              <a:gd name="T16" fmla="*/ 0 h 1392"/>
              <a:gd name="T17" fmla="*/ 1824 w 1824"/>
              <a:gd name="T18" fmla="*/ 1392 h 139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824" h="1392">
                <a:moveTo>
                  <a:pt x="0" y="0"/>
                </a:moveTo>
                <a:lnTo>
                  <a:pt x="384" y="288"/>
                </a:lnTo>
                <a:lnTo>
                  <a:pt x="672" y="624"/>
                </a:lnTo>
                <a:lnTo>
                  <a:pt x="1248" y="672"/>
                </a:lnTo>
                <a:lnTo>
                  <a:pt x="1824" y="1392"/>
                </a:lnTo>
              </a:path>
            </a:pathLst>
          </a:custGeom>
          <a:noFill/>
          <a:ln w="25400">
            <a:solidFill>
              <a:schemeClr val="tx2"/>
            </a:solidFill>
            <a:round/>
            <a:headEnd/>
            <a:tailEnd type="triangle" w="med" len="med"/>
          </a:ln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1" name="Freeform 91"/>
          <p:cNvSpPr>
            <a:spLocks/>
          </p:cNvSpPr>
          <p:nvPr/>
        </p:nvSpPr>
        <p:spPr bwMode="auto">
          <a:xfrm>
            <a:off x="4648200" y="3716865"/>
            <a:ext cx="1600200" cy="2209800"/>
          </a:xfrm>
          <a:custGeom>
            <a:avLst/>
            <a:gdLst>
              <a:gd name="T0" fmla="*/ 0 w 1008"/>
              <a:gd name="T1" fmla="*/ 0 h 1392"/>
              <a:gd name="T2" fmla="*/ 967740000 w 1008"/>
              <a:gd name="T3" fmla="*/ 1088707500 h 1392"/>
              <a:gd name="T4" fmla="*/ 1693545000 w 1008"/>
              <a:gd name="T5" fmla="*/ 2147483647 h 1392"/>
              <a:gd name="T6" fmla="*/ 2147483647 w 1008"/>
              <a:gd name="T7" fmla="*/ 2147483647 h 1392"/>
              <a:gd name="T8" fmla="*/ 2147483647 w 1008"/>
              <a:gd name="T9" fmla="*/ 2147483647 h 139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08"/>
              <a:gd name="T16" fmla="*/ 0 h 1392"/>
              <a:gd name="T17" fmla="*/ 1008 w 1008"/>
              <a:gd name="T18" fmla="*/ 1392 h 139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08" h="1392">
                <a:moveTo>
                  <a:pt x="0" y="0"/>
                </a:moveTo>
                <a:lnTo>
                  <a:pt x="384" y="432"/>
                </a:lnTo>
                <a:lnTo>
                  <a:pt x="672" y="864"/>
                </a:lnTo>
                <a:lnTo>
                  <a:pt x="912" y="1008"/>
                </a:lnTo>
                <a:lnTo>
                  <a:pt x="1008" y="1392"/>
                </a:lnTo>
              </a:path>
            </a:pathLst>
          </a:custGeom>
          <a:noFill/>
          <a:ln w="25400">
            <a:solidFill>
              <a:schemeClr val="tx2"/>
            </a:solidFill>
            <a:round/>
            <a:headEnd/>
            <a:tailEnd type="triangle" w="med" len="med"/>
          </a:ln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2" name="Text Box 92"/>
          <p:cNvSpPr txBox="1">
            <a:spLocks noChangeArrowheads="1"/>
          </p:cNvSpPr>
          <p:nvPr/>
        </p:nvSpPr>
        <p:spPr bwMode="auto">
          <a:xfrm>
            <a:off x="3810000" y="4174065"/>
            <a:ext cx="1468438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600" b="0">
                <a:latin typeface="Arial" charset="0"/>
              </a:rPr>
              <a:t>Backbone ISP</a:t>
            </a:r>
          </a:p>
        </p:txBody>
      </p:sp>
      <p:sp>
        <p:nvSpPr>
          <p:cNvPr id="93" name="Text Box 93"/>
          <p:cNvSpPr txBox="1">
            <a:spLocks noChangeArrowheads="1"/>
          </p:cNvSpPr>
          <p:nvPr/>
        </p:nvSpPr>
        <p:spPr bwMode="auto">
          <a:xfrm>
            <a:off x="2043113" y="4845578"/>
            <a:ext cx="688975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600" b="0">
                <a:latin typeface="Arial" charset="0"/>
              </a:rPr>
              <a:t>ISP-1</a:t>
            </a:r>
          </a:p>
        </p:txBody>
      </p:sp>
      <p:sp>
        <p:nvSpPr>
          <p:cNvPr id="94" name="Text Box 94"/>
          <p:cNvSpPr txBox="1">
            <a:spLocks noChangeArrowheads="1"/>
          </p:cNvSpPr>
          <p:nvPr/>
        </p:nvSpPr>
        <p:spPr bwMode="auto">
          <a:xfrm>
            <a:off x="6245225" y="4859865"/>
            <a:ext cx="688975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600" b="0">
                <a:latin typeface="Arial" charset="0"/>
              </a:rPr>
              <a:t>ISP-2</a:t>
            </a:r>
          </a:p>
        </p:txBody>
      </p:sp>
      <p:graphicFrame>
        <p:nvGraphicFramePr>
          <p:cNvPr id="95" name="Object 2"/>
          <p:cNvGraphicFramePr>
            <a:graphicFrameLocks noChangeAspect="1"/>
          </p:cNvGraphicFramePr>
          <p:nvPr/>
        </p:nvGraphicFramePr>
        <p:xfrm>
          <a:off x="4486275" y="3259665"/>
          <a:ext cx="314325" cy="515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30" name="Clip" r:id="rId3" imgW="2107949" imgH="3470495" progId="MS_ClipArt_Gallery.5">
                  <p:embed/>
                </p:oleObj>
              </mc:Choice>
              <mc:Fallback>
                <p:oleObj name="Clip" r:id="rId3" imgW="2107949" imgH="3470495" progId="MS_ClipArt_Gallery.5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86275" y="3259665"/>
                        <a:ext cx="314325" cy="5159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Caching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157111"/>
            <a:ext cx="7569200" cy="2271889"/>
          </a:xfrm>
        </p:spPr>
        <p:txBody>
          <a:bodyPr>
            <a:normAutofit/>
          </a:bodyPr>
          <a:lstStyle/>
          <a:p>
            <a:r>
              <a:rPr lang="en-US" dirty="0" smtClean="0"/>
              <a:t>Why caching works?</a:t>
            </a:r>
          </a:p>
          <a:p>
            <a:pPr lvl="1"/>
            <a:r>
              <a:rPr lang="en-US" dirty="0" smtClean="0"/>
              <a:t>Locality of reference:</a:t>
            </a:r>
          </a:p>
          <a:p>
            <a:pPr lvl="2"/>
            <a:r>
              <a:rPr lang="en-US" dirty="0" smtClean="0"/>
              <a:t>Users tend to request the same object in succession</a:t>
            </a:r>
          </a:p>
          <a:p>
            <a:pPr lvl="2"/>
            <a:r>
              <a:rPr lang="en-US" dirty="0" smtClean="0"/>
              <a:t>Some objects are popular: requested by many users</a:t>
            </a:r>
            <a:endParaRPr lang="en-US" dirty="0"/>
          </a:p>
        </p:txBody>
      </p:sp>
      <p:grpSp>
        <p:nvGrpSpPr>
          <p:cNvPr id="4" name="Group 4"/>
          <p:cNvGrpSpPr>
            <a:grpSpLocks/>
          </p:cNvGrpSpPr>
          <p:nvPr/>
        </p:nvGrpSpPr>
        <p:grpSpPr bwMode="auto">
          <a:xfrm>
            <a:off x="6019800" y="5926665"/>
            <a:ext cx="371475" cy="381000"/>
            <a:chOff x="1014" y="912"/>
            <a:chExt cx="574" cy="596"/>
          </a:xfrm>
        </p:grpSpPr>
        <p:sp>
          <p:nvSpPr>
            <p:cNvPr id="5" name="Freeform 5"/>
            <p:cNvSpPr>
              <a:spLocks/>
            </p:cNvSpPr>
            <p:nvPr/>
          </p:nvSpPr>
          <p:spPr bwMode="auto">
            <a:xfrm>
              <a:off x="1014" y="912"/>
              <a:ext cx="574" cy="596"/>
            </a:xfrm>
            <a:custGeom>
              <a:avLst/>
              <a:gdLst>
                <a:gd name="T0" fmla="*/ 124 w 574"/>
                <a:gd name="T1" fmla="*/ 391 h 596"/>
                <a:gd name="T2" fmla="*/ 0 w 574"/>
                <a:gd name="T3" fmla="*/ 391 h 596"/>
                <a:gd name="T4" fmla="*/ 0 w 574"/>
                <a:gd name="T5" fmla="*/ 596 h 596"/>
                <a:gd name="T6" fmla="*/ 574 w 574"/>
                <a:gd name="T7" fmla="*/ 596 h 596"/>
                <a:gd name="T8" fmla="*/ 574 w 574"/>
                <a:gd name="T9" fmla="*/ 391 h 596"/>
                <a:gd name="T10" fmla="*/ 446 w 574"/>
                <a:gd name="T11" fmla="*/ 391 h 596"/>
                <a:gd name="T12" fmla="*/ 446 w 574"/>
                <a:gd name="T13" fmla="*/ 364 h 596"/>
                <a:gd name="T14" fmla="*/ 500 w 574"/>
                <a:gd name="T15" fmla="*/ 364 h 596"/>
                <a:gd name="T16" fmla="*/ 500 w 574"/>
                <a:gd name="T17" fmla="*/ 0 h 596"/>
                <a:gd name="T18" fmla="*/ 70 w 574"/>
                <a:gd name="T19" fmla="*/ 0 h 596"/>
                <a:gd name="T20" fmla="*/ 70 w 574"/>
                <a:gd name="T21" fmla="*/ 364 h 596"/>
                <a:gd name="T22" fmla="*/ 124 w 574"/>
                <a:gd name="T23" fmla="*/ 364 h 596"/>
                <a:gd name="T24" fmla="*/ 124 w 574"/>
                <a:gd name="T25" fmla="*/ 391 h 59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574"/>
                <a:gd name="T40" fmla="*/ 0 h 596"/>
                <a:gd name="T41" fmla="*/ 574 w 574"/>
                <a:gd name="T42" fmla="*/ 596 h 59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574" h="596">
                  <a:moveTo>
                    <a:pt x="124" y="391"/>
                  </a:moveTo>
                  <a:lnTo>
                    <a:pt x="0" y="391"/>
                  </a:lnTo>
                  <a:lnTo>
                    <a:pt x="0" y="596"/>
                  </a:lnTo>
                  <a:lnTo>
                    <a:pt x="574" y="596"/>
                  </a:lnTo>
                  <a:lnTo>
                    <a:pt x="574" y="391"/>
                  </a:lnTo>
                  <a:lnTo>
                    <a:pt x="446" y="391"/>
                  </a:lnTo>
                  <a:lnTo>
                    <a:pt x="446" y="364"/>
                  </a:lnTo>
                  <a:lnTo>
                    <a:pt x="500" y="364"/>
                  </a:lnTo>
                  <a:lnTo>
                    <a:pt x="500" y="0"/>
                  </a:lnTo>
                  <a:lnTo>
                    <a:pt x="70" y="0"/>
                  </a:lnTo>
                  <a:lnTo>
                    <a:pt x="70" y="364"/>
                  </a:lnTo>
                  <a:lnTo>
                    <a:pt x="124" y="364"/>
                  </a:lnTo>
                  <a:lnTo>
                    <a:pt x="124" y="391"/>
                  </a:lnTo>
                  <a:close/>
                </a:path>
              </a:pathLst>
            </a:custGeom>
            <a:solidFill>
              <a:srgbClr val="FFFFFF"/>
            </a:solidFill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Line 6"/>
            <p:cNvSpPr>
              <a:spLocks noChangeShapeType="1"/>
            </p:cNvSpPr>
            <p:nvPr/>
          </p:nvSpPr>
          <p:spPr bwMode="auto">
            <a:xfrm>
              <a:off x="1138" y="1303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Line 7"/>
            <p:cNvSpPr>
              <a:spLocks noChangeShapeType="1"/>
            </p:cNvSpPr>
            <p:nvPr/>
          </p:nvSpPr>
          <p:spPr bwMode="auto">
            <a:xfrm>
              <a:off x="1138" y="1276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8"/>
            <p:cNvSpPr>
              <a:spLocks noEditPoints="1"/>
            </p:cNvSpPr>
            <p:nvPr/>
          </p:nvSpPr>
          <p:spPr bwMode="auto">
            <a:xfrm>
              <a:off x="1310" y="1323"/>
              <a:ext cx="233" cy="168"/>
            </a:xfrm>
            <a:custGeom>
              <a:avLst/>
              <a:gdLst>
                <a:gd name="T0" fmla="*/ 0 w 233"/>
                <a:gd name="T1" fmla="*/ 168 h 168"/>
                <a:gd name="T2" fmla="*/ 188 w 233"/>
                <a:gd name="T3" fmla="*/ 168 h 168"/>
                <a:gd name="T4" fmla="*/ 188 w 233"/>
                <a:gd name="T5" fmla="*/ 0 h 168"/>
                <a:gd name="T6" fmla="*/ 0 w 233"/>
                <a:gd name="T7" fmla="*/ 0 h 168"/>
                <a:gd name="T8" fmla="*/ 0 w 233"/>
                <a:gd name="T9" fmla="*/ 168 h 168"/>
                <a:gd name="T10" fmla="*/ 204 w 233"/>
                <a:gd name="T11" fmla="*/ 26 h 168"/>
                <a:gd name="T12" fmla="*/ 233 w 233"/>
                <a:gd name="T13" fmla="*/ 26 h 168"/>
                <a:gd name="T14" fmla="*/ 233 w 233"/>
                <a:gd name="T15" fmla="*/ 0 h 168"/>
                <a:gd name="T16" fmla="*/ 204 w 233"/>
                <a:gd name="T17" fmla="*/ 0 h 168"/>
                <a:gd name="T18" fmla="*/ 204 w 233"/>
                <a:gd name="T19" fmla="*/ 26 h 16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33"/>
                <a:gd name="T31" fmla="*/ 0 h 168"/>
                <a:gd name="T32" fmla="*/ 233 w 233"/>
                <a:gd name="T33" fmla="*/ 168 h 16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33" h="168">
                  <a:moveTo>
                    <a:pt x="0" y="168"/>
                  </a:moveTo>
                  <a:lnTo>
                    <a:pt x="188" y="168"/>
                  </a:lnTo>
                  <a:lnTo>
                    <a:pt x="188" y="0"/>
                  </a:lnTo>
                  <a:lnTo>
                    <a:pt x="0" y="0"/>
                  </a:lnTo>
                  <a:lnTo>
                    <a:pt x="0" y="168"/>
                  </a:lnTo>
                  <a:close/>
                  <a:moveTo>
                    <a:pt x="204" y="26"/>
                  </a:moveTo>
                  <a:lnTo>
                    <a:pt x="233" y="26"/>
                  </a:lnTo>
                  <a:lnTo>
                    <a:pt x="233" y="0"/>
                  </a:lnTo>
                  <a:lnTo>
                    <a:pt x="204" y="0"/>
                  </a:lnTo>
                  <a:lnTo>
                    <a:pt x="204" y="26"/>
                  </a:lnTo>
                  <a:close/>
                </a:path>
              </a:pathLst>
            </a:custGeom>
            <a:solidFill>
              <a:srgbClr val="FFFFFF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9"/>
            <p:cNvSpPr>
              <a:spLocks noChangeShapeType="1"/>
            </p:cNvSpPr>
            <p:nvPr/>
          </p:nvSpPr>
          <p:spPr bwMode="auto">
            <a:xfrm>
              <a:off x="1310" y="1379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10"/>
            <p:cNvSpPr>
              <a:spLocks noChangeShapeType="1"/>
            </p:cNvSpPr>
            <p:nvPr/>
          </p:nvSpPr>
          <p:spPr bwMode="auto">
            <a:xfrm>
              <a:off x="1310" y="1435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11"/>
            <p:cNvSpPr>
              <a:spLocks noChangeShapeType="1"/>
            </p:cNvSpPr>
            <p:nvPr/>
          </p:nvSpPr>
          <p:spPr bwMode="auto">
            <a:xfrm>
              <a:off x="1317" y="1405"/>
              <a:ext cx="172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Rectangle 12"/>
            <p:cNvSpPr>
              <a:spLocks noChangeArrowheads="1"/>
            </p:cNvSpPr>
            <p:nvPr/>
          </p:nvSpPr>
          <p:spPr bwMode="auto">
            <a:xfrm>
              <a:off x="1416" y="1389"/>
              <a:ext cx="54" cy="36"/>
            </a:xfrm>
            <a:prstGeom prst="rect">
              <a:avLst/>
            </a:prstGeom>
            <a:noFill/>
            <a:ln w="4763">
              <a:solidFill>
                <a:srgbClr val="000000"/>
              </a:solidFill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13"/>
            <p:cNvSpPr>
              <a:spLocks noEditPoints="1"/>
            </p:cNvSpPr>
            <p:nvPr/>
          </p:nvSpPr>
          <p:spPr bwMode="auto">
            <a:xfrm>
              <a:off x="1030" y="955"/>
              <a:ext cx="538" cy="401"/>
            </a:xfrm>
            <a:custGeom>
              <a:avLst/>
              <a:gdLst>
                <a:gd name="T0" fmla="*/ 452 w 538"/>
                <a:gd name="T1" fmla="*/ 285 h 401"/>
                <a:gd name="T2" fmla="*/ 472 w 538"/>
                <a:gd name="T3" fmla="*/ 285 h 401"/>
                <a:gd name="T4" fmla="*/ 472 w 538"/>
                <a:gd name="T5" fmla="*/ 278 h 401"/>
                <a:gd name="T6" fmla="*/ 452 w 538"/>
                <a:gd name="T7" fmla="*/ 278 h 401"/>
                <a:gd name="T8" fmla="*/ 452 w 538"/>
                <a:gd name="T9" fmla="*/ 285 h 401"/>
                <a:gd name="T10" fmla="*/ 121 w 538"/>
                <a:gd name="T11" fmla="*/ 239 h 401"/>
                <a:gd name="T12" fmla="*/ 121 w 538"/>
                <a:gd name="T13" fmla="*/ 27 h 401"/>
                <a:gd name="T14" fmla="*/ 417 w 538"/>
                <a:gd name="T15" fmla="*/ 27 h 401"/>
                <a:gd name="T16" fmla="*/ 417 w 538"/>
                <a:gd name="T17" fmla="*/ 239 h 401"/>
                <a:gd name="T18" fmla="*/ 121 w 538"/>
                <a:gd name="T19" fmla="*/ 239 h 401"/>
                <a:gd name="T20" fmla="*/ 108 w 538"/>
                <a:gd name="T21" fmla="*/ 252 h 401"/>
                <a:gd name="T22" fmla="*/ 430 w 538"/>
                <a:gd name="T23" fmla="*/ 252 h 401"/>
                <a:gd name="T24" fmla="*/ 430 w 538"/>
                <a:gd name="T25" fmla="*/ 14 h 401"/>
                <a:gd name="T26" fmla="*/ 446 w 538"/>
                <a:gd name="T27" fmla="*/ 14 h 401"/>
                <a:gd name="T28" fmla="*/ 446 w 538"/>
                <a:gd name="T29" fmla="*/ 0 h 401"/>
                <a:gd name="T30" fmla="*/ 96 w 538"/>
                <a:gd name="T31" fmla="*/ 0 h 401"/>
                <a:gd name="T32" fmla="*/ 96 w 538"/>
                <a:gd name="T33" fmla="*/ 265 h 401"/>
                <a:gd name="T34" fmla="*/ 108 w 538"/>
                <a:gd name="T35" fmla="*/ 265 h 401"/>
                <a:gd name="T36" fmla="*/ 108 w 538"/>
                <a:gd name="T37" fmla="*/ 252 h 401"/>
                <a:gd name="T38" fmla="*/ 0 w 538"/>
                <a:gd name="T39" fmla="*/ 388 h 401"/>
                <a:gd name="T40" fmla="*/ 54 w 538"/>
                <a:gd name="T41" fmla="*/ 388 h 401"/>
                <a:gd name="T42" fmla="*/ 54 w 538"/>
                <a:gd name="T43" fmla="*/ 368 h 401"/>
                <a:gd name="T44" fmla="*/ 0 w 538"/>
                <a:gd name="T45" fmla="*/ 368 h 401"/>
                <a:gd name="T46" fmla="*/ 0 w 538"/>
                <a:gd name="T47" fmla="*/ 388 h 401"/>
                <a:gd name="T48" fmla="*/ 316 w 538"/>
                <a:gd name="T49" fmla="*/ 401 h 401"/>
                <a:gd name="T50" fmla="*/ 430 w 538"/>
                <a:gd name="T51" fmla="*/ 401 h 401"/>
                <a:gd name="T52" fmla="*/ 430 w 538"/>
                <a:gd name="T53" fmla="*/ 391 h 401"/>
                <a:gd name="T54" fmla="*/ 316 w 538"/>
                <a:gd name="T55" fmla="*/ 391 h 401"/>
                <a:gd name="T56" fmla="*/ 316 w 538"/>
                <a:gd name="T57" fmla="*/ 401 h 401"/>
                <a:gd name="T58" fmla="*/ 523 w 538"/>
                <a:gd name="T59" fmla="*/ 378 h 401"/>
                <a:gd name="T60" fmla="*/ 538 w 538"/>
                <a:gd name="T61" fmla="*/ 378 h 401"/>
                <a:gd name="T62" fmla="*/ 538 w 538"/>
                <a:gd name="T63" fmla="*/ 368 h 401"/>
                <a:gd name="T64" fmla="*/ 523 w 538"/>
                <a:gd name="T65" fmla="*/ 368 h 401"/>
                <a:gd name="T66" fmla="*/ 523 w 538"/>
                <a:gd name="T67" fmla="*/ 378 h 401"/>
                <a:gd name="T68" fmla="*/ 523 w 538"/>
                <a:gd name="T69" fmla="*/ 394 h 401"/>
                <a:gd name="T70" fmla="*/ 538 w 538"/>
                <a:gd name="T71" fmla="*/ 394 h 401"/>
                <a:gd name="T72" fmla="*/ 538 w 538"/>
                <a:gd name="T73" fmla="*/ 388 h 401"/>
                <a:gd name="T74" fmla="*/ 523 w 538"/>
                <a:gd name="T75" fmla="*/ 388 h 401"/>
                <a:gd name="T76" fmla="*/ 523 w 538"/>
                <a:gd name="T77" fmla="*/ 394 h 401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538"/>
                <a:gd name="T118" fmla="*/ 0 h 401"/>
                <a:gd name="T119" fmla="*/ 538 w 538"/>
                <a:gd name="T120" fmla="*/ 401 h 401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538" h="401">
                  <a:moveTo>
                    <a:pt x="452" y="285"/>
                  </a:moveTo>
                  <a:lnTo>
                    <a:pt x="472" y="285"/>
                  </a:lnTo>
                  <a:lnTo>
                    <a:pt x="472" y="278"/>
                  </a:lnTo>
                  <a:lnTo>
                    <a:pt x="452" y="278"/>
                  </a:lnTo>
                  <a:lnTo>
                    <a:pt x="452" y="285"/>
                  </a:lnTo>
                  <a:close/>
                  <a:moveTo>
                    <a:pt x="121" y="239"/>
                  </a:moveTo>
                  <a:lnTo>
                    <a:pt x="121" y="27"/>
                  </a:lnTo>
                  <a:lnTo>
                    <a:pt x="417" y="27"/>
                  </a:lnTo>
                  <a:lnTo>
                    <a:pt x="417" y="239"/>
                  </a:lnTo>
                  <a:lnTo>
                    <a:pt x="121" y="239"/>
                  </a:lnTo>
                  <a:close/>
                  <a:moveTo>
                    <a:pt x="108" y="252"/>
                  </a:moveTo>
                  <a:lnTo>
                    <a:pt x="430" y="252"/>
                  </a:lnTo>
                  <a:lnTo>
                    <a:pt x="430" y="14"/>
                  </a:lnTo>
                  <a:lnTo>
                    <a:pt x="446" y="14"/>
                  </a:lnTo>
                  <a:lnTo>
                    <a:pt x="446" y="0"/>
                  </a:lnTo>
                  <a:lnTo>
                    <a:pt x="96" y="0"/>
                  </a:lnTo>
                  <a:lnTo>
                    <a:pt x="96" y="265"/>
                  </a:lnTo>
                  <a:lnTo>
                    <a:pt x="108" y="265"/>
                  </a:lnTo>
                  <a:lnTo>
                    <a:pt x="108" y="252"/>
                  </a:lnTo>
                  <a:close/>
                  <a:moveTo>
                    <a:pt x="0" y="388"/>
                  </a:moveTo>
                  <a:lnTo>
                    <a:pt x="54" y="388"/>
                  </a:lnTo>
                  <a:lnTo>
                    <a:pt x="54" y="368"/>
                  </a:lnTo>
                  <a:lnTo>
                    <a:pt x="0" y="368"/>
                  </a:lnTo>
                  <a:lnTo>
                    <a:pt x="0" y="388"/>
                  </a:lnTo>
                  <a:close/>
                  <a:moveTo>
                    <a:pt x="316" y="401"/>
                  </a:moveTo>
                  <a:lnTo>
                    <a:pt x="430" y="401"/>
                  </a:lnTo>
                  <a:lnTo>
                    <a:pt x="430" y="391"/>
                  </a:lnTo>
                  <a:lnTo>
                    <a:pt x="316" y="391"/>
                  </a:lnTo>
                  <a:lnTo>
                    <a:pt x="316" y="401"/>
                  </a:lnTo>
                  <a:close/>
                  <a:moveTo>
                    <a:pt x="523" y="378"/>
                  </a:moveTo>
                  <a:lnTo>
                    <a:pt x="538" y="378"/>
                  </a:lnTo>
                  <a:lnTo>
                    <a:pt x="538" y="368"/>
                  </a:lnTo>
                  <a:lnTo>
                    <a:pt x="523" y="368"/>
                  </a:lnTo>
                  <a:lnTo>
                    <a:pt x="523" y="378"/>
                  </a:lnTo>
                  <a:close/>
                  <a:moveTo>
                    <a:pt x="523" y="394"/>
                  </a:moveTo>
                  <a:lnTo>
                    <a:pt x="538" y="394"/>
                  </a:lnTo>
                  <a:lnTo>
                    <a:pt x="538" y="388"/>
                  </a:lnTo>
                  <a:lnTo>
                    <a:pt x="523" y="388"/>
                  </a:lnTo>
                  <a:lnTo>
                    <a:pt x="523" y="394"/>
                  </a:lnTo>
                  <a:close/>
                </a:path>
              </a:pathLst>
            </a:custGeom>
            <a:solidFill>
              <a:srgbClr val="000000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14"/>
            <p:cNvSpPr>
              <a:spLocks noChangeShapeType="1"/>
            </p:cNvSpPr>
            <p:nvPr/>
          </p:nvSpPr>
          <p:spPr bwMode="auto">
            <a:xfrm>
              <a:off x="1084" y="1257"/>
              <a:ext cx="430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15"/>
            <p:cNvSpPr>
              <a:spLocks noChangeShapeType="1"/>
            </p:cNvSpPr>
            <p:nvPr/>
          </p:nvSpPr>
          <p:spPr bwMode="auto">
            <a:xfrm flipV="1">
              <a:off x="1193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16"/>
            <p:cNvSpPr>
              <a:spLocks noChangeShapeType="1"/>
            </p:cNvSpPr>
            <p:nvPr/>
          </p:nvSpPr>
          <p:spPr bwMode="auto">
            <a:xfrm flipV="1">
              <a:off x="1301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7" name="Group 17"/>
          <p:cNvGrpSpPr>
            <a:grpSpLocks/>
          </p:cNvGrpSpPr>
          <p:nvPr/>
        </p:nvGrpSpPr>
        <p:grpSpPr bwMode="auto">
          <a:xfrm>
            <a:off x="7477125" y="5926665"/>
            <a:ext cx="371475" cy="381000"/>
            <a:chOff x="1014" y="912"/>
            <a:chExt cx="574" cy="596"/>
          </a:xfrm>
        </p:grpSpPr>
        <p:sp>
          <p:nvSpPr>
            <p:cNvPr id="18" name="Freeform 18"/>
            <p:cNvSpPr>
              <a:spLocks/>
            </p:cNvSpPr>
            <p:nvPr/>
          </p:nvSpPr>
          <p:spPr bwMode="auto">
            <a:xfrm>
              <a:off x="1014" y="912"/>
              <a:ext cx="574" cy="596"/>
            </a:xfrm>
            <a:custGeom>
              <a:avLst/>
              <a:gdLst>
                <a:gd name="T0" fmla="*/ 124 w 574"/>
                <a:gd name="T1" fmla="*/ 391 h 596"/>
                <a:gd name="T2" fmla="*/ 0 w 574"/>
                <a:gd name="T3" fmla="*/ 391 h 596"/>
                <a:gd name="T4" fmla="*/ 0 w 574"/>
                <a:gd name="T5" fmla="*/ 596 h 596"/>
                <a:gd name="T6" fmla="*/ 574 w 574"/>
                <a:gd name="T7" fmla="*/ 596 h 596"/>
                <a:gd name="T8" fmla="*/ 574 w 574"/>
                <a:gd name="T9" fmla="*/ 391 h 596"/>
                <a:gd name="T10" fmla="*/ 446 w 574"/>
                <a:gd name="T11" fmla="*/ 391 h 596"/>
                <a:gd name="T12" fmla="*/ 446 w 574"/>
                <a:gd name="T13" fmla="*/ 364 h 596"/>
                <a:gd name="T14" fmla="*/ 500 w 574"/>
                <a:gd name="T15" fmla="*/ 364 h 596"/>
                <a:gd name="T16" fmla="*/ 500 w 574"/>
                <a:gd name="T17" fmla="*/ 0 h 596"/>
                <a:gd name="T18" fmla="*/ 70 w 574"/>
                <a:gd name="T19" fmla="*/ 0 h 596"/>
                <a:gd name="T20" fmla="*/ 70 w 574"/>
                <a:gd name="T21" fmla="*/ 364 h 596"/>
                <a:gd name="T22" fmla="*/ 124 w 574"/>
                <a:gd name="T23" fmla="*/ 364 h 596"/>
                <a:gd name="T24" fmla="*/ 124 w 574"/>
                <a:gd name="T25" fmla="*/ 391 h 59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574"/>
                <a:gd name="T40" fmla="*/ 0 h 596"/>
                <a:gd name="T41" fmla="*/ 574 w 574"/>
                <a:gd name="T42" fmla="*/ 596 h 59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574" h="596">
                  <a:moveTo>
                    <a:pt x="124" y="391"/>
                  </a:moveTo>
                  <a:lnTo>
                    <a:pt x="0" y="391"/>
                  </a:lnTo>
                  <a:lnTo>
                    <a:pt x="0" y="596"/>
                  </a:lnTo>
                  <a:lnTo>
                    <a:pt x="574" y="596"/>
                  </a:lnTo>
                  <a:lnTo>
                    <a:pt x="574" y="391"/>
                  </a:lnTo>
                  <a:lnTo>
                    <a:pt x="446" y="391"/>
                  </a:lnTo>
                  <a:lnTo>
                    <a:pt x="446" y="364"/>
                  </a:lnTo>
                  <a:lnTo>
                    <a:pt x="500" y="364"/>
                  </a:lnTo>
                  <a:lnTo>
                    <a:pt x="500" y="0"/>
                  </a:lnTo>
                  <a:lnTo>
                    <a:pt x="70" y="0"/>
                  </a:lnTo>
                  <a:lnTo>
                    <a:pt x="70" y="364"/>
                  </a:lnTo>
                  <a:lnTo>
                    <a:pt x="124" y="364"/>
                  </a:lnTo>
                  <a:lnTo>
                    <a:pt x="124" y="391"/>
                  </a:lnTo>
                  <a:close/>
                </a:path>
              </a:pathLst>
            </a:custGeom>
            <a:solidFill>
              <a:srgbClr val="FFFFFF"/>
            </a:solidFill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Line 19"/>
            <p:cNvSpPr>
              <a:spLocks noChangeShapeType="1"/>
            </p:cNvSpPr>
            <p:nvPr/>
          </p:nvSpPr>
          <p:spPr bwMode="auto">
            <a:xfrm>
              <a:off x="1138" y="1303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20"/>
            <p:cNvSpPr>
              <a:spLocks noChangeShapeType="1"/>
            </p:cNvSpPr>
            <p:nvPr/>
          </p:nvSpPr>
          <p:spPr bwMode="auto">
            <a:xfrm>
              <a:off x="1138" y="1276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21"/>
            <p:cNvSpPr>
              <a:spLocks noEditPoints="1"/>
            </p:cNvSpPr>
            <p:nvPr/>
          </p:nvSpPr>
          <p:spPr bwMode="auto">
            <a:xfrm>
              <a:off x="1310" y="1323"/>
              <a:ext cx="233" cy="168"/>
            </a:xfrm>
            <a:custGeom>
              <a:avLst/>
              <a:gdLst>
                <a:gd name="T0" fmla="*/ 0 w 233"/>
                <a:gd name="T1" fmla="*/ 168 h 168"/>
                <a:gd name="T2" fmla="*/ 188 w 233"/>
                <a:gd name="T3" fmla="*/ 168 h 168"/>
                <a:gd name="T4" fmla="*/ 188 w 233"/>
                <a:gd name="T5" fmla="*/ 0 h 168"/>
                <a:gd name="T6" fmla="*/ 0 w 233"/>
                <a:gd name="T7" fmla="*/ 0 h 168"/>
                <a:gd name="T8" fmla="*/ 0 w 233"/>
                <a:gd name="T9" fmla="*/ 168 h 168"/>
                <a:gd name="T10" fmla="*/ 204 w 233"/>
                <a:gd name="T11" fmla="*/ 26 h 168"/>
                <a:gd name="T12" fmla="*/ 233 w 233"/>
                <a:gd name="T13" fmla="*/ 26 h 168"/>
                <a:gd name="T14" fmla="*/ 233 w 233"/>
                <a:gd name="T15" fmla="*/ 0 h 168"/>
                <a:gd name="T16" fmla="*/ 204 w 233"/>
                <a:gd name="T17" fmla="*/ 0 h 168"/>
                <a:gd name="T18" fmla="*/ 204 w 233"/>
                <a:gd name="T19" fmla="*/ 26 h 16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33"/>
                <a:gd name="T31" fmla="*/ 0 h 168"/>
                <a:gd name="T32" fmla="*/ 233 w 233"/>
                <a:gd name="T33" fmla="*/ 168 h 16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33" h="168">
                  <a:moveTo>
                    <a:pt x="0" y="168"/>
                  </a:moveTo>
                  <a:lnTo>
                    <a:pt x="188" y="168"/>
                  </a:lnTo>
                  <a:lnTo>
                    <a:pt x="188" y="0"/>
                  </a:lnTo>
                  <a:lnTo>
                    <a:pt x="0" y="0"/>
                  </a:lnTo>
                  <a:lnTo>
                    <a:pt x="0" y="168"/>
                  </a:lnTo>
                  <a:close/>
                  <a:moveTo>
                    <a:pt x="204" y="26"/>
                  </a:moveTo>
                  <a:lnTo>
                    <a:pt x="233" y="26"/>
                  </a:lnTo>
                  <a:lnTo>
                    <a:pt x="233" y="0"/>
                  </a:lnTo>
                  <a:lnTo>
                    <a:pt x="204" y="0"/>
                  </a:lnTo>
                  <a:lnTo>
                    <a:pt x="204" y="26"/>
                  </a:lnTo>
                  <a:close/>
                </a:path>
              </a:pathLst>
            </a:custGeom>
            <a:solidFill>
              <a:srgbClr val="FFFFFF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Line 22"/>
            <p:cNvSpPr>
              <a:spLocks noChangeShapeType="1"/>
            </p:cNvSpPr>
            <p:nvPr/>
          </p:nvSpPr>
          <p:spPr bwMode="auto">
            <a:xfrm>
              <a:off x="1310" y="1379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23"/>
            <p:cNvSpPr>
              <a:spLocks noChangeShapeType="1"/>
            </p:cNvSpPr>
            <p:nvPr/>
          </p:nvSpPr>
          <p:spPr bwMode="auto">
            <a:xfrm>
              <a:off x="1310" y="1435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24"/>
            <p:cNvSpPr>
              <a:spLocks noChangeShapeType="1"/>
            </p:cNvSpPr>
            <p:nvPr/>
          </p:nvSpPr>
          <p:spPr bwMode="auto">
            <a:xfrm>
              <a:off x="1317" y="1405"/>
              <a:ext cx="172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Rectangle 25"/>
            <p:cNvSpPr>
              <a:spLocks noChangeArrowheads="1"/>
            </p:cNvSpPr>
            <p:nvPr/>
          </p:nvSpPr>
          <p:spPr bwMode="auto">
            <a:xfrm>
              <a:off x="1416" y="1389"/>
              <a:ext cx="54" cy="36"/>
            </a:xfrm>
            <a:prstGeom prst="rect">
              <a:avLst/>
            </a:prstGeom>
            <a:noFill/>
            <a:ln w="4763">
              <a:solidFill>
                <a:srgbClr val="000000"/>
              </a:solidFill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26"/>
            <p:cNvSpPr>
              <a:spLocks noEditPoints="1"/>
            </p:cNvSpPr>
            <p:nvPr/>
          </p:nvSpPr>
          <p:spPr bwMode="auto">
            <a:xfrm>
              <a:off x="1030" y="955"/>
              <a:ext cx="538" cy="401"/>
            </a:xfrm>
            <a:custGeom>
              <a:avLst/>
              <a:gdLst>
                <a:gd name="T0" fmla="*/ 452 w 538"/>
                <a:gd name="T1" fmla="*/ 285 h 401"/>
                <a:gd name="T2" fmla="*/ 472 w 538"/>
                <a:gd name="T3" fmla="*/ 285 h 401"/>
                <a:gd name="T4" fmla="*/ 472 w 538"/>
                <a:gd name="T5" fmla="*/ 278 h 401"/>
                <a:gd name="T6" fmla="*/ 452 w 538"/>
                <a:gd name="T7" fmla="*/ 278 h 401"/>
                <a:gd name="T8" fmla="*/ 452 w 538"/>
                <a:gd name="T9" fmla="*/ 285 h 401"/>
                <a:gd name="T10" fmla="*/ 121 w 538"/>
                <a:gd name="T11" fmla="*/ 239 h 401"/>
                <a:gd name="T12" fmla="*/ 121 w 538"/>
                <a:gd name="T13" fmla="*/ 27 h 401"/>
                <a:gd name="T14" fmla="*/ 417 w 538"/>
                <a:gd name="T15" fmla="*/ 27 h 401"/>
                <a:gd name="T16" fmla="*/ 417 w 538"/>
                <a:gd name="T17" fmla="*/ 239 h 401"/>
                <a:gd name="T18" fmla="*/ 121 w 538"/>
                <a:gd name="T19" fmla="*/ 239 h 401"/>
                <a:gd name="T20" fmla="*/ 108 w 538"/>
                <a:gd name="T21" fmla="*/ 252 h 401"/>
                <a:gd name="T22" fmla="*/ 430 w 538"/>
                <a:gd name="T23" fmla="*/ 252 h 401"/>
                <a:gd name="T24" fmla="*/ 430 w 538"/>
                <a:gd name="T25" fmla="*/ 14 h 401"/>
                <a:gd name="T26" fmla="*/ 446 w 538"/>
                <a:gd name="T27" fmla="*/ 14 h 401"/>
                <a:gd name="T28" fmla="*/ 446 w 538"/>
                <a:gd name="T29" fmla="*/ 0 h 401"/>
                <a:gd name="T30" fmla="*/ 96 w 538"/>
                <a:gd name="T31" fmla="*/ 0 h 401"/>
                <a:gd name="T32" fmla="*/ 96 w 538"/>
                <a:gd name="T33" fmla="*/ 265 h 401"/>
                <a:gd name="T34" fmla="*/ 108 w 538"/>
                <a:gd name="T35" fmla="*/ 265 h 401"/>
                <a:gd name="T36" fmla="*/ 108 w 538"/>
                <a:gd name="T37" fmla="*/ 252 h 401"/>
                <a:gd name="T38" fmla="*/ 0 w 538"/>
                <a:gd name="T39" fmla="*/ 388 h 401"/>
                <a:gd name="T40" fmla="*/ 54 w 538"/>
                <a:gd name="T41" fmla="*/ 388 h 401"/>
                <a:gd name="T42" fmla="*/ 54 w 538"/>
                <a:gd name="T43" fmla="*/ 368 h 401"/>
                <a:gd name="T44" fmla="*/ 0 w 538"/>
                <a:gd name="T45" fmla="*/ 368 h 401"/>
                <a:gd name="T46" fmla="*/ 0 w 538"/>
                <a:gd name="T47" fmla="*/ 388 h 401"/>
                <a:gd name="T48" fmla="*/ 316 w 538"/>
                <a:gd name="T49" fmla="*/ 401 h 401"/>
                <a:gd name="T50" fmla="*/ 430 w 538"/>
                <a:gd name="T51" fmla="*/ 401 h 401"/>
                <a:gd name="T52" fmla="*/ 430 w 538"/>
                <a:gd name="T53" fmla="*/ 391 h 401"/>
                <a:gd name="T54" fmla="*/ 316 w 538"/>
                <a:gd name="T55" fmla="*/ 391 h 401"/>
                <a:gd name="T56" fmla="*/ 316 w 538"/>
                <a:gd name="T57" fmla="*/ 401 h 401"/>
                <a:gd name="T58" fmla="*/ 523 w 538"/>
                <a:gd name="T59" fmla="*/ 378 h 401"/>
                <a:gd name="T60" fmla="*/ 538 w 538"/>
                <a:gd name="T61" fmla="*/ 378 h 401"/>
                <a:gd name="T62" fmla="*/ 538 w 538"/>
                <a:gd name="T63" fmla="*/ 368 h 401"/>
                <a:gd name="T64" fmla="*/ 523 w 538"/>
                <a:gd name="T65" fmla="*/ 368 h 401"/>
                <a:gd name="T66" fmla="*/ 523 w 538"/>
                <a:gd name="T67" fmla="*/ 378 h 401"/>
                <a:gd name="T68" fmla="*/ 523 w 538"/>
                <a:gd name="T69" fmla="*/ 394 h 401"/>
                <a:gd name="T70" fmla="*/ 538 w 538"/>
                <a:gd name="T71" fmla="*/ 394 h 401"/>
                <a:gd name="T72" fmla="*/ 538 w 538"/>
                <a:gd name="T73" fmla="*/ 388 h 401"/>
                <a:gd name="T74" fmla="*/ 523 w 538"/>
                <a:gd name="T75" fmla="*/ 388 h 401"/>
                <a:gd name="T76" fmla="*/ 523 w 538"/>
                <a:gd name="T77" fmla="*/ 394 h 401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538"/>
                <a:gd name="T118" fmla="*/ 0 h 401"/>
                <a:gd name="T119" fmla="*/ 538 w 538"/>
                <a:gd name="T120" fmla="*/ 401 h 401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538" h="401">
                  <a:moveTo>
                    <a:pt x="452" y="285"/>
                  </a:moveTo>
                  <a:lnTo>
                    <a:pt x="472" y="285"/>
                  </a:lnTo>
                  <a:lnTo>
                    <a:pt x="472" y="278"/>
                  </a:lnTo>
                  <a:lnTo>
                    <a:pt x="452" y="278"/>
                  </a:lnTo>
                  <a:lnTo>
                    <a:pt x="452" y="285"/>
                  </a:lnTo>
                  <a:close/>
                  <a:moveTo>
                    <a:pt x="121" y="239"/>
                  </a:moveTo>
                  <a:lnTo>
                    <a:pt x="121" y="27"/>
                  </a:lnTo>
                  <a:lnTo>
                    <a:pt x="417" y="27"/>
                  </a:lnTo>
                  <a:lnTo>
                    <a:pt x="417" y="239"/>
                  </a:lnTo>
                  <a:lnTo>
                    <a:pt x="121" y="239"/>
                  </a:lnTo>
                  <a:close/>
                  <a:moveTo>
                    <a:pt x="108" y="252"/>
                  </a:moveTo>
                  <a:lnTo>
                    <a:pt x="430" y="252"/>
                  </a:lnTo>
                  <a:lnTo>
                    <a:pt x="430" y="14"/>
                  </a:lnTo>
                  <a:lnTo>
                    <a:pt x="446" y="14"/>
                  </a:lnTo>
                  <a:lnTo>
                    <a:pt x="446" y="0"/>
                  </a:lnTo>
                  <a:lnTo>
                    <a:pt x="96" y="0"/>
                  </a:lnTo>
                  <a:lnTo>
                    <a:pt x="96" y="265"/>
                  </a:lnTo>
                  <a:lnTo>
                    <a:pt x="108" y="265"/>
                  </a:lnTo>
                  <a:lnTo>
                    <a:pt x="108" y="252"/>
                  </a:lnTo>
                  <a:close/>
                  <a:moveTo>
                    <a:pt x="0" y="388"/>
                  </a:moveTo>
                  <a:lnTo>
                    <a:pt x="54" y="388"/>
                  </a:lnTo>
                  <a:lnTo>
                    <a:pt x="54" y="368"/>
                  </a:lnTo>
                  <a:lnTo>
                    <a:pt x="0" y="368"/>
                  </a:lnTo>
                  <a:lnTo>
                    <a:pt x="0" y="388"/>
                  </a:lnTo>
                  <a:close/>
                  <a:moveTo>
                    <a:pt x="316" y="401"/>
                  </a:moveTo>
                  <a:lnTo>
                    <a:pt x="430" y="401"/>
                  </a:lnTo>
                  <a:lnTo>
                    <a:pt x="430" y="391"/>
                  </a:lnTo>
                  <a:lnTo>
                    <a:pt x="316" y="391"/>
                  </a:lnTo>
                  <a:lnTo>
                    <a:pt x="316" y="401"/>
                  </a:lnTo>
                  <a:close/>
                  <a:moveTo>
                    <a:pt x="523" y="378"/>
                  </a:moveTo>
                  <a:lnTo>
                    <a:pt x="538" y="378"/>
                  </a:lnTo>
                  <a:lnTo>
                    <a:pt x="538" y="368"/>
                  </a:lnTo>
                  <a:lnTo>
                    <a:pt x="523" y="368"/>
                  </a:lnTo>
                  <a:lnTo>
                    <a:pt x="523" y="378"/>
                  </a:lnTo>
                  <a:close/>
                  <a:moveTo>
                    <a:pt x="523" y="394"/>
                  </a:moveTo>
                  <a:lnTo>
                    <a:pt x="538" y="394"/>
                  </a:lnTo>
                  <a:lnTo>
                    <a:pt x="538" y="388"/>
                  </a:lnTo>
                  <a:lnTo>
                    <a:pt x="523" y="388"/>
                  </a:lnTo>
                  <a:lnTo>
                    <a:pt x="523" y="394"/>
                  </a:lnTo>
                  <a:close/>
                </a:path>
              </a:pathLst>
            </a:custGeom>
            <a:solidFill>
              <a:srgbClr val="000000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Line 27"/>
            <p:cNvSpPr>
              <a:spLocks noChangeShapeType="1"/>
            </p:cNvSpPr>
            <p:nvPr/>
          </p:nvSpPr>
          <p:spPr bwMode="auto">
            <a:xfrm>
              <a:off x="1084" y="1257"/>
              <a:ext cx="430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Line 28"/>
            <p:cNvSpPr>
              <a:spLocks noChangeShapeType="1"/>
            </p:cNvSpPr>
            <p:nvPr/>
          </p:nvSpPr>
          <p:spPr bwMode="auto">
            <a:xfrm flipV="1">
              <a:off x="1193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29"/>
            <p:cNvSpPr>
              <a:spLocks noChangeShapeType="1"/>
            </p:cNvSpPr>
            <p:nvPr/>
          </p:nvSpPr>
          <p:spPr bwMode="auto">
            <a:xfrm flipV="1">
              <a:off x="1301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0" name="Group 30"/>
          <p:cNvGrpSpPr>
            <a:grpSpLocks/>
          </p:cNvGrpSpPr>
          <p:nvPr/>
        </p:nvGrpSpPr>
        <p:grpSpPr bwMode="auto">
          <a:xfrm>
            <a:off x="1219200" y="5926665"/>
            <a:ext cx="371475" cy="381000"/>
            <a:chOff x="1014" y="912"/>
            <a:chExt cx="574" cy="596"/>
          </a:xfrm>
        </p:grpSpPr>
        <p:sp>
          <p:nvSpPr>
            <p:cNvPr id="31" name="Freeform 31"/>
            <p:cNvSpPr>
              <a:spLocks/>
            </p:cNvSpPr>
            <p:nvPr/>
          </p:nvSpPr>
          <p:spPr bwMode="auto">
            <a:xfrm>
              <a:off x="1014" y="912"/>
              <a:ext cx="574" cy="596"/>
            </a:xfrm>
            <a:custGeom>
              <a:avLst/>
              <a:gdLst>
                <a:gd name="T0" fmla="*/ 124 w 574"/>
                <a:gd name="T1" fmla="*/ 391 h 596"/>
                <a:gd name="T2" fmla="*/ 0 w 574"/>
                <a:gd name="T3" fmla="*/ 391 h 596"/>
                <a:gd name="T4" fmla="*/ 0 w 574"/>
                <a:gd name="T5" fmla="*/ 596 h 596"/>
                <a:gd name="T6" fmla="*/ 574 w 574"/>
                <a:gd name="T7" fmla="*/ 596 h 596"/>
                <a:gd name="T8" fmla="*/ 574 w 574"/>
                <a:gd name="T9" fmla="*/ 391 h 596"/>
                <a:gd name="T10" fmla="*/ 446 w 574"/>
                <a:gd name="T11" fmla="*/ 391 h 596"/>
                <a:gd name="T12" fmla="*/ 446 w 574"/>
                <a:gd name="T13" fmla="*/ 364 h 596"/>
                <a:gd name="T14" fmla="*/ 500 w 574"/>
                <a:gd name="T15" fmla="*/ 364 h 596"/>
                <a:gd name="T16" fmla="*/ 500 w 574"/>
                <a:gd name="T17" fmla="*/ 0 h 596"/>
                <a:gd name="T18" fmla="*/ 70 w 574"/>
                <a:gd name="T19" fmla="*/ 0 h 596"/>
                <a:gd name="T20" fmla="*/ 70 w 574"/>
                <a:gd name="T21" fmla="*/ 364 h 596"/>
                <a:gd name="T22" fmla="*/ 124 w 574"/>
                <a:gd name="T23" fmla="*/ 364 h 596"/>
                <a:gd name="T24" fmla="*/ 124 w 574"/>
                <a:gd name="T25" fmla="*/ 391 h 59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574"/>
                <a:gd name="T40" fmla="*/ 0 h 596"/>
                <a:gd name="T41" fmla="*/ 574 w 574"/>
                <a:gd name="T42" fmla="*/ 596 h 59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574" h="596">
                  <a:moveTo>
                    <a:pt x="124" y="391"/>
                  </a:moveTo>
                  <a:lnTo>
                    <a:pt x="0" y="391"/>
                  </a:lnTo>
                  <a:lnTo>
                    <a:pt x="0" y="596"/>
                  </a:lnTo>
                  <a:lnTo>
                    <a:pt x="574" y="596"/>
                  </a:lnTo>
                  <a:lnTo>
                    <a:pt x="574" y="391"/>
                  </a:lnTo>
                  <a:lnTo>
                    <a:pt x="446" y="391"/>
                  </a:lnTo>
                  <a:lnTo>
                    <a:pt x="446" y="364"/>
                  </a:lnTo>
                  <a:lnTo>
                    <a:pt x="500" y="364"/>
                  </a:lnTo>
                  <a:lnTo>
                    <a:pt x="500" y="0"/>
                  </a:lnTo>
                  <a:lnTo>
                    <a:pt x="70" y="0"/>
                  </a:lnTo>
                  <a:lnTo>
                    <a:pt x="70" y="364"/>
                  </a:lnTo>
                  <a:lnTo>
                    <a:pt x="124" y="364"/>
                  </a:lnTo>
                  <a:lnTo>
                    <a:pt x="124" y="391"/>
                  </a:lnTo>
                  <a:close/>
                </a:path>
              </a:pathLst>
            </a:custGeom>
            <a:solidFill>
              <a:srgbClr val="FFFFFF"/>
            </a:solidFill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Line 32"/>
            <p:cNvSpPr>
              <a:spLocks noChangeShapeType="1"/>
            </p:cNvSpPr>
            <p:nvPr/>
          </p:nvSpPr>
          <p:spPr bwMode="auto">
            <a:xfrm>
              <a:off x="1138" y="1303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Line 33"/>
            <p:cNvSpPr>
              <a:spLocks noChangeShapeType="1"/>
            </p:cNvSpPr>
            <p:nvPr/>
          </p:nvSpPr>
          <p:spPr bwMode="auto">
            <a:xfrm>
              <a:off x="1138" y="1276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34"/>
            <p:cNvSpPr>
              <a:spLocks noEditPoints="1"/>
            </p:cNvSpPr>
            <p:nvPr/>
          </p:nvSpPr>
          <p:spPr bwMode="auto">
            <a:xfrm>
              <a:off x="1310" y="1323"/>
              <a:ext cx="233" cy="168"/>
            </a:xfrm>
            <a:custGeom>
              <a:avLst/>
              <a:gdLst>
                <a:gd name="T0" fmla="*/ 0 w 233"/>
                <a:gd name="T1" fmla="*/ 168 h 168"/>
                <a:gd name="T2" fmla="*/ 188 w 233"/>
                <a:gd name="T3" fmla="*/ 168 h 168"/>
                <a:gd name="T4" fmla="*/ 188 w 233"/>
                <a:gd name="T5" fmla="*/ 0 h 168"/>
                <a:gd name="T6" fmla="*/ 0 w 233"/>
                <a:gd name="T7" fmla="*/ 0 h 168"/>
                <a:gd name="T8" fmla="*/ 0 w 233"/>
                <a:gd name="T9" fmla="*/ 168 h 168"/>
                <a:gd name="T10" fmla="*/ 204 w 233"/>
                <a:gd name="T11" fmla="*/ 26 h 168"/>
                <a:gd name="T12" fmla="*/ 233 w 233"/>
                <a:gd name="T13" fmla="*/ 26 h 168"/>
                <a:gd name="T14" fmla="*/ 233 w 233"/>
                <a:gd name="T15" fmla="*/ 0 h 168"/>
                <a:gd name="T16" fmla="*/ 204 w 233"/>
                <a:gd name="T17" fmla="*/ 0 h 168"/>
                <a:gd name="T18" fmla="*/ 204 w 233"/>
                <a:gd name="T19" fmla="*/ 26 h 16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33"/>
                <a:gd name="T31" fmla="*/ 0 h 168"/>
                <a:gd name="T32" fmla="*/ 233 w 233"/>
                <a:gd name="T33" fmla="*/ 168 h 16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33" h="168">
                  <a:moveTo>
                    <a:pt x="0" y="168"/>
                  </a:moveTo>
                  <a:lnTo>
                    <a:pt x="188" y="168"/>
                  </a:lnTo>
                  <a:lnTo>
                    <a:pt x="188" y="0"/>
                  </a:lnTo>
                  <a:lnTo>
                    <a:pt x="0" y="0"/>
                  </a:lnTo>
                  <a:lnTo>
                    <a:pt x="0" y="168"/>
                  </a:lnTo>
                  <a:close/>
                  <a:moveTo>
                    <a:pt x="204" y="26"/>
                  </a:moveTo>
                  <a:lnTo>
                    <a:pt x="233" y="26"/>
                  </a:lnTo>
                  <a:lnTo>
                    <a:pt x="233" y="0"/>
                  </a:lnTo>
                  <a:lnTo>
                    <a:pt x="204" y="0"/>
                  </a:lnTo>
                  <a:lnTo>
                    <a:pt x="204" y="26"/>
                  </a:lnTo>
                  <a:close/>
                </a:path>
              </a:pathLst>
            </a:custGeom>
            <a:solidFill>
              <a:srgbClr val="FFFFFF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Line 35"/>
            <p:cNvSpPr>
              <a:spLocks noChangeShapeType="1"/>
            </p:cNvSpPr>
            <p:nvPr/>
          </p:nvSpPr>
          <p:spPr bwMode="auto">
            <a:xfrm>
              <a:off x="1310" y="1379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Line 36"/>
            <p:cNvSpPr>
              <a:spLocks noChangeShapeType="1"/>
            </p:cNvSpPr>
            <p:nvPr/>
          </p:nvSpPr>
          <p:spPr bwMode="auto">
            <a:xfrm>
              <a:off x="1310" y="1435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Line 37"/>
            <p:cNvSpPr>
              <a:spLocks noChangeShapeType="1"/>
            </p:cNvSpPr>
            <p:nvPr/>
          </p:nvSpPr>
          <p:spPr bwMode="auto">
            <a:xfrm>
              <a:off x="1317" y="1405"/>
              <a:ext cx="172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Rectangle 38"/>
            <p:cNvSpPr>
              <a:spLocks noChangeArrowheads="1"/>
            </p:cNvSpPr>
            <p:nvPr/>
          </p:nvSpPr>
          <p:spPr bwMode="auto">
            <a:xfrm>
              <a:off x="1416" y="1389"/>
              <a:ext cx="54" cy="36"/>
            </a:xfrm>
            <a:prstGeom prst="rect">
              <a:avLst/>
            </a:prstGeom>
            <a:noFill/>
            <a:ln w="4763">
              <a:solidFill>
                <a:srgbClr val="000000"/>
              </a:solidFill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39"/>
            <p:cNvSpPr>
              <a:spLocks noEditPoints="1"/>
            </p:cNvSpPr>
            <p:nvPr/>
          </p:nvSpPr>
          <p:spPr bwMode="auto">
            <a:xfrm>
              <a:off x="1030" y="955"/>
              <a:ext cx="538" cy="401"/>
            </a:xfrm>
            <a:custGeom>
              <a:avLst/>
              <a:gdLst>
                <a:gd name="T0" fmla="*/ 452 w 538"/>
                <a:gd name="T1" fmla="*/ 285 h 401"/>
                <a:gd name="T2" fmla="*/ 472 w 538"/>
                <a:gd name="T3" fmla="*/ 285 h 401"/>
                <a:gd name="T4" fmla="*/ 472 w 538"/>
                <a:gd name="T5" fmla="*/ 278 h 401"/>
                <a:gd name="T6" fmla="*/ 452 w 538"/>
                <a:gd name="T7" fmla="*/ 278 h 401"/>
                <a:gd name="T8" fmla="*/ 452 w 538"/>
                <a:gd name="T9" fmla="*/ 285 h 401"/>
                <a:gd name="T10" fmla="*/ 121 w 538"/>
                <a:gd name="T11" fmla="*/ 239 h 401"/>
                <a:gd name="T12" fmla="*/ 121 w 538"/>
                <a:gd name="T13" fmla="*/ 27 h 401"/>
                <a:gd name="T14" fmla="*/ 417 w 538"/>
                <a:gd name="T15" fmla="*/ 27 h 401"/>
                <a:gd name="T16" fmla="*/ 417 w 538"/>
                <a:gd name="T17" fmla="*/ 239 h 401"/>
                <a:gd name="T18" fmla="*/ 121 w 538"/>
                <a:gd name="T19" fmla="*/ 239 h 401"/>
                <a:gd name="T20" fmla="*/ 108 w 538"/>
                <a:gd name="T21" fmla="*/ 252 h 401"/>
                <a:gd name="T22" fmla="*/ 430 w 538"/>
                <a:gd name="T23" fmla="*/ 252 h 401"/>
                <a:gd name="T24" fmla="*/ 430 w 538"/>
                <a:gd name="T25" fmla="*/ 14 h 401"/>
                <a:gd name="T26" fmla="*/ 446 w 538"/>
                <a:gd name="T27" fmla="*/ 14 h 401"/>
                <a:gd name="T28" fmla="*/ 446 w 538"/>
                <a:gd name="T29" fmla="*/ 0 h 401"/>
                <a:gd name="T30" fmla="*/ 96 w 538"/>
                <a:gd name="T31" fmla="*/ 0 h 401"/>
                <a:gd name="T32" fmla="*/ 96 w 538"/>
                <a:gd name="T33" fmla="*/ 265 h 401"/>
                <a:gd name="T34" fmla="*/ 108 w 538"/>
                <a:gd name="T35" fmla="*/ 265 h 401"/>
                <a:gd name="T36" fmla="*/ 108 w 538"/>
                <a:gd name="T37" fmla="*/ 252 h 401"/>
                <a:gd name="T38" fmla="*/ 0 w 538"/>
                <a:gd name="T39" fmla="*/ 388 h 401"/>
                <a:gd name="T40" fmla="*/ 54 w 538"/>
                <a:gd name="T41" fmla="*/ 388 h 401"/>
                <a:gd name="T42" fmla="*/ 54 w 538"/>
                <a:gd name="T43" fmla="*/ 368 h 401"/>
                <a:gd name="T44" fmla="*/ 0 w 538"/>
                <a:gd name="T45" fmla="*/ 368 h 401"/>
                <a:gd name="T46" fmla="*/ 0 w 538"/>
                <a:gd name="T47" fmla="*/ 388 h 401"/>
                <a:gd name="T48" fmla="*/ 316 w 538"/>
                <a:gd name="T49" fmla="*/ 401 h 401"/>
                <a:gd name="T50" fmla="*/ 430 w 538"/>
                <a:gd name="T51" fmla="*/ 401 h 401"/>
                <a:gd name="T52" fmla="*/ 430 w 538"/>
                <a:gd name="T53" fmla="*/ 391 h 401"/>
                <a:gd name="T54" fmla="*/ 316 w 538"/>
                <a:gd name="T55" fmla="*/ 391 h 401"/>
                <a:gd name="T56" fmla="*/ 316 w 538"/>
                <a:gd name="T57" fmla="*/ 401 h 401"/>
                <a:gd name="T58" fmla="*/ 523 w 538"/>
                <a:gd name="T59" fmla="*/ 378 h 401"/>
                <a:gd name="T60" fmla="*/ 538 w 538"/>
                <a:gd name="T61" fmla="*/ 378 h 401"/>
                <a:gd name="T62" fmla="*/ 538 w 538"/>
                <a:gd name="T63" fmla="*/ 368 h 401"/>
                <a:gd name="T64" fmla="*/ 523 w 538"/>
                <a:gd name="T65" fmla="*/ 368 h 401"/>
                <a:gd name="T66" fmla="*/ 523 w 538"/>
                <a:gd name="T67" fmla="*/ 378 h 401"/>
                <a:gd name="T68" fmla="*/ 523 w 538"/>
                <a:gd name="T69" fmla="*/ 394 h 401"/>
                <a:gd name="T70" fmla="*/ 538 w 538"/>
                <a:gd name="T71" fmla="*/ 394 h 401"/>
                <a:gd name="T72" fmla="*/ 538 w 538"/>
                <a:gd name="T73" fmla="*/ 388 h 401"/>
                <a:gd name="T74" fmla="*/ 523 w 538"/>
                <a:gd name="T75" fmla="*/ 388 h 401"/>
                <a:gd name="T76" fmla="*/ 523 w 538"/>
                <a:gd name="T77" fmla="*/ 394 h 401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538"/>
                <a:gd name="T118" fmla="*/ 0 h 401"/>
                <a:gd name="T119" fmla="*/ 538 w 538"/>
                <a:gd name="T120" fmla="*/ 401 h 401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538" h="401">
                  <a:moveTo>
                    <a:pt x="452" y="285"/>
                  </a:moveTo>
                  <a:lnTo>
                    <a:pt x="472" y="285"/>
                  </a:lnTo>
                  <a:lnTo>
                    <a:pt x="472" y="278"/>
                  </a:lnTo>
                  <a:lnTo>
                    <a:pt x="452" y="278"/>
                  </a:lnTo>
                  <a:lnTo>
                    <a:pt x="452" y="285"/>
                  </a:lnTo>
                  <a:close/>
                  <a:moveTo>
                    <a:pt x="121" y="239"/>
                  </a:moveTo>
                  <a:lnTo>
                    <a:pt x="121" y="27"/>
                  </a:lnTo>
                  <a:lnTo>
                    <a:pt x="417" y="27"/>
                  </a:lnTo>
                  <a:lnTo>
                    <a:pt x="417" y="239"/>
                  </a:lnTo>
                  <a:lnTo>
                    <a:pt x="121" y="239"/>
                  </a:lnTo>
                  <a:close/>
                  <a:moveTo>
                    <a:pt x="108" y="252"/>
                  </a:moveTo>
                  <a:lnTo>
                    <a:pt x="430" y="252"/>
                  </a:lnTo>
                  <a:lnTo>
                    <a:pt x="430" y="14"/>
                  </a:lnTo>
                  <a:lnTo>
                    <a:pt x="446" y="14"/>
                  </a:lnTo>
                  <a:lnTo>
                    <a:pt x="446" y="0"/>
                  </a:lnTo>
                  <a:lnTo>
                    <a:pt x="96" y="0"/>
                  </a:lnTo>
                  <a:lnTo>
                    <a:pt x="96" y="265"/>
                  </a:lnTo>
                  <a:lnTo>
                    <a:pt x="108" y="265"/>
                  </a:lnTo>
                  <a:lnTo>
                    <a:pt x="108" y="252"/>
                  </a:lnTo>
                  <a:close/>
                  <a:moveTo>
                    <a:pt x="0" y="388"/>
                  </a:moveTo>
                  <a:lnTo>
                    <a:pt x="54" y="388"/>
                  </a:lnTo>
                  <a:lnTo>
                    <a:pt x="54" y="368"/>
                  </a:lnTo>
                  <a:lnTo>
                    <a:pt x="0" y="368"/>
                  </a:lnTo>
                  <a:lnTo>
                    <a:pt x="0" y="388"/>
                  </a:lnTo>
                  <a:close/>
                  <a:moveTo>
                    <a:pt x="316" y="401"/>
                  </a:moveTo>
                  <a:lnTo>
                    <a:pt x="430" y="401"/>
                  </a:lnTo>
                  <a:lnTo>
                    <a:pt x="430" y="391"/>
                  </a:lnTo>
                  <a:lnTo>
                    <a:pt x="316" y="391"/>
                  </a:lnTo>
                  <a:lnTo>
                    <a:pt x="316" y="401"/>
                  </a:lnTo>
                  <a:close/>
                  <a:moveTo>
                    <a:pt x="523" y="378"/>
                  </a:moveTo>
                  <a:lnTo>
                    <a:pt x="538" y="378"/>
                  </a:lnTo>
                  <a:lnTo>
                    <a:pt x="538" y="368"/>
                  </a:lnTo>
                  <a:lnTo>
                    <a:pt x="523" y="368"/>
                  </a:lnTo>
                  <a:lnTo>
                    <a:pt x="523" y="378"/>
                  </a:lnTo>
                  <a:close/>
                  <a:moveTo>
                    <a:pt x="523" y="394"/>
                  </a:moveTo>
                  <a:lnTo>
                    <a:pt x="538" y="394"/>
                  </a:lnTo>
                  <a:lnTo>
                    <a:pt x="538" y="388"/>
                  </a:lnTo>
                  <a:lnTo>
                    <a:pt x="523" y="388"/>
                  </a:lnTo>
                  <a:lnTo>
                    <a:pt x="523" y="394"/>
                  </a:lnTo>
                  <a:close/>
                </a:path>
              </a:pathLst>
            </a:custGeom>
            <a:solidFill>
              <a:srgbClr val="000000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Line 40"/>
            <p:cNvSpPr>
              <a:spLocks noChangeShapeType="1"/>
            </p:cNvSpPr>
            <p:nvPr/>
          </p:nvSpPr>
          <p:spPr bwMode="auto">
            <a:xfrm>
              <a:off x="1084" y="1257"/>
              <a:ext cx="430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Line 41"/>
            <p:cNvSpPr>
              <a:spLocks noChangeShapeType="1"/>
            </p:cNvSpPr>
            <p:nvPr/>
          </p:nvSpPr>
          <p:spPr bwMode="auto">
            <a:xfrm flipV="1">
              <a:off x="1193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Line 42"/>
            <p:cNvSpPr>
              <a:spLocks noChangeShapeType="1"/>
            </p:cNvSpPr>
            <p:nvPr/>
          </p:nvSpPr>
          <p:spPr bwMode="auto">
            <a:xfrm flipV="1">
              <a:off x="1301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43" name="Group 43"/>
          <p:cNvGrpSpPr>
            <a:grpSpLocks/>
          </p:cNvGrpSpPr>
          <p:nvPr/>
        </p:nvGrpSpPr>
        <p:grpSpPr bwMode="auto">
          <a:xfrm>
            <a:off x="2895600" y="5926665"/>
            <a:ext cx="371475" cy="381000"/>
            <a:chOff x="1014" y="912"/>
            <a:chExt cx="574" cy="596"/>
          </a:xfrm>
        </p:grpSpPr>
        <p:sp>
          <p:nvSpPr>
            <p:cNvPr id="44" name="Freeform 44"/>
            <p:cNvSpPr>
              <a:spLocks/>
            </p:cNvSpPr>
            <p:nvPr/>
          </p:nvSpPr>
          <p:spPr bwMode="auto">
            <a:xfrm>
              <a:off x="1014" y="912"/>
              <a:ext cx="574" cy="596"/>
            </a:xfrm>
            <a:custGeom>
              <a:avLst/>
              <a:gdLst>
                <a:gd name="T0" fmla="*/ 124 w 574"/>
                <a:gd name="T1" fmla="*/ 391 h 596"/>
                <a:gd name="T2" fmla="*/ 0 w 574"/>
                <a:gd name="T3" fmla="*/ 391 h 596"/>
                <a:gd name="T4" fmla="*/ 0 w 574"/>
                <a:gd name="T5" fmla="*/ 596 h 596"/>
                <a:gd name="T6" fmla="*/ 574 w 574"/>
                <a:gd name="T7" fmla="*/ 596 h 596"/>
                <a:gd name="T8" fmla="*/ 574 w 574"/>
                <a:gd name="T9" fmla="*/ 391 h 596"/>
                <a:gd name="T10" fmla="*/ 446 w 574"/>
                <a:gd name="T11" fmla="*/ 391 h 596"/>
                <a:gd name="T12" fmla="*/ 446 w 574"/>
                <a:gd name="T13" fmla="*/ 364 h 596"/>
                <a:gd name="T14" fmla="*/ 500 w 574"/>
                <a:gd name="T15" fmla="*/ 364 h 596"/>
                <a:gd name="T16" fmla="*/ 500 w 574"/>
                <a:gd name="T17" fmla="*/ 0 h 596"/>
                <a:gd name="T18" fmla="*/ 70 w 574"/>
                <a:gd name="T19" fmla="*/ 0 h 596"/>
                <a:gd name="T20" fmla="*/ 70 w 574"/>
                <a:gd name="T21" fmla="*/ 364 h 596"/>
                <a:gd name="T22" fmla="*/ 124 w 574"/>
                <a:gd name="T23" fmla="*/ 364 h 596"/>
                <a:gd name="T24" fmla="*/ 124 w 574"/>
                <a:gd name="T25" fmla="*/ 391 h 59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574"/>
                <a:gd name="T40" fmla="*/ 0 h 596"/>
                <a:gd name="T41" fmla="*/ 574 w 574"/>
                <a:gd name="T42" fmla="*/ 596 h 59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574" h="596">
                  <a:moveTo>
                    <a:pt x="124" y="391"/>
                  </a:moveTo>
                  <a:lnTo>
                    <a:pt x="0" y="391"/>
                  </a:lnTo>
                  <a:lnTo>
                    <a:pt x="0" y="596"/>
                  </a:lnTo>
                  <a:lnTo>
                    <a:pt x="574" y="596"/>
                  </a:lnTo>
                  <a:lnTo>
                    <a:pt x="574" y="391"/>
                  </a:lnTo>
                  <a:lnTo>
                    <a:pt x="446" y="391"/>
                  </a:lnTo>
                  <a:lnTo>
                    <a:pt x="446" y="364"/>
                  </a:lnTo>
                  <a:lnTo>
                    <a:pt x="500" y="364"/>
                  </a:lnTo>
                  <a:lnTo>
                    <a:pt x="500" y="0"/>
                  </a:lnTo>
                  <a:lnTo>
                    <a:pt x="70" y="0"/>
                  </a:lnTo>
                  <a:lnTo>
                    <a:pt x="70" y="364"/>
                  </a:lnTo>
                  <a:lnTo>
                    <a:pt x="124" y="364"/>
                  </a:lnTo>
                  <a:lnTo>
                    <a:pt x="124" y="391"/>
                  </a:lnTo>
                  <a:close/>
                </a:path>
              </a:pathLst>
            </a:custGeom>
            <a:solidFill>
              <a:srgbClr val="FFFFFF"/>
            </a:solidFill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Line 45"/>
            <p:cNvSpPr>
              <a:spLocks noChangeShapeType="1"/>
            </p:cNvSpPr>
            <p:nvPr/>
          </p:nvSpPr>
          <p:spPr bwMode="auto">
            <a:xfrm>
              <a:off x="1138" y="1303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Line 46"/>
            <p:cNvSpPr>
              <a:spLocks noChangeShapeType="1"/>
            </p:cNvSpPr>
            <p:nvPr/>
          </p:nvSpPr>
          <p:spPr bwMode="auto">
            <a:xfrm>
              <a:off x="1138" y="1276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47"/>
            <p:cNvSpPr>
              <a:spLocks noEditPoints="1"/>
            </p:cNvSpPr>
            <p:nvPr/>
          </p:nvSpPr>
          <p:spPr bwMode="auto">
            <a:xfrm>
              <a:off x="1310" y="1323"/>
              <a:ext cx="233" cy="168"/>
            </a:xfrm>
            <a:custGeom>
              <a:avLst/>
              <a:gdLst>
                <a:gd name="T0" fmla="*/ 0 w 233"/>
                <a:gd name="T1" fmla="*/ 168 h 168"/>
                <a:gd name="T2" fmla="*/ 188 w 233"/>
                <a:gd name="T3" fmla="*/ 168 h 168"/>
                <a:gd name="T4" fmla="*/ 188 w 233"/>
                <a:gd name="T5" fmla="*/ 0 h 168"/>
                <a:gd name="T6" fmla="*/ 0 w 233"/>
                <a:gd name="T7" fmla="*/ 0 h 168"/>
                <a:gd name="T8" fmla="*/ 0 w 233"/>
                <a:gd name="T9" fmla="*/ 168 h 168"/>
                <a:gd name="T10" fmla="*/ 204 w 233"/>
                <a:gd name="T11" fmla="*/ 26 h 168"/>
                <a:gd name="T12" fmla="*/ 233 w 233"/>
                <a:gd name="T13" fmla="*/ 26 h 168"/>
                <a:gd name="T14" fmla="*/ 233 w 233"/>
                <a:gd name="T15" fmla="*/ 0 h 168"/>
                <a:gd name="T16" fmla="*/ 204 w 233"/>
                <a:gd name="T17" fmla="*/ 0 h 168"/>
                <a:gd name="T18" fmla="*/ 204 w 233"/>
                <a:gd name="T19" fmla="*/ 26 h 16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33"/>
                <a:gd name="T31" fmla="*/ 0 h 168"/>
                <a:gd name="T32" fmla="*/ 233 w 233"/>
                <a:gd name="T33" fmla="*/ 168 h 16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33" h="168">
                  <a:moveTo>
                    <a:pt x="0" y="168"/>
                  </a:moveTo>
                  <a:lnTo>
                    <a:pt x="188" y="168"/>
                  </a:lnTo>
                  <a:lnTo>
                    <a:pt x="188" y="0"/>
                  </a:lnTo>
                  <a:lnTo>
                    <a:pt x="0" y="0"/>
                  </a:lnTo>
                  <a:lnTo>
                    <a:pt x="0" y="168"/>
                  </a:lnTo>
                  <a:close/>
                  <a:moveTo>
                    <a:pt x="204" y="26"/>
                  </a:moveTo>
                  <a:lnTo>
                    <a:pt x="233" y="26"/>
                  </a:lnTo>
                  <a:lnTo>
                    <a:pt x="233" y="0"/>
                  </a:lnTo>
                  <a:lnTo>
                    <a:pt x="204" y="0"/>
                  </a:lnTo>
                  <a:lnTo>
                    <a:pt x="204" y="26"/>
                  </a:lnTo>
                  <a:close/>
                </a:path>
              </a:pathLst>
            </a:custGeom>
            <a:solidFill>
              <a:srgbClr val="FFFFFF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Line 48"/>
            <p:cNvSpPr>
              <a:spLocks noChangeShapeType="1"/>
            </p:cNvSpPr>
            <p:nvPr/>
          </p:nvSpPr>
          <p:spPr bwMode="auto">
            <a:xfrm>
              <a:off x="1310" y="1379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Line 49"/>
            <p:cNvSpPr>
              <a:spLocks noChangeShapeType="1"/>
            </p:cNvSpPr>
            <p:nvPr/>
          </p:nvSpPr>
          <p:spPr bwMode="auto">
            <a:xfrm>
              <a:off x="1310" y="1435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Line 50"/>
            <p:cNvSpPr>
              <a:spLocks noChangeShapeType="1"/>
            </p:cNvSpPr>
            <p:nvPr/>
          </p:nvSpPr>
          <p:spPr bwMode="auto">
            <a:xfrm>
              <a:off x="1317" y="1405"/>
              <a:ext cx="172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Rectangle 51"/>
            <p:cNvSpPr>
              <a:spLocks noChangeArrowheads="1"/>
            </p:cNvSpPr>
            <p:nvPr/>
          </p:nvSpPr>
          <p:spPr bwMode="auto">
            <a:xfrm>
              <a:off x="1416" y="1389"/>
              <a:ext cx="54" cy="36"/>
            </a:xfrm>
            <a:prstGeom prst="rect">
              <a:avLst/>
            </a:prstGeom>
            <a:noFill/>
            <a:ln w="4763">
              <a:solidFill>
                <a:srgbClr val="000000"/>
              </a:solidFill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52"/>
            <p:cNvSpPr>
              <a:spLocks noEditPoints="1"/>
            </p:cNvSpPr>
            <p:nvPr/>
          </p:nvSpPr>
          <p:spPr bwMode="auto">
            <a:xfrm>
              <a:off x="1030" y="955"/>
              <a:ext cx="538" cy="401"/>
            </a:xfrm>
            <a:custGeom>
              <a:avLst/>
              <a:gdLst>
                <a:gd name="T0" fmla="*/ 452 w 538"/>
                <a:gd name="T1" fmla="*/ 285 h 401"/>
                <a:gd name="T2" fmla="*/ 472 w 538"/>
                <a:gd name="T3" fmla="*/ 285 h 401"/>
                <a:gd name="T4" fmla="*/ 472 w 538"/>
                <a:gd name="T5" fmla="*/ 278 h 401"/>
                <a:gd name="T6" fmla="*/ 452 w 538"/>
                <a:gd name="T7" fmla="*/ 278 h 401"/>
                <a:gd name="T8" fmla="*/ 452 w 538"/>
                <a:gd name="T9" fmla="*/ 285 h 401"/>
                <a:gd name="T10" fmla="*/ 121 w 538"/>
                <a:gd name="T11" fmla="*/ 239 h 401"/>
                <a:gd name="T12" fmla="*/ 121 w 538"/>
                <a:gd name="T13" fmla="*/ 27 h 401"/>
                <a:gd name="T14" fmla="*/ 417 w 538"/>
                <a:gd name="T15" fmla="*/ 27 h 401"/>
                <a:gd name="T16" fmla="*/ 417 w 538"/>
                <a:gd name="T17" fmla="*/ 239 h 401"/>
                <a:gd name="T18" fmla="*/ 121 w 538"/>
                <a:gd name="T19" fmla="*/ 239 h 401"/>
                <a:gd name="T20" fmla="*/ 108 w 538"/>
                <a:gd name="T21" fmla="*/ 252 h 401"/>
                <a:gd name="T22" fmla="*/ 430 w 538"/>
                <a:gd name="T23" fmla="*/ 252 h 401"/>
                <a:gd name="T24" fmla="*/ 430 w 538"/>
                <a:gd name="T25" fmla="*/ 14 h 401"/>
                <a:gd name="T26" fmla="*/ 446 w 538"/>
                <a:gd name="T27" fmla="*/ 14 h 401"/>
                <a:gd name="T28" fmla="*/ 446 w 538"/>
                <a:gd name="T29" fmla="*/ 0 h 401"/>
                <a:gd name="T30" fmla="*/ 96 w 538"/>
                <a:gd name="T31" fmla="*/ 0 h 401"/>
                <a:gd name="T32" fmla="*/ 96 w 538"/>
                <a:gd name="T33" fmla="*/ 265 h 401"/>
                <a:gd name="T34" fmla="*/ 108 w 538"/>
                <a:gd name="T35" fmla="*/ 265 h 401"/>
                <a:gd name="T36" fmla="*/ 108 w 538"/>
                <a:gd name="T37" fmla="*/ 252 h 401"/>
                <a:gd name="T38" fmla="*/ 0 w 538"/>
                <a:gd name="T39" fmla="*/ 388 h 401"/>
                <a:gd name="T40" fmla="*/ 54 w 538"/>
                <a:gd name="T41" fmla="*/ 388 h 401"/>
                <a:gd name="T42" fmla="*/ 54 w 538"/>
                <a:gd name="T43" fmla="*/ 368 h 401"/>
                <a:gd name="T44" fmla="*/ 0 w 538"/>
                <a:gd name="T45" fmla="*/ 368 h 401"/>
                <a:gd name="T46" fmla="*/ 0 w 538"/>
                <a:gd name="T47" fmla="*/ 388 h 401"/>
                <a:gd name="T48" fmla="*/ 316 w 538"/>
                <a:gd name="T49" fmla="*/ 401 h 401"/>
                <a:gd name="T50" fmla="*/ 430 w 538"/>
                <a:gd name="T51" fmla="*/ 401 h 401"/>
                <a:gd name="T52" fmla="*/ 430 w 538"/>
                <a:gd name="T53" fmla="*/ 391 h 401"/>
                <a:gd name="T54" fmla="*/ 316 w 538"/>
                <a:gd name="T55" fmla="*/ 391 h 401"/>
                <a:gd name="T56" fmla="*/ 316 w 538"/>
                <a:gd name="T57" fmla="*/ 401 h 401"/>
                <a:gd name="T58" fmla="*/ 523 w 538"/>
                <a:gd name="T59" fmla="*/ 378 h 401"/>
                <a:gd name="T60" fmla="*/ 538 w 538"/>
                <a:gd name="T61" fmla="*/ 378 h 401"/>
                <a:gd name="T62" fmla="*/ 538 w 538"/>
                <a:gd name="T63" fmla="*/ 368 h 401"/>
                <a:gd name="T64" fmla="*/ 523 w 538"/>
                <a:gd name="T65" fmla="*/ 368 h 401"/>
                <a:gd name="T66" fmla="*/ 523 w 538"/>
                <a:gd name="T67" fmla="*/ 378 h 401"/>
                <a:gd name="T68" fmla="*/ 523 w 538"/>
                <a:gd name="T69" fmla="*/ 394 h 401"/>
                <a:gd name="T70" fmla="*/ 538 w 538"/>
                <a:gd name="T71" fmla="*/ 394 h 401"/>
                <a:gd name="T72" fmla="*/ 538 w 538"/>
                <a:gd name="T73" fmla="*/ 388 h 401"/>
                <a:gd name="T74" fmla="*/ 523 w 538"/>
                <a:gd name="T75" fmla="*/ 388 h 401"/>
                <a:gd name="T76" fmla="*/ 523 w 538"/>
                <a:gd name="T77" fmla="*/ 394 h 401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538"/>
                <a:gd name="T118" fmla="*/ 0 h 401"/>
                <a:gd name="T119" fmla="*/ 538 w 538"/>
                <a:gd name="T120" fmla="*/ 401 h 401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538" h="401">
                  <a:moveTo>
                    <a:pt x="452" y="285"/>
                  </a:moveTo>
                  <a:lnTo>
                    <a:pt x="472" y="285"/>
                  </a:lnTo>
                  <a:lnTo>
                    <a:pt x="472" y="278"/>
                  </a:lnTo>
                  <a:lnTo>
                    <a:pt x="452" y="278"/>
                  </a:lnTo>
                  <a:lnTo>
                    <a:pt x="452" y="285"/>
                  </a:lnTo>
                  <a:close/>
                  <a:moveTo>
                    <a:pt x="121" y="239"/>
                  </a:moveTo>
                  <a:lnTo>
                    <a:pt x="121" y="27"/>
                  </a:lnTo>
                  <a:lnTo>
                    <a:pt x="417" y="27"/>
                  </a:lnTo>
                  <a:lnTo>
                    <a:pt x="417" y="239"/>
                  </a:lnTo>
                  <a:lnTo>
                    <a:pt x="121" y="239"/>
                  </a:lnTo>
                  <a:close/>
                  <a:moveTo>
                    <a:pt x="108" y="252"/>
                  </a:moveTo>
                  <a:lnTo>
                    <a:pt x="430" y="252"/>
                  </a:lnTo>
                  <a:lnTo>
                    <a:pt x="430" y="14"/>
                  </a:lnTo>
                  <a:lnTo>
                    <a:pt x="446" y="14"/>
                  </a:lnTo>
                  <a:lnTo>
                    <a:pt x="446" y="0"/>
                  </a:lnTo>
                  <a:lnTo>
                    <a:pt x="96" y="0"/>
                  </a:lnTo>
                  <a:lnTo>
                    <a:pt x="96" y="265"/>
                  </a:lnTo>
                  <a:lnTo>
                    <a:pt x="108" y="265"/>
                  </a:lnTo>
                  <a:lnTo>
                    <a:pt x="108" y="252"/>
                  </a:lnTo>
                  <a:close/>
                  <a:moveTo>
                    <a:pt x="0" y="388"/>
                  </a:moveTo>
                  <a:lnTo>
                    <a:pt x="54" y="388"/>
                  </a:lnTo>
                  <a:lnTo>
                    <a:pt x="54" y="368"/>
                  </a:lnTo>
                  <a:lnTo>
                    <a:pt x="0" y="368"/>
                  </a:lnTo>
                  <a:lnTo>
                    <a:pt x="0" y="388"/>
                  </a:lnTo>
                  <a:close/>
                  <a:moveTo>
                    <a:pt x="316" y="401"/>
                  </a:moveTo>
                  <a:lnTo>
                    <a:pt x="430" y="401"/>
                  </a:lnTo>
                  <a:lnTo>
                    <a:pt x="430" y="391"/>
                  </a:lnTo>
                  <a:lnTo>
                    <a:pt x="316" y="391"/>
                  </a:lnTo>
                  <a:lnTo>
                    <a:pt x="316" y="401"/>
                  </a:lnTo>
                  <a:close/>
                  <a:moveTo>
                    <a:pt x="523" y="378"/>
                  </a:moveTo>
                  <a:lnTo>
                    <a:pt x="538" y="378"/>
                  </a:lnTo>
                  <a:lnTo>
                    <a:pt x="538" y="368"/>
                  </a:lnTo>
                  <a:lnTo>
                    <a:pt x="523" y="368"/>
                  </a:lnTo>
                  <a:lnTo>
                    <a:pt x="523" y="378"/>
                  </a:lnTo>
                  <a:close/>
                  <a:moveTo>
                    <a:pt x="523" y="394"/>
                  </a:moveTo>
                  <a:lnTo>
                    <a:pt x="538" y="394"/>
                  </a:lnTo>
                  <a:lnTo>
                    <a:pt x="538" y="388"/>
                  </a:lnTo>
                  <a:lnTo>
                    <a:pt x="523" y="388"/>
                  </a:lnTo>
                  <a:lnTo>
                    <a:pt x="523" y="394"/>
                  </a:lnTo>
                  <a:close/>
                </a:path>
              </a:pathLst>
            </a:custGeom>
            <a:solidFill>
              <a:srgbClr val="000000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Line 53"/>
            <p:cNvSpPr>
              <a:spLocks noChangeShapeType="1"/>
            </p:cNvSpPr>
            <p:nvPr/>
          </p:nvSpPr>
          <p:spPr bwMode="auto">
            <a:xfrm>
              <a:off x="1084" y="1257"/>
              <a:ext cx="430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Line 54"/>
            <p:cNvSpPr>
              <a:spLocks noChangeShapeType="1"/>
            </p:cNvSpPr>
            <p:nvPr/>
          </p:nvSpPr>
          <p:spPr bwMode="auto">
            <a:xfrm flipV="1">
              <a:off x="1193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Line 55"/>
            <p:cNvSpPr>
              <a:spLocks noChangeShapeType="1"/>
            </p:cNvSpPr>
            <p:nvPr/>
          </p:nvSpPr>
          <p:spPr bwMode="auto">
            <a:xfrm flipV="1">
              <a:off x="1301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56" name="Group 56"/>
          <p:cNvGrpSpPr>
            <a:grpSpLocks/>
          </p:cNvGrpSpPr>
          <p:nvPr/>
        </p:nvGrpSpPr>
        <p:grpSpPr bwMode="auto">
          <a:xfrm>
            <a:off x="1371600" y="4402665"/>
            <a:ext cx="2179638" cy="1447800"/>
            <a:chOff x="832" y="1344"/>
            <a:chExt cx="1136" cy="1024"/>
          </a:xfrm>
        </p:grpSpPr>
        <p:sp>
          <p:nvSpPr>
            <p:cNvPr id="57" name="Oval 57"/>
            <p:cNvSpPr>
              <a:spLocks noChangeArrowheads="1"/>
            </p:cNvSpPr>
            <p:nvPr/>
          </p:nvSpPr>
          <p:spPr bwMode="auto">
            <a:xfrm>
              <a:off x="1220" y="1344"/>
              <a:ext cx="495" cy="424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Oval 58"/>
            <p:cNvSpPr>
              <a:spLocks noChangeArrowheads="1"/>
            </p:cNvSpPr>
            <p:nvPr/>
          </p:nvSpPr>
          <p:spPr bwMode="auto">
            <a:xfrm>
              <a:off x="948" y="1455"/>
              <a:ext cx="379" cy="424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Oval 59"/>
            <p:cNvSpPr>
              <a:spLocks noChangeArrowheads="1"/>
            </p:cNvSpPr>
            <p:nvPr/>
          </p:nvSpPr>
          <p:spPr bwMode="auto">
            <a:xfrm>
              <a:off x="832" y="1710"/>
              <a:ext cx="256" cy="306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Oval 60"/>
            <p:cNvSpPr>
              <a:spLocks noChangeArrowheads="1"/>
            </p:cNvSpPr>
            <p:nvPr/>
          </p:nvSpPr>
          <p:spPr bwMode="auto">
            <a:xfrm>
              <a:off x="909" y="1862"/>
              <a:ext cx="435" cy="442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Oval 61"/>
            <p:cNvSpPr>
              <a:spLocks noChangeArrowheads="1"/>
            </p:cNvSpPr>
            <p:nvPr/>
          </p:nvSpPr>
          <p:spPr bwMode="auto">
            <a:xfrm>
              <a:off x="1086" y="1924"/>
              <a:ext cx="671" cy="444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Oval 62"/>
            <p:cNvSpPr>
              <a:spLocks noChangeArrowheads="1"/>
            </p:cNvSpPr>
            <p:nvPr/>
          </p:nvSpPr>
          <p:spPr bwMode="auto">
            <a:xfrm>
              <a:off x="1605" y="1488"/>
              <a:ext cx="311" cy="312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Oval 63"/>
            <p:cNvSpPr>
              <a:spLocks noChangeArrowheads="1"/>
            </p:cNvSpPr>
            <p:nvPr/>
          </p:nvSpPr>
          <p:spPr bwMode="auto">
            <a:xfrm>
              <a:off x="1602" y="1681"/>
              <a:ext cx="366" cy="333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Oval 64"/>
            <p:cNvSpPr>
              <a:spLocks noChangeArrowheads="1"/>
            </p:cNvSpPr>
            <p:nvPr/>
          </p:nvSpPr>
          <p:spPr bwMode="auto">
            <a:xfrm>
              <a:off x="1569" y="1751"/>
              <a:ext cx="364" cy="547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Oval 65"/>
            <p:cNvSpPr>
              <a:spLocks noChangeArrowheads="1"/>
            </p:cNvSpPr>
            <p:nvPr/>
          </p:nvSpPr>
          <p:spPr bwMode="auto">
            <a:xfrm>
              <a:off x="912" y="1434"/>
              <a:ext cx="1008" cy="918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66" name="Group 66"/>
          <p:cNvGrpSpPr>
            <a:grpSpLocks/>
          </p:cNvGrpSpPr>
          <p:nvPr/>
        </p:nvGrpSpPr>
        <p:grpSpPr bwMode="auto">
          <a:xfrm>
            <a:off x="5440363" y="4402665"/>
            <a:ext cx="2179637" cy="1447800"/>
            <a:chOff x="832" y="1344"/>
            <a:chExt cx="1136" cy="1024"/>
          </a:xfrm>
        </p:grpSpPr>
        <p:sp>
          <p:nvSpPr>
            <p:cNvPr id="67" name="Oval 67"/>
            <p:cNvSpPr>
              <a:spLocks noChangeArrowheads="1"/>
            </p:cNvSpPr>
            <p:nvPr/>
          </p:nvSpPr>
          <p:spPr bwMode="auto">
            <a:xfrm>
              <a:off x="1220" y="1344"/>
              <a:ext cx="495" cy="424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Oval 68"/>
            <p:cNvSpPr>
              <a:spLocks noChangeArrowheads="1"/>
            </p:cNvSpPr>
            <p:nvPr/>
          </p:nvSpPr>
          <p:spPr bwMode="auto">
            <a:xfrm>
              <a:off x="948" y="1455"/>
              <a:ext cx="379" cy="424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Oval 69"/>
            <p:cNvSpPr>
              <a:spLocks noChangeArrowheads="1"/>
            </p:cNvSpPr>
            <p:nvPr/>
          </p:nvSpPr>
          <p:spPr bwMode="auto">
            <a:xfrm>
              <a:off x="832" y="1710"/>
              <a:ext cx="256" cy="306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Oval 70"/>
            <p:cNvSpPr>
              <a:spLocks noChangeArrowheads="1"/>
            </p:cNvSpPr>
            <p:nvPr/>
          </p:nvSpPr>
          <p:spPr bwMode="auto">
            <a:xfrm>
              <a:off x="909" y="1862"/>
              <a:ext cx="435" cy="442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Oval 71"/>
            <p:cNvSpPr>
              <a:spLocks noChangeArrowheads="1"/>
            </p:cNvSpPr>
            <p:nvPr/>
          </p:nvSpPr>
          <p:spPr bwMode="auto">
            <a:xfrm>
              <a:off x="1086" y="1924"/>
              <a:ext cx="671" cy="444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Oval 72"/>
            <p:cNvSpPr>
              <a:spLocks noChangeArrowheads="1"/>
            </p:cNvSpPr>
            <p:nvPr/>
          </p:nvSpPr>
          <p:spPr bwMode="auto">
            <a:xfrm>
              <a:off x="1605" y="1488"/>
              <a:ext cx="311" cy="312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Oval 73"/>
            <p:cNvSpPr>
              <a:spLocks noChangeArrowheads="1"/>
            </p:cNvSpPr>
            <p:nvPr/>
          </p:nvSpPr>
          <p:spPr bwMode="auto">
            <a:xfrm>
              <a:off x="1602" y="1681"/>
              <a:ext cx="366" cy="333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Oval 74"/>
            <p:cNvSpPr>
              <a:spLocks noChangeArrowheads="1"/>
            </p:cNvSpPr>
            <p:nvPr/>
          </p:nvSpPr>
          <p:spPr bwMode="auto">
            <a:xfrm>
              <a:off x="1569" y="1751"/>
              <a:ext cx="364" cy="547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Oval 75"/>
            <p:cNvSpPr>
              <a:spLocks noChangeArrowheads="1"/>
            </p:cNvSpPr>
            <p:nvPr/>
          </p:nvSpPr>
          <p:spPr bwMode="auto">
            <a:xfrm>
              <a:off x="912" y="1434"/>
              <a:ext cx="1008" cy="918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76" name="Group 76"/>
          <p:cNvGrpSpPr>
            <a:grpSpLocks/>
          </p:cNvGrpSpPr>
          <p:nvPr/>
        </p:nvGrpSpPr>
        <p:grpSpPr bwMode="auto">
          <a:xfrm>
            <a:off x="3276600" y="3793065"/>
            <a:ext cx="2438400" cy="1447800"/>
            <a:chOff x="832" y="1344"/>
            <a:chExt cx="1136" cy="1024"/>
          </a:xfrm>
        </p:grpSpPr>
        <p:sp>
          <p:nvSpPr>
            <p:cNvPr id="77" name="Oval 77"/>
            <p:cNvSpPr>
              <a:spLocks noChangeArrowheads="1"/>
            </p:cNvSpPr>
            <p:nvPr/>
          </p:nvSpPr>
          <p:spPr bwMode="auto">
            <a:xfrm>
              <a:off x="1220" y="1344"/>
              <a:ext cx="495" cy="424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" name="Oval 78"/>
            <p:cNvSpPr>
              <a:spLocks noChangeArrowheads="1"/>
            </p:cNvSpPr>
            <p:nvPr/>
          </p:nvSpPr>
          <p:spPr bwMode="auto">
            <a:xfrm>
              <a:off x="948" y="1455"/>
              <a:ext cx="379" cy="424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" name="Oval 79"/>
            <p:cNvSpPr>
              <a:spLocks noChangeArrowheads="1"/>
            </p:cNvSpPr>
            <p:nvPr/>
          </p:nvSpPr>
          <p:spPr bwMode="auto">
            <a:xfrm>
              <a:off x="832" y="1710"/>
              <a:ext cx="256" cy="306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" name="Oval 80"/>
            <p:cNvSpPr>
              <a:spLocks noChangeArrowheads="1"/>
            </p:cNvSpPr>
            <p:nvPr/>
          </p:nvSpPr>
          <p:spPr bwMode="auto">
            <a:xfrm>
              <a:off x="909" y="1862"/>
              <a:ext cx="435" cy="442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" name="Oval 81"/>
            <p:cNvSpPr>
              <a:spLocks noChangeArrowheads="1"/>
            </p:cNvSpPr>
            <p:nvPr/>
          </p:nvSpPr>
          <p:spPr bwMode="auto">
            <a:xfrm>
              <a:off x="1086" y="1924"/>
              <a:ext cx="671" cy="444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" name="Oval 82"/>
            <p:cNvSpPr>
              <a:spLocks noChangeArrowheads="1"/>
            </p:cNvSpPr>
            <p:nvPr/>
          </p:nvSpPr>
          <p:spPr bwMode="auto">
            <a:xfrm>
              <a:off x="1605" y="1488"/>
              <a:ext cx="311" cy="312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" name="Oval 83"/>
            <p:cNvSpPr>
              <a:spLocks noChangeArrowheads="1"/>
            </p:cNvSpPr>
            <p:nvPr/>
          </p:nvSpPr>
          <p:spPr bwMode="auto">
            <a:xfrm>
              <a:off x="1602" y="1681"/>
              <a:ext cx="366" cy="333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" name="Oval 84"/>
            <p:cNvSpPr>
              <a:spLocks noChangeArrowheads="1"/>
            </p:cNvSpPr>
            <p:nvPr/>
          </p:nvSpPr>
          <p:spPr bwMode="auto">
            <a:xfrm>
              <a:off x="1569" y="1751"/>
              <a:ext cx="364" cy="547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" name="Oval 85"/>
            <p:cNvSpPr>
              <a:spLocks noChangeArrowheads="1"/>
            </p:cNvSpPr>
            <p:nvPr/>
          </p:nvSpPr>
          <p:spPr bwMode="auto">
            <a:xfrm>
              <a:off x="912" y="1434"/>
              <a:ext cx="1008" cy="918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86" name="Text Box 86"/>
          <p:cNvSpPr txBox="1">
            <a:spLocks noChangeArrowheads="1"/>
          </p:cNvSpPr>
          <p:nvPr/>
        </p:nvSpPr>
        <p:spPr bwMode="auto">
          <a:xfrm>
            <a:off x="3716338" y="3307290"/>
            <a:ext cx="779462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600" b="0">
                <a:latin typeface="Arial" charset="0"/>
              </a:rPr>
              <a:t>Server</a:t>
            </a:r>
          </a:p>
        </p:txBody>
      </p:sp>
      <p:sp>
        <p:nvSpPr>
          <p:cNvPr id="87" name="Text Box 87"/>
          <p:cNvSpPr txBox="1">
            <a:spLocks noChangeArrowheads="1"/>
          </p:cNvSpPr>
          <p:nvPr/>
        </p:nvSpPr>
        <p:spPr bwMode="auto">
          <a:xfrm>
            <a:off x="419100" y="5974290"/>
            <a:ext cx="801688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600" b="0">
                <a:latin typeface="Arial" charset="0"/>
              </a:rPr>
              <a:t>Clients</a:t>
            </a:r>
          </a:p>
        </p:txBody>
      </p:sp>
      <p:sp>
        <p:nvSpPr>
          <p:cNvPr id="88" name="Freeform 88"/>
          <p:cNvSpPr>
            <a:spLocks/>
          </p:cNvSpPr>
          <p:nvPr/>
        </p:nvSpPr>
        <p:spPr bwMode="auto">
          <a:xfrm>
            <a:off x="1525588" y="3712103"/>
            <a:ext cx="3043237" cy="2211387"/>
          </a:xfrm>
          <a:custGeom>
            <a:avLst/>
            <a:gdLst>
              <a:gd name="T0" fmla="*/ 2147483647 w 1920"/>
              <a:gd name="T1" fmla="*/ 0 h 1392"/>
              <a:gd name="T2" fmla="*/ 2147483647 w 1920"/>
              <a:gd name="T3" fmla="*/ 484565410 h 1392"/>
              <a:gd name="T4" fmla="*/ 2147483647 w 1920"/>
              <a:gd name="T5" fmla="*/ 726847321 h 1392"/>
              <a:gd name="T6" fmla="*/ 2147483647 w 1920"/>
              <a:gd name="T7" fmla="*/ 1695978142 h 1392"/>
              <a:gd name="T8" fmla="*/ 723539107 w 1920"/>
              <a:gd name="T9" fmla="*/ 2147483647 h 1392"/>
              <a:gd name="T10" fmla="*/ 0 w 1920"/>
              <a:gd name="T11" fmla="*/ 2147483647 h 139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920"/>
              <a:gd name="T19" fmla="*/ 0 h 1392"/>
              <a:gd name="T20" fmla="*/ 1920 w 1920"/>
              <a:gd name="T21" fmla="*/ 1392 h 1392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920" h="1392">
                <a:moveTo>
                  <a:pt x="1920" y="0"/>
                </a:moveTo>
                <a:lnTo>
                  <a:pt x="1776" y="192"/>
                </a:lnTo>
                <a:lnTo>
                  <a:pt x="1488" y="288"/>
                </a:lnTo>
                <a:lnTo>
                  <a:pt x="864" y="672"/>
                </a:lnTo>
                <a:lnTo>
                  <a:pt x="288" y="1056"/>
                </a:lnTo>
                <a:lnTo>
                  <a:pt x="0" y="1392"/>
                </a:lnTo>
              </a:path>
            </a:pathLst>
          </a:custGeom>
          <a:noFill/>
          <a:ln w="25400">
            <a:solidFill>
              <a:schemeClr val="tx2"/>
            </a:solidFill>
            <a:round/>
            <a:headEnd/>
            <a:tailEnd type="triangle" w="med" len="med"/>
          </a:ln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9" name="Freeform 89"/>
          <p:cNvSpPr>
            <a:spLocks/>
          </p:cNvSpPr>
          <p:nvPr/>
        </p:nvSpPr>
        <p:spPr bwMode="auto">
          <a:xfrm>
            <a:off x="3048000" y="3716865"/>
            <a:ext cx="1600200" cy="2209800"/>
          </a:xfrm>
          <a:custGeom>
            <a:avLst/>
            <a:gdLst>
              <a:gd name="T0" fmla="*/ 2147483647 w 1008"/>
              <a:gd name="T1" fmla="*/ 0 h 1296"/>
              <a:gd name="T2" fmla="*/ 2147483647 w 1008"/>
              <a:gd name="T3" fmla="*/ 976866302 h 1296"/>
              <a:gd name="T4" fmla="*/ 0 w 1008"/>
              <a:gd name="T5" fmla="*/ 2147483647 h 1296"/>
              <a:gd name="T6" fmla="*/ 0 w 1008"/>
              <a:gd name="T7" fmla="*/ 2147483647 h 1296"/>
              <a:gd name="T8" fmla="*/ 0 60000 65536"/>
              <a:gd name="T9" fmla="*/ 0 60000 65536"/>
              <a:gd name="T10" fmla="*/ 0 60000 65536"/>
              <a:gd name="T11" fmla="*/ 0 60000 65536"/>
              <a:gd name="T12" fmla="*/ 0 w 1008"/>
              <a:gd name="T13" fmla="*/ 0 h 1296"/>
              <a:gd name="T14" fmla="*/ 1008 w 1008"/>
              <a:gd name="T15" fmla="*/ 1296 h 129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008" h="1296">
                <a:moveTo>
                  <a:pt x="1008" y="0"/>
                </a:moveTo>
                <a:lnTo>
                  <a:pt x="864" y="336"/>
                </a:lnTo>
                <a:lnTo>
                  <a:pt x="0" y="864"/>
                </a:lnTo>
                <a:lnTo>
                  <a:pt x="0" y="1296"/>
                </a:lnTo>
              </a:path>
            </a:pathLst>
          </a:custGeom>
          <a:noFill/>
          <a:ln w="25400">
            <a:solidFill>
              <a:schemeClr val="tx2"/>
            </a:solidFill>
            <a:round/>
            <a:headEnd/>
            <a:tailEnd type="triangle" w="med" len="med"/>
          </a:ln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0" name="Freeform 90"/>
          <p:cNvSpPr>
            <a:spLocks/>
          </p:cNvSpPr>
          <p:nvPr/>
        </p:nvSpPr>
        <p:spPr bwMode="auto">
          <a:xfrm>
            <a:off x="4724400" y="3716865"/>
            <a:ext cx="2895600" cy="2209800"/>
          </a:xfrm>
          <a:custGeom>
            <a:avLst/>
            <a:gdLst>
              <a:gd name="T0" fmla="*/ 0 w 1824"/>
              <a:gd name="T1" fmla="*/ 0 h 1392"/>
              <a:gd name="T2" fmla="*/ 967740000 w 1824"/>
              <a:gd name="T3" fmla="*/ 725805000 h 1392"/>
              <a:gd name="T4" fmla="*/ 1693545000 w 1824"/>
              <a:gd name="T5" fmla="*/ 1572577500 h 1392"/>
              <a:gd name="T6" fmla="*/ 2147483647 w 1824"/>
              <a:gd name="T7" fmla="*/ 1693545000 h 1392"/>
              <a:gd name="T8" fmla="*/ 2147483647 w 1824"/>
              <a:gd name="T9" fmla="*/ 2147483647 h 139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824"/>
              <a:gd name="T16" fmla="*/ 0 h 1392"/>
              <a:gd name="T17" fmla="*/ 1824 w 1824"/>
              <a:gd name="T18" fmla="*/ 1392 h 139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824" h="1392">
                <a:moveTo>
                  <a:pt x="0" y="0"/>
                </a:moveTo>
                <a:lnTo>
                  <a:pt x="384" y="288"/>
                </a:lnTo>
                <a:lnTo>
                  <a:pt x="672" y="624"/>
                </a:lnTo>
                <a:lnTo>
                  <a:pt x="1248" y="672"/>
                </a:lnTo>
                <a:lnTo>
                  <a:pt x="1824" y="1392"/>
                </a:lnTo>
              </a:path>
            </a:pathLst>
          </a:custGeom>
          <a:noFill/>
          <a:ln w="25400">
            <a:solidFill>
              <a:schemeClr val="tx2"/>
            </a:solidFill>
            <a:round/>
            <a:headEnd/>
            <a:tailEnd type="triangle" w="med" len="med"/>
          </a:ln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1" name="Freeform 91"/>
          <p:cNvSpPr>
            <a:spLocks/>
          </p:cNvSpPr>
          <p:nvPr/>
        </p:nvSpPr>
        <p:spPr bwMode="auto">
          <a:xfrm>
            <a:off x="4648200" y="3716865"/>
            <a:ext cx="1600200" cy="2209800"/>
          </a:xfrm>
          <a:custGeom>
            <a:avLst/>
            <a:gdLst>
              <a:gd name="T0" fmla="*/ 0 w 1008"/>
              <a:gd name="T1" fmla="*/ 0 h 1392"/>
              <a:gd name="T2" fmla="*/ 967740000 w 1008"/>
              <a:gd name="T3" fmla="*/ 1088707500 h 1392"/>
              <a:gd name="T4" fmla="*/ 1693545000 w 1008"/>
              <a:gd name="T5" fmla="*/ 2147483647 h 1392"/>
              <a:gd name="T6" fmla="*/ 2147483647 w 1008"/>
              <a:gd name="T7" fmla="*/ 2147483647 h 1392"/>
              <a:gd name="T8" fmla="*/ 2147483647 w 1008"/>
              <a:gd name="T9" fmla="*/ 2147483647 h 139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08"/>
              <a:gd name="T16" fmla="*/ 0 h 1392"/>
              <a:gd name="T17" fmla="*/ 1008 w 1008"/>
              <a:gd name="T18" fmla="*/ 1392 h 139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08" h="1392">
                <a:moveTo>
                  <a:pt x="0" y="0"/>
                </a:moveTo>
                <a:lnTo>
                  <a:pt x="384" y="432"/>
                </a:lnTo>
                <a:lnTo>
                  <a:pt x="672" y="864"/>
                </a:lnTo>
                <a:lnTo>
                  <a:pt x="912" y="1008"/>
                </a:lnTo>
                <a:lnTo>
                  <a:pt x="1008" y="1392"/>
                </a:lnTo>
              </a:path>
            </a:pathLst>
          </a:custGeom>
          <a:noFill/>
          <a:ln w="25400">
            <a:solidFill>
              <a:schemeClr val="tx2"/>
            </a:solidFill>
            <a:round/>
            <a:headEnd/>
            <a:tailEnd type="triangle" w="med" len="med"/>
          </a:ln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2" name="Text Box 92"/>
          <p:cNvSpPr txBox="1">
            <a:spLocks noChangeArrowheads="1"/>
          </p:cNvSpPr>
          <p:nvPr/>
        </p:nvSpPr>
        <p:spPr bwMode="auto">
          <a:xfrm>
            <a:off x="3810000" y="4174065"/>
            <a:ext cx="1468438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600" b="0">
                <a:latin typeface="Arial" charset="0"/>
              </a:rPr>
              <a:t>Backbone ISP</a:t>
            </a:r>
          </a:p>
        </p:txBody>
      </p:sp>
      <p:sp>
        <p:nvSpPr>
          <p:cNvPr id="93" name="Text Box 93"/>
          <p:cNvSpPr txBox="1">
            <a:spLocks noChangeArrowheads="1"/>
          </p:cNvSpPr>
          <p:nvPr/>
        </p:nvSpPr>
        <p:spPr bwMode="auto">
          <a:xfrm>
            <a:off x="2043113" y="4845578"/>
            <a:ext cx="688975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600" b="0">
                <a:latin typeface="Arial" charset="0"/>
              </a:rPr>
              <a:t>ISP-1</a:t>
            </a:r>
          </a:p>
        </p:txBody>
      </p:sp>
      <p:sp>
        <p:nvSpPr>
          <p:cNvPr id="94" name="Text Box 94"/>
          <p:cNvSpPr txBox="1">
            <a:spLocks noChangeArrowheads="1"/>
          </p:cNvSpPr>
          <p:nvPr/>
        </p:nvSpPr>
        <p:spPr bwMode="auto">
          <a:xfrm>
            <a:off x="6245225" y="4859865"/>
            <a:ext cx="688975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600" b="0">
                <a:latin typeface="Arial" charset="0"/>
              </a:rPr>
              <a:t>ISP-2</a:t>
            </a:r>
          </a:p>
        </p:txBody>
      </p:sp>
      <p:graphicFrame>
        <p:nvGraphicFramePr>
          <p:cNvPr id="95" name="Object 2"/>
          <p:cNvGraphicFramePr>
            <a:graphicFrameLocks noChangeAspect="1"/>
          </p:cNvGraphicFramePr>
          <p:nvPr/>
        </p:nvGraphicFramePr>
        <p:xfrm>
          <a:off x="4486275" y="3259665"/>
          <a:ext cx="314325" cy="515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77" name="Clip" r:id="rId3" imgW="2107949" imgH="3470495" progId="MS_ClipArt_Gallery.5">
                  <p:embed/>
                </p:oleObj>
              </mc:Choice>
              <mc:Fallback>
                <p:oleObj name="Clip" r:id="rId3" imgW="2107949" imgH="3470495" progId="MS_ClipArt_Gallery.5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86275" y="3259665"/>
                        <a:ext cx="314325" cy="5159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well does caching work?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905044" cy="3994495"/>
          </a:xfrm>
        </p:spPr>
        <p:txBody>
          <a:bodyPr/>
          <a:lstStyle/>
          <a:p>
            <a:r>
              <a:rPr lang="en-US" dirty="0" smtClean="0"/>
              <a:t>Very well, up to a point</a:t>
            </a:r>
          </a:p>
          <a:p>
            <a:pPr lvl="1"/>
            <a:r>
              <a:rPr lang="en-US" dirty="0" smtClean="0"/>
              <a:t>Large overlap in requested objects</a:t>
            </a:r>
          </a:p>
          <a:p>
            <a:pPr lvl="1"/>
            <a:r>
              <a:rPr lang="en-US" dirty="0" smtClean="0"/>
              <a:t>Objects with one access place upper bound on hit ratio</a:t>
            </a:r>
          </a:p>
          <a:p>
            <a:pPr lvl="1"/>
            <a:r>
              <a:rPr lang="en-US" dirty="0" smtClean="0"/>
              <a:t>Dynamic objects not cacheable* </a:t>
            </a:r>
          </a:p>
          <a:p>
            <a:r>
              <a:rPr lang="en-US" dirty="0" smtClean="0"/>
              <a:t>Example: Wikipedia</a:t>
            </a:r>
          </a:p>
          <a:p>
            <a:pPr lvl="1"/>
            <a:r>
              <a:rPr lang="en-US" dirty="0" smtClean="0"/>
              <a:t>About 400 servers, 100 are HTTP Caches (Squid)</a:t>
            </a:r>
          </a:p>
          <a:p>
            <a:pPr lvl="1"/>
            <a:r>
              <a:rPr lang="en-US" dirty="0" smtClean="0"/>
              <a:t>85% Hit ratio for text, 98% for media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986118" y="6529294"/>
            <a:ext cx="67511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* But can cache portions and run special code on edges to reconstruct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87400" y="4047067"/>
            <a:ext cx="7569200" cy="2246489"/>
          </a:xfrm>
          <a:prstGeom prst="rect">
            <a:avLst/>
          </a:prstGeom>
          <a:gradFill flip="none" rotWithShape="1">
            <a:gsLst>
              <a:gs pos="0">
                <a:schemeClr val="accent3">
                  <a:tint val="50000"/>
                  <a:satMod val="300000"/>
                  <a:alpha val="50000"/>
                </a:schemeClr>
              </a:gs>
              <a:gs pos="35000">
                <a:schemeClr val="accent3">
                  <a:tint val="37000"/>
                  <a:satMod val="300000"/>
                  <a:alpha val="50000"/>
                </a:schemeClr>
              </a:gs>
              <a:gs pos="100000">
                <a:schemeClr val="accent3">
                  <a:tint val="15000"/>
                  <a:satMod val="350000"/>
                  <a:alpha val="50000"/>
                </a:schemeClr>
              </a:gs>
            </a:gsLst>
            <a:lin ang="16200000" scaled="1"/>
            <a:tileRect/>
          </a:gradFill>
          <a:ln>
            <a:noFill/>
          </a:ln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787400" y="2060222"/>
            <a:ext cx="7569200" cy="1834445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100000"/>
                  <a:shade val="100000"/>
                  <a:satMod val="130000"/>
                  <a:alpha val="24000"/>
                </a:schemeClr>
              </a:gs>
              <a:gs pos="100000">
                <a:schemeClr val="accent1">
                  <a:tint val="50000"/>
                  <a:shade val="100000"/>
                  <a:satMod val="350000"/>
                  <a:alpha val="24000"/>
                </a:schemeClr>
              </a:gs>
            </a:gsLst>
            <a:lin ang="1620000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HTTP Cache Control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367157"/>
            <a:ext cx="7569200" cy="5307400"/>
          </a:xfrm>
        </p:spPr>
        <p:txBody>
          <a:bodyPr>
            <a:normAutofit fontScale="47500" lnSpcReduction="20000"/>
          </a:bodyPr>
          <a:lstStyle/>
          <a:p>
            <a:pPr>
              <a:buNone/>
            </a:pPr>
            <a:r>
              <a:rPr lang="en-US" b="0" dirty="0" smtClean="0">
                <a:latin typeface="Courier"/>
                <a:cs typeface="Courier"/>
              </a:rPr>
              <a:t>Cache-Control   = "Cache-Control" ":" 1#cache-directive    </a:t>
            </a:r>
          </a:p>
          <a:p>
            <a:pPr>
              <a:buNone/>
            </a:pPr>
            <a:r>
              <a:rPr lang="en-US" b="0" dirty="0" smtClean="0">
                <a:latin typeface="Courier"/>
                <a:cs typeface="Courier"/>
              </a:rPr>
              <a:t>cache-directive = cache-request-directive         </a:t>
            </a:r>
          </a:p>
          <a:p>
            <a:pPr>
              <a:buNone/>
            </a:pPr>
            <a:r>
              <a:rPr lang="en-US" b="0" dirty="0" smtClean="0">
                <a:latin typeface="Courier"/>
                <a:cs typeface="Courier"/>
              </a:rPr>
              <a:t>| cache-response-directive    </a:t>
            </a:r>
          </a:p>
          <a:p>
            <a:pPr>
              <a:buNone/>
            </a:pPr>
            <a:r>
              <a:rPr lang="en-US" b="0" dirty="0" smtClean="0">
                <a:latin typeface="Courier"/>
                <a:cs typeface="Courier"/>
              </a:rPr>
              <a:t>cache-</a:t>
            </a:r>
            <a:r>
              <a:rPr lang="en-US" b="0" dirty="0" smtClean="0">
                <a:solidFill>
                  <a:srgbClr val="FF0000"/>
                </a:solidFill>
                <a:latin typeface="Courier"/>
                <a:cs typeface="Courier"/>
              </a:rPr>
              <a:t>request</a:t>
            </a:r>
            <a:r>
              <a:rPr lang="en-US" b="0" dirty="0" smtClean="0">
                <a:latin typeface="Courier"/>
                <a:cs typeface="Courier"/>
              </a:rPr>
              <a:t>-directive = </a:t>
            </a:r>
          </a:p>
          <a:p>
            <a:pPr>
              <a:buNone/>
            </a:pPr>
            <a:r>
              <a:rPr lang="en-US" b="0" dirty="0" smtClean="0">
                <a:latin typeface="Courier"/>
                <a:cs typeface="Courier"/>
              </a:rPr>
              <a:t>  "no-cache"                          ; Section 14.9.1         </a:t>
            </a:r>
          </a:p>
          <a:p>
            <a:pPr>
              <a:buNone/>
            </a:pPr>
            <a:r>
              <a:rPr lang="en-US" b="0" dirty="0" smtClean="0">
                <a:latin typeface="Courier"/>
                <a:cs typeface="Courier"/>
              </a:rPr>
              <a:t>| "no-store"                          ; Section 14.9.2         </a:t>
            </a:r>
          </a:p>
          <a:p>
            <a:pPr>
              <a:buNone/>
            </a:pPr>
            <a:r>
              <a:rPr lang="en-US" b="0" dirty="0" smtClean="0">
                <a:latin typeface="Courier"/>
                <a:cs typeface="Courier"/>
              </a:rPr>
              <a:t>| "max-age" "=" delta-seconds         ; Section 14.9.3, 14.9.4         </a:t>
            </a:r>
          </a:p>
          <a:p>
            <a:pPr>
              <a:buNone/>
            </a:pPr>
            <a:r>
              <a:rPr lang="en-US" b="0" dirty="0" smtClean="0">
                <a:latin typeface="Courier"/>
                <a:cs typeface="Courier"/>
              </a:rPr>
              <a:t>| "max-stale" [ "=" delta-seconds ]   ; Section 14.9.3         </a:t>
            </a:r>
          </a:p>
          <a:p>
            <a:pPr>
              <a:buNone/>
            </a:pPr>
            <a:r>
              <a:rPr lang="en-US" b="0" dirty="0" smtClean="0">
                <a:latin typeface="Courier"/>
                <a:cs typeface="Courier"/>
              </a:rPr>
              <a:t>| "min-fresh" "=" delta-seconds       ; Section 14.9.3         </a:t>
            </a:r>
          </a:p>
          <a:p>
            <a:pPr>
              <a:buNone/>
            </a:pPr>
            <a:r>
              <a:rPr lang="en-US" b="0" dirty="0" smtClean="0">
                <a:latin typeface="Courier"/>
                <a:cs typeface="Courier"/>
              </a:rPr>
              <a:t>| "no-transform"                      ; Section 14.9.5         </a:t>
            </a:r>
          </a:p>
          <a:p>
            <a:pPr>
              <a:buNone/>
            </a:pPr>
            <a:r>
              <a:rPr lang="en-US" b="0" dirty="0" smtClean="0">
                <a:latin typeface="Courier"/>
                <a:cs typeface="Courier"/>
              </a:rPr>
              <a:t>| "only-if-cached"                    ; Section 14.9.4         </a:t>
            </a:r>
          </a:p>
          <a:p>
            <a:pPr>
              <a:buNone/>
            </a:pPr>
            <a:r>
              <a:rPr lang="en-US" b="0" dirty="0" smtClean="0">
                <a:latin typeface="Courier"/>
                <a:cs typeface="Courier"/>
              </a:rPr>
              <a:t>| cache-extension                     ; Section 14.9.6</a:t>
            </a:r>
          </a:p>
          <a:p>
            <a:pPr>
              <a:buNone/>
            </a:pPr>
            <a:endParaRPr lang="en-US" b="0" dirty="0" smtClean="0">
              <a:latin typeface="Courier"/>
              <a:cs typeface="Courier"/>
            </a:endParaRPr>
          </a:p>
          <a:p>
            <a:pPr marL="225425" indent="-225425">
              <a:buNone/>
            </a:pPr>
            <a:r>
              <a:rPr lang="en-US" b="0" dirty="0" smtClean="0">
                <a:latin typeface="Courier"/>
                <a:cs typeface="Courier"/>
              </a:rPr>
              <a:t>cache-</a:t>
            </a:r>
            <a:r>
              <a:rPr lang="en-US" b="0" dirty="0" smtClean="0">
                <a:solidFill>
                  <a:srgbClr val="FF0000"/>
                </a:solidFill>
                <a:latin typeface="Courier"/>
                <a:cs typeface="Courier"/>
              </a:rPr>
              <a:t>response</a:t>
            </a:r>
            <a:r>
              <a:rPr lang="en-US" b="0" dirty="0" smtClean="0">
                <a:latin typeface="Courier"/>
                <a:cs typeface="Courier"/>
              </a:rPr>
              <a:t>-directive =         </a:t>
            </a:r>
          </a:p>
          <a:p>
            <a:pPr marL="225425" indent="-225425">
              <a:buNone/>
            </a:pPr>
            <a:r>
              <a:rPr lang="en-US" b="0" dirty="0" smtClean="0">
                <a:latin typeface="Courier"/>
                <a:cs typeface="Courier"/>
              </a:rPr>
              <a:t>  "public"                               ; Section 14.9.1         </a:t>
            </a:r>
          </a:p>
          <a:p>
            <a:pPr>
              <a:buNone/>
            </a:pPr>
            <a:r>
              <a:rPr lang="en-US" b="0" dirty="0" smtClean="0">
                <a:latin typeface="Courier"/>
                <a:cs typeface="Courier"/>
              </a:rPr>
              <a:t>| "private" [ "=" &lt;"&gt; 1#field-name &lt;"&gt; ] ; Section 14.9.1         </a:t>
            </a:r>
          </a:p>
          <a:p>
            <a:pPr>
              <a:buNone/>
            </a:pPr>
            <a:r>
              <a:rPr lang="en-US" b="0" dirty="0" smtClean="0">
                <a:latin typeface="Courier"/>
                <a:cs typeface="Courier"/>
              </a:rPr>
              <a:t>| "no-cache" [ "=" &lt;"&gt; 1#field-name &lt;"&gt; ]; Section 14.9.1         </a:t>
            </a:r>
          </a:p>
          <a:p>
            <a:pPr>
              <a:buNone/>
            </a:pPr>
            <a:r>
              <a:rPr lang="en-US" b="0" dirty="0" smtClean="0">
                <a:latin typeface="Courier"/>
                <a:cs typeface="Courier"/>
              </a:rPr>
              <a:t>| "no-store"                             ; Section 14.9.2         </a:t>
            </a:r>
          </a:p>
          <a:p>
            <a:pPr>
              <a:buNone/>
            </a:pPr>
            <a:r>
              <a:rPr lang="en-US" b="0" dirty="0" smtClean="0">
                <a:latin typeface="Courier"/>
                <a:cs typeface="Courier"/>
              </a:rPr>
              <a:t>| "no-transform"                         ; Section 14.9.5         </a:t>
            </a:r>
          </a:p>
          <a:p>
            <a:pPr>
              <a:buNone/>
            </a:pPr>
            <a:r>
              <a:rPr lang="en-US" b="0" dirty="0" smtClean="0">
                <a:latin typeface="Courier"/>
                <a:cs typeface="Courier"/>
              </a:rPr>
              <a:t>| "must-revalidate"                      ; Section 14.9.4         </a:t>
            </a:r>
          </a:p>
          <a:p>
            <a:pPr>
              <a:buNone/>
            </a:pPr>
            <a:r>
              <a:rPr lang="en-US" b="0" dirty="0" smtClean="0">
                <a:latin typeface="Courier"/>
                <a:cs typeface="Courier"/>
              </a:rPr>
              <a:t>| "proxy-revalidate"                     ; Section 14.9.4         </a:t>
            </a:r>
          </a:p>
          <a:p>
            <a:pPr>
              <a:buNone/>
            </a:pPr>
            <a:r>
              <a:rPr lang="en-US" b="0" dirty="0" smtClean="0">
                <a:latin typeface="Courier"/>
                <a:cs typeface="Courier"/>
              </a:rPr>
              <a:t>| "max-age" "=" delta-seconds            ; Section 14.9.3         </a:t>
            </a:r>
          </a:p>
          <a:p>
            <a:pPr>
              <a:buNone/>
            </a:pPr>
            <a:r>
              <a:rPr lang="en-US" b="0" dirty="0" smtClean="0">
                <a:latin typeface="Courier"/>
                <a:cs typeface="Courier"/>
              </a:rPr>
              <a:t>| "</a:t>
            </a:r>
            <a:r>
              <a:rPr lang="en-US" b="0" dirty="0" err="1" smtClean="0">
                <a:latin typeface="Courier"/>
                <a:cs typeface="Courier"/>
              </a:rPr>
              <a:t>s-maxage</a:t>
            </a:r>
            <a:r>
              <a:rPr lang="en-US" b="0" dirty="0" smtClean="0">
                <a:latin typeface="Courier"/>
                <a:cs typeface="Courier"/>
              </a:rPr>
              <a:t>" "=" delta-seconds           ; Section 14.9.3         </a:t>
            </a:r>
          </a:p>
          <a:p>
            <a:pPr>
              <a:buNone/>
            </a:pPr>
            <a:r>
              <a:rPr lang="en-US" b="0" dirty="0" smtClean="0">
                <a:latin typeface="Courier"/>
                <a:cs typeface="Courier"/>
              </a:rPr>
              <a:t>| cache-extension                        ; Section 14.9.6    </a:t>
            </a:r>
          </a:p>
          <a:p>
            <a:pPr>
              <a:buNone/>
            </a:pPr>
            <a:endParaRPr lang="en-US" b="0" dirty="0" smtClean="0">
              <a:latin typeface="Courier"/>
              <a:cs typeface="Courier"/>
            </a:endParaRPr>
          </a:p>
          <a:p>
            <a:pPr>
              <a:buNone/>
            </a:pPr>
            <a:r>
              <a:rPr lang="en-US" b="0" dirty="0" smtClean="0">
                <a:latin typeface="Courier"/>
                <a:cs typeface="Courier"/>
              </a:rPr>
              <a:t>cache-extension = token [ "=" ( token | quoted-string ) ]</a:t>
            </a:r>
            <a:endParaRPr lang="en-US" b="0" dirty="0">
              <a:latin typeface="Courier"/>
              <a:cs typeface="Courier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Reverse Proxies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367156"/>
            <a:ext cx="7569200" cy="127127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Close to the server</a:t>
            </a:r>
          </a:p>
          <a:p>
            <a:pPr lvl="1"/>
            <a:r>
              <a:rPr lang="en-US" dirty="0" smtClean="0"/>
              <a:t>Also called Accelerators</a:t>
            </a:r>
          </a:p>
          <a:p>
            <a:pPr lvl="1"/>
            <a:r>
              <a:rPr lang="en-US" dirty="0" smtClean="0"/>
              <a:t>Only work for static content</a:t>
            </a:r>
            <a:endParaRPr lang="en-US" dirty="0"/>
          </a:p>
        </p:txBody>
      </p:sp>
      <p:grpSp>
        <p:nvGrpSpPr>
          <p:cNvPr id="5" name="Group 4"/>
          <p:cNvGrpSpPr>
            <a:grpSpLocks/>
          </p:cNvGrpSpPr>
          <p:nvPr/>
        </p:nvGrpSpPr>
        <p:grpSpPr bwMode="auto">
          <a:xfrm>
            <a:off x="6172200" y="6172200"/>
            <a:ext cx="371475" cy="381000"/>
            <a:chOff x="1014" y="912"/>
            <a:chExt cx="574" cy="596"/>
          </a:xfrm>
        </p:grpSpPr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1014" y="912"/>
              <a:ext cx="574" cy="596"/>
            </a:xfrm>
            <a:custGeom>
              <a:avLst/>
              <a:gdLst>
                <a:gd name="T0" fmla="*/ 124 w 574"/>
                <a:gd name="T1" fmla="*/ 391 h 596"/>
                <a:gd name="T2" fmla="*/ 0 w 574"/>
                <a:gd name="T3" fmla="*/ 391 h 596"/>
                <a:gd name="T4" fmla="*/ 0 w 574"/>
                <a:gd name="T5" fmla="*/ 596 h 596"/>
                <a:gd name="T6" fmla="*/ 574 w 574"/>
                <a:gd name="T7" fmla="*/ 596 h 596"/>
                <a:gd name="T8" fmla="*/ 574 w 574"/>
                <a:gd name="T9" fmla="*/ 391 h 596"/>
                <a:gd name="T10" fmla="*/ 446 w 574"/>
                <a:gd name="T11" fmla="*/ 391 h 596"/>
                <a:gd name="T12" fmla="*/ 446 w 574"/>
                <a:gd name="T13" fmla="*/ 364 h 596"/>
                <a:gd name="T14" fmla="*/ 500 w 574"/>
                <a:gd name="T15" fmla="*/ 364 h 596"/>
                <a:gd name="T16" fmla="*/ 500 w 574"/>
                <a:gd name="T17" fmla="*/ 0 h 596"/>
                <a:gd name="T18" fmla="*/ 70 w 574"/>
                <a:gd name="T19" fmla="*/ 0 h 596"/>
                <a:gd name="T20" fmla="*/ 70 w 574"/>
                <a:gd name="T21" fmla="*/ 364 h 596"/>
                <a:gd name="T22" fmla="*/ 124 w 574"/>
                <a:gd name="T23" fmla="*/ 364 h 596"/>
                <a:gd name="T24" fmla="*/ 124 w 574"/>
                <a:gd name="T25" fmla="*/ 391 h 59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574"/>
                <a:gd name="T40" fmla="*/ 0 h 596"/>
                <a:gd name="T41" fmla="*/ 574 w 574"/>
                <a:gd name="T42" fmla="*/ 596 h 59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574" h="596">
                  <a:moveTo>
                    <a:pt x="124" y="391"/>
                  </a:moveTo>
                  <a:lnTo>
                    <a:pt x="0" y="391"/>
                  </a:lnTo>
                  <a:lnTo>
                    <a:pt x="0" y="596"/>
                  </a:lnTo>
                  <a:lnTo>
                    <a:pt x="574" y="596"/>
                  </a:lnTo>
                  <a:lnTo>
                    <a:pt x="574" y="391"/>
                  </a:lnTo>
                  <a:lnTo>
                    <a:pt x="446" y="391"/>
                  </a:lnTo>
                  <a:lnTo>
                    <a:pt x="446" y="364"/>
                  </a:lnTo>
                  <a:lnTo>
                    <a:pt x="500" y="364"/>
                  </a:lnTo>
                  <a:lnTo>
                    <a:pt x="500" y="0"/>
                  </a:lnTo>
                  <a:lnTo>
                    <a:pt x="70" y="0"/>
                  </a:lnTo>
                  <a:lnTo>
                    <a:pt x="70" y="364"/>
                  </a:lnTo>
                  <a:lnTo>
                    <a:pt x="124" y="364"/>
                  </a:lnTo>
                  <a:lnTo>
                    <a:pt x="124" y="391"/>
                  </a:lnTo>
                  <a:close/>
                </a:path>
              </a:pathLst>
            </a:custGeom>
            <a:solidFill>
              <a:srgbClr val="FFFFFF"/>
            </a:solidFill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Line 6"/>
            <p:cNvSpPr>
              <a:spLocks noChangeShapeType="1"/>
            </p:cNvSpPr>
            <p:nvPr/>
          </p:nvSpPr>
          <p:spPr bwMode="auto">
            <a:xfrm>
              <a:off x="1138" y="1303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Line 7"/>
            <p:cNvSpPr>
              <a:spLocks noChangeShapeType="1"/>
            </p:cNvSpPr>
            <p:nvPr/>
          </p:nvSpPr>
          <p:spPr bwMode="auto">
            <a:xfrm>
              <a:off x="1138" y="1276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8"/>
            <p:cNvSpPr>
              <a:spLocks noEditPoints="1"/>
            </p:cNvSpPr>
            <p:nvPr/>
          </p:nvSpPr>
          <p:spPr bwMode="auto">
            <a:xfrm>
              <a:off x="1310" y="1323"/>
              <a:ext cx="233" cy="168"/>
            </a:xfrm>
            <a:custGeom>
              <a:avLst/>
              <a:gdLst>
                <a:gd name="T0" fmla="*/ 0 w 233"/>
                <a:gd name="T1" fmla="*/ 168 h 168"/>
                <a:gd name="T2" fmla="*/ 188 w 233"/>
                <a:gd name="T3" fmla="*/ 168 h 168"/>
                <a:gd name="T4" fmla="*/ 188 w 233"/>
                <a:gd name="T5" fmla="*/ 0 h 168"/>
                <a:gd name="T6" fmla="*/ 0 w 233"/>
                <a:gd name="T7" fmla="*/ 0 h 168"/>
                <a:gd name="T8" fmla="*/ 0 w 233"/>
                <a:gd name="T9" fmla="*/ 168 h 168"/>
                <a:gd name="T10" fmla="*/ 204 w 233"/>
                <a:gd name="T11" fmla="*/ 26 h 168"/>
                <a:gd name="T12" fmla="*/ 233 w 233"/>
                <a:gd name="T13" fmla="*/ 26 h 168"/>
                <a:gd name="T14" fmla="*/ 233 w 233"/>
                <a:gd name="T15" fmla="*/ 0 h 168"/>
                <a:gd name="T16" fmla="*/ 204 w 233"/>
                <a:gd name="T17" fmla="*/ 0 h 168"/>
                <a:gd name="T18" fmla="*/ 204 w 233"/>
                <a:gd name="T19" fmla="*/ 26 h 16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33"/>
                <a:gd name="T31" fmla="*/ 0 h 168"/>
                <a:gd name="T32" fmla="*/ 233 w 233"/>
                <a:gd name="T33" fmla="*/ 168 h 16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33" h="168">
                  <a:moveTo>
                    <a:pt x="0" y="168"/>
                  </a:moveTo>
                  <a:lnTo>
                    <a:pt x="188" y="168"/>
                  </a:lnTo>
                  <a:lnTo>
                    <a:pt x="188" y="0"/>
                  </a:lnTo>
                  <a:lnTo>
                    <a:pt x="0" y="0"/>
                  </a:lnTo>
                  <a:lnTo>
                    <a:pt x="0" y="168"/>
                  </a:lnTo>
                  <a:close/>
                  <a:moveTo>
                    <a:pt x="204" y="26"/>
                  </a:moveTo>
                  <a:lnTo>
                    <a:pt x="233" y="26"/>
                  </a:lnTo>
                  <a:lnTo>
                    <a:pt x="233" y="0"/>
                  </a:lnTo>
                  <a:lnTo>
                    <a:pt x="204" y="0"/>
                  </a:lnTo>
                  <a:lnTo>
                    <a:pt x="204" y="26"/>
                  </a:lnTo>
                  <a:close/>
                </a:path>
              </a:pathLst>
            </a:custGeom>
            <a:solidFill>
              <a:srgbClr val="FFFFFF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9"/>
            <p:cNvSpPr>
              <a:spLocks noChangeShapeType="1"/>
            </p:cNvSpPr>
            <p:nvPr/>
          </p:nvSpPr>
          <p:spPr bwMode="auto">
            <a:xfrm>
              <a:off x="1310" y="1379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10"/>
            <p:cNvSpPr>
              <a:spLocks noChangeShapeType="1"/>
            </p:cNvSpPr>
            <p:nvPr/>
          </p:nvSpPr>
          <p:spPr bwMode="auto">
            <a:xfrm>
              <a:off x="1310" y="1435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11"/>
            <p:cNvSpPr>
              <a:spLocks noChangeShapeType="1"/>
            </p:cNvSpPr>
            <p:nvPr/>
          </p:nvSpPr>
          <p:spPr bwMode="auto">
            <a:xfrm>
              <a:off x="1317" y="1405"/>
              <a:ext cx="172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Rectangle 12"/>
            <p:cNvSpPr>
              <a:spLocks noChangeArrowheads="1"/>
            </p:cNvSpPr>
            <p:nvPr/>
          </p:nvSpPr>
          <p:spPr bwMode="auto">
            <a:xfrm>
              <a:off x="1416" y="1389"/>
              <a:ext cx="54" cy="36"/>
            </a:xfrm>
            <a:prstGeom prst="rect">
              <a:avLst/>
            </a:prstGeom>
            <a:noFill/>
            <a:ln w="4763">
              <a:solidFill>
                <a:srgbClr val="000000"/>
              </a:solidFill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13"/>
            <p:cNvSpPr>
              <a:spLocks noEditPoints="1"/>
            </p:cNvSpPr>
            <p:nvPr/>
          </p:nvSpPr>
          <p:spPr bwMode="auto">
            <a:xfrm>
              <a:off x="1030" y="955"/>
              <a:ext cx="538" cy="401"/>
            </a:xfrm>
            <a:custGeom>
              <a:avLst/>
              <a:gdLst>
                <a:gd name="T0" fmla="*/ 452 w 538"/>
                <a:gd name="T1" fmla="*/ 285 h 401"/>
                <a:gd name="T2" fmla="*/ 472 w 538"/>
                <a:gd name="T3" fmla="*/ 285 h 401"/>
                <a:gd name="T4" fmla="*/ 472 w 538"/>
                <a:gd name="T5" fmla="*/ 278 h 401"/>
                <a:gd name="T6" fmla="*/ 452 w 538"/>
                <a:gd name="T7" fmla="*/ 278 h 401"/>
                <a:gd name="T8" fmla="*/ 452 w 538"/>
                <a:gd name="T9" fmla="*/ 285 h 401"/>
                <a:gd name="T10" fmla="*/ 121 w 538"/>
                <a:gd name="T11" fmla="*/ 239 h 401"/>
                <a:gd name="T12" fmla="*/ 121 w 538"/>
                <a:gd name="T13" fmla="*/ 27 h 401"/>
                <a:gd name="T14" fmla="*/ 417 w 538"/>
                <a:gd name="T15" fmla="*/ 27 h 401"/>
                <a:gd name="T16" fmla="*/ 417 w 538"/>
                <a:gd name="T17" fmla="*/ 239 h 401"/>
                <a:gd name="T18" fmla="*/ 121 w 538"/>
                <a:gd name="T19" fmla="*/ 239 h 401"/>
                <a:gd name="T20" fmla="*/ 108 w 538"/>
                <a:gd name="T21" fmla="*/ 252 h 401"/>
                <a:gd name="T22" fmla="*/ 430 w 538"/>
                <a:gd name="T23" fmla="*/ 252 h 401"/>
                <a:gd name="T24" fmla="*/ 430 w 538"/>
                <a:gd name="T25" fmla="*/ 14 h 401"/>
                <a:gd name="T26" fmla="*/ 446 w 538"/>
                <a:gd name="T27" fmla="*/ 14 h 401"/>
                <a:gd name="T28" fmla="*/ 446 w 538"/>
                <a:gd name="T29" fmla="*/ 0 h 401"/>
                <a:gd name="T30" fmla="*/ 96 w 538"/>
                <a:gd name="T31" fmla="*/ 0 h 401"/>
                <a:gd name="T32" fmla="*/ 96 w 538"/>
                <a:gd name="T33" fmla="*/ 265 h 401"/>
                <a:gd name="T34" fmla="*/ 108 w 538"/>
                <a:gd name="T35" fmla="*/ 265 h 401"/>
                <a:gd name="T36" fmla="*/ 108 w 538"/>
                <a:gd name="T37" fmla="*/ 252 h 401"/>
                <a:gd name="T38" fmla="*/ 0 w 538"/>
                <a:gd name="T39" fmla="*/ 388 h 401"/>
                <a:gd name="T40" fmla="*/ 54 w 538"/>
                <a:gd name="T41" fmla="*/ 388 h 401"/>
                <a:gd name="T42" fmla="*/ 54 w 538"/>
                <a:gd name="T43" fmla="*/ 368 h 401"/>
                <a:gd name="T44" fmla="*/ 0 w 538"/>
                <a:gd name="T45" fmla="*/ 368 h 401"/>
                <a:gd name="T46" fmla="*/ 0 w 538"/>
                <a:gd name="T47" fmla="*/ 388 h 401"/>
                <a:gd name="T48" fmla="*/ 316 w 538"/>
                <a:gd name="T49" fmla="*/ 401 h 401"/>
                <a:gd name="T50" fmla="*/ 430 w 538"/>
                <a:gd name="T51" fmla="*/ 401 h 401"/>
                <a:gd name="T52" fmla="*/ 430 w 538"/>
                <a:gd name="T53" fmla="*/ 391 h 401"/>
                <a:gd name="T54" fmla="*/ 316 w 538"/>
                <a:gd name="T55" fmla="*/ 391 h 401"/>
                <a:gd name="T56" fmla="*/ 316 w 538"/>
                <a:gd name="T57" fmla="*/ 401 h 401"/>
                <a:gd name="T58" fmla="*/ 523 w 538"/>
                <a:gd name="T59" fmla="*/ 378 h 401"/>
                <a:gd name="T60" fmla="*/ 538 w 538"/>
                <a:gd name="T61" fmla="*/ 378 h 401"/>
                <a:gd name="T62" fmla="*/ 538 w 538"/>
                <a:gd name="T63" fmla="*/ 368 h 401"/>
                <a:gd name="T64" fmla="*/ 523 w 538"/>
                <a:gd name="T65" fmla="*/ 368 h 401"/>
                <a:gd name="T66" fmla="*/ 523 w 538"/>
                <a:gd name="T67" fmla="*/ 378 h 401"/>
                <a:gd name="T68" fmla="*/ 523 w 538"/>
                <a:gd name="T69" fmla="*/ 394 h 401"/>
                <a:gd name="T70" fmla="*/ 538 w 538"/>
                <a:gd name="T71" fmla="*/ 394 h 401"/>
                <a:gd name="T72" fmla="*/ 538 w 538"/>
                <a:gd name="T73" fmla="*/ 388 h 401"/>
                <a:gd name="T74" fmla="*/ 523 w 538"/>
                <a:gd name="T75" fmla="*/ 388 h 401"/>
                <a:gd name="T76" fmla="*/ 523 w 538"/>
                <a:gd name="T77" fmla="*/ 394 h 401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538"/>
                <a:gd name="T118" fmla="*/ 0 h 401"/>
                <a:gd name="T119" fmla="*/ 538 w 538"/>
                <a:gd name="T120" fmla="*/ 401 h 401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538" h="401">
                  <a:moveTo>
                    <a:pt x="452" y="285"/>
                  </a:moveTo>
                  <a:lnTo>
                    <a:pt x="472" y="285"/>
                  </a:lnTo>
                  <a:lnTo>
                    <a:pt x="472" y="278"/>
                  </a:lnTo>
                  <a:lnTo>
                    <a:pt x="452" y="278"/>
                  </a:lnTo>
                  <a:lnTo>
                    <a:pt x="452" y="285"/>
                  </a:lnTo>
                  <a:close/>
                  <a:moveTo>
                    <a:pt x="121" y="239"/>
                  </a:moveTo>
                  <a:lnTo>
                    <a:pt x="121" y="27"/>
                  </a:lnTo>
                  <a:lnTo>
                    <a:pt x="417" y="27"/>
                  </a:lnTo>
                  <a:lnTo>
                    <a:pt x="417" y="239"/>
                  </a:lnTo>
                  <a:lnTo>
                    <a:pt x="121" y="239"/>
                  </a:lnTo>
                  <a:close/>
                  <a:moveTo>
                    <a:pt x="108" y="252"/>
                  </a:moveTo>
                  <a:lnTo>
                    <a:pt x="430" y="252"/>
                  </a:lnTo>
                  <a:lnTo>
                    <a:pt x="430" y="14"/>
                  </a:lnTo>
                  <a:lnTo>
                    <a:pt x="446" y="14"/>
                  </a:lnTo>
                  <a:lnTo>
                    <a:pt x="446" y="0"/>
                  </a:lnTo>
                  <a:lnTo>
                    <a:pt x="96" y="0"/>
                  </a:lnTo>
                  <a:lnTo>
                    <a:pt x="96" y="265"/>
                  </a:lnTo>
                  <a:lnTo>
                    <a:pt x="108" y="265"/>
                  </a:lnTo>
                  <a:lnTo>
                    <a:pt x="108" y="252"/>
                  </a:lnTo>
                  <a:close/>
                  <a:moveTo>
                    <a:pt x="0" y="388"/>
                  </a:moveTo>
                  <a:lnTo>
                    <a:pt x="54" y="388"/>
                  </a:lnTo>
                  <a:lnTo>
                    <a:pt x="54" y="368"/>
                  </a:lnTo>
                  <a:lnTo>
                    <a:pt x="0" y="368"/>
                  </a:lnTo>
                  <a:lnTo>
                    <a:pt x="0" y="388"/>
                  </a:lnTo>
                  <a:close/>
                  <a:moveTo>
                    <a:pt x="316" y="401"/>
                  </a:moveTo>
                  <a:lnTo>
                    <a:pt x="430" y="401"/>
                  </a:lnTo>
                  <a:lnTo>
                    <a:pt x="430" y="391"/>
                  </a:lnTo>
                  <a:lnTo>
                    <a:pt x="316" y="391"/>
                  </a:lnTo>
                  <a:lnTo>
                    <a:pt x="316" y="401"/>
                  </a:lnTo>
                  <a:close/>
                  <a:moveTo>
                    <a:pt x="523" y="378"/>
                  </a:moveTo>
                  <a:lnTo>
                    <a:pt x="538" y="378"/>
                  </a:lnTo>
                  <a:lnTo>
                    <a:pt x="538" y="368"/>
                  </a:lnTo>
                  <a:lnTo>
                    <a:pt x="523" y="368"/>
                  </a:lnTo>
                  <a:lnTo>
                    <a:pt x="523" y="378"/>
                  </a:lnTo>
                  <a:close/>
                  <a:moveTo>
                    <a:pt x="523" y="394"/>
                  </a:moveTo>
                  <a:lnTo>
                    <a:pt x="538" y="394"/>
                  </a:lnTo>
                  <a:lnTo>
                    <a:pt x="538" y="388"/>
                  </a:lnTo>
                  <a:lnTo>
                    <a:pt x="523" y="388"/>
                  </a:lnTo>
                  <a:lnTo>
                    <a:pt x="523" y="394"/>
                  </a:lnTo>
                  <a:close/>
                </a:path>
              </a:pathLst>
            </a:custGeom>
            <a:solidFill>
              <a:srgbClr val="000000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14"/>
            <p:cNvSpPr>
              <a:spLocks noChangeShapeType="1"/>
            </p:cNvSpPr>
            <p:nvPr/>
          </p:nvSpPr>
          <p:spPr bwMode="auto">
            <a:xfrm>
              <a:off x="1084" y="1257"/>
              <a:ext cx="430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15"/>
            <p:cNvSpPr>
              <a:spLocks noChangeShapeType="1"/>
            </p:cNvSpPr>
            <p:nvPr/>
          </p:nvSpPr>
          <p:spPr bwMode="auto">
            <a:xfrm flipV="1">
              <a:off x="1193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16"/>
            <p:cNvSpPr>
              <a:spLocks noChangeShapeType="1"/>
            </p:cNvSpPr>
            <p:nvPr/>
          </p:nvSpPr>
          <p:spPr bwMode="auto">
            <a:xfrm flipV="1">
              <a:off x="1301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8" name="Group 17"/>
          <p:cNvGrpSpPr>
            <a:grpSpLocks/>
          </p:cNvGrpSpPr>
          <p:nvPr/>
        </p:nvGrpSpPr>
        <p:grpSpPr bwMode="auto">
          <a:xfrm>
            <a:off x="7629525" y="6172200"/>
            <a:ext cx="371475" cy="381000"/>
            <a:chOff x="1014" y="912"/>
            <a:chExt cx="574" cy="596"/>
          </a:xfrm>
        </p:grpSpPr>
        <p:sp>
          <p:nvSpPr>
            <p:cNvPr id="19" name="Freeform 18"/>
            <p:cNvSpPr>
              <a:spLocks/>
            </p:cNvSpPr>
            <p:nvPr/>
          </p:nvSpPr>
          <p:spPr bwMode="auto">
            <a:xfrm>
              <a:off x="1014" y="912"/>
              <a:ext cx="574" cy="596"/>
            </a:xfrm>
            <a:custGeom>
              <a:avLst/>
              <a:gdLst>
                <a:gd name="T0" fmla="*/ 124 w 574"/>
                <a:gd name="T1" fmla="*/ 391 h 596"/>
                <a:gd name="T2" fmla="*/ 0 w 574"/>
                <a:gd name="T3" fmla="*/ 391 h 596"/>
                <a:gd name="T4" fmla="*/ 0 w 574"/>
                <a:gd name="T5" fmla="*/ 596 h 596"/>
                <a:gd name="T6" fmla="*/ 574 w 574"/>
                <a:gd name="T7" fmla="*/ 596 h 596"/>
                <a:gd name="T8" fmla="*/ 574 w 574"/>
                <a:gd name="T9" fmla="*/ 391 h 596"/>
                <a:gd name="T10" fmla="*/ 446 w 574"/>
                <a:gd name="T11" fmla="*/ 391 h 596"/>
                <a:gd name="T12" fmla="*/ 446 w 574"/>
                <a:gd name="T13" fmla="*/ 364 h 596"/>
                <a:gd name="T14" fmla="*/ 500 w 574"/>
                <a:gd name="T15" fmla="*/ 364 h 596"/>
                <a:gd name="T16" fmla="*/ 500 w 574"/>
                <a:gd name="T17" fmla="*/ 0 h 596"/>
                <a:gd name="T18" fmla="*/ 70 w 574"/>
                <a:gd name="T19" fmla="*/ 0 h 596"/>
                <a:gd name="T20" fmla="*/ 70 w 574"/>
                <a:gd name="T21" fmla="*/ 364 h 596"/>
                <a:gd name="T22" fmla="*/ 124 w 574"/>
                <a:gd name="T23" fmla="*/ 364 h 596"/>
                <a:gd name="T24" fmla="*/ 124 w 574"/>
                <a:gd name="T25" fmla="*/ 391 h 59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574"/>
                <a:gd name="T40" fmla="*/ 0 h 596"/>
                <a:gd name="T41" fmla="*/ 574 w 574"/>
                <a:gd name="T42" fmla="*/ 596 h 59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574" h="596">
                  <a:moveTo>
                    <a:pt x="124" y="391"/>
                  </a:moveTo>
                  <a:lnTo>
                    <a:pt x="0" y="391"/>
                  </a:lnTo>
                  <a:lnTo>
                    <a:pt x="0" y="596"/>
                  </a:lnTo>
                  <a:lnTo>
                    <a:pt x="574" y="596"/>
                  </a:lnTo>
                  <a:lnTo>
                    <a:pt x="574" y="391"/>
                  </a:lnTo>
                  <a:lnTo>
                    <a:pt x="446" y="391"/>
                  </a:lnTo>
                  <a:lnTo>
                    <a:pt x="446" y="364"/>
                  </a:lnTo>
                  <a:lnTo>
                    <a:pt x="500" y="364"/>
                  </a:lnTo>
                  <a:lnTo>
                    <a:pt x="500" y="0"/>
                  </a:lnTo>
                  <a:lnTo>
                    <a:pt x="70" y="0"/>
                  </a:lnTo>
                  <a:lnTo>
                    <a:pt x="70" y="364"/>
                  </a:lnTo>
                  <a:lnTo>
                    <a:pt x="124" y="364"/>
                  </a:lnTo>
                  <a:lnTo>
                    <a:pt x="124" y="391"/>
                  </a:lnTo>
                  <a:close/>
                </a:path>
              </a:pathLst>
            </a:custGeom>
            <a:solidFill>
              <a:srgbClr val="FFFFFF"/>
            </a:solidFill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19"/>
            <p:cNvSpPr>
              <a:spLocks noChangeShapeType="1"/>
            </p:cNvSpPr>
            <p:nvPr/>
          </p:nvSpPr>
          <p:spPr bwMode="auto">
            <a:xfrm>
              <a:off x="1138" y="1303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Line 20"/>
            <p:cNvSpPr>
              <a:spLocks noChangeShapeType="1"/>
            </p:cNvSpPr>
            <p:nvPr/>
          </p:nvSpPr>
          <p:spPr bwMode="auto">
            <a:xfrm>
              <a:off x="1138" y="1276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21"/>
            <p:cNvSpPr>
              <a:spLocks noEditPoints="1"/>
            </p:cNvSpPr>
            <p:nvPr/>
          </p:nvSpPr>
          <p:spPr bwMode="auto">
            <a:xfrm>
              <a:off x="1310" y="1323"/>
              <a:ext cx="233" cy="168"/>
            </a:xfrm>
            <a:custGeom>
              <a:avLst/>
              <a:gdLst>
                <a:gd name="T0" fmla="*/ 0 w 233"/>
                <a:gd name="T1" fmla="*/ 168 h 168"/>
                <a:gd name="T2" fmla="*/ 188 w 233"/>
                <a:gd name="T3" fmla="*/ 168 h 168"/>
                <a:gd name="T4" fmla="*/ 188 w 233"/>
                <a:gd name="T5" fmla="*/ 0 h 168"/>
                <a:gd name="T6" fmla="*/ 0 w 233"/>
                <a:gd name="T7" fmla="*/ 0 h 168"/>
                <a:gd name="T8" fmla="*/ 0 w 233"/>
                <a:gd name="T9" fmla="*/ 168 h 168"/>
                <a:gd name="T10" fmla="*/ 204 w 233"/>
                <a:gd name="T11" fmla="*/ 26 h 168"/>
                <a:gd name="T12" fmla="*/ 233 w 233"/>
                <a:gd name="T13" fmla="*/ 26 h 168"/>
                <a:gd name="T14" fmla="*/ 233 w 233"/>
                <a:gd name="T15" fmla="*/ 0 h 168"/>
                <a:gd name="T16" fmla="*/ 204 w 233"/>
                <a:gd name="T17" fmla="*/ 0 h 168"/>
                <a:gd name="T18" fmla="*/ 204 w 233"/>
                <a:gd name="T19" fmla="*/ 26 h 16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33"/>
                <a:gd name="T31" fmla="*/ 0 h 168"/>
                <a:gd name="T32" fmla="*/ 233 w 233"/>
                <a:gd name="T33" fmla="*/ 168 h 16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33" h="168">
                  <a:moveTo>
                    <a:pt x="0" y="168"/>
                  </a:moveTo>
                  <a:lnTo>
                    <a:pt x="188" y="168"/>
                  </a:lnTo>
                  <a:lnTo>
                    <a:pt x="188" y="0"/>
                  </a:lnTo>
                  <a:lnTo>
                    <a:pt x="0" y="0"/>
                  </a:lnTo>
                  <a:lnTo>
                    <a:pt x="0" y="168"/>
                  </a:lnTo>
                  <a:close/>
                  <a:moveTo>
                    <a:pt x="204" y="26"/>
                  </a:moveTo>
                  <a:lnTo>
                    <a:pt x="233" y="26"/>
                  </a:lnTo>
                  <a:lnTo>
                    <a:pt x="233" y="0"/>
                  </a:lnTo>
                  <a:lnTo>
                    <a:pt x="204" y="0"/>
                  </a:lnTo>
                  <a:lnTo>
                    <a:pt x="204" y="26"/>
                  </a:lnTo>
                  <a:close/>
                </a:path>
              </a:pathLst>
            </a:custGeom>
            <a:solidFill>
              <a:srgbClr val="FFFFFF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22"/>
            <p:cNvSpPr>
              <a:spLocks noChangeShapeType="1"/>
            </p:cNvSpPr>
            <p:nvPr/>
          </p:nvSpPr>
          <p:spPr bwMode="auto">
            <a:xfrm>
              <a:off x="1310" y="1379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23"/>
            <p:cNvSpPr>
              <a:spLocks noChangeShapeType="1"/>
            </p:cNvSpPr>
            <p:nvPr/>
          </p:nvSpPr>
          <p:spPr bwMode="auto">
            <a:xfrm>
              <a:off x="1310" y="1435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Line 24"/>
            <p:cNvSpPr>
              <a:spLocks noChangeShapeType="1"/>
            </p:cNvSpPr>
            <p:nvPr/>
          </p:nvSpPr>
          <p:spPr bwMode="auto">
            <a:xfrm>
              <a:off x="1317" y="1405"/>
              <a:ext cx="172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Rectangle 25"/>
            <p:cNvSpPr>
              <a:spLocks noChangeArrowheads="1"/>
            </p:cNvSpPr>
            <p:nvPr/>
          </p:nvSpPr>
          <p:spPr bwMode="auto">
            <a:xfrm>
              <a:off x="1416" y="1389"/>
              <a:ext cx="54" cy="36"/>
            </a:xfrm>
            <a:prstGeom prst="rect">
              <a:avLst/>
            </a:prstGeom>
            <a:noFill/>
            <a:ln w="4763">
              <a:solidFill>
                <a:srgbClr val="000000"/>
              </a:solidFill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6"/>
            <p:cNvSpPr>
              <a:spLocks noEditPoints="1"/>
            </p:cNvSpPr>
            <p:nvPr/>
          </p:nvSpPr>
          <p:spPr bwMode="auto">
            <a:xfrm>
              <a:off x="1030" y="955"/>
              <a:ext cx="538" cy="401"/>
            </a:xfrm>
            <a:custGeom>
              <a:avLst/>
              <a:gdLst>
                <a:gd name="T0" fmla="*/ 452 w 538"/>
                <a:gd name="T1" fmla="*/ 285 h 401"/>
                <a:gd name="T2" fmla="*/ 472 w 538"/>
                <a:gd name="T3" fmla="*/ 285 h 401"/>
                <a:gd name="T4" fmla="*/ 472 w 538"/>
                <a:gd name="T5" fmla="*/ 278 h 401"/>
                <a:gd name="T6" fmla="*/ 452 w 538"/>
                <a:gd name="T7" fmla="*/ 278 h 401"/>
                <a:gd name="T8" fmla="*/ 452 w 538"/>
                <a:gd name="T9" fmla="*/ 285 h 401"/>
                <a:gd name="T10" fmla="*/ 121 w 538"/>
                <a:gd name="T11" fmla="*/ 239 h 401"/>
                <a:gd name="T12" fmla="*/ 121 w 538"/>
                <a:gd name="T13" fmla="*/ 27 h 401"/>
                <a:gd name="T14" fmla="*/ 417 w 538"/>
                <a:gd name="T15" fmla="*/ 27 h 401"/>
                <a:gd name="T16" fmla="*/ 417 w 538"/>
                <a:gd name="T17" fmla="*/ 239 h 401"/>
                <a:gd name="T18" fmla="*/ 121 w 538"/>
                <a:gd name="T19" fmla="*/ 239 h 401"/>
                <a:gd name="T20" fmla="*/ 108 w 538"/>
                <a:gd name="T21" fmla="*/ 252 h 401"/>
                <a:gd name="T22" fmla="*/ 430 w 538"/>
                <a:gd name="T23" fmla="*/ 252 h 401"/>
                <a:gd name="T24" fmla="*/ 430 w 538"/>
                <a:gd name="T25" fmla="*/ 14 h 401"/>
                <a:gd name="T26" fmla="*/ 446 w 538"/>
                <a:gd name="T27" fmla="*/ 14 h 401"/>
                <a:gd name="T28" fmla="*/ 446 w 538"/>
                <a:gd name="T29" fmla="*/ 0 h 401"/>
                <a:gd name="T30" fmla="*/ 96 w 538"/>
                <a:gd name="T31" fmla="*/ 0 h 401"/>
                <a:gd name="T32" fmla="*/ 96 w 538"/>
                <a:gd name="T33" fmla="*/ 265 h 401"/>
                <a:gd name="T34" fmla="*/ 108 w 538"/>
                <a:gd name="T35" fmla="*/ 265 h 401"/>
                <a:gd name="T36" fmla="*/ 108 w 538"/>
                <a:gd name="T37" fmla="*/ 252 h 401"/>
                <a:gd name="T38" fmla="*/ 0 w 538"/>
                <a:gd name="T39" fmla="*/ 388 h 401"/>
                <a:gd name="T40" fmla="*/ 54 w 538"/>
                <a:gd name="T41" fmla="*/ 388 h 401"/>
                <a:gd name="T42" fmla="*/ 54 w 538"/>
                <a:gd name="T43" fmla="*/ 368 h 401"/>
                <a:gd name="T44" fmla="*/ 0 w 538"/>
                <a:gd name="T45" fmla="*/ 368 h 401"/>
                <a:gd name="T46" fmla="*/ 0 w 538"/>
                <a:gd name="T47" fmla="*/ 388 h 401"/>
                <a:gd name="T48" fmla="*/ 316 w 538"/>
                <a:gd name="T49" fmla="*/ 401 h 401"/>
                <a:gd name="T50" fmla="*/ 430 w 538"/>
                <a:gd name="T51" fmla="*/ 401 h 401"/>
                <a:gd name="T52" fmla="*/ 430 w 538"/>
                <a:gd name="T53" fmla="*/ 391 h 401"/>
                <a:gd name="T54" fmla="*/ 316 w 538"/>
                <a:gd name="T55" fmla="*/ 391 h 401"/>
                <a:gd name="T56" fmla="*/ 316 w 538"/>
                <a:gd name="T57" fmla="*/ 401 h 401"/>
                <a:gd name="T58" fmla="*/ 523 w 538"/>
                <a:gd name="T59" fmla="*/ 378 h 401"/>
                <a:gd name="T60" fmla="*/ 538 w 538"/>
                <a:gd name="T61" fmla="*/ 378 h 401"/>
                <a:gd name="T62" fmla="*/ 538 w 538"/>
                <a:gd name="T63" fmla="*/ 368 h 401"/>
                <a:gd name="T64" fmla="*/ 523 w 538"/>
                <a:gd name="T65" fmla="*/ 368 h 401"/>
                <a:gd name="T66" fmla="*/ 523 w 538"/>
                <a:gd name="T67" fmla="*/ 378 h 401"/>
                <a:gd name="T68" fmla="*/ 523 w 538"/>
                <a:gd name="T69" fmla="*/ 394 h 401"/>
                <a:gd name="T70" fmla="*/ 538 w 538"/>
                <a:gd name="T71" fmla="*/ 394 h 401"/>
                <a:gd name="T72" fmla="*/ 538 w 538"/>
                <a:gd name="T73" fmla="*/ 388 h 401"/>
                <a:gd name="T74" fmla="*/ 523 w 538"/>
                <a:gd name="T75" fmla="*/ 388 h 401"/>
                <a:gd name="T76" fmla="*/ 523 w 538"/>
                <a:gd name="T77" fmla="*/ 394 h 401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538"/>
                <a:gd name="T118" fmla="*/ 0 h 401"/>
                <a:gd name="T119" fmla="*/ 538 w 538"/>
                <a:gd name="T120" fmla="*/ 401 h 401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538" h="401">
                  <a:moveTo>
                    <a:pt x="452" y="285"/>
                  </a:moveTo>
                  <a:lnTo>
                    <a:pt x="472" y="285"/>
                  </a:lnTo>
                  <a:lnTo>
                    <a:pt x="472" y="278"/>
                  </a:lnTo>
                  <a:lnTo>
                    <a:pt x="452" y="278"/>
                  </a:lnTo>
                  <a:lnTo>
                    <a:pt x="452" y="285"/>
                  </a:lnTo>
                  <a:close/>
                  <a:moveTo>
                    <a:pt x="121" y="239"/>
                  </a:moveTo>
                  <a:lnTo>
                    <a:pt x="121" y="27"/>
                  </a:lnTo>
                  <a:lnTo>
                    <a:pt x="417" y="27"/>
                  </a:lnTo>
                  <a:lnTo>
                    <a:pt x="417" y="239"/>
                  </a:lnTo>
                  <a:lnTo>
                    <a:pt x="121" y="239"/>
                  </a:lnTo>
                  <a:close/>
                  <a:moveTo>
                    <a:pt x="108" y="252"/>
                  </a:moveTo>
                  <a:lnTo>
                    <a:pt x="430" y="252"/>
                  </a:lnTo>
                  <a:lnTo>
                    <a:pt x="430" y="14"/>
                  </a:lnTo>
                  <a:lnTo>
                    <a:pt x="446" y="14"/>
                  </a:lnTo>
                  <a:lnTo>
                    <a:pt x="446" y="0"/>
                  </a:lnTo>
                  <a:lnTo>
                    <a:pt x="96" y="0"/>
                  </a:lnTo>
                  <a:lnTo>
                    <a:pt x="96" y="265"/>
                  </a:lnTo>
                  <a:lnTo>
                    <a:pt x="108" y="265"/>
                  </a:lnTo>
                  <a:lnTo>
                    <a:pt x="108" y="252"/>
                  </a:lnTo>
                  <a:close/>
                  <a:moveTo>
                    <a:pt x="0" y="388"/>
                  </a:moveTo>
                  <a:lnTo>
                    <a:pt x="54" y="388"/>
                  </a:lnTo>
                  <a:lnTo>
                    <a:pt x="54" y="368"/>
                  </a:lnTo>
                  <a:lnTo>
                    <a:pt x="0" y="368"/>
                  </a:lnTo>
                  <a:lnTo>
                    <a:pt x="0" y="388"/>
                  </a:lnTo>
                  <a:close/>
                  <a:moveTo>
                    <a:pt x="316" y="401"/>
                  </a:moveTo>
                  <a:lnTo>
                    <a:pt x="430" y="401"/>
                  </a:lnTo>
                  <a:lnTo>
                    <a:pt x="430" y="391"/>
                  </a:lnTo>
                  <a:lnTo>
                    <a:pt x="316" y="391"/>
                  </a:lnTo>
                  <a:lnTo>
                    <a:pt x="316" y="401"/>
                  </a:lnTo>
                  <a:close/>
                  <a:moveTo>
                    <a:pt x="523" y="378"/>
                  </a:moveTo>
                  <a:lnTo>
                    <a:pt x="538" y="378"/>
                  </a:lnTo>
                  <a:lnTo>
                    <a:pt x="538" y="368"/>
                  </a:lnTo>
                  <a:lnTo>
                    <a:pt x="523" y="368"/>
                  </a:lnTo>
                  <a:lnTo>
                    <a:pt x="523" y="378"/>
                  </a:lnTo>
                  <a:close/>
                  <a:moveTo>
                    <a:pt x="523" y="394"/>
                  </a:moveTo>
                  <a:lnTo>
                    <a:pt x="538" y="394"/>
                  </a:lnTo>
                  <a:lnTo>
                    <a:pt x="538" y="388"/>
                  </a:lnTo>
                  <a:lnTo>
                    <a:pt x="523" y="388"/>
                  </a:lnTo>
                  <a:lnTo>
                    <a:pt x="523" y="394"/>
                  </a:lnTo>
                  <a:close/>
                </a:path>
              </a:pathLst>
            </a:custGeom>
            <a:solidFill>
              <a:srgbClr val="000000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Line 27"/>
            <p:cNvSpPr>
              <a:spLocks noChangeShapeType="1"/>
            </p:cNvSpPr>
            <p:nvPr/>
          </p:nvSpPr>
          <p:spPr bwMode="auto">
            <a:xfrm>
              <a:off x="1084" y="1257"/>
              <a:ext cx="430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28"/>
            <p:cNvSpPr>
              <a:spLocks noChangeShapeType="1"/>
            </p:cNvSpPr>
            <p:nvPr/>
          </p:nvSpPr>
          <p:spPr bwMode="auto">
            <a:xfrm flipV="1">
              <a:off x="1193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Line 29"/>
            <p:cNvSpPr>
              <a:spLocks noChangeShapeType="1"/>
            </p:cNvSpPr>
            <p:nvPr/>
          </p:nvSpPr>
          <p:spPr bwMode="auto">
            <a:xfrm flipV="1">
              <a:off x="1301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1" name="Group 30"/>
          <p:cNvGrpSpPr>
            <a:grpSpLocks/>
          </p:cNvGrpSpPr>
          <p:nvPr/>
        </p:nvGrpSpPr>
        <p:grpSpPr bwMode="auto">
          <a:xfrm>
            <a:off x="1371600" y="6172200"/>
            <a:ext cx="371475" cy="381000"/>
            <a:chOff x="1014" y="912"/>
            <a:chExt cx="574" cy="596"/>
          </a:xfrm>
        </p:grpSpPr>
        <p:sp>
          <p:nvSpPr>
            <p:cNvPr id="32" name="Freeform 31"/>
            <p:cNvSpPr>
              <a:spLocks/>
            </p:cNvSpPr>
            <p:nvPr/>
          </p:nvSpPr>
          <p:spPr bwMode="auto">
            <a:xfrm>
              <a:off x="1014" y="912"/>
              <a:ext cx="574" cy="596"/>
            </a:xfrm>
            <a:custGeom>
              <a:avLst/>
              <a:gdLst>
                <a:gd name="T0" fmla="*/ 124 w 574"/>
                <a:gd name="T1" fmla="*/ 391 h 596"/>
                <a:gd name="T2" fmla="*/ 0 w 574"/>
                <a:gd name="T3" fmla="*/ 391 h 596"/>
                <a:gd name="T4" fmla="*/ 0 w 574"/>
                <a:gd name="T5" fmla="*/ 596 h 596"/>
                <a:gd name="T6" fmla="*/ 574 w 574"/>
                <a:gd name="T7" fmla="*/ 596 h 596"/>
                <a:gd name="T8" fmla="*/ 574 w 574"/>
                <a:gd name="T9" fmla="*/ 391 h 596"/>
                <a:gd name="T10" fmla="*/ 446 w 574"/>
                <a:gd name="T11" fmla="*/ 391 h 596"/>
                <a:gd name="T12" fmla="*/ 446 w 574"/>
                <a:gd name="T13" fmla="*/ 364 h 596"/>
                <a:gd name="T14" fmla="*/ 500 w 574"/>
                <a:gd name="T15" fmla="*/ 364 h 596"/>
                <a:gd name="T16" fmla="*/ 500 w 574"/>
                <a:gd name="T17" fmla="*/ 0 h 596"/>
                <a:gd name="T18" fmla="*/ 70 w 574"/>
                <a:gd name="T19" fmla="*/ 0 h 596"/>
                <a:gd name="T20" fmla="*/ 70 w 574"/>
                <a:gd name="T21" fmla="*/ 364 h 596"/>
                <a:gd name="T22" fmla="*/ 124 w 574"/>
                <a:gd name="T23" fmla="*/ 364 h 596"/>
                <a:gd name="T24" fmla="*/ 124 w 574"/>
                <a:gd name="T25" fmla="*/ 391 h 59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574"/>
                <a:gd name="T40" fmla="*/ 0 h 596"/>
                <a:gd name="T41" fmla="*/ 574 w 574"/>
                <a:gd name="T42" fmla="*/ 596 h 59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574" h="596">
                  <a:moveTo>
                    <a:pt x="124" y="391"/>
                  </a:moveTo>
                  <a:lnTo>
                    <a:pt x="0" y="391"/>
                  </a:lnTo>
                  <a:lnTo>
                    <a:pt x="0" y="596"/>
                  </a:lnTo>
                  <a:lnTo>
                    <a:pt x="574" y="596"/>
                  </a:lnTo>
                  <a:lnTo>
                    <a:pt x="574" y="391"/>
                  </a:lnTo>
                  <a:lnTo>
                    <a:pt x="446" y="391"/>
                  </a:lnTo>
                  <a:lnTo>
                    <a:pt x="446" y="364"/>
                  </a:lnTo>
                  <a:lnTo>
                    <a:pt x="500" y="364"/>
                  </a:lnTo>
                  <a:lnTo>
                    <a:pt x="500" y="0"/>
                  </a:lnTo>
                  <a:lnTo>
                    <a:pt x="70" y="0"/>
                  </a:lnTo>
                  <a:lnTo>
                    <a:pt x="70" y="364"/>
                  </a:lnTo>
                  <a:lnTo>
                    <a:pt x="124" y="364"/>
                  </a:lnTo>
                  <a:lnTo>
                    <a:pt x="124" y="391"/>
                  </a:lnTo>
                  <a:close/>
                </a:path>
              </a:pathLst>
            </a:custGeom>
            <a:solidFill>
              <a:srgbClr val="FFFFFF"/>
            </a:solidFill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Line 32"/>
            <p:cNvSpPr>
              <a:spLocks noChangeShapeType="1"/>
            </p:cNvSpPr>
            <p:nvPr/>
          </p:nvSpPr>
          <p:spPr bwMode="auto">
            <a:xfrm>
              <a:off x="1138" y="1303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Line 33"/>
            <p:cNvSpPr>
              <a:spLocks noChangeShapeType="1"/>
            </p:cNvSpPr>
            <p:nvPr/>
          </p:nvSpPr>
          <p:spPr bwMode="auto">
            <a:xfrm>
              <a:off x="1138" y="1276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34"/>
            <p:cNvSpPr>
              <a:spLocks noEditPoints="1"/>
            </p:cNvSpPr>
            <p:nvPr/>
          </p:nvSpPr>
          <p:spPr bwMode="auto">
            <a:xfrm>
              <a:off x="1310" y="1323"/>
              <a:ext cx="233" cy="168"/>
            </a:xfrm>
            <a:custGeom>
              <a:avLst/>
              <a:gdLst>
                <a:gd name="T0" fmla="*/ 0 w 233"/>
                <a:gd name="T1" fmla="*/ 168 h 168"/>
                <a:gd name="T2" fmla="*/ 188 w 233"/>
                <a:gd name="T3" fmla="*/ 168 h 168"/>
                <a:gd name="T4" fmla="*/ 188 w 233"/>
                <a:gd name="T5" fmla="*/ 0 h 168"/>
                <a:gd name="T6" fmla="*/ 0 w 233"/>
                <a:gd name="T7" fmla="*/ 0 h 168"/>
                <a:gd name="T8" fmla="*/ 0 w 233"/>
                <a:gd name="T9" fmla="*/ 168 h 168"/>
                <a:gd name="T10" fmla="*/ 204 w 233"/>
                <a:gd name="T11" fmla="*/ 26 h 168"/>
                <a:gd name="T12" fmla="*/ 233 w 233"/>
                <a:gd name="T13" fmla="*/ 26 h 168"/>
                <a:gd name="T14" fmla="*/ 233 w 233"/>
                <a:gd name="T15" fmla="*/ 0 h 168"/>
                <a:gd name="T16" fmla="*/ 204 w 233"/>
                <a:gd name="T17" fmla="*/ 0 h 168"/>
                <a:gd name="T18" fmla="*/ 204 w 233"/>
                <a:gd name="T19" fmla="*/ 26 h 16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33"/>
                <a:gd name="T31" fmla="*/ 0 h 168"/>
                <a:gd name="T32" fmla="*/ 233 w 233"/>
                <a:gd name="T33" fmla="*/ 168 h 16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33" h="168">
                  <a:moveTo>
                    <a:pt x="0" y="168"/>
                  </a:moveTo>
                  <a:lnTo>
                    <a:pt x="188" y="168"/>
                  </a:lnTo>
                  <a:lnTo>
                    <a:pt x="188" y="0"/>
                  </a:lnTo>
                  <a:lnTo>
                    <a:pt x="0" y="0"/>
                  </a:lnTo>
                  <a:lnTo>
                    <a:pt x="0" y="168"/>
                  </a:lnTo>
                  <a:close/>
                  <a:moveTo>
                    <a:pt x="204" y="26"/>
                  </a:moveTo>
                  <a:lnTo>
                    <a:pt x="233" y="26"/>
                  </a:lnTo>
                  <a:lnTo>
                    <a:pt x="233" y="0"/>
                  </a:lnTo>
                  <a:lnTo>
                    <a:pt x="204" y="0"/>
                  </a:lnTo>
                  <a:lnTo>
                    <a:pt x="204" y="26"/>
                  </a:lnTo>
                  <a:close/>
                </a:path>
              </a:pathLst>
            </a:custGeom>
            <a:solidFill>
              <a:srgbClr val="FFFFFF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Line 35"/>
            <p:cNvSpPr>
              <a:spLocks noChangeShapeType="1"/>
            </p:cNvSpPr>
            <p:nvPr/>
          </p:nvSpPr>
          <p:spPr bwMode="auto">
            <a:xfrm>
              <a:off x="1310" y="1379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Line 36"/>
            <p:cNvSpPr>
              <a:spLocks noChangeShapeType="1"/>
            </p:cNvSpPr>
            <p:nvPr/>
          </p:nvSpPr>
          <p:spPr bwMode="auto">
            <a:xfrm>
              <a:off x="1310" y="1435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Line 37"/>
            <p:cNvSpPr>
              <a:spLocks noChangeShapeType="1"/>
            </p:cNvSpPr>
            <p:nvPr/>
          </p:nvSpPr>
          <p:spPr bwMode="auto">
            <a:xfrm>
              <a:off x="1317" y="1405"/>
              <a:ext cx="172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Rectangle 38"/>
            <p:cNvSpPr>
              <a:spLocks noChangeArrowheads="1"/>
            </p:cNvSpPr>
            <p:nvPr/>
          </p:nvSpPr>
          <p:spPr bwMode="auto">
            <a:xfrm>
              <a:off x="1416" y="1389"/>
              <a:ext cx="54" cy="36"/>
            </a:xfrm>
            <a:prstGeom prst="rect">
              <a:avLst/>
            </a:prstGeom>
            <a:noFill/>
            <a:ln w="4763">
              <a:solidFill>
                <a:srgbClr val="000000"/>
              </a:solidFill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39"/>
            <p:cNvSpPr>
              <a:spLocks noEditPoints="1"/>
            </p:cNvSpPr>
            <p:nvPr/>
          </p:nvSpPr>
          <p:spPr bwMode="auto">
            <a:xfrm>
              <a:off x="1030" y="955"/>
              <a:ext cx="538" cy="401"/>
            </a:xfrm>
            <a:custGeom>
              <a:avLst/>
              <a:gdLst>
                <a:gd name="T0" fmla="*/ 452 w 538"/>
                <a:gd name="T1" fmla="*/ 285 h 401"/>
                <a:gd name="T2" fmla="*/ 472 w 538"/>
                <a:gd name="T3" fmla="*/ 285 h 401"/>
                <a:gd name="T4" fmla="*/ 472 w 538"/>
                <a:gd name="T5" fmla="*/ 278 h 401"/>
                <a:gd name="T6" fmla="*/ 452 w 538"/>
                <a:gd name="T7" fmla="*/ 278 h 401"/>
                <a:gd name="T8" fmla="*/ 452 w 538"/>
                <a:gd name="T9" fmla="*/ 285 h 401"/>
                <a:gd name="T10" fmla="*/ 121 w 538"/>
                <a:gd name="T11" fmla="*/ 239 h 401"/>
                <a:gd name="T12" fmla="*/ 121 w 538"/>
                <a:gd name="T13" fmla="*/ 27 h 401"/>
                <a:gd name="T14" fmla="*/ 417 w 538"/>
                <a:gd name="T15" fmla="*/ 27 h 401"/>
                <a:gd name="T16" fmla="*/ 417 w 538"/>
                <a:gd name="T17" fmla="*/ 239 h 401"/>
                <a:gd name="T18" fmla="*/ 121 w 538"/>
                <a:gd name="T19" fmla="*/ 239 h 401"/>
                <a:gd name="T20" fmla="*/ 108 w 538"/>
                <a:gd name="T21" fmla="*/ 252 h 401"/>
                <a:gd name="T22" fmla="*/ 430 w 538"/>
                <a:gd name="T23" fmla="*/ 252 h 401"/>
                <a:gd name="T24" fmla="*/ 430 w 538"/>
                <a:gd name="T25" fmla="*/ 14 h 401"/>
                <a:gd name="T26" fmla="*/ 446 w 538"/>
                <a:gd name="T27" fmla="*/ 14 h 401"/>
                <a:gd name="T28" fmla="*/ 446 w 538"/>
                <a:gd name="T29" fmla="*/ 0 h 401"/>
                <a:gd name="T30" fmla="*/ 96 w 538"/>
                <a:gd name="T31" fmla="*/ 0 h 401"/>
                <a:gd name="T32" fmla="*/ 96 w 538"/>
                <a:gd name="T33" fmla="*/ 265 h 401"/>
                <a:gd name="T34" fmla="*/ 108 w 538"/>
                <a:gd name="T35" fmla="*/ 265 h 401"/>
                <a:gd name="T36" fmla="*/ 108 w 538"/>
                <a:gd name="T37" fmla="*/ 252 h 401"/>
                <a:gd name="T38" fmla="*/ 0 w 538"/>
                <a:gd name="T39" fmla="*/ 388 h 401"/>
                <a:gd name="T40" fmla="*/ 54 w 538"/>
                <a:gd name="T41" fmla="*/ 388 h 401"/>
                <a:gd name="T42" fmla="*/ 54 w 538"/>
                <a:gd name="T43" fmla="*/ 368 h 401"/>
                <a:gd name="T44" fmla="*/ 0 w 538"/>
                <a:gd name="T45" fmla="*/ 368 h 401"/>
                <a:gd name="T46" fmla="*/ 0 w 538"/>
                <a:gd name="T47" fmla="*/ 388 h 401"/>
                <a:gd name="T48" fmla="*/ 316 w 538"/>
                <a:gd name="T49" fmla="*/ 401 h 401"/>
                <a:gd name="T50" fmla="*/ 430 w 538"/>
                <a:gd name="T51" fmla="*/ 401 h 401"/>
                <a:gd name="T52" fmla="*/ 430 w 538"/>
                <a:gd name="T53" fmla="*/ 391 h 401"/>
                <a:gd name="T54" fmla="*/ 316 w 538"/>
                <a:gd name="T55" fmla="*/ 391 h 401"/>
                <a:gd name="T56" fmla="*/ 316 w 538"/>
                <a:gd name="T57" fmla="*/ 401 h 401"/>
                <a:gd name="T58" fmla="*/ 523 w 538"/>
                <a:gd name="T59" fmla="*/ 378 h 401"/>
                <a:gd name="T60" fmla="*/ 538 w 538"/>
                <a:gd name="T61" fmla="*/ 378 h 401"/>
                <a:gd name="T62" fmla="*/ 538 w 538"/>
                <a:gd name="T63" fmla="*/ 368 h 401"/>
                <a:gd name="T64" fmla="*/ 523 w 538"/>
                <a:gd name="T65" fmla="*/ 368 h 401"/>
                <a:gd name="T66" fmla="*/ 523 w 538"/>
                <a:gd name="T67" fmla="*/ 378 h 401"/>
                <a:gd name="T68" fmla="*/ 523 w 538"/>
                <a:gd name="T69" fmla="*/ 394 h 401"/>
                <a:gd name="T70" fmla="*/ 538 w 538"/>
                <a:gd name="T71" fmla="*/ 394 h 401"/>
                <a:gd name="T72" fmla="*/ 538 w 538"/>
                <a:gd name="T73" fmla="*/ 388 h 401"/>
                <a:gd name="T74" fmla="*/ 523 w 538"/>
                <a:gd name="T75" fmla="*/ 388 h 401"/>
                <a:gd name="T76" fmla="*/ 523 w 538"/>
                <a:gd name="T77" fmla="*/ 394 h 401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538"/>
                <a:gd name="T118" fmla="*/ 0 h 401"/>
                <a:gd name="T119" fmla="*/ 538 w 538"/>
                <a:gd name="T120" fmla="*/ 401 h 401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538" h="401">
                  <a:moveTo>
                    <a:pt x="452" y="285"/>
                  </a:moveTo>
                  <a:lnTo>
                    <a:pt x="472" y="285"/>
                  </a:lnTo>
                  <a:lnTo>
                    <a:pt x="472" y="278"/>
                  </a:lnTo>
                  <a:lnTo>
                    <a:pt x="452" y="278"/>
                  </a:lnTo>
                  <a:lnTo>
                    <a:pt x="452" y="285"/>
                  </a:lnTo>
                  <a:close/>
                  <a:moveTo>
                    <a:pt x="121" y="239"/>
                  </a:moveTo>
                  <a:lnTo>
                    <a:pt x="121" y="27"/>
                  </a:lnTo>
                  <a:lnTo>
                    <a:pt x="417" y="27"/>
                  </a:lnTo>
                  <a:lnTo>
                    <a:pt x="417" y="239"/>
                  </a:lnTo>
                  <a:lnTo>
                    <a:pt x="121" y="239"/>
                  </a:lnTo>
                  <a:close/>
                  <a:moveTo>
                    <a:pt x="108" y="252"/>
                  </a:moveTo>
                  <a:lnTo>
                    <a:pt x="430" y="252"/>
                  </a:lnTo>
                  <a:lnTo>
                    <a:pt x="430" y="14"/>
                  </a:lnTo>
                  <a:lnTo>
                    <a:pt x="446" y="14"/>
                  </a:lnTo>
                  <a:lnTo>
                    <a:pt x="446" y="0"/>
                  </a:lnTo>
                  <a:lnTo>
                    <a:pt x="96" y="0"/>
                  </a:lnTo>
                  <a:lnTo>
                    <a:pt x="96" y="265"/>
                  </a:lnTo>
                  <a:lnTo>
                    <a:pt x="108" y="265"/>
                  </a:lnTo>
                  <a:lnTo>
                    <a:pt x="108" y="252"/>
                  </a:lnTo>
                  <a:close/>
                  <a:moveTo>
                    <a:pt x="0" y="388"/>
                  </a:moveTo>
                  <a:lnTo>
                    <a:pt x="54" y="388"/>
                  </a:lnTo>
                  <a:lnTo>
                    <a:pt x="54" y="368"/>
                  </a:lnTo>
                  <a:lnTo>
                    <a:pt x="0" y="368"/>
                  </a:lnTo>
                  <a:lnTo>
                    <a:pt x="0" y="388"/>
                  </a:lnTo>
                  <a:close/>
                  <a:moveTo>
                    <a:pt x="316" y="401"/>
                  </a:moveTo>
                  <a:lnTo>
                    <a:pt x="430" y="401"/>
                  </a:lnTo>
                  <a:lnTo>
                    <a:pt x="430" y="391"/>
                  </a:lnTo>
                  <a:lnTo>
                    <a:pt x="316" y="391"/>
                  </a:lnTo>
                  <a:lnTo>
                    <a:pt x="316" y="401"/>
                  </a:lnTo>
                  <a:close/>
                  <a:moveTo>
                    <a:pt x="523" y="378"/>
                  </a:moveTo>
                  <a:lnTo>
                    <a:pt x="538" y="378"/>
                  </a:lnTo>
                  <a:lnTo>
                    <a:pt x="538" y="368"/>
                  </a:lnTo>
                  <a:lnTo>
                    <a:pt x="523" y="368"/>
                  </a:lnTo>
                  <a:lnTo>
                    <a:pt x="523" y="378"/>
                  </a:lnTo>
                  <a:close/>
                  <a:moveTo>
                    <a:pt x="523" y="394"/>
                  </a:moveTo>
                  <a:lnTo>
                    <a:pt x="538" y="394"/>
                  </a:lnTo>
                  <a:lnTo>
                    <a:pt x="538" y="388"/>
                  </a:lnTo>
                  <a:lnTo>
                    <a:pt x="523" y="388"/>
                  </a:lnTo>
                  <a:lnTo>
                    <a:pt x="523" y="394"/>
                  </a:lnTo>
                  <a:close/>
                </a:path>
              </a:pathLst>
            </a:custGeom>
            <a:solidFill>
              <a:srgbClr val="000000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Line 40"/>
            <p:cNvSpPr>
              <a:spLocks noChangeShapeType="1"/>
            </p:cNvSpPr>
            <p:nvPr/>
          </p:nvSpPr>
          <p:spPr bwMode="auto">
            <a:xfrm>
              <a:off x="1084" y="1257"/>
              <a:ext cx="430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Line 41"/>
            <p:cNvSpPr>
              <a:spLocks noChangeShapeType="1"/>
            </p:cNvSpPr>
            <p:nvPr/>
          </p:nvSpPr>
          <p:spPr bwMode="auto">
            <a:xfrm flipV="1">
              <a:off x="1193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Line 42"/>
            <p:cNvSpPr>
              <a:spLocks noChangeShapeType="1"/>
            </p:cNvSpPr>
            <p:nvPr/>
          </p:nvSpPr>
          <p:spPr bwMode="auto">
            <a:xfrm flipV="1">
              <a:off x="1301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44" name="Group 43"/>
          <p:cNvGrpSpPr>
            <a:grpSpLocks/>
          </p:cNvGrpSpPr>
          <p:nvPr/>
        </p:nvGrpSpPr>
        <p:grpSpPr bwMode="auto">
          <a:xfrm>
            <a:off x="3048000" y="6172200"/>
            <a:ext cx="371475" cy="381000"/>
            <a:chOff x="1014" y="912"/>
            <a:chExt cx="574" cy="596"/>
          </a:xfrm>
        </p:grpSpPr>
        <p:sp>
          <p:nvSpPr>
            <p:cNvPr id="45" name="Freeform 44"/>
            <p:cNvSpPr>
              <a:spLocks/>
            </p:cNvSpPr>
            <p:nvPr/>
          </p:nvSpPr>
          <p:spPr bwMode="auto">
            <a:xfrm>
              <a:off x="1014" y="912"/>
              <a:ext cx="574" cy="596"/>
            </a:xfrm>
            <a:custGeom>
              <a:avLst/>
              <a:gdLst>
                <a:gd name="T0" fmla="*/ 124 w 574"/>
                <a:gd name="T1" fmla="*/ 391 h 596"/>
                <a:gd name="T2" fmla="*/ 0 w 574"/>
                <a:gd name="T3" fmla="*/ 391 h 596"/>
                <a:gd name="T4" fmla="*/ 0 w 574"/>
                <a:gd name="T5" fmla="*/ 596 h 596"/>
                <a:gd name="T6" fmla="*/ 574 w 574"/>
                <a:gd name="T7" fmla="*/ 596 h 596"/>
                <a:gd name="T8" fmla="*/ 574 w 574"/>
                <a:gd name="T9" fmla="*/ 391 h 596"/>
                <a:gd name="T10" fmla="*/ 446 w 574"/>
                <a:gd name="T11" fmla="*/ 391 h 596"/>
                <a:gd name="T12" fmla="*/ 446 w 574"/>
                <a:gd name="T13" fmla="*/ 364 h 596"/>
                <a:gd name="T14" fmla="*/ 500 w 574"/>
                <a:gd name="T15" fmla="*/ 364 h 596"/>
                <a:gd name="T16" fmla="*/ 500 w 574"/>
                <a:gd name="T17" fmla="*/ 0 h 596"/>
                <a:gd name="T18" fmla="*/ 70 w 574"/>
                <a:gd name="T19" fmla="*/ 0 h 596"/>
                <a:gd name="T20" fmla="*/ 70 w 574"/>
                <a:gd name="T21" fmla="*/ 364 h 596"/>
                <a:gd name="T22" fmla="*/ 124 w 574"/>
                <a:gd name="T23" fmla="*/ 364 h 596"/>
                <a:gd name="T24" fmla="*/ 124 w 574"/>
                <a:gd name="T25" fmla="*/ 391 h 59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574"/>
                <a:gd name="T40" fmla="*/ 0 h 596"/>
                <a:gd name="T41" fmla="*/ 574 w 574"/>
                <a:gd name="T42" fmla="*/ 596 h 59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574" h="596">
                  <a:moveTo>
                    <a:pt x="124" y="391"/>
                  </a:moveTo>
                  <a:lnTo>
                    <a:pt x="0" y="391"/>
                  </a:lnTo>
                  <a:lnTo>
                    <a:pt x="0" y="596"/>
                  </a:lnTo>
                  <a:lnTo>
                    <a:pt x="574" y="596"/>
                  </a:lnTo>
                  <a:lnTo>
                    <a:pt x="574" y="391"/>
                  </a:lnTo>
                  <a:lnTo>
                    <a:pt x="446" y="391"/>
                  </a:lnTo>
                  <a:lnTo>
                    <a:pt x="446" y="364"/>
                  </a:lnTo>
                  <a:lnTo>
                    <a:pt x="500" y="364"/>
                  </a:lnTo>
                  <a:lnTo>
                    <a:pt x="500" y="0"/>
                  </a:lnTo>
                  <a:lnTo>
                    <a:pt x="70" y="0"/>
                  </a:lnTo>
                  <a:lnTo>
                    <a:pt x="70" y="364"/>
                  </a:lnTo>
                  <a:lnTo>
                    <a:pt x="124" y="364"/>
                  </a:lnTo>
                  <a:lnTo>
                    <a:pt x="124" y="391"/>
                  </a:lnTo>
                  <a:close/>
                </a:path>
              </a:pathLst>
            </a:custGeom>
            <a:solidFill>
              <a:srgbClr val="FFFFFF"/>
            </a:solidFill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Line 45"/>
            <p:cNvSpPr>
              <a:spLocks noChangeShapeType="1"/>
            </p:cNvSpPr>
            <p:nvPr/>
          </p:nvSpPr>
          <p:spPr bwMode="auto">
            <a:xfrm>
              <a:off x="1138" y="1303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Line 46"/>
            <p:cNvSpPr>
              <a:spLocks noChangeShapeType="1"/>
            </p:cNvSpPr>
            <p:nvPr/>
          </p:nvSpPr>
          <p:spPr bwMode="auto">
            <a:xfrm>
              <a:off x="1138" y="1276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47"/>
            <p:cNvSpPr>
              <a:spLocks noEditPoints="1"/>
            </p:cNvSpPr>
            <p:nvPr/>
          </p:nvSpPr>
          <p:spPr bwMode="auto">
            <a:xfrm>
              <a:off x="1310" y="1323"/>
              <a:ext cx="233" cy="168"/>
            </a:xfrm>
            <a:custGeom>
              <a:avLst/>
              <a:gdLst>
                <a:gd name="T0" fmla="*/ 0 w 233"/>
                <a:gd name="T1" fmla="*/ 168 h 168"/>
                <a:gd name="T2" fmla="*/ 188 w 233"/>
                <a:gd name="T3" fmla="*/ 168 h 168"/>
                <a:gd name="T4" fmla="*/ 188 w 233"/>
                <a:gd name="T5" fmla="*/ 0 h 168"/>
                <a:gd name="T6" fmla="*/ 0 w 233"/>
                <a:gd name="T7" fmla="*/ 0 h 168"/>
                <a:gd name="T8" fmla="*/ 0 w 233"/>
                <a:gd name="T9" fmla="*/ 168 h 168"/>
                <a:gd name="T10" fmla="*/ 204 w 233"/>
                <a:gd name="T11" fmla="*/ 26 h 168"/>
                <a:gd name="T12" fmla="*/ 233 w 233"/>
                <a:gd name="T13" fmla="*/ 26 h 168"/>
                <a:gd name="T14" fmla="*/ 233 w 233"/>
                <a:gd name="T15" fmla="*/ 0 h 168"/>
                <a:gd name="T16" fmla="*/ 204 w 233"/>
                <a:gd name="T17" fmla="*/ 0 h 168"/>
                <a:gd name="T18" fmla="*/ 204 w 233"/>
                <a:gd name="T19" fmla="*/ 26 h 16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33"/>
                <a:gd name="T31" fmla="*/ 0 h 168"/>
                <a:gd name="T32" fmla="*/ 233 w 233"/>
                <a:gd name="T33" fmla="*/ 168 h 16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33" h="168">
                  <a:moveTo>
                    <a:pt x="0" y="168"/>
                  </a:moveTo>
                  <a:lnTo>
                    <a:pt x="188" y="168"/>
                  </a:lnTo>
                  <a:lnTo>
                    <a:pt x="188" y="0"/>
                  </a:lnTo>
                  <a:lnTo>
                    <a:pt x="0" y="0"/>
                  </a:lnTo>
                  <a:lnTo>
                    <a:pt x="0" y="168"/>
                  </a:lnTo>
                  <a:close/>
                  <a:moveTo>
                    <a:pt x="204" y="26"/>
                  </a:moveTo>
                  <a:lnTo>
                    <a:pt x="233" y="26"/>
                  </a:lnTo>
                  <a:lnTo>
                    <a:pt x="233" y="0"/>
                  </a:lnTo>
                  <a:lnTo>
                    <a:pt x="204" y="0"/>
                  </a:lnTo>
                  <a:lnTo>
                    <a:pt x="204" y="26"/>
                  </a:lnTo>
                  <a:close/>
                </a:path>
              </a:pathLst>
            </a:custGeom>
            <a:solidFill>
              <a:srgbClr val="FFFFFF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Line 48"/>
            <p:cNvSpPr>
              <a:spLocks noChangeShapeType="1"/>
            </p:cNvSpPr>
            <p:nvPr/>
          </p:nvSpPr>
          <p:spPr bwMode="auto">
            <a:xfrm>
              <a:off x="1310" y="1379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Line 49"/>
            <p:cNvSpPr>
              <a:spLocks noChangeShapeType="1"/>
            </p:cNvSpPr>
            <p:nvPr/>
          </p:nvSpPr>
          <p:spPr bwMode="auto">
            <a:xfrm>
              <a:off x="1310" y="1435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Line 50"/>
            <p:cNvSpPr>
              <a:spLocks noChangeShapeType="1"/>
            </p:cNvSpPr>
            <p:nvPr/>
          </p:nvSpPr>
          <p:spPr bwMode="auto">
            <a:xfrm>
              <a:off x="1317" y="1405"/>
              <a:ext cx="172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Rectangle 51"/>
            <p:cNvSpPr>
              <a:spLocks noChangeArrowheads="1"/>
            </p:cNvSpPr>
            <p:nvPr/>
          </p:nvSpPr>
          <p:spPr bwMode="auto">
            <a:xfrm>
              <a:off x="1416" y="1389"/>
              <a:ext cx="54" cy="36"/>
            </a:xfrm>
            <a:prstGeom prst="rect">
              <a:avLst/>
            </a:prstGeom>
            <a:noFill/>
            <a:ln w="4763">
              <a:solidFill>
                <a:srgbClr val="000000"/>
              </a:solidFill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Freeform 52"/>
            <p:cNvSpPr>
              <a:spLocks noEditPoints="1"/>
            </p:cNvSpPr>
            <p:nvPr/>
          </p:nvSpPr>
          <p:spPr bwMode="auto">
            <a:xfrm>
              <a:off x="1030" y="955"/>
              <a:ext cx="538" cy="401"/>
            </a:xfrm>
            <a:custGeom>
              <a:avLst/>
              <a:gdLst>
                <a:gd name="T0" fmla="*/ 452 w 538"/>
                <a:gd name="T1" fmla="*/ 285 h 401"/>
                <a:gd name="T2" fmla="*/ 472 w 538"/>
                <a:gd name="T3" fmla="*/ 285 h 401"/>
                <a:gd name="T4" fmla="*/ 472 w 538"/>
                <a:gd name="T5" fmla="*/ 278 h 401"/>
                <a:gd name="T6" fmla="*/ 452 w 538"/>
                <a:gd name="T7" fmla="*/ 278 h 401"/>
                <a:gd name="T8" fmla="*/ 452 w 538"/>
                <a:gd name="T9" fmla="*/ 285 h 401"/>
                <a:gd name="T10" fmla="*/ 121 w 538"/>
                <a:gd name="T11" fmla="*/ 239 h 401"/>
                <a:gd name="T12" fmla="*/ 121 w 538"/>
                <a:gd name="T13" fmla="*/ 27 h 401"/>
                <a:gd name="T14" fmla="*/ 417 w 538"/>
                <a:gd name="T15" fmla="*/ 27 h 401"/>
                <a:gd name="T16" fmla="*/ 417 w 538"/>
                <a:gd name="T17" fmla="*/ 239 h 401"/>
                <a:gd name="T18" fmla="*/ 121 w 538"/>
                <a:gd name="T19" fmla="*/ 239 h 401"/>
                <a:gd name="T20" fmla="*/ 108 w 538"/>
                <a:gd name="T21" fmla="*/ 252 h 401"/>
                <a:gd name="T22" fmla="*/ 430 w 538"/>
                <a:gd name="T23" fmla="*/ 252 h 401"/>
                <a:gd name="T24" fmla="*/ 430 w 538"/>
                <a:gd name="T25" fmla="*/ 14 h 401"/>
                <a:gd name="T26" fmla="*/ 446 w 538"/>
                <a:gd name="T27" fmla="*/ 14 h 401"/>
                <a:gd name="T28" fmla="*/ 446 w 538"/>
                <a:gd name="T29" fmla="*/ 0 h 401"/>
                <a:gd name="T30" fmla="*/ 96 w 538"/>
                <a:gd name="T31" fmla="*/ 0 h 401"/>
                <a:gd name="T32" fmla="*/ 96 w 538"/>
                <a:gd name="T33" fmla="*/ 265 h 401"/>
                <a:gd name="T34" fmla="*/ 108 w 538"/>
                <a:gd name="T35" fmla="*/ 265 h 401"/>
                <a:gd name="T36" fmla="*/ 108 w 538"/>
                <a:gd name="T37" fmla="*/ 252 h 401"/>
                <a:gd name="T38" fmla="*/ 0 w 538"/>
                <a:gd name="T39" fmla="*/ 388 h 401"/>
                <a:gd name="T40" fmla="*/ 54 w 538"/>
                <a:gd name="T41" fmla="*/ 388 h 401"/>
                <a:gd name="T42" fmla="*/ 54 w 538"/>
                <a:gd name="T43" fmla="*/ 368 h 401"/>
                <a:gd name="T44" fmla="*/ 0 w 538"/>
                <a:gd name="T45" fmla="*/ 368 h 401"/>
                <a:gd name="T46" fmla="*/ 0 w 538"/>
                <a:gd name="T47" fmla="*/ 388 h 401"/>
                <a:gd name="T48" fmla="*/ 316 w 538"/>
                <a:gd name="T49" fmla="*/ 401 h 401"/>
                <a:gd name="T50" fmla="*/ 430 w 538"/>
                <a:gd name="T51" fmla="*/ 401 h 401"/>
                <a:gd name="T52" fmla="*/ 430 w 538"/>
                <a:gd name="T53" fmla="*/ 391 h 401"/>
                <a:gd name="T54" fmla="*/ 316 w 538"/>
                <a:gd name="T55" fmla="*/ 391 h 401"/>
                <a:gd name="T56" fmla="*/ 316 w 538"/>
                <a:gd name="T57" fmla="*/ 401 h 401"/>
                <a:gd name="T58" fmla="*/ 523 w 538"/>
                <a:gd name="T59" fmla="*/ 378 h 401"/>
                <a:gd name="T60" fmla="*/ 538 w 538"/>
                <a:gd name="T61" fmla="*/ 378 h 401"/>
                <a:gd name="T62" fmla="*/ 538 w 538"/>
                <a:gd name="T63" fmla="*/ 368 h 401"/>
                <a:gd name="T64" fmla="*/ 523 w 538"/>
                <a:gd name="T65" fmla="*/ 368 h 401"/>
                <a:gd name="T66" fmla="*/ 523 w 538"/>
                <a:gd name="T67" fmla="*/ 378 h 401"/>
                <a:gd name="T68" fmla="*/ 523 w 538"/>
                <a:gd name="T69" fmla="*/ 394 h 401"/>
                <a:gd name="T70" fmla="*/ 538 w 538"/>
                <a:gd name="T71" fmla="*/ 394 h 401"/>
                <a:gd name="T72" fmla="*/ 538 w 538"/>
                <a:gd name="T73" fmla="*/ 388 h 401"/>
                <a:gd name="T74" fmla="*/ 523 w 538"/>
                <a:gd name="T75" fmla="*/ 388 h 401"/>
                <a:gd name="T76" fmla="*/ 523 w 538"/>
                <a:gd name="T77" fmla="*/ 394 h 401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538"/>
                <a:gd name="T118" fmla="*/ 0 h 401"/>
                <a:gd name="T119" fmla="*/ 538 w 538"/>
                <a:gd name="T120" fmla="*/ 401 h 401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538" h="401">
                  <a:moveTo>
                    <a:pt x="452" y="285"/>
                  </a:moveTo>
                  <a:lnTo>
                    <a:pt x="472" y="285"/>
                  </a:lnTo>
                  <a:lnTo>
                    <a:pt x="472" y="278"/>
                  </a:lnTo>
                  <a:lnTo>
                    <a:pt x="452" y="278"/>
                  </a:lnTo>
                  <a:lnTo>
                    <a:pt x="452" y="285"/>
                  </a:lnTo>
                  <a:close/>
                  <a:moveTo>
                    <a:pt x="121" y="239"/>
                  </a:moveTo>
                  <a:lnTo>
                    <a:pt x="121" y="27"/>
                  </a:lnTo>
                  <a:lnTo>
                    <a:pt x="417" y="27"/>
                  </a:lnTo>
                  <a:lnTo>
                    <a:pt x="417" y="239"/>
                  </a:lnTo>
                  <a:lnTo>
                    <a:pt x="121" y="239"/>
                  </a:lnTo>
                  <a:close/>
                  <a:moveTo>
                    <a:pt x="108" y="252"/>
                  </a:moveTo>
                  <a:lnTo>
                    <a:pt x="430" y="252"/>
                  </a:lnTo>
                  <a:lnTo>
                    <a:pt x="430" y="14"/>
                  </a:lnTo>
                  <a:lnTo>
                    <a:pt x="446" y="14"/>
                  </a:lnTo>
                  <a:lnTo>
                    <a:pt x="446" y="0"/>
                  </a:lnTo>
                  <a:lnTo>
                    <a:pt x="96" y="0"/>
                  </a:lnTo>
                  <a:lnTo>
                    <a:pt x="96" y="265"/>
                  </a:lnTo>
                  <a:lnTo>
                    <a:pt x="108" y="265"/>
                  </a:lnTo>
                  <a:lnTo>
                    <a:pt x="108" y="252"/>
                  </a:lnTo>
                  <a:close/>
                  <a:moveTo>
                    <a:pt x="0" y="388"/>
                  </a:moveTo>
                  <a:lnTo>
                    <a:pt x="54" y="388"/>
                  </a:lnTo>
                  <a:lnTo>
                    <a:pt x="54" y="368"/>
                  </a:lnTo>
                  <a:lnTo>
                    <a:pt x="0" y="368"/>
                  </a:lnTo>
                  <a:lnTo>
                    <a:pt x="0" y="388"/>
                  </a:lnTo>
                  <a:close/>
                  <a:moveTo>
                    <a:pt x="316" y="401"/>
                  </a:moveTo>
                  <a:lnTo>
                    <a:pt x="430" y="401"/>
                  </a:lnTo>
                  <a:lnTo>
                    <a:pt x="430" y="391"/>
                  </a:lnTo>
                  <a:lnTo>
                    <a:pt x="316" y="391"/>
                  </a:lnTo>
                  <a:lnTo>
                    <a:pt x="316" y="401"/>
                  </a:lnTo>
                  <a:close/>
                  <a:moveTo>
                    <a:pt x="523" y="378"/>
                  </a:moveTo>
                  <a:lnTo>
                    <a:pt x="538" y="378"/>
                  </a:lnTo>
                  <a:lnTo>
                    <a:pt x="538" y="368"/>
                  </a:lnTo>
                  <a:lnTo>
                    <a:pt x="523" y="368"/>
                  </a:lnTo>
                  <a:lnTo>
                    <a:pt x="523" y="378"/>
                  </a:lnTo>
                  <a:close/>
                  <a:moveTo>
                    <a:pt x="523" y="394"/>
                  </a:moveTo>
                  <a:lnTo>
                    <a:pt x="538" y="394"/>
                  </a:lnTo>
                  <a:lnTo>
                    <a:pt x="538" y="388"/>
                  </a:lnTo>
                  <a:lnTo>
                    <a:pt x="523" y="388"/>
                  </a:lnTo>
                  <a:lnTo>
                    <a:pt x="523" y="394"/>
                  </a:lnTo>
                  <a:close/>
                </a:path>
              </a:pathLst>
            </a:custGeom>
            <a:solidFill>
              <a:srgbClr val="000000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Line 53"/>
            <p:cNvSpPr>
              <a:spLocks noChangeShapeType="1"/>
            </p:cNvSpPr>
            <p:nvPr/>
          </p:nvSpPr>
          <p:spPr bwMode="auto">
            <a:xfrm>
              <a:off x="1084" y="1257"/>
              <a:ext cx="430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Line 54"/>
            <p:cNvSpPr>
              <a:spLocks noChangeShapeType="1"/>
            </p:cNvSpPr>
            <p:nvPr/>
          </p:nvSpPr>
          <p:spPr bwMode="auto">
            <a:xfrm flipV="1">
              <a:off x="1193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Line 55"/>
            <p:cNvSpPr>
              <a:spLocks noChangeShapeType="1"/>
            </p:cNvSpPr>
            <p:nvPr/>
          </p:nvSpPr>
          <p:spPr bwMode="auto">
            <a:xfrm flipV="1">
              <a:off x="1301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57" name="Group 56"/>
          <p:cNvGrpSpPr>
            <a:grpSpLocks/>
          </p:cNvGrpSpPr>
          <p:nvPr/>
        </p:nvGrpSpPr>
        <p:grpSpPr bwMode="auto">
          <a:xfrm>
            <a:off x="1524000" y="4648200"/>
            <a:ext cx="2179638" cy="1447800"/>
            <a:chOff x="832" y="1344"/>
            <a:chExt cx="1136" cy="1024"/>
          </a:xfrm>
        </p:grpSpPr>
        <p:sp>
          <p:nvSpPr>
            <p:cNvPr id="58" name="Oval 57"/>
            <p:cNvSpPr>
              <a:spLocks noChangeArrowheads="1"/>
            </p:cNvSpPr>
            <p:nvPr/>
          </p:nvSpPr>
          <p:spPr bwMode="auto">
            <a:xfrm>
              <a:off x="1220" y="1344"/>
              <a:ext cx="495" cy="424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Oval 58"/>
            <p:cNvSpPr>
              <a:spLocks noChangeArrowheads="1"/>
            </p:cNvSpPr>
            <p:nvPr/>
          </p:nvSpPr>
          <p:spPr bwMode="auto">
            <a:xfrm>
              <a:off x="948" y="1455"/>
              <a:ext cx="379" cy="424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Oval 59"/>
            <p:cNvSpPr>
              <a:spLocks noChangeArrowheads="1"/>
            </p:cNvSpPr>
            <p:nvPr/>
          </p:nvSpPr>
          <p:spPr bwMode="auto">
            <a:xfrm>
              <a:off x="832" y="1710"/>
              <a:ext cx="256" cy="306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Oval 60"/>
            <p:cNvSpPr>
              <a:spLocks noChangeArrowheads="1"/>
            </p:cNvSpPr>
            <p:nvPr/>
          </p:nvSpPr>
          <p:spPr bwMode="auto">
            <a:xfrm>
              <a:off x="909" y="1862"/>
              <a:ext cx="435" cy="442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Oval 61"/>
            <p:cNvSpPr>
              <a:spLocks noChangeArrowheads="1"/>
            </p:cNvSpPr>
            <p:nvPr/>
          </p:nvSpPr>
          <p:spPr bwMode="auto">
            <a:xfrm>
              <a:off x="1086" y="1924"/>
              <a:ext cx="671" cy="444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Oval 62"/>
            <p:cNvSpPr>
              <a:spLocks noChangeArrowheads="1"/>
            </p:cNvSpPr>
            <p:nvPr/>
          </p:nvSpPr>
          <p:spPr bwMode="auto">
            <a:xfrm>
              <a:off x="1605" y="1488"/>
              <a:ext cx="311" cy="312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Oval 63"/>
            <p:cNvSpPr>
              <a:spLocks noChangeArrowheads="1"/>
            </p:cNvSpPr>
            <p:nvPr/>
          </p:nvSpPr>
          <p:spPr bwMode="auto">
            <a:xfrm>
              <a:off x="1602" y="1681"/>
              <a:ext cx="366" cy="333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Oval 64"/>
            <p:cNvSpPr>
              <a:spLocks noChangeArrowheads="1"/>
            </p:cNvSpPr>
            <p:nvPr/>
          </p:nvSpPr>
          <p:spPr bwMode="auto">
            <a:xfrm>
              <a:off x="1569" y="1751"/>
              <a:ext cx="364" cy="547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Oval 65"/>
            <p:cNvSpPr>
              <a:spLocks noChangeArrowheads="1"/>
            </p:cNvSpPr>
            <p:nvPr/>
          </p:nvSpPr>
          <p:spPr bwMode="auto">
            <a:xfrm>
              <a:off x="912" y="1434"/>
              <a:ext cx="1008" cy="918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67" name="Group 66"/>
          <p:cNvGrpSpPr>
            <a:grpSpLocks/>
          </p:cNvGrpSpPr>
          <p:nvPr/>
        </p:nvGrpSpPr>
        <p:grpSpPr bwMode="auto">
          <a:xfrm>
            <a:off x="5592763" y="4648200"/>
            <a:ext cx="2179637" cy="1447800"/>
            <a:chOff x="832" y="1344"/>
            <a:chExt cx="1136" cy="1024"/>
          </a:xfrm>
        </p:grpSpPr>
        <p:sp>
          <p:nvSpPr>
            <p:cNvPr id="68" name="Oval 67"/>
            <p:cNvSpPr>
              <a:spLocks noChangeArrowheads="1"/>
            </p:cNvSpPr>
            <p:nvPr/>
          </p:nvSpPr>
          <p:spPr bwMode="auto">
            <a:xfrm>
              <a:off x="1220" y="1344"/>
              <a:ext cx="495" cy="424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Oval 68"/>
            <p:cNvSpPr>
              <a:spLocks noChangeArrowheads="1"/>
            </p:cNvSpPr>
            <p:nvPr/>
          </p:nvSpPr>
          <p:spPr bwMode="auto">
            <a:xfrm>
              <a:off x="948" y="1455"/>
              <a:ext cx="379" cy="424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Oval 69"/>
            <p:cNvSpPr>
              <a:spLocks noChangeArrowheads="1"/>
            </p:cNvSpPr>
            <p:nvPr/>
          </p:nvSpPr>
          <p:spPr bwMode="auto">
            <a:xfrm>
              <a:off x="832" y="1710"/>
              <a:ext cx="256" cy="306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Oval 70"/>
            <p:cNvSpPr>
              <a:spLocks noChangeArrowheads="1"/>
            </p:cNvSpPr>
            <p:nvPr/>
          </p:nvSpPr>
          <p:spPr bwMode="auto">
            <a:xfrm>
              <a:off x="909" y="1862"/>
              <a:ext cx="435" cy="442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Oval 71"/>
            <p:cNvSpPr>
              <a:spLocks noChangeArrowheads="1"/>
            </p:cNvSpPr>
            <p:nvPr/>
          </p:nvSpPr>
          <p:spPr bwMode="auto">
            <a:xfrm>
              <a:off x="1086" y="1924"/>
              <a:ext cx="671" cy="444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Oval 72"/>
            <p:cNvSpPr>
              <a:spLocks noChangeArrowheads="1"/>
            </p:cNvSpPr>
            <p:nvPr/>
          </p:nvSpPr>
          <p:spPr bwMode="auto">
            <a:xfrm>
              <a:off x="1605" y="1488"/>
              <a:ext cx="311" cy="312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Oval 73"/>
            <p:cNvSpPr>
              <a:spLocks noChangeArrowheads="1"/>
            </p:cNvSpPr>
            <p:nvPr/>
          </p:nvSpPr>
          <p:spPr bwMode="auto">
            <a:xfrm>
              <a:off x="1602" y="1681"/>
              <a:ext cx="366" cy="333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Oval 74"/>
            <p:cNvSpPr>
              <a:spLocks noChangeArrowheads="1"/>
            </p:cNvSpPr>
            <p:nvPr/>
          </p:nvSpPr>
          <p:spPr bwMode="auto">
            <a:xfrm>
              <a:off x="1569" y="1751"/>
              <a:ext cx="364" cy="547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" name="Oval 75"/>
            <p:cNvSpPr>
              <a:spLocks noChangeArrowheads="1"/>
            </p:cNvSpPr>
            <p:nvPr/>
          </p:nvSpPr>
          <p:spPr bwMode="auto">
            <a:xfrm>
              <a:off x="912" y="1434"/>
              <a:ext cx="1008" cy="918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77" name="Group 76"/>
          <p:cNvGrpSpPr>
            <a:grpSpLocks/>
          </p:cNvGrpSpPr>
          <p:nvPr/>
        </p:nvGrpSpPr>
        <p:grpSpPr bwMode="auto">
          <a:xfrm>
            <a:off x="3429000" y="4038600"/>
            <a:ext cx="2438400" cy="1447800"/>
            <a:chOff x="832" y="1344"/>
            <a:chExt cx="1136" cy="1024"/>
          </a:xfrm>
        </p:grpSpPr>
        <p:sp>
          <p:nvSpPr>
            <p:cNvPr id="78" name="Oval 77"/>
            <p:cNvSpPr>
              <a:spLocks noChangeArrowheads="1"/>
            </p:cNvSpPr>
            <p:nvPr/>
          </p:nvSpPr>
          <p:spPr bwMode="auto">
            <a:xfrm>
              <a:off x="1220" y="1344"/>
              <a:ext cx="495" cy="424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" name="Oval 78"/>
            <p:cNvSpPr>
              <a:spLocks noChangeArrowheads="1"/>
            </p:cNvSpPr>
            <p:nvPr/>
          </p:nvSpPr>
          <p:spPr bwMode="auto">
            <a:xfrm>
              <a:off x="948" y="1455"/>
              <a:ext cx="379" cy="424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" name="Oval 79"/>
            <p:cNvSpPr>
              <a:spLocks noChangeArrowheads="1"/>
            </p:cNvSpPr>
            <p:nvPr/>
          </p:nvSpPr>
          <p:spPr bwMode="auto">
            <a:xfrm>
              <a:off x="832" y="1710"/>
              <a:ext cx="256" cy="306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" name="Oval 80"/>
            <p:cNvSpPr>
              <a:spLocks noChangeArrowheads="1"/>
            </p:cNvSpPr>
            <p:nvPr/>
          </p:nvSpPr>
          <p:spPr bwMode="auto">
            <a:xfrm>
              <a:off x="909" y="1862"/>
              <a:ext cx="435" cy="442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" name="Oval 81"/>
            <p:cNvSpPr>
              <a:spLocks noChangeArrowheads="1"/>
            </p:cNvSpPr>
            <p:nvPr/>
          </p:nvSpPr>
          <p:spPr bwMode="auto">
            <a:xfrm>
              <a:off x="1086" y="1924"/>
              <a:ext cx="671" cy="444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" name="Oval 82"/>
            <p:cNvSpPr>
              <a:spLocks noChangeArrowheads="1"/>
            </p:cNvSpPr>
            <p:nvPr/>
          </p:nvSpPr>
          <p:spPr bwMode="auto">
            <a:xfrm>
              <a:off x="1605" y="1488"/>
              <a:ext cx="311" cy="312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" name="Oval 83"/>
            <p:cNvSpPr>
              <a:spLocks noChangeArrowheads="1"/>
            </p:cNvSpPr>
            <p:nvPr/>
          </p:nvSpPr>
          <p:spPr bwMode="auto">
            <a:xfrm>
              <a:off x="1602" y="1681"/>
              <a:ext cx="366" cy="333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" name="Oval 84"/>
            <p:cNvSpPr>
              <a:spLocks noChangeArrowheads="1"/>
            </p:cNvSpPr>
            <p:nvPr/>
          </p:nvSpPr>
          <p:spPr bwMode="auto">
            <a:xfrm>
              <a:off x="1569" y="1751"/>
              <a:ext cx="364" cy="547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" name="Oval 85"/>
            <p:cNvSpPr>
              <a:spLocks noChangeArrowheads="1"/>
            </p:cNvSpPr>
            <p:nvPr/>
          </p:nvSpPr>
          <p:spPr bwMode="auto">
            <a:xfrm>
              <a:off x="912" y="1434"/>
              <a:ext cx="1008" cy="918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87" name="Text Box 86"/>
          <p:cNvSpPr txBox="1">
            <a:spLocks noChangeArrowheads="1"/>
          </p:cNvSpPr>
          <p:nvPr/>
        </p:nvSpPr>
        <p:spPr bwMode="auto">
          <a:xfrm>
            <a:off x="571500" y="6219825"/>
            <a:ext cx="801688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600" b="0">
                <a:latin typeface="Arial" charset="0"/>
              </a:rPr>
              <a:t>Clients</a:t>
            </a:r>
          </a:p>
        </p:txBody>
      </p:sp>
      <p:sp>
        <p:nvSpPr>
          <p:cNvPr id="88" name="Freeform 87"/>
          <p:cNvSpPr>
            <a:spLocks/>
          </p:cNvSpPr>
          <p:nvPr/>
        </p:nvSpPr>
        <p:spPr bwMode="auto">
          <a:xfrm>
            <a:off x="1677988" y="3957638"/>
            <a:ext cx="3043237" cy="2211387"/>
          </a:xfrm>
          <a:custGeom>
            <a:avLst/>
            <a:gdLst>
              <a:gd name="T0" fmla="*/ 2147483647 w 1920"/>
              <a:gd name="T1" fmla="*/ 0 h 1392"/>
              <a:gd name="T2" fmla="*/ 2147483647 w 1920"/>
              <a:gd name="T3" fmla="*/ 484565410 h 1392"/>
              <a:gd name="T4" fmla="*/ 2147483647 w 1920"/>
              <a:gd name="T5" fmla="*/ 726847321 h 1392"/>
              <a:gd name="T6" fmla="*/ 2147483647 w 1920"/>
              <a:gd name="T7" fmla="*/ 1695978142 h 1392"/>
              <a:gd name="T8" fmla="*/ 723539107 w 1920"/>
              <a:gd name="T9" fmla="*/ 2147483647 h 1392"/>
              <a:gd name="T10" fmla="*/ 0 w 1920"/>
              <a:gd name="T11" fmla="*/ 2147483647 h 139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920"/>
              <a:gd name="T19" fmla="*/ 0 h 1392"/>
              <a:gd name="T20" fmla="*/ 1920 w 1920"/>
              <a:gd name="T21" fmla="*/ 1392 h 1392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920" h="1392">
                <a:moveTo>
                  <a:pt x="1920" y="0"/>
                </a:moveTo>
                <a:lnTo>
                  <a:pt x="1776" y="192"/>
                </a:lnTo>
                <a:lnTo>
                  <a:pt x="1488" y="288"/>
                </a:lnTo>
                <a:lnTo>
                  <a:pt x="864" y="672"/>
                </a:lnTo>
                <a:lnTo>
                  <a:pt x="288" y="1056"/>
                </a:lnTo>
                <a:lnTo>
                  <a:pt x="0" y="1392"/>
                </a:lnTo>
              </a:path>
            </a:pathLst>
          </a:custGeom>
          <a:noFill/>
          <a:ln w="25400">
            <a:solidFill>
              <a:schemeClr val="tx2"/>
            </a:solidFill>
            <a:round/>
            <a:headEnd/>
            <a:tailEnd type="triangle" w="med" len="med"/>
          </a:ln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9" name="Freeform 88"/>
          <p:cNvSpPr>
            <a:spLocks/>
          </p:cNvSpPr>
          <p:nvPr/>
        </p:nvSpPr>
        <p:spPr bwMode="auto">
          <a:xfrm>
            <a:off x="3200400" y="3962400"/>
            <a:ext cx="1600200" cy="2209800"/>
          </a:xfrm>
          <a:custGeom>
            <a:avLst/>
            <a:gdLst>
              <a:gd name="T0" fmla="*/ 2147483647 w 1008"/>
              <a:gd name="T1" fmla="*/ 0 h 1296"/>
              <a:gd name="T2" fmla="*/ 2147483647 w 1008"/>
              <a:gd name="T3" fmla="*/ 976866302 h 1296"/>
              <a:gd name="T4" fmla="*/ 0 w 1008"/>
              <a:gd name="T5" fmla="*/ 2147483647 h 1296"/>
              <a:gd name="T6" fmla="*/ 0 w 1008"/>
              <a:gd name="T7" fmla="*/ 2147483647 h 1296"/>
              <a:gd name="T8" fmla="*/ 0 60000 65536"/>
              <a:gd name="T9" fmla="*/ 0 60000 65536"/>
              <a:gd name="T10" fmla="*/ 0 60000 65536"/>
              <a:gd name="T11" fmla="*/ 0 60000 65536"/>
              <a:gd name="T12" fmla="*/ 0 w 1008"/>
              <a:gd name="T13" fmla="*/ 0 h 1296"/>
              <a:gd name="T14" fmla="*/ 1008 w 1008"/>
              <a:gd name="T15" fmla="*/ 1296 h 129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008" h="1296">
                <a:moveTo>
                  <a:pt x="1008" y="0"/>
                </a:moveTo>
                <a:lnTo>
                  <a:pt x="864" y="336"/>
                </a:lnTo>
                <a:lnTo>
                  <a:pt x="0" y="864"/>
                </a:lnTo>
                <a:lnTo>
                  <a:pt x="0" y="1296"/>
                </a:lnTo>
              </a:path>
            </a:pathLst>
          </a:custGeom>
          <a:noFill/>
          <a:ln w="25400">
            <a:solidFill>
              <a:schemeClr val="tx2"/>
            </a:solidFill>
            <a:round/>
            <a:headEnd/>
            <a:tailEnd type="triangle" w="med" len="med"/>
          </a:ln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0" name="Freeform 89"/>
          <p:cNvSpPr>
            <a:spLocks/>
          </p:cNvSpPr>
          <p:nvPr/>
        </p:nvSpPr>
        <p:spPr bwMode="auto">
          <a:xfrm>
            <a:off x="4876800" y="3962400"/>
            <a:ext cx="2895600" cy="2209800"/>
          </a:xfrm>
          <a:custGeom>
            <a:avLst/>
            <a:gdLst>
              <a:gd name="T0" fmla="*/ 0 w 1824"/>
              <a:gd name="T1" fmla="*/ 0 h 1392"/>
              <a:gd name="T2" fmla="*/ 967740000 w 1824"/>
              <a:gd name="T3" fmla="*/ 725805000 h 1392"/>
              <a:gd name="T4" fmla="*/ 1693545000 w 1824"/>
              <a:gd name="T5" fmla="*/ 1572577500 h 1392"/>
              <a:gd name="T6" fmla="*/ 2147483647 w 1824"/>
              <a:gd name="T7" fmla="*/ 1693545000 h 1392"/>
              <a:gd name="T8" fmla="*/ 2147483647 w 1824"/>
              <a:gd name="T9" fmla="*/ 2147483647 h 139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824"/>
              <a:gd name="T16" fmla="*/ 0 h 1392"/>
              <a:gd name="T17" fmla="*/ 1824 w 1824"/>
              <a:gd name="T18" fmla="*/ 1392 h 139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824" h="1392">
                <a:moveTo>
                  <a:pt x="0" y="0"/>
                </a:moveTo>
                <a:lnTo>
                  <a:pt x="384" y="288"/>
                </a:lnTo>
                <a:lnTo>
                  <a:pt x="672" y="624"/>
                </a:lnTo>
                <a:lnTo>
                  <a:pt x="1248" y="672"/>
                </a:lnTo>
                <a:lnTo>
                  <a:pt x="1824" y="1392"/>
                </a:lnTo>
              </a:path>
            </a:pathLst>
          </a:custGeom>
          <a:noFill/>
          <a:ln w="25400">
            <a:solidFill>
              <a:schemeClr val="tx2"/>
            </a:solidFill>
            <a:round/>
            <a:headEnd/>
            <a:tailEnd type="triangle" w="med" len="med"/>
          </a:ln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1" name="Freeform 90"/>
          <p:cNvSpPr>
            <a:spLocks/>
          </p:cNvSpPr>
          <p:nvPr/>
        </p:nvSpPr>
        <p:spPr bwMode="auto">
          <a:xfrm>
            <a:off x="4800600" y="3962400"/>
            <a:ext cx="1600200" cy="2209800"/>
          </a:xfrm>
          <a:custGeom>
            <a:avLst/>
            <a:gdLst>
              <a:gd name="T0" fmla="*/ 0 w 1008"/>
              <a:gd name="T1" fmla="*/ 0 h 1392"/>
              <a:gd name="T2" fmla="*/ 967740000 w 1008"/>
              <a:gd name="T3" fmla="*/ 1088707500 h 1392"/>
              <a:gd name="T4" fmla="*/ 1693545000 w 1008"/>
              <a:gd name="T5" fmla="*/ 2147483647 h 1392"/>
              <a:gd name="T6" fmla="*/ 2147483647 w 1008"/>
              <a:gd name="T7" fmla="*/ 2147483647 h 1392"/>
              <a:gd name="T8" fmla="*/ 2147483647 w 1008"/>
              <a:gd name="T9" fmla="*/ 2147483647 h 139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08"/>
              <a:gd name="T16" fmla="*/ 0 h 1392"/>
              <a:gd name="T17" fmla="*/ 1008 w 1008"/>
              <a:gd name="T18" fmla="*/ 1392 h 139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08" h="1392">
                <a:moveTo>
                  <a:pt x="0" y="0"/>
                </a:moveTo>
                <a:lnTo>
                  <a:pt x="384" y="432"/>
                </a:lnTo>
                <a:lnTo>
                  <a:pt x="672" y="864"/>
                </a:lnTo>
                <a:lnTo>
                  <a:pt x="912" y="1008"/>
                </a:lnTo>
                <a:lnTo>
                  <a:pt x="1008" y="1392"/>
                </a:lnTo>
              </a:path>
            </a:pathLst>
          </a:custGeom>
          <a:noFill/>
          <a:ln w="25400">
            <a:solidFill>
              <a:schemeClr val="tx2"/>
            </a:solidFill>
            <a:round/>
            <a:headEnd/>
            <a:tailEnd type="triangle" w="med" len="med"/>
          </a:ln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2" name="Text Box 91"/>
          <p:cNvSpPr txBox="1">
            <a:spLocks noChangeArrowheads="1"/>
          </p:cNvSpPr>
          <p:nvPr/>
        </p:nvSpPr>
        <p:spPr bwMode="auto">
          <a:xfrm>
            <a:off x="3962400" y="4419600"/>
            <a:ext cx="1468438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600" b="0">
                <a:latin typeface="Arial" charset="0"/>
              </a:rPr>
              <a:t>Backbone ISP</a:t>
            </a:r>
          </a:p>
        </p:txBody>
      </p:sp>
      <p:sp>
        <p:nvSpPr>
          <p:cNvPr id="93" name="Text Box 92"/>
          <p:cNvSpPr txBox="1">
            <a:spLocks noChangeArrowheads="1"/>
          </p:cNvSpPr>
          <p:nvPr/>
        </p:nvSpPr>
        <p:spPr bwMode="auto">
          <a:xfrm>
            <a:off x="2195513" y="5091113"/>
            <a:ext cx="688975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600" b="0">
                <a:latin typeface="Arial" charset="0"/>
              </a:rPr>
              <a:t>ISP-1</a:t>
            </a:r>
          </a:p>
        </p:txBody>
      </p:sp>
      <p:sp>
        <p:nvSpPr>
          <p:cNvPr id="94" name="Text Box 93"/>
          <p:cNvSpPr txBox="1">
            <a:spLocks noChangeArrowheads="1"/>
          </p:cNvSpPr>
          <p:nvPr/>
        </p:nvSpPr>
        <p:spPr bwMode="auto">
          <a:xfrm>
            <a:off x="6397625" y="5105400"/>
            <a:ext cx="688975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600" b="0">
                <a:latin typeface="Arial" charset="0"/>
              </a:rPr>
              <a:t>ISP-2</a:t>
            </a:r>
          </a:p>
        </p:txBody>
      </p:sp>
      <p:sp>
        <p:nvSpPr>
          <p:cNvPr id="95" name="Text Box 94"/>
          <p:cNvSpPr txBox="1">
            <a:spLocks noChangeArrowheads="1"/>
          </p:cNvSpPr>
          <p:nvPr/>
        </p:nvSpPr>
        <p:spPr bwMode="auto">
          <a:xfrm>
            <a:off x="4953000" y="2714625"/>
            <a:ext cx="779463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600" b="0">
                <a:latin typeface="Arial" charset="0"/>
              </a:rPr>
              <a:t>Server</a:t>
            </a:r>
          </a:p>
        </p:txBody>
      </p:sp>
      <p:graphicFrame>
        <p:nvGraphicFramePr>
          <p:cNvPr id="96" name="Object 2"/>
          <p:cNvGraphicFramePr>
            <a:graphicFrameLocks noChangeAspect="1"/>
          </p:cNvGraphicFramePr>
          <p:nvPr/>
        </p:nvGraphicFramePr>
        <p:xfrm>
          <a:off x="4638675" y="2638425"/>
          <a:ext cx="314325" cy="515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073" name="Clip" r:id="rId3" imgW="2107949" imgH="3470495" progId="MS_ClipArt_Gallery.5">
                  <p:embed/>
                </p:oleObj>
              </mc:Choice>
              <mc:Fallback>
                <p:oleObj name="Clip" r:id="rId3" imgW="2107949" imgH="3470495" progId="MS_ClipArt_Gallery.5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38675" y="2638425"/>
                        <a:ext cx="314325" cy="5159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7" name="Rectangle 96"/>
          <p:cNvSpPr>
            <a:spLocks noChangeArrowheads="1"/>
          </p:cNvSpPr>
          <p:nvPr/>
        </p:nvSpPr>
        <p:spPr bwMode="auto">
          <a:xfrm>
            <a:off x="4191000" y="3657600"/>
            <a:ext cx="236538" cy="228600"/>
          </a:xfrm>
          <a:prstGeom prst="rect">
            <a:avLst/>
          </a:prstGeom>
          <a:solidFill>
            <a:srgbClr val="EAEAEA"/>
          </a:solidFill>
          <a:ln w="9525">
            <a:miter lim="800000"/>
            <a:headEnd/>
            <a:tailEnd/>
          </a:ln>
          <a:scene3d>
            <a:camera prst="legacyObliqueTopLeft"/>
            <a:lightRig rig="legacyFlat3" dir="t"/>
          </a:scene3d>
          <a:sp3d extrusionH="125400" prstMaterial="legacyMatte">
            <a:bevelT w="13500" h="13500" prst="angle"/>
            <a:bevelB w="13500" h="13500" prst="angle"/>
            <a:extrusionClr>
              <a:srgbClr val="EAEAEA"/>
            </a:extrusionClr>
          </a:sp3d>
        </p:spPr>
        <p:txBody>
          <a:bodyPr wrap="none" lIns="90488" tIns="44450" rIns="90488" bIns="44450" anchor="ctr">
            <a:prstTxWarp prst="textNoShape">
              <a:avLst/>
            </a:prstTxWarp>
            <a:flatTx/>
          </a:bodyPr>
          <a:lstStyle/>
          <a:p>
            <a:endParaRPr lang="en-US"/>
          </a:p>
        </p:txBody>
      </p:sp>
      <p:sp>
        <p:nvSpPr>
          <p:cNvPr id="98" name="Rectangle 97"/>
          <p:cNvSpPr>
            <a:spLocks noChangeArrowheads="1"/>
          </p:cNvSpPr>
          <p:nvPr/>
        </p:nvSpPr>
        <p:spPr bwMode="auto">
          <a:xfrm>
            <a:off x="4724400" y="3657600"/>
            <a:ext cx="236538" cy="228600"/>
          </a:xfrm>
          <a:prstGeom prst="rect">
            <a:avLst/>
          </a:prstGeom>
          <a:solidFill>
            <a:srgbClr val="EAEAEA"/>
          </a:solidFill>
          <a:ln w="9525">
            <a:miter lim="800000"/>
            <a:headEnd/>
            <a:tailEnd/>
          </a:ln>
          <a:scene3d>
            <a:camera prst="legacyObliqueTopLeft"/>
            <a:lightRig rig="legacyFlat3" dir="t"/>
          </a:scene3d>
          <a:sp3d extrusionH="125400" prstMaterial="legacyMatte">
            <a:bevelT w="13500" h="13500" prst="angle"/>
            <a:bevelB w="13500" h="13500" prst="angle"/>
            <a:extrusionClr>
              <a:srgbClr val="EAEAEA"/>
            </a:extrusionClr>
          </a:sp3d>
        </p:spPr>
        <p:txBody>
          <a:bodyPr wrap="none" lIns="90488" tIns="44450" rIns="90488" bIns="44450" anchor="ctr">
            <a:prstTxWarp prst="textNoShape">
              <a:avLst/>
            </a:prstTxWarp>
            <a:flatTx/>
          </a:bodyPr>
          <a:lstStyle/>
          <a:p>
            <a:endParaRPr lang="en-US"/>
          </a:p>
        </p:txBody>
      </p:sp>
      <p:sp>
        <p:nvSpPr>
          <p:cNvPr id="99" name="Rectangle 98"/>
          <p:cNvSpPr>
            <a:spLocks noChangeArrowheads="1"/>
          </p:cNvSpPr>
          <p:nvPr/>
        </p:nvSpPr>
        <p:spPr bwMode="auto">
          <a:xfrm>
            <a:off x="5181600" y="3657600"/>
            <a:ext cx="236538" cy="228600"/>
          </a:xfrm>
          <a:prstGeom prst="rect">
            <a:avLst/>
          </a:prstGeom>
          <a:solidFill>
            <a:srgbClr val="EAEAEA"/>
          </a:solidFill>
          <a:ln w="9525">
            <a:miter lim="800000"/>
            <a:headEnd/>
            <a:tailEnd/>
          </a:ln>
          <a:scene3d>
            <a:camera prst="legacyObliqueTopLeft"/>
            <a:lightRig rig="legacyFlat3" dir="t"/>
          </a:scene3d>
          <a:sp3d extrusionH="125400" prstMaterial="legacyMatte">
            <a:bevelT w="13500" h="13500" prst="angle"/>
            <a:bevelB w="13500" h="13500" prst="angle"/>
            <a:extrusionClr>
              <a:srgbClr val="EAEAEA"/>
            </a:extrusionClr>
          </a:sp3d>
        </p:spPr>
        <p:txBody>
          <a:bodyPr wrap="none" lIns="90488" tIns="44450" rIns="90488" bIns="44450" anchor="ctr">
            <a:prstTxWarp prst="textNoShape">
              <a:avLst/>
            </a:prstTxWarp>
            <a:flatTx/>
          </a:bodyPr>
          <a:lstStyle/>
          <a:p>
            <a:endParaRPr lang="en-US"/>
          </a:p>
        </p:txBody>
      </p:sp>
      <p:sp>
        <p:nvSpPr>
          <p:cNvPr id="100" name="Oval 99"/>
          <p:cNvSpPr>
            <a:spLocks noChangeArrowheads="1"/>
          </p:cNvSpPr>
          <p:nvPr/>
        </p:nvSpPr>
        <p:spPr bwMode="auto">
          <a:xfrm>
            <a:off x="3735388" y="3500438"/>
            <a:ext cx="1979612" cy="4572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1" name="Line 100"/>
          <p:cNvSpPr>
            <a:spLocks noChangeShapeType="1"/>
          </p:cNvSpPr>
          <p:nvPr/>
        </p:nvSpPr>
        <p:spPr bwMode="auto">
          <a:xfrm>
            <a:off x="4799013" y="3124200"/>
            <a:ext cx="1587" cy="381000"/>
          </a:xfrm>
          <a:prstGeom prst="line">
            <a:avLst/>
          </a:prstGeom>
          <a:noFill/>
          <a:ln w="25400">
            <a:solidFill>
              <a:schemeClr val="tx2"/>
            </a:solidFill>
            <a:round/>
            <a:headEnd type="triangle" w="med" len="med"/>
            <a:tailEnd type="triangle" w="med" len="med"/>
          </a:ln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2" name="Text Box 101"/>
          <p:cNvSpPr txBox="1">
            <a:spLocks noChangeArrowheads="1"/>
          </p:cNvSpPr>
          <p:nvPr/>
        </p:nvSpPr>
        <p:spPr bwMode="auto">
          <a:xfrm>
            <a:off x="2057400" y="3552825"/>
            <a:ext cx="1649413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600" b="0">
                <a:solidFill>
                  <a:srgbClr val="FF0000"/>
                </a:solidFill>
                <a:latin typeface="Arial" charset="0"/>
              </a:rPr>
              <a:t>Reverse proxies</a:t>
            </a:r>
            <a:endParaRPr lang="en-US" sz="1600" b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Forward Proxies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143001"/>
            <a:ext cx="7569200" cy="1524000"/>
          </a:xfrm>
        </p:spPr>
        <p:txBody>
          <a:bodyPr/>
          <a:lstStyle/>
          <a:p>
            <a:r>
              <a:rPr lang="en-US" dirty="0" smtClean="0"/>
              <a:t>Typically done by ISPs or Enterprises</a:t>
            </a:r>
          </a:p>
          <a:p>
            <a:pPr lvl="1"/>
            <a:r>
              <a:rPr lang="en-US" dirty="0" smtClean="0"/>
              <a:t>Reduce network traffic and decrease latency</a:t>
            </a:r>
          </a:p>
          <a:p>
            <a:pPr lvl="1"/>
            <a:r>
              <a:rPr lang="en-US" dirty="0" smtClean="0"/>
              <a:t>May be transparent or configured </a:t>
            </a:r>
            <a:endParaRPr lang="en-US" dirty="0"/>
          </a:p>
        </p:txBody>
      </p:sp>
      <p:grpSp>
        <p:nvGrpSpPr>
          <p:cNvPr id="4" name="Group 4"/>
          <p:cNvGrpSpPr>
            <a:grpSpLocks/>
          </p:cNvGrpSpPr>
          <p:nvPr/>
        </p:nvGrpSpPr>
        <p:grpSpPr bwMode="auto">
          <a:xfrm>
            <a:off x="6189663" y="6172200"/>
            <a:ext cx="371475" cy="381000"/>
            <a:chOff x="1014" y="912"/>
            <a:chExt cx="574" cy="596"/>
          </a:xfrm>
        </p:grpSpPr>
        <p:sp>
          <p:nvSpPr>
            <p:cNvPr id="5" name="Freeform 5"/>
            <p:cNvSpPr>
              <a:spLocks/>
            </p:cNvSpPr>
            <p:nvPr/>
          </p:nvSpPr>
          <p:spPr bwMode="auto">
            <a:xfrm>
              <a:off x="1014" y="912"/>
              <a:ext cx="574" cy="596"/>
            </a:xfrm>
            <a:custGeom>
              <a:avLst/>
              <a:gdLst>
                <a:gd name="T0" fmla="*/ 124 w 574"/>
                <a:gd name="T1" fmla="*/ 391 h 596"/>
                <a:gd name="T2" fmla="*/ 0 w 574"/>
                <a:gd name="T3" fmla="*/ 391 h 596"/>
                <a:gd name="T4" fmla="*/ 0 w 574"/>
                <a:gd name="T5" fmla="*/ 596 h 596"/>
                <a:gd name="T6" fmla="*/ 574 w 574"/>
                <a:gd name="T7" fmla="*/ 596 h 596"/>
                <a:gd name="T8" fmla="*/ 574 w 574"/>
                <a:gd name="T9" fmla="*/ 391 h 596"/>
                <a:gd name="T10" fmla="*/ 446 w 574"/>
                <a:gd name="T11" fmla="*/ 391 h 596"/>
                <a:gd name="T12" fmla="*/ 446 w 574"/>
                <a:gd name="T13" fmla="*/ 364 h 596"/>
                <a:gd name="T14" fmla="*/ 500 w 574"/>
                <a:gd name="T15" fmla="*/ 364 h 596"/>
                <a:gd name="T16" fmla="*/ 500 w 574"/>
                <a:gd name="T17" fmla="*/ 0 h 596"/>
                <a:gd name="T18" fmla="*/ 70 w 574"/>
                <a:gd name="T19" fmla="*/ 0 h 596"/>
                <a:gd name="T20" fmla="*/ 70 w 574"/>
                <a:gd name="T21" fmla="*/ 364 h 596"/>
                <a:gd name="T22" fmla="*/ 124 w 574"/>
                <a:gd name="T23" fmla="*/ 364 h 596"/>
                <a:gd name="T24" fmla="*/ 124 w 574"/>
                <a:gd name="T25" fmla="*/ 391 h 59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574"/>
                <a:gd name="T40" fmla="*/ 0 h 596"/>
                <a:gd name="T41" fmla="*/ 574 w 574"/>
                <a:gd name="T42" fmla="*/ 596 h 59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574" h="596">
                  <a:moveTo>
                    <a:pt x="124" y="391"/>
                  </a:moveTo>
                  <a:lnTo>
                    <a:pt x="0" y="391"/>
                  </a:lnTo>
                  <a:lnTo>
                    <a:pt x="0" y="596"/>
                  </a:lnTo>
                  <a:lnTo>
                    <a:pt x="574" y="596"/>
                  </a:lnTo>
                  <a:lnTo>
                    <a:pt x="574" y="391"/>
                  </a:lnTo>
                  <a:lnTo>
                    <a:pt x="446" y="391"/>
                  </a:lnTo>
                  <a:lnTo>
                    <a:pt x="446" y="364"/>
                  </a:lnTo>
                  <a:lnTo>
                    <a:pt x="500" y="364"/>
                  </a:lnTo>
                  <a:lnTo>
                    <a:pt x="500" y="0"/>
                  </a:lnTo>
                  <a:lnTo>
                    <a:pt x="70" y="0"/>
                  </a:lnTo>
                  <a:lnTo>
                    <a:pt x="70" y="364"/>
                  </a:lnTo>
                  <a:lnTo>
                    <a:pt x="124" y="364"/>
                  </a:lnTo>
                  <a:lnTo>
                    <a:pt x="124" y="391"/>
                  </a:lnTo>
                  <a:close/>
                </a:path>
              </a:pathLst>
            </a:custGeom>
            <a:solidFill>
              <a:srgbClr val="FFFFFF"/>
            </a:solidFill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Line 6"/>
            <p:cNvSpPr>
              <a:spLocks noChangeShapeType="1"/>
            </p:cNvSpPr>
            <p:nvPr/>
          </p:nvSpPr>
          <p:spPr bwMode="auto">
            <a:xfrm>
              <a:off x="1138" y="1303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Line 7"/>
            <p:cNvSpPr>
              <a:spLocks noChangeShapeType="1"/>
            </p:cNvSpPr>
            <p:nvPr/>
          </p:nvSpPr>
          <p:spPr bwMode="auto">
            <a:xfrm>
              <a:off x="1138" y="1276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8"/>
            <p:cNvSpPr>
              <a:spLocks noEditPoints="1"/>
            </p:cNvSpPr>
            <p:nvPr/>
          </p:nvSpPr>
          <p:spPr bwMode="auto">
            <a:xfrm>
              <a:off x="1310" y="1323"/>
              <a:ext cx="233" cy="168"/>
            </a:xfrm>
            <a:custGeom>
              <a:avLst/>
              <a:gdLst>
                <a:gd name="T0" fmla="*/ 0 w 233"/>
                <a:gd name="T1" fmla="*/ 168 h 168"/>
                <a:gd name="T2" fmla="*/ 188 w 233"/>
                <a:gd name="T3" fmla="*/ 168 h 168"/>
                <a:gd name="T4" fmla="*/ 188 w 233"/>
                <a:gd name="T5" fmla="*/ 0 h 168"/>
                <a:gd name="T6" fmla="*/ 0 w 233"/>
                <a:gd name="T7" fmla="*/ 0 h 168"/>
                <a:gd name="T8" fmla="*/ 0 w 233"/>
                <a:gd name="T9" fmla="*/ 168 h 168"/>
                <a:gd name="T10" fmla="*/ 204 w 233"/>
                <a:gd name="T11" fmla="*/ 26 h 168"/>
                <a:gd name="T12" fmla="*/ 233 w 233"/>
                <a:gd name="T13" fmla="*/ 26 h 168"/>
                <a:gd name="T14" fmla="*/ 233 w 233"/>
                <a:gd name="T15" fmla="*/ 0 h 168"/>
                <a:gd name="T16" fmla="*/ 204 w 233"/>
                <a:gd name="T17" fmla="*/ 0 h 168"/>
                <a:gd name="T18" fmla="*/ 204 w 233"/>
                <a:gd name="T19" fmla="*/ 26 h 16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33"/>
                <a:gd name="T31" fmla="*/ 0 h 168"/>
                <a:gd name="T32" fmla="*/ 233 w 233"/>
                <a:gd name="T33" fmla="*/ 168 h 16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33" h="168">
                  <a:moveTo>
                    <a:pt x="0" y="168"/>
                  </a:moveTo>
                  <a:lnTo>
                    <a:pt x="188" y="168"/>
                  </a:lnTo>
                  <a:lnTo>
                    <a:pt x="188" y="0"/>
                  </a:lnTo>
                  <a:lnTo>
                    <a:pt x="0" y="0"/>
                  </a:lnTo>
                  <a:lnTo>
                    <a:pt x="0" y="168"/>
                  </a:lnTo>
                  <a:close/>
                  <a:moveTo>
                    <a:pt x="204" y="26"/>
                  </a:moveTo>
                  <a:lnTo>
                    <a:pt x="233" y="26"/>
                  </a:lnTo>
                  <a:lnTo>
                    <a:pt x="233" y="0"/>
                  </a:lnTo>
                  <a:lnTo>
                    <a:pt x="204" y="0"/>
                  </a:lnTo>
                  <a:lnTo>
                    <a:pt x="204" y="26"/>
                  </a:lnTo>
                  <a:close/>
                </a:path>
              </a:pathLst>
            </a:custGeom>
            <a:solidFill>
              <a:srgbClr val="FFFFFF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9"/>
            <p:cNvSpPr>
              <a:spLocks noChangeShapeType="1"/>
            </p:cNvSpPr>
            <p:nvPr/>
          </p:nvSpPr>
          <p:spPr bwMode="auto">
            <a:xfrm>
              <a:off x="1310" y="1379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10"/>
            <p:cNvSpPr>
              <a:spLocks noChangeShapeType="1"/>
            </p:cNvSpPr>
            <p:nvPr/>
          </p:nvSpPr>
          <p:spPr bwMode="auto">
            <a:xfrm>
              <a:off x="1310" y="1435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11"/>
            <p:cNvSpPr>
              <a:spLocks noChangeShapeType="1"/>
            </p:cNvSpPr>
            <p:nvPr/>
          </p:nvSpPr>
          <p:spPr bwMode="auto">
            <a:xfrm>
              <a:off x="1317" y="1405"/>
              <a:ext cx="172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Rectangle 12"/>
            <p:cNvSpPr>
              <a:spLocks noChangeArrowheads="1"/>
            </p:cNvSpPr>
            <p:nvPr/>
          </p:nvSpPr>
          <p:spPr bwMode="auto">
            <a:xfrm>
              <a:off x="1416" y="1389"/>
              <a:ext cx="54" cy="36"/>
            </a:xfrm>
            <a:prstGeom prst="rect">
              <a:avLst/>
            </a:prstGeom>
            <a:noFill/>
            <a:ln w="4763">
              <a:solidFill>
                <a:srgbClr val="000000"/>
              </a:solidFill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13"/>
            <p:cNvSpPr>
              <a:spLocks noEditPoints="1"/>
            </p:cNvSpPr>
            <p:nvPr/>
          </p:nvSpPr>
          <p:spPr bwMode="auto">
            <a:xfrm>
              <a:off x="1030" y="955"/>
              <a:ext cx="538" cy="401"/>
            </a:xfrm>
            <a:custGeom>
              <a:avLst/>
              <a:gdLst>
                <a:gd name="T0" fmla="*/ 452 w 538"/>
                <a:gd name="T1" fmla="*/ 285 h 401"/>
                <a:gd name="T2" fmla="*/ 472 w 538"/>
                <a:gd name="T3" fmla="*/ 285 h 401"/>
                <a:gd name="T4" fmla="*/ 472 w 538"/>
                <a:gd name="T5" fmla="*/ 278 h 401"/>
                <a:gd name="T6" fmla="*/ 452 w 538"/>
                <a:gd name="T7" fmla="*/ 278 h 401"/>
                <a:gd name="T8" fmla="*/ 452 w 538"/>
                <a:gd name="T9" fmla="*/ 285 h 401"/>
                <a:gd name="T10" fmla="*/ 121 w 538"/>
                <a:gd name="T11" fmla="*/ 239 h 401"/>
                <a:gd name="T12" fmla="*/ 121 w 538"/>
                <a:gd name="T13" fmla="*/ 27 h 401"/>
                <a:gd name="T14" fmla="*/ 417 w 538"/>
                <a:gd name="T15" fmla="*/ 27 h 401"/>
                <a:gd name="T16" fmla="*/ 417 w 538"/>
                <a:gd name="T17" fmla="*/ 239 h 401"/>
                <a:gd name="T18" fmla="*/ 121 w 538"/>
                <a:gd name="T19" fmla="*/ 239 h 401"/>
                <a:gd name="T20" fmla="*/ 108 w 538"/>
                <a:gd name="T21" fmla="*/ 252 h 401"/>
                <a:gd name="T22" fmla="*/ 430 w 538"/>
                <a:gd name="T23" fmla="*/ 252 h 401"/>
                <a:gd name="T24" fmla="*/ 430 w 538"/>
                <a:gd name="T25" fmla="*/ 14 h 401"/>
                <a:gd name="T26" fmla="*/ 446 w 538"/>
                <a:gd name="T27" fmla="*/ 14 h 401"/>
                <a:gd name="T28" fmla="*/ 446 w 538"/>
                <a:gd name="T29" fmla="*/ 0 h 401"/>
                <a:gd name="T30" fmla="*/ 96 w 538"/>
                <a:gd name="T31" fmla="*/ 0 h 401"/>
                <a:gd name="T32" fmla="*/ 96 w 538"/>
                <a:gd name="T33" fmla="*/ 265 h 401"/>
                <a:gd name="T34" fmla="*/ 108 w 538"/>
                <a:gd name="T35" fmla="*/ 265 h 401"/>
                <a:gd name="T36" fmla="*/ 108 w 538"/>
                <a:gd name="T37" fmla="*/ 252 h 401"/>
                <a:gd name="T38" fmla="*/ 0 w 538"/>
                <a:gd name="T39" fmla="*/ 388 h 401"/>
                <a:gd name="T40" fmla="*/ 54 w 538"/>
                <a:gd name="T41" fmla="*/ 388 h 401"/>
                <a:gd name="T42" fmla="*/ 54 w 538"/>
                <a:gd name="T43" fmla="*/ 368 h 401"/>
                <a:gd name="T44" fmla="*/ 0 w 538"/>
                <a:gd name="T45" fmla="*/ 368 h 401"/>
                <a:gd name="T46" fmla="*/ 0 w 538"/>
                <a:gd name="T47" fmla="*/ 388 h 401"/>
                <a:gd name="T48" fmla="*/ 316 w 538"/>
                <a:gd name="T49" fmla="*/ 401 h 401"/>
                <a:gd name="T50" fmla="*/ 430 w 538"/>
                <a:gd name="T51" fmla="*/ 401 h 401"/>
                <a:gd name="T52" fmla="*/ 430 w 538"/>
                <a:gd name="T53" fmla="*/ 391 h 401"/>
                <a:gd name="T54" fmla="*/ 316 w 538"/>
                <a:gd name="T55" fmla="*/ 391 h 401"/>
                <a:gd name="T56" fmla="*/ 316 w 538"/>
                <a:gd name="T57" fmla="*/ 401 h 401"/>
                <a:gd name="T58" fmla="*/ 523 w 538"/>
                <a:gd name="T59" fmla="*/ 378 h 401"/>
                <a:gd name="T60" fmla="*/ 538 w 538"/>
                <a:gd name="T61" fmla="*/ 378 h 401"/>
                <a:gd name="T62" fmla="*/ 538 w 538"/>
                <a:gd name="T63" fmla="*/ 368 h 401"/>
                <a:gd name="T64" fmla="*/ 523 w 538"/>
                <a:gd name="T65" fmla="*/ 368 h 401"/>
                <a:gd name="T66" fmla="*/ 523 w 538"/>
                <a:gd name="T67" fmla="*/ 378 h 401"/>
                <a:gd name="T68" fmla="*/ 523 w 538"/>
                <a:gd name="T69" fmla="*/ 394 h 401"/>
                <a:gd name="T70" fmla="*/ 538 w 538"/>
                <a:gd name="T71" fmla="*/ 394 h 401"/>
                <a:gd name="T72" fmla="*/ 538 w 538"/>
                <a:gd name="T73" fmla="*/ 388 h 401"/>
                <a:gd name="T74" fmla="*/ 523 w 538"/>
                <a:gd name="T75" fmla="*/ 388 h 401"/>
                <a:gd name="T76" fmla="*/ 523 w 538"/>
                <a:gd name="T77" fmla="*/ 394 h 401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538"/>
                <a:gd name="T118" fmla="*/ 0 h 401"/>
                <a:gd name="T119" fmla="*/ 538 w 538"/>
                <a:gd name="T120" fmla="*/ 401 h 401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538" h="401">
                  <a:moveTo>
                    <a:pt x="452" y="285"/>
                  </a:moveTo>
                  <a:lnTo>
                    <a:pt x="472" y="285"/>
                  </a:lnTo>
                  <a:lnTo>
                    <a:pt x="472" y="278"/>
                  </a:lnTo>
                  <a:lnTo>
                    <a:pt x="452" y="278"/>
                  </a:lnTo>
                  <a:lnTo>
                    <a:pt x="452" y="285"/>
                  </a:lnTo>
                  <a:close/>
                  <a:moveTo>
                    <a:pt x="121" y="239"/>
                  </a:moveTo>
                  <a:lnTo>
                    <a:pt x="121" y="27"/>
                  </a:lnTo>
                  <a:lnTo>
                    <a:pt x="417" y="27"/>
                  </a:lnTo>
                  <a:lnTo>
                    <a:pt x="417" y="239"/>
                  </a:lnTo>
                  <a:lnTo>
                    <a:pt x="121" y="239"/>
                  </a:lnTo>
                  <a:close/>
                  <a:moveTo>
                    <a:pt x="108" y="252"/>
                  </a:moveTo>
                  <a:lnTo>
                    <a:pt x="430" y="252"/>
                  </a:lnTo>
                  <a:lnTo>
                    <a:pt x="430" y="14"/>
                  </a:lnTo>
                  <a:lnTo>
                    <a:pt x="446" y="14"/>
                  </a:lnTo>
                  <a:lnTo>
                    <a:pt x="446" y="0"/>
                  </a:lnTo>
                  <a:lnTo>
                    <a:pt x="96" y="0"/>
                  </a:lnTo>
                  <a:lnTo>
                    <a:pt x="96" y="265"/>
                  </a:lnTo>
                  <a:lnTo>
                    <a:pt x="108" y="265"/>
                  </a:lnTo>
                  <a:lnTo>
                    <a:pt x="108" y="252"/>
                  </a:lnTo>
                  <a:close/>
                  <a:moveTo>
                    <a:pt x="0" y="388"/>
                  </a:moveTo>
                  <a:lnTo>
                    <a:pt x="54" y="388"/>
                  </a:lnTo>
                  <a:lnTo>
                    <a:pt x="54" y="368"/>
                  </a:lnTo>
                  <a:lnTo>
                    <a:pt x="0" y="368"/>
                  </a:lnTo>
                  <a:lnTo>
                    <a:pt x="0" y="388"/>
                  </a:lnTo>
                  <a:close/>
                  <a:moveTo>
                    <a:pt x="316" y="401"/>
                  </a:moveTo>
                  <a:lnTo>
                    <a:pt x="430" y="401"/>
                  </a:lnTo>
                  <a:lnTo>
                    <a:pt x="430" y="391"/>
                  </a:lnTo>
                  <a:lnTo>
                    <a:pt x="316" y="391"/>
                  </a:lnTo>
                  <a:lnTo>
                    <a:pt x="316" y="401"/>
                  </a:lnTo>
                  <a:close/>
                  <a:moveTo>
                    <a:pt x="523" y="378"/>
                  </a:moveTo>
                  <a:lnTo>
                    <a:pt x="538" y="378"/>
                  </a:lnTo>
                  <a:lnTo>
                    <a:pt x="538" y="368"/>
                  </a:lnTo>
                  <a:lnTo>
                    <a:pt x="523" y="368"/>
                  </a:lnTo>
                  <a:lnTo>
                    <a:pt x="523" y="378"/>
                  </a:lnTo>
                  <a:close/>
                  <a:moveTo>
                    <a:pt x="523" y="394"/>
                  </a:moveTo>
                  <a:lnTo>
                    <a:pt x="538" y="394"/>
                  </a:lnTo>
                  <a:lnTo>
                    <a:pt x="538" y="388"/>
                  </a:lnTo>
                  <a:lnTo>
                    <a:pt x="523" y="388"/>
                  </a:lnTo>
                  <a:lnTo>
                    <a:pt x="523" y="394"/>
                  </a:lnTo>
                  <a:close/>
                </a:path>
              </a:pathLst>
            </a:custGeom>
            <a:solidFill>
              <a:srgbClr val="000000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14"/>
            <p:cNvSpPr>
              <a:spLocks noChangeShapeType="1"/>
            </p:cNvSpPr>
            <p:nvPr/>
          </p:nvSpPr>
          <p:spPr bwMode="auto">
            <a:xfrm>
              <a:off x="1084" y="1257"/>
              <a:ext cx="430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15"/>
            <p:cNvSpPr>
              <a:spLocks noChangeShapeType="1"/>
            </p:cNvSpPr>
            <p:nvPr/>
          </p:nvSpPr>
          <p:spPr bwMode="auto">
            <a:xfrm flipV="1">
              <a:off x="1193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16"/>
            <p:cNvSpPr>
              <a:spLocks noChangeShapeType="1"/>
            </p:cNvSpPr>
            <p:nvPr/>
          </p:nvSpPr>
          <p:spPr bwMode="auto">
            <a:xfrm flipV="1">
              <a:off x="1301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7" name="Group 17"/>
          <p:cNvGrpSpPr>
            <a:grpSpLocks/>
          </p:cNvGrpSpPr>
          <p:nvPr/>
        </p:nvGrpSpPr>
        <p:grpSpPr bwMode="auto">
          <a:xfrm>
            <a:off x="7646988" y="6172200"/>
            <a:ext cx="371475" cy="381000"/>
            <a:chOff x="1014" y="912"/>
            <a:chExt cx="574" cy="596"/>
          </a:xfrm>
        </p:grpSpPr>
        <p:sp>
          <p:nvSpPr>
            <p:cNvPr id="18" name="Freeform 18"/>
            <p:cNvSpPr>
              <a:spLocks/>
            </p:cNvSpPr>
            <p:nvPr/>
          </p:nvSpPr>
          <p:spPr bwMode="auto">
            <a:xfrm>
              <a:off x="1014" y="912"/>
              <a:ext cx="574" cy="596"/>
            </a:xfrm>
            <a:custGeom>
              <a:avLst/>
              <a:gdLst>
                <a:gd name="T0" fmla="*/ 124 w 574"/>
                <a:gd name="T1" fmla="*/ 391 h 596"/>
                <a:gd name="T2" fmla="*/ 0 w 574"/>
                <a:gd name="T3" fmla="*/ 391 h 596"/>
                <a:gd name="T4" fmla="*/ 0 w 574"/>
                <a:gd name="T5" fmla="*/ 596 h 596"/>
                <a:gd name="T6" fmla="*/ 574 w 574"/>
                <a:gd name="T7" fmla="*/ 596 h 596"/>
                <a:gd name="T8" fmla="*/ 574 w 574"/>
                <a:gd name="T9" fmla="*/ 391 h 596"/>
                <a:gd name="T10" fmla="*/ 446 w 574"/>
                <a:gd name="T11" fmla="*/ 391 h 596"/>
                <a:gd name="T12" fmla="*/ 446 w 574"/>
                <a:gd name="T13" fmla="*/ 364 h 596"/>
                <a:gd name="T14" fmla="*/ 500 w 574"/>
                <a:gd name="T15" fmla="*/ 364 h 596"/>
                <a:gd name="T16" fmla="*/ 500 w 574"/>
                <a:gd name="T17" fmla="*/ 0 h 596"/>
                <a:gd name="T18" fmla="*/ 70 w 574"/>
                <a:gd name="T19" fmla="*/ 0 h 596"/>
                <a:gd name="T20" fmla="*/ 70 w 574"/>
                <a:gd name="T21" fmla="*/ 364 h 596"/>
                <a:gd name="T22" fmla="*/ 124 w 574"/>
                <a:gd name="T23" fmla="*/ 364 h 596"/>
                <a:gd name="T24" fmla="*/ 124 w 574"/>
                <a:gd name="T25" fmla="*/ 391 h 59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574"/>
                <a:gd name="T40" fmla="*/ 0 h 596"/>
                <a:gd name="T41" fmla="*/ 574 w 574"/>
                <a:gd name="T42" fmla="*/ 596 h 59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574" h="596">
                  <a:moveTo>
                    <a:pt x="124" y="391"/>
                  </a:moveTo>
                  <a:lnTo>
                    <a:pt x="0" y="391"/>
                  </a:lnTo>
                  <a:lnTo>
                    <a:pt x="0" y="596"/>
                  </a:lnTo>
                  <a:lnTo>
                    <a:pt x="574" y="596"/>
                  </a:lnTo>
                  <a:lnTo>
                    <a:pt x="574" y="391"/>
                  </a:lnTo>
                  <a:lnTo>
                    <a:pt x="446" y="391"/>
                  </a:lnTo>
                  <a:lnTo>
                    <a:pt x="446" y="364"/>
                  </a:lnTo>
                  <a:lnTo>
                    <a:pt x="500" y="364"/>
                  </a:lnTo>
                  <a:lnTo>
                    <a:pt x="500" y="0"/>
                  </a:lnTo>
                  <a:lnTo>
                    <a:pt x="70" y="0"/>
                  </a:lnTo>
                  <a:lnTo>
                    <a:pt x="70" y="364"/>
                  </a:lnTo>
                  <a:lnTo>
                    <a:pt x="124" y="364"/>
                  </a:lnTo>
                  <a:lnTo>
                    <a:pt x="124" y="391"/>
                  </a:lnTo>
                  <a:close/>
                </a:path>
              </a:pathLst>
            </a:custGeom>
            <a:solidFill>
              <a:srgbClr val="FFFFFF"/>
            </a:solidFill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Line 19"/>
            <p:cNvSpPr>
              <a:spLocks noChangeShapeType="1"/>
            </p:cNvSpPr>
            <p:nvPr/>
          </p:nvSpPr>
          <p:spPr bwMode="auto">
            <a:xfrm>
              <a:off x="1138" y="1303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20"/>
            <p:cNvSpPr>
              <a:spLocks noChangeShapeType="1"/>
            </p:cNvSpPr>
            <p:nvPr/>
          </p:nvSpPr>
          <p:spPr bwMode="auto">
            <a:xfrm>
              <a:off x="1138" y="1276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21"/>
            <p:cNvSpPr>
              <a:spLocks noEditPoints="1"/>
            </p:cNvSpPr>
            <p:nvPr/>
          </p:nvSpPr>
          <p:spPr bwMode="auto">
            <a:xfrm>
              <a:off x="1310" y="1323"/>
              <a:ext cx="233" cy="168"/>
            </a:xfrm>
            <a:custGeom>
              <a:avLst/>
              <a:gdLst>
                <a:gd name="T0" fmla="*/ 0 w 233"/>
                <a:gd name="T1" fmla="*/ 168 h 168"/>
                <a:gd name="T2" fmla="*/ 188 w 233"/>
                <a:gd name="T3" fmla="*/ 168 h 168"/>
                <a:gd name="T4" fmla="*/ 188 w 233"/>
                <a:gd name="T5" fmla="*/ 0 h 168"/>
                <a:gd name="T6" fmla="*/ 0 w 233"/>
                <a:gd name="T7" fmla="*/ 0 h 168"/>
                <a:gd name="T8" fmla="*/ 0 w 233"/>
                <a:gd name="T9" fmla="*/ 168 h 168"/>
                <a:gd name="T10" fmla="*/ 204 w 233"/>
                <a:gd name="T11" fmla="*/ 26 h 168"/>
                <a:gd name="T12" fmla="*/ 233 w 233"/>
                <a:gd name="T13" fmla="*/ 26 h 168"/>
                <a:gd name="T14" fmla="*/ 233 w 233"/>
                <a:gd name="T15" fmla="*/ 0 h 168"/>
                <a:gd name="T16" fmla="*/ 204 w 233"/>
                <a:gd name="T17" fmla="*/ 0 h 168"/>
                <a:gd name="T18" fmla="*/ 204 w 233"/>
                <a:gd name="T19" fmla="*/ 26 h 16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33"/>
                <a:gd name="T31" fmla="*/ 0 h 168"/>
                <a:gd name="T32" fmla="*/ 233 w 233"/>
                <a:gd name="T33" fmla="*/ 168 h 16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33" h="168">
                  <a:moveTo>
                    <a:pt x="0" y="168"/>
                  </a:moveTo>
                  <a:lnTo>
                    <a:pt x="188" y="168"/>
                  </a:lnTo>
                  <a:lnTo>
                    <a:pt x="188" y="0"/>
                  </a:lnTo>
                  <a:lnTo>
                    <a:pt x="0" y="0"/>
                  </a:lnTo>
                  <a:lnTo>
                    <a:pt x="0" y="168"/>
                  </a:lnTo>
                  <a:close/>
                  <a:moveTo>
                    <a:pt x="204" y="26"/>
                  </a:moveTo>
                  <a:lnTo>
                    <a:pt x="233" y="26"/>
                  </a:lnTo>
                  <a:lnTo>
                    <a:pt x="233" y="0"/>
                  </a:lnTo>
                  <a:lnTo>
                    <a:pt x="204" y="0"/>
                  </a:lnTo>
                  <a:lnTo>
                    <a:pt x="204" y="26"/>
                  </a:lnTo>
                  <a:close/>
                </a:path>
              </a:pathLst>
            </a:custGeom>
            <a:solidFill>
              <a:srgbClr val="FFFFFF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Line 22"/>
            <p:cNvSpPr>
              <a:spLocks noChangeShapeType="1"/>
            </p:cNvSpPr>
            <p:nvPr/>
          </p:nvSpPr>
          <p:spPr bwMode="auto">
            <a:xfrm>
              <a:off x="1310" y="1379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23"/>
            <p:cNvSpPr>
              <a:spLocks noChangeShapeType="1"/>
            </p:cNvSpPr>
            <p:nvPr/>
          </p:nvSpPr>
          <p:spPr bwMode="auto">
            <a:xfrm>
              <a:off x="1310" y="1435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24"/>
            <p:cNvSpPr>
              <a:spLocks noChangeShapeType="1"/>
            </p:cNvSpPr>
            <p:nvPr/>
          </p:nvSpPr>
          <p:spPr bwMode="auto">
            <a:xfrm>
              <a:off x="1317" y="1405"/>
              <a:ext cx="172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Rectangle 25"/>
            <p:cNvSpPr>
              <a:spLocks noChangeArrowheads="1"/>
            </p:cNvSpPr>
            <p:nvPr/>
          </p:nvSpPr>
          <p:spPr bwMode="auto">
            <a:xfrm>
              <a:off x="1416" y="1389"/>
              <a:ext cx="54" cy="36"/>
            </a:xfrm>
            <a:prstGeom prst="rect">
              <a:avLst/>
            </a:prstGeom>
            <a:noFill/>
            <a:ln w="4763">
              <a:solidFill>
                <a:srgbClr val="000000"/>
              </a:solidFill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26"/>
            <p:cNvSpPr>
              <a:spLocks noEditPoints="1"/>
            </p:cNvSpPr>
            <p:nvPr/>
          </p:nvSpPr>
          <p:spPr bwMode="auto">
            <a:xfrm>
              <a:off x="1030" y="955"/>
              <a:ext cx="538" cy="401"/>
            </a:xfrm>
            <a:custGeom>
              <a:avLst/>
              <a:gdLst>
                <a:gd name="T0" fmla="*/ 452 w 538"/>
                <a:gd name="T1" fmla="*/ 285 h 401"/>
                <a:gd name="T2" fmla="*/ 472 w 538"/>
                <a:gd name="T3" fmla="*/ 285 h 401"/>
                <a:gd name="T4" fmla="*/ 472 w 538"/>
                <a:gd name="T5" fmla="*/ 278 h 401"/>
                <a:gd name="T6" fmla="*/ 452 w 538"/>
                <a:gd name="T7" fmla="*/ 278 h 401"/>
                <a:gd name="T8" fmla="*/ 452 w 538"/>
                <a:gd name="T9" fmla="*/ 285 h 401"/>
                <a:gd name="T10" fmla="*/ 121 w 538"/>
                <a:gd name="T11" fmla="*/ 239 h 401"/>
                <a:gd name="T12" fmla="*/ 121 w 538"/>
                <a:gd name="T13" fmla="*/ 27 h 401"/>
                <a:gd name="T14" fmla="*/ 417 w 538"/>
                <a:gd name="T15" fmla="*/ 27 h 401"/>
                <a:gd name="T16" fmla="*/ 417 w 538"/>
                <a:gd name="T17" fmla="*/ 239 h 401"/>
                <a:gd name="T18" fmla="*/ 121 w 538"/>
                <a:gd name="T19" fmla="*/ 239 h 401"/>
                <a:gd name="T20" fmla="*/ 108 w 538"/>
                <a:gd name="T21" fmla="*/ 252 h 401"/>
                <a:gd name="T22" fmla="*/ 430 w 538"/>
                <a:gd name="T23" fmla="*/ 252 h 401"/>
                <a:gd name="T24" fmla="*/ 430 w 538"/>
                <a:gd name="T25" fmla="*/ 14 h 401"/>
                <a:gd name="T26" fmla="*/ 446 w 538"/>
                <a:gd name="T27" fmla="*/ 14 h 401"/>
                <a:gd name="T28" fmla="*/ 446 w 538"/>
                <a:gd name="T29" fmla="*/ 0 h 401"/>
                <a:gd name="T30" fmla="*/ 96 w 538"/>
                <a:gd name="T31" fmla="*/ 0 h 401"/>
                <a:gd name="T32" fmla="*/ 96 w 538"/>
                <a:gd name="T33" fmla="*/ 265 h 401"/>
                <a:gd name="T34" fmla="*/ 108 w 538"/>
                <a:gd name="T35" fmla="*/ 265 h 401"/>
                <a:gd name="T36" fmla="*/ 108 w 538"/>
                <a:gd name="T37" fmla="*/ 252 h 401"/>
                <a:gd name="T38" fmla="*/ 0 w 538"/>
                <a:gd name="T39" fmla="*/ 388 h 401"/>
                <a:gd name="T40" fmla="*/ 54 w 538"/>
                <a:gd name="T41" fmla="*/ 388 h 401"/>
                <a:gd name="T42" fmla="*/ 54 w 538"/>
                <a:gd name="T43" fmla="*/ 368 h 401"/>
                <a:gd name="T44" fmla="*/ 0 w 538"/>
                <a:gd name="T45" fmla="*/ 368 h 401"/>
                <a:gd name="T46" fmla="*/ 0 w 538"/>
                <a:gd name="T47" fmla="*/ 388 h 401"/>
                <a:gd name="T48" fmla="*/ 316 w 538"/>
                <a:gd name="T49" fmla="*/ 401 h 401"/>
                <a:gd name="T50" fmla="*/ 430 w 538"/>
                <a:gd name="T51" fmla="*/ 401 h 401"/>
                <a:gd name="T52" fmla="*/ 430 w 538"/>
                <a:gd name="T53" fmla="*/ 391 h 401"/>
                <a:gd name="T54" fmla="*/ 316 w 538"/>
                <a:gd name="T55" fmla="*/ 391 h 401"/>
                <a:gd name="T56" fmla="*/ 316 w 538"/>
                <a:gd name="T57" fmla="*/ 401 h 401"/>
                <a:gd name="T58" fmla="*/ 523 w 538"/>
                <a:gd name="T59" fmla="*/ 378 h 401"/>
                <a:gd name="T60" fmla="*/ 538 w 538"/>
                <a:gd name="T61" fmla="*/ 378 h 401"/>
                <a:gd name="T62" fmla="*/ 538 w 538"/>
                <a:gd name="T63" fmla="*/ 368 h 401"/>
                <a:gd name="T64" fmla="*/ 523 w 538"/>
                <a:gd name="T65" fmla="*/ 368 h 401"/>
                <a:gd name="T66" fmla="*/ 523 w 538"/>
                <a:gd name="T67" fmla="*/ 378 h 401"/>
                <a:gd name="T68" fmla="*/ 523 w 538"/>
                <a:gd name="T69" fmla="*/ 394 h 401"/>
                <a:gd name="T70" fmla="*/ 538 w 538"/>
                <a:gd name="T71" fmla="*/ 394 h 401"/>
                <a:gd name="T72" fmla="*/ 538 w 538"/>
                <a:gd name="T73" fmla="*/ 388 h 401"/>
                <a:gd name="T74" fmla="*/ 523 w 538"/>
                <a:gd name="T75" fmla="*/ 388 h 401"/>
                <a:gd name="T76" fmla="*/ 523 w 538"/>
                <a:gd name="T77" fmla="*/ 394 h 401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538"/>
                <a:gd name="T118" fmla="*/ 0 h 401"/>
                <a:gd name="T119" fmla="*/ 538 w 538"/>
                <a:gd name="T120" fmla="*/ 401 h 401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538" h="401">
                  <a:moveTo>
                    <a:pt x="452" y="285"/>
                  </a:moveTo>
                  <a:lnTo>
                    <a:pt x="472" y="285"/>
                  </a:lnTo>
                  <a:lnTo>
                    <a:pt x="472" y="278"/>
                  </a:lnTo>
                  <a:lnTo>
                    <a:pt x="452" y="278"/>
                  </a:lnTo>
                  <a:lnTo>
                    <a:pt x="452" y="285"/>
                  </a:lnTo>
                  <a:close/>
                  <a:moveTo>
                    <a:pt x="121" y="239"/>
                  </a:moveTo>
                  <a:lnTo>
                    <a:pt x="121" y="27"/>
                  </a:lnTo>
                  <a:lnTo>
                    <a:pt x="417" y="27"/>
                  </a:lnTo>
                  <a:lnTo>
                    <a:pt x="417" y="239"/>
                  </a:lnTo>
                  <a:lnTo>
                    <a:pt x="121" y="239"/>
                  </a:lnTo>
                  <a:close/>
                  <a:moveTo>
                    <a:pt x="108" y="252"/>
                  </a:moveTo>
                  <a:lnTo>
                    <a:pt x="430" y="252"/>
                  </a:lnTo>
                  <a:lnTo>
                    <a:pt x="430" y="14"/>
                  </a:lnTo>
                  <a:lnTo>
                    <a:pt x="446" y="14"/>
                  </a:lnTo>
                  <a:lnTo>
                    <a:pt x="446" y="0"/>
                  </a:lnTo>
                  <a:lnTo>
                    <a:pt x="96" y="0"/>
                  </a:lnTo>
                  <a:lnTo>
                    <a:pt x="96" y="265"/>
                  </a:lnTo>
                  <a:lnTo>
                    <a:pt x="108" y="265"/>
                  </a:lnTo>
                  <a:lnTo>
                    <a:pt x="108" y="252"/>
                  </a:lnTo>
                  <a:close/>
                  <a:moveTo>
                    <a:pt x="0" y="388"/>
                  </a:moveTo>
                  <a:lnTo>
                    <a:pt x="54" y="388"/>
                  </a:lnTo>
                  <a:lnTo>
                    <a:pt x="54" y="368"/>
                  </a:lnTo>
                  <a:lnTo>
                    <a:pt x="0" y="368"/>
                  </a:lnTo>
                  <a:lnTo>
                    <a:pt x="0" y="388"/>
                  </a:lnTo>
                  <a:close/>
                  <a:moveTo>
                    <a:pt x="316" y="401"/>
                  </a:moveTo>
                  <a:lnTo>
                    <a:pt x="430" y="401"/>
                  </a:lnTo>
                  <a:lnTo>
                    <a:pt x="430" y="391"/>
                  </a:lnTo>
                  <a:lnTo>
                    <a:pt x="316" y="391"/>
                  </a:lnTo>
                  <a:lnTo>
                    <a:pt x="316" y="401"/>
                  </a:lnTo>
                  <a:close/>
                  <a:moveTo>
                    <a:pt x="523" y="378"/>
                  </a:moveTo>
                  <a:lnTo>
                    <a:pt x="538" y="378"/>
                  </a:lnTo>
                  <a:lnTo>
                    <a:pt x="538" y="368"/>
                  </a:lnTo>
                  <a:lnTo>
                    <a:pt x="523" y="368"/>
                  </a:lnTo>
                  <a:lnTo>
                    <a:pt x="523" y="378"/>
                  </a:lnTo>
                  <a:close/>
                  <a:moveTo>
                    <a:pt x="523" y="394"/>
                  </a:moveTo>
                  <a:lnTo>
                    <a:pt x="538" y="394"/>
                  </a:lnTo>
                  <a:lnTo>
                    <a:pt x="538" y="388"/>
                  </a:lnTo>
                  <a:lnTo>
                    <a:pt x="523" y="388"/>
                  </a:lnTo>
                  <a:lnTo>
                    <a:pt x="523" y="394"/>
                  </a:lnTo>
                  <a:close/>
                </a:path>
              </a:pathLst>
            </a:custGeom>
            <a:solidFill>
              <a:srgbClr val="000000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Line 27"/>
            <p:cNvSpPr>
              <a:spLocks noChangeShapeType="1"/>
            </p:cNvSpPr>
            <p:nvPr/>
          </p:nvSpPr>
          <p:spPr bwMode="auto">
            <a:xfrm>
              <a:off x="1084" y="1257"/>
              <a:ext cx="430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Line 28"/>
            <p:cNvSpPr>
              <a:spLocks noChangeShapeType="1"/>
            </p:cNvSpPr>
            <p:nvPr/>
          </p:nvSpPr>
          <p:spPr bwMode="auto">
            <a:xfrm flipV="1">
              <a:off x="1193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29"/>
            <p:cNvSpPr>
              <a:spLocks noChangeShapeType="1"/>
            </p:cNvSpPr>
            <p:nvPr/>
          </p:nvSpPr>
          <p:spPr bwMode="auto">
            <a:xfrm flipV="1">
              <a:off x="1301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0" name="Group 30"/>
          <p:cNvGrpSpPr>
            <a:grpSpLocks/>
          </p:cNvGrpSpPr>
          <p:nvPr/>
        </p:nvGrpSpPr>
        <p:grpSpPr bwMode="auto">
          <a:xfrm>
            <a:off x="1389063" y="6172200"/>
            <a:ext cx="371475" cy="381000"/>
            <a:chOff x="1014" y="912"/>
            <a:chExt cx="574" cy="596"/>
          </a:xfrm>
        </p:grpSpPr>
        <p:sp>
          <p:nvSpPr>
            <p:cNvPr id="31" name="Freeform 31"/>
            <p:cNvSpPr>
              <a:spLocks/>
            </p:cNvSpPr>
            <p:nvPr/>
          </p:nvSpPr>
          <p:spPr bwMode="auto">
            <a:xfrm>
              <a:off x="1014" y="912"/>
              <a:ext cx="574" cy="596"/>
            </a:xfrm>
            <a:custGeom>
              <a:avLst/>
              <a:gdLst>
                <a:gd name="T0" fmla="*/ 124 w 574"/>
                <a:gd name="T1" fmla="*/ 391 h 596"/>
                <a:gd name="T2" fmla="*/ 0 w 574"/>
                <a:gd name="T3" fmla="*/ 391 h 596"/>
                <a:gd name="T4" fmla="*/ 0 w 574"/>
                <a:gd name="T5" fmla="*/ 596 h 596"/>
                <a:gd name="T6" fmla="*/ 574 w 574"/>
                <a:gd name="T7" fmla="*/ 596 h 596"/>
                <a:gd name="T8" fmla="*/ 574 w 574"/>
                <a:gd name="T9" fmla="*/ 391 h 596"/>
                <a:gd name="T10" fmla="*/ 446 w 574"/>
                <a:gd name="T11" fmla="*/ 391 h 596"/>
                <a:gd name="T12" fmla="*/ 446 w 574"/>
                <a:gd name="T13" fmla="*/ 364 h 596"/>
                <a:gd name="T14" fmla="*/ 500 w 574"/>
                <a:gd name="T15" fmla="*/ 364 h 596"/>
                <a:gd name="T16" fmla="*/ 500 w 574"/>
                <a:gd name="T17" fmla="*/ 0 h 596"/>
                <a:gd name="T18" fmla="*/ 70 w 574"/>
                <a:gd name="T19" fmla="*/ 0 h 596"/>
                <a:gd name="T20" fmla="*/ 70 w 574"/>
                <a:gd name="T21" fmla="*/ 364 h 596"/>
                <a:gd name="T22" fmla="*/ 124 w 574"/>
                <a:gd name="T23" fmla="*/ 364 h 596"/>
                <a:gd name="T24" fmla="*/ 124 w 574"/>
                <a:gd name="T25" fmla="*/ 391 h 59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574"/>
                <a:gd name="T40" fmla="*/ 0 h 596"/>
                <a:gd name="T41" fmla="*/ 574 w 574"/>
                <a:gd name="T42" fmla="*/ 596 h 59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574" h="596">
                  <a:moveTo>
                    <a:pt x="124" y="391"/>
                  </a:moveTo>
                  <a:lnTo>
                    <a:pt x="0" y="391"/>
                  </a:lnTo>
                  <a:lnTo>
                    <a:pt x="0" y="596"/>
                  </a:lnTo>
                  <a:lnTo>
                    <a:pt x="574" y="596"/>
                  </a:lnTo>
                  <a:lnTo>
                    <a:pt x="574" y="391"/>
                  </a:lnTo>
                  <a:lnTo>
                    <a:pt x="446" y="391"/>
                  </a:lnTo>
                  <a:lnTo>
                    <a:pt x="446" y="364"/>
                  </a:lnTo>
                  <a:lnTo>
                    <a:pt x="500" y="364"/>
                  </a:lnTo>
                  <a:lnTo>
                    <a:pt x="500" y="0"/>
                  </a:lnTo>
                  <a:lnTo>
                    <a:pt x="70" y="0"/>
                  </a:lnTo>
                  <a:lnTo>
                    <a:pt x="70" y="364"/>
                  </a:lnTo>
                  <a:lnTo>
                    <a:pt x="124" y="364"/>
                  </a:lnTo>
                  <a:lnTo>
                    <a:pt x="124" y="391"/>
                  </a:lnTo>
                  <a:close/>
                </a:path>
              </a:pathLst>
            </a:custGeom>
            <a:solidFill>
              <a:srgbClr val="FFFFFF"/>
            </a:solidFill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Line 32"/>
            <p:cNvSpPr>
              <a:spLocks noChangeShapeType="1"/>
            </p:cNvSpPr>
            <p:nvPr/>
          </p:nvSpPr>
          <p:spPr bwMode="auto">
            <a:xfrm>
              <a:off x="1138" y="1303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Line 33"/>
            <p:cNvSpPr>
              <a:spLocks noChangeShapeType="1"/>
            </p:cNvSpPr>
            <p:nvPr/>
          </p:nvSpPr>
          <p:spPr bwMode="auto">
            <a:xfrm>
              <a:off x="1138" y="1276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34"/>
            <p:cNvSpPr>
              <a:spLocks noEditPoints="1"/>
            </p:cNvSpPr>
            <p:nvPr/>
          </p:nvSpPr>
          <p:spPr bwMode="auto">
            <a:xfrm>
              <a:off x="1310" y="1323"/>
              <a:ext cx="233" cy="168"/>
            </a:xfrm>
            <a:custGeom>
              <a:avLst/>
              <a:gdLst>
                <a:gd name="T0" fmla="*/ 0 w 233"/>
                <a:gd name="T1" fmla="*/ 168 h 168"/>
                <a:gd name="T2" fmla="*/ 188 w 233"/>
                <a:gd name="T3" fmla="*/ 168 h 168"/>
                <a:gd name="T4" fmla="*/ 188 w 233"/>
                <a:gd name="T5" fmla="*/ 0 h 168"/>
                <a:gd name="T6" fmla="*/ 0 w 233"/>
                <a:gd name="T7" fmla="*/ 0 h 168"/>
                <a:gd name="T8" fmla="*/ 0 w 233"/>
                <a:gd name="T9" fmla="*/ 168 h 168"/>
                <a:gd name="T10" fmla="*/ 204 w 233"/>
                <a:gd name="T11" fmla="*/ 26 h 168"/>
                <a:gd name="T12" fmla="*/ 233 w 233"/>
                <a:gd name="T13" fmla="*/ 26 h 168"/>
                <a:gd name="T14" fmla="*/ 233 w 233"/>
                <a:gd name="T15" fmla="*/ 0 h 168"/>
                <a:gd name="T16" fmla="*/ 204 w 233"/>
                <a:gd name="T17" fmla="*/ 0 h 168"/>
                <a:gd name="T18" fmla="*/ 204 w 233"/>
                <a:gd name="T19" fmla="*/ 26 h 16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33"/>
                <a:gd name="T31" fmla="*/ 0 h 168"/>
                <a:gd name="T32" fmla="*/ 233 w 233"/>
                <a:gd name="T33" fmla="*/ 168 h 16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33" h="168">
                  <a:moveTo>
                    <a:pt x="0" y="168"/>
                  </a:moveTo>
                  <a:lnTo>
                    <a:pt x="188" y="168"/>
                  </a:lnTo>
                  <a:lnTo>
                    <a:pt x="188" y="0"/>
                  </a:lnTo>
                  <a:lnTo>
                    <a:pt x="0" y="0"/>
                  </a:lnTo>
                  <a:lnTo>
                    <a:pt x="0" y="168"/>
                  </a:lnTo>
                  <a:close/>
                  <a:moveTo>
                    <a:pt x="204" y="26"/>
                  </a:moveTo>
                  <a:lnTo>
                    <a:pt x="233" y="26"/>
                  </a:lnTo>
                  <a:lnTo>
                    <a:pt x="233" y="0"/>
                  </a:lnTo>
                  <a:lnTo>
                    <a:pt x="204" y="0"/>
                  </a:lnTo>
                  <a:lnTo>
                    <a:pt x="204" y="26"/>
                  </a:lnTo>
                  <a:close/>
                </a:path>
              </a:pathLst>
            </a:custGeom>
            <a:solidFill>
              <a:srgbClr val="FFFFFF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Line 35"/>
            <p:cNvSpPr>
              <a:spLocks noChangeShapeType="1"/>
            </p:cNvSpPr>
            <p:nvPr/>
          </p:nvSpPr>
          <p:spPr bwMode="auto">
            <a:xfrm>
              <a:off x="1310" y="1379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Line 36"/>
            <p:cNvSpPr>
              <a:spLocks noChangeShapeType="1"/>
            </p:cNvSpPr>
            <p:nvPr/>
          </p:nvSpPr>
          <p:spPr bwMode="auto">
            <a:xfrm>
              <a:off x="1310" y="1435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Line 37"/>
            <p:cNvSpPr>
              <a:spLocks noChangeShapeType="1"/>
            </p:cNvSpPr>
            <p:nvPr/>
          </p:nvSpPr>
          <p:spPr bwMode="auto">
            <a:xfrm>
              <a:off x="1317" y="1405"/>
              <a:ext cx="172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Rectangle 38"/>
            <p:cNvSpPr>
              <a:spLocks noChangeArrowheads="1"/>
            </p:cNvSpPr>
            <p:nvPr/>
          </p:nvSpPr>
          <p:spPr bwMode="auto">
            <a:xfrm>
              <a:off x="1416" y="1389"/>
              <a:ext cx="54" cy="36"/>
            </a:xfrm>
            <a:prstGeom prst="rect">
              <a:avLst/>
            </a:prstGeom>
            <a:noFill/>
            <a:ln w="4763">
              <a:solidFill>
                <a:srgbClr val="000000"/>
              </a:solidFill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39"/>
            <p:cNvSpPr>
              <a:spLocks noEditPoints="1"/>
            </p:cNvSpPr>
            <p:nvPr/>
          </p:nvSpPr>
          <p:spPr bwMode="auto">
            <a:xfrm>
              <a:off x="1030" y="955"/>
              <a:ext cx="538" cy="401"/>
            </a:xfrm>
            <a:custGeom>
              <a:avLst/>
              <a:gdLst>
                <a:gd name="T0" fmla="*/ 452 w 538"/>
                <a:gd name="T1" fmla="*/ 285 h 401"/>
                <a:gd name="T2" fmla="*/ 472 w 538"/>
                <a:gd name="T3" fmla="*/ 285 h 401"/>
                <a:gd name="T4" fmla="*/ 472 w 538"/>
                <a:gd name="T5" fmla="*/ 278 h 401"/>
                <a:gd name="T6" fmla="*/ 452 w 538"/>
                <a:gd name="T7" fmla="*/ 278 h 401"/>
                <a:gd name="T8" fmla="*/ 452 w 538"/>
                <a:gd name="T9" fmla="*/ 285 h 401"/>
                <a:gd name="T10" fmla="*/ 121 w 538"/>
                <a:gd name="T11" fmla="*/ 239 h 401"/>
                <a:gd name="T12" fmla="*/ 121 w 538"/>
                <a:gd name="T13" fmla="*/ 27 h 401"/>
                <a:gd name="T14" fmla="*/ 417 w 538"/>
                <a:gd name="T15" fmla="*/ 27 h 401"/>
                <a:gd name="T16" fmla="*/ 417 w 538"/>
                <a:gd name="T17" fmla="*/ 239 h 401"/>
                <a:gd name="T18" fmla="*/ 121 w 538"/>
                <a:gd name="T19" fmla="*/ 239 h 401"/>
                <a:gd name="T20" fmla="*/ 108 w 538"/>
                <a:gd name="T21" fmla="*/ 252 h 401"/>
                <a:gd name="T22" fmla="*/ 430 w 538"/>
                <a:gd name="T23" fmla="*/ 252 h 401"/>
                <a:gd name="T24" fmla="*/ 430 w 538"/>
                <a:gd name="T25" fmla="*/ 14 h 401"/>
                <a:gd name="T26" fmla="*/ 446 w 538"/>
                <a:gd name="T27" fmla="*/ 14 h 401"/>
                <a:gd name="T28" fmla="*/ 446 w 538"/>
                <a:gd name="T29" fmla="*/ 0 h 401"/>
                <a:gd name="T30" fmla="*/ 96 w 538"/>
                <a:gd name="T31" fmla="*/ 0 h 401"/>
                <a:gd name="T32" fmla="*/ 96 w 538"/>
                <a:gd name="T33" fmla="*/ 265 h 401"/>
                <a:gd name="T34" fmla="*/ 108 w 538"/>
                <a:gd name="T35" fmla="*/ 265 h 401"/>
                <a:gd name="T36" fmla="*/ 108 w 538"/>
                <a:gd name="T37" fmla="*/ 252 h 401"/>
                <a:gd name="T38" fmla="*/ 0 w 538"/>
                <a:gd name="T39" fmla="*/ 388 h 401"/>
                <a:gd name="T40" fmla="*/ 54 w 538"/>
                <a:gd name="T41" fmla="*/ 388 h 401"/>
                <a:gd name="T42" fmla="*/ 54 w 538"/>
                <a:gd name="T43" fmla="*/ 368 h 401"/>
                <a:gd name="T44" fmla="*/ 0 w 538"/>
                <a:gd name="T45" fmla="*/ 368 h 401"/>
                <a:gd name="T46" fmla="*/ 0 w 538"/>
                <a:gd name="T47" fmla="*/ 388 h 401"/>
                <a:gd name="T48" fmla="*/ 316 w 538"/>
                <a:gd name="T49" fmla="*/ 401 h 401"/>
                <a:gd name="T50" fmla="*/ 430 w 538"/>
                <a:gd name="T51" fmla="*/ 401 h 401"/>
                <a:gd name="T52" fmla="*/ 430 w 538"/>
                <a:gd name="T53" fmla="*/ 391 h 401"/>
                <a:gd name="T54" fmla="*/ 316 w 538"/>
                <a:gd name="T55" fmla="*/ 391 h 401"/>
                <a:gd name="T56" fmla="*/ 316 w 538"/>
                <a:gd name="T57" fmla="*/ 401 h 401"/>
                <a:gd name="T58" fmla="*/ 523 w 538"/>
                <a:gd name="T59" fmla="*/ 378 h 401"/>
                <a:gd name="T60" fmla="*/ 538 w 538"/>
                <a:gd name="T61" fmla="*/ 378 h 401"/>
                <a:gd name="T62" fmla="*/ 538 w 538"/>
                <a:gd name="T63" fmla="*/ 368 h 401"/>
                <a:gd name="T64" fmla="*/ 523 w 538"/>
                <a:gd name="T65" fmla="*/ 368 h 401"/>
                <a:gd name="T66" fmla="*/ 523 w 538"/>
                <a:gd name="T67" fmla="*/ 378 h 401"/>
                <a:gd name="T68" fmla="*/ 523 w 538"/>
                <a:gd name="T69" fmla="*/ 394 h 401"/>
                <a:gd name="T70" fmla="*/ 538 w 538"/>
                <a:gd name="T71" fmla="*/ 394 h 401"/>
                <a:gd name="T72" fmla="*/ 538 w 538"/>
                <a:gd name="T73" fmla="*/ 388 h 401"/>
                <a:gd name="T74" fmla="*/ 523 w 538"/>
                <a:gd name="T75" fmla="*/ 388 h 401"/>
                <a:gd name="T76" fmla="*/ 523 w 538"/>
                <a:gd name="T77" fmla="*/ 394 h 401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538"/>
                <a:gd name="T118" fmla="*/ 0 h 401"/>
                <a:gd name="T119" fmla="*/ 538 w 538"/>
                <a:gd name="T120" fmla="*/ 401 h 401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538" h="401">
                  <a:moveTo>
                    <a:pt x="452" y="285"/>
                  </a:moveTo>
                  <a:lnTo>
                    <a:pt x="472" y="285"/>
                  </a:lnTo>
                  <a:lnTo>
                    <a:pt x="472" y="278"/>
                  </a:lnTo>
                  <a:lnTo>
                    <a:pt x="452" y="278"/>
                  </a:lnTo>
                  <a:lnTo>
                    <a:pt x="452" y="285"/>
                  </a:lnTo>
                  <a:close/>
                  <a:moveTo>
                    <a:pt x="121" y="239"/>
                  </a:moveTo>
                  <a:lnTo>
                    <a:pt x="121" y="27"/>
                  </a:lnTo>
                  <a:lnTo>
                    <a:pt x="417" y="27"/>
                  </a:lnTo>
                  <a:lnTo>
                    <a:pt x="417" y="239"/>
                  </a:lnTo>
                  <a:lnTo>
                    <a:pt x="121" y="239"/>
                  </a:lnTo>
                  <a:close/>
                  <a:moveTo>
                    <a:pt x="108" y="252"/>
                  </a:moveTo>
                  <a:lnTo>
                    <a:pt x="430" y="252"/>
                  </a:lnTo>
                  <a:lnTo>
                    <a:pt x="430" y="14"/>
                  </a:lnTo>
                  <a:lnTo>
                    <a:pt x="446" y="14"/>
                  </a:lnTo>
                  <a:lnTo>
                    <a:pt x="446" y="0"/>
                  </a:lnTo>
                  <a:lnTo>
                    <a:pt x="96" y="0"/>
                  </a:lnTo>
                  <a:lnTo>
                    <a:pt x="96" y="265"/>
                  </a:lnTo>
                  <a:lnTo>
                    <a:pt x="108" y="265"/>
                  </a:lnTo>
                  <a:lnTo>
                    <a:pt x="108" y="252"/>
                  </a:lnTo>
                  <a:close/>
                  <a:moveTo>
                    <a:pt x="0" y="388"/>
                  </a:moveTo>
                  <a:lnTo>
                    <a:pt x="54" y="388"/>
                  </a:lnTo>
                  <a:lnTo>
                    <a:pt x="54" y="368"/>
                  </a:lnTo>
                  <a:lnTo>
                    <a:pt x="0" y="368"/>
                  </a:lnTo>
                  <a:lnTo>
                    <a:pt x="0" y="388"/>
                  </a:lnTo>
                  <a:close/>
                  <a:moveTo>
                    <a:pt x="316" y="401"/>
                  </a:moveTo>
                  <a:lnTo>
                    <a:pt x="430" y="401"/>
                  </a:lnTo>
                  <a:lnTo>
                    <a:pt x="430" y="391"/>
                  </a:lnTo>
                  <a:lnTo>
                    <a:pt x="316" y="391"/>
                  </a:lnTo>
                  <a:lnTo>
                    <a:pt x="316" y="401"/>
                  </a:lnTo>
                  <a:close/>
                  <a:moveTo>
                    <a:pt x="523" y="378"/>
                  </a:moveTo>
                  <a:lnTo>
                    <a:pt x="538" y="378"/>
                  </a:lnTo>
                  <a:lnTo>
                    <a:pt x="538" y="368"/>
                  </a:lnTo>
                  <a:lnTo>
                    <a:pt x="523" y="368"/>
                  </a:lnTo>
                  <a:lnTo>
                    <a:pt x="523" y="378"/>
                  </a:lnTo>
                  <a:close/>
                  <a:moveTo>
                    <a:pt x="523" y="394"/>
                  </a:moveTo>
                  <a:lnTo>
                    <a:pt x="538" y="394"/>
                  </a:lnTo>
                  <a:lnTo>
                    <a:pt x="538" y="388"/>
                  </a:lnTo>
                  <a:lnTo>
                    <a:pt x="523" y="388"/>
                  </a:lnTo>
                  <a:lnTo>
                    <a:pt x="523" y="394"/>
                  </a:lnTo>
                  <a:close/>
                </a:path>
              </a:pathLst>
            </a:custGeom>
            <a:solidFill>
              <a:srgbClr val="000000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Line 40"/>
            <p:cNvSpPr>
              <a:spLocks noChangeShapeType="1"/>
            </p:cNvSpPr>
            <p:nvPr/>
          </p:nvSpPr>
          <p:spPr bwMode="auto">
            <a:xfrm>
              <a:off x="1084" y="1257"/>
              <a:ext cx="430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Line 41"/>
            <p:cNvSpPr>
              <a:spLocks noChangeShapeType="1"/>
            </p:cNvSpPr>
            <p:nvPr/>
          </p:nvSpPr>
          <p:spPr bwMode="auto">
            <a:xfrm flipV="1">
              <a:off x="1193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Line 42"/>
            <p:cNvSpPr>
              <a:spLocks noChangeShapeType="1"/>
            </p:cNvSpPr>
            <p:nvPr/>
          </p:nvSpPr>
          <p:spPr bwMode="auto">
            <a:xfrm flipV="1">
              <a:off x="1301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43" name="Group 43"/>
          <p:cNvGrpSpPr>
            <a:grpSpLocks/>
          </p:cNvGrpSpPr>
          <p:nvPr/>
        </p:nvGrpSpPr>
        <p:grpSpPr bwMode="auto">
          <a:xfrm>
            <a:off x="3065463" y="6172200"/>
            <a:ext cx="371475" cy="381000"/>
            <a:chOff x="1014" y="912"/>
            <a:chExt cx="574" cy="596"/>
          </a:xfrm>
        </p:grpSpPr>
        <p:sp>
          <p:nvSpPr>
            <p:cNvPr id="44" name="Freeform 44"/>
            <p:cNvSpPr>
              <a:spLocks/>
            </p:cNvSpPr>
            <p:nvPr/>
          </p:nvSpPr>
          <p:spPr bwMode="auto">
            <a:xfrm>
              <a:off x="1014" y="912"/>
              <a:ext cx="574" cy="596"/>
            </a:xfrm>
            <a:custGeom>
              <a:avLst/>
              <a:gdLst>
                <a:gd name="T0" fmla="*/ 124 w 574"/>
                <a:gd name="T1" fmla="*/ 391 h 596"/>
                <a:gd name="T2" fmla="*/ 0 w 574"/>
                <a:gd name="T3" fmla="*/ 391 h 596"/>
                <a:gd name="T4" fmla="*/ 0 w 574"/>
                <a:gd name="T5" fmla="*/ 596 h 596"/>
                <a:gd name="T6" fmla="*/ 574 w 574"/>
                <a:gd name="T7" fmla="*/ 596 h 596"/>
                <a:gd name="T8" fmla="*/ 574 w 574"/>
                <a:gd name="T9" fmla="*/ 391 h 596"/>
                <a:gd name="T10" fmla="*/ 446 w 574"/>
                <a:gd name="T11" fmla="*/ 391 h 596"/>
                <a:gd name="T12" fmla="*/ 446 w 574"/>
                <a:gd name="T13" fmla="*/ 364 h 596"/>
                <a:gd name="T14" fmla="*/ 500 w 574"/>
                <a:gd name="T15" fmla="*/ 364 h 596"/>
                <a:gd name="T16" fmla="*/ 500 w 574"/>
                <a:gd name="T17" fmla="*/ 0 h 596"/>
                <a:gd name="T18" fmla="*/ 70 w 574"/>
                <a:gd name="T19" fmla="*/ 0 h 596"/>
                <a:gd name="T20" fmla="*/ 70 w 574"/>
                <a:gd name="T21" fmla="*/ 364 h 596"/>
                <a:gd name="T22" fmla="*/ 124 w 574"/>
                <a:gd name="T23" fmla="*/ 364 h 596"/>
                <a:gd name="T24" fmla="*/ 124 w 574"/>
                <a:gd name="T25" fmla="*/ 391 h 59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574"/>
                <a:gd name="T40" fmla="*/ 0 h 596"/>
                <a:gd name="T41" fmla="*/ 574 w 574"/>
                <a:gd name="T42" fmla="*/ 596 h 59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574" h="596">
                  <a:moveTo>
                    <a:pt x="124" y="391"/>
                  </a:moveTo>
                  <a:lnTo>
                    <a:pt x="0" y="391"/>
                  </a:lnTo>
                  <a:lnTo>
                    <a:pt x="0" y="596"/>
                  </a:lnTo>
                  <a:lnTo>
                    <a:pt x="574" y="596"/>
                  </a:lnTo>
                  <a:lnTo>
                    <a:pt x="574" y="391"/>
                  </a:lnTo>
                  <a:lnTo>
                    <a:pt x="446" y="391"/>
                  </a:lnTo>
                  <a:lnTo>
                    <a:pt x="446" y="364"/>
                  </a:lnTo>
                  <a:lnTo>
                    <a:pt x="500" y="364"/>
                  </a:lnTo>
                  <a:lnTo>
                    <a:pt x="500" y="0"/>
                  </a:lnTo>
                  <a:lnTo>
                    <a:pt x="70" y="0"/>
                  </a:lnTo>
                  <a:lnTo>
                    <a:pt x="70" y="364"/>
                  </a:lnTo>
                  <a:lnTo>
                    <a:pt x="124" y="364"/>
                  </a:lnTo>
                  <a:lnTo>
                    <a:pt x="124" y="391"/>
                  </a:lnTo>
                  <a:close/>
                </a:path>
              </a:pathLst>
            </a:custGeom>
            <a:solidFill>
              <a:srgbClr val="FFFFFF"/>
            </a:solidFill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Line 45"/>
            <p:cNvSpPr>
              <a:spLocks noChangeShapeType="1"/>
            </p:cNvSpPr>
            <p:nvPr/>
          </p:nvSpPr>
          <p:spPr bwMode="auto">
            <a:xfrm>
              <a:off x="1138" y="1303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Line 46"/>
            <p:cNvSpPr>
              <a:spLocks noChangeShapeType="1"/>
            </p:cNvSpPr>
            <p:nvPr/>
          </p:nvSpPr>
          <p:spPr bwMode="auto">
            <a:xfrm>
              <a:off x="1138" y="1276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47"/>
            <p:cNvSpPr>
              <a:spLocks noEditPoints="1"/>
            </p:cNvSpPr>
            <p:nvPr/>
          </p:nvSpPr>
          <p:spPr bwMode="auto">
            <a:xfrm>
              <a:off x="1310" y="1323"/>
              <a:ext cx="233" cy="168"/>
            </a:xfrm>
            <a:custGeom>
              <a:avLst/>
              <a:gdLst>
                <a:gd name="T0" fmla="*/ 0 w 233"/>
                <a:gd name="T1" fmla="*/ 168 h 168"/>
                <a:gd name="T2" fmla="*/ 188 w 233"/>
                <a:gd name="T3" fmla="*/ 168 h 168"/>
                <a:gd name="T4" fmla="*/ 188 w 233"/>
                <a:gd name="T5" fmla="*/ 0 h 168"/>
                <a:gd name="T6" fmla="*/ 0 w 233"/>
                <a:gd name="T7" fmla="*/ 0 h 168"/>
                <a:gd name="T8" fmla="*/ 0 w 233"/>
                <a:gd name="T9" fmla="*/ 168 h 168"/>
                <a:gd name="T10" fmla="*/ 204 w 233"/>
                <a:gd name="T11" fmla="*/ 26 h 168"/>
                <a:gd name="T12" fmla="*/ 233 w 233"/>
                <a:gd name="T13" fmla="*/ 26 h 168"/>
                <a:gd name="T14" fmla="*/ 233 w 233"/>
                <a:gd name="T15" fmla="*/ 0 h 168"/>
                <a:gd name="T16" fmla="*/ 204 w 233"/>
                <a:gd name="T17" fmla="*/ 0 h 168"/>
                <a:gd name="T18" fmla="*/ 204 w 233"/>
                <a:gd name="T19" fmla="*/ 26 h 16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33"/>
                <a:gd name="T31" fmla="*/ 0 h 168"/>
                <a:gd name="T32" fmla="*/ 233 w 233"/>
                <a:gd name="T33" fmla="*/ 168 h 16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33" h="168">
                  <a:moveTo>
                    <a:pt x="0" y="168"/>
                  </a:moveTo>
                  <a:lnTo>
                    <a:pt x="188" y="168"/>
                  </a:lnTo>
                  <a:lnTo>
                    <a:pt x="188" y="0"/>
                  </a:lnTo>
                  <a:lnTo>
                    <a:pt x="0" y="0"/>
                  </a:lnTo>
                  <a:lnTo>
                    <a:pt x="0" y="168"/>
                  </a:lnTo>
                  <a:close/>
                  <a:moveTo>
                    <a:pt x="204" y="26"/>
                  </a:moveTo>
                  <a:lnTo>
                    <a:pt x="233" y="26"/>
                  </a:lnTo>
                  <a:lnTo>
                    <a:pt x="233" y="0"/>
                  </a:lnTo>
                  <a:lnTo>
                    <a:pt x="204" y="0"/>
                  </a:lnTo>
                  <a:lnTo>
                    <a:pt x="204" y="26"/>
                  </a:lnTo>
                  <a:close/>
                </a:path>
              </a:pathLst>
            </a:custGeom>
            <a:solidFill>
              <a:srgbClr val="FFFFFF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Line 48"/>
            <p:cNvSpPr>
              <a:spLocks noChangeShapeType="1"/>
            </p:cNvSpPr>
            <p:nvPr/>
          </p:nvSpPr>
          <p:spPr bwMode="auto">
            <a:xfrm>
              <a:off x="1310" y="1379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Line 49"/>
            <p:cNvSpPr>
              <a:spLocks noChangeShapeType="1"/>
            </p:cNvSpPr>
            <p:nvPr/>
          </p:nvSpPr>
          <p:spPr bwMode="auto">
            <a:xfrm>
              <a:off x="1310" y="1435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Line 50"/>
            <p:cNvSpPr>
              <a:spLocks noChangeShapeType="1"/>
            </p:cNvSpPr>
            <p:nvPr/>
          </p:nvSpPr>
          <p:spPr bwMode="auto">
            <a:xfrm>
              <a:off x="1317" y="1405"/>
              <a:ext cx="172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Rectangle 51"/>
            <p:cNvSpPr>
              <a:spLocks noChangeArrowheads="1"/>
            </p:cNvSpPr>
            <p:nvPr/>
          </p:nvSpPr>
          <p:spPr bwMode="auto">
            <a:xfrm>
              <a:off x="1416" y="1389"/>
              <a:ext cx="54" cy="36"/>
            </a:xfrm>
            <a:prstGeom prst="rect">
              <a:avLst/>
            </a:prstGeom>
            <a:noFill/>
            <a:ln w="4763">
              <a:solidFill>
                <a:srgbClr val="000000"/>
              </a:solidFill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52"/>
            <p:cNvSpPr>
              <a:spLocks noEditPoints="1"/>
            </p:cNvSpPr>
            <p:nvPr/>
          </p:nvSpPr>
          <p:spPr bwMode="auto">
            <a:xfrm>
              <a:off x="1030" y="955"/>
              <a:ext cx="538" cy="401"/>
            </a:xfrm>
            <a:custGeom>
              <a:avLst/>
              <a:gdLst>
                <a:gd name="T0" fmla="*/ 452 w 538"/>
                <a:gd name="T1" fmla="*/ 285 h 401"/>
                <a:gd name="T2" fmla="*/ 472 w 538"/>
                <a:gd name="T3" fmla="*/ 285 h 401"/>
                <a:gd name="T4" fmla="*/ 472 w 538"/>
                <a:gd name="T5" fmla="*/ 278 h 401"/>
                <a:gd name="T6" fmla="*/ 452 w 538"/>
                <a:gd name="T7" fmla="*/ 278 h 401"/>
                <a:gd name="T8" fmla="*/ 452 w 538"/>
                <a:gd name="T9" fmla="*/ 285 h 401"/>
                <a:gd name="T10" fmla="*/ 121 w 538"/>
                <a:gd name="T11" fmla="*/ 239 h 401"/>
                <a:gd name="T12" fmla="*/ 121 w 538"/>
                <a:gd name="T13" fmla="*/ 27 h 401"/>
                <a:gd name="T14" fmla="*/ 417 w 538"/>
                <a:gd name="T15" fmla="*/ 27 h 401"/>
                <a:gd name="T16" fmla="*/ 417 w 538"/>
                <a:gd name="T17" fmla="*/ 239 h 401"/>
                <a:gd name="T18" fmla="*/ 121 w 538"/>
                <a:gd name="T19" fmla="*/ 239 h 401"/>
                <a:gd name="T20" fmla="*/ 108 w 538"/>
                <a:gd name="T21" fmla="*/ 252 h 401"/>
                <a:gd name="T22" fmla="*/ 430 w 538"/>
                <a:gd name="T23" fmla="*/ 252 h 401"/>
                <a:gd name="T24" fmla="*/ 430 w 538"/>
                <a:gd name="T25" fmla="*/ 14 h 401"/>
                <a:gd name="T26" fmla="*/ 446 w 538"/>
                <a:gd name="T27" fmla="*/ 14 h 401"/>
                <a:gd name="T28" fmla="*/ 446 w 538"/>
                <a:gd name="T29" fmla="*/ 0 h 401"/>
                <a:gd name="T30" fmla="*/ 96 w 538"/>
                <a:gd name="T31" fmla="*/ 0 h 401"/>
                <a:gd name="T32" fmla="*/ 96 w 538"/>
                <a:gd name="T33" fmla="*/ 265 h 401"/>
                <a:gd name="T34" fmla="*/ 108 w 538"/>
                <a:gd name="T35" fmla="*/ 265 h 401"/>
                <a:gd name="T36" fmla="*/ 108 w 538"/>
                <a:gd name="T37" fmla="*/ 252 h 401"/>
                <a:gd name="T38" fmla="*/ 0 w 538"/>
                <a:gd name="T39" fmla="*/ 388 h 401"/>
                <a:gd name="T40" fmla="*/ 54 w 538"/>
                <a:gd name="T41" fmla="*/ 388 h 401"/>
                <a:gd name="T42" fmla="*/ 54 w 538"/>
                <a:gd name="T43" fmla="*/ 368 h 401"/>
                <a:gd name="T44" fmla="*/ 0 w 538"/>
                <a:gd name="T45" fmla="*/ 368 h 401"/>
                <a:gd name="T46" fmla="*/ 0 w 538"/>
                <a:gd name="T47" fmla="*/ 388 h 401"/>
                <a:gd name="T48" fmla="*/ 316 w 538"/>
                <a:gd name="T49" fmla="*/ 401 h 401"/>
                <a:gd name="T50" fmla="*/ 430 w 538"/>
                <a:gd name="T51" fmla="*/ 401 h 401"/>
                <a:gd name="T52" fmla="*/ 430 w 538"/>
                <a:gd name="T53" fmla="*/ 391 h 401"/>
                <a:gd name="T54" fmla="*/ 316 w 538"/>
                <a:gd name="T55" fmla="*/ 391 h 401"/>
                <a:gd name="T56" fmla="*/ 316 w 538"/>
                <a:gd name="T57" fmla="*/ 401 h 401"/>
                <a:gd name="T58" fmla="*/ 523 w 538"/>
                <a:gd name="T59" fmla="*/ 378 h 401"/>
                <a:gd name="T60" fmla="*/ 538 w 538"/>
                <a:gd name="T61" fmla="*/ 378 h 401"/>
                <a:gd name="T62" fmla="*/ 538 w 538"/>
                <a:gd name="T63" fmla="*/ 368 h 401"/>
                <a:gd name="T64" fmla="*/ 523 w 538"/>
                <a:gd name="T65" fmla="*/ 368 h 401"/>
                <a:gd name="T66" fmla="*/ 523 w 538"/>
                <a:gd name="T67" fmla="*/ 378 h 401"/>
                <a:gd name="T68" fmla="*/ 523 w 538"/>
                <a:gd name="T69" fmla="*/ 394 h 401"/>
                <a:gd name="T70" fmla="*/ 538 w 538"/>
                <a:gd name="T71" fmla="*/ 394 h 401"/>
                <a:gd name="T72" fmla="*/ 538 w 538"/>
                <a:gd name="T73" fmla="*/ 388 h 401"/>
                <a:gd name="T74" fmla="*/ 523 w 538"/>
                <a:gd name="T75" fmla="*/ 388 h 401"/>
                <a:gd name="T76" fmla="*/ 523 w 538"/>
                <a:gd name="T77" fmla="*/ 394 h 401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538"/>
                <a:gd name="T118" fmla="*/ 0 h 401"/>
                <a:gd name="T119" fmla="*/ 538 w 538"/>
                <a:gd name="T120" fmla="*/ 401 h 401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538" h="401">
                  <a:moveTo>
                    <a:pt x="452" y="285"/>
                  </a:moveTo>
                  <a:lnTo>
                    <a:pt x="472" y="285"/>
                  </a:lnTo>
                  <a:lnTo>
                    <a:pt x="472" y="278"/>
                  </a:lnTo>
                  <a:lnTo>
                    <a:pt x="452" y="278"/>
                  </a:lnTo>
                  <a:lnTo>
                    <a:pt x="452" y="285"/>
                  </a:lnTo>
                  <a:close/>
                  <a:moveTo>
                    <a:pt x="121" y="239"/>
                  </a:moveTo>
                  <a:lnTo>
                    <a:pt x="121" y="27"/>
                  </a:lnTo>
                  <a:lnTo>
                    <a:pt x="417" y="27"/>
                  </a:lnTo>
                  <a:lnTo>
                    <a:pt x="417" y="239"/>
                  </a:lnTo>
                  <a:lnTo>
                    <a:pt x="121" y="239"/>
                  </a:lnTo>
                  <a:close/>
                  <a:moveTo>
                    <a:pt x="108" y="252"/>
                  </a:moveTo>
                  <a:lnTo>
                    <a:pt x="430" y="252"/>
                  </a:lnTo>
                  <a:lnTo>
                    <a:pt x="430" y="14"/>
                  </a:lnTo>
                  <a:lnTo>
                    <a:pt x="446" y="14"/>
                  </a:lnTo>
                  <a:lnTo>
                    <a:pt x="446" y="0"/>
                  </a:lnTo>
                  <a:lnTo>
                    <a:pt x="96" y="0"/>
                  </a:lnTo>
                  <a:lnTo>
                    <a:pt x="96" y="265"/>
                  </a:lnTo>
                  <a:lnTo>
                    <a:pt x="108" y="265"/>
                  </a:lnTo>
                  <a:lnTo>
                    <a:pt x="108" y="252"/>
                  </a:lnTo>
                  <a:close/>
                  <a:moveTo>
                    <a:pt x="0" y="388"/>
                  </a:moveTo>
                  <a:lnTo>
                    <a:pt x="54" y="388"/>
                  </a:lnTo>
                  <a:lnTo>
                    <a:pt x="54" y="368"/>
                  </a:lnTo>
                  <a:lnTo>
                    <a:pt x="0" y="368"/>
                  </a:lnTo>
                  <a:lnTo>
                    <a:pt x="0" y="388"/>
                  </a:lnTo>
                  <a:close/>
                  <a:moveTo>
                    <a:pt x="316" y="401"/>
                  </a:moveTo>
                  <a:lnTo>
                    <a:pt x="430" y="401"/>
                  </a:lnTo>
                  <a:lnTo>
                    <a:pt x="430" y="391"/>
                  </a:lnTo>
                  <a:lnTo>
                    <a:pt x="316" y="391"/>
                  </a:lnTo>
                  <a:lnTo>
                    <a:pt x="316" y="401"/>
                  </a:lnTo>
                  <a:close/>
                  <a:moveTo>
                    <a:pt x="523" y="378"/>
                  </a:moveTo>
                  <a:lnTo>
                    <a:pt x="538" y="378"/>
                  </a:lnTo>
                  <a:lnTo>
                    <a:pt x="538" y="368"/>
                  </a:lnTo>
                  <a:lnTo>
                    <a:pt x="523" y="368"/>
                  </a:lnTo>
                  <a:lnTo>
                    <a:pt x="523" y="378"/>
                  </a:lnTo>
                  <a:close/>
                  <a:moveTo>
                    <a:pt x="523" y="394"/>
                  </a:moveTo>
                  <a:lnTo>
                    <a:pt x="538" y="394"/>
                  </a:lnTo>
                  <a:lnTo>
                    <a:pt x="538" y="388"/>
                  </a:lnTo>
                  <a:lnTo>
                    <a:pt x="523" y="388"/>
                  </a:lnTo>
                  <a:lnTo>
                    <a:pt x="523" y="394"/>
                  </a:lnTo>
                  <a:close/>
                </a:path>
              </a:pathLst>
            </a:custGeom>
            <a:solidFill>
              <a:srgbClr val="000000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Line 53"/>
            <p:cNvSpPr>
              <a:spLocks noChangeShapeType="1"/>
            </p:cNvSpPr>
            <p:nvPr/>
          </p:nvSpPr>
          <p:spPr bwMode="auto">
            <a:xfrm>
              <a:off x="1084" y="1257"/>
              <a:ext cx="430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Line 54"/>
            <p:cNvSpPr>
              <a:spLocks noChangeShapeType="1"/>
            </p:cNvSpPr>
            <p:nvPr/>
          </p:nvSpPr>
          <p:spPr bwMode="auto">
            <a:xfrm flipV="1">
              <a:off x="1193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Line 55"/>
            <p:cNvSpPr>
              <a:spLocks noChangeShapeType="1"/>
            </p:cNvSpPr>
            <p:nvPr/>
          </p:nvSpPr>
          <p:spPr bwMode="auto">
            <a:xfrm flipV="1">
              <a:off x="1301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56" name="Group 56"/>
          <p:cNvGrpSpPr>
            <a:grpSpLocks/>
          </p:cNvGrpSpPr>
          <p:nvPr/>
        </p:nvGrpSpPr>
        <p:grpSpPr bwMode="auto">
          <a:xfrm>
            <a:off x="1541463" y="4648200"/>
            <a:ext cx="2179637" cy="1447800"/>
            <a:chOff x="832" y="1344"/>
            <a:chExt cx="1136" cy="1024"/>
          </a:xfrm>
        </p:grpSpPr>
        <p:sp>
          <p:nvSpPr>
            <p:cNvPr id="57" name="Oval 57"/>
            <p:cNvSpPr>
              <a:spLocks noChangeArrowheads="1"/>
            </p:cNvSpPr>
            <p:nvPr/>
          </p:nvSpPr>
          <p:spPr bwMode="auto">
            <a:xfrm>
              <a:off x="1220" y="1344"/>
              <a:ext cx="495" cy="424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Oval 58"/>
            <p:cNvSpPr>
              <a:spLocks noChangeArrowheads="1"/>
            </p:cNvSpPr>
            <p:nvPr/>
          </p:nvSpPr>
          <p:spPr bwMode="auto">
            <a:xfrm>
              <a:off x="948" y="1455"/>
              <a:ext cx="379" cy="424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Oval 59"/>
            <p:cNvSpPr>
              <a:spLocks noChangeArrowheads="1"/>
            </p:cNvSpPr>
            <p:nvPr/>
          </p:nvSpPr>
          <p:spPr bwMode="auto">
            <a:xfrm>
              <a:off x="832" y="1710"/>
              <a:ext cx="256" cy="306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Oval 60"/>
            <p:cNvSpPr>
              <a:spLocks noChangeArrowheads="1"/>
            </p:cNvSpPr>
            <p:nvPr/>
          </p:nvSpPr>
          <p:spPr bwMode="auto">
            <a:xfrm>
              <a:off x="909" y="1862"/>
              <a:ext cx="435" cy="442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Oval 61"/>
            <p:cNvSpPr>
              <a:spLocks noChangeArrowheads="1"/>
            </p:cNvSpPr>
            <p:nvPr/>
          </p:nvSpPr>
          <p:spPr bwMode="auto">
            <a:xfrm>
              <a:off x="1086" y="1924"/>
              <a:ext cx="671" cy="444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Oval 62"/>
            <p:cNvSpPr>
              <a:spLocks noChangeArrowheads="1"/>
            </p:cNvSpPr>
            <p:nvPr/>
          </p:nvSpPr>
          <p:spPr bwMode="auto">
            <a:xfrm>
              <a:off x="1605" y="1488"/>
              <a:ext cx="311" cy="312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Oval 63"/>
            <p:cNvSpPr>
              <a:spLocks noChangeArrowheads="1"/>
            </p:cNvSpPr>
            <p:nvPr/>
          </p:nvSpPr>
          <p:spPr bwMode="auto">
            <a:xfrm>
              <a:off x="1602" y="1681"/>
              <a:ext cx="366" cy="333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Oval 64"/>
            <p:cNvSpPr>
              <a:spLocks noChangeArrowheads="1"/>
            </p:cNvSpPr>
            <p:nvPr/>
          </p:nvSpPr>
          <p:spPr bwMode="auto">
            <a:xfrm>
              <a:off x="1569" y="1751"/>
              <a:ext cx="364" cy="547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Oval 65"/>
            <p:cNvSpPr>
              <a:spLocks noChangeArrowheads="1"/>
            </p:cNvSpPr>
            <p:nvPr/>
          </p:nvSpPr>
          <p:spPr bwMode="auto">
            <a:xfrm>
              <a:off x="912" y="1434"/>
              <a:ext cx="1008" cy="918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66" name="Group 66"/>
          <p:cNvGrpSpPr>
            <a:grpSpLocks/>
          </p:cNvGrpSpPr>
          <p:nvPr/>
        </p:nvGrpSpPr>
        <p:grpSpPr bwMode="auto">
          <a:xfrm>
            <a:off x="5610225" y="4648200"/>
            <a:ext cx="2179638" cy="1447800"/>
            <a:chOff x="832" y="1344"/>
            <a:chExt cx="1136" cy="1024"/>
          </a:xfrm>
        </p:grpSpPr>
        <p:sp>
          <p:nvSpPr>
            <p:cNvPr id="67" name="Oval 67"/>
            <p:cNvSpPr>
              <a:spLocks noChangeArrowheads="1"/>
            </p:cNvSpPr>
            <p:nvPr/>
          </p:nvSpPr>
          <p:spPr bwMode="auto">
            <a:xfrm>
              <a:off x="1220" y="1344"/>
              <a:ext cx="495" cy="424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Oval 68"/>
            <p:cNvSpPr>
              <a:spLocks noChangeArrowheads="1"/>
            </p:cNvSpPr>
            <p:nvPr/>
          </p:nvSpPr>
          <p:spPr bwMode="auto">
            <a:xfrm>
              <a:off x="948" y="1455"/>
              <a:ext cx="379" cy="424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Oval 69"/>
            <p:cNvSpPr>
              <a:spLocks noChangeArrowheads="1"/>
            </p:cNvSpPr>
            <p:nvPr/>
          </p:nvSpPr>
          <p:spPr bwMode="auto">
            <a:xfrm>
              <a:off x="832" y="1710"/>
              <a:ext cx="256" cy="306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Oval 70"/>
            <p:cNvSpPr>
              <a:spLocks noChangeArrowheads="1"/>
            </p:cNvSpPr>
            <p:nvPr/>
          </p:nvSpPr>
          <p:spPr bwMode="auto">
            <a:xfrm>
              <a:off x="909" y="1862"/>
              <a:ext cx="435" cy="442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Oval 71"/>
            <p:cNvSpPr>
              <a:spLocks noChangeArrowheads="1"/>
            </p:cNvSpPr>
            <p:nvPr/>
          </p:nvSpPr>
          <p:spPr bwMode="auto">
            <a:xfrm>
              <a:off x="1086" y="1924"/>
              <a:ext cx="671" cy="444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Oval 72"/>
            <p:cNvSpPr>
              <a:spLocks noChangeArrowheads="1"/>
            </p:cNvSpPr>
            <p:nvPr/>
          </p:nvSpPr>
          <p:spPr bwMode="auto">
            <a:xfrm>
              <a:off x="1605" y="1488"/>
              <a:ext cx="311" cy="312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Oval 73"/>
            <p:cNvSpPr>
              <a:spLocks noChangeArrowheads="1"/>
            </p:cNvSpPr>
            <p:nvPr/>
          </p:nvSpPr>
          <p:spPr bwMode="auto">
            <a:xfrm>
              <a:off x="1602" y="1681"/>
              <a:ext cx="366" cy="333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Oval 74"/>
            <p:cNvSpPr>
              <a:spLocks noChangeArrowheads="1"/>
            </p:cNvSpPr>
            <p:nvPr/>
          </p:nvSpPr>
          <p:spPr bwMode="auto">
            <a:xfrm>
              <a:off x="1569" y="1751"/>
              <a:ext cx="364" cy="547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Oval 75"/>
            <p:cNvSpPr>
              <a:spLocks noChangeArrowheads="1"/>
            </p:cNvSpPr>
            <p:nvPr/>
          </p:nvSpPr>
          <p:spPr bwMode="auto">
            <a:xfrm>
              <a:off x="912" y="1434"/>
              <a:ext cx="1008" cy="918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76" name="Group 76"/>
          <p:cNvGrpSpPr>
            <a:grpSpLocks/>
          </p:cNvGrpSpPr>
          <p:nvPr/>
        </p:nvGrpSpPr>
        <p:grpSpPr bwMode="auto">
          <a:xfrm>
            <a:off x="3446463" y="4038600"/>
            <a:ext cx="2438400" cy="1447800"/>
            <a:chOff x="832" y="1344"/>
            <a:chExt cx="1136" cy="1024"/>
          </a:xfrm>
        </p:grpSpPr>
        <p:sp>
          <p:nvSpPr>
            <p:cNvPr id="77" name="Oval 77"/>
            <p:cNvSpPr>
              <a:spLocks noChangeArrowheads="1"/>
            </p:cNvSpPr>
            <p:nvPr/>
          </p:nvSpPr>
          <p:spPr bwMode="auto">
            <a:xfrm>
              <a:off x="1220" y="1344"/>
              <a:ext cx="495" cy="424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" name="Oval 78"/>
            <p:cNvSpPr>
              <a:spLocks noChangeArrowheads="1"/>
            </p:cNvSpPr>
            <p:nvPr/>
          </p:nvSpPr>
          <p:spPr bwMode="auto">
            <a:xfrm>
              <a:off x="948" y="1455"/>
              <a:ext cx="379" cy="424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" name="Oval 79"/>
            <p:cNvSpPr>
              <a:spLocks noChangeArrowheads="1"/>
            </p:cNvSpPr>
            <p:nvPr/>
          </p:nvSpPr>
          <p:spPr bwMode="auto">
            <a:xfrm>
              <a:off x="832" y="1710"/>
              <a:ext cx="256" cy="306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" name="Oval 80"/>
            <p:cNvSpPr>
              <a:spLocks noChangeArrowheads="1"/>
            </p:cNvSpPr>
            <p:nvPr/>
          </p:nvSpPr>
          <p:spPr bwMode="auto">
            <a:xfrm>
              <a:off x="909" y="1862"/>
              <a:ext cx="435" cy="442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" name="Oval 81"/>
            <p:cNvSpPr>
              <a:spLocks noChangeArrowheads="1"/>
            </p:cNvSpPr>
            <p:nvPr/>
          </p:nvSpPr>
          <p:spPr bwMode="auto">
            <a:xfrm>
              <a:off x="1086" y="1924"/>
              <a:ext cx="671" cy="444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" name="Oval 82"/>
            <p:cNvSpPr>
              <a:spLocks noChangeArrowheads="1"/>
            </p:cNvSpPr>
            <p:nvPr/>
          </p:nvSpPr>
          <p:spPr bwMode="auto">
            <a:xfrm>
              <a:off x="1605" y="1488"/>
              <a:ext cx="311" cy="312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" name="Oval 83"/>
            <p:cNvSpPr>
              <a:spLocks noChangeArrowheads="1"/>
            </p:cNvSpPr>
            <p:nvPr/>
          </p:nvSpPr>
          <p:spPr bwMode="auto">
            <a:xfrm>
              <a:off x="1602" y="1681"/>
              <a:ext cx="366" cy="333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" name="Oval 84"/>
            <p:cNvSpPr>
              <a:spLocks noChangeArrowheads="1"/>
            </p:cNvSpPr>
            <p:nvPr/>
          </p:nvSpPr>
          <p:spPr bwMode="auto">
            <a:xfrm>
              <a:off x="1569" y="1751"/>
              <a:ext cx="364" cy="547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" name="Oval 85"/>
            <p:cNvSpPr>
              <a:spLocks noChangeArrowheads="1"/>
            </p:cNvSpPr>
            <p:nvPr/>
          </p:nvSpPr>
          <p:spPr bwMode="auto">
            <a:xfrm>
              <a:off x="912" y="1434"/>
              <a:ext cx="1008" cy="918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86" name="Text Box 86"/>
          <p:cNvSpPr txBox="1">
            <a:spLocks noChangeArrowheads="1"/>
          </p:cNvSpPr>
          <p:nvPr/>
        </p:nvSpPr>
        <p:spPr bwMode="auto">
          <a:xfrm>
            <a:off x="588963" y="6219825"/>
            <a:ext cx="801687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600" b="0">
                <a:latin typeface="Arial" charset="0"/>
              </a:rPr>
              <a:t>Clients</a:t>
            </a:r>
          </a:p>
        </p:txBody>
      </p:sp>
      <p:sp>
        <p:nvSpPr>
          <p:cNvPr id="87" name="Text Box 87"/>
          <p:cNvSpPr txBox="1">
            <a:spLocks noChangeArrowheads="1"/>
          </p:cNvSpPr>
          <p:nvPr/>
        </p:nvSpPr>
        <p:spPr bwMode="auto">
          <a:xfrm>
            <a:off x="3979863" y="4419600"/>
            <a:ext cx="1468437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600" b="0">
                <a:latin typeface="Arial" charset="0"/>
              </a:rPr>
              <a:t>Backbone ISP</a:t>
            </a:r>
          </a:p>
        </p:txBody>
      </p:sp>
      <p:sp>
        <p:nvSpPr>
          <p:cNvPr id="88" name="Text Box 88"/>
          <p:cNvSpPr txBox="1">
            <a:spLocks noChangeArrowheads="1"/>
          </p:cNvSpPr>
          <p:nvPr/>
        </p:nvSpPr>
        <p:spPr bwMode="auto">
          <a:xfrm>
            <a:off x="2212975" y="5091113"/>
            <a:ext cx="688975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600" b="0">
                <a:latin typeface="Arial" charset="0"/>
              </a:rPr>
              <a:t>ISP-1</a:t>
            </a:r>
          </a:p>
        </p:txBody>
      </p:sp>
      <p:sp>
        <p:nvSpPr>
          <p:cNvPr id="89" name="Text Box 89"/>
          <p:cNvSpPr txBox="1">
            <a:spLocks noChangeArrowheads="1"/>
          </p:cNvSpPr>
          <p:nvPr/>
        </p:nvSpPr>
        <p:spPr bwMode="auto">
          <a:xfrm>
            <a:off x="6415088" y="5105400"/>
            <a:ext cx="688975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600" b="0">
                <a:latin typeface="Arial" charset="0"/>
              </a:rPr>
              <a:t>ISP-2</a:t>
            </a:r>
          </a:p>
        </p:txBody>
      </p:sp>
      <p:sp>
        <p:nvSpPr>
          <p:cNvPr id="90" name="Text Box 90"/>
          <p:cNvSpPr txBox="1">
            <a:spLocks noChangeArrowheads="1"/>
          </p:cNvSpPr>
          <p:nvPr/>
        </p:nvSpPr>
        <p:spPr bwMode="auto">
          <a:xfrm>
            <a:off x="4876800" y="2743200"/>
            <a:ext cx="779463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600" b="0">
                <a:latin typeface="Arial" charset="0"/>
              </a:rPr>
              <a:t>Server</a:t>
            </a:r>
          </a:p>
        </p:txBody>
      </p:sp>
      <p:graphicFrame>
        <p:nvGraphicFramePr>
          <p:cNvPr id="91" name="Object 2"/>
          <p:cNvGraphicFramePr>
            <a:graphicFrameLocks noChangeAspect="1"/>
          </p:cNvGraphicFramePr>
          <p:nvPr/>
        </p:nvGraphicFramePr>
        <p:xfrm>
          <a:off x="4589463" y="2667000"/>
          <a:ext cx="314325" cy="515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097" name="Clip" r:id="rId3" imgW="2107949" imgH="3470495" progId="MS_ClipArt_Gallery.5">
                  <p:embed/>
                </p:oleObj>
              </mc:Choice>
              <mc:Fallback>
                <p:oleObj name="Clip" r:id="rId3" imgW="2107949" imgH="3470495" progId="MS_ClipArt_Gallery.5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89463" y="2667000"/>
                        <a:ext cx="314325" cy="5159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" name="Rectangle 92"/>
          <p:cNvSpPr>
            <a:spLocks noChangeArrowheads="1"/>
          </p:cNvSpPr>
          <p:nvPr/>
        </p:nvSpPr>
        <p:spPr bwMode="auto">
          <a:xfrm>
            <a:off x="4208463" y="3657600"/>
            <a:ext cx="236537" cy="228600"/>
          </a:xfrm>
          <a:prstGeom prst="rect">
            <a:avLst/>
          </a:prstGeom>
          <a:solidFill>
            <a:srgbClr val="EAEAEA"/>
          </a:solidFill>
          <a:ln w="9525">
            <a:miter lim="800000"/>
            <a:headEnd/>
            <a:tailEnd/>
          </a:ln>
          <a:scene3d>
            <a:camera prst="legacyObliqueTopLeft"/>
            <a:lightRig rig="legacyFlat3" dir="t"/>
          </a:scene3d>
          <a:sp3d extrusionH="125400" prstMaterial="legacyMatte">
            <a:bevelT w="13500" h="13500" prst="angle"/>
            <a:bevelB w="13500" h="13500" prst="angle"/>
            <a:extrusionClr>
              <a:srgbClr val="EAEAEA"/>
            </a:extrusionClr>
          </a:sp3d>
        </p:spPr>
        <p:txBody>
          <a:bodyPr wrap="none" lIns="90488" tIns="44450" rIns="90488" bIns="44450" anchor="ctr">
            <a:prstTxWarp prst="textNoShape">
              <a:avLst/>
            </a:prstTxWarp>
            <a:flatTx/>
          </a:bodyPr>
          <a:lstStyle/>
          <a:p>
            <a:endParaRPr lang="en-US"/>
          </a:p>
        </p:txBody>
      </p:sp>
      <p:sp>
        <p:nvSpPr>
          <p:cNvPr id="93" name="Rectangle 93"/>
          <p:cNvSpPr>
            <a:spLocks noChangeArrowheads="1"/>
          </p:cNvSpPr>
          <p:nvPr/>
        </p:nvSpPr>
        <p:spPr bwMode="auto">
          <a:xfrm>
            <a:off x="4741863" y="3657600"/>
            <a:ext cx="236537" cy="228600"/>
          </a:xfrm>
          <a:prstGeom prst="rect">
            <a:avLst/>
          </a:prstGeom>
          <a:solidFill>
            <a:srgbClr val="EAEAEA"/>
          </a:solidFill>
          <a:ln w="9525">
            <a:miter lim="800000"/>
            <a:headEnd/>
            <a:tailEnd/>
          </a:ln>
          <a:scene3d>
            <a:camera prst="legacyObliqueTopLeft"/>
            <a:lightRig rig="legacyFlat3" dir="t"/>
          </a:scene3d>
          <a:sp3d extrusionH="125400" prstMaterial="legacyMatte">
            <a:bevelT w="13500" h="13500" prst="angle"/>
            <a:bevelB w="13500" h="13500" prst="angle"/>
            <a:extrusionClr>
              <a:srgbClr val="EAEAEA"/>
            </a:extrusionClr>
          </a:sp3d>
        </p:spPr>
        <p:txBody>
          <a:bodyPr wrap="none" lIns="90488" tIns="44450" rIns="90488" bIns="44450" anchor="ctr">
            <a:prstTxWarp prst="textNoShape">
              <a:avLst/>
            </a:prstTxWarp>
            <a:flatTx/>
          </a:bodyPr>
          <a:lstStyle/>
          <a:p>
            <a:endParaRPr lang="en-US"/>
          </a:p>
        </p:txBody>
      </p:sp>
      <p:sp>
        <p:nvSpPr>
          <p:cNvPr id="94" name="Rectangle 94"/>
          <p:cNvSpPr>
            <a:spLocks noChangeArrowheads="1"/>
          </p:cNvSpPr>
          <p:nvPr/>
        </p:nvSpPr>
        <p:spPr bwMode="auto">
          <a:xfrm>
            <a:off x="5199063" y="3657600"/>
            <a:ext cx="236537" cy="228600"/>
          </a:xfrm>
          <a:prstGeom prst="rect">
            <a:avLst/>
          </a:prstGeom>
          <a:solidFill>
            <a:srgbClr val="EAEAEA"/>
          </a:solidFill>
          <a:ln w="9525">
            <a:miter lim="800000"/>
            <a:headEnd/>
            <a:tailEnd/>
          </a:ln>
          <a:scene3d>
            <a:camera prst="legacyObliqueTopLeft"/>
            <a:lightRig rig="legacyFlat3" dir="t"/>
          </a:scene3d>
          <a:sp3d extrusionH="125400" prstMaterial="legacyMatte">
            <a:bevelT w="13500" h="13500" prst="angle"/>
            <a:bevelB w="13500" h="13500" prst="angle"/>
            <a:extrusionClr>
              <a:srgbClr val="EAEAEA"/>
            </a:extrusionClr>
          </a:sp3d>
        </p:spPr>
        <p:txBody>
          <a:bodyPr wrap="none" lIns="90488" tIns="44450" rIns="90488" bIns="44450" anchor="ctr">
            <a:prstTxWarp prst="textNoShape">
              <a:avLst/>
            </a:prstTxWarp>
            <a:flatTx/>
          </a:bodyPr>
          <a:lstStyle/>
          <a:p>
            <a:endParaRPr lang="en-US"/>
          </a:p>
        </p:txBody>
      </p:sp>
      <p:sp>
        <p:nvSpPr>
          <p:cNvPr id="95" name="Oval 95"/>
          <p:cNvSpPr>
            <a:spLocks noChangeArrowheads="1"/>
          </p:cNvSpPr>
          <p:nvPr/>
        </p:nvSpPr>
        <p:spPr bwMode="auto">
          <a:xfrm>
            <a:off x="3752850" y="3500438"/>
            <a:ext cx="1979613" cy="4572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6" name="Line 96"/>
          <p:cNvSpPr>
            <a:spLocks noChangeShapeType="1"/>
          </p:cNvSpPr>
          <p:nvPr/>
        </p:nvSpPr>
        <p:spPr bwMode="auto">
          <a:xfrm>
            <a:off x="4741863" y="3124200"/>
            <a:ext cx="0" cy="381000"/>
          </a:xfrm>
          <a:prstGeom prst="line">
            <a:avLst/>
          </a:prstGeom>
          <a:noFill/>
          <a:ln w="25400">
            <a:solidFill>
              <a:schemeClr val="tx2"/>
            </a:solidFill>
            <a:round/>
            <a:headEnd type="triangle" w="med" len="med"/>
            <a:tailEnd type="triangle" w="med" len="med"/>
          </a:ln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7" name="Text Box 97"/>
          <p:cNvSpPr txBox="1">
            <a:spLocks noChangeArrowheads="1"/>
          </p:cNvSpPr>
          <p:nvPr/>
        </p:nvSpPr>
        <p:spPr bwMode="auto">
          <a:xfrm>
            <a:off x="2074863" y="3552825"/>
            <a:ext cx="1649412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600" b="0">
                <a:latin typeface="Arial" charset="0"/>
              </a:rPr>
              <a:t>Reverse proxies</a:t>
            </a:r>
          </a:p>
        </p:txBody>
      </p:sp>
      <p:sp>
        <p:nvSpPr>
          <p:cNvPr id="98" name="Rectangle 98"/>
          <p:cNvSpPr>
            <a:spLocks noChangeArrowheads="1"/>
          </p:cNvSpPr>
          <p:nvPr/>
        </p:nvSpPr>
        <p:spPr bwMode="auto">
          <a:xfrm>
            <a:off x="2303463" y="5567363"/>
            <a:ext cx="236537" cy="228600"/>
          </a:xfrm>
          <a:prstGeom prst="rect">
            <a:avLst/>
          </a:prstGeom>
          <a:solidFill>
            <a:srgbClr val="EAEAEA"/>
          </a:solidFill>
          <a:ln w="9525">
            <a:miter lim="800000"/>
            <a:headEnd/>
            <a:tailEnd/>
          </a:ln>
          <a:scene3d>
            <a:camera prst="legacyObliqueTopLeft"/>
            <a:lightRig rig="legacyFlat3" dir="t"/>
          </a:scene3d>
          <a:sp3d extrusionH="125400" prstMaterial="legacyMatte">
            <a:bevelT w="13500" h="13500" prst="angle"/>
            <a:bevelB w="13500" h="13500" prst="angle"/>
            <a:extrusionClr>
              <a:srgbClr val="EAEAEA"/>
            </a:extrusionClr>
          </a:sp3d>
        </p:spPr>
        <p:txBody>
          <a:bodyPr wrap="none" lIns="90488" tIns="44450" rIns="90488" bIns="44450" anchor="ctr">
            <a:prstTxWarp prst="textNoShape">
              <a:avLst/>
            </a:prstTxWarp>
            <a:flatTx/>
          </a:bodyPr>
          <a:lstStyle/>
          <a:p>
            <a:endParaRPr lang="en-US"/>
          </a:p>
        </p:txBody>
      </p:sp>
      <p:sp>
        <p:nvSpPr>
          <p:cNvPr id="99" name="Rectangle 99"/>
          <p:cNvSpPr>
            <a:spLocks noChangeArrowheads="1"/>
          </p:cNvSpPr>
          <p:nvPr/>
        </p:nvSpPr>
        <p:spPr bwMode="auto">
          <a:xfrm>
            <a:off x="2760663" y="5567363"/>
            <a:ext cx="236537" cy="228600"/>
          </a:xfrm>
          <a:prstGeom prst="rect">
            <a:avLst/>
          </a:prstGeom>
          <a:solidFill>
            <a:srgbClr val="EAEAEA"/>
          </a:solidFill>
          <a:ln w="9525">
            <a:miter lim="800000"/>
            <a:headEnd/>
            <a:tailEnd/>
          </a:ln>
          <a:scene3d>
            <a:camera prst="legacyObliqueTopLeft"/>
            <a:lightRig rig="legacyFlat3" dir="t"/>
          </a:scene3d>
          <a:sp3d extrusionH="125400" prstMaterial="legacyMatte">
            <a:bevelT w="13500" h="13500" prst="angle"/>
            <a:bevelB w="13500" h="13500" prst="angle"/>
            <a:extrusionClr>
              <a:srgbClr val="EAEAEA"/>
            </a:extrusionClr>
          </a:sp3d>
        </p:spPr>
        <p:txBody>
          <a:bodyPr wrap="none" lIns="90488" tIns="44450" rIns="90488" bIns="44450" anchor="ctr">
            <a:prstTxWarp prst="textNoShape">
              <a:avLst/>
            </a:prstTxWarp>
            <a:flatTx/>
          </a:bodyPr>
          <a:lstStyle/>
          <a:p>
            <a:endParaRPr lang="en-US"/>
          </a:p>
        </p:txBody>
      </p:sp>
      <p:sp>
        <p:nvSpPr>
          <p:cNvPr id="100" name="Oval 100"/>
          <p:cNvSpPr>
            <a:spLocks noChangeArrowheads="1"/>
          </p:cNvSpPr>
          <p:nvPr/>
        </p:nvSpPr>
        <p:spPr bwMode="auto">
          <a:xfrm>
            <a:off x="2074863" y="5410200"/>
            <a:ext cx="1066800" cy="4572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1" name="Rectangle 101"/>
          <p:cNvSpPr>
            <a:spLocks noChangeArrowheads="1"/>
          </p:cNvSpPr>
          <p:nvPr/>
        </p:nvSpPr>
        <p:spPr bwMode="auto">
          <a:xfrm>
            <a:off x="6570663" y="5567363"/>
            <a:ext cx="236537" cy="228600"/>
          </a:xfrm>
          <a:prstGeom prst="rect">
            <a:avLst/>
          </a:prstGeom>
          <a:solidFill>
            <a:srgbClr val="EAEAEA"/>
          </a:solidFill>
          <a:ln w="9525">
            <a:miter lim="800000"/>
            <a:headEnd/>
            <a:tailEnd/>
          </a:ln>
          <a:scene3d>
            <a:camera prst="legacyObliqueTopLeft"/>
            <a:lightRig rig="legacyFlat3" dir="t"/>
          </a:scene3d>
          <a:sp3d extrusionH="125400" prstMaterial="legacyMatte">
            <a:bevelT w="13500" h="13500" prst="angle"/>
            <a:bevelB w="13500" h="13500" prst="angle"/>
            <a:extrusionClr>
              <a:srgbClr val="EAEAEA"/>
            </a:extrusionClr>
          </a:sp3d>
        </p:spPr>
        <p:txBody>
          <a:bodyPr wrap="none" lIns="90488" tIns="44450" rIns="90488" bIns="44450" anchor="ctr">
            <a:prstTxWarp prst="textNoShape">
              <a:avLst/>
            </a:prstTxWarp>
            <a:flatTx/>
          </a:bodyPr>
          <a:lstStyle/>
          <a:p>
            <a:endParaRPr lang="en-US"/>
          </a:p>
        </p:txBody>
      </p:sp>
      <p:sp>
        <p:nvSpPr>
          <p:cNvPr id="102" name="Rectangle 102"/>
          <p:cNvSpPr>
            <a:spLocks noChangeArrowheads="1"/>
          </p:cNvSpPr>
          <p:nvPr/>
        </p:nvSpPr>
        <p:spPr bwMode="auto">
          <a:xfrm>
            <a:off x="7027863" y="5567363"/>
            <a:ext cx="236537" cy="228600"/>
          </a:xfrm>
          <a:prstGeom prst="rect">
            <a:avLst/>
          </a:prstGeom>
          <a:solidFill>
            <a:srgbClr val="EAEAEA"/>
          </a:solidFill>
          <a:ln w="9525">
            <a:miter lim="800000"/>
            <a:headEnd/>
            <a:tailEnd/>
          </a:ln>
          <a:scene3d>
            <a:camera prst="legacyObliqueTopLeft"/>
            <a:lightRig rig="legacyFlat3" dir="t"/>
          </a:scene3d>
          <a:sp3d extrusionH="125400" prstMaterial="legacyMatte">
            <a:bevelT w="13500" h="13500" prst="angle"/>
            <a:bevelB w="13500" h="13500" prst="angle"/>
            <a:extrusionClr>
              <a:srgbClr val="EAEAEA"/>
            </a:extrusionClr>
          </a:sp3d>
        </p:spPr>
        <p:txBody>
          <a:bodyPr wrap="none" lIns="90488" tIns="44450" rIns="90488" bIns="44450" anchor="ctr">
            <a:prstTxWarp prst="textNoShape">
              <a:avLst/>
            </a:prstTxWarp>
            <a:flatTx/>
          </a:bodyPr>
          <a:lstStyle/>
          <a:p>
            <a:endParaRPr lang="en-US"/>
          </a:p>
        </p:txBody>
      </p:sp>
      <p:sp>
        <p:nvSpPr>
          <p:cNvPr id="103" name="Oval 103"/>
          <p:cNvSpPr>
            <a:spLocks noChangeArrowheads="1"/>
          </p:cNvSpPr>
          <p:nvPr/>
        </p:nvSpPr>
        <p:spPr bwMode="auto">
          <a:xfrm>
            <a:off x="6342063" y="5410200"/>
            <a:ext cx="1066800" cy="4572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4" name="Freeform 104"/>
          <p:cNvSpPr>
            <a:spLocks/>
          </p:cNvSpPr>
          <p:nvPr/>
        </p:nvSpPr>
        <p:spPr bwMode="auto">
          <a:xfrm>
            <a:off x="2836863" y="3962400"/>
            <a:ext cx="1828800" cy="1447800"/>
          </a:xfrm>
          <a:custGeom>
            <a:avLst/>
            <a:gdLst>
              <a:gd name="T0" fmla="*/ 2147483647 w 1152"/>
              <a:gd name="T1" fmla="*/ 0 h 912"/>
              <a:gd name="T2" fmla="*/ 2147483647 w 1152"/>
              <a:gd name="T3" fmla="*/ 483870000 h 912"/>
              <a:gd name="T4" fmla="*/ 0 w 1152"/>
              <a:gd name="T5" fmla="*/ 2147483647 h 912"/>
              <a:gd name="T6" fmla="*/ 0 60000 65536"/>
              <a:gd name="T7" fmla="*/ 0 60000 65536"/>
              <a:gd name="T8" fmla="*/ 0 60000 65536"/>
              <a:gd name="T9" fmla="*/ 0 w 1152"/>
              <a:gd name="T10" fmla="*/ 0 h 912"/>
              <a:gd name="T11" fmla="*/ 1152 w 1152"/>
              <a:gd name="T12" fmla="*/ 912 h 91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152" h="912">
                <a:moveTo>
                  <a:pt x="1152" y="0"/>
                </a:moveTo>
                <a:lnTo>
                  <a:pt x="1056" y="192"/>
                </a:lnTo>
                <a:lnTo>
                  <a:pt x="0" y="912"/>
                </a:lnTo>
              </a:path>
            </a:pathLst>
          </a:custGeom>
          <a:noFill/>
          <a:ln w="25400">
            <a:solidFill>
              <a:schemeClr val="tx2"/>
            </a:solidFill>
            <a:round/>
            <a:headEnd/>
            <a:tailEnd type="triangle" w="med" len="med"/>
          </a:ln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5" name="Freeform 105"/>
          <p:cNvSpPr>
            <a:spLocks/>
          </p:cNvSpPr>
          <p:nvPr/>
        </p:nvSpPr>
        <p:spPr bwMode="auto">
          <a:xfrm>
            <a:off x="4894263" y="3962400"/>
            <a:ext cx="1676400" cy="1447800"/>
          </a:xfrm>
          <a:custGeom>
            <a:avLst/>
            <a:gdLst>
              <a:gd name="T0" fmla="*/ 0 w 1056"/>
              <a:gd name="T1" fmla="*/ 0 h 912"/>
              <a:gd name="T2" fmla="*/ 483870000 w 1056"/>
              <a:gd name="T3" fmla="*/ 846772500 h 912"/>
              <a:gd name="T4" fmla="*/ 2147483647 w 1056"/>
              <a:gd name="T5" fmla="*/ 2147483647 h 912"/>
              <a:gd name="T6" fmla="*/ 0 60000 65536"/>
              <a:gd name="T7" fmla="*/ 0 60000 65536"/>
              <a:gd name="T8" fmla="*/ 0 60000 65536"/>
              <a:gd name="T9" fmla="*/ 0 w 1056"/>
              <a:gd name="T10" fmla="*/ 0 h 912"/>
              <a:gd name="T11" fmla="*/ 1056 w 1056"/>
              <a:gd name="T12" fmla="*/ 912 h 91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056" h="912">
                <a:moveTo>
                  <a:pt x="0" y="0"/>
                </a:moveTo>
                <a:lnTo>
                  <a:pt x="192" y="336"/>
                </a:lnTo>
                <a:lnTo>
                  <a:pt x="1056" y="912"/>
                </a:lnTo>
              </a:path>
            </a:pathLst>
          </a:custGeom>
          <a:noFill/>
          <a:ln w="25400">
            <a:solidFill>
              <a:schemeClr val="tx2"/>
            </a:solidFill>
            <a:round/>
            <a:headEnd/>
            <a:tailEnd type="triangle" w="med" len="med"/>
          </a:ln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6" name="Line 106"/>
          <p:cNvSpPr>
            <a:spLocks noChangeShapeType="1"/>
          </p:cNvSpPr>
          <p:nvPr/>
        </p:nvSpPr>
        <p:spPr bwMode="auto">
          <a:xfrm flipH="1">
            <a:off x="1541463" y="5791200"/>
            <a:ext cx="685800" cy="381000"/>
          </a:xfrm>
          <a:prstGeom prst="line">
            <a:avLst/>
          </a:prstGeom>
          <a:noFill/>
          <a:ln w="25400">
            <a:solidFill>
              <a:schemeClr val="tx2"/>
            </a:solidFill>
            <a:round/>
            <a:headEnd/>
            <a:tailEnd type="triangle" w="med" len="med"/>
          </a:ln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7" name="Line 107"/>
          <p:cNvSpPr>
            <a:spLocks noChangeShapeType="1"/>
          </p:cNvSpPr>
          <p:nvPr/>
        </p:nvSpPr>
        <p:spPr bwMode="auto">
          <a:xfrm>
            <a:off x="2836863" y="5867400"/>
            <a:ext cx="457200" cy="304800"/>
          </a:xfrm>
          <a:prstGeom prst="line">
            <a:avLst/>
          </a:prstGeom>
          <a:noFill/>
          <a:ln w="25400">
            <a:solidFill>
              <a:schemeClr val="tx2"/>
            </a:solidFill>
            <a:round/>
            <a:headEnd/>
            <a:tailEnd type="triangle" w="med" len="med"/>
          </a:ln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8" name="Line 108"/>
          <p:cNvSpPr>
            <a:spLocks noChangeShapeType="1"/>
          </p:cNvSpPr>
          <p:nvPr/>
        </p:nvSpPr>
        <p:spPr bwMode="auto">
          <a:xfrm flipH="1">
            <a:off x="6418263" y="5867400"/>
            <a:ext cx="457200" cy="304800"/>
          </a:xfrm>
          <a:prstGeom prst="line">
            <a:avLst/>
          </a:prstGeom>
          <a:noFill/>
          <a:ln w="25400">
            <a:solidFill>
              <a:schemeClr val="tx2"/>
            </a:solidFill>
            <a:round/>
            <a:headEnd/>
            <a:tailEnd type="triangle" w="med" len="med"/>
          </a:ln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9" name="Line 109"/>
          <p:cNvSpPr>
            <a:spLocks noChangeShapeType="1"/>
          </p:cNvSpPr>
          <p:nvPr/>
        </p:nvSpPr>
        <p:spPr bwMode="auto">
          <a:xfrm>
            <a:off x="7104063" y="5867400"/>
            <a:ext cx="762000" cy="304800"/>
          </a:xfrm>
          <a:prstGeom prst="line">
            <a:avLst/>
          </a:prstGeom>
          <a:noFill/>
          <a:ln w="25400">
            <a:solidFill>
              <a:schemeClr val="tx2"/>
            </a:solidFill>
            <a:round/>
            <a:headEnd/>
            <a:tailEnd type="triangle" w="med" len="med"/>
          </a:ln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0" name="Text Box 110"/>
          <p:cNvSpPr txBox="1">
            <a:spLocks noChangeArrowheads="1"/>
          </p:cNvSpPr>
          <p:nvPr/>
        </p:nvSpPr>
        <p:spPr bwMode="auto">
          <a:xfrm>
            <a:off x="398463" y="5381625"/>
            <a:ext cx="1638300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600" b="0">
                <a:solidFill>
                  <a:srgbClr val="FF0000"/>
                </a:solidFill>
                <a:latin typeface="Arial" charset="0"/>
              </a:rPr>
              <a:t>Forward proxies</a:t>
            </a:r>
            <a:endParaRPr lang="en-US" sz="1600" b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Content Distribution Networks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868537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Integrate forward and reverse caching</a:t>
            </a:r>
          </a:p>
          <a:p>
            <a:pPr lvl="1"/>
            <a:r>
              <a:rPr lang="en-US" dirty="0" smtClean="0"/>
              <a:t>One network generally administered by one entity</a:t>
            </a:r>
          </a:p>
          <a:p>
            <a:pPr lvl="1"/>
            <a:r>
              <a:rPr lang="en-US" dirty="0" smtClean="0"/>
              <a:t>E.g. </a:t>
            </a:r>
            <a:r>
              <a:rPr lang="en-US" dirty="0" err="1" smtClean="0"/>
              <a:t>Akamai</a:t>
            </a:r>
            <a:endParaRPr lang="en-US" dirty="0" smtClean="0"/>
          </a:p>
          <a:p>
            <a:r>
              <a:rPr lang="en-US" dirty="0" smtClean="0"/>
              <a:t>Provide document caching</a:t>
            </a:r>
          </a:p>
          <a:p>
            <a:pPr lvl="1"/>
            <a:r>
              <a:rPr lang="en-US" dirty="0" smtClean="0"/>
              <a:t>Pull: result from client requests</a:t>
            </a:r>
          </a:p>
          <a:p>
            <a:pPr lvl="1"/>
            <a:r>
              <a:rPr lang="en-US" dirty="0" smtClean="0"/>
              <a:t>Push: expectation of high access rates to some objects</a:t>
            </a:r>
          </a:p>
          <a:p>
            <a:r>
              <a:rPr lang="en-US" dirty="0" smtClean="0"/>
              <a:t>Can also do some processing</a:t>
            </a:r>
          </a:p>
          <a:p>
            <a:pPr lvl="1"/>
            <a:r>
              <a:rPr lang="en-US" dirty="0" smtClean="0"/>
              <a:t>Deploy code to handle some dynamic requests</a:t>
            </a:r>
          </a:p>
          <a:p>
            <a:pPr lvl="1"/>
            <a:r>
              <a:rPr lang="en-US" dirty="0" smtClean="0"/>
              <a:t>Can do other things, such as </a:t>
            </a:r>
            <a:r>
              <a:rPr lang="en-US" dirty="0" err="1" smtClean="0"/>
              <a:t>transcoding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CDN</a:t>
            </a:r>
            <a:endParaRPr lang="en-US" dirty="0"/>
          </a:p>
        </p:txBody>
      </p:sp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6096000" y="4800600"/>
            <a:ext cx="371475" cy="381000"/>
            <a:chOff x="1014" y="912"/>
            <a:chExt cx="574" cy="596"/>
          </a:xfrm>
        </p:grpSpPr>
        <p:sp>
          <p:nvSpPr>
            <p:cNvPr id="5" name="Freeform 4"/>
            <p:cNvSpPr>
              <a:spLocks/>
            </p:cNvSpPr>
            <p:nvPr/>
          </p:nvSpPr>
          <p:spPr bwMode="auto">
            <a:xfrm>
              <a:off x="1014" y="912"/>
              <a:ext cx="574" cy="596"/>
            </a:xfrm>
            <a:custGeom>
              <a:avLst/>
              <a:gdLst>
                <a:gd name="T0" fmla="*/ 124 w 574"/>
                <a:gd name="T1" fmla="*/ 391 h 596"/>
                <a:gd name="T2" fmla="*/ 0 w 574"/>
                <a:gd name="T3" fmla="*/ 391 h 596"/>
                <a:gd name="T4" fmla="*/ 0 w 574"/>
                <a:gd name="T5" fmla="*/ 596 h 596"/>
                <a:gd name="T6" fmla="*/ 574 w 574"/>
                <a:gd name="T7" fmla="*/ 596 h 596"/>
                <a:gd name="T8" fmla="*/ 574 w 574"/>
                <a:gd name="T9" fmla="*/ 391 h 596"/>
                <a:gd name="T10" fmla="*/ 446 w 574"/>
                <a:gd name="T11" fmla="*/ 391 h 596"/>
                <a:gd name="T12" fmla="*/ 446 w 574"/>
                <a:gd name="T13" fmla="*/ 364 h 596"/>
                <a:gd name="T14" fmla="*/ 500 w 574"/>
                <a:gd name="T15" fmla="*/ 364 h 596"/>
                <a:gd name="T16" fmla="*/ 500 w 574"/>
                <a:gd name="T17" fmla="*/ 0 h 596"/>
                <a:gd name="T18" fmla="*/ 70 w 574"/>
                <a:gd name="T19" fmla="*/ 0 h 596"/>
                <a:gd name="T20" fmla="*/ 70 w 574"/>
                <a:gd name="T21" fmla="*/ 364 h 596"/>
                <a:gd name="T22" fmla="*/ 124 w 574"/>
                <a:gd name="T23" fmla="*/ 364 h 596"/>
                <a:gd name="T24" fmla="*/ 124 w 574"/>
                <a:gd name="T25" fmla="*/ 391 h 59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574"/>
                <a:gd name="T40" fmla="*/ 0 h 596"/>
                <a:gd name="T41" fmla="*/ 574 w 574"/>
                <a:gd name="T42" fmla="*/ 596 h 59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574" h="596">
                  <a:moveTo>
                    <a:pt x="124" y="391"/>
                  </a:moveTo>
                  <a:lnTo>
                    <a:pt x="0" y="391"/>
                  </a:lnTo>
                  <a:lnTo>
                    <a:pt x="0" y="596"/>
                  </a:lnTo>
                  <a:lnTo>
                    <a:pt x="574" y="596"/>
                  </a:lnTo>
                  <a:lnTo>
                    <a:pt x="574" y="391"/>
                  </a:lnTo>
                  <a:lnTo>
                    <a:pt x="446" y="391"/>
                  </a:lnTo>
                  <a:lnTo>
                    <a:pt x="446" y="364"/>
                  </a:lnTo>
                  <a:lnTo>
                    <a:pt x="500" y="364"/>
                  </a:lnTo>
                  <a:lnTo>
                    <a:pt x="500" y="0"/>
                  </a:lnTo>
                  <a:lnTo>
                    <a:pt x="70" y="0"/>
                  </a:lnTo>
                  <a:lnTo>
                    <a:pt x="70" y="364"/>
                  </a:lnTo>
                  <a:lnTo>
                    <a:pt x="124" y="364"/>
                  </a:lnTo>
                  <a:lnTo>
                    <a:pt x="124" y="391"/>
                  </a:lnTo>
                  <a:close/>
                </a:path>
              </a:pathLst>
            </a:custGeom>
            <a:solidFill>
              <a:srgbClr val="FFFFFF"/>
            </a:solidFill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Line 5"/>
            <p:cNvSpPr>
              <a:spLocks noChangeShapeType="1"/>
            </p:cNvSpPr>
            <p:nvPr/>
          </p:nvSpPr>
          <p:spPr bwMode="auto">
            <a:xfrm>
              <a:off x="1138" y="1303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Line 6"/>
            <p:cNvSpPr>
              <a:spLocks noChangeShapeType="1"/>
            </p:cNvSpPr>
            <p:nvPr/>
          </p:nvSpPr>
          <p:spPr bwMode="auto">
            <a:xfrm>
              <a:off x="1138" y="1276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7"/>
            <p:cNvSpPr>
              <a:spLocks noEditPoints="1"/>
            </p:cNvSpPr>
            <p:nvPr/>
          </p:nvSpPr>
          <p:spPr bwMode="auto">
            <a:xfrm>
              <a:off x="1310" y="1323"/>
              <a:ext cx="233" cy="168"/>
            </a:xfrm>
            <a:custGeom>
              <a:avLst/>
              <a:gdLst>
                <a:gd name="T0" fmla="*/ 0 w 233"/>
                <a:gd name="T1" fmla="*/ 168 h 168"/>
                <a:gd name="T2" fmla="*/ 188 w 233"/>
                <a:gd name="T3" fmla="*/ 168 h 168"/>
                <a:gd name="T4" fmla="*/ 188 w 233"/>
                <a:gd name="T5" fmla="*/ 0 h 168"/>
                <a:gd name="T6" fmla="*/ 0 w 233"/>
                <a:gd name="T7" fmla="*/ 0 h 168"/>
                <a:gd name="T8" fmla="*/ 0 w 233"/>
                <a:gd name="T9" fmla="*/ 168 h 168"/>
                <a:gd name="T10" fmla="*/ 204 w 233"/>
                <a:gd name="T11" fmla="*/ 26 h 168"/>
                <a:gd name="T12" fmla="*/ 233 w 233"/>
                <a:gd name="T13" fmla="*/ 26 h 168"/>
                <a:gd name="T14" fmla="*/ 233 w 233"/>
                <a:gd name="T15" fmla="*/ 0 h 168"/>
                <a:gd name="T16" fmla="*/ 204 w 233"/>
                <a:gd name="T17" fmla="*/ 0 h 168"/>
                <a:gd name="T18" fmla="*/ 204 w 233"/>
                <a:gd name="T19" fmla="*/ 26 h 16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33"/>
                <a:gd name="T31" fmla="*/ 0 h 168"/>
                <a:gd name="T32" fmla="*/ 233 w 233"/>
                <a:gd name="T33" fmla="*/ 168 h 16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33" h="168">
                  <a:moveTo>
                    <a:pt x="0" y="168"/>
                  </a:moveTo>
                  <a:lnTo>
                    <a:pt x="188" y="168"/>
                  </a:lnTo>
                  <a:lnTo>
                    <a:pt x="188" y="0"/>
                  </a:lnTo>
                  <a:lnTo>
                    <a:pt x="0" y="0"/>
                  </a:lnTo>
                  <a:lnTo>
                    <a:pt x="0" y="168"/>
                  </a:lnTo>
                  <a:close/>
                  <a:moveTo>
                    <a:pt x="204" y="26"/>
                  </a:moveTo>
                  <a:lnTo>
                    <a:pt x="233" y="26"/>
                  </a:lnTo>
                  <a:lnTo>
                    <a:pt x="233" y="0"/>
                  </a:lnTo>
                  <a:lnTo>
                    <a:pt x="204" y="0"/>
                  </a:lnTo>
                  <a:lnTo>
                    <a:pt x="204" y="26"/>
                  </a:lnTo>
                  <a:close/>
                </a:path>
              </a:pathLst>
            </a:custGeom>
            <a:solidFill>
              <a:srgbClr val="FFFFFF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8"/>
            <p:cNvSpPr>
              <a:spLocks noChangeShapeType="1"/>
            </p:cNvSpPr>
            <p:nvPr/>
          </p:nvSpPr>
          <p:spPr bwMode="auto">
            <a:xfrm>
              <a:off x="1310" y="1379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9"/>
            <p:cNvSpPr>
              <a:spLocks noChangeShapeType="1"/>
            </p:cNvSpPr>
            <p:nvPr/>
          </p:nvSpPr>
          <p:spPr bwMode="auto">
            <a:xfrm>
              <a:off x="1310" y="1435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10"/>
            <p:cNvSpPr>
              <a:spLocks noChangeShapeType="1"/>
            </p:cNvSpPr>
            <p:nvPr/>
          </p:nvSpPr>
          <p:spPr bwMode="auto">
            <a:xfrm>
              <a:off x="1317" y="1405"/>
              <a:ext cx="172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Rectangle 11"/>
            <p:cNvSpPr>
              <a:spLocks noChangeArrowheads="1"/>
            </p:cNvSpPr>
            <p:nvPr/>
          </p:nvSpPr>
          <p:spPr bwMode="auto">
            <a:xfrm>
              <a:off x="1416" y="1389"/>
              <a:ext cx="54" cy="36"/>
            </a:xfrm>
            <a:prstGeom prst="rect">
              <a:avLst/>
            </a:prstGeom>
            <a:noFill/>
            <a:ln w="4763">
              <a:solidFill>
                <a:srgbClr val="000000"/>
              </a:solidFill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12"/>
            <p:cNvSpPr>
              <a:spLocks noEditPoints="1"/>
            </p:cNvSpPr>
            <p:nvPr/>
          </p:nvSpPr>
          <p:spPr bwMode="auto">
            <a:xfrm>
              <a:off x="1030" y="955"/>
              <a:ext cx="538" cy="401"/>
            </a:xfrm>
            <a:custGeom>
              <a:avLst/>
              <a:gdLst>
                <a:gd name="T0" fmla="*/ 452 w 538"/>
                <a:gd name="T1" fmla="*/ 285 h 401"/>
                <a:gd name="T2" fmla="*/ 472 w 538"/>
                <a:gd name="T3" fmla="*/ 285 h 401"/>
                <a:gd name="T4" fmla="*/ 472 w 538"/>
                <a:gd name="T5" fmla="*/ 278 h 401"/>
                <a:gd name="T6" fmla="*/ 452 w 538"/>
                <a:gd name="T7" fmla="*/ 278 h 401"/>
                <a:gd name="T8" fmla="*/ 452 w 538"/>
                <a:gd name="T9" fmla="*/ 285 h 401"/>
                <a:gd name="T10" fmla="*/ 121 w 538"/>
                <a:gd name="T11" fmla="*/ 239 h 401"/>
                <a:gd name="T12" fmla="*/ 121 w 538"/>
                <a:gd name="T13" fmla="*/ 27 h 401"/>
                <a:gd name="T14" fmla="*/ 417 w 538"/>
                <a:gd name="T15" fmla="*/ 27 h 401"/>
                <a:gd name="T16" fmla="*/ 417 w 538"/>
                <a:gd name="T17" fmla="*/ 239 h 401"/>
                <a:gd name="T18" fmla="*/ 121 w 538"/>
                <a:gd name="T19" fmla="*/ 239 h 401"/>
                <a:gd name="T20" fmla="*/ 108 w 538"/>
                <a:gd name="T21" fmla="*/ 252 h 401"/>
                <a:gd name="T22" fmla="*/ 430 w 538"/>
                <a:gd name="T23" fmla="*/ 252 h 401"/>
                <a:gd name="T24" fmla="*/ 430 w 538"/>
                <a:gd name="T25" fmla="*/ 14 h 401"/>
                <a:gd name="T26" fmla="*/ 446 w 538"/>
                <a:gd name="T27" fmla="*/ 14 h 401"/>
                <a:gd name="T28" fmla="*/ 446 w 538"/>
                <a:gd name="T29" fmla="*/ 0 h 401"/>
                <a:gd name="T30" fmla="*/ 96 w 538"/>
                <a:gd name="T31" fmla="*/ 0 h 401"/>
                <a:gd name="T32" fmla="*/ 96 w 538"/>
                <a:gd name="T33" fmla="*/ 265 h 401"/>
                <a:gd name="T34" fmla="*/ 108 w 538"/>
                <a:gd name="T35" fmla="*/ 265 h 401"/>
                <a:gd name="T36" fmla="*/ 108 w 538"/>
                <a:gd name="T37" fmla="*/ 252 h 401"/>
                <a:gd name="T38" fmla="*/ 0 w 538"/>
                <a:gd name="T39" fmla="*/ 388 h 401"/>
                <a:gd name="T40" fmla="*/ 54 w 538"/>
                <a:gd name="T41" fmla="*/ 388 h 401"/>
                <a:gd name="T42" fmla="*/ 54 w 538"/>
                <a:gd name="T43" fmla="*/ 368 h 401"/>
                <a:gd name="T44" fmla="*/ 0 w 538"/>
                <a:gd name="T45" fmla="*/ 368 h 401"/>
                <a:gd name="T46" fmla="*/ 0 w 538"/>
                <a:gd name="T47" fmla="*/ 388 h 401"/>
                <a:gd name="T48" fmla="*/ 316 w 538"/>
                <a:gd name="T49" fmla="*/ 401 h 401"/>
                <a:gd name="T50" fmla="*/ 430 w 538"/>
                <a:gd name="T51" fmla="*/ 401 h 401"/>
                <a:gd name="T52" fmla="*/ 430 w 538"/>
                <a:gd name="T53" fmla="*/ 391 h 401"/>
                <a:gd name="T54" fmla="*/ 316 w 538"/>
                <a:gd name="T55" fmla="*/ 391 h 401"/>
                <a:gd name="T56" fmla="*/ 316 w 538"/>
                <a:gd name="T57" fmla="*/ 401 h 401"/>
                <a:gd name="T58" fmla="*/ 523 w 538"/>
                <a:gd name="T59" fmla="*/ 378 h 401"/>
                <a:gd name="T60" fmla="*/ 538 w 538"/>
                <a:gd name="T61" fmla="*/ 378 h 401"/>
                <a:gd name="T62" fmla="*/ 538 w 538"/>
                <a:gd name="T63" fmla="*/ 368 h 401"/>
                <a:gd name="T64" fmla="*/ 523 w 538"/>
                <a:gd name="T65" fmla="*/ 368 h 401"/>
                <a:gd name="T66" fmla="*/ 523 w 538"/>
                <a:gd name="T67" fmla="*/ 378 h 401"/>
                <a:gd name="T68" fmla="*/ 523 w 538"/>
                <a:gd name="T69" fmla="*/ 394 h 401"/>
                <a:gd name="T70" fmla="*/ 538 w 538"/>
                <a:gd name="T71" fmla="*/ 394 h 401"/>
                <a:gd name="T72" fmla="*/ 538 w 538"/>
                <a:gd name="T73" fmla="*/ 388 h 401"/>
                <a:gd name="T74" fmla="*/ 523 w 538"/>
                <a:gd name="T75" fmla="*/ 388 h 401"/>
                <a:gd name="T76" fmla="*/ 523 w 538"/>
                <a:gd name="T77" fmla="*/ 394 h 401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538"/>
                <a:gd name="T118" fmla="*/ 0 h 401"/>
                <a:gd name="T119" fmla="*/ 538 w 538"/>
                <a:gd name="T120" fmla="*/ 401 h 401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538" h="401">
                  <a:moveTo>
                    <a:pt x="452" y="285"/>
                  </a:moveTo>
                  <a:lnTo>
                    <a:pt x="472" y="285"/>
                  </a:lnTo>
                  <a:lnTo>
                    <a:pt x="472" y="278"/>
                  </a:lnTo>
                  <a:lnTo>
                    <a:pt x="452" y="278"/>
                  </a:lnTo>
                  <a:lnTo>
                    <a:pt x="452" y="285"/>
                  </a:lnTo>
                  <a:close/>
                  <a:moveTo>
                    <a:pt x="121" y="239"/>
                  </a:moveTo>
                  <a:lnTo>
                    <a:pt x="121" y="27"/>
                  </a:lnTo>
                  <a:lnTo>
                    <a:pt x="417" y="27"/>
                  </a:lnTo>
                  <a:lnTo>
                    <a:pt x="417" y="239"/>
                  </a:lnTo>
                  <a:lnTo>
                    <a:pt x="121" y="239"/>
                  </a:lnTo>
                  <a:close/>
                  <a:moveTo>
                    <a:pt x="108" y="252"/>
                  </a:moveTo>
                  <a:lnTo>
                    <a:pt x="430" y="252"/>
                  </a:lnTo>
                  <a:lnTo>
                    <a:pt x="430" y="14"/>
                  </a:lnTo>
                  <a:lnTo>
                    <a:pt x="446" y="14"/>
                  </a:lnTo>
                  <a:lnTo>
                    <a:pt x="446" y="0"/>
                  </a:lnTo>
                  <a:lnTo>
                    <a:pt x="96" y="0"/>
                  </a:lnTo>
                  <a:lnTo>
                    <a:pt x="96" y="265"/>
                  </a:lnTo>
                  <a:lnTo>
                    <a:pt x="108" y="265"/>
                  </a:lnTo>
                  <a:lnTo>
                    <a:pt x="108" y="252"/>
                  </a:lnTo>
                  <a:close/>
                  <a:moveTo>
                    <a:pt x="0" y="388"/>
                  </a:moveTo>
                  <a:lnTo>
                    <a:pt x="54" y="388"/>
                  </a:lnTo>
                  <a:lnTo>
                    <a:pt x="54" y="368"/>
                  </a:lnTo>
                  <a:lnTo>
                    <a:pt x="0" y="368"/>
                  </a:lnTo>
                  <a:lnTo>
                    <a:pt x="0" y="388"/>
                  </a:lnTo>
                  <a:close/>
                  <a:moveTo>
                    <a:pt x="316" y="401"/>
                  </a:moveTo>
                  <a:lnTo>
                    <a:pt x="430" y="401"/>
                  </a:lnTo>
                  <a:lnTo>
                    <a:pt x="430" y="391"/>
                  </a:lnTo>
                  <a:lnTo>
                    <a:pt x="316" y="391"/>
                  </a:lnTo>
                  <a:lnTo>
                    <a:pt x="316" y="401"/>
                  </a:lnTo>
                  <a:close/>
                  <a:moveTo>
                    <a:pt x="523" y="378"/>
                  </a:moveTo>
                  <a:lnTo>
                    <a:pt x="538" y="378"/>
                  </a:lnTo>
                  <a:lnTo>
                    <a:pt x="538" y="368"/>
                  </a:lnTo>
                  <a:lnTo>
                    <a:pt x="523" y="368"/>
                  </a:lnTo>
                  <a:lnTo>
                    <a:pt x="523" y="378"/>
                  </a:lnTo>
                  <a:close/>
                  <a:moveTo>
                    <a:pt x="523" y="394"/>
                  </a:moveTo>
                  <a:lnTo>
                    <a:pt x="538" y="394"/>
                  </a:lnTo>
                  <a:lnTo>
                    <a:pt x="538" y="388"/>
                  </a:lnTo>
                  <a:lnTo>
                    <a:pt x="523" y="388"/>
                  </a:lnTo>
                  <a:lnTo>
                    <a:pt x="523" y="394"/>
                  </a:lnTo>
                  <a:close/>
                </a:path>
              </a:pathLst>
            </a:custGeom>
            <a:solidFill>
              <a:srgbClr val="000000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13"/>
            <p:cNvSpPr>
              <a:spLocks noChangeShapeType="1"/>
            </p:cNvSpPr>
            <p:nvPr/>
          </p:nvSpPr>
          <p:spPr bwMode="auto">
            <a:xfrm>
              <a:off x="1084" y="1257"/>
              <a:ext cx="430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14"/>
            <p:cNvSpPr>
              <a:spLocks noChangeShapeType="1"/>
            </p:cNvSpPr>
            <p:nvPr/>
          </p:nvSpPr>
          <p:spPr bwMode="auto">
            <a:xfrm flipV="1">
              <a:off x="1193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15"/>
            <p:cNvSpPr>
              <a:spLocks noChangeShapeType="1"/>
            </p:cNvSpPr>
            <p:nvPr/>
          </p:nvSpPr>
          <p:spPr bwMode="auto">
            <a:xfrm flipV="1">
              <a:off x="1301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7" name="Group 16"/>
          <p:cNvGrpSpPr>
            <a:grpSpLocks/>
          </p:cNvGrpSpPr>
          <p:nvPr/>
        </p:nvGrpSpPr>
        <p:grpSpPr bwMode="auto">
          <a:xfrm>
            <a:off x="7553325" y="4800600"/>
            <a:ext cx="371475" cy="381000"/>
            <a:chOff x="1014" y="912"/>
            <a:chExt cx="574" cy="596"/>
          </a:xfrm>
        </p:grpSpPr>
        <p:sp>
          <p:nvSpPr>
            <p:cNvPr id="18" name="Freeform 17"/>
            <p:cNvSpPr>
              <a:spLocks/>
            </p:cNvSpPr>
            <p:nvPr/>
          </p:nvSpPr>
          <p:spPr bwMode="auto">
            <a:xfrm>
              <a:off x="1014" y="912"/>
              <a:ext cx="574" cy="596"/>
            </a:xfrm>
            <a:custGeom>
              <a:avLst/>
              <a:gdLst>
                <a:gd name="T0" fmla="*/ 124 w 574"/>
                <a:gd name="T1" fmla="*/ 391 h 596"/>
                <a:gd name="T2" fmla="*/ 0 w 574"/>
                <a:gd name="T3" fmla="*/ 391 h 596"/>
                <a:gd name="T4" fmla="*/ 0 w 574"/>
                <a:gd name="T5" fmla="*/ 596 h 596"/>
                <a:gd name="T6" fmla="*/ 574 w 574"/>
                <a:gd name="T7" fmla="*/ 596 h 596"/>
                <a:gd name="T8" fmla="*/ 574 w 574"/>
                <a:gd name="T9" fmla="*/ 391 h 596"/>
                <a:gd name="T10" fmla="*/ 446 w 574"/>
                <a:gd name="T11" fmla="*/ 391 h 596"/>
                <a:gd name="T12" fmla="*/ 446 w 574"/>
                <a:gd name="T13" fmla="*/ 364 h 596"/>
                <a:gd name="T14" fmla="*/ 500 w 574"/>
                <a:gd name="T15" fmla="*/ 364 h 596"/>
                <a:gd name="T16" fmla="*/ 500 w 574"/>
                <a:gd name="T17" fmla="*/ 0 h 596"/>
                <a:gd name="T18" fmla="*/ 70 w 574"/>
                <a:gd name="T19" fmla="*/ 0 h 596"/>
                <a:gd name="T20" fmla="*/ 70 w 574"/>
                <a:gd name="T21" fmla="*/ 364 h 596"/>
                <a:gd name="T22" fmla="*/ 124 w 574"/>
                <a:gd name="T23" fmla="*/ 364 h 596"/>
                <a:gd name="T24" fmla="*/ 124 w 574"/>
                <a:gd name="T25" fmla="*/ 391 h 59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574"/>
                <a:gd name="T40" fmla="*/ 0 h 596"/>
                <a:gd name="T41" fmla="*/ 574 w 574"/>
                <a:gd name="T42" fmla="*/ 596 h 59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574" h="596">
                  <a:moveTo>
                    <a:pt x="124" y="391"/>
                  </a:moveTo>
                  <a:lnTo>
                    <a:pt x="0" y="391"/>
                  </a:lnTo>
                  <a:lnTo>
                    <a:pt x="0" y="596"/>
                  </a:lnTo>
                  <a:lnTo>
                    <a:pt x="574" y="596"/>
                  </a:lnTo>
                  <a:lnTo>
                    <a:pt x="574" y="391"/>
                  </a:lnTo>
                  <a:lnTo>
                    <a:pt x="446" y="391"/>
                  </a:lnTo>
                  <a:lnTo>
                    <a:pt x="446" y="364"/>
                  </a:lnTo>
                  <a:lnTo>
                    <a:pt x="500" y="364"/>
                  </a:lnTo>
                  <a:lnTo>
                    <a:pt x="500" y="0"/>
                  </a:lnTo>
                  <a:lnTo>
                    <a:pt x="70" y="0"/>
                  </a:lnTo>
                  <a:lnTo>
                    <a:pt x="70" y="364"/>
                  </a:lnTo>
                  <a:lnTo>
                    <a:pt x="124" y="364"/>
                  </a:lnTo>
                  <a:lnTo>
                    <a:pt x="124" y="391"/>
                  </a:lnTo>
                  <a:close/>
                </a:path>
              </a:pathLst>
            </a:custGeom>
            <a:solidFill>
              <a:srgbClr val="FFFFFF"/>
            </a:solidFill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Line 18"/>
            <p:cNvSpPr>
              <a:spLocks noChangeShapeType="1"/>
            </p:cNvSpPr>
            <p:nvPr/>
          </p:nvSpPr>
          <p:spPr bwMode="auto">
            <a:xfrm>
              <a:off x="1138" y="1303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19"/>
            <p:cNvSpPr>
              <a:spLocks noChangeShapeType="1"/>
            </p:cNvSpPr>
            <p:nvPr/>
          </p:nvSpPr>
          <p:spPr bwMode="auto">
            <a:xfrm>
              <a:off x="1138" y="1276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20"/>
            <p:cNvSpPr>
              <a:spLocks noEditPoints="1"/>
            </p:cNvSpPr>
            <p:nvPr/>
          </p:nvSpPr>
          <p:spPr bwMode="auto">
            <a:xfrm>
              <a:off x="1310" y="1323"/>
              <a:ext cx="233" cy="168"/>
            </a:xfrm>
            <a:custGeom>
              <a:avLst/>
              <a:gdLst>
                <a:gd name="T0" fmla="*/ 0 w 233"/>
                <a:gd name="T1" fmla="*/ 168 h 168"/>
                <a:gd name="T2" fmla="*/ 188 w 233"/>
                <a:gd name="T3" fmla="*/ 168 h 168"/>
                <a:gd name="T4" fmla="*/ 188 w 233"/>
                <a:gd name="T5" fmla="*/ 0 h 168"/>
                <a:gd name="T6" fmla="*/ 0 w 233"/>
                <a:gd name="T7" fmla="*/ 0 h 168"/>
                <a:gd name="T8" fmla="*/ 0 w 233"/>
                <a:gd name="T9" fmla="*/ 168 h 168"/>
                <a:gd name="T10" fmla="*/ 204 w 233"/>
                <a:gd name="T11" fmla="*/ 26 h 168"/>
                <a:gd name="T12" fmla="*/ 233 w 233"/>
                <a:gd name="T13" fmla="*/ 26 h 168"/>
                <a:gd name="T14" fmla="*/ 233 w 233"/>
                <a:gd name="T15" fmla="*/ 0 h 168"/>
                <a:gd name="T16" fmla="*/ 204 w 233"/>
                <a:gd name="T17" fmla="*/ 0 h 168"/>
                <a:gd name="T18" fmla="*/ 204 w 233"/>
                <a:gd name="T19" fmla="*/ 26 h 16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33"/>
                <a:gd name="T31" fmla="*/ 0 h 168"/>
                <a:gd name="T32" fmla="*/ 233 w 233"/>
                <a:gd name="T33" fmla="*/ 168 h 16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33" h="168">
                  <a:moveTo>
                    <a:pt x="0" y="168"/>
                  </a:moveTo>
                  <a:lnTo>
                    <a:pt x="188" y="168"/>
                  </a:lnTo>
                  <a:lnTo>
                    <a:pt x="188" y="0"/>
                  </a:lnTo>
                  <a:lnTo>
                    <a:pt x="0" y="0"/>
                  </a:lnTo>
                  <a:lnTo>
                    <a:pt x="0" y="168"/>
                  </a:lnTo>
                  <a:close/>
                  <a:moveTo>
                    <a:pt x="204" y="26"/>
                  </a:moveTo>
                  <a:lnTo>
                    <a:pt x="233" y="26"/>
                  </a:lnTo>
                  <a:lnTo>
                    <a:pt x="233" y="0"/>
                  </a:lnTo>
                  <a:lnTo>
                    <a:pt x="204" y="0"/>
                  </a:lnTo>
                  <a:lnTo>
                    <a:pt x="204" y="26"/>
                  </a:lnTo>
                  <a:close/>
                </a:path>
              </a:pathLst>
            </a:custGeom>
            <a:solidFill>
              <a:srgbClr val="FFFFFF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Line 21"/>
            <p:cNvSpPr>
              <a:spLocks noChangeShapeType="1"/>
            </p:cNvSpPr>
            <p:nvPr/>
          </p:nvSpPr>
          <p:spPr bwMode="auto">
            <a:xfrm>
              <a:off x="1310" y="1379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22"/>
            <p:cNvSpPr>
              <a:spLocks noChangeShapeType="1"/>
            </p:cNvSpPr>
            <p:nvPr/>
          </p:nvSpPr>
          <p:spPr bwMode="auto">
            <a:xfrm>
              <a:off x="1310" y="1435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23"/>
            <p:cNvSpPr>
              <a:spLocks noChangeShapeType="1"/>
            </p:cNvSpPr>
            <p:nvPr/>
          </p:nvSpPr>
          <p:spPr bwMode="auto">
            <a:xfrm>
              <a:off x="1317" y="1405"/>
              <a:ext cx="172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Rectangle 24"/>
            <p:cNvSpPr>
              <a:spLocks noChangeArrowheads="1"/>
            </p:cNvSpPr>
            <p:nvPr/>
          </p:nvSpPr>
          <p:spPr bwMode="auto">
            <a:xfrm>
              <a:off x="1416" y="1389"/>
              <a:ext cx="54" cy="36"/>
            </a:xfrm>
            <a:prstGeom prst="rect">
              <a:avLst/>
            </a:prstGeom>
            <a:noFill/>
            <a:ln w="4763">
              <a:solidFill>
                <a:srgbClr val="000000"/>
              </a:solidFill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25"/>
            <p:cNvSpPr>
              <a:spLocks noEditPoints="1"/>
            </p:cNvSpPr>
            <p:nvPr/>
          </p:nvSpPr>
          <p:spPr bwMode="auto">
            <a:xfrm>
              <a:off x="1030" y="955"/>
              <a:ext cx="538" cy="401"/>
            </a:xfrm>
            <a:custGeom>
              <a:avLst/>
              <a:gdLst>
                <a:gd name="T0" fmla="*/ 452 w 538"/>
                <a:gd name="T1" fmla="*/ 285 h 401"/>
                <a:gd name="T2" fmla="*/ 472 w 538"/>
                <a:gd name="T3" fmla="*/ 285 h 401"/>
                <a:gd name="T4" fmla="*/ 472 w 538"/>
                <a:gd name="T5" fmla="*/ 278 h 401"/>
                <a:gd name="T6" fmla="*/ 452 w 538"/>
                <a:gd name="T7" fmla="*/ 278 h 401"/>
                <a:gd name="T8" fmla="*/ 452 w 538"/>
                <a:gd name="T9" fmla="*/ 285 h 401"/>
                <a:gd name="T10" fmla="*/ 121 w 538"/>
                <a:gd name="T11" fmla="*/ 239 h 401"/>
                <a:gd name="T12" fmla="*/ 121 w 538"/>
                <a:gd name="T13" fmla="*/ 27 h 401"/>
                <a:gd name="T14" fmla="*/ 417 w 538"/>
                <a:gd name="T15" fmla="*/ 27 h 401"/>
                <a:gd name="T16" fmla="*/ 417 w 538"/>
                <a:gd name="T17" fmla="*/ 239 h 401"/>
                <a:gd name="T18" fmla="*/ 121 w 538"/>
                <a:gd name="T19" fmla="*/ 239 h 401"/>
                <a:gd name="T20" fmla="*/ 108 w 538"/>
                <a:gd name="T21" fmla="*/ 252 h 401"/>
                <a:gd name="T22" fmla="*/ 430 w 538"/>
                <a:gd name="T23" fmla="*/ 252 h 401"/>
                <a:gd name="T24" fmla="*/ 430 w 538"/>
                <a:gd name="T25" fmla="*/ 14 h 401"/>
                <a:gd name="T26" fmla="*/ 446 w 538"/>
                <a:gd name="T27" fmla="*/ 14 h 401"/>
                <a:gd name="T28" fmla="*/ 446 w 538"/>
                <a:gd name="T29" fmla="*/ 0 h 401"/>
                <a:gd name="T30" fmla="*/ 96 w 538"/>
                <a:gd name="T31" fmla="*/ 0 h 401"/>
                <a:gd name="T32" fmla="*/ 96 w 538"/>
                <a:gd name="T33" fmla="*/ 265 h 401"/>
                <a:gd name="T34" fmla="*/ 108 w 538"/>
                <a:gd name="T35" fmla="*/ 265 h 401"/>
                <a:gd name="T36" fmla="*/ 108 w 538"/>
                <a:gd name="T37" fmla="*/ 252 h 401"/>
                <a:gd name="T38" fmla="*/ 0 w 538"/>
                <a:gd name="T39" fmla="*/ 388 h 401"/>
                <a:gd name="T40" fmla="*/ 54 w 538"/>
                <a:gd name="T41" fmla="*/ 388 h 401"/>
                <a:gd name="T42" fmla="*/ 54 w 538"/>
                <a:gd name="T43" fmla="*/ 368 h 401"/>
                <a:gd name="T44" fmla="*/ 0 w 538"/>
                <a:gd name="T45" fmla="*/ 368 h 401"/>
                <a:gd name="T46" fmla="*/ 0 w 538"/>
                <a:gd name="T47" fmla="*/ 388 h 401"/>
                <a:gd name="T48" fmla="*/ 316 w 538"/>
                <a:gd name="T49" fmla="*/ 401 h 401"/>
                <a:gd name="T50" fmla="*/ 430 w 538"/>
                <a:gd name="T51" fmla="*/ 401 h 401"/>
                <a:gd name="T52" fmla="*/ 430 w 538"/>
                <a:gd name="T53" fmla="*/ 391 h 401"/>
                <a:gd name="T54" fmla="*/ 316 w 538"/>
                <a:gd name="T55" fmla="*/ 391 h 401"/>
                <a:gd name="T56" fmla="*/ 316 w 538"/>
                <a:gd name="T57" fmla="*/ 401 h 401"/>
                <a:gd name="T58" fmla="*/ 523 w 538"/>
                <a:gd name="T59" fmla="*/ 378 h 401"/>
                <a:gd name="T60" fmla="*/ 538 w 538"/>
                <a:gd name="T61" fmla="*/ 378 h 401"/>
                <a:gd name="T62" fmla="*/ 538 w 538"/>
                <a:gd name="T63" fmla="*/ 368 h 401"/>
                <a:gd name="T64" fmla="*/ 523 w 538"/>
                <a:gd name="T65" fmla="*/ 368 h 401"/>
                <a:gd name="T66" fmla="*/ 523 w 538"/>
                <a:gd name="T67" fmla="*/ 378 h 401"/>
                <a:gd name="T68" fmla="*/ 523 w 538"/>
                <a:gd name="T69" fmla="*/ 394 h 401"/>
                <a:gd name="T70" fmla="*/ 538 w 538"/>
                <a:gd name="T71" fmla="*/ 394 h 401"/>
                <a:gd name="T72" fmla="*/ 538 w 538"/>
                <a:gd name="T73" fmla="*/ 388 h 401"/>
                <a:gd name="T74" fmla="*/ 523 w 538"/>
                <a:gd name="T75" fmla="*/ 388 h 401"/>
                <a:gd name="T76" fmla="*/ 523 w 538"/>
                <a:gd name="T77" fmla="*/ 394 h 401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538"/>
                <a:gd name="T118" fmla="*/ 0 h 401"/>
                <a:gd name="T119" fmla="*/ 538 w 538"/>
                <a:gd name="T120" fmla="*/ 401 h 401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538" h="401">
                  <a:moveTo>
                    <a:pt x="452" y="285"/>
                  </a:moveTo>
                  <a:lnTo>
                    <a:pt x="472" y="285"/>
                  </a:lnTo>
                  <a:lnTo>
                    <a:pt x="472" y="278"/>
                  </a:lnTo>
                  <a:lnTo>
                    <a:pt x="452" y="278"/>
                  </a:lnTo>
                  <a:lnTo>
                    <a:pt x="452" y="285"/>
                  </a:lnTo>
                  <a:close/>
                  <a:moveTo>
                    <a:pt x="121" y="239"/>
                  </a:moveTo>
                  <a:lnTo>
                    <a:pt x="121" y="27"/>
                  </a:lnTo>
                  <a:lnTo>
                    <a:pt x="417" y="27"/>
                  </a:lnTo>
                  <a:lnTo>
                    <a:pt x="417" y="239"/>
                  </a:lnTo>
                  <a:lnTo>
                    <a:pt x="121" y="239"/>
                  </a:lnTo>
                  <a:close/>
                  <a:moveTo>
                    <a:pt x="108" y="252"/>
                  </a:moveTo>
                  <a:lnTo>
                    <a:pt x="430" y="252"/>
                  </a:lnTo>
                  <a:lnTo>
                    <a:pt x="430" y="14"/>
                  </a:lnTo>
                  <a:lnTo>
                    <a:pt x="446" y="14"/>
                  </a:lnTo>
                  <a:lnTo>
                    <a:pt x="446" y="0"/>
                  </a:lnTo>
                  <a:lnTo>
                    <a:pt x="96" y="0"/>
                  </a:lnTo>
                  <a:lnTo>
                    <a:pt x="96" y="265"/>
                  </a:lnTo>
                  <a:lnTo>
                    <a:pt x="108" y="265"/>
                  </a:lnTo>
                  <a:lnTo>
                    <a:pt x="108" y="252"/>
                  </a:lnTo>
                  <a:close/>
                  <a:moveTo>
                    <a:pt x="0" y="388"/>
                  </a:moveTo>
                  <a:lnTo>
                    <a:pt x="54" y="388"/>
                  </a:lnTo>
                  <a:lnTo>
                    <a:pt x="54" y="368"/>
                  </a:lnTo>
                  <a:lnTo>
                    <a:pt x="0" y="368"/>
                  </a:lnTo>
                  <a:lnTo>
                    <a:pt x="0" y="388"/>
                  </a:lnTo>
                  <a:close/>
                  <a:moveTo>
                    <a:pt x="316" y="401"/>
                  </a:moveTo>
                  <a:lnTo>
                    <a:pt x="430" y="401"/>
                  </a:lnTo>
                  <a:lnTo>
                    <a:pt x="430" y="391"/>
                  </a:lnTo>
                  <a:lnTo>
                    <a:pt x="316" y="391"/>
                  </a:lnTo>
                  <a:lnTo>
                    <a:pt x="316" y="401"/>
                  </a:lnTo>
                  <a:close/>
                  <a:moveTo>
                    <a:pt x="523" y="378"/>
                  </a:moveTo>
                  <a:lnTo>
                    <a:pt x="538" y="378"/>
                  </a:lnTo>
                  <a:lnTo>
                    <a:pt x="538" y="368"/>
                  </a:lnTo>
                  <a:lnTo>
                    <a:pt x="523" y="368"/>
                  </a:lnTo>
                  <a:lnTo>
                    <a:pt x="523" y="378"/>
                  </a:lnTo>
                  <a:close/>
                  <a:moveTo>
                    <a:pt x="523" y="394"/>
                  </a:moveTo>
                  <a:lnTo>
                    <a:pt x="538" y="394"/>
                  </a:lnTo>
                  <a:lnTo>
                    <a:pt x="538" y="388"/>
                  </a:lnTo>
                  <a:lnTo>
                    <a:pt x="523" y="388"/>
                  </a:lnTo>
                  <a:lnTo>
                    <a:pt x="523" y="394"/>
                  </a:lnTo>
                  <a:close/>
                </a:path>
              </a:pathLst>
            </a:custGeom>
            <a:solidFill>
              <a:srgbClr val="000000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Line 26"/>
            <p:cNvSpPr>
              <a:spLocks noChangeShapeType="1"/>
            </p:cNvSpPr>
            <p:nvPr/>
          </p:nvSpPr>
          <p:spPr bwMode="auto">
            <a:xfrm>
              <a:off x="1084" y="1257"/>
              <a:ext cx="430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Line 27"/>
            <p:cNvSpPr>
              <a:spLocks noChangeShapeType="1"/>
            </p:cNvSpPr>
            <p:nvPr/>
          </p:nvSpPr>
          <p:spPr bwMode="auto">
            <a:xfrm flipV="1">
              <a:off x="1193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28"/>
            <p:cNvSpPr>
              <a:spLocks noChangeShapeType="1"/>
            </p:cNvSpPr>
            <p:nvPr/>
          </p:nvSpPr>
          <p:spPr bwMode="auto">
            <a:xfrm flipV="1">
              <a:off x="1301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0" name="Group 29"/>
          <p:cNvGrpSpPr>
            <a:grpSpLocks/>
          </p:cNvGrpSpPr>
          <p:nvPr/>
        </p:nvGrpSpPr>
        <p:grpSpPr bwMode="auto">
          <a:xfrm>
            <a:off x="1295400" y="4800600"/>
            <a:ext cx="371475" cy="381000"/>
            <a:chOff x="1014" y="912"/>
            <a:chExt cx="574" cy="596"/>
          </a:xfrm>
        </p:grpSpPr>
        <p:sp>
          <p:nvSpPr>
            <p:cNvPr id="31" name="Freeform 30"/>
            <p:cNvSpPr>
              <a:spLocks/>
            </p:cNvSpPr>
            <p:nvPr/>
          </p:nvSpPr>
          <p:spPr bwMode="auto">
            <a:xfrm>
              <a:off x="1014" y="912"/>
              <a:ext cx="574" cy="596"/>
            </a:xfrm>
            <a:custGeom>
              <a:avLst/>
              <a:gdLst>
                <a:gd name="T0" fmla="*/ 124 w 574"/>
                <a:gd name="T1" fmla="*/ 391 h 596"/>
                <a:gd name="T2" fmla="*/ 0 w 574"/>
                <a:gd name="T3" fmla="*/ 391 h 596"/>
                <a:gd name="T4" fmla="*/ 0 w 574"/>
                <a:gd name="T5" fmla="*/ 596 h 596"/>
                <a:gd name="T6" fmla="*/ 574 w 574"/>
                <a:gd name="T7" fmla="*/ 596 h 596"/>
                <a:gd name="T8" fmla="*/ 574 w 574"/>
                <a:gd name="T9" fmla="*/ 391 h 596"/>
                <a:gd name="T10" fmla="*/ 446 w 574"/>
                <a:gd name="T11" fmla="*/ 391 h 596"/>
                <a:gd name="T12" fmla="*/ 446 w 574"/>
                <a:gd name="T13" fmla="*/ 364 h 596"/>
                <a:gd name="T14" fmla="*/ 500 w 574"/>
                <a:gd name="T15" fmla="*/ 364 h 596"/>
                <a:gd name="T16" fmla="*/ 500 w 574"/>
                <a:gd name="T17" fmla="*/ 0 h 596"/>
                <a:gd name="T18" fmla="*/ 70 w 574"/>
                <a:gd name="T19" fmla="*/ 0 h 596"/>
                <a:gd name="T20" fmla="*/ 70 w 574"/>
                <a:gd name="T21" fmla="*/ 364 h 596"/>
                <a:gd name="T22" fmla="*/ 124 w 574"/>
                <a:gd name="T23" fmla="*/ 364 h 596"/>
                <a:gd name="T24" fmla="*/ 124 w 574"/>
                <a:gd name="T25" fmla="*/ 391 h 59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574"/>
                <a:gd name="T40" fmla="*/ 0 h 596"/>
                <a:gd name="T41" fmla="*/ 574 w 574"/>
                <a:gd name="T42" fmla="*/ 596 h 59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574" h="596">
                  <a:moveTo>
                    <a:pt x="124" y="391"/>
                  </a:moveTo>
                  <a:lnTo>
                    <a:pt x="0" y="391"/>
                  </a:lnTo>
                  <a:lnTo>
                    <a:pt x="0" y="596"/>
                  </a:lnTo>
                  <a:lnTo>
                    <a:pt x="574" y="596"/>
                  </a:lnTo>
                  <a:lnTo>
                    <a:pt x="574" y="391"/>
                  </a:lnTo>
                  <a:lnTo>
                    <a:pt x="446" y="391"/>
                  </a:lnTo>
                  <a:lnTo>
                    <a:pt x="446" y="364"/>
                  </a:lnTo>
                  <a:lnTo>
                    <a:pt x="500" y="364"/>
                  </a:lnTo>
                  <a:lnTo>
                    <a:pt x="500" y="0"/>
                  </a:lnTo>
                  <a:lnTo>
                    <a:pt x="70" y="0"/>
                  </a:lnTo>
                  <a:lnTo>
                    <a:pt x="70" y="364"/>
                  </a:lnTo>
                  <a:lnTo>
                    <a:pt x="124" y="364"/>
                  </a:lnTo>
                  <a:lnTo>
                    <a:pt x="124" y="391"/>
                  </a:lnTo>
                  <a:close/>
                </a:path>
              </a:pathLst>
            </a:custGeom>
            <a:solidFill>
              <a:srgbClr val="FFFFFF"/>
            </a:solidFill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Line 31"/>
            <p:cNvSpPr>
              <a:spLocks noChangeShapeType="1"/>
            </p:cNvSpPr>
            <p:nvPr/>
          </p:nvSpPr>
          <p:spPr bwMode="auto">
            <a:xfrm>
              <a:off x="1138" y="1303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Line 32"/>
            <p:cNvSpPr>
              <a:spLocks noChangeShapeType="1"/>
            </p:cNvSpPr>
            <p:nvPr/>
          </p:nvSpPr>
          <p:spPr bwMode="auto">
            <a:xfrm>
              <a:off x="1138" y="1276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33"/>
            <p:cNvSpPr>
              <a:spLocks noEditPoints="1"/>
            </p:cNvSpPr>
            <p:nvPr/>
          </p:nvSpPr>
          <p:spPr bwMode="auto">
            <a:xfrm>
              <a:off x="1310" y="1323"/>
              <a:ext cx="233" cy="168"/>
            </a:xfrm>
            <a:custGeom>
              <a:avLst/>
              <a:gdLst>
                <a:gd name="T0" fmla="*/ 0 w 233"/>
                <a:gd name="T1" fmla="*/ 168 h 168"/>
                <a:gd name="T2" fmla="*/ 188 w 233"/>
                <a:gd name="T3" fmla="*/ 168 h 168"/>
                <a:gd name="T4" fmla="*/ 188 w 233"/>
                <a:gd name="T5" fmla="*/ 0 h 168"/>
                <a:gd name="T6" fmla="*/ 0 w 233"/>
                <a:gd name="T7" fmla="*/ 0 h 168"/>
                <a:gd name="T8" fmla="*/ 0 w 233"/>
                <a:gd name="T9" fmla="*/ 168 h 168"/>
                <a:gd name="T10" fmla="*/ 204 w 233"/>
                <a:gd name="T11" fmla="*/ 26 h 168"/>
                <a:gd name="T12" fmla="*/ 233 w 233"/>
                <a:gd name="T13" fmla="*/ 26 h 168"/>
                <a:gd name="T14" fmla="*/ 233 w 233"/>
                <a:gd name="T15" fmla="*/ 0 h 168"/>
                <a:gd name="T16" fmla="*/ 204 w 233"/>
                <a:gd name="T17" fmla="*/ 0 h 168"/>
                <a:gd name="T18" fmla="*/ 204 w 233"/>
                <a:gd name="T19" fmla="*/ 26 h 16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33"/>
                <a:gd name="T31" fmla="*/ 0 h 168"/>
                <a:gd name="T32" fmla="*/ 233 w 233"/>
                <a:gd name="T33" fmla="*/ 168 h 16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33" h="168">
                  <a:moveTo>
                    <a:pt x="0" y="168"/>
                  </a:moveTo>
                  <a:lnTo>
                    <a:pt x="188" y="168"/>
                  </a:lnTo>
                  <a:lnTo>
                    <a:pt x="188" y="0"/>
                  </a:lnTo>
                  <a:lnTo>
                    <a:pt x="0" y="0"/>
                  </a:lnTo>
                  <a:lnTo>
                    <a:pt x="0" y="168"/>
                  </a:lnTo>
                  <a:close/>
                  <a:moveTo>
                    <a:pt x="204" y="26"/>
                  </a:moveTo>
                  <a:lnTo>
                    <a:pt x="233" y="26"/>
                  </a:lnTo>
                  <a:lnTo>
                    <a:pt x="233" y="0"/>
                  </a:lnTo>
                  <a:lnTo>
                    <a:pt x="204" y="0"/>
                  </a:lnTo>
                  <a:lnTo>
                    <a:pt x="204" y="26"/>
                  </a:lnTo>
                  <a:close/>
                </a:path>
              </a:pathLst>
            </a:custGeom>
            <a:solidFill>
              <a:srgbClr val="FFFFFF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Line 34"/>
            <p:cNvSpPr>
              <a:spLocks noChangeShapeType="1"/>
            </p:cNvSpPr>
            <p:nvPr/>
          </p:nvSpPr>
          <p:spPr bwMode="auto">
            <a:xfrm>
              <a:off x="1310" y="1379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Line 35"/>
            <p:cNvSpPr>
              <a:spLocks noChangeShapeType="1"/>
            </p:cNvSpPr>
            <p:nvPr/>
          </p:nvSpPr>
          <p:spPr bwMode="auto">
            <a:xfrm>
              <a:off x="1310" y="1435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Line 36"/>
            <p:cNvSpPr>
              <a:spLocks noChangeShapeType="1"/>
            </p:cNvSpPr>
            <p:nvPr/>
          </p:nvSpPr>
          <p:spPr bwMode="auto">
            <a:xfrm>
              <a:off x="1317" y="1405"/>
              <a:ext cx="172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Rectangle 37"/>
            <p:cNvSpPr>
              <a:spLocks noChangeArrowheads="1"/>
            </p:cNvSpPr>
            <p:nvPr/>
          </p:nvSpPr>
          <p:spPr bwMode="auto">
            <a:xfrm>
              <a:off x="1416" y="1389"/>
              <a:ext cx="54" cy="36"/>
            </a:xfrm>
            <a:prstGeom prst="rect">
              <a:avLst/>
            </a:prstGeom>
            <a:noFill/>
            <a:ln w="4763">
              <a:solidFill>
                <a:srgbClr val="000000"/>
              </a:solidFill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38"/>
            <p:cNvSpPr>
              <a:spLocks noEditPoints="1"/>
            </p:cNvSpPr>
            <p:nvPr/>
          </p:nvSpPr>
          <p:spPr bwMode="auto">
            <a:xfrm>
              <a:off x="1030" y="955"/>
              <a:ext cx="538" cy="401"/>
            </a:xfrm>
            <a:custGeom>
              <a:avLst/>
              <a:gdLst>
                <a:gd name="T0" fmla="*/ 452 w 538"/>
                <a:gd name="T1" fmla="*/ 285 h 401"/>
                <a:gd name="T2" fmla="*/ 472 w 538"/>
                <a:gd name="T3" fmla="*/ 285 h 401"/>
                <a:gd name="T4" fmla="*/ 472 w 538"/>
                <a:gd name="T5" fmla="*/ 278 h 401"/>
                <a:gd name="T6" fmla="*/ 452 w 538"/>
                <a:gd name="T7" fmla="*/ 278 h 401"/>
                <a:gd name="T8" fmla="*/ 452 w 538"/>
                <a:gd name="T9" fmla="*/ 285 h 401"/>
                <a:gd name="T10" fmla="*/ 121 w 538"/>
                <a:gd name="T11" fmla="*/ 239 h 401"/>
                <a:gd name="T12" fmla="*/ 121 w 538"/>
                <a:gd name="T13" fmla="*/ 27 h 401"/>
                <a:gd name="T14" fmla="*/ 417 w 538"/>
                <a:gd name="T15" fmla="*/ 27 h 401"/>
                <a:gd name="T16" fmla="*/ 417 w 538"/>
                <a:gd name="T17" fmla="*/ 239 h 401"/>
                <a:gd name="T18" fmla="*/ 121 w 538"/>
                <a:gd name="T19" fmla="*/ 239 h 401"/>
                <a:gd name="T20" fmla="*/ 108 w 538"/>
                <a:gd name="T21" fmla="*/ 252 h 401"/>
                <a:gd name="T22" fmla="*/ 430 w 538"/>
                <a:gd name="T23" fmla="*/ 252 h 401"/>
                <a:gd name="T24" fmla="*/ 430 w 538"/>
                <a:gd name="T25" fmla="*/ 14 h 401"/>
                <a:gd name="T26" fmla="*/ 446 w 538"/>
                <a:gd name="T27" fmla="*/ 14 h 401"/>
                <a:gd name="T28" fmla="*/ 446 w 538"/>
                <a:gd name="T29" fmla="*/ 0 h 401"/>
                <a:gd name="T30" fmla="*/ 96 w 538"/>
                <a:gd name="T31" fmla="*/ 0 h 401"/>
                <a:gd name="T32" fmla="*/ 96 w 538"/>
                <a:gd name="T33" fmla="*/ 265 h 401"/>
                <a:gd name="T34" fmla="*/ 108 w 538"/>
                <a:gd name="T35" fmla="*/ 265 h 401"/>
                <a:gd name="T36" fmla="*/ 108 w 538"/>
                <a:gd name="T37" fmla="*/ 252 h 401"/>
                <a:gd name="T38" fmla="*/ 0 w 538"/>
                <a:gd name="T39" fmla="*/ 388 h 401"/>
                <a:gd name="T40" fmla="*/ 54 w 538"/>
                <a:gd name="T41" fmla="*/ 388 h 401"/>
                <a:gd name="T42" fmla="*/ 54 w 538"/>
                <a:gd name="T43" fmla="*/ 368 h 401"/>
                <a:gd name="T44" fmla="*/ 0 w 538"/>
                <a:gd name="T45" fmla="*/ 368 h 401"/>
                <a:gd name="T46" fmla="*/ 0 w 538"/>
                <a:gd name="T47" fmla="*/ 388 h 401"/>
                <a:gd name="T48" fmla="*/ 316 w 538"/>
                <a:gd name="T49" fmla="*/ 401 h 401"/>
                <a:gd name="T50" fmla="*/ 430 w 538"/>
                <a:gd name="T51" fmla="*/ 401 h 401"/>
                <a:gd name="T52" fmla="*/ 430 w 538"/>
                <a:gd name="T53" fmla="*/ 391 h 401"/>
                <a:gd name="T54" fmla="*/ 316 w 538"/>
                <a:gd name="T55" fmla="*/ 391 h 401"/>
                <a:gd name="T56" fmla="*/ 316 w 538"/>
                <a:gd name="T57" fmla="*/ 401 h 401"/>
                <a:gd name="T58" fmla="*/ 523 w 538"/>
                <a:gd name="T59" fmla="*/ 378 h 401"/>
                <a:gd name="T60" fmla="*/ 538 w 538"/>
                <a:gd name="T61" fmla="*/ 378 h 401"/>
                <a:gd name="T62" fmla="*/ 538 w 538"/>
                <a:gd name="T63" fmla="*/ 368 h 401"/>
                <a:gd name="T64" fmla="*/ 523 w 538"/>
                <a:gd name="T65" fmla="*/ 368 h 401"/>
                <a:gd name="T66" fmla="*/ 523 w 538"/>
                <a:gd name="T67" fmla="*/ 378 h 401"/>
                <a:gd name="T68" fmla="*/ 523 w 538"/>
                <a:gd name="T69" fmla="*/ 394 h 401"/>
                <a:gd name="T70" fmla="*/ 538 w 538"/>
                <a:gd name="T71" fmla="*/ 394 h 401"/>
                <a:gd name="T72" fmla="*/ 538 w 538"/>
                <a:gd name="T73" fmla="*/ 388 h 401"/>
                <a:gd name="T74" fmla="*/ 523 w 538"/>
                <a:gd name="T75" fmla="*/ 388 h 401"/>
                <a:gd name="T76" fmla="*/ 523 w 538"/>
                <a:gd name="T77" fmla="*/ 394 h 401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538"/>
                <a:gd name="T118" fmla="*/ 0 h 401"/>
                <a:gd name="T119" fmla="*/ 538 w 538"/>
                <a:gd name="T120" fmla="*/ 401 h 401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538" h="401">
                  <a:moveTo>
                    <a:pt x="452" y="285"/>
                  </a:moveTo>
                  <a:lnTo>
                    <a:pt x="472" y="285"/>
                  </a:lnTo>
                  <a:lnTo>
                    <a:pt x="472" y="278"/>
                  </a:lnTo>
                  <a:lnTo>
                    <a:pt x="452" y="278"/>
                  </a:lnTo>
                  <a:lnTo>
                    <a:pt x="452" y="285"/>
                  </a:lnTo>
                  <a:close/>
                  <a:moveTo>
                    <a:pt x="121" y="239"/>
                  </a:moveTo>
                  <a:lnTo>
                    <a:pt x="121" y="27"/>
                  </a:lnTo>
                  <a:lnTo>
                    <a:pt x="417" y="27"/>
                  </a:lnTo>
                  <a:lnTo>
                    <a:pt x="417" y="239"/>
                  </a:lnTo>
                  <a:lnTo>
                    <a:pt x="121" y="239"/>
                  </a:lnTo>
                  <a:close/>
                  <a:moveTo>
                    <a:pt x="108" y="252"/>
                  </a:moveTo>
                  <a:lnTo>
                    <a:pt x="430" y="252"/>
                  </a:lnTo>
                  <a:lnTo>
                    <a:pt x="430" y="14"/>
                  </a:lnTo>
                  <a:lnTo>
                    <a:pt x="446" y="14"/>
                  </a:lnTo>
                  <a:lnTo>
                    <a:pt x="446" y="0"/>
                  </a:lnTo>
                  <a:lnTo>
                    <a:pt x="96" y="0"/>
                  </a:lnTo>
                  <a:lnTo>
                    <a:pt x="96" y="265"/>
                  </a:lnTo>
                  <a:lnTo>
                    <a:pt x="108" y="265"/>
                  </a:lnTo>
                  <a:lnTo>
                    <a:pt x="108" y="252"/>
                  </a:lnTo>
                  <a:close/>
                  <a:moveTo>
                    <a:pt x="0" y="388"/>
                  </a:moveTo>
                  <a:lnTo>
                    <a:pt x="54" y="388"/>
                  </a:lnTo>
                  <a:lnTo>
                    <a:pt x="54" y="368"/>
                  </a:lnTo>
                  <a:lnTo>
                    <a:pt x="0" y="368"/>
                  </a:lnTo>
                  <a:lnTo>
                    <a:pt x="0" y="388"/>
                  </a:lnTo>
                  <a:close/>
                  <a:moveTo>
                    <a:pt x="316" y="401"/>
                  </a:moveTo>
                  <a:lnTo>
                    <a:pt x="430" y="401"/>
                  </a:lnTo>
                  <a:lnTo>
                    <a:pt x="430" y="391"/>
                  </a:lnTo>
                  <a:lnTo>
                    <a:pt x="316" y="391"/>
                  </a:lnTo>
                  <a:lnTo>
                    <a:pt x="316" y="401"/>
                  </a:lnTo>
                  <a:close/>
                  <a:moveTo>
                    <a:pt x="523" y="378"/>
                  </a:moveTo>
                  <a:lnTo>
                    <a:pt x="538" y="378"/>
                  </a:lnTo>
                  <a:lnTo>
                    <a:pt x="538" y="368"/>
                  </a:lnTo>
                  <a:lnTo>
                    <a:pt x="523" y="368"/>
                  </a:lnTo>
                  <a:lnTo>
                    <a:pt x="523" y="378"/>
                  </a:lnTo>
                  <a:close/>
                  <a:moveTo>
                    <a:pt x="523" y="394"/>
                  </a:moveTo>
                  <a:lnTo>
                    <a:pt x="538" y="394"/>
                  </a:lnTo>
                  <a:lnTo>
                    <a:pt x="538" y="388"/>
                  </a:lnTo>
                  <a:lnTo>
                    <a:pt x="523" y="388"/>
                  </a:lnTo>
                  <a:lnTo>
                    <a:pt x="523" y="394"/>
                  </a:lnTo>
                  <a:close/>
                </a:path>
              </a:pathLst>
            </a:custGeom>
            <a:solidFill>
              <a:srgbClr val="000000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Line 39"/>
            <p:cNvSpPr>
              <a:spLocks noChangeShapeType="1"/>
            </p:cNvSpPr>
            <p:nvPr/>
          </p:nvSpPr>
          <p:spPr bwMode="auto">
            <a:xfrm>
              <a:off x="1084" y="1257"/>
              <a:ext cx="430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Line 40"/>
            <p:cNvSpPr>
              <a:spLocks noChangeShapeType="1"/>
            </p:cNvSpPr>
            <p:nvPr/>
          </p:nvSpPr>
          <p:spPr bwMode="auto">
            <a:xfrm flipV="1">
              <a:off x="1193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Line 41"/>
            <p:cNvSpPr>
              <a:spLocks noChangeShapeType="1"/>
            </p:cNvSpPr>
            <p:nvPr/>
          </p:nvSpPr>
          <p:spPr bwMode="auto">
            <a:xfrm flipV="1">
              <a:off x="1301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43" name="Group 42"/>
          <p:cNvGrpSpPr>
            <a:grpSpLocks/>
          </p:cNvGrpSpPr>
          <p:nvPr/>
        </p:nvGrpSpPr>
        <p:grpSpPr bwMode="auto">
          <a:xfrm>
            <a:off x="2971800" y="4800600"/>
            <a:ext cx="371475" cy="381000"/>
            <a:chOff x="1014" y="912"/>
            <a:chExt cx="574" cy="596"/>
          </a:xfrm>
        </p:grpSpPr>
        <p:sp>
          <p:nvSpPr>
            <p:cNvPr id="44" name="Freeform 43"/>
            <p:cNvSpPr>
              <a:spLocks/>
            </p:cNvSpPr>
            <p:nvPr/>
          </p:nvSpPr>
          <p:spPr bwMode="auto">
            <a:xfrm>
              <a:off x="1014" y="912"/>
              <a:ext cx="574" cy="596"/>
            </a:xfrm>
            <a:custGeom>
              <a:avLst/>
              <a:gdLst>
                <a:gd name="T0" fmla="*/ 124 w 574"/>
                <a:gd name="T1" fmla="*/ 391 h 596"/>
                <a:gd name="T2" fmla="*/ 0 w 574"/>
                <a:gd name="T3" fmla="*/ 391 h 596"/>
                <a:gd name="T4" fmla="*/ 0 w 574"/>
                <a:gd name="T5" fmla="*/ 596 h 596"/>
                <a:gd name="T6" fmla="*/ 574 w 574"/>
                <a:gd name="T7" fmla="*/ 596 h 596"/>
                <a:gd name="T8" fmla="*/ 574 w 574"/>
                <a:gd name="T9" fmla="*/ 391 h 596"/>
                <a:gd name="T10" fmla="*/ 446 w 574"/>
                <a:gd name="T11" fmla="*/ 391 h 596"/>
                <a:gd name="T12" fmla="*/ 446 w 574"/>
                <a:gd name="T13" fmla="*/ 364 h 596"/>
                <a:gd name="T14" fmla="*/ 500 w 574"/>
                <a:gd name="T15" fmla="*/ 364 h 596"/>
                <a:gd name="T16" fmla="*/ 500 w 574"/>
                <a:gd name="T17" fmla="*/ 0 h 596"/>
                <a:gd name="T18" fmla="*/ 70 w 574"/>
                <a:gd name="T19" fmla="*/ 0 h 596"/>
                <a:gd name="T20" fmla="*/ 70 w 574"/>
                <a:gd name="T21" fmla="*/ 364 h 596"/>
                <a:gd name="T22" fmla="*/ 124 w 574"/>
                <a:gd name="T23" fmla="*/ 364 h 596"/>
                <a:gd name="T24" fmla="*/ 124 w 574"/>
                <a:gd name="T25" fmla="*/ 391 h 59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574"/>
                <a:gd name="T40" fmla="*/ 0 h 596"/>
                <a:gd name="T41" fmla="*/ 574 w 574"/>
                <a:gd name="T42" fmla="*/ 596 h 59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574" h="596">
                  <a:moveTo>
                    <a:pt x="124" y="391"/>
                  </a:moveTo>
                  <a:lnTo>
                    <a:pt x="0" y="391"/>
                  </a:lnTo>
                  <a:lnTo>
                    <a:pt x="0" y="596"/>
                  </a:lnTo>
                  <a:lnTo>
                    <a:pt x="574" y="596"/>
                  </a:lnTo>
                  <a:lnTo>
                    <a:pt x="574" y="391"/>
                  </a:lnTo>
                  <a:lnTo>
                    <a:pt x="446" y="391"/>
                  </a:lnTo>
                  <a:lnTo>
                    <a:pt x="446" y="364"/>
                  </a:lnTo>
                  <a:lnTo>
                    <a:pt x="500" y="364"/>
                  </a:lnTo>
                  <a:lnTo>
                    <a:pt x="500" y="0"/>
                  </a:lnTo>
                  <a:lnTo>
                    <a:pt x="70" y="0"/>
                  </a:lnTo>
                  <a:lnTo>
                    <a:pt x="70" y="364"/>
                  </a:lnTo>
                  <a:lnTo>
                    <a:pt x="124" y="364"/>
                  </a:lnTo>
                  <a:lnTo>
                    <a:pt x="124" y="391"/>
                  </a:lnTo>
                  <a:close/>
                </a:path>
              </a:pathLst>
            </a:custGeom>
            <a:solidFill>
              <a:srgbClr val="FFFFFF"/>
            </a:solidFill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Line 44"/>
            <p:cNvSpPr>
              <a:spLocks noChangeShapeType="1"/>
            </p:cNvSpPr>
            <p:nvPr/>
          </p:nvSpPr>
          <p:spPr bwMode="auto">
            <a:xfrm>
              <a:off x="1138" y="1303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Line 45"/>
            <p:cNvSpPr>
              <a:spLocks noChangeShapeType="1"/>
            </p:cNvSpPr>
            <p:nvPr/>
          </p:nvSpPr>
          <p:spPr bwMode="auto">
            <a:xfrm>
              <a:off x="1138" y="1276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46"/>
            <p:cNvSpPr>
              <a:spLocks noEditPoints="1"/>
            </p:cNvSpPr>
            <p:nvPr/>
          </p:nvSpPr>
          <p:spPr bwMode="auto">
            <a:xfrm>
              <a:off x="1310" y="1323"/>
              <a:ext cx="233" cy="168"/>
            </a:xfrm>
            <a:custGeom>
              <a:avLst/>
              <a:gdLst>
                <a:gd name="T0" fmla="*/ 0 w 233"/>
                <a:gd name="T1" fmla="*/ 168 h 168"/>
                <a:gd name="T2" fmla="*/ 188 w 233"/>
                <a:gd name="T3" fmla="*/ 168 h 168"/>
                <a:gd name="T4" fmla="*/ 188 w 233"/>
                <a:gd name="T5" fmla="*/ 0 h 168"/>
                <a:gd name="T6" fmla="*/ 0 w 233"/>
                <a:gd name="T7" fmla="*/ 0 h 168"/>
                <a:gd name="T8" fmla="*/ 0 w 233"/>
                <a:gd name="T9" fmla="*/ 168 h 168"/>
                <a:gd name="T10" fmla="*/ 204 w 233"/>
                <a:gd name="T11" fmla="*/ 26 h 168"/>
                <a:gd name="T12" fmla="*/ 233 w 233"/>
                <a:gd name="T13" fmla="*/ 26 h 168"/>
                <a:gd name="T14" fmla="*/ 233 w 233"/>
                <a:gd name="T15" fmla="*/ 0 h 168"/>
                <a:gd name="T16" fmla="*/ 204 w 233"/>
                <a:gd name="T17" fmla="*/ 0 h 168"/>
                <a:gd name="T18" fmla="*/ 204 w 233"/>
                <a:gd name="T19" fmla="*/ 26 h 16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33"/>
                <a:gd name="T31" fmla="*/ 0 h 168"/>
                <a:gd name="T32" fmla="*/ 233 w 233"/>
                <a:gd name="T33" fmla="*/ 168 h 16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33" h="168">
                  <a:moveTo>
                    <a:pt x="0" y="168"/>
                  </a:moveTo>
                  <a:lnTo>
                    <a:pt x="188" y="168"/>
                  </a:lnTo>
                  <a:lnTo>
                    <a:pt x="188" y="0"/>
                  </a:lnTo>
                  <a:lnTo>
                    <a:pt x="0" y="0"/>
                  </a:lnTo>
                  <a:lnTo>
                    <a:pt x="0" y="168"/>
                  </a:lnTo>
                  <a:close/>
                  <a:moveTo>
                    <a:pt x="204" y="26"/>
                  </a:moveTo>
                  <a:lnTo>
                    <a:pt x="233" y="26"/>
                  </a:lnTo>
                  <a:lnTo>
                    <a:pt x="233" y="0"/>
                  </a:lnTo>
                  <a:lnTo>
                    <a:pt x="204" y="0"/>
                  </a:lnTo>
                  <a:lnTo>
                    <a:pt x="204" y="26"/>
                  </a:lnTo>
                  <a:close/>
                </a:path>
              </a:pathLst>
            </a:custGeom>
            <a:solidFill>
              <a:srgbClr val="FFFFFF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Line 47"/>
            <p:cNvSpPr>
              <a:spLocks noChangeShapeType="1"/>
            </p:cNvSpPr>
            <p:nvPr/>
          </p:nvSpPr>
          <p:spPr bwMode="auto">
            <a:xfrm>
              <a:off x="1310" y="1379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Line 48"/>
            <p:cNvSpPr>
              <a:spLocks noChangeShapeType="1"/>
            </p:cNvSpPr>
            <p:nvPr/>
          </p:nvSpPr>
          <p:spPr bwMode="auto">
            <a:xfrm>
              <a:off x="1310" y="1435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Line 49"/>
            <p:cNvSpPr>
              <a:spLocks noChangeShapeType="1"/>
            </p:cNvSpPr>
            <p:nvPr/>
          </p:nvSpPr>
          <p:spPr bwMode="auto">
            <a:xfrm>
              <a:off x="1317" y="1405"/>
              <a:ext cx="172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Rectangle 50"/>
            <p:cNvSpPr>
              <a:spLocks noChangeArrowheads="1"/>
            </p:cNvSpPr>
            <p:nvPr/>
          </p:nvSpPr>
          <p:spPr bwMode="auto">
            <a:xfrm>
              <a:off x="1416" y="1389"/>
              <a:ext cx="54" cy="36"/>
            </a:xfrm>
            <a:prstGeom prst="rect">
              <a:avLst/>
            </a:prstGeom>
            <a:noFill/>
            <a:ln w="4763">
              <a:solidFill>
                <a:srgbClr val="000000"/>
              </a:solidFill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51"/>
            <p:cNvSpPr>
              <a:spLocks noEditPoints="1"/>
            </p:cNvSpPr>
            <p:nvPr/>
          </p:nvSpPr>
          <p:spPr bwMode="auto">
            <a:xfrm>
              <a:off x="1030" y="955"/>
              <a:ext cx="538" cy="401"/>
            </a:xfrm>
            <a:custGeom>
              <a:avLst/>
              <a:gdLst>
                <a:gd name="T0" fmla="*/ 452 w 538"/>
                <a:gd name="T1" fmla="*/ 285 h 401"/>
                <a:gd name="T2" fmla="*/ 472 w 538"/>
                <a:gd name="T3" fmla="*/ 285 h 401"/>
                <a:gd name="T4" fmla="*/ 472 w 538"/>
                <a:gd name="T5" fmla="*/ 278 h 401"/>
                <a:gd name="T6" fmla="*/ 452 w 538"/>
                <a:gd name="T7" fmla="*/ 278 h 401"/>
                <a:gd name="T8" fmla="*/ 452 w 538"/>
                <a:gd name="T9" fmla="*/ 285 h 401"/>
                <a:gd name="T10" fmla="*/ 121 w 538"/>
                <a:gd name="T11" fmla="*/ 239 h 401"/>
                <a:gd name="T12" fmla="*/ 121 w 538"/>
                <a:gd name="T13" fmla="*/ 27 h 401"/>
                <a:gd name="T14" fmla="*/ 417 w 538"/>
                <a:gd name="T15" fmla="*/ 27 h 401"/>
                <a:gd name="T16" fmla="*/ 417 w 538"/>
                <a:gd name="T17" fmla="*/ 239 h 401"/>
                <a:gd name="T18" fmla="*/ 121 w 538"/>
                <a:gd name="T19" fmla="*/ 239 h 401"/>
                <a:gd name="T20" fmla="*/ 108 w 538"/>
                <a:gd name="T21" fmla="*/ 252 h 401"/>
                <a:gd name="T22" fmla="*/ 430 w 538"/>
                <a:gd name="T23" fmla="*/ 252 h 401"/>
                <a:gd name="T24" fmla="*/ 430 w 538"/>
                <a:gd name="T25" fmla="*/ 14 h 401"/>
                <a:gd name="T26" fmla="*/ 446 w 538"/>
                <a:gd name="T27" fmla="*/ 14 h 401"/>
                <a:gd name="T28" fmla="*/ 446 w 538"/>
                <a:gd name="T29" fmla="*/ 0 h 401"/>
                <a:gd name="T30" fmla="*/ 96 w 538"/>
                <a:gd name="T31" fmla="*/ 0 h 401"/>
                <a:gd name="T32" fmla="*/ 96 w 538"/>
                <a:gd name="T33" fmla="*/ 265 h 401"/>
                <a:gd name="T34" fmla="*/ 108 w 538"/>
                <a:gd name="T35" fmla="*/ 265 h 401"/>
                <a:gd name="T36" fmla="*/ 108 w 538"/>
                <a:gd name="T37" fmla="*/ 252 h 401"/>
                <a:gd name="T38" fmla="*/ 0 w 538"/>
                <a:gd name="T39" fmla="*/ 388 h 401"/>
                <a:gd name="T40" fmla="*/ 54 w 538"/>
                <a:gd name="T41" fmla="*/ 388 h 401"/>
                <a:gd name="T42" fmla="*/ 54 w 538"/>
                <a:gd name="T43" fmla="*/ 368 h 401"/>
                <a:gd name="T44" fmla="*/ 0 w 538"/>
                <a:gd name="T45" fmla="*/ 368 h 401"/>
                <a:gd name="T46" fmla="*/ 0 w 538"/>
                <a:gd name="T47" fmla="*/ 388 h 401"/>
                <a:gd name="T48" fmla="*/ 316 w 538"/>
                <a:gd name="T49" fmla="*/ 401 h 401"/>
                <a:gd name="T50" fmla="*/ 430 w 538"/>
                <a:gd name="T51" fmla="*/ 401 h 401"/>
                <a:gd name="T52" fmla="*/ 430 w 538"/>
                <a:gd name="T53" fmla="*/ 391 h 401"/>
                <a:gd name="T54" fmla="*/ 316 w 538"/>
                <a:gd name="T55" fmla="*/ 391 h 401"/>
                <a:gd name="T56" fmla="*/ 316 w 538"/>
                <a:gd name="T57" fmla="*/ 401 h 401"/>
                <a:gd name="T58" fmla="*/ 523 w 538"/>
                <a:gd name="T59" fmla="*/ 378 h 401"/>
                <a:gd name="T60" fmla="*/ 538 w 538"/>
                <a:gd name="T61" fmla="*/ 378 h 401"/>
                <a:gd name="T62" fmla="*/ 538 w 538"/>
                <a:gd name="T63" fmla="*/ 368 h 401"/>
                <a:gd name="T64" fmla="*/ 523 w 538"/>
                <a:gd name="T65" fmla="*/ 368 h 401"/>
                <a:gd name="T66" fmla="*/ 523 w 538"/>
                <a:gd name="T67" fmla="*/ 378 h 401"/>
                <a:gd name="T68" fmla="*/ 523 w 538"/>
                <a:gd name="T69" fmla="*/ 394 h 401"/>
                <a:gd name="T70" fmla="*/ 538 w 538"/>
                <a:gd name="T71" fmla="*/ 394 h 401"/>
                <a:gd name="T72" fmla="*/ 538 w 538"/>
                <a:gd name="T73" fmla="*/ 388 h 401"/>
                <a:gd name="T74" fmla="*/ 523 w 538"/>
                <a:gd name="T75" fmla="*/ 388 h 401"/>
                <a:gd name="T76" fmla="*/ 523 w 538"/>
                <a:gd name="T77" fmla="*/ 394 h 401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538"/>
                <a:gd name="T118" fmla="*/ 0 h 401"/>
                <a:gd name="T119" fmla="*/ 538 w 538"/>
                <a:gd name="T120" fmla="*/ 401 h 401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538" h="401">
                  <a:moveTo>
                    <a:pt x="452" y="285"/>
                  </a:moveTo>
                  <a:lnTo>
                    <a:pt x="472" y="285"/>
                  </a:lnTo>
                  <a:lnTo>
                    <a:pt x="472" y="278"/>
                  </a:lnTo>
                  <a:lnTo>
                    <a:pt x="452" y="278"/>
                  </a:lnTo>
                  <a:lnTo>
                    <a:pt x="452" y="285"/>
                  </a:lnTo>
                  <a:close/>
                  <a:moveTo>
                    <a:pt x="121" y="239"/>
                  </a:moveTo>
                  <a:lnTo>
                    <a:pt x="121" y="27"/>
                  </a:lnTo>
                  <a:lnTo>
                    <a:pt x="417" y="27"/>
                  </a:lnTo>
                  <a:lnTo>
                    <a:pt x="417" y="239"/>
                  </a:lnTo>
                  <a:lnTo>
                    <a:pt x="121" y="239"/>
                  </a:lnTo>
                  <a:close/>
                  <a:moveTo>
                    <a:pt x="108" y="252"/>
                  </a:moveTo>
                  <a:lnTo>
                    <a:pt x="430" y="252"/>
                  </a:lnTo>
                  <a:lnTo>
                    <a:pt x="430" y="14"/>
                  </a:lnTo>
                  <a:lnTo>
                    <a:pt x="446" y="14"/>
                  </a:lnTo>
                  <a:lnTo>
                    <a:pt x="446" y="0"/>
                  </a:lnTo>
                  <a:lnTo>
                    <a:pt x="96" y="0"/>
                  </a:lnTo>
                  <a:lnTo>
                    <a:pt x="96" y="265"/>
                  </a:lnTo>
                  <a:lnTo>
                    <a:pt x="108" y="265"/>
                  </a:lnTo>
                  <a:lnTo>
                    <a:pt x="108" y="252"/>
                  </a:lnTo>
                  <a:close/>
                  <a:moveTo>
                    <a:pt x="0" y="388"/>
                  </a:moveTo>
                  <a:lnTo>
                    <a:pt x="54" y="388"/>
                  </a:lnTo>
                  <a:lnTo>
                    <a:pt x="54" y="368"/>
                  </a:lnTo>
                  <a:lnTo>
                    <a:pt x="0" y="368"/>
                  </a:lnTo>
                  <a:lnTo>
                    <a:pt x="0" y="388"/>
                  </a:lnTo>
                  <a:close/>
                  <a:moveTo>
                    <a:pt x="316" y="401"/>
                  </a:moveTo>
                  <a:lnTo>
                    <a:pt x="430" y="401"/>
                  </a:lnTo>
                  <a:lnTo>
                    <a:pt x="430" y="391"/>
                  </a:lnTo>
                  <a:lnTo>
                    <a:pt x="316" y="391"/>
                  </a:lnTo>
                  <a:lnTo>
                    <a:pt x="316" y="401"/>
                  </a:lnTo>
                  <a:close/>
                  <a:moveTo>
                    <a:pt x="523" y="378"/>
                  </a:moveTo>
                  <a:lnTo>
                    <a:pt x="538" y="378"/>
                  </a:lnTo>
                  <a:lnTo>
                    <a:pt x="538" y="368"/>
                  </a:lnTo>
                  <a:lnTo>
                    <a:pt x="523" y="368"/>
                  </a:lnTo>
                  <a:lnTo>
                    <a:pt x="523" y="378"/>
                  </a:lnTo>
                  <a:close/>
                  <a:moveTo>
                    <a:pt x="523" y="394"/>
                  </a:moveTo>
                  <a:lnTo>
                    <a:pt x="538" y="394"/>
                  </a:lnTo>
                  <a:lnTo>
                    <a:pt x="538" y="388"/>
                  </a:lnTo>
                  <a:lnTo>
                    <a:pt x="523" y="388"/>
                  </a:lnTo>
                  <a:lnTo>
                    <a:pt x="523" y="394"/>
                  </a:lnTo>
                  <a:close/>
                </a:path>
              </a:pathLst>
            </a:custGeom>
            <a:solidFill>
              <a:srgbClr val="000000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Line 52"/>
            <p:cNvSpPr>
              <a:spLocks noChangeShapeType="1"/>
            </p:cNvSpPr>
            <p:nvPr/>
          </p:nvSpPr>
          <p:spPr bwMode="auto">
            <a:xfrm>
              <a:off x="1084" y="1257"/>
              <a:ext cx="430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Line 53"/>
            <p:cNvSpPr>
              <a:spLocks noChangeShapeType="1"/>
            </p:cNvSpPr>
            <p:nvPr/>
          </p:nvSpPr>
          <p:spPr bwMode="auto">
            <a:xfrm flipV="1">
              <a:off x="1193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Line 54"/>
            <p:cNvSpPr>
              <a:spLocks noChangeShapeType="1"/>
            </p:cNvSpPr>
            <p:nvPr/>
          </p:nvSpPr>
          <p:spPr bwMode="auto">
            <a:xfrm flipV="1">
              <a:off x="1301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56" name="Group 55"/>
          <p:cNvGrpSpPr>
            <a:grpSpLocks/>
          </p:cNvGrpSpPr>
          <p:nvPr/>
        </p:nvGrpSpPr>
        <p:grpSpPr bwMode="auto">
          <a:xfrm>
            <a:off x="1447800" y="3276600"/>
            <a:ext cx="2179638" cy="1447800"/>
            <a:chOff x="832" y="1344"/>
            <a:chExt cx="1136" cy="1024"/>
          </a:xfrm>
        </p:grpSpPr>
        <p:sp>
          <p:nvSpPr>
            <p:cNvPr id="57" name="Oval 56"/>
            <p:cNvSpPr>
              <a:spLocks noChangeArrowheads="1"/>
            </p:cNvSpPr>
            <p:nvPr/>
          </p:nvSpPr>
          <p:spPr bwMode="auto">
            <a:xfrm>
              <a:off x="1220" y="1344"/>
              <a:ext cx="495" cy="424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Oval 57"/>
            <p:cNvSpPr>
              <a:spLocks noChangeArrowheads="1"/>
            </p:cNvSpPr>
            <p:nvPr/>
          </p:nvSpPr>
          <p:spPr bwMode="auto">
            <a:xfrm>
              <a:off x="948" y="1455"/>
              <a:ext cx="379" cy="424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Oval 58"/>
            <p:cNvSpPr>
              <a:spLocks noChangeArrowheads="1"/>
            </p:cNvSpPr>
            <p:nvPr/>
          </p:nvSpPr>
          <p:spPr bwMode="auto">
            <a:xfrm>
              <a:off x="832" y="1710"/>
              <a:ext cx="256" cy="306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Oval 59"/>
            <p:cNvSpPr>
              <a:spLocks noChangeArrowheads="1"/>
            </p:cNvSpPr>
            <p:nvPr/>
          </p:nvSpPr>
          <p:spPr bwMode="auto">
            <a:xfrm>
              <a:off x="909" y="1862"/>
              <a:ext cx="435" cy="442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Oval 60"/>
            <p:cNvSpPr>
              <a:spLocks noChangeArrowheads="1"/>
            </p:cNvSpPr>
            <p:nvPr/>
          </p:nvSpPr>
          <p:spPr bwMode="auto">
            <a:xfrm>
              <a:off x="1086" y="1924"/>
              <a:ext cx="671" cy="444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Oval 61"/>
            <p:cNvSpPr>
              <a:spLocks noChangeArrowheads="1"/>
            </p:cNvSpPr>
            <p:nvPr/>
          </p:nvSpPr>
          <p:spPr bwMode="auto">
            <a:xfrm>
              <a:off x="1605" y="1488"/>
              <a:ext cx="311" cy="312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Oval 62"/>
            <p:cNvSpPr>
              <a:spLocks noChangeArrowheads="1"/>
            </p:cNvSpPr>
            <p:nvPr/>
          </p:nvSpPr>
          <p:spPr bwMode="auto">
            <a:xfrm>
              <a:off x="1602" y="1681"/>
              <a:ext cx="366" cy="333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Oval 63"/>
            <p:cNvSpPr>
              <a:spLocks noChangeArrowheads="1"/>
            </p:cNvSpPr>
            <p:nvPr/>
          </p:nvSpPr>
          <p:spPr bwMode="auto">
            <a:xfrm>
              <a:off x="1569" y="1751"/>
              <a:ext cx="364" cy="547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Oval 64"/>
            <p:cNvSpPr>
              <a:spLocks noChangeArrowheads="1"/>
            </p:cNvSpPr>
            <p:nvPr/>
          </p:nvSpPr>
          <p:spPr bwMode="auto">
            <a:xfrm>
              <a:off x="912" y="1434"/>
              <a:ext cx="1008" cy="918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66" name="Group 65"/>
          <p:cNvGrpSpPr>
            <a:grpSpLocks/>
          </p:cNvGrpSpPr>
          <p:nvPr/>
        </p:nvGrpSpPr>
        <p:grpSpPr bwMode="auto">
          <a:xfrm>
            <a:off x="5486400" y="3276600"/>
            <a:ext cx="2179638" cy="1447800"/>
            <a:chOff x="832" y="1344"/>
            <a:chExt cx="1136" cy="1024"/>
          </a:xfrm>
        </p:grpSpPr>
        <p:sp>
          <p:nvSpPr>
            <p:cNvPr id="67" name="Oval 66"/>
            <p:cNvSpPr>
              <a:spLocks noChangeArrowheads="1"/>
            </p:cNvSpPr>
            <p:nvPr/>
          </p:nvSpPr>
          <p:spPr bwMode="auto">
            <a:xfrm>
              <a:off x="1220" y="1344"/>
              <a:ext cx="495" cy="424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Oval 67"/>
            <p:cNvSpPr>
              <a:spLocks noChangeArrowheads="1"/>
            </p:cNvSpPr>
            <p:nvPr/>
          </p:nvSpPr>
          <p:spPr bwMode="auto">
            <a:xfrm>
              <a:off x="948" y="1455"/>
              <a:ext cx="379" cy="424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Oval 68"/>
            <p:cNvSpPr>
              <a:spLocks noChangeArrowheads="1"/>
            </p:cNvSpPr>
            <p:nvPr/>
          </p:nvSpPr>
          <p:spPr bwMode="auto">
            <a:xfrm>
              <a:off x="832" y="1710"/>
              <a:ext cx="256" cy="306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Oval 69"/>
            <p:cNvSpPr>
              <a:spLocks noChangeArrowheads="1"/>
            </p:cNvSpPr>
            <p:nvPr/>
          </p:nvSpPr>
          <p:spPr bwMode="auto">
            <a:xfrm>
              <a:off x="909" y="1862"/>
              <a:ext cx="435" cy="442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Oval 70"/>
            <p:cNvSpPr>
              <a:spLocks noChangeArrowheads="1"/>
            </p:cNvSpPr>
            <p:nvPr/>
          </p:nvSpPr>
          <p:spPr bwMode="auto">
            <a:xfrm>
              <a:off x="1086" y="1924"/>
              <a:ext cx="671" cy="444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Oval 71"/>
            <p:cNvSpPr>
              <a:spLocks noChangeArrowheads="1"/>
            </p:cNvSpPr>
            <p:nvPr/>
          </p:nvSpPr>
          <p:spPr bwMode="auto">
            <a:xfrm>
              <a:off x="1605" y="1488"/>
              <a:ext cx="311" cy="312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Oval 72"/>
            <p:cNvSpPr>
              <a:spLocks noChangeArrowheads="1"/>
            </p:cNvSpPr>
            <p:nvPr/>
          </p:nvSpPr>
          <p:spPr bwMode="auto">
            <a:xfrm>
              <a:off x="1602" y="1681"/>
              <a:ext cx="366" cy="333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Oval 73"/>
            <p:cNvSpPr>
              <a:spLocks noChangeArrowheads="1"/>
            </p:cNvSpPr>
            <p:nvPr/>
          </p:nvSpPr>
          <p:spPr bwMode="auto">
            <a:xfrm>
              <a:off x="1569" y="1751"/>
              <a:ext cx="364" cy="547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Oval 74"/>
            <p:cNvSpPr>
              <a:spLocks noChangeArrowheads="1"/>
            </p:cNvSpPr>
            <p:nvPr/>
          </p:nvSpPr>
          <p:spPr bwMode="auto">
            <a:xfrm>
              <a:off x="912" y="1434"/>
              <a:ext cx="1008" cy="918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76" name="Group 75"/>
          <p:cNvGrpSpPr>
            <a:grpSpLocks/>
          </p:cNvGrpSpPr>
          <p:nvPr/>
        </p:nvGrpSpPr>
        <p:grpSpPr bwMode="auto">
          <a:xfrm>
            <a:off x="3352800" y="2667000"/>
            <a:ext cx="2438400" cy="1447800"/>
            <a:chOff x="832" y="1344"/>
            <a:chExt cx="1136" cy="1024"/>
          </a:xfrm>
        </p:grpSpPr>
        <p:sp>
          <p:nvSpPr>
            <p:cNvPr id="77" name="Oval 76"/>
            <p:cNvSpPr>
              <a:spLocks noChangeArrowheads="1"/>
            </p:cNvSpPr>
            <p:nvPr/>
          </p:nvSpPr>
          <p:spPr bwMode="auto">
            <a:xfrm>
              <a:off x="1220" y="1344"/>
              <a:ext cx="495" cy="424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" name="Oval 77"/>
            <p:cNvSpPr>
              <a:spLocks noChangeArrowheads="1"/>
            </p:cNvSpPr>
            <p:nvPr/>
          </p:nvSpPr>
          <p:spPr bwMode="auto">
            <a:xfrm>
              <a:off x="948" y="1455"/>
              <a:ext cx="379" cy="424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" name="Oval 78"/>
            <p:cNvSpPr>
              <a:spLocks noChangeArrowheads="1"/>
            </p:cNvSpPr>
            <p:nvPr/>
          </p:nvSpPr>
          <p:spPr bwMode="auto">
            <a:xfrm>
              <a:off x="832" y="1710"/>
              <a:ext cx="256" cy="306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" name="Oval 79"/>
            <p:cNvSpPr>
              <a:spLocks noChangeArrowheads="1"/>
            </p:cNvSpPr>
            <p:nvPr/>
          </p:nvSpPr>
          <p:spPr bwMode="auto">
            <a:xfrm>
              <a:off x="909" y="1862"/>
              <a:ext cx="435" cy="442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" name="Oval 80"/>
            <p:cNvSpPr>
              <a:spLocks noChangeArrowheads="1"/>
            </p:cNvSpPr>
            <p:nvPr/>
          </p:nvSpPr>
          <p:spPr bwMode="auto">
            <a:xfrm>
              <a:off x="1086" y="1924"/>
              <a:ext cx="671" cy="444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" name="Oval 81"/>
            <p:cNvSpPr>
              <a:spLocks noChangeArrowheads="1"/>
            </p:cNvSpPr>
            <p:nvPr/>
          </p:nvSpPr>
          <p:spPr bwMode="auto">
            <a:xfrm>
              <a:off x="1605" y="1488"/>
              <a:ext cx="311" cy="312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" name="Oval 82"/>
            <p:cNvSpPr>
              <a:spLocks noChangeArrowheads="1"/>
            </p:cNvSpPr>
            <p:nvPr/>
          </p:nvSpPr>
          <p:spPr bwMode="auto">
            <a:xfrm>
              <a:off x="1602" y="1681"/>
              <a:ext cx="366" cy="333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" name="Oval 83"/>
            <p:cNvSpPr>
              <a:spLocks noChangeArrowheads="1"/>
            </p:cNvSpPr>
            <p:nvPr/>
          </p:nvSpPr>
          <p:spPr bwMode="auto">
            <a:xfrm>
              <a:off x="1569" y="1751"/>
              <a:ext cx="364" cy="547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" name="Oval 84"/>
            <p:cNvSpPr>
              <a:spLocks noChangeArrowheads="1"/>
            </p:cNvSpPr>
            <p:nvPr/>
          </p:nvSpPr>
          <p:spPr bwMode="auto">
            <a:xfrm>
              <a:off x="912" y="1434"/>
              <a:ext cx="1008" cy="918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86" name="Text Box 85"/>
          <p:cNvSpPr txBox="1">
            <a:spLocks noChangeArrowheads="1"/>
          </p:cNvSpPr>
          <p:nvPr/>
        </p:nvSpPr>
        <p:spPr bwMode="auto">
          <a:xfrm>
            <a:off x="495300" y="4848225"/>
            <a:ext cx="801688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600" b="0">
                <a:latin typeface="Arial" charset="0"/>
              </a:rPr>
              <a:t>Clients</a:t>
            </a:r>
          </a:p>
        </p:txBody>
      </p:sp>
      <p:sp>
        <p:nvSpPr>
          <p:cNvPr id="87" name="Text Box 86"/>
          <p:cNvSpPr txBox="1">
            <a:spLocks noChangeArrowheads="1"/>
          </p:cNvSpPr>
          <p:nvPr/>
        </p:nvSpPr>
        <p:spPr bwMode="auto">
          <a:xfrm>
            <a:off x="2119313" y="3719513"/>
            <a:ext cx="688975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600" b="0">
                <a:latin typeface="Arial" charset="0"/>
              </a:rPr>
              <a:t>ISP-1</a:t>
            </a:r>
          </a:p>
        </p:txBody>
      </p:sp>
      <p:sp>
        <p:nvSpPr>
          <p:cNvPr id="88" name="Text Box 87"/>
          <p:cNvSpPr txBox="1">
            <a:spLocks noChangeArrowheads="1"/>
          </p:cNvSpPr>
          <p:nvPr/>
        </p:nvSpPr>
        <p:spPr bwMode="auto">
          <a:xfrm>
            <a:off x="3716338" y="2028825"/>
            <a:ext cx="779462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600" b="0">
                <a:latin typeface="Arial" charset="0"/>
              </a:rPr>
              <a:t>Server</a:t>
            </a:r>
          </a:p>
        </p:txBody>
      </p:sp>
      <p:graphicFrame>
        <p:nvGraphicFramePr>
          <p:cNvPr id="89" name="Object 2"/>
          <p:cNvGraphicFramePr>
            <a:graphicFrameLocks noChangeAspect="1"/>
          </p:cNvGraphicFramePr>
          <p:nvPr/>
        </p:nvGraphicFramePr>
        <p:xfrm>
          <a:off x="4495800" y="1981200"/>
          <a:ext cx="314325" cy="515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145" name="Clip" r:id="rId3" imgW="2107949" imgH="3470495" progId="MS_ClipArt_Gallery.5">
                  <p:embed/>
                </p:oleObj>
              </mc:Choice>
              <mc:Fallback>
                <p:oleObj name="Clip" r:id="rId3" imgW="2107949" imgH="3470495" progId="MS_ClipArt_Gallery.5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95800" y="1981200"/>
                        <a:ext cx="314325" cy="5159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0" name="Rectangle 89"/>
          <p:cNvSpPr>
            <a:spLocks noChangeArrowheads="1"/>
          </p:cNvSpPr>
          <p:nvPr/>
        </p:nvSpPr>
        <p:spPr bwMode="auto">
          <a:xfrm>
            <a:off x="5867400" y="3962400"/>
            <a:ext cx="236538" cy="228600"/>
          </a:xfrm>
          <a:prstGeom prst="rect">
            <a:avLst/>
          </a:prstGeom>
          <a:solidFill>
            <a:srgbClr val="EAEAEA"/>
          </a:solidFill>
          <a:ln w="9525">
            <a:miter lim="800000"/>
            <a:headEnd/>
            <a:tailEnd/>
          </a:ln>
          <a:scene3d>
            <a:camera prst="legacyObliqueTopLeft"/>
            <a:lightRig rig="legacyFlat3" dir="t"/>
          </a:scene3d>
          <a:sp3d extrusionH="125400" prstMaterial="legacyMatte">
            <a:bevelT w="13500" h="13500" prst="angle"/>
            <a:bevelB w="13500" h="13500" prst="angle"/>
            <a:extrusionClr>
              <a:srgbClr val="EAEAEA"/>
            </a:extrusionClr>
          </a:sp3d>
        </p:spPr>
        <p:txBody>
          <a:bodyPr wrap="none" lIns="90488" tIns="44450" rIns="90488" bIns="44450" anchor="ctr">
            <a:prstTxWarp prst="textNoShape">
              <a:avLst/>
            </a:prstTxWarp>
            <a:flatTx/>
          </a:bodyPr>
          <a:lstStyle/>
          <a:p>
            <a:endParaRPr lang="en-US"/>
          </a:p>
        </p:txBody>
      </p:sp>
      <p:sp>
        <p:nvSpPr>
          <p:cNvPr id="91" name="Line 90"/>
          <p:cNvSpPr>
            <a:spLocks noChangeShapeType="1"/>
          </p:cNvSpPr>
          <p:nvPr/>
        </p:nvSpPr>
        <p:spPr bwMode="auto">
          <a:xfrm flipH="1">
            <a:off x="4419600" y="3352800"/>
            <a:ext cx="762000" cy="152400"/>
          </a:xfrm>
          <a:prstGeom prst="line">
            <a:avLst/>
          </a:prstGeom>
          <a:noFill/>
          <a:ln w="25400">
            <a:solidFill>
              <a:schemeClr val="tx2"/>
            </a:solidFill>
            <a:round/>
            <a:headEnd type="triangle" w="med" len="med"/>
            <a:tailEnd type="triangle" w="med" len="med"/>
          </a:ln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2" name="Rectangle 91"/>
          <p:cNvSpPr>
            <a:spLocks noChangeArrowheads="1"/>
          </p:cNvSpPr>
          <p:nvPr/>
        </p:nvSpPr>
        <p:spPr bwMode="auto">
          <a:xfrm>
            <a:off x="2209800" y="4195763"/>
            <a:ext cx="236538" cy="228600"/>
          </a:xfrm>
          <a:prstGeom prst="rect">
            <a:avLst/>
          </a:prstGeom>
          <a:solidFill>
            <a:srgbClr val="EAEAEA"/>
          </a:solidFill>
          <a:ln w="9525">
            <a:miter lim="800000"/>
            <a:headEnd/>
            <a:tailEnd/>
          </a:ln>
          <a:scene3d>
            <a:camera prst="legacyObliqueTopLeft"/>
            <a:lightRig rig="legacyFlat3" dir="t"/>
          </a:scene3d>
          <a:sp3d extrusionH="125400" prstMaterial="legacyMatte">
            <a:bevelT w="13500" h="13500" prst="angle"/>
            <a:bevelB w="13500" h="13500" prst="angle"/>
            <a:extrusionClr>
              <a:srgbClr val="EAEAEA"/>
            </a:extrusionClr>
          </a:sp3d>
        </p:spPr>
        <p:txBody>
          <a:bodyPr wrap="none" lIns="90488" tIns="44450" rIns="90488" bIns="44450" anchor="ctr">
            <a:prstTxWarp prst="textNoShape">
              <a:avLst/>
            </a:prstTxWarp>
            <a:flatTx/>
          </a:bodyPr>
          <a:lstStyle/>
          <a:p>
            <a:endParaRPr lang="en-US"/>
          </a:p>
        </p:txBody>
      </p:sp>
      <p:sp>
        <p:nvSpPr>
          <p:cNvPr id="93" name="Rectangle 92"/>
          <p:cNvSpPr>
            <a:spLocks noChangeArrowheads="1"/>
          </p:cNvSpPr>
          <p:nvPr/>
        </p:nvSpPr>
        <p:spPr bwMode="auto">
          <a:xfrm>
            <a:off x="4191000" y="3429000"/>
            <a:ext cx="236538" cy="228600"/>
          </a:xfrm>
          <a:prstGeom prst="rect">
            <a:avLst/>
          </a:prstGeom>
          <a:solidFill>
            <a:srgbClr val="EAEAEA"/>
          </a:solidFill>
          <a:ln w="9525">
            <a:miter lim="800000"/>
            <a:headEnd/>
            <a:tailEnd/>
          </a:ln>
          <a:scene3d>
            <a:camera prst="legacyObliqueTopLeft"/>
            <a:lightRig rig="legacyFlat3" dir="t"/>
          </a:scene3d>
          <a:sp3d extrusionH="125400" prstMaterial="legacyMatte">
            <a:bevelT w="13500" h="13500" prst="angle"/>
            <a:bevelB w="13500" h="13500" prst="angle"/>
            <a:extrusionClr>
              <a:srgbClr val="EAEAEA"/>
            </a:extrusionClr>
          </a:sp3d>
        </p:spPr>
        <p:txBody>
          <a:bodyPr wrap="none" lIns="90488" tIns="44450" rIns="90488" bIns="44450" anchor="ctr">
            <a:prstTxWarp prst="textNoShape">
              <a:avLst/>
            </a:prstTxWarp>
            <a:flatTx/>
          </a:bodyPr>
          <a:lstStyle/>
          <a:p>
            <a:endParaRPr lang="en-US"/>
          </a:p>
        </p:txBody>
      </p:sp>
      <p:sp>
        <p:nvSpPr>
          <p:cNvPr id="94" name="Rectangle 93"/>
          <p:cNvSpPr>
            <a:spLocks noChangeArrowheads="1"/>
          </p:cNvSpPr>
          <p:nvPr/>
        </p:nvSpPr>
        <p:spPr bwMode="auto">
          <a:xfrm>
            <a:off x="5257800" y="3276600"/>
            <a:ext cx="236538" cy="228600"/>
          </a:xfrm>
          <a:prstGeom prst="rect">
            <a:avLst/>
          </a:prstGeom>
          <a:solidFill>
            <a:srgbClr val="EAEAEA"/>
          </a:solidFill>
          <a:ln w="9525">
            <a:miter lim="800000"/>
            <a:headEnd/>
            <a:tailEnd/>
          </a:ln>
          <a:scene3d>
            <a:camera prst="legacyObliqueTopLeft"/>
            <a:lightRig rig="legacyFlat3" dir="t"/>
          </a:scene3d>
          <a:sp3d extrusionH="125400" prstMaterial="legacyMatte">
            <a:bevelT w="13500" h="13500" prst="angle"/>
            <a:bevelB w="13500" h="13500" prst="angle"/>
            <a:extrusionClr>
              <a:srgbClr val="EAEAEA"/>
            </a:extrusionClr>
          </a:sp3d>
        </p:spPr>
        <p:txBody>
          <a:bodyPr wrap="none" lIns="90488" tIns="44450" rIns="90488" bIns="44450" anchor="ctr">
            <a:prstTxWarp prst="textNoShape">
              <a:avLst/>
            </a:prstTxWarp>
            <a:flatTx/>
          </a:bodyPr>
          <a:lstStyle/>
          <a:p>
            <a:endParaRPr lang="en-US"/>
          </a:p>
        </p:txBody>
      </p:sp>
      <p:sp>
        <p:nvSpPr>
          <p:cNvPr id="95" name="Rectangle 94"/>
          <p:cNvSpPr>
            <a:spLocks noChangeArrowheads="1"/>
          </p:cNvSpPr>
          <p:nvPr/>
        </p:nvSpPr>
        <p:spPr bwMode="auto">
          <a:xfrm>
            <a:off x="6934200" y="4195763"/>
            <a:ext cx="236538" cy="228600"/>
          </a:xfrm>
          <a:prstGeom prst="rect">
            <a:avLst/>
          </a:prstGeom>
          <a:solidFill>
            <a:srgbClr val="EAEAEA"/>
          </a:solidFill>
          <a:ln w="9525">
            <a:miter lim="800000"/>
            <a:headEnd/>
            <a:tailEnd/>
          </a:ln>
          <a:scene3d>
            <a:camera prst="legacyObliqueTopLeft"/>
            <a:lightRig rig="legacyFlat3" dir="t"/>
          </a:scene3d>
          <a:sp3d extrusionH="125400" prstMaterial="legacyMatte">
            <a:bevelT w="13500" h="13500" prst="angle"/>
            <a:bevelB w="13500" h="13500" prst="angle"/>
            <a:extrusionClr>
              <a:srgbClr val="EAEAEA"/>
            </a:extrusionClr>
          </a:sp3d>
        </p:spPr>
        <p:txBody>
          <a:bodyPr wrap="none" lIns="90488" tIns="44450" rIns="90488" bIns="44450" anchor="ctr">
            <a:prstTxWarp prst="textNoShape">
              <a:avLst/>
            </a:prstTxWarp>
            <a:flatTx/>
          </a:bodyPr>
          <a:lstStyle/>
          <a:p>
            <a:endParaRPr lang="en-US"/>
          </a:p>
        </p:txBody>
      </p:sp>
      <p:sp>
        <p:nvSpPr>
          <p:cNvPr id="96" name="Line 95"/>
          <p:cNvSpPr>
            <a:spLocks noChangeShapeType="1"/>
          </p:cNvSpPr>
          <p:nvPr/>
        </p:nvSpPr>
        <p:spPr bwMode="auto">
          <a:xfrm flipH="1">
            <a:off x="1447800" y="4419600"/>
            <a:ext cx="685800" cy="381000"/>
          </a:xfrm>
          <a:prstGeom prst="line">
            <a:avLst/>
          </a:prstGeom>
          <a:noFill/>
          <a:ln w="25400">
            <a:solidFill>
              <a:schemeClr val="tx2"/>
            </a:solidFill>
            <a:round/>
            <a:headEnd type="triangle" w="med" len="med"/>
            <a:tailEnd type="triangle" w="med" len="med"/>
          </a:ln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7" name="Line 96"/>
          <p:cNvSpPr>
            <a:spLocks noChangeShapeType="1"/>
          </p:cNvSpPr>
          <p:nvPr/>
        </p:nvSpPr>
        <p:spPr bwMode="auto">
          <a:xfrm>
            <a:off x="2438400" y="4343400"/>
            <a:ext cx="762000" cy="457200"/>
          </a:xfrm>
          <a:prstGeom prst="line">
            <a:avLst/>
          </a:prstGeom>
          <a:noFill/>
          <a:ln w="25400">
            <a:solidFill>
              <a:schemeClr val="tx2"/>
            </a:solidFill>
            <a:round/>
            <a:headEnd type="triangle" w="med" len="med"/>
            <a:tailEnd type="triangle" w="med" len="med"/>
          </a:ln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8" name="Line 97"/>
          <p:cNvSpPr>
            <a:spLocks noChangeShapeType="1"/>
          </p:cNvSpPr>
          <p:nvPr/>
        </p:nvSpPr>
        <p:spPr bwMode="auto">
          <a:xfrm>
            <a:off x="6019800" y="4191000"/>
            <a:ext cx="304800" cy="609600"/>
          </a:xfrm>
          <a:prstGeom prst="line">
            <a:avLst/>
          </a:prstGeom>
          <a:noFill/>
          <a:ln w="25400">
            <a:solidFill>
              <a:schemeClr val="tx2"/>
            </a:solidFill>
            <a:round/>
            <a:headEnd type="triangle" w="med" len="med"/>
            <a:tailEnd type="triangle" w="med" len="med"/>
          </a:ln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9" name="Line 98"/>
          <p:cNvSpPr>
            <a:spLocks noChangeShapeType="1"/>
          </p:cNvSpPr>
          <p:nvPr/>
        </p:nvSpPr>
        <p:spPr bwMode="auto">
          <a:xfrm>
            <a:off x="7010400" y="4419600"/>
            <a:ext cx="762000" cy="381000"/>
          </a:xfrm>
          <a:prstGeom prst="line">
            <a:avLst/>
          </a:prstGeom>
          <a:noFill/>
          <a:ln w="25400">
            <a:solidFill>
              <a:schemeClr val="tx2"/>
            </a:solidFill>
            <a:round/>
            <a:headEnd type="triangle" w="med" len="med"/>
            <a:tailEnd type="triangle" w="med" len="med"/>
          </a:ln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0" name="Text Box 99"/>
          <p:cNvSpPr txBox="1">
            <a:spLocks noChangeArrowheads="1"/>
          </p:cNvSpPr>
          <p:nvPr/>
        </p:nvSpPr>
        <p:spPr bwMode="auto">
          <a:xfrm>
            <a:off x="304800" y="4010025"/>
            <a:ext cx="1638300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600" b="0">
                <a:latin typeface="Arial" charset="0"/>
              </a:rPr>
              <a:t>Forward proxies</a:t>
            </a:r>
          </a:p>
        </p:txBody>
      </p:sp>
      <p:sp>
        <p:nvSpPr>
          <p:cNvPr id="101" name="Line 100"/>
          <p:cNvSpPr>
            <a:spLocks noChangeShapeType="1"/>
          </p:cNvSpPr>
          <p:nvPr/>
        </p:nvSpPr>
        <p:spPr bwMode="auto">
          <a:xfrm>
            <a:off x="4724400" y="2438400"/>
            <a:ext cx="609600" cy="762000"/>
          </a:xfrm>
          <a:prstGeom prst="line">
            <a:avLst/>
          </a:prstGeom>
          <a:noFill/>
          <a:ln w="25400">
            <a:solidFill>
              <a:schemeClr val="tx2"/>
            </a:solidFill>
            <a:round/>
            <a:headEnd type="triangle" w="med" len="med"/>
            <a:tailEnd type="triangle" w="med" len="med"/>
          </a:ln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2" name="Line 101"/>
          <p:cNvSpPr>
            <a:spLocks noChangeShapeType="1"/>
          </p:cNvSpPr>
          <p:nvPr/>
        </p:nvSpPr>
        <p:spPr bwMode="auto">
          <a:xfrm flipV="1">
            <a:off x="2438400" y="3581400"/>
            <a:ext cx="1676400" cy="609600"/>
          </a:xfrm>
          <a:prstGeom prst="line">
            <a:avLst/>
          </a:prstGeom>
          <a:noFill/>
          <a:ln w="25400">
            <a:solidFill>
              <a:schemeClr val="tx2"/>
            </a:solidFill>
            <a:round/>
            <a:headEnd type="triangle" w="med" len="med"/>
            <a:tailEnd type="triangle" w="med" len="med"/>
          </a:ln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" name="Line 102"/>
          <p:cNvSpPr>
            <a:spLocks noChangeShapeType="1"/>
          </p:cNvSpPr>
          <p:nvPr/>
        </p:nvSpPr>
        <p:spPr bwMode="auto">
          <a:xfrm>
            <a:off x="5486400" y="3429000"/>
            <a:ext cx="533400" cy="457200"/>
          </a:xfrm>
          <a:prstGeom prst="line">
            <a:avLst/>
          </a:prstGeom>
          <a:noFill/>
          <a:ln w="25400">
            <a:solidFill>
              <a:schemeClr val="tx2"/>
            </a:solidFill>
            <a:round/>
            <a:headEnd type="triangle" w="med" len="med"/>
            <a:tailEnd type="triangle" w="med" len="med"/>
          </a:ln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4" name="Line 103"/>
          <p:cNvSpPr>
            <a:spLocks noChangeShapeType="1"/>
          </p:cNvSpPr>
          <p:nvPr/>
        </p:nvSpPr>
        <p:spPr bwMode="auto">
          <a:xfrm>
            <a:off x="5486400" y="3276600"/>
            <a:ext cx="1371600" cy="914400"/>
          </a:xfrm>
          <a:prstGeom prst="line">
            <a:avLst/>
          </a:prstGeom>
          <a:noFill/>
          <a:ln w="25400">
            <a:solidFill>
              <a:schemeClr val="tx2"/>
            </a:solidFill>
            <a:round/>
            <a:headEnd type="triangle" w="med" len="med"/>
            <a:tailEnd type="triangle" w="med" len="med"/>
          </a:ln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5" name="Text Box 104"/>
          <p:cNvSpPr txBox="1">
            <a:spLocks noChangeArrowheads="1"/>
          </p:cNvSpPr>
          <p:nvPr/>
        </p:nvSpPr>
        <p:spPr bwMode="auto">
          <a:xfrm>
            <a:off x="3886200" y="3048000"/>
            <a:ext cx="1468438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600" b="0">
                <a:latin typeface="Arial" charset="0"/>
              </a:rPr>
              <a:t>Backbone ISP</a:t>
            </a:r>
          </a:p>
        </p:txBody>
      </p:sp>
      <p:sp>
        <p:nvSpPr>
          <p:cNvPr id="106" name="Text Box 105"/>
          <p:cNvSpPr txBox="1">
            <a:spLocks noChangeArrowheads="1"/>
          </p:cNvSpPr>
          <p:nvPr/>
        </p:nvSpPr>
        <p:spPr bwMode="auto">
          <a:xfrm>
            <a:off x="6321425" y="3733800"/>
            <a:ext cx="688975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600" b="0">
                <a:latin typeface="Arial" charset="0"/>
              </a:rPr>
              <a:t>ISP-2</a:t>
            </a:r>
          </a:p>
        </p:txBody>
      </p:sp>
      <p:sp>
        <p:nvSpPr>
          <p:cNvPr id="107" name="Freeform 106"/>
          <p:cNvSpPr>
            <a:spLocks/>
          </p:cNvSpPr>
          <p:nvPr/>
        </p:nvSpPr>
        <p:spPr bwMode="auto">
          <a:xfrm>
            <a:off x="2057400" y="3124200"/>
            <a:ext cx="5257800" cy="1447800"/>
          </a:xfrm>
          <a:custGeom>
            <a:avLst/>
            <a:gdLst>
              <a:gd name="T0" fmla="*/ 0 w 3312"/>
              <a:gd name="T1" fmla="*/ 1935480000 h 912"/>
              <a:gd name="T2" fmla="*/ 0 w 3312"/>
              <a:gd name="T3" fmla="*/ 1572577500 h 912"/>
              <a:gd name="T4" fmla="*/ 241935000 w 3312"/>
              <a:gd name="T5" fmla="*/ 1330642500 h 912"/>
              <a:gd name="T6" fmla="*/ 846772500 w 3312"/>
              <a:gd name="T7" fmla="*/ 967740000 h 912"/>
              <a:gd name="T8" fmla="*/ 2056447500 w 3312"/>
              <a:gd name="T9" fmla="*/ 483870000 h 912"/>
              <a:gd name="T10" fmla="*/ 2147483647 w 3312"/>
              <a:gd name="T11" fmla="*/ 241935000 h 912"/>
              <a:gd name="T12" fmla="*/ 2147483647 w 3312"/>
              <a:gd name="T13" fmla="*/ 0 h 912"/>
              <a:gd name="T14" fmla="*/ 2147483647 w 3312"/>
              <a:gd name="T15" fmla="*/ 241935000 h 912"/>
              <a:gd name="T16" fmla="*/ 2147483647 w 3312"/>
              <a:gd name="T17" fmla="*/ 1088707500 h 912"/>
              <a:gd name="T18" fmla="*/ 2147483647 w 3312"/>
              <a:gd name="T19" fmla="*/ 1693545000 h 912"/>
              <a:gd name="T20" fmla="*/ 2147483647 w 3312"/>
              <a:gd name="T21" fmla="*/ 2056447500 h 912"/>
              <a:gd name="T22" fmla="*/ 2147483647 w 3312"/>
              <a:gd name="T23" fmla="*/ 2147483647 h 912"/>
              <a:gd name="T24" fmla="*/ 2147483647 w 3312"/>
              <a:gd name="T25" fmla="*/ 2147483647 h 912"/>
              <a:gd name="T26" fmla="*/ 2147483647 w 3312"/>
              <a:gd name="T27" fmla="*/ 1935480000 h 912"/>
              <a:gd name="T28" fmla="*/ 2147483647 w 3312"/>
              <a:gd name="T29" fmla="*/ 1814512500 h 912"/>
              <a:gd name="T30" fmla="*/ 2147483647 w 3312"/>
              <a:gd name="T31" fmla="*/ 1814512500 h 912"/>
              <a:gd name="T32" fmla="*/ 2147483647 w 3312"/>
              <a:gd name="T33" fmla="*/ 1451610000 h 912"/>
              <a:gd name="T34" fmla="*/ 2147483647 w 3312"/>
              <a:gd name="T35" fmla="*/ 604837500 h 912"/>
              <a:gd name="T36" fmla="*/ 2147483647 w 3312"/>
              <a:gd name="T37" fmla="*/ 725805000 h 912"/>
              <a:gd name="T38" fmla="*/ 2147483647 w 3312"/>
              <a:gd name="T39" fmla="*/ 1088707500 h 912"/>
              <a:gd name="T40" fmla="*/ 2147483647 w 3312"/>
              <a:gd name="T41" fmla="*/ 1330642500 h 912"/>
              <a:gd name="T42" fmla="*/ 1935480000 w 3312"/>
              <a:gd name="T43" fmla="*/ 1572577500 h 912"/>
              <a:gd name="T44" fmla="*/ 1330642500 w 3312"/>
              <a:gd name="T45" fmla="*/ 1935480000 h 912"/>
              <a:gd name="T46" fmla="*/ 604837500 w 3312"/>
              <a:gd name="T47" fmla="*/ 2147483647 h 912"/>
              <a:gd name="T48" fmla="*/ 241935000 w 3312"/>
              <a:gd name="T49" fmla="*/ 2147483647 h 912"/>
              <a:gd name="T50" fmla="*/ 0 w 3312"/>
              <a:gd name="T51" fmla="*/ 1935480000 h 912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w 3312"/>
              <a:gd name="T79" fmla="*/ 0 h 912"/>
              <a:gd name="T80" fmla="*/ 3312 w 3312"/>
              <a:gd name="T81" fmla="*/ 912 h 912"/>
            </a:gdLst>
            <a:ahLst/>
            <a:cxnLst>
              <a:cxn ang="T52">
                <a:pos x="T0" y="T1"/>
              </a:cxn>
              <a:cxn ang="T53">
                <a:pos x="T2" y="T3"/>
              </a:cxn>
              <a:cxn ang="T54">
                <a:pos x="T4" y="T5"/>
              </a:cxn>
              <a:cxn ang="T55">
                <a:pos x="T6" y="T7"/>
              </a:cxn>
              <a:cxn ang="T56">
                <a:pos x="T8" y="T9"/>
              </a:cxn>
              <a:cxn ang="T57">
                <a:pos x="T10" y="T11"/>
              </a:cxn>
              <a:cxn ang="T58">
                <a:pos x="T12" y="T13"/>
              </a:cxn>
              <a:cxn ang="T59">
                <a:pos x="T14" y="T15"/>
              </a:cxn>
              <a:cxn ang="T60">
                <a:pos x="T16" y="T17"/>
              </a:cxn>
              <a:cxn ang="T61">
                <a:pos x="T18" y="T19"/>
              </a:cxn>
              <a:cxn ang="T62">
                <a:pos x="T20" y="T21"/>
              </a:cxn>
              <a:cxn ang="T63">
                <a:pos x="T22" y="T23"/>
              </a:cxn>
              <a:cxn ang="T64">
                <a:pos x="T24" y="T25"/>
              </a:cxn>
              <a:cxn ang="T65">
                <a:pos x="T26" y="T27"/>
              </a:cxn>
              <a:cxn ang="T66">
                <a:pos x="T28" y="T29"/>
              </a:cxn>
              <a:cxn ang="T67">
                <a:pos x="T30" y="T31"/>
              </a:cxn>
              <a:cxn ang="T68">
                <a:pos x="T32" y="T33"/>
              </a:cxn>
              <a:cxn ang="T69">
                <a:pos x="T34" y="T35"/>
              </a:cxn>
              <a:cxn ang="T70">
                <a:pos x="T36" y="T37"/>
              </a:cxn>
              <a:cxn ang="T71">
                <a:pos x="T38" y="T39"/>
              </a:cxn>
              <a:cxn ang="T72">
                <a:pos x="T40" y="T41"/>
              </a:cxn>
              <a:cxn ang="T73">
                <a:pos x="T42" y="T43"/>
              </a:cxn>
              <a:cxn ang="T74">
                <a:pos x="T44" y="T45"/>
              </a:cxn>
              <a:cxn ang="T75">
                <a:pos x="T46" y="T47"/>
              </a:cxn>
              <a:cxn ang="T76">
                <a:pos x="T48" y="T49"/>
              </a:cxn>
              <a:cxn ang="T77">
                <a:pos x="T50" y="T51"/>
              </a:cxn>
            </a:cxnLst>
            <a:rect l="T78" t="T79" r="T80" b="T81"/>
            <a:pathLst>
              <a:path w="3312" h="912">
                <a:moveTo>
                  <a:pt x="0" y="768"/>
                </a:moveTo>
                <a:lnTo>
                  <a:pt x="0" y="624"/>
                </a:lnTo>
                <a:lnTo>
                  <a:pt x="96" y="528"/>
                </a:lnTo>
                <a:lnTo>
                  <a:pt x="336" y="384"/>
                </a:lnTo>
                <a:lnTo>
                  <a:pt x="816" y="192"/>
                </a:lnTo>
                <a:lnTo>
                  <a:pt x="1200" y="96"/>
                </a:lnTo>
                <a:lnTo>
                  <a:pt x="2112" y="0"/>
                </a:lnTo>
                <a:lnTo>
                  <a:pt x="2400" y="96"/>
                </a:lnTo>
                <a:lnTo>
                  <a:pt x="3024" y="432"/>
                </a:lnTo>
                <a:lnTo>
                  <a:pt x="3312" y="672"/>
                </a:lnTo>
                <a:lnTo>
                  <a:pt x="3312" y="816"/>
                </a:lnTo>
                <a:lnTo>
                  <a:pt x="3216" y="912"/>
                </a:lnTo>
                <a:lnTo>
                  <a:pt x="3024" y="912"/>
                </a:lnTo>
                <a:lnTo>
                  <a:pt x="2880" y="768"/>
                </a:lnTo>
                <a:lnTo>
                  <a:pt x="2592" y="720"/>
                </a:lnTo>
                <a:lnTo>
                  <a:pt x="2352" y="720"/>
                </a:lnTo>
                <a:lnTo>
                  <a:pt x="2160" y="576"/>
                </a:lnTo>
                <a:lnTo>
                  <a:pt x="1776" y="240"/>
                </a:lnTo>
                <a:lnTo>
                  <a:pt x="1584" y="288"/>
                </a:lnTo>
                <a:lnTo>
                  <a:pt x="1440" y="432"/>
                </a:lnTo>
                <a:lnTo>
                  <a:pt x="1008" y="528"/>
                </a:lnTo>
                <a:lnTo>
                  <a:pt x="768" y="624"/>
                </a:lnTo>
                <a:lnTo>
                  <a:pt x="528" y="768"/>
                </a:lnTo>
                <a:lnTo>
                  <a:pt x="240" y="912"/>
                </a:lnTo>
                <a:lnTo>
                  <a:pt x="96" y="912"/>
                </a:lnTo>
                <a:lnTo>
                  <a:pt x="0" y="768"/>
                </a:lnTo>
                <a:close/>
              </a:path>
            </a:pathLst>
          </a:cu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8" name="Text Box 107"/>
          <p:cNvSpPr txBox="1">
            <a:spLocks noChangeArrowheads="1"/>
          </p:cNvSpPr>
          <p:nvPr/>
        </p:nvSpPr>
        <p:spPr bwMode="auto">
          <a:xfrm>
            <a:off x="6157913" y="2728913"/>
            <a:ext cx="620712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600" b="0">
                <a:latin typeface="Arial" charset="0"/>
              </a:rPr>
              <a:t>CDN</a:t>
            </a:r>
          </a:p>
        </p:txBody>
      </p:sp>
      <p:sp>
        <p:nvSpPr>
          <p:cNvPr id="109" name="Line 108"/>
          <p:cNvSpPr>
            <a:spLocks noChangeShapeType="1"/>
          </p:cNvSpPr>
          <p:nvPr/>
        </p:nvSpPr>
        <p:spPr bwMode="auto">
          <a:xfrm flipH="1">
            <a:off x="5943600" y="3048000"/>
            <a:ext cx="304800" cy="228600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 type="triangle" w="med" len="med"/>
          </a:ln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</a:t>
            </a:r>
            <a:r>
              <a:rPr lang="en-US" dirty="0" err="1" smtClean="0"/>
              <a:t>Akamai</a:t>
            </a:r>
            <a:r>
              <a:rPr lang="en-US" dirty="0" smtClean="0"/>
              <a:t> works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5778" y="1509685"/>
            <a:ext cx="8692444" cy="5023759"/>
          </a:xfrm>
        </p:spPr>
        <p:txBody>
          <a:bodyPr>
            <a:normAutofit fontScale="70000" lnSpcReduction="20000"/>
          </a:bodyPr>
          <a:lstStyle/>
          <a:p>
            <a:r>
              <a:rPr lang="en-US" dirty="0" err="1" smtClean="0"/>
              <a:t>Akamai</a:t>
            </a:r>
            <a:r>
              <a:rPr lang="en-US" dirty="0" smtClean="0"/>
              <a:t> has cache servers deployed close to clients</a:t>
            </a:r>
          </a:p>
          <a:p>
            <a:pPr lvl="1"/>
            <a:r>
              <a:rPr lang="en-US" dirty="0" smtClean="0"/>
              <a:t>Co-located with many ISPs</a:t>
            </a:r>
          </a:p>
          <a:p>
            <a:r>
              <a:rPr lang="en-US" dirty="0" smtClean="0"/>
              <a:t>Challenge: make same domain name resolve to a proxy close to the client</a:t>
            </a:r>
          </a:p>
          <a:p>
            <a:r>
              <a:rPr lang="en-US" dirty="0" smtClean="0"/>
              <a:t>Lots of DNS tricks. </a:t>
            </a:r>
            <a:r>
              <a:rPr lang="en-US" dirty="0" err="1" smtClean="0"/>
              <a:t>BestBuy</a:t>
            </a:r>
            <a:r>
              <a:rPr lang="en-US" dirty="0" smtClean="0"/>
              <a:t> is a customer</a:t>
            </a:r>
          </a:p>
          <a:p>
            <a:pPr lvl="1"/>
            <a:r>
              <a:rPr lang="en-US" dirty="0" smtClean="0"/>
              <a:t>Delegate name resolution to </a:t>
            </a:r>
            <a:r>
              <a:rPr lang="en-US" dirty="0" err="1" smtClean="0"/>
              <a:t>Akamai</a:t>
            </a:r>
            <a:r>
              <a:rPr lang="en-US" dirty="0" smtClean="0"/>
              <a:t> (via a CNAME)</a:t>
            </a:r>
          </a:p>
          <a:p>
            <a:r>
              <a:rPr lang="en-US" dirty="0" smtClean="0"/>
              <a:t>From Brown:</a:t>
            </a:r>
          </a:p>
          <a:p>
            <a:pPr>
              <a:buNone/>
            </a:pPr>
            <a:r>
              <a:rPr lang="en-US" sz="2065" b="0" dirty="0" smtClean="0">
                <a:latin typeface="Courier"/>
                <a:cs typeface="Courier"/>
              </a:rPr>
              <a:t>dig </a:t>
            </a:r>
            <a:r>
              <a:rPr lang="en-US" sz="2065" b="0" dirty="0" err="1" smtClean="0">
                <a:latin typeface="Courier"/>
                <a:cs typeface="Courier"/>
              </a:rPr>
              <a:t>www.bestbuy.com</a:t>
            </a:r>
            <a:endParaRPr lang="en-US" sz="2065" b="0" dirty="0" smtClean="0">
              <a:latin typeface="Courier"/>
              <a:cs typeface="Courier"/>
            </a:endParaRPr>
          </a:p>
          <a:p>
            <a:pPr>
              <a:buNone/>
            </a:pPr>
            <a:r>
              <a:rPr lang="en-US" sz="2065" b="0" dirty="0" smtClean="0">
                <a:latin typeface="Courier"/>
                <a:cs typeface="Courier"/>
              </a:rPr>
              <a:t>;; ANSWER SECTION:</a:t>
            </a:r>
          </a:p>
          <a:p>
            <a:pPr>
              <a:buNone/>
            </a:pPr>
            <a:r>
              <a:rPr lang="en-US" sz="2065" b="0" dirty="0" err="1" smtClean="0">
                <a:latin typeface="Courier"/>
                <a:cs typeface="Courier"/>
              </a:rPr>
              <a:t>www.bestbuy.com</a:t>
            </a:r>
            <a:r>
              <a:rPr lang="en-US" sz="2065" b="0" dirty="0" smtClean="0">
                <a:latin typeface="Courier"/>
                <a:cs typeface="Courier"/>
              </a:rPr>
              <a:t>.	3600 	IN	CNAME	</a:t>
            </a:r>
            <a:r>
              <a:rPr lang="en-US" sz="2065" b="0" dirty="0" err="1" smtClean="0">
                <a:latin typeface="Courier"/>
                <a:cs typeface="Courier"/>
              </a:rPr>
              <a:t>www.bestbuy.com.edgesuite.net</a:t>
            </a:r>
            <a:r>
              <a:rPr lang="en-US" sz="2065" b="0" dirty="0" smtClean="0">
                <a:latin typeface="Courier"/>
                <a:cs typeface="Courier"/>
              </a:rPr>
              <a:t>.</a:t>
            </a:r>
          </a:p>
          <a:p>
            <a:pPr>
              <a:buNone/>
            </a:pPr>
            <a:r>
              <a:rPr lang="en-US" sz="2065" b="0" dirty="0" err="1" smtClean="0">
                <a:latin typeface="Courier"/>
                <a:cs typeface="Courier"/>
              </a:rPr>
              <a:t>www.bestbuy.com.edgesuite.net</a:t>
            </a:r>
            <a:r>
              <a:rPr lang="en-US" sz="2065" b="0" dirty="0" smtClean="0">
                <a:latin typeface="Courier"/>
                <a:cs typeface="Courier"/>
              </a:rPr>
              <a:t>. 21600 IN	CNAME	a1105.b.akamai.net.</a:t>
            </a:r>
          </a:p>
          <a:p>
            <a:pPr>
              <a:buNone/>
            </a:pPr>
            <a:r>
              <a:rPr lang="en-US" sz="2065" b="0" dirty="0" smtClean="0">
                <a:latin typeface="Courier"/>
                <a:cs typeface="Courier"/>
              </a:rPr>
              <a:t>a1105.b.akamai.net.	20	IN	A	198.7.236.235</a:t>
            </a:r>
          </a:p>
          <a:p>
            <a:pPr>
              <a:buNone/>
            </a:pPr>
            <a:r>
              <a:rPr lang="en-US" sz="2065" b="0" dirty="0" smtClean="0">
                <a:latin typeface="Courier"/>
                <a:cs typeface="Courier"/>
              </a:rPr>
              <a:t>a1105.b.akamai.net.	20	IN	A	198.7.236.240</a:t>
            </a:r>
          </a:p>
          <a:p>
            <a:pPr lvl="1"/>
            <a:r>
              <a:rPr lang="en-US" dirty="0" smtClean="0"/>
              <a:t>Ping time: 2.53ms</a:t>
            </a:r>
          </a:p>
          <a:p>
            <a:r>
              <a:rPr lang="en-US" dirty="0" smtClean="0"/>
              <a:t>From Berkeley, CA:</a:t>
            </a:r>
          </a:p>
          <a:p>
            <a:pPr>
              <a:buNone/>
            </a:pPr>
            <a:r>
              <a:rPr lang="en-US" sz="2000" b="0" dirty="0" smtClean="0">
                <a:latin typeface="Courier"/>
                <a:cs typeface="Courier"/>
              </a:rPr>
              <a:t>a1105.b.akamai.net.	20	IN	A	198.189.255.200</a:t>
            </a:r>
          </a:p>
          <a:p>
            <a:pPr>
              <a:buNone/>
            </a:pPr>
            <a:r>
              <a:rPr lang="en-US" sz="2000" b="0" dirty="0" smtClean="0">
                <a:latin typeface="Courier"/>
                <a:cs typeface="Courier"/>
              </a:rPr>
              <a:t>a1105.b.akamai.net.	20	IN	A	198.189.255.207</a:t>
            </a:r>
            <a:endParaRPr lang="en-US" dirty="0" smtClean="0"/>
          </a:p>
          <a:p>
            <a:pPr lvl="1"/>
            <a:r>
              <a:rPr lang="en-US" dirty="0" smtClean="0"/>
              <a:t>Ping time: 3.20ms</a:t>
            </a:r>
          </a:p>
          <a:p>
            <a:pPr lvl="1"/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DNS Resolution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2222" y="1509685"/>
            <a:ext cx="8579556" cy="3994495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1405" b="0" dirty="0" smtClean="0">
                <a:latin typeface="Courier"/>
                <a:cs typeface="Courier"/>
              </a:rPr>
              <a:t>dig </a:t>
            </a:r>
            <a:r>
              <a:rPr lang="en-US" sz="1405" b="0" dirty="0" err="1" smtClean="0">
                <a:latin typeface="Courier"/>
                <a:cs typeface="Courier"/>
              </a:rPr>
              <a:t>www.bestbuy.com</a:t>
            </a:r>
            <a:endParaRPr lang="en-US" sz="1405" b="0" dirty="0" smtClean="0">
              <a:latin typeface="Courier"/>
              <a:cs typeface="Courier"/>
            </a:endParaRPr>
          </a:p>
          <a:p>
            <a:pPr>
              <a:buNone/>
            </a:pPr>
            <a:r>
              <a:rPr lang="en-US" sz="1405" b="0" dirty="0" smtClean="0">
                <a:latin typeface="Courier"/>
                <a:cs typeface="Courier"/>
              </a:rPr>
              <a:t>;; ANSWER SECTION:</a:t>
            </a:r>
          </a:p>
          <a:p>
            <a:pPr>
              <a:buNone/>
            </a:pPr>
            <a:r>
              <a:rPr lang="en-US" sz="1405" b="0" dirty="0" err="1" smtClean="0">
                <a:latin typeface="Courier"/>
                <a:cs typeface="Courier"/>
              </a:rPr>
              <a:t>www.bestbuy.com</a:t>
            </a:r>
            <a:r>
              <a:rPr lang="en-US" sz="1405" b="0" dirty="0" smtClean="0">
                <a:latin typeface="Courier"/>
                <a:cs typeface="Courier"/>
              </a:rPr>
              <a:t>.	3600 	IN	CNAME	</a:t>
            </a:r>
            <a:r>
              <a:rPr lang="en-US" sz="1405" b="0" dirty="0" err="1" smtClean="0">
                <a:latin typeface="Courier"/>
                <a:cs typeface="Courier"/>
              </a:rPr>
              <a:t>www.bestbuy.com.edgesuite.net</a:t>
            </a:r>
            <a:r>
              <a:rPr lang="en-US" sz="1405" b="0" dirty="0" smtClean="0">
                <a:latin typeface="Courier"/>
                <a:cs typeface="Courier"/>
              </a:rPr>
              <a:t>.</a:t>
            </a:r>
          </a:p>
          <a:p>
            <a:pPr>
              <a:buNone/>
            </a:pPr>
            <a:r>
              <a:rPr lang="en-US" sz="1405" b="0" dirty="0" err="1" smtClean="0">
                <a:latin typeface="Courier"/>
                <a:cs typeface="Courier"/>
              </a:rPr>
              <a:t>www.bestbuy.com.edgesuite.net</a:t>
            </a:r>
            <a:r>
              <a:rPr lang="en-US" sz="1405" b="0" dirty="0" smtClean="0">
                <a:latin typeface="Courier"/>
                <a:cs typeface="Courier"/>
              </a:rPr>
              <a:t>. 21600 IN	CNAME	a1105.b.akamai.net.</a:t>
            </a:r>
          </a:p>
          <a:p>
            <a:pPr>
              <a:buNone/>
            </a:pPr>
            <a:r>
              <a:rPr lang="en-US" sz="1405" b="0" dirty="0" smtClean="0">
                <a:latin typeface="Courier"/>
                <a:cs typeface="Courier"/>
              </a:rPr>
              <a:t>a1105.b.akamai.net.	20	IN	A	198.7.236.235</a:t>
            </a:r>
          </a:p>
          <a:p>
            <a:pPr>
              <a:buNone/>
            </a:pPr>
            <a:r>
              <a:rPr lang="en-US" sz="1405" b="0" dirty="0" smtClean="0">
                <a:latin typeface="Courier"/>
                <a:cs typeface="Courier"/>
              </a:rPr>
              <a:t>a1105.b.akamai.net.	20	IN	A	198.7.236.240</a:t>
            </a:r>
          </a:p>
          <a:p>
            <a:pPr>
              <a:buNone/>
            </a:pPr>
            <a:r>
              <a:rPr lang="en-US" sz="1405" b="0" dirty="0" smtClean="0">
                <a:latin typeface="Courier"/>
                <a:cs typeface="Courier"/>
              </a:rPr>
              <a:t>;; AUTHORITY SECTION:</a:t>
            </a:r>
          </a:p>
          <a:p>
            <a:pPr>
              <a:buNone/>
            </a:pPr>
            <a:r>
              <a:rPr lang="en-US" sz="1405" b="0" dirty="0" err="1" smtClean="0">
                <a:latin typeface="Courier"/>
                <a:cs typeface="Courier"/>
              </a:rPr>
              <a:t>b.akamai.net</a:t>
            </a:r>
            <a:r>
              <a:rPr lang="en-US" sz="1405" b="0" dirty="0" smtClean="0">
                <a:latin typeface="Courier"/>
                <a:cs typeface="Courier"/>
              </a:rPr>
              <a:t>.		1101	IN	NS	n1b.akamai.net.</a:t>
            </a:r>
          </a:p>
          <a:p>
            <a:pPr>
              <a:buNone/>
            </a:pPr>
            <a:r>
              <a:rPr lang="en-US" sz="1405" b="0" dirty="0" err="1" smtClean="0">
                <a:latin typeface="Courier"/>
                <a:cs typeface="Courier"/>
              </a:rPr>
              <a:t>b.akamai.net</a:t>
            </a:r>
            <a:r>
              <a:rPr lang="en-US" sz="1405" b="0" dirty="0" smtClean="0">
                <a:latin typeface="Courier"/>
                <a:cs typeface="Courier"/>
              </a:rPr>
              <a:t>.		1101	IN	NS	n0b.akamai.net.</a:t>
            </a:r>
          </a:p>
          <a:p>
            <a:pPr>
              <a:buNone/>
            </a:pPr>
            <a:r>
              <a:rPr lang="en-US" sz="1405" b="0" dirty="0" smtClean="0">
                <a:latin typeface="Courier"/>
                <a:cs typeface="Courier"/>
              </a:rPr>
              <a:t>;; ADDITIONAL SECTION:</a:t>
            </a:r>
          </a:p>
          <a:p>
            <a:pPr>
              <a:buNone/>
            </a:pPr>
            <a:r>
              <a:rPr lang="en-US" sz="1405" b="0" dirty="0" smtClean="0">
                <a:latin typeface="Courier"/>
                <a:cs typeface="Courier"/>
              </a:rPr>
              <a:t>n0b.akamai.net.		1267	IN	A	24.143.194.45</a:t>
            </a:r>
          </a:p>
          <a:p>
            <a:pPr>
              <a:buNone/>
            </a:pPr>
            <a:r>
              <a:rPr lang="en-US" sz="1405" b="0" dirty="0" smtClean="0">
                <a:latin typeface="Courier"/>
                <a:cs typeface="Courier"/>
              </a:rPr>
              <a:t>n1b.akamai.net.		2196	IN	A	198.7.236.236</a:t>
            </a:r>
          </a:p>
          <a:p>
            <a:pPr>
              <a:buNone/>
            </a:pPr>
            <a:endParaRPr lang="en-US" sz="1405" b="0" dirty="0" smtClean="0">
              <a:latin typeface="Courier"/>
              <a:cs typeface="Courier"/>
            </a:endParaRPr>
          </a:p>
          <a:p>
            <a:pPr>
              <a:buNone/>
            </a:pPr>
            <a:endParaRPr lang="en-US" sz="1405" b="0" dirty="0" smtClean="0">
              <a:latin typeface="Courier"/>
              <a:cs typeface="Courier"/>
            </a:endParaRPr>
          </a:p>
          <a:p>
            <a:pPr>
              <a:buNone/>
            </a:pPr>
            <a:endParaRPr lang="en-US" sz="1405" b="0" dirty="0" smtClean="0">
              <a:latin typeface="Courier"/>
              <a:cs typeface="Courier"/>
            </a:endParaRPr>
          </a:p>
          <a:p>
            <a:pPr>
              <a:buNone/>
            </a:pPr>
            <a:endParaRPr lang="en-US" sz="1405" b="0" dirty="0" smtClean="0">
              <a:latin typeface="Courier"/>
              <a:cs typeface="Courier"/>
            </a:endParaRPr>
          </a:p>
          <a:p>
            <a:endParaRPr lang="en-US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787400" y="4247443"/>
            <a:ext cx="7569200" cy="23201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nion Pro"/>
                <a:ea typeface="+mn-ea"/>
                <a:cs typeface="Minion Pro"/>
              </a:rPr>
              <a:t>n1b.akamai.net</a:t>
            </a:r>
            <a:r>
              <a:rPr kumimoji="0" lang="en-US" sz="28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nion Pro"/>
                <a:ea typeface="+mn-ea"/>
                <a:cs typeface="Minion Pro"/>
              </a:rPr>
              <a:t> </a:t>
            </a:r>
            <a:r>
              <a:rPr lang="en-US" sz="2800" b="1" dirty="0" smtClean="0">
                <a:latin typeface="Minion Pro"/>
                <a:cs typeface="Minion Pro"/>
              </a:rPr>
              <a:t>finds an edge server close to the client’s local resolver</a:t>
            </a:r>
          </a:p>
          <a:p>
            <a:pPr marL="800100" lvl="1" indent="-342900">
              <a:spcBef>
                <a:spcPct val="20000"/>
              </a:spcBef>
              <a:buFont typeface="Arial"/>
              <a:buChar char="•"/>
            </a:pPr>
            <a:r>
              <a:rPr lang="en-US" sz="2400" dirty="0" smtClean="0">
                <a:latin typeface="Minion Pro"/>
                <a:cs typeface="Minion Pro"/>
              </a:rPr>
              <a:t>Uses knowledge of network: BGP feeds, </a:t>
            </a:r>
            <a:r>
              <a:rPr lang="en-US" sz="2400" dirty="0" err="1" smtClean="0">
                <a:latin typeface="Minion Pro"/>
                <a:cs typeface="Minion Pro"/>
              </a:rPr>
              <a:t>traceroutes</a:t>
            </a:r>
            <a:r>
              <a:rPr lang="en-US" sz="2400" dirty="0" smtClean="0">
                <a:latin typeface="Minion Pro"/>
                <a:cs typeface="Minion Pro"/>
              </a:rPr>
              <a:t>. </a:t>
            </a:r>
            <a:r>
              <a:rPr lang="en-US" sz="2400" i="1" dirty="0" smtClean="0">
                <a:latin typeface="Minion Pro"/>
                <a:cs typeface="Minion Pro"/>
              </a:rPr>
              <a:t>Their secret sauce…</a:t>
            </a:r>
            <a:endParaRPr lang="en-US" sz="2400" dirty="0" smtClean="0">
              <a:latin typeface="Minion Pro"/>
              <a:cs typeface="Minion Pro"/>
            </a:endParaRPr>
          </a:p>
          <a:p>
            <a:pPr marL="800100" lvl="1" indent="-342900">
              <a:spcBef>
                <a:spcPct val="20000"/>
              </a:spcBef>
              <a:buFont typeface="Arial"/>
              <a:buChar char="•"/>
            </a:pPr>
            <a:endParaRPr lang="en-US" sz="2800" b="1" dirty="0" smtClean="0">
              <a:latin typeface="Minion Pro"/>
              <a:cs typeface="Minion Pro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about the content?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367155"/>
            <a:ext cx="7569200" cy="4996955"/>
          </a:xfrm>
        </p:spPr>
        <p:txBody>
          <a:bodyPr>
            <a:normAutofit/>
          </a:bodyPr>
          <a:lstStyle/>
          <a:p>
            <a:r>
              <a:rPr lang="en-US" dirty="0" smtClean="0"/>
              <a:t>Say you are </a:t>
            </a:r>
            <a:r>
              <a:rPr lang="en-US" dirty="0" err="1" smtClean="0"/>
              <a:t>Akamai</a:t>
            </a:r>
            <a:endParaRPr lang="en-US" dirty="0" smtClean="0"/>
          </a:p>
          <a:p>
            <a:pPr lvl="1"/>
            <a:r>
              <a:rPr lang="en-US" dirty="0" smtClean="0"/>
              <a:t>Clusters of machines close to clients</a:t>
            </a:r>
          </a:p>
          <a:p>
            <a:pPr lvl="1"/>
            <a:r>
              <a:rPr lang="en-US" dirty="0" smtClean="0"/>
              <a:t>Caching data from many customers</a:t>
            </a:r>
          </a:p>
          <a:p>
            <a:pPr lvl="1"/>
            <a:r>
              <a:rPr lang="en-US" dirty="0" smtClean="0"/>
              <a:t>Proxy fetches data from </a:t>
            </a:r>
            <a:r>
              <a:rPr lang="en-US" i="1" dirty="0" smtClean="0"/>
              <a:t>origin</a:t>
            </a:r>
            <a:r>
              <a:rPr lang="en-US" dirty="0" smtClean="0"/>
              <a:t> server first time it sees a URL</a:t>
            </a:r>
          </a:p>
          <a:p>
            <a:r>
              <a:rPr lang="en-US" dirty="0" smtClean="0"/>
              <a:t>Choose cluster based on client network location</a:t>
            </a:r>
          </a:p>
          <a:p>
            <a:r>
              <a:rPr lang="en-US" dirty="0" smtClean="0"/>
              <a:t>How to choose server within a cluster?</a:t>
            </a:r>
          </a:p>
          <a:p>
            <a:r>
              <a:rPr lang="en-US" dirty="0" smtClean="0"/>
              <a:t>If you choose based on client</a:t>
            </a:r>
          </a:p>
          <a:p>
            <a:pPr lvl="1"/>
            <a:r>
              <a:rPr lang="en-US" dirty="0" smtClean="0"/>
              <a:t>Low hit rate: N servers in cluster means N cache misses per URL</a:t>
            </a:r>
          </a:p>
          <a:p>
            <a:pPr lvl="1"/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Straw man: modulo hashing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783871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Say you have N servers</a:t>
            </a:r>
          </a:p>
          <a:p>
            <a:r>
              <a:rPr lang="en-US" dirty="0" smtClean="0"/>
              <a:t>Map requests to proxies as follows:</a:t>
            </a:r>
          </a:p>
          <a:p>
            <a:pPr lvl="1"/>
            <a:r>
              <a:rPr lang="en-US" dirty="0" smtClean="0"/>
              <a:t>Number servers 0 to N-1</a:t>
            </a:r>
          </a:p>
          <a:p>
            <a:pPr lvl="1"/>
            <a:r>
              <a:rPr lang="en-US" dirty="0" smtClean="0"/>
              <a:t>Compute hash of URL: </a:t>
            </a:r>
            <a:r>
              <a:rPr lang="en-US" dirty="0" err="1" smtClean="0"/>
              <a:t>h</a:t>
            </a:r>
            <a:r>
              <a:rPr lang="en-US" dirty="0" smtClean="0"/>
              <a:t> = hash (URL)</a:t>
            </a:r>
          </a:p>
          <a:p>
            <a:pPr lvl="1"/>
            <a:r>
              <a:rPr lang="en-US" dirty="0" smtClean="0"/>
              <a:t>Redirect client to server #</a:t>
            </a:r>
            <a:r>
              <a:rPr lang="en-US" dirty="0" err="1" smtClean="0"/>
              <a:t>p</a:t>
            </a:r>
            <a:r>
              <a:rPr lang="en-US" dirty="0" smtClean="0"/>
              <a:t> = </a:t>
            </a:r>
            <a:r>
              <a:rPr lang="en-US" dirty="0" err="1" smtClean="0"/>
              <a:t>h</a:t>
            </a:r>
            <a:r>
              <a:rPr lang="en-US" dirty="0" smtClean="0"/>
              <a:t> mod N</a:t>
            </a:r>
          </a:p>
          <a:p>
            <a:r>
              <a:rPr lang="en-US" dirty="0" smtClean="0"/>
              <a:t>Keep track of load in each proxy</a:t>
            </a:r>
          </a:p>
          <a:p>
            <a:pPr lvl="1"/>
            <a:r>
              <a:rPr lang="en-US" dirty="0" smtClean="0"/>
              <a:t>If load on proxy #</a:t>
            </a:r>
            <a:r>
              <a:rPr lang="en-US" dirty="0" err="1" smtClean="0"/>
              <a:t>p</a:t>
            </a:r>
            <a:r>
              <a:rPr lang="en-US" dirty="0" smtClean="0"/>
              <a:t> is too high, try again with a different hash function (or “salt”)</a:t>
            </a:r>
          </a:p>
          <a:p>
            <a:r>
              <a:rPr lang="en-US" dirty="0" smtClean="0"/>
              <a:t>Problem: most caches will be useless if you add or remove proxies, change value of N</a:t>
            </a:r>
          </a:p>
          <a:p>
            <a:pPr lvl="1"/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Consistent Hashing </a:t>
            </a:r>
            <a:r>
              <a:rPr lang="en-US" sz="2100" dirty="0" smtClean="0"/>
              <a:t>[</a:t>
            </a:r>
            <a:r>
              <a:rPr lang="en-US" sz="2100" dirty="0" smtClean="0">
                <a:solidFill>
                  <a:srgbClr val="FF0000"/>
                </a:solidFill>
                <a:hlinkClick r:id="rId2"/>
              </a:rPr>
              <a:t>Karger et al., 99</a:t>
            </a:r>
            <a:r>
              <a:rPr lang="en-US" sz="2100" dirty="0" smtClean="0"/>
              <a:t>]</a:t>
            </a:r>
            <a:endParaRPr lang="en-US" sz="21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1521" y="4051952"/>
            <a:ext cx="8600958" cy="2806048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URLs and Caches are mapped to points on a circle using a hash function</a:t>
            </a:r>
          </a:p>
          <a:p>
            <a:r>
              <a:rPr lang="en-US" dirty="0" smtClean="0"/>
              <a:t>A URL is assigned to the closest cache clockwise</a:t>
            </a:r>
          </a:p>
          <a:p>
            <a:r>
              <a:rPr lang="en-US" dirty="0" smtClean="0"/>
              <a:t>Minimizes data movement on change!</a:t>
            </a:r>
          </a:p>
          <a:p>
            <a:pPr lvl="1"/>
            <a:r>
              <a:rPr lang="en-US" dirty="0" smtClean="0"/>
              <a:t>When a cache is added, only the items in the preceding segment are moved</a:t>
            </a:r>
          </a:p>
          <a:p>
            <a:pPr lvl="1"/>
            <a:r>
              <a:rPr lang="en-US" dirty="0" smtClean="0"/>
              <a:t>When a cache is removed, only the next cache is affected</a:t>
            </a:r>
            <a:endParaRPr lang="en-US" dirty="0"/>
          </a:p>
        </p:txBody>
      </p:sp>
      <p:grpSp>
        <p:nvGrpSpPr>
          <p:cNvPr id="49" name="Group 48"/>
          <p:cNvGrpSpPr/>
          <p:nvPr/>
        </p:nvGrpSpPr>
        <p:grpSpPr>
          <a:xfrm>
            <a:off x="1996904" y="1437732"/>
            <a:ext cx="2460457" cy="2084020"/>
            <a:chOff x="1996904" y="1437732"/>
            <a:chExt cx="2460457" cy="2084020"/>
          </a:xfrm>
        </p:grpSpPr>
        <p:cxnSp>
          <p:nvCxnSpPr>
            <p:cNvPr id="6" name="Straight Connector 5"/>
            <p:cNvCxnSpPr>
              <a:stCxn id="4" idx="7"/>
            </p:cNvCxnSpPr>
            <p:nvPr/>
          </p:nvCxnSpPr>
          <p:spPr>
            <a:xfrm rot="5400000" flipH="1" flipV="1">
              <a:off x="3819643" y="1773031"/>
              <a:ext cx="130414" cy="130415"/>
            </a:xfrm>
            <a:prstGeom prst="line">
              <a:avLst/>
            </a:prstGeom>
            <a:ln>
              <a:solidFill>
                <a:srgbClr val="0000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3992391" y="3019397"/>
              <a:ext cx="238122" cy="149578"/>
            </a:xfrm>
            <a:prstGeom prst="line">
              <a:avLst/>
            </a:prstGeom>
            <a:ln>
              <a:solidFill>
                <a:srgbClr val="0000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16200000" flipV="1">
              <a:off x="2210629" y="1849002"/>
              <a:ext cx="156395" cy="152398"/>
            </a:xfrm>
            <a:prstGeom prst="line">
              <a:avLst/>
            </a:prstGeom>
            <a:ln>
              <a:solidFill>
                <a:srgbClr val="0000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TextBox 26"/>
            <p:cNvSpPr txBox="1"/>
            <p:nvPr/>
          </p:nvSpPr>
          <p:spPr>
            <a:xfrm>
              <a:off x="3980018" y="1437732"/>
              <a:ext cx="31822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0000FF"/>
                  </a:solidFill>
                </a:rPr>
                <a:t>A</a:t>
              </a:r>
              <a:endParaRPr lang="en-US" dirty="0">
                <a:solidFill>
                  <a:srgbClr val="0000FF"/>
                </a:solidFill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4139132" y="3152420"/>
              <a:ext cx="31822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0000FF"/>
                  </a:solidFill>
                </a:rPr>
                <a:t>B</a:t>
              </a:r>
              <a:endParaRPr lang="en-US" dirty="0">
                <a:solidFill>
                  <a:srgbClr val="0000FF"/>
                </a:solidFill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1996904" y="1534907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0000FF"/>
                  </a:solidFill>
                </a:rPr>
                <a:t>C</a:t>
              </a:r>
              <a:endParaRPr lang="en-US" dirty="0">
                <a:solidFill>
                  <a:srgbClr val="0000FF"/>
                </a:solidFill>
              </a:endParaRPr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2181579" y="1207908"/>
            <a:ext cx="1919111" cy="2333601"/>
            <a:chOff x="2181579" y="1207908"/>
            <a:chExt cx="1919111" cy="2333601"/>
          </a:xfrm>
        </p:grpSpPr>
        <p:sp>
          <p:nvSpPr>
            <p:cNvPr id="4" name="Oval 3"/>
            <p:cNvSpPr/>
            <p:nvPr/>
          </p:nvSpPr>
          <p:spPr>
            <a:xfrm>
              <a:off x="2181579" y="1622398"/>
              <a:ext cx="1919111" cy="1919111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7" name="Group 46"/>
            <p:cNvGrpSpPr/>
            <p:nvPr/>
          </p:nvGrpSpPr>
          <p:grpSpPr>
            <a:xfrm>
              <a:off x="2989512" y="1207908"/>
              <a:ext cx="301660" cy="795493"/>
              <a:chOff x="2989512" y="1207908"/>
              <a:chExt cx="301660" cy="795493"/>
            </a:xfrm>
          </p:grpSpPr>
          <p:cxnSp>
            <p:nvCxnSpPr>
              <p:cNvPr id="30" name="Straight Connector 29"/>
              <p:cNvCxnSpPr/>
              <p:nvPr/>
            </p:nvCxnSpPr>
            <p:spPr>
              <a:xfrm rot="5400000" flipH="1" flipV="1">
                <a:off x="2906096" y="1769154"/>
                <a:ext cx="468493" cy="1"/>
              </a:xfrm>
              <a:prstGeom prst="line">
                <a:avLst/>
              </a:prstGeom>
              <a:ln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5" name="TextBox 34"/>
              <p:cNvSpPr txBox="1"/>
              <p:nvPr/>
            </p:nvSpPr>
            <p:spPr>
              <a:xfrm>
                <a:off x="2989512" y="1207908"/>
                <a:ext cx="30166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0</a:t>
                </a:r>
                <a:endParaRPr lang="en-US" dirty="0"/>
              </a:p>
            </p:txBody>
          </p:sp>
        </p:grpSp>
      </p:grpSp>
      <p:grpSp>
        <p:nvGrpSpPr>
          <p:cNvPr id="40" name="Group 39"/>
          <p:cNvGrpSpPr/>
          <p:nvPr/>
        </p:nvGrpSpPr>
        <p:grpSpPr>
          <a:xfrm>
            <a:off x="1941691" y="1283731"/>
            <a:ext cx="2714660" cy="2768221"/>
            <a:chOff x="1030111" y="1509889"/>
            <a:chExt cx="2714660" cy="2768221"/>
          </a:xfrm>
        </p:grpSpPr>
        <p:cxnSp>
          <p:nvCxnSpPr>
            <p:cNvPr id="9" name="Straight Connector 8"/>
            <p:cNvCxnSpPr/>
            <p:nvPr/>
          </p:nvCxnSpPr>
          <p:spPr>
            <a:xfrm>
              <a:off x="3191931" y="2837191"/>
              <a:ext cx="197557" cy="1588"/>
            </a:xfrm>
            <a:prstGeom prst="line">
              <a:avLst/>
            </a:prstGeom>
            <a:ln>
              <a:solidFill>
                <a:srgbClr val="FF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16200000" flipH="1">
              <a:off x="2391833" y="3839633"/>
              <a:ext cx="214490" cy="31044"/>
            </a:xfrm>
            <a:prstGeom prst="line">
              <a:avLst/>
            </a:prstGeom>
            <a:ln>
              <a:solidFill>
                <a:srgbClr val="FF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flipV="1">
              <a:off x="1270000" y="3276602"/>
              <a:ext cx="101602" cy="76197"/>
            </a:xfrm>
            <a:prstGeom prst="line">
              <a:avLst/>
            </a:prstGeom>
            <a:ln>
              <a:solidFill>
                <a:srgbClr val="FF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 rot="16200000" flipV="1">
              <a:off x="1703211" y="1844322"/>
              <a:ext cx="172158" cy="90311"/>
            </a:xfrm>
            <a:prstGeom prst="line">
              <a:avLst/>
            </a:prstGeom>
            <a:ln>
              <a:solidFill>
                <a:srgbClr val="FF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TextBox 35"/>
            <p:cNvSpPr txBox="1"/>
            <p:nvPr/>
          </p:nvSpPr>
          <p:spPr>
            <a:xfrm>
              <a:off x="3443111" y="2610557"/>
              <a:ext cx="301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FF0000"/>
                  </a:solidFill>
                </a:rPr>
                <a:t>1</a:t>
              </a:r>
              <a:endParaRPr lang="en-US" dirty="0">
                <a:solidFill>
                  <a:srgbClr val="FF0000"/>
                </a:solidFill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2398891" y="3908778"/>
              <a:ext cx="301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FF0000"/>
                  </a:solidFill>
                </a:rPr>
                <a:t>2</a:t>
              </a:r>
              <a:endParaRPr lang="en-US" dirty="0">
                <a:solidFill>
                  <a:srgbClr val="FF0000"/>
                </a:solidFill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1030111" y="3259668"/>
              <a:ext cx="301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FF0000"/>
                  </a:solidFill>
                </a:rPr>
                <a:t>3</a:t>
              </a:r>
              <a:endParaRPr lang="en-US" dirty="0">
                <a:solidFill>
                  <a:srgbClr val="FF0000"/>
                </a:solidFill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1523999" y="1509889"/>
              <a:ext cx="301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FF0000"/>
                  </a:solidFill>
                </a:rPr>
                <a:t>4</a:t>
              </a:r>
              <a:endParaRPr lang="en-US" dirty="0">
                <a:solidFill>
                  <a:srgbClr val="FF0000"/>
                </a:solidFill>
              </a:endParaRPr>
            </a:p>
          </p:txBody>
        </p:sp>
      </p:grpSp>
      <p:graphicFrame>
        <p:nvGraphicFramePr>
          <p:cNvPr id="41" name="Table 40"/>
          <p:cNvGraphicFramePr>
            <a:graphicFrameLocks noGrp="1"/>
          </p:cNvGraphicFramePr>
          <p:nvPr/>
        </p:nvGraphicFramePr>
        <p:xfrm>
          <a:off x="5579532" y="1749399"/>
          <a:ext cx="2777068" cy="21445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88534"/>
                <a:gridCol w="1388534"/>
              </a:tblGrid>
              <a:tr h="428902">
                <a:tc>
                  <a:txBody>
                    <a:bodyPr/>
                    <a:lstStyle/>
                    <a:p>
                      <a:r>
                        <a:rPr lang="en-US" dirty="0" smtClean="0"/>
                        <a:t>Object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Cache</a:t>
                      </a:r>
                      <a:endParaRPr lang="en-US" dirty="0"/>
                    </a:p>
                  </a:txBody>
                  <a:tcPr/>
                </a:tc>
              </a:tr>
              <a:tr h="428902"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/>
                </a:tc>
              </a:tr>
              <a:tr h="428902"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</a:t>
                      </a:r>
                      <a:endParaRPr lang="en-US" dirty="0"/>
                    </a:p>
                  </a:txBody>
                  <a:tcPr/>
                </a:tc>
              </a:tr>
              <a:tr h="428902"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</a:t>
                      </a:r>
                      <a:endParaRPr lang="en-US" dirty="0"/>
                    </a:p>
                  </a:txBody>
                  <a:tcPr/>
                </a:tc>
              </a:tr>
              <a:tr h="428902"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3" name="Freeform 42"/>
          <p:cNvSpPr/>
          <p:nvPr/>
        </p:nvSpPr>
        <p:spPr>
          <a:xfrm>
            <a:off x="1637482" y="1854980"/>
            <a:ext cx="1821281" cy="2257451"/>
          </a:xfrm>
          <a:custGeom>
            <a:avLst/>
            <a:gdLst>
              <a:gd name="connsiteX0" fmla="*/ 1821281 w 1821281"/>
              <a:gd name="connsiteY0" fmla="*/ 2222635 h 2292267"/>
              <a:gd name="connsiteX1" fmla="*/ 802032 w 1821281"/>
              <a:gd name="connsiteY1" fmla="*/ 2155789 h 2292267"/>
              <a:gd name="connsiteX2" fmla="*/ 150381 w 1821281"/>
              <a:gd name="connsiteY2" fmla="*/ 1403770 h 2292267"/>
              <a:gd name="connsiteX3" fmla="*/ 16709 w 1821281"/>
              <a:gd name="connsiteY3" fmla="*/ 534769 h 2292267"/>
              <a:gd name="connsiteX4" fmla="*/ 250635 w 1821281"/>
              <a:gd name="connsiteY4" fmla="*/ 0 h 2292267"/>
              <a:gd name="connsiteX0" fmla="*/ 1821281 w 1821281"/>
              <a:gd name="connsiteY0" fmla="*/ 2222635 h 2292267"/>
              <a:gd name="connsiteX1" fmla="*/ 802032 w 1821281"/>
              <a:gd name="connsiteY1" fmla="*/ 2155789 h 2292267"/>
              <a:gd name="connsiteX2" fmla="*/ 150381 w 1821281"/>
              <a:gd name="connsiteY2" fmla="*/ 1403770 h 2292267"/>
              <a:gd name="connsiteX3" fmla="*/ 16709 w 1821281"/>
              <a:gd name="connsiteY3" fmla="*/ 534769 h 2292267"/>
              <a:gd name="connsiteX4" fmla="*/ 250635 w 1821281"/>
              <a:gd name="connsiteY4" fmla="*/ 0 h 2292267"/>
              <a:gd name="connsiteX0" fmla="*/ 1821281 w 1821281"/>
              <a:gd name="connsiteY0" fmla="*/ 2222635 h 2257451"/>
              <a:gd name="connsiteX1" fmla="*/ 802032 w 1821281"/>
              <a:gd name="connsiteY1" fmla="*/ 2003389 h 2257451"/>
              <a:gd name="connsiteX2" fmla="*/ 150381 w 1821281"/>
              <a:gd name="connsiteY2" fmla="*/ 1403770 h 2257451"/>
              <a:gd name="connsiteX3" fmla="*/ 16709 w 1821281"/>
              <a:gd name="connsiteY3" fmla="*/ 534769 h 2257451"/>
              <a:gd name="connsiteX4" fmla="*/ 250635 w 1821281"/>
              <a:gd name="connsiteY4" fmla="*/ 0 h 22574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1281" h="2257451">
                <a:moveTo>
                  <a:pt x="1821281" y="2222635"/>
                </a:moveTo>
                <a:cubicBezTo>
                  <a:pt x="1450898" y="2257451"/>
                  <a:pt x="1080515" y="2139867"/>
                  <a:pt x="802032" y="2003389"/>
                </a:cubicBezTo>
                <a:cubicBezTo>
                  <a:pt x="523549" y="1866912"/>
                  <a:pt x="281268" y="1648540"/>
                  <a:pt x="150381" y="1403770"/>
                </a:cubicBezTo>
                <a:cubicBezTo>
                  <a:pt x="19494" y="1159000"/>
                  <a:pt x="0" y="768731"/>
                  <a:pt x="16709" y="534769"/>
                </a:cubicBezTo>
                <a:cubicBezTo>
                  <a:pt x="33418" y="300807"/>
                  <a:pt x="250635" y="0"/>
                  <a:pt x="250635" y="0"/>
                </a:cubicBezTo>
              </a:path>
            </a:pathLst>
          </a:custGeom>
          <a:ln>
            <a:solidFill>
              <a:srgbClr val="008000"/>
            </a:solidFill>
            <a:headEnd type="oval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Freeform 44"/>
          <p:cNvSpPr/>
          <p:nvPr/>
        </p:nvSpPr>
        <p:spPr>
          <a:xfrm>
            <a:off x="2506350" y="1102962"/>
            <a:ext cx="1503810" cy="417789"/>
          </a:xfrm>
          <a:custGeom>
            <a:avLst/>
            <a:gdLst>
              <a:gd name="connsiteX0" fmla="*/ 0 w 1503810"/>
              <a:gd name="connsiteY0" fmla="*/ 203323 h 420574"/>
              <a:gd name="connsiteX1" fmla="*/ 885577 w 1503810"/>
              <a:gd name="connsiteY1" fmla="*/ 36208 h 420574"/>
              <a:gd name="connsiteX2" fmla="*/ 1503810 w 1503810"/>
              <a:gd name="connsiteY2" fmla="*/ 420574 h 420574"/>
              <a:gd name="connsiteX0" fmla="*/ 0 w 1503810"/>
              <a:gd name="connsiteY0" fmla="*/ 203323 h 420574"/>
              <a:gd name="connsiteX1" fmla="*/ 681860 w 1503810"/>
              <a:gd name="connsiteY1" fmla="*/ 36208 h 420574"/>
              <a:gd name="connsiteX2" fmla="*/ 1503810 w 1503810"/>
              <a:gd name="connsiteY2" fmla="*/ 420574 h 420574"/>
              <a:gd name="connsiteX0" fmla="*/ 0 w 1503810"/>
              <a:gd name="connsiteY0" fmla="*/ 203323 h 420574"/>
              <a:gd name="connsiteX1" fmla="*/ 681860 w 1503810"/>
              <a:gd name="connsiteY1" fmla="*/ 36208 h 420574"/>
              <a:gd name="connsiteX2" fmla="*/ 1503810 w 1503810"/>
              <a:gd name="connsiteY2" fmla="*/ 420574 h 420574"/>
              <a:gd name="connsiteX0" fmla="*/ 0 w 1503810"/>
              <a:gd name="connsiteY0" fmla="*/ 200538 h 417789"/>
              <a:gd name="connsiteX1" fmla="*/ 681860 w 1503810"/>
              <a:gd name="connsiteY1" fmla="*/ 33423 h 417789"/>
              <a:gd name="connsiteX2" fmla="*/ 1503810 w 1503810"/>
              <a:gd name="connsiteY2" fmla="*/ 417789 h 417789"/>
              <a:gd name="connsiteX0" fmla="*/ 0 w 1503810"/>
              <a:gd name="connsiteY0" fmla="*/ 200538 h 417789"/>
              <a:gd name="connsiteX1" fmla="*/ 681860 w 1503810"/>
              <a:gd name="connsiteY1" fmla="*/ 33423 h 417789"/>
              <a:gd name="connsiteX2" fmla="*/ 1503810 w 1503810"/>
              <a:gd name="connsiteY2" fmla="*/ 417789 h 417789"/>
              <a:gd name="connsiteX0" fmla="*/ 0 w 1503810"/>
              <a:gd name="connsiteY0" fmla="*/ 200538 h 417789"/>
              <a:gd name="connsiteX1" fmla="*/ 681860 w 1503810"/>
              <a:gd name="connsiteY1" fmla="*/ 33423 h 417789"/>
              <a:gd name="connsiteX2" fmla="*/ 1503810 w 1503810"/>
              <a:gd name="connsiteY2" fmla="*/ 417789 h 417789"/>
              <a:gd name="connsiteX0" fmla="*/ 0 w 1503810"/>
              <a:gd name="connsiteY0" fmla="*/ 200538 h 417789"/>
              <a:gd name="connsiteX1" fmla="*/ 681860 w 1503810"/>
              <a:gd name="connsiteY1" fmla="*/ 33423 h 417789"/>
              <a:gd name="connsiteX2" fmla="*/ 1503810 w 1503810"/>
              <a:gd name="connsiteY2" fmla="*/ 417789 h 4177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03810" h="417789">
                <a:moveTo>
                  <a:pt x="0" y="200538"/>
                </a:moveTo>
                <a:cubicBezTo>
                  <a:pt x="222426" y="127622"/>
                  <a:pt x="452370" y="0"/>
                  <a:pt x="681860" y="33423"/>
                </a:cubicBezTo>
                <a:cubicBezTo>
                  <a:pt x="1165586" y="64954"/>
                  <a:pt x="1503810" y="417789"/>
                  <a:pt x="1503810" y="417789"/>
                </a:cubicBezTo>
              </a:path>
            </a:pathLst>
          </a:custGeom>
          <a:ln>
            <a:solidFill>
              <a:srgbClr val="008000"/>
            </a:solidFill>
            <a:headEnd type="oval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Freeform 45"/>
          <p:cNvSpPr/>
          <p:nvPr/>
        </p:nvSpPr>
        <p:spPr>
          <a:xfrm>
            <a:off x="4478012" y="2590289"/>
            <a:ext cx="217217" cy="668462"/>
          </a:xfrm>
          <a:custGeom>
            <a:avLst/>
            <a:gdLst>
              <a:gd name="connsiteX0" fmla="*/ 217217 w 217217"/>
              <a:gd name="connsiteY0" fmla="*/ 0 h 668462"/>
              <a:gd name="connsiteX1" fmla="*/ 167090 w 217217"/>
              <a:gd name="connsiteY1" fmla="*/ 350943 h 668462"/>
              <a:gd name="connsiteX2" fmla="*/ 0 w 217217"/>
              <a:gd name="connsiteY2" fmla="*/ 668462 h 6684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7217" h="668462">
                <a:moveTo>
                  <a:pt x="217217" y="0"/>
                </a:moveTo>
                <a:cubicBezTo>
                  <a:pt x="210255" y="119766"/>
                  <a:pt x="203293" y="239533"/>
                  <a:pt x="167090" y="350943"/>
                </a:cubicBezTo>
                <a:cubicBezTo>
                  <a:pt x="130887" y="462353"/>
                  <a:pt x="0" y="668462"/>
                  <a:pt x="0" y="668462"/>
                </a:cubicBezTo>
              </a:path>
            </a:pathLst>
          </a:custGeom>
          <a:ln>
            <a:solidFill>
              <a:srgbClr val="008000"/>
            </a:solidFill>
            <a:headEnd type="oval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3" grpId="0" animBg="1"/>
      <p:bldP spid="45" grpId="0" animBg="1"/>
      <p:bldP spid="46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Consistent Hashing </a:t>
            </a:r>
            <a:r>
              <a:rPr lang="en-US" sz="2100" dirty="0" smtClean="0"/>
              <a:t>[</a:t>
            </a:r>
            <a:r>
              <a:rPr lang="en-US" sz="2100" dirty="0" smtClean="0">
                <a:solidFill>
                  <a:srgbClr val="FF0000"/>
                </a:solidFill>
                <a:hlinkClick r:id="rId2"/>
              </a:rPr>
              <a:t>Karger et al., 99</a:t>
            </a:r>
            <a:r>
              <a:rPr lang="en-US" sz="2100" dirty="0" smtClean="0"/>
              <a:t>]</a:t>
            </a:r>
            <a:endParaRPr lang="en-US" sz="21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3893910"/>
            <a:ext cx="9144000" cy="2777950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Minimizes data movement</a:t>
            </a:r>
          </a:p>
          <a:p>
            <a:pPr lvl="1"/>
            <a:r>
              <a:rPr lang="en-US" dirty="0" smtClean="0"/>
              <a:t>If 100 caches, add/remove a proxy invalidates ~1% of objects</a:t>
            </a:r>
          </a:p>
          <a:p>
            <a:pPr lvl="1"/>
            <a:r>
              <a:rPr lang="en-US" dirty="0" smtClean="0"/>
              <a:t>When proxy overloaded, spill to successor</a:t>
            </a:r>
          </a:p>
          <a:p>
            <a:r>
              <a:rPr lang="en-US" dirty="0" smtClean="0"/>
              <a:t>Can also handle servers with different capacities. How?</a:t>
            </a:r>
          </a:p>
          <a:p>
            <a:pPr lvl="1"/>
            <a:r>
              <a:rPr lang="en-US" dirty="0" smtClean="0"/>
              <a:t>Give bigger proxies more random points on the ring</a:t>
            </a:r>
          </a:p>
        </p:txBody>
      </p:sp>
      <p:sp>
        <p:nvSpPr>
          <p:cNvPr id="4" name="Oval 3"/>
          <p:cNvSpPr/>
          <p:nvPr/>
        </p:nvSpPr>
        <p:spPr>
          <a:xfrm>
            <a:off x="2181579" y="1622398"/>
            <a:ext cx="1919111" cy="1919111"/>
          </a:xfrm>
          <a:prstGeom prst="ellipse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Connector 5"/>
          <p:cNvCxnSpPr>
            <a:stCxn id="4" idx="7"/>
          </p:cNvCxnSpPr>
          <p:nvPr/>
        </p:nvCxnSpPr>
        <p:spPr>
          <a:xfrm rot="5400000" flipH="1" flipV="1">
            <a:off x="3819643" y="1773031"/>
            <a:ext cx="130414" cy="130415"/>
          </a:xfrm>
          <a:prstGeom prst="line">
            <a:avLst/>
          </a:prstGeom>
          <a:ln>
            <a:solidFill>
              <a:srgbClr val="0000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3992391" y="3019397"/>
            <a:ext cx="238122" cy="149578"/>
          </a:xfrm>
          <a:prstGeom prst="line">
            <a:avLst/>
          </a:prstGeom>
          <a:ln>
            <a:solidFill>
              <a:srgbClr val="0000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rot="16200000" flipV="1">
            <a:off x="2210629" y="1849002"/>
            <a:ext cx="156395" cy="152398"/>
          </a:xfrm>
          <a:prstGeom prst="line">
            <a:avLst/>
          </a:prstGeom>
          <a:ln>
            <a:solidFill>
              <a:srgbClr val="0000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3980018" y="1437732"/>
            <a:ext cx="3182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A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139132" y="3152420"/>
            <a:ext cx="3182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B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996904" y="1534907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C</a:t>
            </a:r>
            <a:endParaRPr lang="en-US" dirty="0">
              <a:solidFill>
                <a:srgbClr val="0000FF"/>
              </a:solidFill>
            </a:endParaRPr>
          </a:p>
        </p:txBody>
      </p:sp>
      <p:cxnSp>
        <p:nvCxnSpPr>
          <p:cNvPr id="30" name="Straight Connector 29"/>
          <p:cNvCxnSpPr/>
          <p:nvPr/>
        </p:nvCxnSpPr>
        <p:spPr>
          <a:xfrm rot="5400000" flipH="1" flipV="1">
            <a:off x="2906096" y="1769154"/>
            <a:ext cx="468493" cy="1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2989512" y="1207908"/>
            <a:ext cx="301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grpSp>
        <p:nvGrpSpPr>
          <p:cNvPr id="5" name="Group 39"/>
          <p:cNvGrpSpPr/>
          <p:nvPr/>
        </p:nvGrpSpPr>
        <p:grpSpPr>
          <a:xfrm>
            <a:off x="1941691" y="1283731"/>
            <a:ext cx="2714660" cy="2768221"/>
            <a:chOff x="1030111" y="1509889"/>
            <a:chExt cx="2714660" cy="2768221"/>
          </a:xfrm>
        </p:grpSpPr>
        <p:cxnSp>
          <p:nvCxnSpPr>
            <p:cNvPr id="9" name="Straight Connector 8"/>
            <p:cNvCxnSpPr/>
            <p:nvPr/>
          </p:nvCxnSpPr>
          <p:spPr>
            <a:xfrm>
              <a:off x="3191931" y="2837191"/>
              <a:ext cx="197557" cy="1588"/>
            </a:xfrm>
            <a:prstGeom prst="line">
              <a:avLst/>
            </a:prstGeom>
            <a:ln>
              <a:solidFill>
                <a:srgbClr val="FF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16200000" flipH="1">
              <a:off x="2391833" y="3839633"/>
              <a:ext cx="214490" cy="31044"/>
            </a:xfrm>
            <a:prstGeom prst="line">
              <a:avLst/>
            </a:prstGeom>
            <a:ln>
              <a:solidFill>
                <a:srgbClr val="FF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flipV="1">
              <a:off x="1270000" y="3276602"/>
              <a:ext cx="101602" cy="76197"/>
            </a:xfrm>
            <a:prstGeom prst="line">
              <a:avLst/>
            </a:prstGeom>
            <a:ln>
              <a:solidFill>
                <a:srgbClr val="FF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 rot="16200000" flipV="1">
              <a:off x="1703211" y="1844322"/>
              <a:ext cx="172158" cy="90311"/>
            </a:xfrm>
            <a:prstGeom prst="line">
              <a:avLst/>
            </a:prstGeom>
            <a:ln>
              <a:solidFill>
                <a:srgbClr val="FF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TextBox 35"/>
            <p:cNvSpPr txBox="1"/>
            <p:nvPr/>
          </p:nvSpPr>
          <p:spPr>
            <a:xfrm>
              <a:off x="3443111" y="2610557"/>
              <a:ext cx="301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FF0000"/>
                  </a:solidFill>
                </a:rPr>
                <a:t>1</a:t>
              </a:r>
              <a:endParaRPr lang="en-US" dirty="0">
                <a:solidFill>
                  <a:srgbClr val="FF0000"/>
                </a:solidFill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2398891" y="3908778"/>
              <a:ext cx="301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FF0000"/>
                  </a:solidFill>
                </a:rPr>
                <a:t>2</a:t>
              </a:r>
              <a:endParaRPr lang="en-US" dirty="0">
                <a:solidFill>
                  <a:srgbClr val="FF0000"/>
                </a:solidFill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1030111" y="3259668"/>
              <a:ext cx="301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FF0000"/>
                  </a:solidFill>
                </a:rPr>
                <a:t>3</a:t>
              </a:r>
              <a:endParaRPr lang="en-US" dirty="0">
                <a:solidFill>
                  <a:srgbClr val="FF0000"/>
                </a:solidFill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1523999" y="1509889"/>
              <a:ext cx="301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FF0000"/>
                  </a:solidFill>
                </a:rPr>
                <a:t>4</a:t>
              </a:r>
              <a:endParaRPr lang="en-US" dirty="0">
                <a:solidFill>
                  <a:srgbClr val="FF0000"/>
                </a:solidFill>
              </a:endParaRPr>
            </a:p>
          </p:txBody>
        </p:sp>
      </p:grpSp>
      <p:graphicFrame>
        <p:nvGraphicFramePr>
          <p:cNvPr id="41" name="Table 40"/>
          <p:cNvGraphicFramePr>
            <a:graphicFrameLocks noGrp="1"/>
          </p:cNvGraphicFramePr>
          <p:nvPr/>
        </p:nvGraphicFramePr>
        <p:xfrm>
          <a:off x="5579532" y="1749399"/>
          <a:ext cx="2777068" cy="21445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88534"/>
                <a:gridCol w="1388534"/>
              </a:tblGrid>
              <a:tr h="428902">
                <a:tc>
                  <a:txBody>
                    <a:bodyPr/>
                    <a:lstStyle/>
                    <a:p>
                      <a:r>
                        <a:rPr lang="en-US" dirty="0" smtClean="0"/>
                        <a:t>Object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Cache</a:t>
                      </a:r>
                      <a:endParaRPr lang="en-US" dirty="0"/>
                    </a:p>
                  </a:txBody>
                  <a:tcPr/>
                </a:tc>
              </a:tr>
              <a:tr h="428902"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/>
                </a:tc>
              </a:tr>
              <a:tr h="428902"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</a:t>
                      </a:r>
                      <a:endParaRPr lang="en-US" dirty="0"/>
                    </a:p>
                  </a:txBody>
                  <a:tcPr/>
                </a:tc>
              </a:tr>
              <a:tr h="428902"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</a:t>
                      </a:r>
                      <a:endParaRPr lang="en-US" dirty="0"/>
                    </a:p>
                  </a:txBody>
                  <a:tcPr/>
                </a:tc>
              </a:tr>
              <a:tr h="428902"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3" name="Freeform 42"/>
          <p:cNvSpPr/>
          <p:nvPr/>
        </p:nvSpPr>
        <p:spPr>
          <a:xfrm>
            <a:off x="1637482" y="1854980"/>
            <a:ext cx="1821281" cy="2257451"/>
          </a:xfrm>
          <a:custGeom>
            <a:avLst/>
            <a:gdLst>
              <a:gd name="connsiteX0" fmla="*/ 1821281 w 1821281"/>
              <a:gd name="connsiteY0" fmla="*/ 2222635 h 2292267"/>
              <a:gd name="connsiteX1" fmla="*/ 802032 w 1821281"/>
              <a:gd name="connsiteY1" fmla="*/ 2155789 h 2292267"/>
              <a:gd name="connsiteX2" fmla="*/ 150381 w 1821281"/>
              <a:gd name="connsiteY2" fmla="*/ 1403770 h 2292267"/>
              <a:gd name="connsiteX3" fmla="*/ 16709 w 1821281"/>
              <a:gd name="connsiteY3" fmla="*/ 534769 h 2292267"/>
              <a:gd name="connsiteX4" fmla="*/ 250635 w 1821281"/>
              <a:gd name="connsiteY4" fmla="*/ 0 h 2292267"/>
              <a:gd name="connsiteX0" fmla="*/ 1821281 w 1821281"/>
              <a:gd name="connsiteY0" fmla="*/ 2222635 h 2292267"/>
              <a:gd name="connsiteX1" fmla="*/ 802032 w 1821281"/>
              <a:gd name="connsiteY1" fmla="*/ 2155789 h 2292267"/>
              <a:gd name="connsiteX2" fmla="*/ 150381 w 1821281"/>
              <a:gd name="connsiteY2" fmla="*/ 1403770 h 2292267"/>
              <a:gd name="connsiteX3" fmla="*/ 16709 w 1821281"/>
              <a:gd name="connsiteY3" fmla="*/ 534769 h 2292267"/>
              <a:gd name="connsiteX4" fmla="*/ 250635 w 1821281"/>
              <a:gd name="connsiteY4" fmla="*/ 0 h 2292267"/>
              <a:gd name="connsiteX0" fmla="*/ 1821281 w 1821281"/>
              <a:gd name="connsiteY0" fmla="*/ 2222635 h 2257451"/>
              <a:gd name="connsiteX1" fmla="*/ 802032 w 1821281"/>
              <a:gd name="connsiteY1" fmla="*/ 2003389 h 2257451"/>
              <a:gd name="connsiteX2" fmla="*/ 150381 w 1821281"/>
              <a:gd name="connsiteY2" fmla="*/ 1403770 h 2257451"/>
              <a:gd name="connsiteX3" fmla="*/ 16709 w 1821281"/>
              <a:gd name="connsiteY3" fmla="*/ 534769 h 2257451"/>
              <a:gd name="connsiteX4" fmla="*/ 250635 w 1821281"/>
              <a:gd name="connsiteY4" fmla="*/ 0 h 22574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1281" h="2257451">
                <a:moveTo>
                  <a:pt x="1821281" y="2222635"/>
                </a:moveTo>
                <a:cubicBezTo>
                  <a:pt x="1450898" y="2257451"/>
                  <a:pt x="1080515" y="2139867"/>
                  <a:pt x="802032" y="2003389"/>
                </a:cubicBezTo>
                <a:cubicBezTo>
                  <a:pt x="523549" y="1866912"/>
                  <a:pt x="281268" y="1648540"/>
                  <a:pt x="150381" y="1403770"/>
                </a:cubicBezTo>
                <a:cubicBezTo>
                  <a:pt x="19494" y="1159000"/>
                  <a:pt x="0" y="768731"/>
                  <a:pt x="16709" y="534769"/>
                </a:cubicBezTo>
                <a:cubicBezTo>
                  <a:pt x="33418" y="300807"/>
                  <a:pt x="250635" y="0"/>
                  <a:pt x="250635" y="0"/>
                </a:cubicBezTo>
              </a:path>
            </a:pathLst>
          </a:custGeom>
          <a:ln>
            <a:solidFill>
              <a:srgbClr val="008000"/>
            </a:solidFill>
            <a:headEnd type="oval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Freeform 44"/>
          <p:cNvSpPr/>
          <p:nvPr/>
        </p:nvSpPr>
        <p:spPr>
          <a:xfrm>
            <a:off x="2506350" y="1102962"/>
            <a:ext cx="1503810" cy="417789"/>
          </a:xfrm>
          <a:custGeom>
            <a:avLst/>
            <a:gdLst>
              <a:gd name="connsiteX0" fmla="*/ 0 w 1503810"/>
              <a:gd name="connsiteY0" fmla="*/ 203323 h 420574"/>
              <a:gd name="connsiteX1" fmla="*/ 885577 w 1503810"/>
              <a:gd name="connsiteY1" fmla="*/ 36208 h 420574"/>
              <a:gd name="connsiteX2" fmla="*/ 1503810 w 1503810"/>
              <a:gd name="connsiteY2" fmla="*/ 420574 h 420574"/>
              <a:gd name="connsiteX0" fmla="*/ 0 w 1503810"/>
              <a:gd name="connsiteY0" fmla="*/ 203323 h 420574"/>
              <a:gd name="connsiteX1" fmla="*/ 681860 w 1503810"/>
              <a:gd name="connsiteY1" fmla="*/ 36208 h 420574"/>
              <a:gd name="connsiteX2" fmla="*/ 1503810 w 1503810"/>
              <a:gd name="connsiteY2" fmla="*/ 420574 h 420574"/>
              <a:gd name="connsiteX0" fmla="*/ 0 w 1503810"/>
              <a:gd name="connsiteY0" fmla="*/ 203323 h 420574"/>
              <a:gd name="connsiteX1" fmla="*/ 681860 w 1503810"/>
              <a:gd name="connsiteY1" fmla="*/ 36208 h 420574"/>
              <a:gd name="connsiteX2" fmla="*/ 1503810 w 1503810"/>
              <a:gd name="connsiteY2" fmla="*/ 420574 h 420574"/>
              <a:gd name="connsiteX0" fmla="*/ 0 w 1503810"/>
              <a:gd name="connsiteY0" fmla="*/ 200538 h 417789"/>
              <a:gd name="connsiteX1" fmla="*/ 681860 w 1503810"/>
              <a:gd name="connsiteY1" fmla="*/ 33423 h 417789"/>
              <a:gd name="connsiteX2" fmla="*/ 1503810 w 1503810"/>
              <a:gd name="connsiteY2" fmla="*/ 417789 h 417789"/>
              <a:gd name="connsiteX0" fmla="*/ 0 w 1503810"/>
              <a:gd name="connsiteY0" fmla="*/ 200538 h 417789"/>
              <a:gd name="connsiteX1" fmla="*/ 681860 w 1503810"/>
              <a:gd name="connsiteY1" fmla="*/ 33423 h 417789"/>
              <a:gd name="connsiteX2" fmla="*/ 1503810 w 1503810"/>
              <a:gd name="connsiteY2" fmla="*/ 417789 h 417789"/>
              <a:gd name="connsiteX0" fmla="*/ 0 w 1503810"/>
              <a:gd name="connsiteY0" fmla="*/ 200538 h 417789"/>
              <a:gd name="connsiteX1" fmla="*/ 681860 w 1503810"/>
              <a:gd name="connsiteY1" fmla="*/ 33423 h 417789"/>
              <a:gd name="connsiteX2" fmla="*/ 1503810 w 1503810"/>
              <a:gd name="connsiteY2" fmla="*/ 417789 h 417789"/>
              <a:gd name="connsiteX0" fmla="*/ 0 w 1503810"/>
              <a:gd name="connsiteY0" fmla="*/ 200538 h 417789"/>
              <a:gd name="connsiteX1" fmla="*/ 681860 w 1503810"/>
              <a:gd name="connsiteY1" fmla="*/ 33423 h 417789"/>
              <a:gd name="connsiteX2" fmla="*/ 1503810 w 1503810"/>
              <a:gd name="connsiteY2" fmla="*/ 417789 h 4177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03810" h="417789">
                <a:moveTo>
                  <a:pt x="0" y="200538"/>
                </a:moveTo>
                <a:cubicBezTo>
                  <a:pt x="222426" y="127622"/>
                  <a:pt x="452370" y="0"/>
                  <a:pt x="681860" y="33423"/>
                </a:cubicBezTo>
                <a:cubicBezTo>
                  <a:pt x="1165586" y="64954"/>
                  <a:pt x="1503810" y="417789"/>
                  <a:pt x="1503810" y="417789"/>
                </a:cubicBezTo>
              </a:path>
            </a:pathLst>
          </a:custGeom>
          <a:ln>
            <a:solidFill>
              <a:srgbClr val="008000"/>
            </a:solidFill>
            <a:headEnd type="oval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Freeform 45"/>
          <p:cNvSpPr/>
          <p:nvPr/>
        </p:nvSpPr>
        <p:spPr>
          <a:xfrm>
            <a:off x="4478012" y="2590289"/>
            <a:ext cx="217217" cy="668462"/>
          </a:xfrm>
          <a:custGeom>
            <a:avLst/>
            <a:gdLst>
              <a:gd name="connsiteX0" fmla="*/ 217217 w 217217"/>
              <a:gd name="connsiteY0" fmla="*/ 0 h 668462"/>
              <a:gd name="connsiteX1" fmla="*/ 167090 w 217217"/>
              <a:gd name="connsiteY1" fmla="*/ 350943 h 668462"/>
              <a:gd name="connsiteX2" fmla="*/ 0 w 217217"/>
              <a:gd name="connsiteY2" fmla="*/ 668462 h 6684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7217" h="668462">
                <a:moveTo>
                  <a:pt x="217217" y="0"/>
                </a:moveTo>
                <a:cubicBezTo>
                  <a:pt x="210255" y="119766"/>
                  <a:pt x="203293" y="239533"/>
                  <a:pt x="167090" y="350943"/>
                </a:cubicBezTo>
                <a:cubicBezTo>
                  <a:pt x="130887" y="462353"/>
                  <a:pt x="0" y="668462"/>
                  <a:pt x="0" y="668462"/>
                </a:cubicBezTo>
              </a:path>
            </a:pathLst>
          </a:custGeom>
          <a:ln>
            <a:solidFill>
              <a:srgbClr val="008000"/>
            </a:solidFill>
            <a:headEnd type="oval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HTTP Caching can greatly help performance</a:t>
            </a:r>
          </a:p>
          <a:p>
            <a:pPr lvl="1"/>
            <a:r>
              <a:rPr lang="en-US" dirty="0" smtClean="0"/>
              <a:t>Client, ISP, and Server-side caching</a:t>
            </a:r>
          </a:p>
          <a:p>
            <a:r>
              <a:rPr lang="en-US" dirty="0" err="1" smtClean="0"/>
              <a:t>CDNs</a:t>
            </a:r>
            <a:r>
              <a:rPr lang="en-US" dirty="0" smtClean="0"/>
              <a:t> make it more effective</a:t>
            </a:r>
          </a:p>
          <a:p>
            <a:pPr lvl="1"/>
            <a:r>
              <a:rPr lang="en-US" dirty="0" smtClean="0"/>
              <a:t>Incentives, push/pull, well provisioned</a:t>
            </a:r>
          </a:p>
          <a:p>
            <a:pPr lvl="1"/>
            <a:r>
              <a:rPr lang="en-US" dirty="0" smtClean="0"/>
              <a:t>DNS and </a:t>
            </a:r>
            <a:r>
              <a:rPr lang="en-US" dirty="0" err="1" smtClean="0"/>
              <a:t>Anycast</a:t>
            </a:r>
            <a:r>
              <a:rPr lang="en-US" dirty="0" smtClean="0"/>
              <a:t> tricks for finding close servers</a:t>
            </a:r>
          </a:p>
          <a:p>
            <a:pPr lvl="1"/>
            <a:r>
              <a:rPr lang="en-US" dirty="0" smtClean="0"/>
              <a:t>Consistent Hashing for smartly distributing load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Peer-to-Peer</a:t>
            </a:r>
            <a:r>
              <a:rPr lang="en-US" baseline="0" dirty="0" smtClean="0"/>
              <a:t> Systems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949459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How did it start?</a:t>
            </a:r>
          </a:p>
          <a:p>
            <a:pPr lvl="1"/>
            <a:r>
              <a:rPr lang="en-US" dirty="0" smtClean="0"/>
              <a:t>A killer application: file distribution</a:t>
            </a:r>
          </a:p>
          <a:p>
            <a:pPr lvl="1"/>
            <a:r>
              <a:rPr lang="en-US" dirty="0" smtClean="0"/>
              <a:t>Free music over the Internet! (</a:t>
            </a:r>
            <a:r>
              <a:rPr lang="en-US" i="1" dirty="0" smtClean="0"/>
              <a:t>not exactly legal…</a:t>
            </a:r>
            <a:r>
              <a:rPr lang="en-US" dirty="0" smtClean="0"/>
              <a:t>)</a:t>
            </a:r>
          </a:p>
          <a:p>
            <a:r>
              <a:rPr lang="en-US" dirty="0" smtClean="0"/>
              <a:t>Key idea: share storage, content, and bandwidth of individual users</a:t>
            </a:r>
          </a:p>
          <a:p>
            <a:pPr lvl="1"/>
            <a:r>
              <a:rPr lang="en-US" dirty="0" smtClean="0"/>
              <a:t>Lots of them</a:t>
            </a:r>
          </a:p>
          <a:p>
            <a:r>
              <a:rPr lang="en-US" dirty="0" smtClean="0"/>
              <a:t>Big challenge: coordinate all of these users</a:t>
            </a:r>
          </a:p>
          <a:p>
            <a:pPr lvl="1"/>
            <a:r>
              <a:rPr lang="en-US" dirty="0" smtClean="0"/>
              <a:t>In a scalable way (not </a:t>
            </a:r>
            <a:r>
              <a:rPr lang="en-US" dirty="0" err="1" smtClean="0"/>
              <a:t>NxN</a:t>
            </a:r>
            <a:r>
              <a:rPr lang="en-US" dirty="0" smtClean="0"/>
              <a:t>!)</a:t>
            </a:r>
          </a:p>
          <a:p>
            <a:pPr lvl="1"/>
            <a:r>
              <a:rPr lang="en-US" dirty="0" smtClean="0"/>
              <a:t>With changing population (aka </a:t>
            </a:r>
            <a:r>
              <a:rPr lang="en-US" i="1" dirty="0" smtClean="0"/>
              <a:t>churn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With no central administration </a:t>
            </a:r>
          </a:p>
          <a:p>
            <a:pPr lvl="1"/>
            <a:r>
              <a:rPr lang="en-US" dirty="0" smtClean="0"/>
              <a:t>With </a:t>
            </a:r>
            <a:r>
              <a:rPr lang="en-US" dirty="0" smtClean="0"/>
              <a:t>little</a:t>
            </a:r>
            <a:r>
              <a:rPr lang="en-US" dirty="0" smtClean="0"/>
              <a:t> </a:t>
            </a:r>
            <a:r>
              <a:rPr lang="en-US" dirty="0" smtClean="0"/>
              <a:t>trust</a:t>
            </a:r>
          </a:p>
          <a:p>
            <a:pPr lvl="1"/>
            <a:r>
              <a:rPr lang="en-US" dirty="0" smtClean="0"/>
              <a:t>With large heterogeneity (content, storage, bandwidth,…)</a:t>
            </a:r>
          </a:p>
        </p:txBody>
      </p:sp>
    </p:spTree>
    <p:extLst>
      <p:ext uri="{BB962C8B-B14F-4D97-AF65-F5344CB8AC3E}">
        <p14:creationId xmlns:p14="http://schemas.microsoft.com/office/powerpoint/2010/main" val="24042741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3 Key Requirements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841032"/>
          </a:xfrm>
        </p:spPr>
        <p:txBody>
          <a:bodyPr>
            <a:normAutofit/>
          </a:bodyPr>
          <a:lstStyle/>
          <a:p>
            <a:r>
              <a:rPr lang="en-US" dirty="0" smtClean="0"/>
              <a:t>P2P Systems do three things:</a:t>
            </a:r>
          </a:p>
          <a:p>
            <a:r>
              <a:rPr lang="en-US" dirty="0" smtClean="0"/>
              <a:t>Help users </a:t>
            </a:r>
            <a:r>
              <a:rPr lang="en-US" dirty="0" smtClean="0">
                <a:solidFill>
                  <a:srgbClr val="FF0000"/>
                </a:solidFill>
              </a:rPr>
              <a:t>determine what they want</a:t>
            </a:r>
          </a:p>
          <a:p>
            <a:pPr lvl="1"/>
            <a:r>
              <a:rPr lang="en-US" dirty="0" smtClean="0"/>
              <a:t>Some form of search</a:t>
            </a:r>
          </a:p>
          <a:p>
            <a:pPr lvl="1"/>
            <a:r>
              <a:rPr lang="en-US" dirty="0" smtClean="0"/>
              <a:t>P2P version of Google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Locate </a:t>
            </a:r>
            <a:r>
              <a:rPr lang="en-US" dirty="0" smtClean="0"/>
              <a:t>that content</a:t>
            </a:r>
          </a:p>
          <a:p>
            <a:pPr lvl="1"/>
            <a:r>
              <a:rPr lang="en-US" dirty="0" smtClean="0"/>
              <a:t>Which </a:t>
            </a:r>
            <a:r>
              <a:rPr lang="en-US" dirty="0" err="1" smtClean="0"/>
              <a:t>node(s</a:t>
            </a:r>
            <a:r>
              <a:rPr lang="en-US" dirty="0" smtClean="0"/>
              <a:t>) hold the content?</a:t>
            </a:r>
          </a:p>
          <a:p>
            <a:pPr lvl="1"/>
            <a:r>
              <a:rPr lang="en-US" dirty="0" smtClean="0"/>
              <a:t>P2P version of DNS (map name to location)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Download </a:t>
            </a:r>
            <a:r>
              <a:rPr lang="en-US" dirty="0" smtClean="0"/>
              <a:t>the content</a:t>
            </a:r>
          </a:p>
          <a:p>
            <a:pPr lvl="1"/>
            <a:r>
              <a:rPr lang="en-US" dirty="0" smtClean="0"/>
              <a:t>Should be efficient</a:t>
            </a:r>
          </a:p>
          <a:p>
            <a:pPr lvl="1"/>
            <a:r>
              <a:rPr lang="en-US" dirty="0" smtClean="0"/>
              <a:t>P2P form of </a:t>
            </a:r>
            <a:r>
              <a:rPr lang="en-US" dirty="0" err="1" smtClean="0"/>
              <a:t>Akamai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4768775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Napster (1999)</a:t>
            </a:r>
            <a:endParaRPr lang="en-US" dirty="0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lvl="1">
              <a:buFontTx/>
              <a:buNone/>
            </a:pPr>
            <a:endParaRPr lang="en-US" dirty="0"/>
          </a:p>
        </p:txBody>
      </p:sp>
      <p:pic>
        <p:nvPicPr>
          <p:cNvPr id="10269" name="Picture 29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76400" y="32004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0" name="Picture 30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05400" y="33528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1" name="Picture 31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76400" y="41910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2" name="Picture 32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24400" y="51054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3" name="Picture 33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57600" y="41148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4" name="Picture 34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33600" y="54102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5" name="Picture 35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00800" y="26670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6" name="Picture 36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10400" y="43434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7" name="Picture 37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0" y="25146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95" name="Picture 55" descr="rack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669213" y="0"/>
            <a:ext cx="1474787" cy="3048000"/>
          </a:xfrm>
          <a:prstGeom prst="rect">
            <a:avLst/>
          </a:prstGeom>
          <a:noFill/>
        </p:spPr>
      </p:pic>
      <p:cxnSp>
        <p:nvCxnSpPr>
          <p:cNvPr id="10297" name="AutoShape 57"/>
          <p:cNvCxnSpPr>
            <a:cxnSpLocks noChangeShapeType="1"/>
          </p:cNvCxnSpPr>
          <p:nvPr/>
        </p:nvCxnSpPr>
        <p:spPr bwMode="auto">
          <a:xfrm flipV="1">
            <a:off x="4114800" y="1524000"/>
            <a:ext cx="3554413" cy="2819400"/>
          </a:xfrm>
          <a:prstGeom prst="curvedConnector3">
            <a:avLst>
              <a:gd name="adj1" fmla="val 49977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10298" name="Text Box 58"/>
          <p:cNvSpPr txBox="1">
            <a:spLocks noChangeArrowheads="1"/>
          </p:cNvSpPr>
          <p:nvPr/>
        </p:nvSpPr>
        <p:spPr bwMode="auto">
          <a:xfrm>
            <a:off x="2884488" y="3810000"/>
            <a:ext cx="115252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xyz.mp3</a:t>
            </a: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09750" cy="1809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79603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Napster</a:t>
            </a:r>
            <a:endParaRPr lang="en-US" dirty="0"/>
          </a:p>
        </p:txBody>
      </p:sp>
      <p:sp>
        <p:nvSpPr>
          <p:cNvPr id="931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lvl="1">
              <a:buFontTx/>
              <a:buNone/>
            </a:pPr>
            <a:endParaRPr lang="en-US" dirty="0"/>
          </a:p>
        </p:txBody>
      </p:sp>
      <p:pic>
        <p:nvPicPr>
          <p:cNvPr id="93188" name="Picture 4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76400" y="32004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3189" name="Picture 5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05400" y="33528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3190" name="Picture 6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76400" y="41910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3191" name="Picture 7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24400" y="51054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3192" name="Picture 8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57600" y="41148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3193" name="Picture 9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33600" y="54102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3194" name="Picture 10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00800" y="26670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3195" name="Picture 11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10400" y="43434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3196" name="Picture 12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0" y="25146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3197" name="Text Box 13"/>
          <p:cNvSpPr txBox="1">
            <a:spLocks noChangeArrowheads="1"/>
          </p:cNvSpPr>
          <p:nvPr/>
        </p:nvSpPr>
        <p:spPr bwMode="auto">
          <a:xfrm>
            <a:off x="7391400" y="4267200"/>
            <a:ext cx="134937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 b="1">
                <a:solidFill>
                  <a:schemeClr val="tx2"/>
                </a:solidFill>
              </a:rPr>
              <a:t>xyz.mp3 ?</a:t>
            </a:r>
          </a:p>
        </p:txBody>
      </p:sp>
      <p:sp>
        <p:nvSpPr>
          <p:cNvPr id="93198" name="Text Box 14"/>
          <p:cNvSpPr txBox="1">
            <a:spLocks noChangeArrowheads="1"/>
          </p:cNvSpPr>
          <p:nvPr/>
        </p:nvSpPr>
        <p:spPr bwMode="auto">
          <a:xfrm>
            <a:off x="2884488" y="3810000"/>
            <a:ext cx="115252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xyz.mp3</a:t>
            </a:r>
          </a:p>
        </p:txBody>
      </p:sp>
      <p:pic>
        <p:nvPicPr>
          <p:cNvPr id="93199" name="Picture 15" descr="rack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669213" y="0"/>
            <a:ext cx="1474787" cy="3048000"/>
          </a:xfrm>
          <a:prstGeom prst="rect">
            <a:avLst/>
          </a:prstGeom>
          <a:noFill/>
        </p:spPr>
      </p:pic>
      <p:cxnSp>
        <p:nvCxnSpPr>
          <p:cNvPr id="93201" name="AutoShape 17"/>
          <p:cNvCxnSpPr>
            <a:cxnSpLocks noChangeShapeType="1"/>
          </p:cNvCxnSpPr>
          <p:nvPr/>
        </p:nvCxnSpPr>
        <p:spPr bwMode="auto">
          <a:xfrm rot="16200000">
            <a:off x="7175500" y="3111500"/>
            <a:ext cx="1295400" cy="1168400"/>
          </a:xfrm>
          <a:prstGeom prst="curvedConnector3">
            <a:avLst>
              <a:gd name="adj1" fmla="val 50000"/>
            </a:avLst>
          </a:prstGeom>
          <a:noFill/>
          <a:ln w="9525">
            <a:solidFill>
              <a:schemeClr val="hlink"/>
            </a:solidFill>
            <a:round/>
            <a:headEnd/>
            <a:tailEnd type="triangle" w="med" len="med"/>
          </a:ln>
        </p:spPr>
      </p:cxnSp>
      <p:pic>
        <p:nvPicPr>
          <p:cNvPr id="17" name="Picture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09750" cy="1809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47348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3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Napster</a:t>
            </a:r>
            <a:endParaRPr lang="en-US" dirty="0"/>
          </a:p>
        </p:txBody>
      </p:sp>
      <p:sp>
        <p:nvSpPr>
          <p:cNvPr id="952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95236" name="Picture 4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76400" y="32004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5237" name="Picture 5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05400" y="33528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5238" name="Picture 6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76400" y="41910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5239" name="Picture 7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24400" y="51054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5240" name="Picture 8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57600" y="41148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5241" name="Picture 9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33600" y="54102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5242" name="Picture 10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00800" y="26670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5243" name="Picture 11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10400" y="43434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5244" name="Picture 12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0" y="25146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5245" name="Text Box 13"/>
          <p:cNvSpPr txBox="1">
            <a:spLocks noChangeArrowheads="1"/>
          </p:cNvSpPr>
          <p:nvPr/>
        </p:nvSpPr>
        <p:spPr bwMode="auto">
          <a:xfrm>
            <a:off x="7391400" y="4267200"/>
            <a:ext cx="134937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 b="1">
                <a:solidFill>
                  <a:schemeClr val="tx2"/>
                </a:solidFill>
              </a:rPr>
              <a:t>xyz.mp3 ?</a:t>
            </a:r>
          </a:p>
        </p:txBody>
      </p:sp>
      <p:sp>
        <p:nvSpPr>
          <p:cNvPr id="95246" name="Text Box 14"/>
          <p:cNvSpPr txBox="1">
            <a:spLocks noChangeArrowheads="1"/>
          </p:cNvSpPr>
          <p:nvPr/>
        </p:nvSpPr>
        <p:spPr bwMode="auto">
          <a:xfrm>
            <a:off x="2884488" y="3810000"/>
            <a:ext cx="115252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xyz.mp3</a:t>
            </a:r>
          </a:p>
        </p:txBody>
      </p:sp>
      <p:pic>
        <p:nvPicPr>
          <p:cNvPr id="95247" name="Picture 15" descr="rack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669213" y="0"/>
            <a:ext cx="1474787" cy="3048000"/>
          </a:xfrm>
          <a:prstGeom prst="rect">
            <a:avLst/>
          </a:prstGeom>
          <a:noFill/>
        </p:spPr>
      </p:pic>
      <p:cxnSp>
        <p:nvCxnSpPr>
          <p:cNvPr id="95249" name="AutoShape 17"/>
          <p:cNvCxnSpPr>
            <a:cxnSpLocks noChangeShapeType="1"/>
            <a:endCxn id="95246" idx="3"/>
          </p:cNvCxnSpPr>
          <p:nvPr/>
        </p:nvCxnSpPr>
        <p:spPr bwMode="auto">
          <a:xfrm flipH="1">
            <a:off x="4037013" y="1524000"/>
            <a:ext cx="3632200" cy="24701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pic>
        <p:nvPicPr>
          <p:cNvPr id="17" name="Picture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09750" cy="1809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25739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95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Napster</a:t>
            </a:r>
            <a:endParaRPr lang="en-US" dirty="0"/>
          </a:p>
        </p:txBody>
      </p:sp>
      <p:sp>
        <p:nvSpPr>
          <p:cNvPr id="972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97284" name="Picture 4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76400" y="32004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7285" name="Picture 5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05400" y="33528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7286" name="Picture 6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76400" y="41910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7287" name="Picture 7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24400" y="51054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7288" name="Picture 8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57600" y="41148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7289" name="Picture 9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33600" y="54102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7290" name="Picture 10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00800" y="26670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7291" name="Picture 11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10400" y="43434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7292" name="Picture 12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0" y="25146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7293" name="Text Box 13"/>
          <p:cNvSpPr txBox="1">
            <a:spLocks noChangeArrowheads="1"/>
          </p:cNvSpPr>
          <p:nvPr/>
        </p:nvSpPr>
        <p:spPr bwMode="auto">
          <a:xfrm>
            <a:off x="7391400" y="4267200"/>
            <a:ext cx="134937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 b="1">
                <a:solidFill>
                  <a:schemeClr val="tx2"/>
                </a:solidFill>
              </a:rPr>
              <a:t>xyz.mp3 ?</a:t>
            </a:r>
          </a:p>
        </p:txBody>
      </p:sp>
      <p:sp>
        <p:nvSpPr>
          <p:cNvPr id="97294" name="Text Box 14"/>
          <p:cNvSpPr txBox="1">
            <a:spLocks noChangeArrowheads="1"/>
          </p:cNvSpPr>
          <p:nvPr/>
        </p:nvSpPr>
        <p:spPr bwMode="auto">
          <a:xfrm>
            <a:off x="2884488" y="3810000"/>
            <a:ext cx="115252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xyz.mp3</a:t>
            </a:r>
          </a:p>
        </p:txBody>
      </p:sp>
      <p:pic>
        <p:nvPicPr>
          <p:cNvPr id="97295" name="Picture 15" descr="rack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669213" y="0"/>
            <a:ext cx="1474787" cy="3048000"/>
          </a:xfrm>
          <a:prstGeom prst="rect">
            <a:avLst/>
          </a:prstGeom>
          <a:noFill/>
        </p:spPr>
      </p:pic>
      <p:cxnSp>
        <p:nvCxnSpPr>
          <p:cNvPr id="97296" name="AutoShape 16"/>
          <p:cNvCxnSpPr>
            <a:cxnSpLocks noChangeShapeType="1"/>
          </p:cNvCxnSpPr>
          <p:nvPr/>
        </p:nvCxnSpPr>
        <p:spPr bwMode="auto">
          <a:xfrm>
            <a:off x="4114800" y="4343400"/>
            <a:ext cx="2895600" cy="228600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</p:cxnSp>
      <p:pic>
        <p:nvPicPr>
          <p:cNvPr id="17" name="Picture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09750" cy="1809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81346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7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Napster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Search &amp; Location: central server</a:t>
            </a:r>
          </a:p>
          <a:p>
            <a:r>
              <a:rPr lang="en-US" dirty="0" smtClean="0"/>
              <a:t>Download: contact a peer, transfer directly</a:t>
            </a:r>
          </a:p>
          <a:p>
            <a:r>
              <a:rPr lang="en-US" dirty="0" smtClean="0"/>
              <a:t>Advantages:</a:t>
            </a:r>
          </a:p>
          <a:p>
            <a:pPr lvl="1"/>
            <a:r>
              <a:rPr lang="en-US" dirty="0" smtClean="0"/>
              <a:t>Simple, advanced search possible</a:t>
            </a:r>
          </a:p>
          <a:p>
            <a:r>
              <a:rPr lang="en-US" dirty="0" smtClean="0"/>
              <a:t>Disadvantages:</a:t>
            </a:r>
          </a:p>
          <a:p>
            <a:pPr lvl="1"/>
            <a:r>
              <a:rPr lang="en-US" dirty="0" smtClean="0"/>
              <a:t>Single point of failure (technical </a:t>
            </a:r>
            <a:r>
              <a:rPr lang="en-US" u="sng" dirty="0" smtClean="0"/>
              <a:t>and</a:t>
            </a:r>
            <a:r>
              <a:rPr lang="en-US" dirty="0" smtClean="0"/>
              <a:t> </a:t>
            </a:r>
            <a:r>
              <a:rPr lang="en-US" dirty="0" smtClean="0"/>
              <a:t>legal!)</a:t>
            </a:r>
          </a:p>
          <a:p>
            <a:pPr lvl="1"/>
            <a:r>
              <a:rPr lang="en-US" dirty="0" smtClean="0"/>
              <a:t>The latter is what got Napster killed</a:t>
            </a:r>
          </a:p>
        </p:txBody>
      </p:sp>
    </p:spTree>
    <p:extLst>
      <p:ext uri="{BB962C8B-B14F-4D97-AF65-F5344CB8AC3E}">
        <p14:creationId xmlns:p14="http://schemas.microsoft.com/office/powerpoint/2010/main" val="17942643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dirty="0" smtClean="0"/>
              <a:t>Gnutella: </a:t>
            </a:r>
            <a:r>
              <a:rPr lang="en-US" dirty="0"/>
              <a:t>Flooding on </a:t>
            </a:r>
            <a:r>
              <a:rPr lang="en-US" dirty="0" smtClean="0"/>
              <a:t>Overlays (2000)</a:t>
            </a:r>
            <a:endParaRPr lang="en-US" dirty="0"/>
          </a:p>
        </p:txBody>
      </p:sp>
      <p:pic>
        <p:nvPicPr>
          <p:cNvPr id="34819" name="Picture 3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76400" y="32004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0" name="Picture 4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05400" y="33528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1" name="Picture 5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76400" y="41910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2" name="Picture 6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24400" y="51054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3" name="Picture 7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57600" y="41148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4" name="Picture 8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33600" y="54102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5" name="Picture 9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00800" y="26670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6" name="Picture 10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10400" y="43434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7" name="Picture 11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0" y="25146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828" name="Line 12"/>
          <p:cNvSpPr>
            <a:spLocks noChangeShapeType="1"/>
          </p:cNvSpPr>
          <p:nvPr/>
        </p:nvSpPr>
        <p:spPr bwMode="auto">
          <a:xfrm>
            <a:off x="1905000" y="3657600"/>
            <a:ext cx="762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829" name="Line 13"/>
          <p:cNvSpPr>
            <a:spLocks noChangeShapeType="1"/>
          </p:cNvSpPr>
          <p:nvPr/>
        </p:nvSpPr>
        <p:spPr bwMode="auto">
          <a:xfrm flipV="1">
            <a:off x="2057400" y="2667000"/>
            <a:ext cx="18288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830" name="Line 14"/>
          <p:cNvSpPr>
            <a:spLocks noChangeShapeType="1"/>
          </p:cNvSpPr>
          <p:nvPr/>
        </p:nvSpPr>
        <p:spPr bwMode="auto">
          <a:xfrm flipH="1">
            <a:off x="3886200" y="2971800"/>
            <a:ext cx="152400" cy="114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831" name="Line 15"/>
          <p:cNvSpPr>
            <a:spLocks noChangeShapeType="1"/>
          </p:cNvSpPr>
          <p:nvPr/>
        </p:nvSpPr>
        <p:spPr bwMode="auto">
          <a:xfrm>
            <a:off x="1905000" y="4648200"/>
            <a:ext cx="3048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832" name="Line 16"/>
          <p:cNvSpPr>
            <a:spLocks noChangeShapeType="1"/>
          </p:cNvSpPr>
          <p:nvPr/>
        </p:nvSpPr>
        <p:spPr bwMode="auto">
          <a:xfrm flipH="1">
            <a:off x="2514600" y="4572000"/>
            <a:ext cx="121920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833" name="Line 17"/>
          <p:cNvSpPr>
            <a:spLocks noChangeShapeType="1"/>
          </p:cNvSpPr>
          <p:nvPr/>
        </p:nvSpPr>
        <p:spPr bwMode="auto">
          <a:xfrm>
            <a:off x="4267200" y="2667000"/>
            <a:ext cx="9144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834" name="Line 18"/>
          <p:cNvSpPr>
            <a:spLocks noChangeShapeType="1"/>
          </p:cNvSpPr>
          <p:nvPr/>
        </p:nvSpPr>
        <p:spPr bwMode="auto">
          <a:xfrm flipV="1">
            <a:off x="4038600" y="3581400"/>
            <a:ext cx="10668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835" name="Line 19"/>
          <p:cNvSpPr>
            <a:spLocks noChangeShapeType="1"/>
          </p:cNvSpPr>
          <p:nvPr/>
        </p:nvSpPr>
        <p:spPr bwMode="auto">
          <a:xfrm flipH="1">
            <a:off x="4953000" y="3810000"/>
            <a:ext cx="304800" cy="1219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836" name="Line 20"/>
          <p:cNvSpPr>
            <a:spLocks noChangeShapeType="1"/>
          </p:cNvSpPr>
          <p:nvPr/>
        </p:nvSpPr>
        <p:spPr bwMode="auto">
          <a:xfrm flipV="1">
            <a:off x="2667000" y="5334000"/>
            <a:ext cx="20574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837" name="Line 21"/>
          <p:cNvSpPr>
            <a:spLocks noChangeShapeType="1"/>
          </p:cNvSpPr>
          <p:nvPr/>
        </p:nvSpPr>
        <p:spPr bwMode="auto">
          <a:xfrm>
            <a:off x="4038600" y="4495800"/>
            <a:ext cx="7620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838" name="Line 22"/>
          <p:cNvSpPr>
            <a:spLocks noChangeShapeType="1"/>
          </p:cNvSpPr>
          <p:nvPr/>
        </p:nvSpPr>
        <p:spPr bwMode="auto">
          <a:xfrm>
            <a:off x="4267200" y="2590800"/>
            <a:ext cx="21336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839" name="Line 23"/>
          <p:cNvSpPr>
            <a:spLocks noChangeShapeType="1"/>
          </p:cNvSpPr>
          <p:nvPr/>
        </p:nvSpPr>
        <p:spPr bwMode="auto">
          <a:xfrm>
            <a:off x="6629400" y="3124200"/>
            <a:ext cx="533400" cy="1219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840" name="Line 24"/>
          <p:cNvSpPr>
            <a:spLocks noChangeShapeType="1"/>
          </p:cNvSpPr>
          <p:nvPr/>
        </p:nvSpPr>
        <p:spPr bwMode="auto">
          <a:xfrm>
            <a:off x="5486400" y="3733800"/>
            <a:ext cx="152400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841" name="Line 25"/>
          <p:cNvSpPr>
            <a:spLocks noChangeShapeType="1"/>
          </p:cNvSpPr>
          <p:nvPr/>
        </p:nvSpPr>
        <p:spPr bwMode="auto">
          <a:xfrm flipV="1">
            <a:off x="5105400" y="4648200"/>
            <a:ext cx="19050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842" name="Line 26"/>
          <p:cNvSpPr>
            <a:spLocks noChangeShapeType="1"/>
          </p:cNvSpPr>
          <p:nvPr/>
        </p:nvSpPr>
        <p:spPr bwMode="auto">
          <a:xfrm>
            <a:off x="2209800" y="3505200"/>
            <a:ext cx="14478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843" name="Text Box 27"/>
          <p:cNvSpPr txBox="1">
            <a:spLocks noChangeArrowheads="1"/>
          </p:cNvSpPr>
          <p:nvPr/>
        </p:nvSpPr>
        <p:spPr bwMode="auto">
          <a:xfrm>
            <a:off x="7391400" y="4267200"/>
            <a:ext cx="134937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>
                <a:solidFill>
                  <a:schemeClr val="tx2"/>
                </a:solidFill>
                <a:latin typeface="Calibri" charset="0"/>
              </a:rPr>
              <a:t>xyz.mp3 ?</a:t>
            </a:r>
          </a:p>
        </p:txBody>
      </p:sp>
      <p:sp>
        <p:nvSpPr>
          <p:cNvPr id="34844" name="Text Box 28"/>
          <p:cNvSpPr txBox="1">
            <a:spLocks noChangeArrowheads="1"/>
          </p:cNvSpPr>
          <p:nvPr/>
        </p:nvSpPr>
        <p:spPr bwMode="auto">
          <a:xfrm>
            <a:off x="2884488" y="3810000"/>
            <a:ext cx="115252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>
                <a:latin typeface="Calibri" charset="0"/>
              </a:rPr>
              <a:t>xyz.mp3</a:t>
            </a:r>
          </a:p>
        </p:txBody>
      </p:sp>
      <p:sp>
        <p:nvSpPr>
          <p:cNvPr id="34845" name="Text Box 29"/>
          <p:cNvSpPr txBox="1">
            <a:spLocks noChangeArrowheads="1"/>
          </p:cNvSpPr>
          <p:nvPr/>
        </p:nvSpPr>
        <p:spPr bwMode="auto">
          <a:xfrm>
            <a:off x="2133600" y="6105525"/>
            <a:ext cx="528796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800">
                <a:latin typeface="Calibri" charset="0"/>
              </a:rPr>
              <a:t>An “unstructured” </a:t>
            </a:r>
            <a:r>
              <a:rPr lang="en-US" sz="2800" i="1">
                <a:latin typeface="Calibri" charset="0"/>
              </a:rPr>
              <a:t>overlay network</a:t>
            </a:r>
            <a:endParaRPr lang="en-US" sz="2800">
              <a:latin typeface="Calibri" charset="0"/>
            </a:endParaRPr>
          </a:p>
        </p:txBody>
      </p:sp>
      <p:sp>
        <p:nvSpPr>
          <p:cNvPr id="31" name="Text Placeholder 30"/>
          <p:cNvSpPr>
            <a:spLocks noGrp="1"/>
          </p:cNvSpPr>
          <p:nvPr>
            <p:ph type="body" idx="4294967295"/>
          </p:nvPr>
        </p:nvSpPr>
        <p:spPr>
          <a:xfrm>
            <a:off x="787400" y="1509686"/>
            <a:ext cx="7569200" cy="813748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Search &amp; Location: flooding (with TTL)</a:t>
            </a:r>
          </a:p>
          <a:p>
            <a:r>
              <a:rPr lang="en-US" dirty="0" smtClean="0"/>
              <a:t>Download: direct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66008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600" b="1" kern="1200" dirty="0" smtClean="0">
                <a:solidFill>
                  <a:schemeClr val="tx1"/>
                </a:solidFill>
                <a:latin typeface="Minion Pro"/>
                <a:ea typeface="+mj-ea"/>
                <a:cs typeface="Minion Pro"/>
              </a:rPr>
              <a:t>Gnutella: Flooding on Overlays</a:t>
            </a:r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36867" name="Picture 3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76400" y="32004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68" name="Picture 4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05400" y="33528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69" name="Picture 5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76400" y="41910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70" name="Picture 6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24400" y="51054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71" name="Picture 7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57600" y="41148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72" name="Picture 8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33600" y="54102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73" name="Picture 9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00800" y="26670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74" name="Picture 10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10400" y="43434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75" name="Picture 11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0" y="25146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876" name="Line 12"/>
          <p:cNvSpPr>
            <a:spLocks noChangeShapeType="1"/>
          </p:cNvSpPr>
          <p:nvPr/>
        </p:nvSpPr>
        <p:spPr bwMode="auto">
          <a:xfrm>
            <a:off x="1905000" y="3657600"/>
            <a:ext cx="762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77" name="Line 13"/>
          <p:cNvSpPr>
            <a:spLocks noChangeShapeType="1"/>
          </p:cNvSpPr>
          <p:nvPr/>
        </p:nvSpPr>
        <p:spPr bwMode="auto">
          <a:xfrm flipV="1">
            <a:off x="2057400" y="2667000"/>
            <a:ext cx="18288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78" name="Line 14"/>
          <p:cNvSpPr>
            <a:spLocks noChangeShapeType="1"/>
          </p:cNvSpPr>
          <p:nvPr/>
        </p:nvSpPr>
        <p:spPr bwMode="auto">
          <a:xfrm flipH="1">
            <a:off x="3886200" y="2971800"/>
            <a:ext cx="152400" cy="114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79" name="Line 15"/>
          <p:cNvSpPr>
            <a:spLocks noChangeShapeType="1"/>
          </p:cNvSpPr>
          <p:nvPr/>
        </p:nvSpPr>
        <p:spPr bwMode="auto">
          <a:xfrm>
            <a:off x="1905000" y="4648200"/>
            <a:ext cx="3048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80" name="Line 16"/>
          <p:cNvSpPr>
            <a:spLocks noChangeShapeType="1"/>
          </p:cNvSpPr>
          <p:nvPr/>
        </p:nvSpPr>
        <p:spPr bwMode="auto">
          <a:xfrm flipH="1">
            <a:off x="2514600" y="4572000"/>
            <a:ext cx="121920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81" name="Line 17"/>
          <p:cNvSpPr>
            <a:spLocks noChangeShapeType="1"/>
          </p:cNvSpPr>
          <p:nvPr/>
        </p:nvSpPr>
        <p:spPr bwMode="auto">
          <a:xfrm>
            <a:off x="4267200" y="2667000"/>
            <a:ext cx="9144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82" name="Line 18"/>
          <p:cNvSpPr>
            <a:spLocks noChangeShapeType="1"/>
          </p:cNvSpPr>
          <p:nvPr/>
        </p:nvSpPr>
        <p:spPr bwMode="auto">
          <a:xfrm flipV="1">
            <a:off x="4038600" y="3581400"/>
            <a:ext cx="10668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83" name="Line 19"/>
          <p:cNvSpPr>
            <a:spLocks noChangeShapeType="1"/>
          </p:cNvSpPr>
          <p:nvPr/>
        </p:nvSpPr>
        <p:spPr bwMode="auto">
          <a:xfrm flipH="1">
            <a:off x="4953000" y="3810000"/>
            <a:ext cx="304800" cy="1219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84" name="Line 20"/>
          <p:cNvSpPr>
            <a:spLocks noChangeShapeType="1"/>
          </p:cNvSpPr>
          <p:nvPr/>
        </p:nvSpPr>
        <p:spPr bwMode="auto">
          <a:xfrm flipV="1">
            <a:off x="2667000" y="5334000"/>
            <a:ext cx="20574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85" name="Line 21"/>
          <p:cNvSpPr>
            <a:spLocks noChangeShapeType="1"/>
          </p:cNvSpPr>
          <p:nvPr/>
        </p:nvSpPr>
        <p:spPr bwMode="auto">
          <a:xfrm>
            <a:off x="4038600" y="4495800"/>
            <a:ext cx="7620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86" name="Line 22"/>
          <p:cNvSpPr>
            <a:spLocks noChangeShapeType="1"/>
          </p:cNvSpPr>
          <p:nvPr/>
        </p:nvSpPr>
        <p:spPr bwMode="auto">
          <a:xfrm>
            <a:off x="4267200" y="2590800"/>
            <a:ext cx="21336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87" name="Line 23"/>
          <p:cNvSpPr>
            <a:spLocks noChangeShapeType="1"/>
          </p:cNvSpPr>
          <p:nvPr/>
        </p:nvSpPr>
        <p:spPr bwMode="auto">
          <a:xfrm>
            <a:off x="6629400" y="3124200"/>
            <a:ext cx="533400" cy="1219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88" name="Line 24"/>
          <p:cNvSpPr>
            <a:spLocks noChangeShapeType="1"/>
          </p:cNvSpPr>
          <p:nvPr/>
        </p:nvSpPr>
        <p:spPr bwMode="auto">
          <a:xfrm>
            <a:off x="5486400" y="3733800"/>
            <a:ext cx="152400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89" name="Line 25"/>
          <p:cNvSpPr>
            <a:spLocks noChangeShapeType="1"/>
          </p:cNvSpPr>
          <p:nvPr/>
        </p:nvSpPr>
        <p:spPr bwMode="auto">
          <a:xfrm flipV="1">
            <a:off x="5105400" y="4648200"/>
            <a:ext cx="19050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90" name="Line 26"/>
          <p:cNvSpPr>
            <a:spLocks noChangeShapeType="1"/>
          </p:cNvSpPr>
          <p:nvPr/>
        </p:nvSpPr>
        <p:spPr bwMode="auto">
          <a:xfrm>
            <a:off x="2209800" y="3505200"/>
            <a:ext cx="14478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2" name="Group 33"/>
          <p:cNvGrpSpPr>
            <a:grpSpLocks/>
          </p:cNvGrpSpPr>
          <p:nvPr/>
        </p:nvGrpSpPr>
        <p:grpSpPr bwMode="auto">
          <a:xfrm>
            <a:off x="6400800" y="3733800"/>
            <a:ext cx="838200" cy="1219200"/>
            <a:chOff x="4032" y="2352"/>
            <a:chExt cx="528" cy="768"/>
          </a:xfrm>
        </p:grpSpPr>
        <p:sp>
          <p:nvSpPr>
            <p:cNvPr id="36895" name="Line 27"/>
            <p:cNvSpPr>
              <a:spLocks noChangeShapeType="1"/>
            </p:cNvSpPr>
            <p:nvPr/>
          </p:nvSpPr>
          <p:spPr bwMode="auto">
            <a:xfrm flipH="1" flipV="1">
              <a:off x="4416" y="2352"/>
              <a:ext cx="144" cy="288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round/>
              <a:headEnd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896" name="Line 28"/>
            <p:cNvSpPr>
              <a:spLocks noChangeShapeType="1"/>
            </p:cNvSpPr>
            <p:nvPr/>
          </p:nvSpPr>
          <p:spPr bwMode="auto">
            <a:xfrm flipH="1" flipV="1">
              <a:off x="4032" y="2736"/>
              <a:ext cx="288" cy="144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round/>
              <a:headEnd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897" name="Line 29"/>
            <p:cNvSpPr>
              <a:spLocks noChangeShapeType="1"/>
            </p:cNvSpPr>
            <p:nvPr/>
          </p:nvSpPr>
          <p:spPr bwMode="auto">
            <a:xfrm flipH="1">
              <a:off x="4080" y="3024"/>
              <a:ext cx="288" cy="96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round/>
              <a:headEnd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36892" name="Text Box 30"/>
          <p:cNvSpPr txBox="1">
            <a:spLocks noChangeArrowheads="1"/>
          </p:cNvSpPr>
          <p:nvPr/>
        </p:nvSpPr>
        <p:spPr bwMode="auto">
          <a:xfrm>
            <a:off x="7391400" y="4267200"/>
            <a:ext cx="134937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>
                <a:solidFill>
                  <a:schemeClr val="tx2"/>
                </a:solidFill>
                <a:latin typeface="Calibri" charset="0"/>
              </a:rPr>
              <a:t>xyz.mp3 ?</a:t>
            </a:r>
          </a:p>
        </p:txBody>
      </p:sp>
      <p:sp>
        <p:nvSpPr>
          <p:cNvPr id="36893" name="Text Box 31"/>
          <p:cNvSpPr txBox="1">
            <a:spLocks noChangeArrowheads="1"/>
          </p:cNvSpPr>
          <p:nvPr/>
        </p:nvSpPr>
        <p:spPr bwMode="auto">
          <a:xfrm>
            <a:off x="2884488" y="3810000"/>
            <a:ext cx="115252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>
                <a:latin typeface="Calibri" charset="0"/>
              </a:rPr>
              <a:t>xyz.mp3</a:t>
            </a:r>
          </a:p>
        </p:txBody>
      </p:sp>
      <p:sp>
        <p:nvSpPr>
          <p:cNvPr id="36894" name="Text Box 32"/>
          <p:cNvSpPr txBox="1">
            <a:spLocks noChangeArrowheads="1"/>
          </p:cNvSpPr>
          <p:nvPr/>
        </p:nvSpPr>
        <p:spPr bwMode="auto">
          <a:xfrm>
            <a:off x="6858000" y="5029200"/>
            <a:ext cx="1663700" cy="60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3300">
                <a:solidFill>
                  <a:schemeClr val="hlink"/>
                </a:solidFill>
                <a:latin typeface="Calibri" charset="0"/>
              </a:rPr>
              <a:t>Flooding</a:t>
            </a:r>
            <a:endParaRPr lang="en-US" sz="3300"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70892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600" b="1" kern="1200" dirty="0" smtClean="0">
                <a:solidFill>
                  <a:schemeClr val="tx1"/>
                </a:solidFill>
                <a:latin typeface="Minion Pro"/>
                <a:ea typeface="+mj-ea"/>
                <a:cs typeface="Minion Pro"/>
              </a:rPr>
              <a:t>Gnutella: Flooding on Overlays</a:t>
            </a:r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38915" name="Picture 3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76400" y="32004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16" name="Picture 4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05400" y="33528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17" name="Picture 5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76400" y="41910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18" name="Picture 6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24400" y="51054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19" name="Picture 7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57600" y="41148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20" name="Picture 8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33600" y="54102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21" name="Picture 9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00800" y="26670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22" name="Picture 10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10400" y="43434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23" name="Picture 11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0" y="25146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924" name="Line 12"/>
          <p:cNvSpPr>
            <a:spLocks noChangeShapeType="1"/>
          </p:cNvSpPr>
          <p:nvPr/>
        </p:nvSpPr>
        <p:spPr bwMode="auto">
          <a:xfrm>
            <a:off x="1905000" y="3657600"/>
            <a:ext cx="762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925" name="Line 13"/>
          <p:cNvSpPr>
            <a:spLocks noChangeShapeType="1"/>
          </p:cNvSpPr>
          <p:nvPr/>
        </p:nvSpPr>
        <p:spPr bwMode="auto">
          <a:xfrm flipV="1">
            <a:off x="2057400" y="2667000"/>
            <a:ext cx="18288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926" name="Line 14"/>
          <p:cNvSpPr>
            <a:spLocks noChangeShapeType="1"/>
          </p:cNvSpPr>
          <p:nvPr/>
        </p:nvSpPr>
        <p:spPr bwMode="auto">
          <a:xfrm flipH="1">
            <a:off x="3886200" y="2971800"/>
            <a:ext cx="152400" cy="114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927" name="Line 15"/>
          <p:cNvSpPr>
            <a:spLocks noChangeShapeType="1"/>
          </p:cNvSpPr>
          <p:nvPr/>
        </p:nvSpPr>
        <p:spPr bwMode="auto">
          <a:xfrm>
            <a:off x="1905000" y="4648200"/>
            <a:ext cx="3048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928" name="Line 16"/>
          <p:cNvSpPr>
            <a:spLocks noChangeShapeType="1"/>
          </p:cNvSpPr>
          <p:nvPr/>
        </p:nvSpPr>
        <p:spPr bwMode="auto">
          <a:xfrm flipH="1">
            <a:off x="2514600" y="4572000"/>
            <a:ext cx="121920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929" name="Line 17"/>
          <p:cNvSpPr>
            <a:spLocks noChangeShapeType="1"/>
          </p:cNvSpPr>
          <p:nvPr/>
        </p:nvSpPr>
        <p:spPr bwMode="auto">
          <a:xfrm>
            <a:off x="4267200" y="2667000"/>
            <a:ext cx="9144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930" name="Line 18"/>
          <p:cNvSpPr>
            <a:spLocks noChangeShapeType="1"/>
          </p:cNvSpPr>
          <p:nvPr/>
        </p:nvSpPr>
        <p:spPr bwMode="auto">
          <a:xfrm flipV="1">
            <a:off x="4038600" y="3581400"/>
            <a:ext cx="10668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931" name="Line 19"/>
          <p:cNvSpPr>
            <a:spLocks noChangeShapeType="1"/>
          </p:cNvSpPr>
          <p:nvPr/>
        </p:nvSpPr>
        <p:spPr bwMode="auto">
          <a:xfrm flipH="1">
            <a:off x="4953000" y="3810000"/>
            <a:ext cx="304800" cy="1219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932" name="Line 20"/>
          <p:cNvSpPr>
            <a:spLocks noChangeShapeType="1"/>
          </p:cNvSpPr>
          <p:nvPr/>
        </p:nvSpPr>
        <p:spPr bwMode="auto">
          <a:xfrm flipV="1">
            <a:off x="2667000" y="5334000"/>
            <a:ext cx="20574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933" name="Line 21"/>
          <p:cNvSpPr>
            <a:spLocks noChangeShapeType="1"/>
          </p:cNvSpPr>
          <p:nvPr/>
        </p:nvSpPr>
        <p:spPr bwMode="auto">
          <a:xfrm>
            <a:off x="4038600" y="4495800"/>
            <a:ext cx="7620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934" name="Line 22"/>
          <p:cNvSpPr>
            <a:spLocks noChangeShapeType="1"/>
          </p:cNvSpPr>
          <p:nvPr/>
        </p:nvSpPr>
        <p:spPr bwMode="auto">
          <a:xfrm>
            <a:off x="4267200" y="2590800"/>
            <a:ext cx="21336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935" name="Line 23"/>
          <p:cNvSpPr>
            <a:spLocks noChangeShapeType="1"/>
          </p:cNvSpPr>
          <p:nvPr/>
        </p:nvSpPr>
        <p:spPr bwMode="auto">
          <a:xfrm>
            <a:off x="6629400" y="3124200"/>
            <a:ext cx="533400" cy="1219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936" name="Line 24"/>
          <p:cNvSpPr>
            <a:spLocks noChangeShapeType="1"/>
          </p:cNvSpPr>
          <p:nvPr/>
        </p:nvSpPr>
        <p:spPr bwMode="auto">
          <a:xfrm>
            <a:off x="5486400" y="3733800"/>
            <a:ext cx="152400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937" name="Line 25"/>
          <p:cNvSpPr>
            <a:spLocks noChangeShapeType="1"/>
          </p:cNvSpPr>
          <p:nvPr/>
        </p:nvSpPr>
        <p:spPr bwMode="auto">
          <a:xfrm flipV="1">
            <a:off x="5105400" y="4648200"/>
            <a:ext cx="19050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938" name="Line 26"/>
          <p:cNvSpPr>
            <a:spLocks noChangeShapeType="1"/>
          </p:cNvSpPr>
          <p:nvPr/>
        </p:nvSpPr>
        <p:spPr bwMode="auto">
          <a:xfrm>
            <a:off x="2209800" y="3505200"/>
            <a:ext cx="14478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2" name="Group 41"/>
          <p:cNvGrpSpPr>
            <a:grpSpLocks/>
          </p:cNvGrpSpPr>
          <p:nvPr/>
        </p:nvGrpSpPr>
        <p:grpSpPr bwMode="auto">
          <a:xfrm>
            <a:off x="4191000" y="2895600"/>
            <a:ext cx="2133600" cy="2590800"/>
            <a:chOff x="2640" y="1824"/>
            <a:chExt cx="1344" cy="1632"/>
          </a:xfrm>
        </p:grpSpPr>
        <p:sp>
          <p:nvSpPr>
            <p:cNvPr id="38943" name="Line 30"/>
            <p:cNvSpPr>
              <a:spLocks noChangeShapeType="1"/>
            </p:cNvSpPr>
            <p:nvPr/>
          </p:nvSpPr>
          <p:spPr bwMode="auto">
            <a:xfrm flipV="1">
              <a:off x="3216" y="2880"/>
              <a:ext cx="48" cy="240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round/>
              <a:headEnd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944" name="Line 31"/>
            <p:cNvSpPr>
              <a:spLocks noChangeShapeType="1"/>
            </p:cNvSpPr>
            <p:nvPr/>
          </p:nvSpPr>
          <p:spPr bwMode="auto">
            <a:xfrm flipH="1" flipV="1">
              <a:off x="2736" y="3072"/>
              <a:ext cx="240" cy="192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round/>
              <a:headEnd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945" name="Line 32"/>
            <p:cNvSpPr>
              <a:spLocks noChangeShapeType="1"/>
            </p:cNvSpPr>
            <p:nvPr/>
          </p:nvSpPr>
          <p:spPr bwMode="auto">
            <a:xfrm flipH="1">
              <a:off x="2640" y="3456"/>
              <a:ext cx="288" cy="0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round/>
              <a:headEnd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946" name="Line 33"/>
            <p:cNvSpPr>
              <a:spLocks noChangeShapeType="1"/>
            </p:cNvSpPr>
            <p:nvPr/>
          </p:nvSpPr>
          <p:spPr bwMode="auto">
            <a:xfrm flipH="1">
              <a:off x="3744" y="1824"/>
              <a:ext cx="240" cy="0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round/>
              <a:headEnd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947" name="Line 34"/>
            <p:cNvSpPr>
              <a:spLocks noChangeShapeType="1"/>
            </p:cNvSpPr>
            <p:nvPr/>
          </p:nvSpPr>
          <p:spPr bwMode="auto">
            <a:xfrm flipH="1">
              <a:off x="3024" y="2208"/>
              <a:ext cx="144" cy="96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round/>
              <a:headEnd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948" name="Line 35"/>
            <p:cNvSpPr>
              <a:spLocks noChangeShapeType="1"/>
            </p:cNvSpPr>
            <p:nvPr/>
          </p:nvSpPr>
          <p:spPr bwMode="auto">
            <a:xfrm flipH="1" flipV="1">
              <a:off x="3072" y="1872"/>
              <a:ext cx="144" cy="144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round/>
              <a:headEnd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949" name="Line 36"/>
            <p:cNvSpPr>
              <a:spLocks noChangeShapeType="1"/>
            </p:cNvSpPr>
            <p:nvPr/>
          </p:nvSpPr>
          <p:spPr bwMode="auto">
            <a:xfrm flipH="1">
              <a:off x="3312" y="2448"/>
              <a:ext cx="48" cy="192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round/>
              <a:headEnd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38940" name="Text Box 37"/>
          <p:cNvSpPr txBox="1">
            <a:spLocks noChangeArrowheads="1"/>
          </p:cNvSpPr>
          <p:nvPr/>
        </p:nvSpPr>
        <p:spPr bwMode="auto">
          <a:xfrm>
            <a:off x="7391400" y="4267200"/>
            <a:ext cx="134937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>
                <a:solidFill>
                  <a:schemeClr val="tx2"/>
                </a:solidFill>
                <a:latin typeface="Calibri" charset="0"/>
              </a:rPr>
              <a:t>xyz.mp3 ?</a:t>
            </a:r>
          </a:p>
        </p:txBody>
      </p:sp>
      <p:sp>
        <p:nvSpPr>
          <p:cNvPr id="38941" name="Text Box 38"/>
          <p:cNvSpPr txBox="1">
            <a:spLocks noChangeArrowheads="1"/>
          </p:cNvSpPr>
          <p:nvPr/>
        </p:nvSpPr>
        <p:spPr bwMode="auto">
          <a:xfrm>
            <a:off x="2884488" y="3810000"/>
            <a:ext cx="115252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>
                <a:latin typeface="Calibri" charset="0"/>
              </a:rPr>
              <a:t>xyz.mp3</a:t>
            </a:r>
          </a:p>
        </p:txBody>
      </p:sp>
      <p:sp>
        <p:nvSpPr>
          <p:cNvPr id="38942" name="Text Box 32"/>
          <p:cNvSpPr txBox="1">
            <a:spLocks noChangeArrowheads="1"/>
          </p:cNvSpPr>
          <p:nvPr/>
        </p:nvSpPr>
        <p:spPr bwMode="auto">
          <a:xfrm>
            <a:off x="6858000" y="5029200"/>
            <a:ext cx="1663700" cy="60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3300">
                <a:solidFill>
                  <a:schemeClr val="hlink"/>
                </a:solidFill>
                <a:latin typeface="Calibri" charset="0"/>
              </a:rPr>
              <a:t>Flooding</a:t>
            </a:r>
            <a:endParaRPr lang="en-US" sz="3300"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15347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600" b="1" kern="1200" dirty="0" smtClean="0">
                <a:solidFill>
                  <a:schemeClr val="tx1"/>
                </a:solidFill>
                <a:latin typeface="Minion Pro"/>
                <a:ea typeface="+mj-ea"/>
                <a:cs typeface="Minion Pro"/>
              </a:rPr>
              <a:t>Gnutella: Flooding on Overlays</a:t>
            </a:r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40963" name="Picture 3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76400" y="32004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64" name="Picture 4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05400" y="33528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65" name="Picture 5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76400" y="41910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66" name="Picture 6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24400" y="51054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67" name="Picture 7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57600" y="41148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68" name="Picture 8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33600" y="54102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69" name="Picture 9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00800" y="26670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70" name="Picture 10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10400" y="43434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71" name="Picture 11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0" y="25146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72" name="Line 12"/>
          <p:cNvSpPr>
            <a:spLocks noChangeShapeType="1"/>
          </p:cNvSpPr>
          <p:nvPr/>
        </p:nvSpPr>
        <p:spPr bwMode="auto">
          <a:xfrm>
            <a:off x="1905000" y="3657600"/>
            <a:ext cx="762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973" name="Line 13"/>
          <p:cNvSpPr>
            <a:spLocks noChangeShapeType="1"/>
          </p:cNvSpPr>
          <p:nvPr/>
        </p:nvSpPr>
        <p:spPr bwMode="auto">
          <a:xfrm flipV="1">
            <a:off x="2057400" y="2667000"/>
            <a:ext cx="18288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974" name="Line 14"/>
          <p:cNvSpPr>
            <a:spLocks noChangeShapeType="1"/>
          </p:cNvSpPr>
          <p:nvPr/>
        </p:nvSpPr>
        <p:spPr bwMode="auto">
          <a:xfrm flipH="1">
            <a:off x="3886200" y="2971800"/>
            <a:ext cx="152400" cy="114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975" name="Line 15"/>
          <p:cNvSpPr>
            <a:spLocks noChangeShapeType="1"/>
          </p:cNvSpPr>
          <p:nvPr/>
        </p:nvSpPr>
        <p:spPr bwMode="auto">
          <a:xfrm>
            <a:off x="1905000" y="4648200"/>
            <a:ext cx="3048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976" name="Line 16"/>
          <p:cNvSpPr>
            <a:spLocks noChangeShapeType="1"/>
          </p:cNvSpPr>
          <p:nvPr/>
        </p:nvSpPr>
        <p:spPr bwMode="auto">
          <a:xfrm flipH="1">
            <a:off x="2514600" y="4572000"/>
            <a:ext cx="121920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977" name="Line 17"/>
          <p:cNvSpPr>
            <a:spLocks noChangeShapeType="1"/>
          </p:cNvSpPr>
          <p:nvPr/>
        </p:nvSpPr>
        <p:spPr bwMode="auto">
          <a:xfrm>
            <a:off x="4267200" y="2667000"/>
            <a:ext cx="9144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978" name="Line 18"/>
          <p:cNvSpPr>
            <a:spLocks noChangeShapeType="1"/>
          </p:cNvSpPr>
          <p:nvPr/>
        </p:nvSpPr>
        <p:spPr bwMode="auto">
          <a:xfrm flipV="1">
            <a:off x="4038600" y="3581400"/>
            <a:ext cx="10668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979" name="Line 19"/>
          <p:cNvSpPr>
            <a:spLocks noChangeShapeType="1"/>
          </p:cNvSpPr>
          <p:nvPr/>
        </p:nvSpPr>
        <p:spPr bwMode="auto">
          <a:xfrm flipH="1">
            <a:off x="4953000" y="3810000"/>
            <a:ext cx="304800" cy="1219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980" name="Line 20"/>
          <p:cNvSpPr>
            <a:spLocks noChangeShapeType="1"/>
          </p:cNvSpPr>
          <p:nvPr/>
        </p:nvSpPr>
        <p:spPr bwMode="auto">
          <a:xfrm flipV="1">
            <a:off x="2667000" y="5334000"/>
            <a:ext cx="20574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981" name="Line 21"/>
          <p:cNvSpPr>
            <a:spLocks noChangeShapeType="1"/>
          </p:cNvSpPr>
          <p:nvPr/>
        </p:nvSpPr>
        <p:spPr bwMode="auto">
          <a:xfrm>
            <a:off x="4038600" y="4495800"/>
            <a:ext cx="7620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982" name="Line 22"/>
          <p:cNvSpPr>
            <a:spLocks noChangeShapeType="1"/>
          </p:cNvSpPr>
          <p:nvPr/>
        </p:nvSpPr>
        <p:spPr bwMode="auto">
          <a:xfrm>
            <a:off x="4267200" y="2590800"/>
            <a:ext cx="21336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983" name="Line 23"/>
          <p:cNvSpPr>
            <a:spLocks noChangeShapeType="1"/>
          </p:cNvSpPr>
          <p:nvPr/>
        </p:nvSpPr>
        <p:spPr bwMode="auto">
          <a:xfrm>
            <a:off x="6629400" y="3124200"/>
            <a:ext cx="533400" cy="1219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984" name="Line 24"/>
          <p:cNvSpPr>
            <a:spLocks noChangeShapeType="1"/>
          </p:cNvSpPr>
          <p:nvPr/>
        </p:nvSpPr>
        <p:spPr bwMode="auto">
          <a:xfrm>
            <a:off x="5486400" y="3733800"/>
            <a:ext cx="152400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985" name="Line 25"/>
          <p:cNvSpPr>
            <a:spLocks noChangeShapeType="1"/>
          </p:cNvSpPr>
          <p:nvPr/>
        </p:nvSpPr>
        <p:spPr bwMode="auto">
          <a:xfrm flipV="1">
            <a:off x="5105400" y="4648200"/>
            <a:ext cx="19050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986" name="Line 26"/>
          <p:cNvSpPr>
            <a:spLocks noChangeShapeType="1"/>
          </p:cNvSpPr>
          <p:nvPr/>
        </p:nvSpPr>
        <p:spPr bwMode="auto">
          <a:xfrm>
            <a:off x="2209800" y="3505200"/>
            <a:ext cx="14478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2187" name="Line 27"/>
          <p:cNvSpPr>
            <a:spLocks noChangeShapeType="1"/>
          </p:cNvSpPr>
          <p:nvPr/>
        </p:nvSpPr>
        <p:spPr bwMode="auto">
          <a:xfrm>
            <a:off x="4191000" y="4343400"/>
            <a:ext cx="2819400" cy="2286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988" name="Text Box 28"/>
          <p:cNvSpPr txBox="1">
            <a:spLocks noChangeArrowheads="1"/>
          </p:cNvSpPr>
          <p:nvPr/>
        </p:nvSpPr>
        <p:spPr bwMode="auto">
          <a:xfrm>
            <a:off x="5170488" y="4433888"/>
            <a:ext cx="115252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>
                <a:latin typeface="Calibri" charset="0"/>
              </a:rPr>
              <a:t>xyz.mp3</a:t>
            </a:r>
          </a:p>
        </p:txBody>
      </p:sp>
    </p:spTree>
    <p:extLst>
      <p:ext uri="{BB962C8B-B14F-4D97-AF65-F5344CB8AC3E}">
        <p14:creationId xmlns:p14="http://schemas.microsoft.com/office/powerpoint/2010/main" val="25557896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2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87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536222" y="224156"/>
            <a:ext cx="8071556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dirty="0" err="1" smtClean="0"/>
              <a:t>KaZaA</a:t>
            </a:r>
            <a:r>
              <a:rPr lang="en-US" dirty="0" smtClean="0"/>
              <a:t>: Flooding </a:t>
            </a:r>
            <a:r>
              <a:rPr lang="en-US" dirty="0" err="1" smtClean="0"/>
              <a:t>w</a:t>
            </a:r>
            <a:r>
              <a:rPr lang="en-US" dirty="0" smtClean="0"/>
              <a:t>/ Super Peers (2001)</a:t>
            </a:r>
            <a:endParaRPr lang="en-US" dirty="0"/>
          </a:p>
        </p:txBody>
      </p:sp>
      <p:pic>
        <p:nvPicPr>
          <p:cNvPr id="43012" name="Picture 3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76400" y="34290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13" name="Picture 4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05400" y="35814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14" name="Picture 5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76400" y="44196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15" name="Picture 6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24400" y="53340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16" name="Picture 7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57600" y="43434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17" name="Picture 9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00800" y="28956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18" name="Picture 10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10400" y="45720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19" name="Picture 11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0" y="27432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020" name="Line 12"/>
          <p:cNvSpPr>
            <a:spLocks noChangeShapeType="1"/>
          </p:cNvSpPr>
          <p:nvPr/>
        </p:nvSpPr>
        <p:spPr bwMode="auto">
          <a:xfrm>
            <a:off x="1905000" y="3886200"/>
            <a:ext cx="762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021" name="Line 13"/>
          <p:cNvSpPr>
            <a:spLocks noChangeShapeType="1"/>
          </p:cNvSpPr>
          <p:nvPr/>
        </p:nvSpPr>
        <p:spPr bwMode="auto">
          <a:xfrm flipV="1">
            <a:off x="2057400" y="2895600"/>
            <a:ext cx="18288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022" name="Line 14"/>
          <p:cNvSpPr>
            <a:spLocks noChangeShapeType="1"/>
          </p:cNvSpPr>
          <p:nvPr/>
        </p:nvSpPr>
        <p:spPr bwMode="auto">
          <a:xfrm flipH="1">
            <a:off x="3886200" y="3200400"/>
            <a:ext cx="152400" cy="114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023" name="Line 15"/>
          <p:cNvSpPr>
            <a:spLocks noChangeShapeType="1"/>
          </p:cNvSpPr>
          <p:nvPr/>
        </p:nvSpPr>
        <p:spPr bwMode="auto">
          <a:xfrm>
            <a:off x="1905000" y="4876800"/>
            <a:ext cx="3048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024" name="Line 16"/>
          <p:cNvSpPr>
            <a:spLocks noChangeShapeType="1"/>
          </p:cNvSpPr>
          <p:nvPr/>
        </p:nvSpPr>
        <p:spPr bwMode="auto">
          <a:xfrm flipH="1">
            <a:off x="2514600" y="4800600"/>
            <a:ext cx="121920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025" name="Line 17"/>
          <p:cNvSpPr>
            <a:spLocks noChangeShapeType="1"/>
          </p:cNvSpPr>
          <p:nvPr/>
        </p:nvSpPr>
        <p:spPr bwMode="auto">
          <a:xfrm>
            <a:off x="4267200" y="2895600"/>
            <a:ext cx="9144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026" name="Line 18"/>
          <p:cNvSpPr>
            <a:spLocks noChangeShapeType="1"/>
          </p:cNvSpPr>
          <p:nvPr/>
        </p:nvSpPr>
        <p:spPr bwMode="auto">
          <a:xfrm flipV="1">
            <a:off x="4038600" y="3810000"/>
            <a:ext cx="10668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027" name="Line 19"/>
          <p:cNvSpPr>
            <a:spLocks noChangeShapeType="1"/>
          </p:cNvSpPr>
          <p:nvPr/>
        </p:nvSpPr>
        <p:spPr bwMode="auto">
          <a:xfrm flipH="1">
            <a:off x="4953000" y="4038600"/>
            <a:ext cx="304800" cy="1219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028" name="Line 20"/>
          <p:cNvSpPr>
            <a:spLocks noChangeShapeType="1"/>
          </p:cNvSpPr>
          <p:nvPr/>
        </p:nvSpPr>
        <p:spPr bwMode="auto">
          <a:xfrm flipV="1">
            <a:off x="2667000" y="5562600"/>
            <a:ext cx="20574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029" name="Line 21"/>
          <p:cNvSpPr>
            <a:spLocks noChangeShapeType="1"/>
          </p:cNvSpPr>
          <p:nvPr/>
        </p:nvSpPr>
        <p:spPr bwMode="auto">
          <a:xfrm>
            <a:off x="4038600" y="4724400"/>
            <a:ext cx="7620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030" name="Line 22"/>
          <p:cNvSpPr>
            <a:spLocks noChangeShapeType="1"/>
          </p:cNvSpPr>
          <p:nvPr/>
        </p:nvSpPr>
        <p:spPr bwMode="auto">
          <a:xfrm>
            <a:off x="4267200" y="2819400"/>
            <a:ext cx="21336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031" name="Line 23"/>
          <p:cNvSpPr>
            <a:spLocks noChangeShapeType="1"/>
          </p:cNvSpPr>
          <p:nvPr/>
        </p:nvSpPr>
        <p:spPr bwMode="auto">
          <a:xfrm>
            <a:off x="6629400" y="3352800"/>
            <a:ext cx="533400" cy="1219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032" name="Line 24"/>
          <p:cNvSpPr>
            <a:spLocks noChangeShapeType="1"/>
          </p:cNvSpPr>
          <p:nvPr/>
        </p:nvSpPr>
        <p:spPr bwMode="auto">
          <a:xfrm>
            <a:off x="5486400" y="3962400"/>
            <a:ext cx="152400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033" name="Line 25"/>
          <p:cNvSpPr>
            <a:spLocks noChangeShapeType="1"/>
          </p:cNvSpPr>
          <p:nvPr/>
        </p:nvSpPr>
        <p:spPr bwMode="auto">
          <a:xfrm flipV="1">
            <a:off x="5105400" y="4876800"/>
            <a:ext cx="19050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034" name="Line 26"/>
          <p:cNvSpPr>
            <a:spLocks noChangeShapeType="1"/>
          </p:cNvSpPr>
          <p:nvPr/>
        </p:nvSpPr>
        <p:spPr bwMode="auto">
          <a:xfrm>
            <a:off x="2209800" y="3733800"/>
            <a:ext cx="14478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3035" name="Picture 41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43400" y="60198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36" name="Picture 42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95800" y="61722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37" name="Picture 43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8200" y="63246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38" name="Picture 44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00600" y="61722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39" name="Picture 45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53000" y="60198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43040" name="AutoShape 46"/>
          <p:cNvCxnSpPr>
            <a:cxnSpLocks noChangeShapeType="1"/>
          </p:cNvCxnSpPr>
          <p:nvPr/>
        </p:nvCxnSpPr>
        <p:spPr bwMode="auto">
          <a:xfrm flipV="1">
            <a:off x="4457700" y="5791200"/>
            <a:ext cx="419100" cy="228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3041" name="AutoShape 47"/>
          <p:cNvCxnSpPr>
            <a:cxnSpLocks noChangeShapeType="1"/>
          </p:cNvCxnSpPr>
          <p:nvPr/>
        </p:nvCxnSpPr>
        <p:spPr bwMode="auto">
          <a:xfrm flipV="1">
            <a:off x="4610100" y="5791200"/>
            <a:ext cx="266700" cy="3810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3042" name="AutoShape 48"/>
          <p:cNvCxnSpPr>
            <a:cxnSpLocks noChangeShapeType="1"/>
          </p:cNvCxnSpPr>
          <p:nvPr/>
        </p:nvCxnSpPr>
        <p:spPr bwMode="auto">
          <a:xfrm flipV="1">
            <a:off x="4762500" y="5791200"/>
            <a:ext cx="114300" cy="533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3043" name="AutoShape 49"/>
          <p:cNvCxnSpPr>
            <a:cxnSpLocks noChangeShapeType="1"/>
          </p:cNvCxnSpPr>
          <p:nvPr/>
        </p:nvCxnSpPr>
        <p:spPr bwMode="auto">
          <a:xfrm flipH="1" flipV="1">
            <a:off x="4876800" y="5867400"/>
            <a:ext cx="38100" cy="304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3044" name="AutoShape 50"/>
          <p:cNvCxnSpPr>
            <a:cxnSpLocks noChangeShapeType="1"/>
          </p:cNvCxnSpPr>
          <p:nvPr/>
        </p:nvCxnSpPr>
        <p:spPr bwMode="auto">
          <a:xfrm flipH="1" flipV="1">
            <a:off x="4876800" y="5791200"/>
            <a:ext cx="190500" cy="228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pic>
        <p:nvPicPr>
          <p:cNvPr id="43045" name="Picture 51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05600" y="52578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46" name="Picture 52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58000" y="54102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47" name="Picture 53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10400" y="55626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48" name="Picture 54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62800" y="54102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49" name="Picture 55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15200" y="52578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43050" name="AutoShape 56"/>
          <p:cNvCxnSpPr>
            <a:cxnSpLocks noChangeShapeType="1"/>
          </p:cNvCxnSpPr>
          <p:nvPr/>
        </p:nvCxnSpPr>
        <p:spPr bwMode="auto">
          <a:xfrm flipV="1">
            <a:off x="6819900" y="5029200"/>
            <a:ext cx="419100" cy="228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3051" name="AutoShape 57"/>
          <p:cNvCxnSpPr>
            <a:cxnSpLocks noChangeShapeType="1"/>
          </p:cNvCxnSpPr>
          <p:nvPr/>
        </p:nvCxnSpPr>
        <p:spPr bwMode="auto">
          <a:xfrm flipV="1">
            <a:off x="6972300" y="5029200"/>
            <a:ext cx="266700" cy="3810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3052" name="AutoShape 58"/>
          <p:cNvCxnSpPr>
            <a:cxnSpLocks noChangeShapeType="1"/>
          </p:cNvCxnSpPr>
          <p:nvPr/>
        </p:nvCxnSpPr>
        <p:spPr bwMode="auto">
          <a:xfrm flipV="1">
            <a:off x="7124700" y="5029200"/>
            <a:ext cx="114300" cy="533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3053" name="AutoShape 59"/>
          <p:cNvCxnSpPr>
            <a:cxnSpLocks noChangeShapeType="1"/>
          </p:cNvCxnSpPr>
          <p:nvPr/>
        </p:nvCxnSpPr>
        <p:spPr bwMode="auto">
          <a:xfrm flipH="1" flipV="1">
            <a:off x="7239000" y="5105400"/>
            <a:ext cx="38100" cy="304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3054" name="AutoShape 60"/>
          <p:cNvCxnSpPr>
            <a:cxnSpLocks noChangeShapeType="1"/>
          </p:cNvCxnSpPr>
          <p:nvPr/>
        </p:nvCxnSpPr>
        <p:spPr bwMode="auto">
          <a:xfrm flipH="1" flipV="1">
            <a:off x="7239000" y="5029200"/>
            <a:ext cx="190500" cy="228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pic>
        <p:nvPicPr>
          <p:cNvPr id="43055" name="Picture 61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24400" y="42672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56" name="Picture 62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76800" y="44196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57" name="Picture 63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29200" y="45720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58" name="Picture 64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81600" y="44196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59" name="Picture 65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34000" y="42672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43060" name="AutoShape 66"/>
          <p:cNvCxnSpPr>
            <a:cxnSpLocks noChangeShapeType="1"/>
          </p:cNvCxnSpPr>
          <p:nvPr/>
        </p:nvCxnSpPr>
        <p:spPr bwMode="auto">
          <a:xfrm flipV="1">
            <a:off x="4838700" y="4038600"/>
            <a:ext cx="419100" cy="228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3061" name="AutoShape 67"/>
          <p:cNvCxnSpPr>
            <a:cxnSpLocks noChangeShapeType="1"/>
          </p:cNvCxnSpPr>
          <p:nvPr/>
        </p:nvCxnSpPr>
        <p:spPr bwMode="auto">
          <a:xfrm flipV="1">
            <a:off x="4991100" y="4038600"/>
            <a:ext cx="266700" cy="3810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3062" name="AutoShape 68"/>
          <p:cNvCxnSpPr>
            <a:cxnSpLocks noChangeShapeType="1"/>
          </p:cNvCxnSpPr>
          <p:nvPr/>
        </p:nvCxnSpPr>
        <p:spPr bwMode="auto">
          <a:xfrm flipV="1">
            <a:off x="5143500" y="4038600"/>
            <a:ext cx="114300" cy="533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3063" name="AutoShape 69"/>
          <p:cNvCxnSpPr>
            <a:cxnSpLocks noChangeShapeType="1"/>
          </p:cNvCxnSpPr>
          <p:nvPr/>
        </p:nvCxnSpPr>
        <p:spPr bwMode="auto">
          <a:xfrm flipH="1" flipV="1">
            <a:off x="5257800" y="4114800"/>
            <a:ext cx="38100" cy="304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3064" name="AutoShape 70"/>
          <p:cNvCxnSpPr>
            <a:cxnSpLocks noChangeShapeType="1"/>
          </p:cNvCxnSpPr>
          <p:nvPr/>
        </p:nvCxnSpPr>
        <p:spPr bwMode="auto">
          <a:xfrm flipH="1" flipV="1">
            <a:off x="5257800" y="4038600"/>
            <a:ext cx="190500" cy="228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pic>
        <p:nvPicPr>
          <p:cNvPr id="43065" name="Picture 71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352800" y="50292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66" name="Picture 72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05200" y="51816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67" name="Picture 73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57600" y="53340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68" name="Picture 74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0" y="51816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69" name="Picture 75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62400" y="50292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43070" name="AutoShape 76"/>
          <p:cNvCxnSpPr>
            <a:cxnSpLocks noChangeShapeType="1"/>
          </p:cNvCxnSpPr>
          <p:nvPr/>
        </p:nvCxnSpPr>
        <p:spPr bwMode="auto">
          <a:xfrm flipV="1">
            <a:off x="3467100" y="4800600"/>
            <a:ext cx="419100" cy="228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3071" name="AutoShape 77"/>
          <p:cNvCxnSpPr>
            <a:cxnSpLocks noChangeShapeType="1"/>
          </p:cNvCxnSpPr>
          <p:nvPr/>
        </p:nvCxnSpPr>
        <p:spPr bwMode="auto">
          <a:xfrm flipV="1">
            <a:off x="3619500" y="4800600"/>
            <a:ext cx="266700" cy="3810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3072" name="AutoShape 78"/>
          <p:cNvCxnSpPr>
            <a:cxnSpLocks noChangeShapeType="1"/>
          </p:cNvCxnSpPr>
          <p:nvPr/>
        </p:nvCxnSpPr>
        <p:spPr bwMode="auto">
          <a:xfrm flipV="1">
            <a:off x="3771900" y="4800600"/>
            <a:ext cx="114300" cy="533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3073" name="AutoShape 79"/>
          <p:cNvCxnSpPr>
            <a:cxnSpLocks noChangeShapeType="1"/>
          </p:cNvCxnSpPr>
          <p:nvPr/>
        </p:nvCxnSpPr>
        <p:spPr bwMode="auto">
          <a:xfrm flipH="1" flipV="1">
            <a:off x="3886200" y="4876800"/>
            <a:ext cx="38100" cy="304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3074" name="AutoShape 80"/>
          <p:cNvCxnSpPr>
            <a:cxnSpLocks noChangeShapeType="1"/>
          </p:cNvCxnSpPr>
          <p:nvPr/>
        </p:nvCxnSpPr>
        <p:spPr bwMode="auto">
          <a:xfrm flipH="1" flipV="1">
            <a:off x="3886200" y="4800600"/>
            <a:ext cx="190500" cy="228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pic>
        <p:nvPicPr>
          <p:cNvPr id="43075" name="Picture 81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71600" y="51054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76" name="Picture 82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0" y="52578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77" name="Picture 83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76400" y="54102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78" name="Picture 84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28800" y="52578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79" name="Picture 85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81200" y="51054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43080" name="AutoShape 86"/>
          <p:cNvCxnSpPr>
            <a:cxnSpLocks noChangeShapeType="1"/>
          </p:cNvCxnSpPr>
          <p:nvPr/>
        </p:nvCxnSpPr>
        <p:spPr bwMode="auto">
          <a:xfrm flipV="1">
            <a:off x="1485900" y="4876800"/>
            <a:ext cx="419100" cy="228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3081" name="AutoShape 87"/>
          <p:cNvCxnSpPr>
            <a:cxnSpLocks noChangeShapeType="1"/>
          </p:cNvCxnSpPr>
          <p:nvPr/>
        </p:nvCxnSpPr>
        <p:spPr bwMode="auto">
          <a:xfrm flipV="1">
            <a:off x="1638300" y="4876800"/>
            <a:ext cx="266700" cy="3810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3082" name="AutoShape 88"/>
          <p:cNvCxnSpPr>
            <a:cxnSpLocks noChangeShapeType="1"/>
          </p:cNvCxnSpPr>
          <p:nvPr/>
        </p:nvCxnSpPr>
        <p:spPr bwMode="auto">
          <a:xfrm flipV="1">
            <a:off x="1790700" y="4876800"/>
            <a:ext cx="114300" cy="533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3083" name="AutoShape 89"/>
          <p:cNvCxnSpPr>
            <a:cxnSpLocks noChangeShapeType="1"/>
          </p:cNvCxnSpPr>
          <p:nvPr/>
        </p:nvCxnSpPr>
        <p:spPr bwMode="auto">
          <a:xfrm flipH="1" flipV="1">
            <a:off x="1905000" y="4953000"/>
            <a:ext cx="38100" cy="304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3084" name="AutoShape 90"/>
          <p:cNvCxnSpPr>
            <a:cxnSpLocks noChangeShapeType="1"/>
          </p:cNvCxnSpPr>
          <p:nvPr/>
        </p:nvCxnSpPr>
        <p:spPr bwMode="auto">
          <a:xfrm flipH="1" flipV="1">
            <a:off x="1905000" y="4876800"/>
            <a:ext cx="190500" cy="228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pic>
        <p:nvPicPr>
          <p:cNvPr id="43085" name="Picture 91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71600" y="41148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86" name="Picture 92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0" y="42672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87" name="Picture 93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76400" y="44196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88" name="Picture 94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28800" y="42672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89" name="Picture 95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81200" y="41148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43090" name="AutoShape 96"/>
          <p:cNvCxnSpPr>
            <a:cxnSpLocks noChangeShapeType="1"/>
          </p:cNvCxnSpPr>
          <p:nvPr/>
        </p:nvCxnSpPr>
        <p:spPr bwMode="auto">
          <a:xfrm flipV="1">
            <a:off x="1485900" y="3886200"/>
            <a:ext cx="419100" cy="228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3091" name="AutoShape 97"/>
          <p:cNvCxnSpPr>
            <a:cxnSpLocks noChangeShapeType="1"/>
          </p:cNvCxnSpPr>
          <p:nvPr/>
        </p:nvCxnSpPr>
        <p:spPr bwMode="auto">
          <a:xfrm flipV="1">
            <a:off x="1638300" y="3886200"/>
            <a:ext cx="266700" cy="3810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3092" name="AutoShape 98"/>
          <p:cNvCxnSpPr>
            <a:cxnSpLocks noChangeShapeType="1"/>
          </p:cNvCxnSpPr>
          <p:nvPr/>
        </p:nvCxnSpPr>
        <p:spPr bwMode="auto">
          <a:xfrm flipV="1">
            <a:off x="1790700" y="3886200"/>
            <a:ext cx="114300" cy="533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3093" name="AutoShape 99"/>
          <p:cNvCxnSpPr>
            <a:cxnSpLocks noChangeShapeType="1"/>
          </p:cNvCxnSpPr>
          <p:nvPr/>
        </p:nvCxnSpPr>
        <p:spPr bwMode="auto">
          <a:xfrm flipH="1" flipV="1">
            <a:off x="1905000" y="3962400"/>
            <a:ext cx="38100" cy="304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3094" name="AutoShape 100"/>
          <p:cNvCxnSpPr>
            <a:cxnSpLocks noChangeShapeType="1"/>
          </p:cNvCxnSpPr>
          <p:nvPr/>
        </p:nvCxnSpPr>
        <p:spPr bwMode="auto">
          <a:xfrm flipH="1" flipV="1">
            <a:off x="1905000" y="3886200"/>
            <a:ext cx="190500" cy="228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pic>
        <p:nvPicPr>
          <p:cNvPr id="43095" name="Picture 101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05200" y="34290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96" name="Picture 102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57600" y="35814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97" name="Picture 103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0" y="37338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98" name="Picture 104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62400" y="35814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99" name="Picture 105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14800" y="34290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43100" name="AutoShape 106"/>
          <p:cNvCxnSpPr>
            <a:cxnSpLocks noChangeShapeType="1"/>
          </p:cNvCxnSpPr>
          <p:nvPr/>
        </p:nvCxnSpPr>
        <p:spPr bwMode="auto">
          <a:xfrm flipV="1">
            <a:off x="3619500" y="3200400"/>
            <a:ext cx="419100" cy="228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3101" name="AutoShape 107"/>
          <p:cNvCxnSpPr>
            <a:cxnSpLocks noChangeShapeType="1"/>
          </p:cNvCxnSpPr>
          <p:nvPr/>
        </p:nvCxnSpPr>
        <p:spPr bwMode="auto">
          <a:xfrm flipV="1">
            <a:off x="3771900" y="3200400"/>
            <a:ext cx="266700" cy="3810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3102" name="AutoShape 108"/>
          <p:cNvCxnSpPr>
            <a:cxnSpLocks noChangeShapeType="1"/>
          </p:cNvCxnSpPr>
          <p:nvPr/>
        </p:nvCxnSpPr>
        <p:spPr bwMode="auto">
          <a:xfrm flipV="1">
            <a:off x="3924300" y="3200400"/>
            <a:ext cx="114300" cy="533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3103" name="AutoShape 109"/>
          <p:cNvCxnSpPr>
            <a:cxnSpLocks noChangeShapeType="1"/>
          </p:cNvCxnSpPr>
          <p:nvPr/>
        </p:nvCxnSpPr>
        <p:spPr bwMode="auto">
          <a:xfrm flipH="1" flipV="1">
            <a:off x="4038600" y="3276600"/>
            <a:ext cx="38100" cy="304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3104" name="AutoShape 110"/>
          <p:cNvCxnSpPr>
            <a:cxnSpLocks noChangeShapeType="1"/>
          </p:cNvCxnSpPr>
          <p:nvPr/>
        </p:nvCxnSpPr>
        <p:spPr bwMode="auto">
          <a:xfrm flipH="1" flipV="1">
            <a:off x="4038600" y="3200400"/>
            <a:ext cx="190500" cy="228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pic>
        <p:nvPicPr>
          <p:cNvPr id="43105" name="Picture 111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96000" y="35814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106" name="Picture 112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48400" y="37338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107" name="Picture 113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00800" y="38862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108" name="Picture 114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53200" y="37338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109" name="Picture 115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05600" y="35814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43110" name="AutoShape 116"/>
          <p:cNvCxnSpPr>
            <a:cxnSpLocks noChangeShapeType="1"/>
          </p:cNvCxnSpPr>
          <p:nvPr/>
        </p:nvCxnSpPr>
        <p:spPr bwMode="auto">
          <a:xfrm flipV="1">
            <a:off x="6210300" y="3352800"/>
            <a:ext cx="419100" cy="228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3111" name="AutoShape 117"/>
          <p:cNvCxnSpPr>
            <a:cxnSpLocks noChangeShapeType="1"/>
          </p:cNvCxnSpPr>
          <p:nvPr/>
        </p:nvCxnSpPr>
        <p:spPr bwMode="auto">
          <a:xfrm flipV="1">
            <a:off x="6362700" y="3352800"/>
            <a:ext cx="266700" cy="3810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3112" name="AutoShape 118"/>
          <p:cNvCxnSpPr>
            <a:cxnSpLocks noChangeShapeType="1"/>
          </p:cNvCxnSpPr>
          <p:nvPr/>
        </p:nvCxnSpPr>
        <p:spPr bwMode="auto">
          <a:xfrm flipV="1">
            <a:off x="6515100" y="3352800"/>
            <a:ext cx="114300" cy="533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3113" name="AutoShape 119"/>
          <p:cNvCxnSpPr>
            <a:cxnSpLocks noChangeShapeType="1"/>
          </p:cNvCxnSpPr>
          <p:nvPr/>
        </p:nvCxnSpPr>
        <p:spPr bwMode="auto">
          <a:xfrm flipH="1" flipV="1">
            <a:off x="6629400" y="3429000"/>
            <a:ext cx="38100" cy="304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3114" name="AutoShape 120"/>
          <p:cNvCxnSpPr>
            <a:cxnSpLocks noChangeShapeType="1"/>
          </p:cNvCxnSpPr>
          <p:nvPr/>
        </p:nvCxnSpPr>
        <p:spPr bwMode="auto">
          <a:xfrm flipH="1" flipV="1">
            <a:off x="6629400" y="3352800"/>
            <a:ext cx="190500" cy="228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pic>
        <p:nvPicPr>
          <p:cNvPr id="43115" name="Picture 8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33600" y="55626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116" name="Picture 29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28800" y="62484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117" name="Picture 31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81200" y="64008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118" name="Picture 32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33600" y="65532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119" name="Picture 33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0" y="64008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120" name="Picture 35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38400" y="62484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43121" name="AutoShape 36"/>
          <p:cNvCxnSpPr>
            <a:cxnSpLocks noChangeShapeType="1"/>
          </p:cNvCxnSpPr>
          <p:nvPr/>
        </p:nvCxnSpPr>
        <p:spPr bwMode="auto">
          <a:xfrm flipV="1">
            <a:off x="1943100" y="6019800"/>
            <a:ext cx="419100" cy="228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3122" name="AutoShape 37"/>
          <p:cNvCxnSpPr>
            <a:cxnSpLocks noChangeShapeType="1"/>
          </p:cNvCxnSpPr>
          <p:nvPr/>
        </p:nvCxnSpPr>
        <p:spPr bwMode="auto">
          <a:xfrm flipV="1">
            <a:off x="2095500" y="6019800"/>
            <a:ext cx="266700" cy="3810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3123" name="AutoShape 38"/>
          <p:cNvCxnSpPr>
            <a:cxnSpLocks noChangeShapeType="1"/>
          </p:cNvCxnSpPr>
          <p:nvPr/>
        </p:nvCxnSpPr>
        <p:spPr bwMode="auto">
          <a:xfrm flipV="1">
            <a:off x="2247900" y="6019800"/>
            <a:ext cx="114300" cy="533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3124" name="AutoShape 39"/>
          <p:cNvCxnSpPr>
            <a:cxnSpLocks noChangeShapeType="1"/>
          </p:cNvCxnSpPr>
          <p:nvPr/>
        </p:nvCxnSpPr>
        <p:spPr bwMode="auto">
          <a:xfrm flipH="1" flipV="1">
            <a:off x="2362200" y="6096000"/>
            <a:ext cx="38100" cy="304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3125" name="AutoShape 40"/>
          <p:cNvCxnSpPr>
            <a:cxnSpLocks noChangeShapeType="1"/>
          </p:cNvCxnSpPr>
          <p:nvPr/>
        </p:nvCxnSpPr>
        <p:spPr bwMode="auto">
          <a:xfrm flipH="1" flipV="1">
            <a:off x="2362200" y="6019800"/>
            <a:ext cx="190500" cy="228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sp>
        <p:nvSpPr>
          <p:cNvPr id="118" name="Content Placeholder 117"/>
          <p:cNvSpPr>
            <a:spLocks noGrp="1"/>
          </p:cNvSpPr>
          <p:nvPr>
            <p:ph idx="1"/>
          </p:nvPr>
        </p:nvSpPr>
        <p:spPr>
          <a:xfrm>
            <a:off x="787400" y="1367157"/>
            <a:ext cx="7569200" cy="1452244"/>
          </a:xfrm>
        </p:spPr>
        <p:txBody>
          <a:bodyPr/>
          <a:lstStyle/>
          <a:p>
            <a:r>
              <a:rPr lang="en-US" dirty="0" smtClean="0"/>
              <a:t>Well connected nodes can be installed (</a:t>
            </a:r>
            <a:r>
              <a:rPr lang="en-US" dirty="0" err="1" smtClean="0"/>
              <a:t>KaZaA</a:t>
            </a:r>
            <a:r>
              <a:rPr lang="en-US" dirty="0" smtClean="0"/>
              <a:t>) or self-promoted (Gnutella)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26295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Say you want to make calls among peers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872011"/>
          </a:xfrm>
        </p:spPr>
        <p:txBody>
          <a:bodyPr/>
          <a:lstStyle/>
          <a:p>
            <a:r>
              <a:rPr lang="en-US" dirty="0" smtClean="0"/>
              <a:t>You need to find who to call</a:t>
            </a:r>
          </a:p>
          <a:p>
            <a:pPr lvl="1"/>
            <a:r>
              <a:rPr lang="en-US" dirty="0" smtClean="0"/>
              <a:t>Centralized server for authentication, billing</a:t>
            </a:r>
          </a:p>
          <a:p>
            <a:r>
              <a:rPr lang="en-US" dirty="0" smtClean="0"/>
              <a:t>You need to find where they are</a:t>
            </a:r>
          </a:p>
          <a:p>
            <a:pPr lvl="1"/>
            <a:r>
              <a:rPr lang="en-US" dirty="0" smtClean="0"/>
              <a:t>Can use central server, or a decentralized search, such as in </a:t>
            </a:r>
            <a:r>
              <a:rPr lang="en-US" dirty="0" err="1" smtClean="0"/>
              <a:t>KaZaA</a:t>
            </a:r>
            <a:endParaRPr lang="en-US" dirty="0" smtClean="0"/>
          </a:p>
          <a:p>
            <a:r>
              <a:rPr lang="en-US" dirty="0" smtClean="0"/>
              <a:t>You need to call them</a:t>
            </a:r>
          </a:p>
          <a:p>
            <a:pPr lvl="1"/>
            <a:r>
              <a:rPr lang="en-US" dirty="0" smtClean="0"/>
              <a:t>What if both of you are behind </a:t>
            </a:r>
            <a:r>
              <a:rPr lang="en-US" dirty="0" err="1" smtClean="0"/>
              <a:t>NATs</a:t>
            </a:r>
            <a:r>
              <a:rPr lang="en-US" dirty="0" smtClean="0"/>
              <a:t>? (only allow outgoing connections)</a:t>
            </a:r>
          </a:p>
          <a:p>
            <a:pPr lvl="1"/>
            <a:r>
              <a:rPr lang="en-US" dirty="0" smtClean="0"/>
              <a:t>You could use another peer as a relay…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71486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Skype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Built by the founders of </a:t>
            </a:r>
            <a:r>
              <a:rPr lang="en-US" dirty="0" err="1" smtClean="0"/>
              <a:t>KaZaA</a:t>
            </a:r>
            <a:r>
              <a:rPr lang="en-US" dirty="0" smtClean="0"/>
              <a:t>!</a:t>
            </a:r>
          </a:p>
          <a:p>
            <a:r>
              <a:rPr lang="en-US" dirty="0" smtClean="0"/>
              <a:t>Uses </a:t>
            </a:r>
            <a:r>
              <a:rPr lang="en-US" dirty="0" err="1" smtClean="0"/>
              <a:t>Superpeers</a:t>
            </a:r>
            <a:r>
              <a:rPr lang="en-US" dirty="0" smtClean="0"/>
              <a:t> for registering</a:t>
            </a:r>
            <a:r>
              <a:rPr lang="en-US" baseline="0" dirty="0" smtClean="0"/>
              <a:t> presence, searching for where you are</a:t>
            </a:r>
          </a:p>
          <a:p>
            <a:r>
              <a:rPr lang="en-US" baseline="0" dirty="0" smtClean="0"/>
              <a:t>Uses regular nodes, outside of </a:t>
            </a:r>
            <a:r>
              <a:rPr lang="en-US" baseline="0" dirty="0" err="1" smtClean="0"/>
              <a:t>NATs</a:t>
            </a:r>
            <a:r>
              <a:rPr lang="en-US" baseline="0" dirty="0" smtClean="0"/>
              <a:t>, as decentralized relays</a:t>
            </a:r>
          </a:p>
          <a:p>
            <a:pPr lvl="1"/>
            <a:r>
              <a:rPr lang="en-US" dirty="0" smtClean="0"/>
              <a:t>This is their killer feature</a:t>
            </a:r>
            <a:endParaRPr lang="en-US" baseline="0" dirty="0" smtClean="0"/>
          </a:p>
          <a:p>
            <a:r>
              <a:rPr lang="en-US" dirty="0" smtClean="0"/>
              <a:t>One</a:t>
            </a:r>
            <a:r>
              <a:rPr lang="en-US" dirty="0" smtClean="0"/>
              <a:t> </a:t>
            </a:r>
            <a:r>
              <a:rPr lang="en-US" dirty="0" smtClean="0"/>
              <a:t>morning, from </a:t>
            </a:r>
            <a:r>
              <a:rPr lang="en-US" dirty="0" smtClean="0"/>
              <a:t>Rodrigo’s</a:t>
            </a:r>
            <a:r>
              <a:rPr lang="en-US" dirty="0" smtClean="0"/>
              <a:t> </a:t>
            </a:r>
            <a:r>
              <a:rPr lang="en-US" dirty="0" smtClean="0"/>
              <a:t>computer:</a:t>
            </a:r>
          </a:p>
          <a:p>
            <a:pPr lvl="1"/>
            <a:r>
              <a:rPr lang="en-US" dirty="0" smtClean="0"/>
              <a:t>29,565,560 people online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98511" y="-89217"/>
            <a:ext cx="2449155" cy="2431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70350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Lessons and Limitations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5042396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Client-server performs well</a:t>
            </a:r>
          </a:p>
          <a:p>
            <a:pPr lvl="1"/>
            <a:r>
              <a:rPr lang="en-US" dirty="0" smtClean="0"/>
              <a:t>But not always feasible</a:t>
            </a:r>
          </a:p>
          <a:p>
            <a:r>
              <a:rPr lang="en-US" dirty="0" smtClean="0"/>
              <a:t>Things that flood-based systems do well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Organic scaling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Decentralization of visibility and liability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Finding popular stuff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Fancy </a:t>
            </a:r>
            <a:r>
              <a:rPr lang="en-US" i="1" dirty="0" smtClean="0"/>
              <a:t>local </a:t>
            </a:r>
            <a:r>
              <a:rPr lang="en-US" dirty="0" smtClean="0"/>
              <a:t>queries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Things that flood-based systems do poorly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Finding unpopular stuff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Fancy </a:t>
            </a:r>
            <a:r>
              <a:rPr lang="en-US" i="1" dirty="0" smtClean="0"/>
              <a:t>distributed</a:t>
            </a:r>
            <a:r>
              <a:rPr lang="en-US" dirty="0" smtClean="0"/>
              <a:t> queries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Vulnerabilities: data poisoning, tracking, etc.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Guarantees about anything (answer quality, privacy, etc</a:t>
            </a:r>
            <a:r>
              <a:rPr lang="en-US" smtClean="0"/>
              <a:t>.)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8795977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BitTorrent</a:t>
            </a:r>
            <a:r>
              <a:rPr lang="en-US" dirty="0" smtClean="0"/>
              <a:t> (2001)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949459"/>
          </a:xfrm>
        </p:spPr>
        <p:txBody>
          <a:bodyPr/>
          <a:lstStyle/>
          <a:p>
            <a:r>
              <a:rPr lang="en-US" dirty="0" smtClean="0"/>
              <a:t>One big problem with the previous approaches</a:t>
            </a:r>
          </a:p>
          <a:p>
            <a:pPr lvl="1"/>
            <a:r>
              <a:rPr lang="en-US" dirty="0" smtClean="0"/>
              <a:t>Asymmetric bandwidth</a:t>
            </a:r>
          </a:p>
          <a:p>
            <a:r>
              <a:rPr lang="en-US" dirty="0" err="1" smtClean="0"/>
              <a:t>BitTorrent</a:t>
            </a:r>
            <a:r>
              <a:rPr lang="en-US" dirty="0" smtClean="0"/>
              <a:t> (original design)</a:t>
            </a:r>
          </a:p>
          <a:p>
            <a:pPr lvl="1"/>
            <a:r>
              <a:rPr lang="en-US" dirty="0" smtClean="0"/>
              <a:t>Search: independent search engines (e.g. </a:t>
            </a:r>
            <a:r>
              <a:rPr lang="en-US" dirty="0" err="1" smtClean="0"/>
              <a:t>PirateBay</a:t>
            </a:r>
            <a:r>
              <a:rPr lang="en-US" dirty="0" smtClean="0"/>
              <a:t>, </a:t>
            </a:r>
            <a:r>
              <a:rPr lang="en-US" dirty="0" err="1" smtClean="0"/>
              <a:t>isoHunt</a:t>
            </a:r>
            <a:r>
              <a:rPr lang="en-US" dirty="0" smtClean="0"/>
              <a:t>)</a:t>
            </a:r>
          </a:p>
          <a:p>
            <a:pPr lvl="2"/>
            <a:r>
              <a:rPr lang="en-US" dirty="0" smtClean="0"/>
              <a:t>Maps keywords -&gt; .torrent file</a:t>
            </a:r>
          </a:p>
          <a:p>
            <a:pPr lvl="1"/>
            <a:r>
              <a:rPr lang="en-US" dirty="0" smtClean="0"/>
              <a:t>Location: centralized </a:t>
            </a:r>
            <a:r>
              <a:rPr lang="en-US" i="1" dirty="0" smtClean="0"/>
              <a:t>tracker</a:t>
            </a:r>
            <a:r>
              <a:rPr lang="en-US" dirty="0" smtClean="0"/>
              <a:t> node per file</a:t>
            </a:r>
          </a:p>
          <a:p>
            <a:pPr lvl="1"/>
            <a:r>
              <a:rPr lang="en-US" dirty="0" smtClean="0"/>
              <a:t>Download: chunked</a:t>
            </a:r>
          </a:p>
          <a:p>
            <a:pPr lvl="2"/>
            <a:r>
              <a:rPr lang="en-US" dirty="0" smtClean="0"/>
              <a:t>File split into many pieces</a:t>
            </a:r>
          </a:p>
          <a:p>
            <a:pPr lvl="2"/>
            <a:r>
              <a:rPr lang="en-US" dirty="0" smtClean="0"/>
              <a:t>Can download from many peers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1"/>
            <a:ext cx="1721556" cy="1721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64363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BitTorrent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How does it work?</a:t>
            </a:r>
          </a:p>
          <a:p>
            <a:pPr lvl="1"/>
            <a:r>
              <a:rPr lang="en-US" dirty="0" smtClean="0"/>
              <a:t>Split files into large pieces (256KB ~ 1MB)</a:t>
            </a:r>
          </a:p>
          <a:p>
            <a:pPr lvl="1"/>
            <a:r>
              <a:rPr lang="en-US" dirty="0" smtClean="0"/>
              <a:t>Split pieces into </a:t>
            </a:r>
            <a:r>
              <a:rPr lang="en-US" dirty="0" err="1" smtClean="0"/>
              <a:t>subpieces</a:t>
            </a:r>
            <a:endParaRPr lang="en-US" dirty="0" smtClean="0"/>
          </a:p>
          <a:p>
            <a:pPr lvl="1"/>
            <a:r>
              <a:rPr lang="en-US" dirty="0" smtClean="0"/>
              <a:t>Get peers from tracker, exchange info on pieces</a:t>
            </a:r>
          </a:p>
          <a:p>
            <a:r>
              <a:rPr lang="en-US" dirty="0" smtClean="0"/>
              <a:t>Three-phases in download</a:t>
            </a:r>
          </a:p>
          <a:p>
            <a:pPr lvl="1"/>
            <a:r>
              <a:rPr lang="en-US" dirty="0" smtClean="0"/>
              <a:t>Start: get a piece as soon as possible (random)</a:t>
            </a:r>
          </a:p>
          <a:p>
            <a:pPr lvl="1"/>
            <a:r>
              <a:rPr lang="en-US" dirty="0" smtClean="0"/>
              <a:t>Middle: spread pieces fast (rarest piece)</a:t>
            </a:r>
          </a:p>
          <a:p>
            <a:pPr lvl="1"/>
            <a:r>
              <a:rPr lang="en-US" dirty="0" smtClean="0"/>
              <a:t>End: don’t get stuck (parallel downloads of last pieces)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1"/>
            <a:ext cx="1721556" cy="1721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66003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BitTorrent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732605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Self-scaling: incentivize sharing</a:t>
            </a:r>
          </a:p>
          <a:p>
            <a:pPr lvl="1"/>
            <a:r>
              <a:rPr lang="en-US" dirty="0" smtClean="0"/>
              <a:t>If people upload as much as they download, system scales with number of users (no free-loading)</a:t>
            </a:r>
          </a:p>
          <a:p>
            <a:r>
              <a:rPr lang="en-US" dirty="0" smtClean="0"/>
              <a:t>Uses </a:t>
            </a:r>
            <a:r>
              <a:rPr lang="en-US" i="1" dirty="0" smtClean="0"/>
              <a:t>tit-for-tat</a:t>
            </a:r>
            <a:r>
              <a:rPr lang="en-US" dirty="0" smtClean="0"/>
              <a:t>: only upload to who gives you data</a:t>
            </a:r>
          </a:p>
          <a:p>
            <a:pPr lvl="1"/>
            <a:r>
              <a:rPr lang="en-US" i="1" dirty="0" smtClean="0"/>
              <a:t>Choke</a:t>
            </a:r>
            <a:r>
              <a:rPr lang="en-US" dirty="0" smtClean="0"/>
              <a:t> most of your peers (don’t upload to them)</a:t>
            </a:r>
          </a:p>
          <a:p>
            <a:pPr lvl="1"/>
            <a:r>
              <a:rPr lang="en-US" dirty="0" smtClean="0"/>
              <a:t>Order peers by download rate, choke all but P best</a:t>
            </a:r>
          </a:p>
          <a:p>
            <a:pPr lvl="1"/>
            <a:r>
              <a:rPr lang="en-US" dirty="0" smtClean="0"/>
              <a:t>Occasionally </a:t>
            </a:r>
            <a:r>
              <a:rPr lang="en-US" dirty="0" err="1" smtClean="0"/>
              <a:t>unchoke</a:t>
            </a:r>
            <a:r>
              <a:rPr lang="en-US" dirty="0" smtClean="0"/>
              <a:t> a random peer (might become a nice </a:t>
            </a:r>
            <a:r>
              <a:rPr lang="en-US" dirty="0" err="1" smtClean="0"/>
              <a:t>uploader</a:t>
            </a:r>
            <a:r>
              <a:rPr lang="en-US" dirty="0" smtClean="0"/>
              <a:t>)</a:t>
            </a:r>
          </a:p>
          <a:p>
            <a:r>
              <a:rPr lang="en-US" dirty="0" smtClean="0"/>
              <a:t>Optional reading: </a:t>
            </a:r>
            <a:r>
              <a:rPr lang="en-US" sz="2400" i="1" dirty="0" smtClean="0">
                <a:hlinkClick r:id="rId2"/>
              </a:rPr>
              <a:t>Do </a:t>
            </a:r>
            <a:r>
              <a:rPr lang="en-US" sz="2400" i="1" dirty="0" smtClean="0">
                <a:hlinkClick r:id="rId2"/>
              </a:rPr>
              <a:t>Incentives Build Robustness in BitTorrent?</a:t>
            </a:r>
            <a:r>
              <a:rPr lang="en-US" sz="2400" dirty="0" smtClean="0">
                <a:hlinkClick r:id="rId2"/>
              </a:rPr>
              <a:t> </a:t>
            </a:r>
            <a:r>
              <a:rPr lang="en-US" sz="2400" dirty="0" err="1" smtClean="0"/>
              <a:t>Piatek</a:t>
            </a:r>
            <a:r>
              <a:rPr lang="en-US" sz="2400" dirty="0" smtClean="0"/>
              <a:t> et al, NSDI’</a:t>
            </a:r>
            <a:r>
              <a:rPr lang="en-US" sz="2400" dirty="0" smtClean="0"/>
              <a:t>07</a:t>
            </a:r>
            <a:endParaRPr lang="en-US" i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1"/>
            <a:ext cx="1721556" cy="1721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62318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Structured Overlays: </a:t>
            </a:r>
            <a:r>
              <a:rPr lang="en-US" dirty="0" err="1" smtClean="0"/>
              <a:t>DHTs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5135334"/>
          </a:xfrm>
        </p:spPr>
        <p:txBody>
          <a:bodyPr/>
          <a:lstStyle/>
          <a:p>
            <a:r>
              <a:rPr lang="en-US" dirty="0" smtClean="0"/>
              <a:t>Academia came (a little later)…</a:t>
            </a:r>
          </a:p>
          <a:p>
            <a:r>
              <a:rPr lang="en-US" dirty="0" smtClean="0"/>
              <a:t>Goal: Solve </a:t>
            </a:r>
            <a:r>
              <a:rPr lang="en-US" dirty="0" smtClean="0">
                <a:solidFill>
                  <a:srgbClr val="FF0000"/>
                </a:solidFill>
              </a:rPr>
              <a:t>efficient decentralized location</a:t>
            </a:r>
          </a:p>
          <a:p>
            <a:pPr lvl="1"/>
            <a:r>
              <a:rPr lang="en-US" dirty="0" smtClean="0"/>
              <a:t>Remember the second key challenge?</a:t>
            </a:r>
          </a:p>
          <a:p>
            <a:pPr lvl="1"/>
            <a:r>
              <a:rPr lang="en-US" dirty="0" smtClean="0"/>
              <a:t>Given ID, map to host</a:t>
            </a:r>
          </a:p>
          <a:p>
            <a:r>
              <a:rPr lang="en-US" dirty="0" smtClean="0"/>
              <a:t>Remember the challenges?</a:t>
            </a:r>
          </a:p>
          <a:p>
            <a:pPr lvl="1"/>
            <a:r>
              <a:rPr lang="en-US" dirty="0" smtClean="0"/>
              <a:t>Scale to millions of nodes</a:t>
            </a:r>
          </a:p>
          <a:p>
            <a:pPr lvl="1"/>
            <a:r>
              <a:rPr lang="en-US" dirty="0" smtClean="0"/>
              <a:t>Churn</a:t>
            </a:r>
          </a:p>
          <a:p>
            <a:pPr lvl="1"/>
            <a:r>
              <a:rPr lang="en-US" dirty="0" smtClean="0"/>
              <a:t>Heterogeneity</a:t>
            </a:r>
          </a:p>
          <a:p>
            <a:pPr lvl="1"/>
            <a:r>
              <a:rPr lang="en-US" dirty="0" smtClean="0"/>
              <a:t>Trust (or lack thereof)</a:t>
            </a:r>
          </a:p>
          <a:p>
            <a:pPr lvl="2"/>
            <a:r>
              <a:rPr lang="en-US" dirty="0" smtClean="0"/>
              <a:t>Selfish and malicious users</a:t>
            </a:r>
          </a:p>
        </p:txBody>
      </p:sp>
    </p:spTree>
    <p:extLst>
      <p:ext uri="{BB962C8B-B14F-4D97-AF65-F5344CB8AC3E}">
        <p14:creationId xmlns:p14="http://schemas.microsoft.com/office/powerpoint/2010/main" val="18658322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424938" y="5576239"/>
            <a:ext cx="6241850" cy="387239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DHTs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655157"/>
          </a:xfrm>
        </p:spPr>
        <p:txBody>
          <a:bodyPr>
            <a:normAutofit/>
          </a:bodyPr>
          <a:lstStyle/>
          <a:p>
            <a:r>
              <a:rPr lang="en-US" dirty="0" smtClean="0"/>
              <a:t>IDs from a </a:t>
            </a:r>
            <a:r>
              <a:rPr lang="en-US" i="1" dirty="0" smtClean="0"/>
              <a:t>flat</a:t>
            </a:r>
            <a:r>
              <a:rPr lang="en-US" dirty="0" smtClean="0"/>
              <a:t> namespace</a:t>
            </a:r>
          </a:p>
          <a:p>
            <a:pPr lvl="1"/>
            <a:r>
              <a:rPr lang="en-US" dirty="0" smtClean="0"/>
              <a:t>Contrast with hierarchical IP, DNS</a:t>
            </a:r>
          </a:p>
          <a:p>
            <a:r>
              <a:rPr lang="en-US" dirty="0" smtClean="0"/>
              <a:t>Metaphor: hash table, but distributed</a:t>
            </a:r>
          </a:p>
          <a:p>
            <a:r>
              <a:rPr lang="en-US" dirty="0" smtClean="0"/>
              <a:t>Interface</a:t>
            </a:r>
          </a:p>
          <a:p>
            <a:pPr lvl="1"/>
            <a:r>
              <a:rPr lang="en-US" dirty="0" err="1" smtClean="0"/>
              <a:t>Get(key</a:t>
            </a:r>
            <a:r>
              <a:rPr lang="en-US" dirty="0" smtClean="0"/>
              <a:t>)</a:t>
            </a:r>
          </a:p>
          <a:p>
            <a:pPr lvl="1"/>
            <a:r>
              <a:rPr lang="en-US" dirty="0" err="1" smtClean="0"/>
              <a:t>Put(key</a:t>
            </a:r>
            <a:r>
              <a:rPr lang="en-US" dirty="0" smtClean="0"/>
              <a:t>, value)</a:t>
            </a:r>
          </a:p>
          <a:p>
            <a:r>
              <a:rPr lang="en-US" dirty="0" smtClean="0"/>
              <a:t>How?</a:t>
            </a:r>
          </a:p>
          <a:p>
            <a:pPr lvl="1"/>
            <a:r>
              <a:rPr lang="en-US" dirty="0" smtClean="0"/>
              <a:t>Every node supports a single operation:</a:t>
            </a:r>
          </a:p>
          <a:p>
            <a:pPr lvl="1">
              <a:buNone/>
            </a:pPr>
            <a:r>
              <a:rPr lang="en-US" dirty="0" smtClean="0"/>
              <a:t>	Given a </a:t>
            </a:r>
            <a:r>
              <a:rPr lang="en-US" i="1" dirty="0" smtClean="0"/>
              <a:t>key</a:t>
            </a:r>
            <a:r>
              <a:rPr lang="en-US" dirty="0" smtClean="0"/>
              <a:t>, route messages to node holding </a:t>
            </a:r>
            <a:r>
              <a:rPr lang="en-US" i="1" dirty="0" smtClean="0"/>
              <a:t>key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8183596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" grpId="0" build="p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68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Identifier to Node Mapping Example</a:t>
            </a:r>
          </a:p>
        </p:txBody>
      </p:sp>
      <p:sp>
        <p:nvSpPr>
          <p:cNvPr id="135168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76200" y="1447800"/>
            <a:ext cx="3276600" cy="4724400"/>
          </a:xfrm>
        </p:spPr>
        <p:txBody>
          <a:bodyPr/>
          <a:lstStyle/>
          <a:p>
            <a:pPr marL="342900" indent="-342900"/>
            <a:r>
              <a:rPr lang="en-US" sz="2000"/>
              <a:t>Node  8 maps [5,8]</a:t>
            </a:r>
          </a:p>
          <a:p>
            <a:pPr marL="342900" indent="-342900"/>
            <a:r>
              <a:rPr lang="en-US" sz="2000"/>
              <a:t>Node 15 maps [9,15]</a:t>
            </a:r>
          </a:p>
          <a:p>
            <a:pPr marL="342900" indent="-342900"/>
            <a:r>
              <a:rPr lang="en-US" sz="2000"/>
              <a:t>Node 20 maps [16, 20]</a:t>
            </a:r>
          </a:p>
          <a:p>
            <a:pPr marL="342900" indent="-342900"/>
            <a:r>
              <a:rPr lang="en-US" sz="2000"/>
              <a:t>…</a:t>
            </a:r>
          </a:p>
          <a:p>
            <a:pPr marL="342900" indent="-342900"/>
            <a:r>
              <a:rPr lang="en-US" sz="2000"/>
              <a:t>Node 4 maps [59, 4]</a:t>
            </a:r>
          </a:p>
          <a:p>
            <a:pPr marL="342900" indent="-342900"/>
            <a:endParaRPr lang="en-US" sz="2000"/>
          </a:p>
          <a:p>
            <a:pPr marL="342900" indent="-342900"/>
            <a:endParaRPr lang="en-US" sz="2000"/>
          </a:p>
          <a:p>
            <a:pPr marL="342900" indent="-342900"/>
            <a:r>
              <a:rPr lang="en-US" sz="2000"/>
              <a:t>Each node maintains a pointer to its successor</a:t>
            </a:r>
          </a:p>
        </p:txBody>
      </p:sp>
      <p:sp>
        <p:nvSpPr>
          <p:cNvPr id="1351684" name="Oval 4"/>
          <p:cNvSpPr>
            <a:spLocks noChangeArrowheads="1"/>
          </p:cNvSpPr>
          <p:nvPr/>
        </p:nvSpPr>
        <p:spPr bwMode="auto">
          <a:xfrm>
            <a:off x="3538538" y="1600200"/>
            <a:ext cx="4648200" cy="45720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1685" name="Text Box 5"/>
          <p:cNvSpPr txBox="1">
            <a:spLocks noChangeArrowheads="1"/>
          </p:cNvSpPr>
          <p:nvPr/>
        </p:nvSpPr>
        <p:spPr bwMode="auto">
          <a:xfrm>
            <a:off x="6384925" y="1766888"/>
            <a:ext cx="31273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4</a:t>
            </a:r>
          </a:p>
        </p:txBody>
      </p:sp>
      <p:pic>
        <p:nvPicPr>
          <p:cNvPr id="1351686" name="Picture 6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53213" y="1219200"/>
            <a:ext cx="266700" cy="438150"/>
          </a:xfrm>
          <a:prstGeom prst="rect">
            <a:avLst/>
          </a:prstGeom>
          <a:noFill/>
        </p:spPr>
      </p:pic>
      <p:pic>
        <p:nvPicPr>
          <p:cNvPr id="1351687" name="Picture 7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148638" y="4743450"/>
            <a:ext cx="266700" cy="438150"/>
          </a:xfrm>
          <a:prstGeom prst="rect">
            <a:avLst/>
          </a:prstGeom>
          <a:noFill/>
        </p:spPr>
      </p:pic>
      <p:sp>
        <p:nvSpPr>
          <p:cNvPr id="1351688" name="Text Box 8"/>
          <p:cNvSpPr txBox="1">
            <a:spLocks noChangeArrowheads="1"/>
          </p:cNvSpPr>
          <p:nvPr/>
        </p:nvSpPr>
        <p:spPr bwMode="auto">
          <a:xfrm>
            <a:off x="7461250" y="4572000"/>
            <a:ext cx="43973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20</a:t>
            </a:r>
          </a:p>
        </p:txBody>
      </p:sp>
      <p:pic>
        <p:nvPicPr>
          <p:cNvPr id="1351689" name="Picture 9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48338" y="6267450"/>
            <a:ext cx="266700" cy="438150"/>
          </a:xfrm>
          <a:prstGeom prst="rect">
            <a:avLst/>
          </a:prstGeom>
          <a:noFill/>
        </p:spPr>
      </p:pic>
      <p:sp>
        <p:nvSpPr>
          <p:cNvPr id="1351690" name="Text Box 10"/>
          <p:cNvSpPr txBox="1">
            <a:spLocks noChangeArrowheads="1"/>
          </p:cNvSpPr>
          <p:nvPr/>
        </p:nvSpPr>
        <p:spPr bwMode="auto">
          <a:xfrm>
            <a:off x="5614988" y="57150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32</a:t>
            </a:r>
          </a:p>
        </p:txBody>
      </p:sp>
      <p:sp>
        <p:nvSpPr>
          <p:cNvPr id="1351691" name="Text Box 11"/>
          <p:cNvSpPr txBox="1">
            <a:spLocks noChangeArrowheads="1"/>
          </p:cNvSpPr>
          <p:nvPr/>
        </p:nvSpPr>
        <p:spPr bwMode="auto">
          <a:xfrm>
            <a:off x="4605338" y="5576888"/>
            <a:ext cx="438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35</a:t>
            </a:r>
          </a:p>
        </p:txBody>
      </p:sp>
      <p:pic>
        <p:nvPicPr>
          <p:cNvPr id="1351692" name="Picture 12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57738" y="6115050"/>
            <a:ext cx="266700" cy="438150"/>
          </a:xfrm>
          <a:prstGeom prst="rect">
            <a:avLst/>
          </a:prstGeom>
          <a:noFill/>
        </p:spPr>
      </p:pic>
      <p:sp>
        <p:nvSpPr>
          <p:cNvPr id="1351693" name="Text Box 13"/>
          <p:cNvSpPr txBox="1">
            <a:spLocks noChangeArrowheads="1"/>
          </p:cNvSpPr>
          <p:nvPr/>
        </p:nvSpPr>
        <p:spPr bwMode="auto">
          <a:xfrm>
            <a:off x="7119938" y="2224088"/>
            <a:ext cx="309562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8</a:t>
            </a:r>
          </a:p>
        </p:txBody>
      </p:sp>
      <p:sp>
        <p:nvSpPr>
          <p:cNvPr id="1351694" name="Text Box 14"/>
          <p:cNvSpPr txBox="1">
            <a:spLocks noChangeArrowheads="1"/>
          </p:cNvSpPr>
          <p:nvPr/>
        </p:nvSpPr>
        <p:spPr bwMode="auto">
          <a:xfrm>
            <a:off x="7729538" y="3595688"/>
            <a:ext cx="438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15</a:t>
            </a:r>
          </a:p>
        </p:txBody>
      </p:sp>
      <p:sp>
        <p:nvSpPr>
          <p:cNvPr id="1351695" name="Text Box 15"/>
          <p:cNvSpPr txBox="1">
            <a:spLocks noChangeArrowheads="1"/>
          </p:cNvSpPr>
          <p:nvPr/>
        </p:nvSpPr>
        <p:spPr bwMode="auto">
          <a:xfrm>
            <a:off x="3767138" y="4495800"/>
            <a:ext cx="436562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44</a:t>
            </a:r>
          </a:p>
        </p:txBody>
      </p:sp>
      <p:sp>
        <p:nvSpPr>
          <p:cNvPr id="1351696" name="Text Box 16"/>
          <p:cNvSpPr txBox="1">
            <a:spLocks noChangeArrowheads="1"/>
          </p:cNvSpPr>
          <p:nvPr/>
        </p:nvSpPr>
        <p:spPr bwMode="auto">
          <a:xfrm>
            <a:off x="4548188" y="20574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58</a:t>
            </a:r>
          </a:p>
        </p:txBody>
      </p:sp>
      <p:pic>
        <p:nvPicPr>
          <p:cNvPr id="1351697" name="Picture 17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348038" y="4648200"/>
            <a:ext cx="266700" cy="438150"/>
          </a:xfrm>
          <a:prstGeom prst="rect">
            <a:avLst/>
          </a:prstGeom>
          <a:noFill/>
        </p:spPr>
      </p:pic>
      <p:pic>
        <p:nvPicPr>
          <p:cNvPr id="1351698" name="Picture 18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62438" y="1524000"/>
            <a:ext cx="266700" cy="438150"/>
          </a:xfrm>
          <a:prstGeom prst="rect">
            <a:avLst/>
          </a:prstGeom>
          <a:noFill/>
        </p:spPr>
      </p:pic>
      <p:sp>
        <p:nvSpPr>
          <p:cNvPr id="1351699" name="Line 19"/>
          <p:cNvSpPr>
            <a:spLocks noChangeShapeType="1"/>
          </p:cNvSpPr>
          <p:nvPr/>
        </p:nvSpPr>
        <p:spPr bwMode="auto">
          <a:xfrm flipV="1">
            <a:off x="3690938" y="4724400"/>
            <a:ext cx="152400" cy="76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1700" name="Line 20"/>
          <p:cNvSpPr>
            <a:spLocks noChangeShapeType="1"/>
          </p:cNvSpPr>
          <p:nvPr/>
        </p:nvSpPr>
        <p:spPr bwMode="auto">
          <a:xfrm>
            <a:off x="4519613" y="1963738"/>
            <a:ext cx="92075" cy="1206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351701" name="Picture 21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262938" y="3505200"/>
            <a:ext cx="266700" cy="438150"/>
          </a:xfrm>
          <a:prstGeom prst="rect">
            <a:avLst/>
          </a:prstGeom>
          <a:noFill/>
        </p:spPr>
      </p:pic>
      <p:sp>
        <p:nvSpPr>
          <p:cNvPr id="1351702" name="Line 22"/>
          <p:cNvSpPr>
            <a:spLocks noChangeShapeType="1"/>
          </p:cNvSpPr>
          <p:nvPr/>
        </p:nvSpPr>
        <p:spPr bwMode="auto">
          <a:xfrm flipV="1">
            <a:off x="4910138" y="5867400"/>
            <a:ext cx="76200" cy="152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1703" name="Line 23"/>
          <p:cNvSpPr>
            <a:spLocks noChangeShapeType="1"/>
          </p:cNvSpPr>
          <p:nvPr/>
        </p:nvSpPr>
        <p:spPr bwMode="auto">
          <a:xfrm flipV="1">
            <a:off x="5824538" y="6096000"/>
            <a:ext cx="1587" cy="152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1704" name="Line 24"/>
          <p:cNvSpPr>
            <a:spLocks noChangeShapeType="1"/>
          </p:cNvSpPr>
          <p:nvPr/>
        </p:nvSpPr>
        <p:spPr bwMode="auto">
          <a:xfrm flipH="1" flipV="1">
            <a:off x="7881938" y="4800600"/>
            <a:ext cx="152400" cy="76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1705" name="Line 25"/>
          <p:cNvSpPr>
            <a:spLocks noChangeShapeType="1"/>
          </p:cNvSpPr>
          <p:nvPr/>
        </p:nvSpPr>
        <p:spPr bwMode="auto">
          <a:xfrm flipH="1">
            <a:off x="8110538" y="3733800"/>
            <a:ext cx="152400" cy="158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1706" name="Line 26"/>
          <p:cNvSpPr>
            <a:spLocks noChangeShapeType="1"/>
          </p:cNvSpPr>
          <p:nvPr/>
        </p:nvSpPr>
        <p:spPr bwMode="auto">
          <a:xfrm flipV="1">
            <a:off x="7396163" y="2200275"/>
            <a:ext cx="112712" cy="10477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351707" name="Picture 27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575550" y="1905000"/>
            <a:ext cx="268288" cy="438150"/>
          </a:xfrm>
          <a:prstGeom prst="rect">
            <a:avLst/>
          </a:prstGeom>
          <a:noFill/>
        </p:spPr>
      </p:pic>
      <p:sp>
        <p:nvSpPr>
          <p:cNvPr id="1351708" name="Line 28"/>
          <p:cNvSpPr>
            <a:spLocks noChangeShapeType="1"/>
          </p:cNvSpPr>
          <p:nvPr/>
        </p:nvSpPr>
        <p:spPr bwMode="auto">
          <a:xfrm rot="3575902">
            <a:off x="6584950" y="1662113"/>
            <a:ext cx="92075" cy="1206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2" name="Group 29"/>
          <p:cNvGrpSpPr>
            <a:grpSpLocks/>
          </p:cNvGrpSpPr>
          <p:nvPr/>
        </p:nvGrpSpPr>
        <p:grpSpPr bwMode="auto">
          <a:xfrm>
            <a:off x="3273425" y="1336675"/>
            <a:ext cx="5089525" cy="5133975"/>
            <a:chOff x="1930" y="844"/>
            <a:chExt cx="3210" cy="3240"/>
          </a:xfrm>
        </p:grpSpPr>
        <p:sp>
          <p:nvSpPr>
            <p:cNvPr id="1351710" name="Freeform 30"/>
            <p:cNvSpPr>
              <a:spLocks/>
            </p:cNvSpPr>
            <p:nvPr/>
          </p:nvSpPr>
          <p:spPr bwMode="auto">
            <a:xfrm>
              <a:off x="2788" y="844"/>
              <a:ext cx="1200" cy="168"/>
            </a:xfrm>
            <a:custGeom>
              <a:avLst/>
              <a:gdLst/>
              <a:ahLst/>
              <a:cxnLst>
                <a:cxn ang="0">
                  <a:pos x="0" y="168"/>
                </a:cxn>
                <a:cxn ang="0">
                  <a:pos x="432" y="24"/>
                </a:cxn>
                <a:cxn ang="0">
                  <a:pos x="960" y="24"/>
                </a:cxn>
                <a:cxn ang="0">
                  <a:pos x="1200" y="72"/>
                </a:cxn>
              </a:cxnLst>
              <a:rect l="0" t="0" r="r" b="b"/>
              <a:pathLst>
                <a:path w="1200" h="168">
                  <a:moveTo>
                    <a:pt x="0" y="168"/>
                  </a:moveTo>
                  <a:cubicBezTo>
                    <a:pt x="136" y="108"/>
                    <a:pt x="272" y="48"/>
                    <a:pt x="432" y="24"/>
                  </a:cubicBezTo>
                  <a:cubicBezTo>
                    <a:pt x="592" y="0"/>
                    <a:pt x="832" y="16"/>
                    <a:pt x="960" y="24"/>
                  </a:cubicBezTo>
                  <a:cubicBezTo>
                    <a:pt x="1088" y="32"/>
                    <a:pt x="1144" y="52"/>
                    <a:pt x="1200" y="72"/>
                  </a:cubicBezTo>
                </a:path>
              </a:pathLst>
            </a:custGeom>
            <a:noFill/>
            <a:ln w="12700" cap="flat" cmpd="sng">
              <a:solidFill>
                <a:schemeClr val="tx1"/>
              </a:solidFill>
              <a:prstDash val="dash"/>
              <a:round/>
              <a:headEnd type="none" w="med" len="med"/>
              <a:tailEnd type="triangl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51711" name="Freeform 31"/>
            <p:cNvSpPr>
              <a:spLocks/>
            </p:cNvSpPr>
            <p:nvPr/>
          </p:nvSpPr>
          <p:spPr bwMode="auto">
            <a:xfrm>
              <a:off x="4276" y="964"/>
              <a:ext cx="336" cy="24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92" y="96"/>
                </a:cxn>
                <a:cxn ang="0">
                  <a:pos x="336" y="240"/>
                </a:cxn>
              </a:cxnLst>
              <a:rect l="0" t="0" r="r" b="b"/>
              <a:pathLst>
                <a:path w="336" h="240">
                  <a:moveTo>
                    <a:pt x="0" y="0"/>
                  </a:moveTo>
                  <a:cubicBezTo>
                    <a:pt x="68" y="28"/>
                    <a:pt x="136" y="56"/>
                    <a:pt x="192" y="96"/>
                  </a:cubicBezTo>
                  <a:cubicBezTo>
                    <a:pt x="248" y="136"/>
                    <a:pt x="292" y="188"/>
                    <a:pt x="336" y="240"/>
                  </a:cubicBezTo>
                </a:path>
              </a:pathLst>
            </a:custGeom>
            <a:noFill/>
            <a:ln w="12700" cap="flat" cmpd="sng">
              <a:solidFill>
                <a:schemeClr val="tx1"/>
              </a:solidFill>
              <a:prstDash val="dash"/>
              <a:round/>
              <a:headEnd type="none" w="med" len="med"/>
              <a:tailEnd type="triangl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51712" name="Freeform 32"/>
            <p:cNvSpPr>
              <a:spLocks/>
            </p:cNvSpPr>
            <p:nvPr/>
          </p:nvSpPr>
          <p:spPr bwMode="auto">
            <a:xfrm>
              <a:off x="4852" y="1492"/>
              <a:ext cx="288" cy="62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92" y="240"/>
                </a:cxn>
                <a:cxn ang="0">
                  <a:pos x="288" y="624"/>
                </a:cxn>
              </a:cxnLst>
              <a:rect l="0" t="0" r="r" b="b"/>
              <a:pathLst>
                <a:path w="288" h="624">
                  <a:moveTo>
                    <a:pt x="0" y="0"/>
                  </a:moveTo>
                  <a:cubicBezTo>
                    <a:pt x="72" y="68"/>
                    <a:pt x="144" y="136"/>
                    <a:pt x="192" y="240"/>
                  </a:cubicBezTo>
                  <a:cubicBezTo>
                    <a:pt x="240" y="344"/>
                    <a:pt x="264" y="484"/>
                    <a:pt x="288" y="624"/>
                  </a:cubicBezTo>
                </a:path>
              </a:pathLst>
            </a:custGeom>
            <a:noFill/>
            <a:ln w="12700" cap="flat" cmpd="sng">
              <a:solidFill>
                <a:schemeClr val="tx1"/>
              </a:solidFill>
              <a:prstDash val="dash"/>
              <a:round/>
              <a:headEnd type="none" w="med" len="med"/>
              <a:tailEnd type="triangl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51713" name="Freeform 33"/>
            <p:cNvSpPr>
              <a:spLocks/>
            </p:cNvSpPr>
            <p:nvPr/>
          </p:nvSpPr>
          <p:spPr bwMode="auto">
            <a:xfrm>
              <a:off x="5072" y="2596"/>
              <a:ext cx="68" cy="340"/>
            </a:xfrm>
            <a:custGeom>
              <a:avLst/>
              <a:gdLst/>
              <a:ahLst/>
              <a:cxnLst>
                <a:cxn ang="0">
                  <a:pos x="68" y="0"/>
                </a:cxn>
                <a:cxn ang="0">
                  <a:pos x="40" y="204"/>
                </a:cxn>
                <a:cxn ang="0">
                  <a:pos x="0" y="340"/>
                </a:cxn>
              </a:cxnLst>
              <a:rect l="0" t="0" r="r" b="b"/>
              <a:pathLst>
                <a:path w="68" h="340">
                  <a:moveTo>
                    <a:pt x="68" y="0"/>
                  </a:moveTo>
                  <a:cubicBezTo>
                    <a:pt x="59" y="73"/>
                    <a:pt x="51" y="147"/>
                    <a:pt x="40" y="204"/>
                  </a:cubicBezTo>
                  <a:cubicBezTo>
                    <a:pt x="29" y="261"/>
                    <a:pt x="14" y="300"/>
                    <a:pt x="0" y="340"/>
                  </a:cubicBezTo>
                </a:path>
              </a:pathLst>
            </a:custGeom>
            <a:noFill/>
            <a:ln w="12700" cap="flat" cmpd="sng">
              <a:solidFill>
                <a:schemeClr val="tx1"/>
              </a:solidFill>
              <a:prstDash val="dash"/>
              <a:round/>
              <a:headEnd type="none" w="med" len="med"/>
              <a:tailEnd type="triangl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51714" name="Freeform 34"/>
            <p:cNvSpPr>
              <a:spLocks/>
            </p:cNvSpPr>
            <p:nvPr/>
          </p:nvSpPr>
          <p:spPr bwMode="auto">
            <a:xfrm>
              <a:off x="3760" y="3268"/>
              <a:ext cx="1188" cy="767"/>
            </a:xfrm>
            <a:custGeom>
              <a:avLst/>
              <a:gdLst/>
              <a:ahLst/>
              <a:cxnLst>
                <a:cxn ang="0">
                  <a:pos x="1188" y="0"/>
                </a:cxn>
                <a:cxn ang="0">
                  <a:pos x="824" y="460"/>
                </a:cxn>
                <a:cxn ang="0">
                  <a:pos x="320" y="716"/>
                </a:cxn>
                <a:cxn ang="0">
                  <a:pos x="0" y="764"/>
                </a:cxn>
              </a:cxnLst>
              <a:rect l="0" t="0" r="r" b="b"/>
              <a:pathLst>
                <a:path w="1188" h="767">
                  <a:moveTo>
                    <a:pt x="1188" y="0"/>
                  </a:moveTo>
                  <a:cubicBezTo>
                    <a:pt x="1078" y="170"/>
                    <a:pt x="969" y="341"/>
                    <a:pt x="824" y="460"/>
                  </a:cubicBezTo>
                  <a:cubicBezTo>
                    <a:pt x="679" y="579"/>
                    <a:pt x="457" y="665"/>
                    <a:pt x="320" y="716"/>
                  </a:cubicBezTo>
                  <a:cubicBezTo>
                    <a:pt x="183" y="767"/>
                    <a:pt x="91" y="765"/>
                    <a:pt x="0" y="764"/>
                  </a:cubicBezTo>
                </a:path>
              </a:pathLst>
            </a:custGeom>
            <a:noFill/>
            <a:ln w="12700" cap="flat" cmpd="sng">
              <a:solidFill>
                <a:schemeClr val="tx1"/>
              </a:solidFill>
              <a:prstDash val="dash"/>
              <a:round/>
              <a:headEnd type="none" w="med" len="med"/>
              <a:tailEnd type="triangl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51715" name="Freeform 35"/>
            <p:cNvSpPr>
              <a:spLocks/>
            </p:cNvSpPr>
            <p:nvPr/>
          </p:nvSpPr>
          <p:spPr bwMode="auto">
            <a:xfrm>
              <a:off x="1930" y="1216"/>
              <a:ext cx="542" cy="1620"/>
            </a:xfrm>
            <a:custGeom>
              <a:avLst/>
              <a:gdLst/>
              <a:ahLst/>
              <a:cxnLst>
                <a:cxn ang="0">
                  <a:pos x="90" y="1620"/>
                </a:cxn>
                <a:cxn ang="0">
                  <a:pos x="6" y="1136"/>
                </a:cxn>
                <a:cxn ang="0">
                  <a:pos x="126" y="520"/>
                </a:cxn>
                <a:cxn ang="0">
                  <a:pos x="542" y="0"/>
                </a:cxn>
              </a:cxnLst>
              <a:rect l="0" t="0" r="r" b="b"/>
              <a:pathLst>
                <a:path w="542" h="1620">
                  <a:moveTo>
                    <a:pt x="90" y="1620"/>
                  </a:moveTo>
                  <a:cubicBezTo>
                    <a:pt x="45" y="1469"/>
                    <a:pt x="0" y="1319"/>
                    <a:pt x="6" y="1136"/>
                  </a:cubicBezTo>
                  <a:cubicBezTo>
                    <a:pt x="12" y="953"/>
                    <a:pt x="37" y="709"/>
                    <a:pt x="126" y="520"/>
                  </a:cubicBezTo>
                  <a:cubicBezTo>
                    <a:pt x="215" y="331"/>
                    <a:pt x="378" y="165"/>
                    <a:pt x="542" y="0"/>
                  </a:cubicBezTo>
                </a:path>
              </a:pathLst>
            </a:custGeom>
            <a:noFill/>
            <a:ln w="12700" cap="flat" cmpd="sng">
              <a:solidFill>
                <a:schemeClr val="tx1"/>
              </a:solidFill>
              <a:prstDash val="dash"/>
              <a:round/>
              <a:headEnd type="none" w="med" len="med"/>
              <a:tailEnd type="triangl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51716" name="Freeform 36"/>
            <p:cNvSpPr>
              <a:spLocks/>
            </p:cNvSpPr>
            <p:nvPr/>
          </p:nvSpPr>
          <p:spPr bwMode="auto">
            <a:xfrm>
              <a:off x="2164" y="3268"/>
              <a:ext cx="624" cy="624"/>
            </a:xfrm>
            <a:custGeom>
              <a:avLst/>
              <a:gdLst/>
              <a:ahLst/>
              <a:cxnLst>
                <a:cxn ang="0">
                  <a:pos x="624" y="624"/>
                </a:cxn>
                <a:cxn ang="0">
                  <a:pos x="288" y="384"/>
                </a:cxn>
                <a:cxn ang="0">
                  <a:pos x="0" y="0"/>
                </a:cxn>
              </a:cxnLst>
              <a:rect l="0" t="0" r="r" b="b"/>
              <a:pathLst>
                <a:path w="624" h="624">
                  <a:moveTo>
                    <a:pt x="624" y="624"/>
                  </a:moveTo>
                  <a:cubicBezTo>
                    <a:pt x="508" y="556"/>
                    <a:pt x="392" y="488"/>
                    <a:pt x="288" y="384"/>
                  </a:cubicBezTo>
                  <a:cubicBezTo>
                    <a:pt x="184" y="280"/>
                    <a:pt x="92" y="140"/>
                    <a:pt x="0" y="0"/>
                  </a:cubicBezTo>
                </a:path>
              </a:pathLst>
            </a:custGeom>
            <a:noFill/>
            <a:ln w="12700" cap="flat" cmpd="sng">
              <a:solidFill>
                <a:schemeClr val="tx1"/>
              </a:solidFill>
              <a:prstDash val="dash"/>
              <a:round/>
              <a:headEnd type="none" w="med" len="med"/>
              <a:tailEnd type="triangl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51717" name="Line 37"/>
            <p:cNvSpPr>
              <a:spLocks noChangeShapeType="1"/>
            </p:cNvSpPr>
            <p:nvPr/>
          </p:nvSpPr>
          <p:spPr bwMode="auto">
            <a:xfrm flipH="1" flipV="1">
              <a:off x="3076" y="3988"/>
              <a:ext cx="384" cy="9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39" name="TextBox 38"/>
          <p:cNvSpPr txBox="1"/>
          <p:nvPr/>
        </p:nvSpPr>
        <p:spPr>
          <a:xfrm>
            <a:off x="6697663" y="6488668"/>
            <a:ext cx="24503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Example from Ion </a:t>
            </a:r>
            <a:r>
              <a:rPr lang="en-US" dirty="0" err="1" smtClean="0"/>
              <a:t>Stoica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05140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6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Remember Consistent Hashing?</a:t>
            </a:r>
            <a:endParaRPr lang="en-US" dirty="0"/>
          </a:p>
        </p:txBody>
      </p:sp>
      <p:sp>
        <p:nvSpPr>
          <p:cNvPr id="135168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76200" y="1447800"/>
            <a:ext cx="3276600" cy="4724400"/>
          </a:xfrm>
        </p:spPr>
        <p:txBody>
          <a:bodyPr/>
          <a:lstStyle/>
          <a:p>
            <a:pPr marL="342900" indent="-342900"/>
            <a:r>
              <a:rPr lang="en-US" sz="2000" dirty="0" smtClean="0"/>
              <a:t>But each node only knows about a small number of other nodes (so far only their successors)</a:t>
            </a:r>
            <a:endParaRPr lang="en-US" sz="2000" dirty="0"/>
          </a:p>
        </p:txBody>
      </p:sp>
      <p:sp>
        <p:nvSpPr>
          <p:cNvPr id="1351684" name="Oval 4"/>
          <p:cNvSpPr>
            <a:spLocks noChangeArrowheads="1"/>
          </p:cNvSpPr>
          <p:nvPr/>
        </p:nvSpPr>
        <p:spPr bwMode="auto">
          <a:xfrm>
            <a:off x="3538538" y="1600200"/>
            <a:ext cx="4648200" cy="45720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1685" name="Text Box 5"/>
          <p:cNvSpPr txBox="1">
            <a:spLocks noChangeArrowheads="1"/>
          </p:cNvSpPr>
          <p:nvPr/>
        </p:nvSpPr>
        <p:spPr bwMode="auto">
          <a:xfrm>
            <a:off x="6384925" y="1766888"/>
            <a:ext cx="31273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4</a:t>
            </a:r>
          </a:p>
        </p:txBody>
      </p:sp>
      <p:pic>
        <p:nvPicPr>
          <p:cNvPr id="1351686" name="Picture 6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53213" y="1219200"/>
            <a:ext cx="266700" cy="438150"/>
          </a:xfrm>
          <a:prstGeom prst="rect">
            <a:avLst/>
          </a:prstGeom>
          <a:noFill/>
        </p:spPr>
      </p:pic>
      <p:pic>
        <p:nvPicPr>
          <p:cNvPr id="1351687" name="Picture 7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148638" y="4743450"/>
            <a:ext cx="266700" cy="438150"/>
          </a:xfrm>
          <a:prstGeom prst="rect">
            <a:avLst/>
          </a:prstGeom>
          <a:noFill/>
        </p:spPr>
      </p:pic>
      <p:sp>
        <p:nvSpPr>
          <p:cNvPr id="1351688" name="Text Box 8"/>
          <p:cNvSpPr txBox="1">
            <a:spLocks noChangeArrowheads="1"/>
          </p:cNvSpPr>
          <p:nvPr/>
        </p:nvSpPr>
        <p:spPr bwMode="auto">
          <a:xfrm>
            <a:off x="7461250" y="4572000"/>
            <a:ext cx="43973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20</a:t>
            </a:r>
          </a:p>
        </p:txBody>
      </p:sp>
      <p:pic>
        <p:nvPicPr>
          <p:cNvPr id="1351689" name="Picture 9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48338" y="6267450"/>
            <a:ext cx="266700" cy="438150"/>
          </a:xfrm>
          <a:prstGeom prst="rect">
            <a:avLst/>
          </a:prstGeom>
          <a:noFill/>
        </p:spPr>
      </p:pic>
      <p:sp>
        <p:nvSpPr>
          <p:cNvPr id="1351690" name="Text Box 10"/>
          <p:cNvSpPr txBox="1">
            <a:spLocks noChangeArrowheads="1"/>
          </p:cNvSpPr>
          <p:nvPr/>
        </p:nvSpPr>
        <p:spPr bwMode="auto">
          <a:xfrm>
            <a:off x="5614988" y="57150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32</a:t>
            </a:r>
          </a:p>
        </p:txBody>
      </p:sp>
      <p:sp>
        <p:nvSpPr>
          <p:cNvPr id="1351691" name="Text Box 11"/>
          <p:cNvSpPr txBox="1">
            <a:spLocks noChangeArrowheads="1"/>
          </p:cNvSpPr>
          <p:nvPr/>
        </p:nvSpPr>
        <p:spPr bwMode="auto">
          <a:xfrm>
            <a:off x="4605338" y="5576888"/>
            <a:ext cx="438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35</a:t>
            </a:r>
          </a:p>
        </p:txBody>
      </p:sp>
      <p:pic>
        <p:nvPicPr>
          <p:cNvPr id="1351692" name="Picture 12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57738" y="6115050"/>
            <a:ext cx="266700" cy="438150"/>
          </a:xfrm>
          <a:prstGeom prst="rect">
            <a:avLst/>
          </a:prstGeom>
          <a:noFill/>
        </p:spPr>
      </p:pic>
      <p:sp>
        <p:nvSpPr>
          <p:cNvPr id="1351693" name="Text Box 13"/>
          <p:cNvSpPr txBox="1">
            <a:spLocks noChangeArrowheads="1"/>
          </p:cNvSpPr>
          <p:nvPr/>
        </p:nvSpPr>
        <p:spPr bwMode="auto">
          <a:xfrm>
            <a:off x="7119938" y="2224088"/>
            <a:ext cx="309562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8</a:t>
            </a:r>
          </a:p>
        </p:txBody>
      </p:sp>
      <p:sp>
        <p:nvSpPr>
          <p:cNvPr id="1351694" name="Text Box 14"/>
          <p:cNvSpPr txBox="1">
            <a:spLocks noChangeArrowheads="1"/>
          </p:cNvSpPr>
          <p:nvPr/>
        </p:nvSpPr>
        <p:spPr bwMode="auto">
          <a:xfrm>
            <a:off x="7729538" y="3595688"/>
            <a:ext cx="438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15</a:t>
            </a:r>
          </a:p>
        </p:txBody>
      </p:sp>
      <p:sp>
        <p:nvSpPr>
          <p:cNvPr id="1351695" name="Text Box 15"/>
          <p:cNvSpPr txBox="1">
            <a:spLocks noChangeArrowheads="1"/>
          </p:cNvSpPr>
          <p:nvPr/>
        </p:nvSpPr>
        <p:spPr bwMode="auto">
          <a:xfrm>
            <a:off x="3767138" y="4495800"/>
            <a:ext cx="436562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44</a:t>
            </a:r>
          </a:p>
        </p:txBody>
      </p:sp>
      <p:sp>
        <p:nvSpPr>
          <p:cNvPr id="1351696" name="Text Box 16"/>
          <p:cNvSpPr txBox="1">
            <a:spLocks noChangeArrowheads="1"/>
          </p:cNvSpPr>
          <p:nvPr/>
        </p:nvSpPr>
        <p:spPr bwMode="auto">
          <a:xfrm>
            <a:off x="4548188" y="20574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58</a:t>
            </a:r>
          </a:p>
        </p:txBody>
      </p:sp>
      <p:pic>
        <p:nvPicPr>
          <p:cNvPr id="1351697" name="Picture 17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348038" y="4648200"/>
            <a:ext cx="266700" cy="438150"/>
          </a:xfrm>
          <a:prstGeom prst="rect">
            <a:avLst/>
          </a:prstGeom>
          <a:noFill/>
        </p:spPr>
      </p:pic>
      <p:pic>
        <p:nvPicPr>
          <p:cNvPr id="1351698" name="Picture 18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62438" y="1524000"/>
            <a:ext cx="266700" cy="438150"/>
          </a:xfrm>
          <a:prstGeom prst="rect">
            <a:avLst/>
          </a:prstGeom>
          <a:noFill/>
        </p:spPr>
      </p:pic>
      <p:sp>
        <p:nvSpPr>
          <p:cNvPr id="1351699" name="Line 19"/>
          <p:cNvSpPr>
            <a:spLocks noChangeShapeType="1"/>
          </p:cNvSpPr>
          <p:nvPr/>
        </p:nvSpPr>
        <p:spPr bwMode="auto">
          <a:xfrm flipV="1">
            <a:off x="3690938" y="4724400"/>
            <a:ext cx="152400" cy="76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1700" name="Line 20"/>
          <p:cNvSpPr>
            <a:spLocks noChangeShapeType="1"/>
          </p:cNvSpPr>
          <p:nvPr/>
        </p:nvSpPr>
        <p:spPr bwMode="auto">
          <a:xfrm>
            <a:off x="4519613" y="1963738"/>
            <a:ext cx="92075" cy="1206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351701" name="Picture 21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262938" y="3505200"/>
            <a:ext cx="266700" cy="438150"/>
          </a:xfrm>
          <a:prstGeom prst="rect">
            <a:avLst/>
          </a:prstGeom>
          <a:noFill/>
        </p:spPr>
      </p:pic>
      <p:sp>
        <p:nvSpPr>
          <p:cNvPr id="1351702" name="Line 22"/>
          <p:cNvSpPr>
            <a:spLocks noChangeShapeType="1"/>
          </p:cNvSpPr>
          <p:nvPr/>
        </p:nvSpPr>
        <p:spPr bwMode="auto">
          <a:xfrm flipV="1">
            <a:off x="4910138" y="5867400"/>
            <a:ext cx="76200" cy="152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1703" name="Line 23"/>
          <p:cNvSpPr>
            <a:spLocks noChangeShapeType="1"/>
          </p:cNvSpPr>
          <p:nvPr/>
        </p:nvSpPr>
        <p:spPr bwMode="auto">
          <a:xfrm flipV="1">
            <a:off x="5824538" y="6096000"/>
            <a:ext cx="1587" cy="152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1704" name="Line 24"/>
          <p:cNvSpPr>
            <a:spLocks noChangeShapeType="1"/>
          </p:cNvSpPr>
          <p:nvPr/>
        </p:nvSpPr>
        <p:spPr bwMode="auto">
          <a:xfrm flipH="1" flipV="1">
            <a:off x="7881938" y="4800600"/>
            <a:ext cx="152400" cy="76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1705" name="Line 25"/>
          <p:cNvSpPr>
            <a:spLocks noChangeShapeType="1"/>
          </p:cNvSpPr>
          <p:nvPr/>
        </p:nvSpPr>
        <p:spPr bwMode="auto">
          <a:xfrm flipH="1">
            <a:off x="8110538" y="3733800"/>
            <a:ext cx="152400" cy="158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1706" name="Line 26"/>
          <p:cNvSpPr>
            <a:spLocks noChangeShapeType="1"/>
          </p:cNvSpPr>
          <p:nvPr/>
        </p:nvSpPr>
        <p:spPr bwMode="auto">
          <a:xfrm flipV="1">
            <a:off x="7396163" y="2200275"/>
            <a:ext cx="112712" cy="10477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351707" name="Picture 27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575550" y="1905000"/>
            <a:ext cx="268288" cy="438150"/>
          </a:xfrm>
          <a:prstGeom prst="rect">
            <a:avLst/>
          </a:prstGeom>
          <a:noFill/>
        </p:spPr>
      </p:pic>
      <p:sp>
        <p:nvSpPr>
          <p:cNvPr id="1351708" name="Line 28"/>
          <p:cNvSpPr>
            <a:spLocks noChangeShapeType="1"/>
          </p:cNvSpPr>
          <p:nvPr/>
        </p:nvSpPr>
        <p:spPr bwMode="auto">
          <a:xfrm rot="3575902">
            <a:off x="6584950" y="1662113"/>
            <a:ext cx="92075" cy="1206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2" name="Group 29"/>
          <p:cNvGrpSpPr>
            <a:grpSpLocks/>
          </p:cNvGrpSpPr>
          <p:nvPr/>
        </p:nvGrpSpPr>
        <p:grpSpPr bwMode="auto">
          <a:xfrm>
            <a:off x="3273425" y="1336675"/>
            <a:ext cx="5089525" cy="5133975"/>
            <a:chOff x="1930" y="844"/>
            <a:chExt cx="3210" cy="3240"/>
          </a:xfrm>
        </p:grpSpPr>
        <p:sp>
          <p:nvSpPr>
            <p:cNvPr id="1351710" name="Freeform 30"/>
            <p:cNvSpPr>
              <a:spLocks/>
            </p:cNvSpPr>
            <p:nvPr/>
          </p:nvSpPr>
          <p:spPr bwMode="auto">
            <a:xfrm>
              <a:off x="2788" y="844"/>
              <a:ext cx="1200" cy="168"/>
            </a:xfrm>
            <a:custGeom>
              <a:avLst/>
              <a:gdLst/>
              <a:ahLst/>
              <a:cxnLst>
                <a:cxn ang="0">
                  <a:pos x="0" y="168"/>
                </a:cxn>
                <a:cxn ang="0">
                  <a:pos x="432" y="24"/>
                </a:cxn>
                <a:cxn ang="0">
                  <a:pos x="960" y="24"/>
                </a:cxn>
                <a:cxn ang="0">
                  <a:pos x="1200" y="72"/>
                </a:cxn>
              </a:cxnLst>
              <a:rect l="0" t="0" r="r" b="b"/>
              <a:pathLst>
                <a:path w="1200" h="168">
                  <a:moveTo>
                    <a:pt x="0" y="168"/>
                  </a:moveTo>
                  <a:cubicBezTo>
                    <a:pt x="136" y="108"/>
                    <a:pt x="272" y="48"/>
                    <a:pt x="432" y="24"/>
                  </a:cubicBezTo>
                  <a:cubicBezTo>
                    <a:pt x="592" y="0"/>
                    <a:pt x="832" y="16"/>
                    <a:pt x="960" y="24"/>
                  </a:cubicBezTo>
                  <a:cubicBezTo>
                    <a:pt x="1088" y="32"/>
                    <a:pt x="1144" y="52"/>
                    <a:pt x="1200" y="72"/>
                  </a:cubicBezTo>
                </a:path>
              </a:pathLst>
            </a:custGeom>
            <a:noFill/>
            <a:ln w="12700" cap="flat" cmpd="sng">
              <a:solidFill>
                <a:schemeClr val="tx1"/>
              </a:solidFill>
              <a:prstDash val="dash"/>
              <a:round/>
              <a:headEnd type="none" w="med" len="med"/>
              <a:tailEnd type="triangl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51711" name="Freeform 31"/>
            <p:cNvSpPr>
              <a:spLocks/>
            </p:cNvSpPr>
            <p:nvPr/>
          </p:nvSpPr>
          <p:spPr bwMode="auto">
            <a:xfrm>
              <a:off x="4276" y="964"/>
              <a:ext cx="336" cy="24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92" y="96"/>
                </a:cxn>
                <a:cxn ang="0">
                  <a:pos x="336" y="240"/>
                </a:cxn>
              </a:cxnLst>
              <a:rect l="0" t="0" r="r" b="b"/>
              <a:pathLst>
                <a:path w="336" h="240">
                  <a:moveTo>
                    <a:pt x="0" y="0"/>
                  </a:moveTo>
                  <a:cubicBezTo>
                    <a:pt x="68" y="28"/>
                    <a:pt x="136" y="56"/>
                    <a:pt x="192" y="96"/>
                  </a:cubicBezTo>
                  <a:cubicBezTo>
                    <a:pt x="248" y="136"/>
                    <a:pt x="292" y="188"/>
                    <a:pt x="336" y="240"/>
                  </a:cubicBezTo>
                </a:path>
              </a:pathLst>
            </a:custGeom>
            <a:noFill/>
            <a:ln w="12700" cap="flat" cmpd="sng">
              <a:solidFill>
                <a:schemeClr val="tx1"/>
              </a:solidFill>
              <a:prstDash val="dash"/>
              <a:round/>
              <a:headEnd type="none" w="med" len="med"/>
              <a:tailEnd type="triangl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51712" name="Freeform 32"/>
            <p:cNvSpPr>
              <a:spLocks/>
            </p:cNvSpPr>
            <p:nvPr/>
          </p:nvSpPr>
          <p:spPr bwMode="auto">
            <a:xfrm>
              <a:off x="4852" y="1492"/>
              <a:ext cx="288" cy="62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92" y="240"/>
                </a:cxn>
                <a:cxn ang="0">
                  <a:pos x="288" y="624"/>
                </a:cxn>
              </a:cxnLst>
              <a:rect l="0" t="0" r="r" b="b"/>
              <a:pathLst>
                <a:path w="288" h="624">
                  <a:moveTo>
                    <a:pt x="0" y="0"/>
                  </a:moveTo>
                  <a:cubicBezTo>
                    <a:pt x="72" y="68"/>
                    <a:pt x="144" y="136"/>
                    <a:pt x="192" y="240"/>
                  </a:cubicBezTo>
                  <a:cubicBezTo>
                    <a:pt x="240" y="344"/>
                    <a:pt x="264" y="484"/>
                    <a:pt x="288" y="624"/>
                  </a:cubicBezTo>
                </a:path>
              </a:pathLst>
            </a:custGeom>
            <a:noFill/>
            <a:ln w="12700" cap="flat" cmpd="sng">
              <a:solidFill>
                <a:schemeClr val="tx1"/>
              </a:solidFill>
              <a:prstDash val="dash"/>
              <a:round/>
              <a:headEnd type="none" w="med" len="med"/>
              <a:tailEnd type="triangl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51713" name="Freeform 33"/>
            <p:cNvSpPr>
              <a:spLocks/>
            </p:cNvSpPr>
            <p:nvPr/>
          </p:nvSpPr>
          <p:spPr bwMode="auto">
            <a:xfrm>
              <a:off x="5072" y="2596"/>
              <a:ext cx="68" cy="340"/>
            </a:xfrm>
            <a:custGeom>
              <a:avLst/>
              <a:gdLst/>
              <a:ahLst/>
              <a:cxnLst>
                <a:cxn ang="0">
                  <a:pos x="68" y="0"/>
                </a:cxn>
                <a:cxn ang="0">
                  <a:pos x="40" y="204"/>
                </a:cxn>
                <a:cxn ang="0">
                  <a:pos x="0" y="340"/>
                </a:cxn>
              </a:cxnLst>
              <a:rect l="0" t="0" r="r" b="b"/>
              <a:pathLst>
                <a:path w="68" h="340">
                  <a:moveTo>
                    <a:pt x="68" y="0"/>
                  </a:moveTo>
                  <a:cubicBezTo>
                    <a:pt x="59" y="73"/>
                    <a:pt x="51" y="147"/>
                    <a:pt x="40" y="204"/>
                  </a:cubicBezTo>
                  <a:cubicBezTo>
                    <a:pt x="29" y="261"/>
                    <a:pt x="14" y="300"/>
                    <a:pt x="0" y="340"/>
                  </a:cubicBezTo>
                </a:path>
              </a:pathLst>
            </a:custGeom>
            <a:noFill/>
            <a:ln w="12700" cap="flat" cmpd="sng">
              <a:solidFill>
                <a:schemeClr val="tx1"/>
              </a:solidFill>
              <a:prstDash val="dash"/>
              <a:round/>
              <a:headEnd type="none" w="med" len="med"/>
              <a:tailEnd type="triangl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51714" name="Freeform 34"/>
            <p:cNvSpPr>
              <a:spLocks/>
            </p:cNvSpPr>
            <p:nvPr/>
          </p:nvSpPr>
          <p:spPr bwMode="auto">
            <a:xfrm>
              <a:off x="3760" y="3268"/>
              <a:ext cx="1188" cy="767"/>
            </a:xfrm>
            <a:custGeom>
              <a:avLst/>
              <a:gdLst/>
              <a:ahLst/>
              <a:cxnLst>
                <a:cxn ang="0">
                  <a:pos x="1188" y="0"/>
                </a:cxn>
                <a:cxn ang="0">
                  <a:pos x="824" y="460"/>
                </a:cxn>
                <a:cxn ang="0">
                  <a:pos x="320" y="716"/>
                </a:cxn>
                <a:cxn ang="0">
                  <a:pos x="0" y="764"/>
                </a:cxn>
              </a:cxnLst>
              <a:rect l="0" t="0" r="r" b="b"/>
              <a:pathLst>
                <a:path w="1188" h="767">
                  <a:moveTo>
                    <a:pt x="1188" y="0"/>
                  </a:moveTo>
                  <a:cubicBezTo>
                    <a:pt x="1078" y="170"/>
                    <a:pt x="969" y="341"/>
                    <a:pt x="824" y="460"/>
                  </a:cubicBezTo>
                  <a:cubicBezTo>
                    <a:pt x="679" y="579"/>
                    <a:pt x="457" y="665"/>
                    <a:pt x="320" y="716"/>
                  </a:cubicBezTo>
                  <a:cubicBezTo>
                    <a:pt x="183" y="767"/>
                    <a:pt x="91" y="765"/>
                    <a:pt x="0" y="764"/>
                  </a:cubicBezTo>
                </a:path>
              </a:pathLst>
            </a:custGeom>
            <a:noFill/>
            <a:ln w="12700" cap="flat" cmpd="sng">
              <a:solidFill>
                <a:schemeClr val="tx1"/>
              </a:solidFill>
              <a:prstDash val="dash"/>
              <a:round/>
              <a:headEnd type="none" w="med" len="med"/>
              <a:tailEnd type="triangl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51715" name="Freeform 35"/>
            <p:cNvSpPr>
              <a:spLocks/>
            </p:cNvSpPr>
            <p:nvPr/>
          </p:nvSpPr>
          <p:spPr bwMode="auto">
            <a:xfrm>
              <a:off x="1930" y="1216"/>
              <a:ext cx="542" cy="1620"/>
            </a:xfrm>
            <a:custGeom>
              <a:avLst/>
              <a:gdLst/>
              <a:ahLst/>
              <a:cxnLst>
                <a:cxn ang="0">
                  <a:pos x="90" y="1620"/>
                </a:cxn>
                <a:cxn ang="0">
                  <a:pos x="6" y="1136"/>
                </a:cxn>
                <a:cxn ang="0">
                  <a:pos x="126" y="520"/>
                </a:cxn>
                <a:cxn ang="0">
                  <a:pos x="542" y="0"/>
                </a:cxn>
              </a:cxnLst>
              <a:rect l="0" t="0" r="r" b="b"/>
              <a:pathLst>
                <a:path w="542" h="1620">
                  <a:moveTo>
                    <a:pt x="90" y="1620"/>
                  </a:moveTo>
                  <a:cubicBezTo>
                    <a:pt x="45" y="1469"/>
                    <a:pt x="0" y="1319"/>
                    <a:pt x="6" y="1136"/>
                  </a:cubicBezTo>
                  <a:cubicBezTo>
                    <a:pt x="12" y="953"/>
                    <a:pt x="37" y="709"/>
                    <a:pt x="126" y="520"/>
                  </a:cubicBezTo>
                  <a:cubicBezTo>
                    <a:pt x="215" y="331"/>
                    <a:pt x="378" y="165"/>
                    <a:pt x="542" y="0"/>
                  </a:cubicBezTo>
                </a:path>
              </a:pathLst>
            </a:custGeom>
            <a:noFill/>
            <a:ln w="12700" cap="flat" cmpd="sng">
              <a:solidFill>
                <a:schemeClr val="tx1"/>
              </a:solidFill>
              <a:prstDash val="dash"/>
              <a:round/>
              <a:headEnd type="none" w="med" len="med"/>
              <a:tailEnd type="triangl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51716" name="Freeform 36"/>
            <p:cNvSpPr>
              <a:spLocks/>
            </p:cNvSpPr>
            <p:nvPr/>
          </p:nvSpPr>
          <p:spPr bwMode="auto">
            <a:xfrm>
              <a:off x="2164" y="3268"/>
              <a:ext cx="624" cy="624"/>
            </a:xfrm>
            <a:custGeom>
              <a:avLst/>
              <a:gdLst/>
              <a:ahLst/>
              <a:cxnLst>
                <a:cxn ang="0">
                  <a:pos x="624" y="624"/>
                </a:cxn>
                <a:cxn ang="0">
                  <a:pos x="288" y="384"/>
                </a:cxn>
                <a:cxn ang="0">
                  <a:pos x="0" y="0"/>
                </a:cxn>
              </a:cxnLst>
              <a:rect l="0" t="0" r="r" b="b"/>
              <a:pathLst>
                <a:path w="624" h="624">
                  <a:moveTo>
                    <a:pt x="624" y="624"/>
                  </a:moveTo>
                  <a:cubicBezTo>
                    <a:pt x="508" y="556"/>
                    <a:pt x="392" y="488"/>
                    <a:pt x="288" y="384"/>
                  </a:cubicBezTo>
                  <a:cubicBezTo>
                    <a:pt x="184" y="280"/>
                    <a:pt x="92" y="140"/>
                    <a:pt x="0" y="0"/>
                  </a:cubicBezTo>
                </a:path>
              </a:pathLst>
            </a:custGeom>
            <a:noFill/>
            <a:ln w="12700" cap="flat" cmpd="sng">
              <a:solidFill>
                <a:schemeClr val="tx1"/>
              </a:solidFill>
              <a:prstDash val="dash"/>
              <a:round/>
              <a:headEnd type="none" w="med" len="med"/>
              <a:tailEnd type="triangl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51717" name="Line 37"/>
            <p:cNvSpPr>
              <a:spLocks noChangeShapeType="1"/>
            </p:cNvSpPr>
            <p:nvPr/>
          </p:nvSpPr>
          <p:spPr bwMode="auto">
            <a:xfrm flipH="1" flipV="1">
              <a:off x="3076" y="3988"/>
              <a:ext cx="384" cy="9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6068700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37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Lookup</a:t>
            </a:r>
          </a:p>
        </p:txBody>
      </p:sp>
      <p:sp>
        <p:nvSpPr>
          <p:cNvPr id="135373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76200" y="1447800"/>
            <a:ext cx="3429000" cy="4724400"/>
          </a:xfrm>
        </p:spPr>
        <p:txBody>
          <a:bodyPr/>
          <a:lstStyle/>
          <a:p>
            <a:pPr marL="342900" indent="-342900"/>
            <a:r>
              <a:rPr lang="en-US" sz="2000" dirty="0"/>
              <a:t>Each node maintains its successor </a:t>
            </a:r>
          </a:p>
          <a:p>
            <a:pPr marL="342900" indent="-342900"/>
            <a:endParaRPr lang="en-US" sz="2000" dirty="0"/>
          </a:p>
          <a:p>
            <a:pPr marL="342900" indent="-342900"/>
            <a:r>
              <a:rPr lang="en-US" sz="2000" dirty="0"/>
              <a:t>Route packet (ID, data) to the node responsible for ID using successor pointers</a:t>
            </a:r>
          </a:p>
        </p:txBody>
      </p:sp>
      <p:sp>
        <p:nvSpPr>
          <p:cNvPr id="1353732" name="Oval 4"/>
          <p:cNvSpPr>
            <a:spLocks noChangeArrowheads="1"/>
          </p:cNvSpPr>
          <p:nvPr/>
        </p:nvSpPr>
        <p:spPr bwMode="auto">
          <a:xfrm>
            <a:off x="3324225" y="1600200"/>
            <a:ext cx="4648200" cy="45720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3733" name="Text Box 5"/>
          <p:cNvSpPr txBox="1">
            <a:spLocks noChangeArrowheads="1"/>
          </p:cNvSpPr>
          <p:nvPr/>
        </p:nvSpPr>
        <p:spPr bwMode="auto">
          <a:xfrm>
            <a:off x="6318250" y="1690688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4</a:t>
            </a:r>
          </a:p>
        </p:txBody>
      </p:sp>
      <p:pic>
        <p:nvPicPr>
          <p:cNvPr id="1353734" name="Picture 6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38900" y="1219200"/>
            <a:ext cx="266700" cy="438150"/>
          </a:xfrm>
          <a:prstGeom prst="rect">
            <a:avLst/>
          </a:prstGeom>
          <a:noFill/>
        </p:spPr>
      </p:pic>
      <p:pic>
        <p:nvPicPr>
          <p:cNvPr id="1353735" name="Picture 7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934325" y="4743450"/>
            <a:ext cx="266700" cy="438150"/>
          </a:xfrm>
          <a:prstGeom prst="rect">
            <a:avLst/>
          </a:prstGeom>
          <a:noFill/>
        </p:spPr>
      </p:pic>
      <p:sp>
        <p:nvSpPr>
          <p:cNvPr id="1353736" name="Text Box 8"/>
          <p:cNvSpPr txBox="1">
            <a:spLocks noChangeArrowheads="1"/>
          </p:cNvSpPr>
          <p:nvPr/>
        </p:nvSpPr>
        <p:spPr bwMode="auto">
          <a:xfrm>
            <a:off x="7248525" y="45720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20</a:t>
            </a:r>
          </a:p>
        </p:txBody>
      </p:sp>
      <p:pic>
        <p:nvPicPr>
          <p:cNvPr id="1353737" name="Picture 9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34025" y="6267450"/>
            <a:ext cx="266700" cy="438150"/>
          </a:xfrm>
          <a:prstGeom prst="rect">
            <a:avLst/>
          </a:prstGeom>
          <a:noFill/>
        </p:spPr>
      </p:pic>
      <p:sp>
        <p:nvSpPr>
          <p:cNvPr id="1353738" name="Text Box 10"/>
          <p:cNvSpPr txBox="1">
            <a:spLocks noChangeArrowheads="1"/>
          </p:cNvSpPr>
          <p:nvPr/>
        </p:nvSpPr>
        <p:spPr bwMode="auto">
          <a:xfrm>
            <a:off x="5400675" y="57150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32</a:t>
            </a:r>
          </a:p>
        </p:txBody>
      </p:sp>
      <p:sp>
        <p:nvSpPr>
          <p:cNvPr id="1353739" name="Text Box 11"/>
          <p:cNvSpPr txBox="1">
            <a:spLocks noChangeArrowheads="1"/>
          </p:cNvSpPr>
          <p:nvPr/>
        </p:nvSpPr>
        <p:spPr bwMode="auto">
          <a:xfrm>
            <a:off x="4391025" y="5576888"/>
            <a:ext cx="438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35</a:t>
            </a:r>
          </a:p>
        </p:txBody>
      </p:sp>
      <p:pic>
        <p:nvPicPr>
          <p:cNvPr id="1353740" name="Picture 12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43425" y="6115050"/>
            <a:ext cx="266700" cy="438150"/>
          </a:xfrm>
          <a:prstGeom prst="rect">
            <a:avLst/>
          </a:prstGeom>
          <a:noFill/>
        </p:spPr>
      </p:pic>
      <p:sp>
        <p:nvSpPr>
          <p:cNvPr id="1353741" name="Text Box 13"/>
          <p:cNvSpPr txBox="1">
            <a:spLocks noChangeArrowheads="1"/>
          </p:cNvSpPr>
          <p:nvPr/>
        </p:nvSpPr>
        <p:spPr bwMode="auto">
          <a:xfrm>
            <a:off x="6905625" y="2224088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8</a:t>
            </a:r>
          </a:p>
        </p:txBody>
      </p:sp>
      <p:sp>
        <p:nvSpPr>
          <p:cNvPr id="1353742" name="Text Box 14"/>
          <p:cNvSpPr txBox="1">
            <a:spLocks noChangeArrowheads="1"/>
          </p:cNvSpPr>
          <p:nvPr/>
        </p:nvSpPr>
        <p:spPr bwMode="auto">
          <a:xfrm>
            <a:off x="7515225" y="3595688"/>
            <a:ext cx="438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15</a:t>
            </a:r>
          </a:p>
        </p:txBody>
      </p:sp>
      <p:sp>
        <p:nvSpPr>
          <p:cNvPr id="1353743" name="Text Box 15"/>
          <p:cNvSpPr txBox="1">
            <a:spLocks noChangeArrowheads="1"/>
          </p:cNvSpPr>
          <p:nvPr/>
        </p:nvSpPr>
        <p:spPr bwMode="auto">
          <a:xfrm>
            <a:off x="3552825" y="44958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44</a:t>
            </a:r>
          </a:p>
        </p:txBody>
      </p:sp>
      <p:sp>
        <p:nvSpPr>
          <p:cNvPr id="1353744" name="Text Box 16"/>
          <p:cNvSpPr txBox="1">
            <a:spLocks noChangeArrowheads="1"/>
          </p:cNvSpPr>
          <p:nvPr/>
        </p:nvSpPr>
        <p:spPr bwMode="auto">
          <a:xfrm>
            <a:off x="4333875" y="20574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58</a:t>
            </a:r>
          </a:p>
        </p:txBody>
      </p:sp>
      <p:pic>
        <p:nvPicPr>
          <p:cNvPr id="1353745" name="Picture 17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33725" y="4648200"/>
            <a:ext cx="266700" cy="438150"/>
          </a:xfrm>
          <a:prstGeom prst="rect">
            <a:avLst/>
          </a:prstGeom>
          <a:noFill/>
        </p:spPr>
      </p:pic>
      <p:pic>
        <p:nvPicPr>
          <p:cNvPr id="1353746" name="Picture 18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48125" y="1524000"/>
            <a:ext cx="266700" cy="438150"/>
          </a:xfrm>
          <a:prstGeom prst="rect">
            <a:avLst/>
          </a:prstGeom>
          <a:noFill/>
        </p:spPr>
      </p:pic>
      <p:sp>
        <p:nvSpPr>
          <p:cNvPr id="1353747" name="Line 19"/>
          <p:cNvSpPr>
            <a:spLocks noChangeShapeType="1"/>
          </p:cNvSpPr>
          <p:nvPr/>
        </p:nvSpPr>
        <p:spPr bwMode="auto">
          <a:xfrm flipV="1">
            <a:off x="3476625" y="4724400"/>
            <a:ext cx="152400" cy="76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3748" name="Line 20"/>
          <p:cNvSpPr>
            <a:spLocks noChangeShapeType="1"/>
          </p:cNvSpPr>
          <p:nvPr/>
        </p:nvSpPr>
        <p:spPr bwMode="auto">
          <a:xfrm>
            <a:off x="4305300" y="1963738"/>
            <a:ext cx="92075" cy="1206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353749" name="Picture 21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048625" y="3505200"/>
            <a:ext cx="266700" cy="438150"/>
          </a:xfrm>
          <a:prstGeom prst="rect">
            <a:avLst/>
          </a:prstGeom>
          <a:noFill/>
        </p:spPr>
      </p:pic>
      <p:sp>
        <p:nvSpPr>
          <p:cNvPr id="1353750" name="Line 22"/>
          <p:cNvSpPr>
            <a:spLocks noChangeShapeType="1"/>
          </p:cNvSpPr>
          <p:nvPr/>
        </p:nvSpPr>
        <p:spPr bwMode="auto">
          <a:xfrm flipV="1">
            <a:off x="4695825" y="5867400"/>
            <a:ext cx="76200" cy="152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3751" name="Line 23"/>
          <p:cNvSpPr>
            <a:spLocks noChangeShapeType="1"/>
          </p:cNvSpPr>
          <p:nvPr/>
        </p:nvSpPr>
        <p:spPr bwMode="auto">
          <a:xfrm flipV="1">
            <a:off x="5610225" y="6096000"/>
            <a:ext cx="1588" cy="152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3752" name="Line 24"/>
          <p:cNvSpPr>
            <a:spLocks noChangeShapeType="1"/>
          </p:cNvSpPr>
          <p:nvPr/>
        </p:nvSpPr>
        <p:spPr bwMode="auto">
          <a:xfrm flipH="1" flipV="1">
            <a:off x="7667625" y="4800600"/>
            <a:ext cx="152400" cy="76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3753" name="Line 25"/>
          <p:cNvSpPr>
            <a:spLocks noChangeShapeType="1"/>
          </p:cNvSpPr>
          <p:nvPr/>
        </p:nvSpPr>
        <p:spPr bwMode="auto">
          <a:xfrm flipH="1">
            <a:off x="7896225" y="3733800"/>
            <a:ext cx="152400" cy="158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3754" name="Line 26"/>
          <p:cNvSpPr>
            <a:spLocks noChangeShapeType="1"/>
          </p:cNvSpPr>
          <p:nvPr/>
        </p:nvSpPr>
        <p:spPr bwMode="auto">
          <a:xfrm flipV="1">
            <a:off x="7181850" y="2200275"/>
            <a:ext cx="114300" cy="10477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353755" name="Picture 27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62825" y="1905000"/>
            <a:ext cx="266700" cy="438150"/>
          </a:xfrm>
          <a:prstGeom prst="rect">
            <a:avLst/>
          </a:prstGeom>
          <a:noFill/>
        </p:spPr>
      </p:pic>
      <p:sp>
        <p:nvSpPr>
          <p:cNvPr id="1353756" name="Line 28"/>
          <p:cNvSpPr>
            <a:spLocks noChangeShapeType="1"/>
          </p:cNvSpPr>
          <p:nvPr/>
        </p:nvSpPr>
        <p:spPr bwMode="auto">
          <a:xfrm flipH="1">
            <a:off x="6607175" y="1714500"/>
            <a:ext cx="22225" cy="1905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3757" name="Text Box 29"/>
          <p:cNvSpPr txBox="1">
            <a:spLocks noChangeArrowheads="1"/>
          </p:cNvSpPr>
          <p:nvPr/>
        </p:nvSpPr>
        <p:spPr bwMode="auto">
          <a:xfrm>
            <a:off x="6778625" y="1276350"/>
            <a:ext cx="1335088" cy="3619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lookup(37)</a:t>
            </a:r>
          </a:p>
        </p:txBody>
      </p:sp>
      <p:sp>
        <p:nvSpPr>
          <p:cNvPr id="1353758" name="Freeform 30"/>
          <p:cNvSpPr>
            <a:spLocks/>
          </p:cNvSpPr>
          <p:nvPr/>
        </p:nvSpPr>
        <p:spPr bwMode="auto">
          <a:xfrm>
            <a:off x="6632575" y="1827213"/>
            <a:ext cx="612775" cy="4476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96" y="240"/>
              </a:cxn>
              <a:cxn ang="0">
                <a:pos x="384" y="240"/>
              </a:cxn>
            </a:cxnLst>
            <a:rect l="0" t="0" r="r" b="b"/>
            <a:pathLst>
              <a:path w="384" h="280">
                <a:moveTo>
                  <a:pt x="0" y="0"/>
                </a:moveTo>
                <a:cubicBezTo>
                  <a:pt x="16" y="100"/>
                  <a:pt x="32" y="200"/>
                  <a:pt x="96" y="240"/>
                </a:cubicBezTo>
                <a:cubicBezTo>
                  <a:pt x="160" y="280"/>
                  <a:pt x="272" y="260"/>
                  <a:pt x="384" y="240"/>
                </a:cubicBezTo>
              </a:path>
            </a:pathLst>
          </a:custGeom>
          <a:noFill/>
          <a:ln w="25400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3759" name="Freeform 31"/>
          <p:cNvSpPr>
            <a:spLocks/>
          </p:cNvSpPr>
          <p:nvPr/>
        </p:nvSpPr>
        <p:spPr bwMode="auto">
          <a:xfrm>
            <a:off x="7200900" y="2209800"/>
            <a:ext cx="723900" cy="1524000"/>
          </a:xfrm>
          <a:custGeom>
            <a:avLst/>
            <a:gdLst/>
            <a:ahLst/>
            <a:cxnLst>
              <a:cxn ang="0">
                <a:pos x="24" y="0"/>
              </a:cxn>
              <a:cxn ang="0">
                <a:pos x="72" y="528"/>
              </a:cxn>
              <a:cxn ang="0">
                <a:pos x="456" y="960"/>
              </a:cxn>
            </a:cxnLst>
            <a:rect l="0" t="0" r="r" b="b"/>
            <a:pathLst>
              <a:path w="456" h="960">
                <a:moveTo>
                  <a:pt x="24" y="0"/>
                </a:moveTo>
                <a:cubicBezTo>
                  <a:pt x="12" y="184"/>
                  <a:pt x="0" y="368"/>
                  <a:pt x="72" y="528"/>
                </a:cubicBezTo>
                <a:cubicBezTo>
                  <a:pt x="144" y="688"/>
                  <a:pt x="300" y="824"/>
                  <a:pt x="456" y="960"/>
                </a:cubicBezTo>
              </a:path>
            </a:pathLst>
          </a:custGeom>
          <a:noFill/>
          <a:ln w="25400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3760" name="Freeform 32"/>
          <p:cNvSpPr>
            <a:spLocks/>
          </p:cNvSpPr>
          <p:nvPr/>
        </p:nvSpPr>
        <p:spPr bwMode="auto">
          <a:xfrm>
            <a:off x="7670800" y="3733800"/>
            <a:ext cx="254000" cy="1143000"/>
          </a:xfrm>
          <a:custGeom>
            <a:avLst/>
            <a:gdLst/>
            <a:ahLst/>
            <a:cxnLst>
              <a:cxn ang="0">
                <a:pos x="160" y="0"/>
              </a:cxn>
              <a:cxn ang="0">
                <a:pos x="16" y="288"/>
              </a:cxn>
              <a:cxn ang="0">
                <a:pos x="64" y="720"/>
              </a:cxn>
            </a:cxnLst>
            <a:rect l="0" t="0" r="r" b="b"/>
            <a:pathLst>
              <a:path w="160" h="720">
                <a:moveTo>
                  <a:pt x="160" y="0"/>
                </a:moveTo>
                <a:cubicBezTo>
                  <a:pt x="96" y="84"/>
                  <a:pt x="32" y="168"/>
                  <a:pt x="16" y="288"/>
                </a:cubicBezTo>
                <a:cubicBezTo>
                  <a:pt x="0" y="408"/>
                  <a:pt x="32" y="564"/>
                  <a:pt x="64" y="720"/>
                </a:cubicBezTo>
              </a:path>
            </a:pathLst>
          </a:custGeom>
          <a:noFill/>
          <a:ln w="25400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3761" name="Freeform 33"/>
          <p:cNvSpPr>
            <a:spLocks/>
          </p:cNvSpPr>
          <p:nvPr/>
        </p:nvSpPr>
        <p:spPr bwMode="auto">
          <a:xfrm>
            <a:off x="5638800" y="4876800"/>
            <a:ext cx="2133600" cy="1295400"/>
          </a:xfrm>
          <a:custGeom>
            <a:avLst/>
            <a:gdLst/>
            <a:ahLst/>
            <a:cxnLst>
              <a:cxn ang="0">
                <a:pos x="1344" y="0"/>
              </a:cxn>
              <a:cxn ang="0">
                <a:pos x="672" y="192"/>
              </a:cxn>
              <a:cxn ang="0">
                <a:pos x="0" y="816"/>
              </a:cxn>
            </a:cxnLst>
            <a:rect l="0" t="0" r="r" b="b"/>
            <a:pathLst>
              <a:path w="1344" h="816">
                <a:moveTo>
                  <a:pt x="1344" y="0"/>
                </a:moveTo>
                <a:cubicBezTo>
                  <a:pt x="1120" y="28"/>
                  <a:pt x="896" y="56"/>
                  <a:pt x="672" y="192"/>
                </a:cubicBezTo>
                <a:cubicBezTo>
                  <a:pt x="448" y="328"/>
                  <a:pt x="224" y="572"/>
                  <a:pt x="0" y="816"/>
                </a:cubicBezTo>
              </a:path>
            </a:pathLst>
          </a:custGeom>
          <a:noFill/>
          <a:ln w="25400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3762" name="Freeform 34"/>
          <p:cNvSpPr>
            <a:spLocks/>
          </p:cNvSpPr>
          <p:nvPr/>
        </p:nvSpPr>
        <p:spPr bwMode="auto">
          <a:xfrm>
            <a:off x="4724400" y="5829300"/>
            <a:ext cx="914400" cy="342900"/>
          </a:xfrm>
          <a:custGeom>
            <a:avLst/>
            <a:gdLst/>
            <a:ahLst/>
            <a:cxnLst>
              <a:cxn ang="0">
                <a:pos x="576" y="216"/>
              </a:cxn>
              <a:cxn ang="0">
                <a:pos x="336" y="24"/>
              </a:cxn>
              <a:cxn ang="0">
                <a:pos x="0" y="72"/>
              </a:cxn>
            </a:cxnLst>
            <a:rect l="0" t="0" r="r" b="b"/>
            <a:pathLst>
              <a:path w="576" h="216">
                <a:moveTo>
                  <a:pt x="576" y="216"/>
                </a:moveTo>
                <a:cubicBezTo>
                  <a:pt x="504" y="132"/>
                  <a:pt x="432" y="48"/>
                  <a:pt x="336" y="24"/>
                </a:cubicBezTo>
                <a:cubicBezTo>
                  <a:pt x="240" y="0"/>
                  <a:pt x="120" y="36"/>
                  <a:pt x="0" y="72"/>
                </a:cubicBezTo>
              </a:path>
            </a:pathLst>
          </a:custGeom>
          <a:noFill/>
          <a:ln w="25400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3763" name="Freeform 35"/>
          <p:cNvSpPr>
            <a:spLocks/>
          </p:cNvSpPr>
          <p:nvPr/>
        </p:nvSpPr>
        <p:spPr bwMode="auto">
          <a:xfrm>
            <a:off x="4800600" y="1831975"/>
            <a:ext cx="1520825" cy="4030663"/>
          </a:xfrm>
          <a:custGeom>
            <a:avLst/>
            <a:gdLst/>
            <a:ahLst/>
            <a:cxnLst>
              <a:cxn ang="0">
                <a:pos x="0" y="2544"/>
              </a:cxn>
              <a:cxn ang="0">
                <a:pos x="288" y="1248"/>
              </a:cxn>
              <a:cxn ang="0">
                <a:pos x="960" y="0"/>
              </a:cxn>
            </a:cxnLst>
            <a:rect l="0" t="0" r="r" b="b"/>
            <a:pathLst>
              <a:path w="960" h="2544">
                <a:moveTo>
                  <a:pt x="0" y="2544"/>
                </a:moveTo>
                <a:cubicBezTo>
                  <a:pt x="64" y="2108"/>
                  <a:pt x="128" y="1672"/>
                  <a:pt x="288" y="1248"/>
                </a:cubicBezTo>
                <a:cubicBezTo>
                  <a:pt x="448" y="824"/>
                  <a:pt x="704" y="412"/>
                  <a:pt x="960" y="0"/>
                </a:cubicBezTo>
              </a:path>
            </a:pathLst>
          </a:custGeom>
          <a:noFill/>
          <a:ln w="25400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3764" name="Text Box 36"/>
          <p:cNvSpPr txBox="1">
            <a:spLocks noChangeArrowheads="1"/>
          </p:cNvSpPr>
          <p:nvPr/>
        </p:nvSpPr>
        <p:spPr bwMode="auto">
          <a:xfrm>
            <a:off x="4030663" y="3281363"/>
            <a:ext cx="1225550" cy="376237"/>
          </a:xfrm>
          <a:prstGeom prst="rect">
            <a:avLst/>
          </a:prstGeom>
          <a:solidFill>
            <a:srgbClr val="FFFF99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0343" tIns="44379" rIns="90343" bIns="44379">
            <a:prstTxWarp prst="textNoShape">
              <a:avLst/>
            </a:prstTxWarp>
            <a:spAutoFit/>
          </a:bodyPr>
          <a:lstStyle/>
          <a:p>
            <a:pPr algn="ctr" defTabSz="912813"/>
            <a:r>
              <a:rPr lang="en-US" sz="1800"/>
              <a:t>node=44</a:t>
            </a:r>
          </a:p>
        </p:txBody>
      </p:sp>
    </p:spTree>
    <p:extLst>
      <p:ext uri="{BB962C8B-B14F-4D97-AF65-F5344CB8AC3E}">
        <p14:creationId xmlns:p14="http://schemas.microsoft.com/office/powerpoint/2010/main" val="2308628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3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3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3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3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3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3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3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53758" grpId="0" animBg="1"/>
      <p:bldP spid="1353759" grpId="0" animBg="1"/>
      <p:bldP spid="1353760" grpId="0" animBg="1"/>
      <p:bldP spid="1353761" grpId="0" animBg="1"/>
      <p:bldP spid="1353762" grpId="0" animBg="1"/>
      <p:bldP spid="1353763" grpId="0" animBg="1"/>
      <p:bldP spid="1353764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787400" y="3018156"/>
            <a:ext cx="7569200" cy="1143000"/>
          </a:xfrm>
        </p:spPr>
        <p:txBody>
          <a:bodyPr/>
          <a:lstStyle/>
          <a:p>
            <a:r>
              <a:rPr lang="en-US" dirty="0" smtClean="0"/>
              <a:t>Optional: DHT Maintenance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75749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Stabilization Procedure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19263"/>
            <a:ext cx="8229600" cy="1023937"/>
          </a:xfrm>
        </p:spPr>
        <p:txBody>
          <a:bodyPr/>
          <a:lstStyle/>
          <a:p>
            <a:r>
              <a:rPr lang="en-US" dirty="0" smtClean="0"/>
              <a:t>Periodic operations performed by each node N to maintain the ring: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 bwMode="auto">
          <a:xfrm>
            <a:off x="1219200" y="2747145"/>
            <a:ext cx="6400800" cy="3962400"/>
          </a:xfrm>
          <a:prstGeom prst="rect">
            <a:avLst/>
          </a:prstGeom>
          <a:solidFill>
            <a:srgbClr val="FFFFA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Content Placeholder 9"/>
          <p:cNvSpPr txBox="1">
            <a:spLocks/>
          </p:cNvSpPr>
          <p:nvPr/>
        </p:nvSpPr>
        <p:spPr bwMode="auto">
          <a:xfrm>
            <a:off x="1467989" y="2855988"/>
            <a:ext cx="5954424" cy="3462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234950" indent="-347663" defTabSz="91440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charset="2"/>
              <a:buNone/>
              <a:defRPr/>
            </a:pPr>
            <a:r>
              <a:rPr lang="en-US" sz="2000" kern="0" dirty="0" smtClean="0">
                <a:ea typeface="ＭＳ Ｐゴシック" charset="-128"/>
                <a:sym typeface="Wingdings"/>
              </a:rPr>
              <a:t>STABILIZE() [</a:t>
            </a:r>
            <a:r>
              <a:rPr lang="en-US" sz="2000" kern="0" dirty="0" err="1" smtClean="0">
                <a:ea typeface="ＭＳ Ｐゴシック" charset="-128"/>
                <a:sym typeface="Wingdings"/>
              </a:rPr>
              <a:t>N.successor</a:t>
            </a:r>
            <a:r>
              <a:rPr lang="en-US" sz="2000" kern="0" dirty="0" smtClean="0">
                <a:ea typeface="ＭＳ Ｐゴシック" charset="-128"/>
                <a:sym typeface="Wingdings"/>
              </a:rPr>
              <a:t> </a:t>
            </a:r>
            <a:r>
              <a:rPr lang="en-US" sz="2000" kern="0" dirty="0">
                <a:ea typeface="ＭＳ Ｐゴシック" charset="-128"/>
                <a:sym typeface="Wingdings"/>
              </a:rPr>
              <a:t>= </a:t>
            </a:r>
            <a:r>
              <a:rPr lang="en-US" sz="2000" kern="0" dirty="0" smtClean="0">
                <a:ea typeface="ＭＳ Ｐゴシック" charset="-128"/>
                <a:sym typeface="Wingdings"/>
              </a:rPr>
              <a:t>M]</a:t>
            </a:r>
            <a:endParaRPr lang="en-US" sz="2000" kern="0" dirty="0">
              <a:ea typeface="ＭＳ Ｐゴシック" charset="-128"/>
              <a:sym typeface="Wingdings"/>
            </a:endParaRPr>
          </a:p>
          <a:p>
            <a:pPr marL="234950" indent="-347663" defTabSz="91440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charset="2"/>
              <a:buNone/>
              <a:defRPr/>
            </a:pPr>
            <a:r>
              <a:rPr lang="en-US" sz="2000" kern="0" dirty="0">
                <a:ea typeface="ＭＳ Ｐゴシック" charset="-128"/>
                <a:sym typeface="Wingdings"/>
              </a:rPr>
              <a:t>	N-&gt;M: </a:t>
            </a:r>
            <a:r>
              <a:rPr lang="en-US" sz="2000" i="1" kern="0" dirty="0">
                <a:ea typeface="ＭＳ Ｐゴシック" charset="-128"/>
                <a:sym typeface="Wingdings"/>
              </a:rPr>
              <a:t>“What is your predecessor?”</a:t>
            </a:r>
          </a:p>
          <a:p>
            <a:pPr marL="234950" indent="-347663" defTabSz="91440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charset="2"/>
              <a:buNone/>
              <a:defRPr/>
            </a:pPr>
            <a:r>
              <a:rPr lang="en-US" sz="2000" kern="0" dirty="0">
                <a:ea typeface="ＭＳ Ｐゴシック" charset="-128"/>
                <a:sym typeface="Wingdings"/>
              </a:rPr>
              <a:t>	M-&gt;N: </a:t>
            </a:r>
            <a:r>
              <a:rPr lang="en-US" sz="2000" i="1" kern="0" dirty="0">
                <a:ea typeface="ＭＳ Ｐゴシック" charset="-128"/>
                <a:sym typeface="Wingdings"/>
              </a:rPr>
              <a:t>“x is my predecessor”</a:t>
            </a:r>
          </a:p>
          <a:p>
            <a:pPr marL="234950" indent="-347663" defTabSz="91440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defRPr/>
            </a:pPr>
            <a:r>
              <a:rPr lang="en-US" sz="2000" kern="0" dirty="0">
                <a:ea typeface="ＭＳ Ｐゴシック" charset="-128"/>
                <a:sym typeface="Wingdings"/>
              </a:rPr>
              <a:t>	if x between (N,M</a:t>
            </a:r>
            <a:r>
              <a:rPr lang="en-US" sz="2000" kern="0" dirty="0" smtClean="0">
                <a:ea typeface="ＭＳ Ｐゴシック" charset="-128"/>
                <a:sym typeface="Wingdings"/>
              </a:rPr>
              <a:t>), </a:t>
            </a:r>
            <a:r>
              <a:rPr lang="en-US" sz="2000" kern="0" dirty="0" err="1" smtClean="0">
                <a:ea typeface="ＭＳ Ｐゴシック" charset="-128"/>
                <a:sym typeface="Wingdings"/>
              </a:rPr>
              <a:t>N.successor</a:t>
            </a:r>
            <a:r>
              <a:rPr lang="en-US" sz="2000" kern="0" dirty="0" smtClean="0">
                <a:ea typeface="ＭＳ Ｐゴシック" charset="-128"/>
                <a:sym typeface="Wingdings"/>
              </a:rPr>
              <a:t> = x</a:t>
            </a:r>
          </a:p>
          <a:p>
            <a:pPr marL="234950" indent="-347663" defTabSz="91440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defRPr/>
            </a:pPr>
            <a:r>
              <a:rPr lang="en-US" sz="2000" kern="0" dirty="0" smtClean="0">
                <a:ea typeface="ＭＳ Ｐゴシック" charset="-128"/>
                <a:sym typeface="Wingdings"/>
              </a:rPr>
              <a:t> </a:t>
            </a:r>
            <a:r>
              <a:rPr lang="en-US" sz="2000" kern="0" dirty="0">
                <a:ea typeface="ＭＳ Ｐゴシック" charset="-128"/>
                <a:sym typeface="Wingdings"/>
              </a:rPr>
              <a:t>	</a:t>
            </a:r>
            <a:r>
              <a:rPr lang="en-US" sz="2000" kern="0" dirty="0" smtClean="0">
                <a:ea typeface="ＭＳ Ｐゴシック" charset="-128"/>
                <a:sym typeface="Wingdings"/>
              </a:rPr>
              <a:t>N-&gt;</a:t>
            </a:r>
            <a:r>
              <a:rPr lang="en-US" sz="2000" kern="0" dirty="0" err="1" smtClean="0">
                <a:ea typeface="ＭＳ Ｐゴシック" charset="-128"/>
                <a:sym typeface="Wingdings"/>
              </a:rPr>
              <a:t>N.successor</a:t>
            </a:r>
            <a:r>
              <a:rPr lang="en-US" sz="2000" kern="0" dirty="0" smtClean="0">
                <a:ea typeface="ＭＳ Ｐゴシック" charset="-128"/>
                <a:sym typeface="Wingdings"/>
              </a:rPr>
              <a:t>: NOTIFY()</a:t>
            </a:r>
            <a:endParaRPr lang="en-US" sz="2000" kern="0" dirty="0">
              <a:sym typeface="Wingdings"/>
            </a:endParaRPr>
          </a:p>
          <a:p>
            <a:pPr marL="234950" indent="-347663" defTabSz="91440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charset="2"/>
              <a:buNone/>
              <a:defRPr/>
            </a:pP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charset="-128"/>
                <a:sym typeface="Wingdings"/>
              </a:rPr>
              <a:t>NOTIFY()</a:t>
            </a:r>
          </a:p>
          <a:p>
            <a:pPr marL="692150" marR="0" lvl="1" indent="-347663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charset="2"/>
              <a:buNone/>
              <a:tabLst/>
              <a:defRPr/>
            </a:pPr>
            <a:r>
              <a:rPr lang="en-US" sz="2000" kern="0" noProof="0" dirty="0" smtClean="0">
                <a:ea typeface="ＭＳ Ｐゴシック" charset="-128"/>
                <a:sym typeface="Wingdings"/>
              </a:rPr>
              <a:t>N-&gt;</a:t>
            </a:r>
            <a:r>
              <a:rPr lang="en-US" sz="2000" kern="0" noProof="0" dirty="0" err="1" smtClean="0">
                <a:ea typeface="ＭＳ Ｐゴシック" charset="-128"/>
                <a:sym typeface="Wingdings"/>
              </a:rPr>
              <a:t>N.successor</a:t>
            </a:r>
            <a:r>
              <a:rPr lang="en-US" sz="2000" kern="0" noProof="0" dirty="0" smtClean="0">
                <a:ea typeface="ＭＳ Ｐゴシック" charset="-128"/>
                <a:sym typeface="Wingdings"/>
              </a:rPr>
              <a:t>: </a:t>
            </a:r>
            <a:r>
              <a:rPr lang="en-US" sz="2000" i="1" kern="0" noProof="0" dirty="0" smtClean="0">
                <a:ea typeface="ＭＳ Ｐゴシック" charset="-128"/>
                <a:sym typeface="Wingdings"/>
              </a:rPr>
              <a:t>“I think you are my successor”</a:t>
            </a:r>
            <a:endParaRPr kumimoji="0" lang="en-US" sz="20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ＭＳ Ｐゴシック" charset="-128"/>
              <a:sym typeface="Wingding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charset="2"/>
              <a:buNone/>
              <a:tabLst/>
              <a:defRPr/>
            </a:pPr>
            <a:r>
              <a:rPr lang="en-US" sz="2000" b="0" kern="0" dirty="0" smtClean="0">
                <a:latin typeface="+mn-lt"/>
                <a:sym typeface="Wingdings"/>
              </a:rPr>
              <a:t>M: </a:t>
            </a:r>
            <a:r>
              <a:rPr lang="en-US" sz="2000" b="0" kern="0" dirty="0" err="1" smtClean="0">
                <a:latin typeface="+mn-lt"/>
                <a:sym typeface="Wingdings"/>
              </a:rPr>
              <a:t>u</a:t>
            </a:r>
            <a:r>
              <a:rPr kumimoji="0" lang="en-US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Wingdings"/>
              </a:rPr>
              <a:t>pon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Wingdings"/>
              </a:rPr>
              <a:t> receiving NOTIFY from N:</a:t>
            </a:r>
          </a:p>
          <a:p>
            <a:pPr marL="692150" marR="0" lvl="1" indent="-347663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charset="2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charset="-128"/>
                <a:sym typeface="Wingdings"/>
              </a:rPr>
              <a:t>If (N between (</a:t>
            </a:r>
            <a:r>
              <a:rPr kumimoji="0" lang="en-US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charset="-128"/>
                <a:sym typeface="Wingdings"/>
              </a:rPr>
              <a:t>M.predecessor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charset="-128"/>
                <a:sym typeface="Wingdings"/>
              </a:rPr>
              <a:t>,</a:t>
            </a:r>
            <a:r>
              <a:rPr kumimoji="0" lang="en-US" sz="20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charset="-128"/>
                <a:sym typeface="Wingdings"/>
              </a:rPr>
              <a:t> M))</a:t>
            </a:r>
          </a:p>
          <a:p>
            <a:pPr marL="692150" marR="0" lvl="1" indent="-347663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charset="2"/>
              <a:buNone/>
              <a:tabLst/>
              <a:defRPr/>
            </a:pPr>
            <a:r>
              <a:rPr lang="en-US" sz="2000" kern="0" baseline="0" dirty="0">
                <a:ea typeface="ＭＳ Ｐゴシック" charset="-128"/>
                <a:sym typeface="Wingdings"/>
              </a:rPr>
              <a:t>	</a:t>
            </a:r>
            <a:r>
              <a:rPr lang="en-US" sz="2000" kern="0" baseline="0" dirty="0" err="1" smtClean="0">
                <a:ea typeface="ＭＳ Ｐゴシック" charset="-128"/>
                <a:sym typeface="Wingdings"/>
              </a:rPr>
              <a:t>M.predecessor</a:t>
            </a:r>
            <a:r>
              <a:rPr lang="en-US" sz="2000" kern="0" baseline="0" dirty="0" smtClean="0">
                <a:ea typeface="ＭＳ Ｐゴシック" charset="-128"/>
                <a:sym typeface="Wingdings"/>
              </a:rPr>
              <a:t> = N</a:t>
            </a:r>
          </a:p>
        </p:txBody>
      </p:sp>
    </p:spTree>
    <p:extLst>
      <p:ext uri="{BB962C8B-B14F-4D97-AF65-F5344CB8AC3E}">
        <p14:creationId xmlns:p14="http://schemas.microsoft.com/office/powerpoint/2010/main" val="6886303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78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Joining Operation</a:t>
            </a:r>
          </a:p>
        </p:txBody>
      </p:sp>
      <p:sp>
        <p:nvSpPr>
          <p:cNvPr id="1357827" name="Oval 3"/>
          <p:cNvSpPr>
            <a:spLocks noChangeArrowheads="1"/>
          </p:cNvSpPr>
          <p:nvPr/>
        </p:nvSpPr>
        <p:spPr bwMode="auto">
          <a:xfrm>
            <a:off x="4010025" y="1676400"/>
            <a:ext cx="4648200" cy="45720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7828" name="Text Box 4"/>
          <p:cNvSpPr txBox="1">
            <a:spLocks noChangeArrowheads="1"/>
          </p:cNvSpPr>
          <p:nvPr/>
        </p:nvSpPr>
        <p:spPr bwMode="auto">
          <a:xfrm>
            <a:off x="7004050" y="1766888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4</a:t>
            </a:r>
          </a:p>
        </p:txBody>
      </p:sp>
      <p:pic>
        <p:nvPicPr>
          <p:cNvPr id="1357829" name="Picture 5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24700" y="1295400"/>
            <a:ext cx="266700" cy="438150"/>
          </a:xfrm>
          <a:prstGeom prst="rect">
            <a:avLst/>
          </a:prstGeom>
          <a:noFill/>
        </p:spPr>
      </p:pic>
      <p:pic>
        <p:nvPicPr>
          <p:cNvPr id="1357830" name="Picture 6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620125" y="4819650"/>
            <a:ext cx="266700" cy="438150"/>
          </a:xfrm>
          <a:prstGeom prst="rect">
            <a:avLst/>
          </a:prstGeom>
          <a:noFill/>
        </p:spPr>
      </p:pic>
      <p:sp>
        <p:nvSpPr>
          <p:cNvPr id="1357831" name="Text Box 7"/>
          <p:cNvSpPr txBox="1">
            <a:spLocks noChangeArrowheads="1"/>
          </p:cNvSpPr>
          <p:nvPr/>
        </p:nvSpPr>
        <p:spPr bwMode="auto">
          <a:xfrm>
            <a:off x="7934325" y="46482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20</a:t>
            </a:r>
          </a:p>
        </p:txBody>
      </p:sp>
      <p:pic>
        <p:nvPicPr>
          <p:cNvPr id="1357832" name="Picture 8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19825" y="6343650"/>
            <a:ext cx="266700" cy="438150"/>
          </a:xfrm>
          <a:prstGeom prst="rect">
            <a:avLst/>
          </a:prstGeom>
          <a:noFill/>
        </p:spPr>
      </p:pic>
      <p:sp>
        <p:nvSpPr>
          <p:cNvPr id="1357833" name="Text Box 9"/>
          <p:cNvSpPr txBox="1">
            <a:spLocks noChangeArrowheads="1"/>
          </p:cNvSpPr>
          <p:nvPr/>
        </p:nvSpPr>
        <p:spPr bwMode="auto">
          <a:xfrm>
            <a:off x="6086475" y="57912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32</a:t>
            </a:r>
          </a:p>
        </p:txBody>
      </p:sp>
      <p:sp>
        <p:nvSpPr>
          <p:cNvPr id="1357834" name="Text Box 10"/>
          <p:cNvSpPr txBox="1">
            <a:spLocks noChangeArrowheads="1"/>
          </p:cNvSpPr>
          <p:nvPr/>
        </p:nvSpPr>
        <p:spPr bwMode="auto">
          <a:xfrm>
            <a:off x="5353050" y="56388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35</a:t>
            </a:r>
          </a:p>
        </p:txBody>
      </p:sp>
      <p:pic>
        <p:nvPicPr>
          <p:cNvPr id="1357835" name="Picture 11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29225" y="6191250"/>
            <a:ext cx="266700" cy="438150"/>
          </a:xfrm>
          <a:prstGeom prst="rect">
            <a:avLst/>
          </a:prstGeom>
          <a:noFill/>
        </p:spPr>
      </p:pic>
      <p:sp>
        <p:nvSpPr>
          <p:cNvPr id="1357836" name="Text Box 12"/>
          <p:cNvSpPr txBox="1">
            <a:spLocks noChangeArrowheads="1"/>
          </p:cNvSpPr>
          <p:nvPr/>
        </p:nvSpPr>
        <p:spPr bwMode="auto">
          <a:xfrm>
            <a:off x="7591425" y="2300288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8</a:t>
            </a:r>
          </a:p>
        </p:txBody>
      </p:sp>
      <p:sp>
        <p:nvSpPr>
          <p:cNvPr id="1357837" name="Text Box 13"/>
          <p:cNvSpPr txBox="1">
            <a:spLocks noChangeArrowheads="1"/>
          </p:cNvSpPr>
          <p:nvPr/>
        </p:nvSpPr>
        <p:spPr bwMode="auto">
          <a:xfrm>
            <a:off x="8201025" y="3671888"/>
            <a:ext cx="438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15</a:t>
            </a:r>
          </a:p>
        </p:txBody>
      </p:sp>
      <p:sp>
        <p:nvSpPr>
          <p:cNvPr id="1357838" name="Text Box 14"/>
          <p:cNvSpPr txBox="1">
            <a:spLocks noChangeArrowheads="1"/>
          </p:cNvSpPr>
          <p:nvPr/>
        </p:nvSpPr>
        <p:spPr bwMode="auto">
          <a:xfrm>
            <a:off x="4267200" y="44958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44</a:t>
            </a:r>
          </a:p>
        </p:txBody>
      </p:sp>
      <p:sp>
        <p:nvSpPr>
          <p:cNvPr id="1357839" name="Text Box 15"/>
          <p:cNvSpPr txBox="1">
            <a:spLocks noChangeArrowheads="1"/>
          </p:cNvSpPr>
          <p:nvPr/>
        </p:nvSpPr>
        <p:spPr bwMode="auto">
          <a:xfrm>
            <a:off x="5019675" y="21336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58</a:t>
            </a:r>
          </a:p>
        </p:txBody>
      </p:sp>
      <p:pic>
        <p:nvPicPr>
          <p:cNvPr id="1357840" name="Picture 16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9525" y="4724400"/>
            <a:ext cx="266700" cy="438150"/>
          </a:xfrm>
          <a:prstGeom prst="rect">
            <a:avLst/>
          </a:prstGeom>
          <a:noFill/>
        </p:spPr>
      </p:pic>
      <p:pic>
        <p:nvPicPr>
          <p:cNvPr id="1357841" name="Picture 17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33925" y="1600200"/>
            <a:ext cx="266700" cy="438150"/>
          </a:xfrm>
          <a:prstGeom prst="rect">
            <a:avLst/>
          </a:prstGeom>
          <a:noFill/>
        </p:spPr>
      </p:pic>
      <p:sp>
        <p:nvSpPr>
          <p:cNvPr id="1357842" name="Line 18"/>
          <p:cNvSpPr>
            <a:spLocks noChangeShapeType="1"/>
          </p:cNvSpPr>
          <p:nvPr/>
        </p:nvSpPr>
        <p:spPr bwMode="auto">
          <a:xfrm flipV="1">
            <a:off x="4162425" y="4800600"/>
            <a:ext cx="152400" cy="76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7843" name="Line 19"/>
          <p:cNvSpPr>
            <a:spLocks noChangeShapeType="1"/>
          </p:cNvSpPr>
          <p:nvPr/>
        </p:nvSpPr>
        <p:spPr bwMode="auto">
          <a:xfrm>
            <a:off x="4991100" y="2039938"/>
            <a:ext cx="92075" cy="1206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357844" name="Picture 20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734425" y="3581400"/>
            <a:ext cx="266700" cy="438150"/>
          </a:xfrm>
          <a:prstGeom prst="rect">
            <a:avLst/>
          </a:prstGeom>
          <a:noFill/>
        </p:spPr>
      </p:pic>
      <p:sp>
        <p:nvSpPr>
          <p:cNvPr id="1357845" name="Line 21"/>
          <p:cNvSpPr>
            <a:spLocks noChangeShapeType="1"/>
          </p:cNvSpPr>
          <p:nvPr/>
        </p:nvSpPr>
        <p:spPr bwMode="auto">
          <a:xfrm flipV="1">
            <a:off x="5381625" y="5943600"/>
            <a:ext cx="76200" cy="152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7846" name="Line 22"/>
          <p:cNvSpPr>
            <a:spLocks noChangeShapeType="1"/>
          </p:cNvSpPr>
          <p:nvPr/>
        </p:nvSpPr>
        <p:spPr bwMode="auto">
          <a:xfrm flipV="1">
            <a:off x="6296025" y="6172200"/>
            <a:ext cx="1588" cy="152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7847" name="Line 23"/>
          <p:cNvSpPr>
            <a:spLocks noChangeShapeType="1"/>
          </p:cNvSpPr>
          <p:nvPr/>
        </p:nvSpPr>
        <p:spPr bwMode="auto">
          <a:xfrm flipH="1" flipV="1">
            <a:off x="8353425" y="4876800"/>
            <a:ext cx="152400" cy="76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7848" name="Line 24"/>
          <p:cNvSpPr>
            <a:spLocks noChangeShapeType="1"/>
          </p:cNvSpPr>
          <p:nvPr/>
        </p:nvSpPr>
        <p:spPr bwMode="auto">
          <a:xfrm flipH="1">
            <a:off x="8582025" y="3810000"/>
            <a:ext cx="152400" cy="158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7849" name="Line 25"/>
          <p:cNvSpPr>
            <a:spLocks noChangeShapeType="1"/>
          </p:cNvSpPr>
          <p:nvPr/>
        </p:nvSpPr>
        <p:spPr bwMode="auto">
          <a:xfrm flipV="1">
            <a:off x="7867650" y="2276475"/>
            <a:ext cx="114300" cy="10477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357850" name="Picture 26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048625" y="1981200"/>
            <a:ext cx="266700" cy="438150"/>
          </a:xfrm>
          <a:prstGeom prst="rect">
            <a:avLst/>
          </a:prstGeom>
          <a:noFill/>
        </p:spPr>
      </p:pic>
      <p:pic>
        <p:nvPicPr>
          <p:cNvPr id="1357851" name="Picture 27" descr="j0230337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3352800" y="3352800"/>
            <a:ext cx="265113" cy="438150"/>
          </a:xfrm>
          <a:noFill/>
          <a:ln/>
        </p:spPr>
      </p:pic>
      <p:sp>
        <p:nvSpPr>
          <p:cNvPr id="1357852" name="Text Box 28"/>
          <p:cNvSpPr txBox="1">
            <a:spLocks noChangeArrowheads="1"/>
          </p:cNvSpPr>
          <p:nvPr/>
        </p:nvSpPr>
        <p:spPr bwMode="auto">
          <a:xfrm>
            <a:off x="3297238" y="3973513"/>
            <a:ext cx="43815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50</a:t>
            </a:r>
          </a:p>
        </p:txBody>
      </p:sp>
      <p:sp>
        <p:nvSpPr>
          <p:cNvPr id="1357853" name="Rectangle 29"/>
          <p:cNvSpPr>
            <a:spLocks noChangeArrowheads="1"/>
          </p:cNvSpPr>
          <p:nvPr/>
        </p:nvSpPr>
        <p:spPr bwMode="auto">
          <a:xfrm>
            <a:off x="0" y="1447800"/>
            <a:ext cx="2895600" cy="47244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70" tIns="44442" rIns="90470" bIns="44442">
            <a:prstTxWarp prst="textNoShape">
              <a:avLst/>
            </a:prstTxWarp>
          </a:bodyPr>
          <a:lstStyle/>
          <a:p>
            <a:pPr marL="342900" indent="-342900" algn="l">
              <a:lnSpc>
                <a:spcPct val="90000"/>
              </a:lnSpc>
              <a:spcBef>
                <a:spcPct val="30000"/>
              </a:spcBef>
              <a:buClr>
                <a:schemeClr val="tx1"/>
              </a:buClr>
              <a:buSzPct val="75000"/>
              <a:buFont typeface="Wingdings" charset="2"/>
              <a:buChar char="§"/>
            </a:pPr>
            <a:r>
              <a:rPr lang="en-US" sz="2000" b="0" dirty="0"/>
              <a:t>Node with id=50 joins the ring</a:t>
            </a:r>
          </a:p>
          <a:p>
            <a:pPr marL="342900" indent="-342900" algn="l">
              <a:lnSpc>
                <a:spcPct val="90000"/>
              </a:lnSpc>
              <a:spcBef>
                <a:spcPct val="30000"/>
              </a:spcBef>
              <a:buClr>
                <a:schemeClr val="tx1"/>
              </a:buClr>
              <a:buSzPct val="75000"/>
              <a:buFont typeface="Wingdings" charset="2"/>
              <a:buChar char="§"/>
            </a:pPr>
            <a:r>
              <a:rPr lang="en-US" sz="2000" b="0" dirty="0"/>
              <a:t>Node 50 needs to know at least one node already in the system</a:t>
            </a:r>
          </a:p>
          <a:p>
            <a:pPr marL="392113" lvl="1" indent="-285750" algn="l">
              <a:lnSpc>
                <a:spcPct val="90000"/>
              </a:lnSpc>
              <a:spcBef>
                <a:spcPct val="30000"/>
              </a:spcBef>
              <a:buClr>
                <a:schemeClr val="tx1"/>
              </a:buClr>
              <a:buSzPct val="100000"/>
              <a:buFontTx/>
              <a:buChar char="-"/>
            </a:pPr>
            <a:r>
              <a:rPr lang="en-US" sz="1800" b="0" dirty="0">
                <a:ea typeface="ＭＳ Ｐゴシック" charset="-128"/>
              </a:rPr>
              <a:t>Assume known </a:t>
            </a:r>
            <a:r>
              <a:rPr lang="en-US" sz="1800" b="0" dirty="0" smtClean="0">
                <a:ea typeface="ＭＳ Ｐゴシック" charset="-128"/>
              </a:rPr>
              <a:t>node</a:t>
            </a:r>
          </a:p>
          <a:p>
            <a:pPr marL="106363" lvl="1" algn="l">
              <a:lnSpc>
                <a:spcPct val="90000"/>
              </a:lnSpc>
              <a:spcBef>
                <a:spcPct val="30000"/>
              </a:spcBef>
              <a:buClr>
                <a:schemeClr val="tx1"/>
              </a:buClr>
              <a:buSzPct val="100000"/>
            </a:pPr>
            <a:r>
              <a:rPr lang="en-US" dirty="0">
                <a:ea typeface="ＭＳ Ｐゴシック" charset="-128"/>
              </a:rPr>
              <a:t> </a:t>
            </a:r>
            <a:r>
              <a:rPr lang="en-US" dirty="0" smtClean="0">
                <a:ea typeface="ＭＳ Ｐゴシック" charset="-128"/>
              </a:rPr>
              <a:t>   </a:t>
            </a:r>
            <a:r>
              <a:rPr lang="en-US" sz="1800" b="0" dirty="0" smtClean="0">
                <a:ea typeface="ＭＳ Ｐゴシック" charset="-128"/>
              </a:rPr>
              <a:t> </a:t>
            </a:r>
            <a:r>
              <a:rPr lang="en-US" sz="1800" b="0" dirty="0">
                <a:ea typeface="ＭＳ Ｐゴシック" charset="-128"/>
              </a:rPr>
              <a:t>is 15				</a:t>
            </a:r>
          </a:p>
        </p:txBody>
      </p:sp>
      <p:sp>
        <p:nvSpPr>
          <p:cNvPr id="1357854" name="Text Box 30"/>
          <p:cNvSpPr txBox="1">
            <a:spLocks noChangeArrowheads="1"/>
          </p:cNvSpPr>
          <p:nvPr/>
        </p:nvSpPr>
        <p:spPr bwMode="auto">
          <a:xfrm>
            <a:off x="3963988" y="1374775"/>
            <a:ext cx="746125" cy="3016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/>
              <a:t>succ=4</a:t>
            </a:r>
          </a:p>
        </p:txBody>
      </p:sp>
      <p:sp>
        <p:nvSpPr>
          <p:cNvPr id="1357855" name="Text Box 31"/>
          <p:cNvSpPr txBox="1">
            <a:spLocks noChangeArrowheads="1"/>
          </p:cNvSpPr>
          <p:nvPr/>
        </p:nvSpPr>
        <p:spPr bwMode="auto">
          <a:xfrm>
            <a:off x="3963988" y="1606550"/>
            <a:ext cx="833437" cy="3016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/>
              <a:t>pred=44</a:t>
            </a:r>
          </a:p>
        </p:txBody>
      </p:sp>
      <p:sp>
        <p:nvSpPr>
          <p:cNvPr id="1357856" name="Text Box 32"/>
          <p:cNvSpPr txBox="1">
            <a:spLocks noChangeArrowheads="1"/>
          </p:cNvSpPr>
          <p:nvPr/>
        </p:nvSpPr>
        <p:spPr bwMode="auto">
          <a:xfrm>
            <a:off x="2441575" y="3355975"/>
            <a:ext cx="825500" cy="3016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/>
              <a:t>succ=nil</a:t>
            </a:r>
          </a:p>
        </p:txBody>
      </p:sp>
      <p:sp>
        <p:nvSpPr>
          <p:cNvPr id="1357857" name="Text Box 33"/>
          <p:cNvSpPr txBox="1">
            <a:spLocks noChangeArrowheads="1"/>
          </p:cNvSpPr>
          <p:nvPr/>
        </p:nvSpPr>
        <p:spPr bwMode="auto">
          <a:xfrm>
            <a:off x="2441575" y="3581400"/>
            <a:ext cx="814388" cy="3000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/>
              <a:t>pred=nil</a:t>
            </a:r>
          </a:p>
        </p:txBody>
      </p:sp>
      <p:sp>
        <p:nvSpPr>
          <p:cNvPr id="1357858" name="Text Box 34"/>
          <p:cNvSpPr txBox="1">
            <a:spLocks noChangeArrowheads="1"/>
          </p:cNvSpPr>
          <p:nvPr/>
        </p:nvSpPr>
        <p:spPr bwMode="auto">
          <a:xfrm>
            <a:off x="3041650" y="4646613"/>
            <a:ext cx="846138" cy="3000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/>
              <a:t>succ=58</a:t>
            </a:r>
          </a:p>
        </p:txBody>
      </p:sp>
      <p:sp>
        <p:nvSpPr>
          <p:cNvPr id="1357859" name="Text Box 35"/>
          <p:cNvSpPr txBox="1">
            <a:spLocks noChangeArrowheads="1"/>
          </p:cNvSpPr>
          <p:nvPr/>
        </p:nvSpPr>
        <p:spPr bwMode="auto">
          <a:xfrm>
            <a:off x="3049588" y="4876800"/>
            <a:ext cx="835025" cy="3016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/>
              <a:t>pred=35</a:t>
            </a:r>
          </a:p>
        </p:txBody>
      </p:sp>
    </p:spTree>
    <p:extLst>
      <p:ext uri="{BB962C8B-B14F-4D97-AF65-F5344CB8AC3E}">
        <p14:creationId xmlns:p14="http://schemas.microsoft.com/office/powerpoint/2010/main" val="1148408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98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Joining Operation</a:t>
            </a:r>
          </a:p>
        </p:txBody>
      </p:sp>
      <p:sp>
        <p:nvSpPr>
          <p:cNvPr id="1359875" name="Oval 3"/>
          <p:cNvSpPr>
            <a:spLocks noChangeArrowheads="1"/>
          </p:cNvSpPr>
          <p:nvPr/>
        </p:nvSpPr>
        <p:spPr bwMode="auto">
          <a:xfrm>
            <a:off x="4010025" y="1676400"/>
            <a:ext cx="4648200" cy="45720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9876" name="Text Box 4"/>
          <p:cNvSpPr txBox="1">
            <a:spLocks noChangeArrowheads="1"/>
          </p:cNvSpPr>
          <p:nvPr/>
        </p:nvSpPr>
        <p:spPr bwMode="auto">
          <a:xfrm>
            <a:off x="7004050" y="1766888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4</a:t>
            </a:r>
          </a:p>
        </p:txBody>
      </p:sp>
      <p:pic>
        <p:nvPicPr>
          <p:cNvPr id="1359877" name="Picture 5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24700" y="1295400"/>
            <a:ext cx="266700" cy="438150"/>
          </a:xfrm>
          <a:prstGeom prst="rect">
            <a:avLst/>
          </a:prstGeom>
          <a:noFill/>
        </p:spPr>
      </p:pic>
      <p:pic>
        <p:nvPicPr>
          <p:cNvPr id="1359878" name="Picture 6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620125" y="4819650"/>
            <a:ext cx="266700" cy="438150"/>
          </a:xfrm>
          <a:prstGeom prst="rect">
            <a:avLst/>
          </a:prstGeom>
          <a:noFill/>
        </p:spPr>
      </p:pic>
      <p:sp>
        <p:nvSpPr>
          <p:cNvPr id="1359879" name="Text Box 7"/>
          <p:cNvSpPr txBox="1">
            <a:spLocks noChangeArrowheads="1"/>
          </p:cNvSpPr>
          <p:nvPr/>
        </p:nvSpPr>
        <p:spPr bwMode="auto">
          <a:xfrm>
            <a:off x="7934325" y="46482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20</a:t>
            </a:r>
          </a:p>
        </p:txBody>
      </p:sp>
      <p:pic>
        <p:nvPicPr>
          <p:cNvPr id="1359880" name="Picture 8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19825" y="6343650"/>
            <a:ext cx="266700" cy="438150"/>
          </a:xfrm>
          <a:prstGeom prst="rect">
            <a:avLst/>
          </a:prstGeom>
          <a:noFill/>
        </p:spPr>
      </p:pic>
      <p:sp>
        <p:nvSpPr>
          <p:cNvPr id="1359881" name="Text Box 9"/>
          <p:cNvSpPr txBox="1">
            <a:spLocks noChangeArrowheads="1"/>
          </p:cNvSpPr>
          <p:nvPr/>
        </p:nvSpPr>
        <p:spPr bwMode="auto">
          <a:xfrm>
            <a:off x="6086475" y="57912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32</a:t>
            </a:r>
          </a:p>
        </p:txBody>
      </p:sp>
      <p:sp>
        <p:nvSpPr>
          <p:cNvPr id="1359882" name="Text Box 10"/>
          <p:cNvSpPr txBox="1">
            <a:spLocks noChangeArrowheads="1"/>
          </p:cNvSpPr>
          <p:nvPr/>
        </p:nvSpPr>
        <p:spPr bwMode="auto">
          <a:xfrm>
            <a:off x="5334000" y="5653088"/>
            <a:ext cx="438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35</a:t>
            </a:r>
          </a:p>
        </p:txBody>
      </p:sp>
      <p:pic>
        <p:nvPicPr>
          <p:cNvPr id="1359883" name="Picture 11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29225" y="6191250"/>
            <a:ext cx="266700" cy="438150"/>
          </a:xfrm>
          <a:prstGeom prst="rect">
            <a:avLst/>
          </a:prstGeom>
          <a:noFill/>
        </p:spPr>
      </p:pic>
      <p:sp>
        <p:nvSpPr>
          <p:cNvPr id="1359884" name="Text Box 12"/>
          <p:cNvSpPr txBox="1">
            <a:spLocks noChangeArrowheads="1"/>
          </p:cNvSpPr>
          <p:nvPr/>
        </p:nvSpPr>
        <p:spPr bwMode="auto">
          <a:xfrm>
            <a:off x="7591425" y="2300288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8</a:t>
            </a:r>
          </a:p>
        </p:txBody>
      </p:sp>
      <p:sp>
        <p:nvSpPr>
          <p:cNvPr id="1359885" name="Text Box 13"/>
          <p:cNvSpPr txBox="1">
            <a:spLocks noChangeArrowheads="1"/>
          </p:cNvSpPr>
          <p:nvPr/>
        </p:nvSpPr>
        <p:spPr bwMode="auto">
          <a:xfrm>
            <a:off x="8201025" y="3671888"/>
            <a:ext cx="438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15</a:t>
            </a:r>
          </a:p>
        </p:txBody>
      </p:sp>
      <p:sp>
        <p:nvSpPr>
          <p:cNvPr id="1359886" name="Text Box 14"/>
          <p:cNvSpPr txBox="1">
            <a:spLocks noChangeArrowheads="1"/>
          </p:cNvSpPr>
          <p:nvPr/>
        </p:nvSpPr>
        <p:spPr bwMode="auto">
          <a:xfrm>
            <a:off x="4267200" y="44958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44</a:t>
            </a:r>
          </a:p>
        </p:txBody>
      </p:sp>
      <p:sp>
        <p:nvSpPr>
          <p:cNvPr id="1359887" name="Text Box 15"/>
          <p:cNvSpPr txBox="1">
            <a:spLocks noChangeArrowheads="1"/>
          </p:cNvSpPr>
          <p:nvPr/>
        </p:nvSpPr>
        <p:spPr bwMode="auto">
          <a:xfrm>
            <a:off x="5019675" y="21336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58</a:t>
            </a:r>
          </a:p>
        </p:txBody>
      </p:sp>
      <p:pic>
        <p:nvPicPr>
          <p:cNvPr id="1359888" name="Picture 16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9525" y="4724400"/>
            <a:ext cx="266700" cy="438150"/>
          </a:xfrm>
          <a:prstGeom prst="rect">
            <a:avLst/>
          </a:prstGeom>
          <a:noFill/>
        </p:spPr>
      </p:pic>
      <p:pic>
        <p:nvPicPr>
          <p:cNvPr id="1359889" name="Picture 17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33925" y="1600200"/>
            <a:ext cx="266700" cy="438150"/>
          </a:xfrm>
          <a:prstGeom prst="rect">
            <a:avLst/>
          </a:prstGeom>
          <a:noFill/>
        </p:spPr>
      </p:pic>
      <p:sp>
        <p:nvSpPr>
          <p:cNvPr id="1359890" name="Line 18"/>
          <p:cNvSpPr>
            <a:spLocks noChangeShapeType="1"/>
          </p:cNvSpPr>
          <p:nvPr/>
        </p:nvSpPr>
        <p:spPr bwMode="auto">
          <a:xfrm flipV="1">
            <a:off x="4162425" y="4800600"/>
            <a:ext cx="152400" cy="76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9891" name="Line 19"/>
          <p:cNvSpPr>
            <a:spLocks noChangeShapeType="1"/>
          </p:cNvSpPr>
          <p:nvPr/>
        </p:nvSpPr>
        <p:spPr bwMode="auto">
          <a:xfrm>
            <a:off x="4991100" y="2039938"/>
            <a:ext cx="92075" cy="1206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359892" name="Picture 20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734425" y="3581400"/>
            <a:ext cx="266700" cy="438150"/>
          </a:xfrm>
          <a:prstGeom prst="rect">
            <a:avLst/>
          </a:prstGeom>
          <a:noFill/>
        </p:spPr>
      </p:pic>
      <p:sp>
        <p:nvSpPr>
          <p:cNvPr id="1359893" name="Line 21"/>
          <p:cNvSpPr>
            <a:spLocks noChangeShapeType="1"/>
          </p:cNvSpPr>
          <p:nvPr/>
        </p:nvSpPr>
        <p:spPr bwMode="auto">
          <a:xfrm flipV="1">
            <a:off x="5381625" y="5943600"/>
            <a:ext cx="76200" cy="152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9894" name="Line 22"/>
          <p:cNvSpPr>
            <a:spLocks noChangeShapeType="1"/>
          </p:cNvSpPr>
          <p:nvPr/>
        </p:nvSpPr>
        <p:spPr bwMode="auto">
          <a:xfrm flipV="1">
            <a:off x="6296025" y="6172200"/>
            <a:ext cx="1588" cy="152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9895" name="Line 23"/>
          <p:cNvSpPr>
            <a:spLocks noChangeShapeType="1"/>
          </p:cNvSpPr>
          <p:nvPr/>
        </p:nvSpPr>
        <p:spPr bwMode="auto">
          <a:xfrm flipH="1" flipV="1">
            <a:off x="8353425" y="4876800"/>
            <a:ext cx="152400" cy="76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9896" name="Line 24"/>
          <p:cNvSpPr>
            <a:spLocks noChangeShapeType="1"/>
          </p:cNvSpPr>
          <p:nvPr/>
        </p:nvSpPr>
        <p:spPr bwMode="auto">
          <a:xfrm flipH="1">
            <a:off x="8582025" y="3810000"/>
            <a:ext cx="152400" cy="158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9897" name="Line 25"/>
          <p:cNvSpPr>
            <a:spLocks noChangeShapeType="1"/>
          </p:cNvSpPr>
          <p:nvPr/>
        </p:nvSpPr>
        <p:spPr bwMode="auto">
          <a:xfrm flipV="1">
            <a:off x="7867650" y="2276475"/>
            <a:ext cx="114300" cy="10477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359898" name="Picture 26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048625" y="1981200"/>
            <a:ext cx="266700" cy="438150"/>
          </a:xfrm>
          <a:prstGeom prst="rect">
            <a:avLst/>
          </a:prstGeom>
          <a:noFill/>
        </p:spPr>
      </p:pic>
      <p:pic>
        <p:nvPicPr>
          <p:cNvPr id="1359899" name="Picture 27" descr="j0230337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3352800" y="3352800"/>
            <a:ext cx="265113" cy="438150"/>
          </a:xfrm>
          <a:noFill/>
          <a:ln/>
        </p:spPr>
      </p:pic>
      <p:sp>
        <p:nvSpPr>
          <p:cNvPr id="1359900" name="Text Box 28"/>
          <p:cNvSpPr txBox="1">
            <a:spLocks noChangeArrowheads="1"/>
          </p:cNvSpPr>
          <p:nvPr/>
        </p:nvSpPr>
        <p:spPr bwMode="auto">
          <a:xfrm>
            <a:off x="3297238" y="3973513"/>
            <a:ext cx="43815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50</a:t>
            </a:r>
          </a:p>
        </p:txBody>
      </p:sp>
      <p:sp>
        <p:nvSpPr>
          <p:cNvPr id="1359901" name="Rectangle 29"/>
          <p:cNvSpPr>
            <a:spLocks noChangeArrowheads="1"/>
          </p:cNvSpPr>
          <p:nvPr/>
        </p:nvSpPr>
        <p:spPr bwMode="auto">
          <a:xfrm>
            <a:off x="1588" y="1443038"/>
            <a:ext cx="3048000" cy="47244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70" tIns="44442" rIns="90470" bIns="44442">
            <a:prstTxWarp prst="textNoShape">
              <a:avLst/>
            </a:prstTxWarp>
          </a:bodyPr>
          <a:lstStyle/>
          <a:p>
            <a:pPr marL="381000" indent="-381000" algn="l">
              <a:lnSpc>
                <a:spcPct val="90000"/>
              </a:lnSpc>
              <a:spcBef>
                <a:spcPct val="30000"/>
              </a:spcBef>
              <a:buClr>
                <a:schemeClr val="tx1"/>
              </a:buClr>
              <a:buSzPct val="75000"/>
              <a:buFont typeface="Wingdings" charset="2"/>
              <a:buChar char="§"/>
            </a:pPr>
            <a:r>
              <a:rPr lang="en-US" sz="2000" b="0" dirty="0"/>
              <a:t>Node 50: send join(50) to node 15 </a:t>
            </a:r>
          </a:p>
          <a:p>
            <a:pPr marL="381000" indent="-381000" algn="l">
              <a:lnSpc>
                <a:spcPct val="90000"/>
              </a:lnSpc>
              <a:spcBef>
                <a:spcPct val="30000"/>
              </a:spcBef>
              <a:buClr>
                <a:schemeClr val="tx1"/>
              </a:buClr>
              <a:buSzPct val="75000"/>
              <a:buFont typeface="Wingdings" charset="2"/>
              <a:buChar char="§"/>
            </a:pPr>
            <a:r>
              <a:rPr lang="en-US" sz="2000" b="0" dirty="0"/>
              <a:t>Node 44: returns node 58 </a:t>
            </a:r>
          </a:p>
          <a:p>
            <a:pPr marL="381000" indent="-381000" algn="l">
              <a:lnSpc>
                <a:spcPct val="90000"/>
              </a:lnSpc>
              <a:spcBef>
                <a:spcPct val="30000"/>
              </a:spcBef>
              <a:buClr>
                <a:schemeClr val="tx1"/>
              </a:buClr>
              <a:buSzPct val="75000"/>
              <a:buFont typeface="Wingdings" charset="2"/>
              <a:buChar char="§"/>
            </a:pPr>
            <a:r>
              <a:rPr lang="en-US" sz="2000" b="0" dirty="0"/>
              <a:t>Node 50 updates its successor to 58</a:t>
            </a:r>
          </a:p>
        </p:txBody>
      </p:sp>
      <p:sp>
        <p:nvSpPr>
          <p:cNvPr id="1359902" name="Freeform 30"/>
          <p:cNvSpPr>
            <a:spLocks/>
          </p:cNvSpPr>
          <p:nvPr/>
        </p:nvSpPr>
        <p:spPr bwMode="auto">
          <a:xfrm>
            <a:off x="6324600" y="4953000"/>
            <a:ext cx="2133600" cy="1295400"/>
          </a:xfrm>
          <a:custGeom>
            <a:avLst/>
            <a:gdLst/>
            <a:ahLst/>
            <a:cxnLst>
              <a:cxn ang="0">
                <a:pos x="1344" y="0"/>
              </a:cxn>
              <a:cxn ang="0">
                <a:pos x="672" y="192"/>
              </a:cxn>
              <a:cxn ang="0">
                <a:pos x="0" y="816"/>
              </a:cxn>
            </a:cxnLst>
            <a:rect l="0" t="0" r="r" b="b"/>
            <a:pathLst>
              <a:path w="1344" h="816">
                <a:moveTo>
                  <a:pt x="1344" y="0"/>
                </a:moveTo>
                <a:cubicBezTo>
                  <a:pt x="1120" y="28"/>
                  <a:pt x="896" y="56"/>
                  <a:pt x="672" y="192"/>
                </a:cubicBezTo>
                <a:cubicBezTo>
                  <a:pt x="448" y="328"/>
                  <a:pt x="224" y="572"/>
                  <a:pt x="0" y="816"/>
                </a:cubicBezTo>
              </a:path>
            </a:pathLst>
          </a:custGeom>
          <a:noFill/>
          <a:ln w="25400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9903" name="Freeform 31"/>
          <p:cNvSpPr>
            <a:spLocks/>
          </p:cNvSpPr>
          <p:nvPr/>
        </p:nvSpPr>
        <p:spPr bwMode="auto">
          <a:xfrm>
            <a:off x="8356600" y="3810000"/>
            <a:ext cx="254000" cy="1143000"/>
          </a:xfrm>
          <a:custGeom>
            <a:avLst/>
            <a:gdLst/>
            <a:ahLst/>
            <a:cxnLst>
              <a:cxn ang="0">
                <a:pos x="160" y="0"/>
              </a:cxn>
              <a:cxn ang="0">
                <a:pos x="16" y="288"/>
              </a:cxn>
              <a:cxn ang="0">
                <a:pos x="64" y="720"/>
              </a:cxn>
            </a:cxnLst>
            <a:rect l="0" t="0" r="r" b="b"/>
            <a:pathLst>
              <a:path w="160" h="720">
                <a:moveTo>
                  <a:pt x="160" y="0"/>
                </a:moveTo>
                <a:cubicBezTo>
                  <a:pt x="96" y="84"/>
                  <a:pt x="32" y="168"/>
                  <a:pt x="16" y="288"/>
                </a:cubicBezTo>
                <a:cubicBezTo>
                  <a:pt x="0" y="408"/>
                  <a:pt x="32" y="564"/>
                  <a:pt x="64" y="720"/>
                </a:cubicBezTo>
              </a:path>
            </a:pathLst>
          </a:custGeom>
          <a:noFill/>
          <a:ln w="25400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9904" name="Freeform 32"/>
          <p:cNvSpPr>
            <a:spLocks/>
          </p:cNvSpPr>
          <p:nvPr/>
        </p:nvSpPr>
        <p:spPr bwMode="auto">
          <a:xfrm>
            <a:off x="5410200" y="5905500"/>
            <a:ext cx="914400" cy="342900"/>
          </a:xfrm>
          <a:custGeom>
            <a:avLst/>
            <a:gdLst/>
            <a:ahLst/>
            <a:cxnLst>
              <a:cxn ang="0">
                <a:pos x="576" y="216"/>
              </a:cxn>
              <a:cxn ang="0">
                <a:pos x="336" y="24"/>
              </a:cxn>
              <a:cxn ang="0">
                <a:pos x="0" y="72"/>
              </a:cxn>
            </a:cxnLst>
            <a:rect l="0" t="0" r="r" b="b"/>
            <a:pathLst>
              <a:path w="576" h="216">
                <a:moveTo>
                  <a:pt x="576" y="216"/>
                </a:moveTo>
                <a:cubicBezTo>
                  <a:pt x="504" y="132"/>
                  <a:pt x="432" y="48"/>
                  <a:pt x="336" y="24"/>
                </a:cubicBezTo>
                <a:cubicBezTo>
                  <a:pt x="240" y="0"/>
                  <a:pt x="120" y="36"/>
                  <a:pt x="0" y="72"/>
                </a:cubicBezTo>
              </a:path>
            </a:pathLst>
          </a:custGeom>
          <a:noFill/>
          <a:ln w="25400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9905" name="Freeform 33"/>
          <p:cNvSpPr>
            <a:spLocks/>
          </p:cNvSpPr>
          <p:nvPr/>
        </p:nvSpPr>
        <p:spPr bwMode="auto">
          <a:xfrm>
            <a:off x="4267200" y="4876800"/>
            <a:ext cx="1143000" cy="1143000"/>
          </a:xfrm>
          <a:custGeom>
            <a:avLst/>
            <a:gdLst/>
            <a:ahLst/>
            <a:cxnLst>
              <a:cxn ang="0">
                <a:pos x="720" y="720"/>
              </a:cxn>
              <a:cxn ang="0">
                <a:pos x="480" y="192"/>
              </a:cxn>
              <a:cxn ang="0">
                <a:pos x="0" y="0"/>
              </a:cxn>
            </a:cxnLst>
            <a:rect l="0" t="0" r="r" b="b"/>
            <a:pathLst>
              <a:path w="720" h="720">
                <a:moveTo>
                  <a:pt x="720" y="720"/>
                </a:moveTo>
                <a:cubicBezTo>
                  <a:pt x="660" y="516"/>
                  <a:pt x="600" y="312"/>
                  <a:pt x="480" y="192"/>
                </a:cubicBezTo>
                <a:cubicBezTo>
                  <a:pt x="360" y="72"/>
                  <a:pt x="180" y="36"/>
                  <a:pt x="0" y="0"/>
                </a:cubicBezTo>
              </a:path>
            </a:pathLst>
          </a:custGeom>
          <a:noFill/>
          <a:ln w="25400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2" name="Group 34"/>
          <p:cNvGrpSpPr>
            <a:grpSpLocks/>
          </p:cNvGrpSpPr>
          <p:nvPr/>
        </p:nvGrpSpPr>
        <p:grpSpPr bwMode="auto">
          <a:xfrm>
            <a:off x="3505200" y="2984500"/>
            <a:ext cx="5257800" cy="749300"/>
            <a:chOff x="2208" y="1880"/>
            <a:chExt cx="3312" cy="472"/>
          </a:xfrm>
        </p:grpSpPr>
        <p:sp>
          <p:nvSpPr>
            <p:cNvPr id="1359907" name="Freeform 35"/>
            <p:cNvSpPr>
              <a:spLocks/>
            </p:cNvSpPr>
            <p:nvPr/>
          </p:nvSpPr>
          <p:spPr bwMode="auto">
            <a:xfrm>
              <a:off x="2208" y="2096"/>
              <a:ext cx="3312" cy="256"/>
            </a:xfrm>
            <a:custGeom>
              <a:avLst/>
              <a:gdLst/>
              <a:ahLst/>
              <a:cxnLst>
                <a:cxn ang="0">
                  <a:pos x="232" y="160"/>
                </a:cxn>
                <a:cxn ang="0">
                  <a:pos x="280" y="160"/>
                </a:cxn>
                <a:cxn ang="0">
                  <a:pos x="1912" y="16"/>
                </a:cxn>
                <a:cxn ang="0">
                  <a:pos x="3496" y="256"/>
                </a:cxn>
              </a:cxnLst>
              <a:rect l="0" t="0" r="r" b="b"/>
              <a:pathLst>
                <a:path w="3496" h="256">
                  <a:moveTo>
                    <a:pt x="232" y="160"/>
                  </a:moveTo>
                  <a:cubicBezTo>
                    <a:pt x="116" y="172"/>
                    <a:pt x="0" y="184"/>
                    <a:pt x="280" y="160"/>
                  </a:cubicBezTo>
                  <a:cubicBezTo>
                    <a:pt x="560" y="136"/>
                    <a:pt x="1376" y="0"/>
                    <a:pt x="1912" y="16"/>
                  </a:cubicBezTo>
                  <a:cubicBezTo>
                    <a:pt x="2448" y="32"/>
                    <a:pt x="2972" y="144"/>
                    <a:pt x="3496" y="256"/>
                  </a:cubicBezTo>
                </a:path>
              </a:pathLst>
            </a:custGeom>
            <a:noFill/>
            <a:ln w="25400" cap="flat" cmpd="sng">
              <a:solidFill>
                <a:srgbClr val="FF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59908" name="Text Box 36"/>
            <p:cNvSpPr txBox="1">
              <a:spLocks noChangeArrowheads="1"/>
            </p:cNvSpPr>
            <p:nvPr/>
          </p:nvSpPr>
          <p:spPr bwMode="auto">
            <a:xfrm>
              <a:off x="3255" y="1880"/>
              <a:ext cx="486" cy="19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79" tIns="44446" rIns="90479" bIns="44446">
              <a:prstTxWarp prst="textNoShape">
                <a:avLst/>
              </a:prstTxWarp>
              <a:spAutoFit/>
            </a:bodyPr>
            <a:lstStyle/>
            <a:p>
              <a:r>
                <a:rPr lang="en-US" sz="1400">
                  <a:solidFill>
                    <a:srgbClr val="FF0000"/>
                  </a:solidFill>
                </a:rPr>
                <a:t>join(50)</a:t>
              </a:r>
            </a:p>
          </p:txBody>
        </p:sp>
      </p:grpSp>
      <p:sp>
        <p:nvSpPr>
          <p:cNvPr id="1359909" name="Text Box 37"/>
          <p:cNvSpPr txBox="1">
            <a:spLocks noChangeArrowheads="1"/>
          </p:cNvSpPr>
          <p:nvPr/>
        </p:nvSpPr>
        <p:spPr bwMode="auto">
          <a:xfrm>
            <a:off x="2441575" y="3352800"/>
            <a:ext cx="846138" cy="3016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>
                <a:solidFill>
                  <a:srgbClr val="FF0000"/>
                </a:solidFill>
              </a:rPr>
              <a:t>succ=58</a:t>
            </a:r>
          </a:p>
        </p:txBody>
      </p:sp>
      <p:sp>
        <p:nvSpPr>
          <p:cNvPr id="1359910" name="Text Box 38"/>
          <p:cNvSpPr txBox="1">
            <a:spLocks noChangeArrowheads="1"/>
          </p:cNvSpPr>
          <p:nvPr/>
        </p:nvSpPr>
        <p:spPr bwMode="auto">
          <a:xfrm>
            <a:off x="3963988" y="1374775"/>
            <a:ext cx="746125" cy="3016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/>
              <a:t>succ=4</a:t>
            </a:r>
          </a:p>
        </p:txBody>
      </p:sp>
      <p:sp>
        <p:nvSpPr>
          <p:cNvPr id="1359911" name="Text Box 39"/>
          <p:cNvSpPr txBox="1">
            <a:spLocks noChangeArrowheads="1"/>
          </p:cNvSpPr>
          <p:nvPr/>
        </p:nvSpPr>
        <p:spPr bwMode="auto">
          <a:xfrm>
            <a:off x="3967163" y="1606550"/>
            <a:ext cx="833437" cy="3016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/>
              <a:t>pred=44</a:t>
            </a:r>
          </a:p>
        </p:txBody>
      </p:sp>
      <p:sp>
        <p:nvSpPr>
          <p:cNvPr id="1359912" name="Text Box 40"/>
          <p:cNvSpPr txBox="1">
            <a:spLocks noChangeArrowheads="1"/>
          </p:cNvSpPr>
          <p:nvPr/>
        </p:nvSpPr>
        <p:spPr bwMode="auto">
          <a:xfrm>
            <a:off x="2441575" y="3352800"/>
            <a:ext cx="825500" cy="3016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/>
              <a:t>succ=nil</a:t>
            </a:r>
          </a:p>
        </p:txBody>
      </p:sp>
      <p:sp>
        <p:nvSpPr>
          <p:cNvPr id="1359913" name="Text Box 41"/>
          <p:cNvSpPr txBox="1">
            <a:spLocks noChangeArrowheads="1"/>
          </p:cNvSpPr>
          <p:nvPr/>
        </p:nvSpPr>
        <p:spPr bwMode="auto">
          <a:xfrm>
            <a:off x="2441575" y="3581400"/>
            <a:ext cx="814388" cy="3000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/>
              <a:t>pred=nil</a:t>
            </a:r>
          </a:p>
        </p:txBody>
      </p:sp>
      <p:sp>
        <p:nvSpPr>
          <p:cNvPr id="1359914" name="Text Box 42"/>
          <p:cNvSpPr txBox="1">
            <a:spLocks noChangeArrowheads="1"/>
          </p:cNvSpPr>
          <p:nvPr/>
        </p:nvSpPr>
        <p:spPr bwMode="auto">
          <a:xfrm>
            <a:off x="3041650" y="4646613"/>
            <a:ext cx="846138" cy="3000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/>
              <a:t>succ=58</a:t>
            </a:r>
          </a:p>
        </p:txBody>
      </p:sp>
      <p:sp>
        <p:nvSpPr>
          <p:cNvPr id="1359915" name="Text Box 43"/>
          <p:cNvSpPr txBox="1">
            <a:spLocks noChangeArrowheads="1"/>
          </p:cNvSpPr>
          <p:nvPr/>
        </p:nvSpPr>
        <p:spPr bwMode="auto">
          <a:xfrm>
            <a:off x="3049588" y="4876800"/>
            <a:ext cx="835025" cy="3016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/>
              <a:t>pred=35</a:t>
            </a:r>
          </a:p>
        </p:txBody>
      </p:sp>
      <p:grpSp>
        <p:nvGrpSpPr>
          <p:cNvPr id="3" name="Group 44"/>
          <p:cNvGrpSpPr>
            <a:grpSpLocks/>
          </p:cNvGrpSpPr>
          <p:nvPr/>
        </p:nvGrpSpPr>
        <p:grpSpPr bwMode="auto">
          <a:xfrm>
            <a:off x="3582988" y="3783013"/>
            <a:ext cx="608012" cy="1017587"/>
            <a:chOff x="2260" y="2387"/>
            <a:chExt cx="384" cy="643"/>
          </a:xfrm>
        </p:grpSpPr>
        <p:sp>
          <p:nvSpPr>
            <p:cNvPr id="1359917" name="Freeform 45"/>
            <p:cNvSpPr>
              <a:spLocks/>
            </p:cNvSpPr>
            <p:nvPr/>
          </p:nvSpPr>
          <p:spPr bwMode="auto">
            <a:xfrm flipH="1">
              <a:off x="2260" y="2404"/>
              <a:ext cx="384" cy="626"/>
            </a:xfrm>
            <a:custGeom>
              <a:avLst/>
              <a:gdLst/>
              <a:ahLst/>
              <a:cxnLst>
                <a:cxn ang="0">
                  <a:pos x="0" y="1680"/>
                </a:cxn>
                <a:cxn ang="0">
                  <a:pos x="288" y="912"/>
                </a:cxn>
                <a:cxn ang="0">
                  <a:pos x="528" y="0"/>
                </a:cxn>
              </a:cxnLst>
              <a:rect l="0" t="0" r="r" b="b"/>
              <a:pathLst>
                <a:path w="528" h="1680">
                  <a:moveTo>
                    <a:pt x="0" y="1680"/>
                  </a:moveTo>
                  <a:cubicBezTo>
                    <a:pt x="100" y="1436"/>
                    <a:pt x="200" y="1192"/>
                    <a:pt x="288" y="912"/>
                  </a:cubicBezTo>
                  <a:cubicBezTo>
                    <a:pt x="376" y="632"/>
                    <a:pt x="452" y="316"/>
                    <a:pt x="528" y="0"/>
                  </a:cubicBezTo>
                </a:path>
              </a:pathLst>
            </a:custGeom>
            <a:noFill/>
            <a:ln w="25400" cap="flat" cmpd="sng">
              <a:solidFill>
                <a:srgbClr val="FF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59918" name="Text Box 46"/>
            <p:cNvSpPr txBox="1">
              <a:spLocks noChangeArrowheads="1"/>
            </p:cNvSpPr>
            <p:nvPr/>
          </p:nvSpPr>
          <p:spPr bwMode="auto">
            <a:xfrm>
              <a:off x="2299" y="2387"/>
              <a:ext cx="277" cy="23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343" tIns="44379" rIns="90343" bIns="44379">
              <a:prstTxWarp prst="textNoShape">
                <a:avLst/>
              </a:prstTxWarp>
              <a:spAutoFit/>
            </a:bodyPr>
            <a:lstStyle/>
            <a:p>
              <a:pPr algn="l" defTabSz="912813"/>
              <a:r>
                <a:rPr lang="en-US" b="1">
                  <a:solidFill>
                    <a:srgbClr val="FF0000"/>
                  </a:solidFill>
                </a:rPr>
                <a:t>58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396364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9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9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99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99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990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990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99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9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13599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59902" grpId="0" animBg="1"/>
      <p:bldP spid="1359903" grpId="0" animBg="1"/>
      <p:bldP spid="1359904" grpId="0" animBg="1"/>
      <p:bldP spid="1359905" grpId="0" animBg="1"/>
      <p:bldP spid="1359909" grpId="0"/>
      <p:bldP spid="1359912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Joining Operation</a:t>
            </a:r>
          </a:p>
        </p:txBody>
      </p:sp>
      <p:sp>
        <p:nvSpPr>
          <p:cNvPr id="1361923" name="Oval 3"/>
          <p:cNvSpPr>
            <a:spLocks noChangeArrowheads="1"/>
          </p:cNvSpPr>
          <p:nvPr/>
        </p:nvSpPr>
        <p:spPr bwMode="auto">
          <a:xfrm>
            <a:off x="4010025" y="1676400"/>
            <a:ext cx="4648200" cy="45720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61924" name="Text Box 4"/>
          <p:cNvSpPr txBox="1">
            <a:spLocks noChangeArrowheads="1"/>
          </p:cNvSpPr>
          <p:nvPr/>
        </p:nvSpPr>
        <p:spPr bwMode="auto">
          <a:xfrm>
            <a:off x="7004050" y="1766888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4</a:t>
            </a:r>
          </a:p>
        </p:txBody>
      </p:sp>
      <p:pic>
        <p:nvPicPr>
          <p:cNvPr id="1361925" name="Picture 5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24700" y="1295400"/>
            <a:ext cx="266700" cy="438150"/>
          </a:xfrm>
          <a:prstGeom prst="rect">
            <a:avLst/>
          </a:prstGeom>
          <a:noFill/>
        </p:spPr>
      </p:pic>
      <p:pic>
        <p:nvPicPr>
          <p:cNvPr id="1361926" name="Picture 6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620125" y="4819650"/>
            <a:ext cx="266700" cy="438150"/>
          </a:xfrm>
          <a:prstGeom prst="rect">
            <a:avLst/>
          </a:prstGeom>
          <a:noFill/>
        </p:spPr>
      </p:pic>
      <p:sp>
        <p:nvSpPr>
          <p:cNvPr id="1361927" name="Text Box 7"/>
          <p:cNvSpPr txBox="1">
            <a:spLocks noChangeArrowheads="1"/>
          </p:cNvSpPr>
          <p:nvPr/>
        </p:nvSpPr>
        <p:spPr bwMode="auto">
          <a:xfrm>
            <a:off x="7934325" y="46482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20</a:t>
            </a:r>
          </a:p>
        </p:txBody>
      </p:sp>
      <p:pic>
        <p:nvPicPr>
          <p:cNvPr id="1361928" name="Picture 8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19825" y="6343650"/>
            <a:ext cx="266700" cy="438150"/>
          </a:xfrm>
          <a:prstGeom prst="rect">
            <a:avLst/>
          </a:prstGeom>
          <a:noFill/>
        </p:spPr>
      </p:pic>
      <p:sp>
        <p:nvSpPr>
          <p:cNvPr id="1361929" name="Text Box 9"/>
          <p:cNvSpPr txBox="1">
            <a:spLocks noChangeArrowheads="1"/>
          </p:cNvSpPr>
          <p:nvPr/>
        </p:nvSpPr>
        <p:spPr bwMode="auto">
          <a:xfrm>
            <a:off x="6086475" y="57912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32</a:t>
            </a:r>
          </a:p>
        </p:txBody>
      </p:sp>
      <p:sp>
        <p:nvSpPr>
          <p:cNvPr id="1361930" name="Text Box 10"/>
          <p:cNvSpPr txBox="1">
            <a:spLocks noChangeArrowheads="1"/>
          </p:cNvSpPr>
          <p:nvPr/>
        </p:nvSpPr>
        <p:spPr bwMode="auto">
          <a:xfrm>
            <a:off x="5334000" y="5653088"/>
            <a:ext cx="438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35</a:t>
            </a:r>
          </a:p>
        </p:txBody>
      </p:sp>
      <p:pic>
        <p:nvPicPr>
          <p:cNvPr id="1361931" name="Picture 11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29225" y="6191250"/>
            <a:ext cx="266700" cy="438150"/>
          </a:xfrm>
          <a:prstGeom prst="rect">
            <a:avLst/>
          </a:prstGeom>
          <a:noFill/>
        </p:spPr>
      </p:pic>
      <p:sp>
        <p:nvSpPr>
          <p:cNvPr id="1361932" name="Text Box 12"/>
          <p:cNvSpPr txBox="1">
            <a:spLocks noChangeArrowheads="1"/>
          </p:cNvSpPr>
          <p:nvPr/>
        </p:nvSpPr>
        <p:spPr bwMode="auto">
          <a:xfrm>
            <a:off x="7591425" y="2300288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8</a:t>
            </a:r>
          </a:p>
        </p:txBody>
      </p:sp>
      <p:sp>
        <p:nvSpPr>
          <p:cNvPr id="1361933" name="Text Box 13"/>
          <p:cNvSpPr txBox="1">
            <a:spLocks noChangeArrowheads="1"/>
          </p:cNvSpPr>
          <p:nvPr/>
        </p:nvSpPr>
        <p:spPr bwMode="auto">
          <a:xfrm>
            <a:off x="8201025" y="3671888"/>
            <a:ext cx="438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15</a:t>
            </a:r>
          </a:p>
        </p:txBody>
      </p:sp>
      <p:sp>
        <p:nvSpPr>
          <p:cNvPr id="1361934" name="Text Box 14"/>
          <p:cNvSpPr txBox="1">
            <a:spLocks noChangeArrowheads="1"/>
          </p:cNvSpPr>
          <p:nvPr/>
        </p:nvSpPr>
        <p:spPr bwMode="auto">
          <a:xfrm>
            <a:off x="4267200" y="44958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44</a:t>
            </a:r>
          </a:p>
        </p:txBody>
      </p:sp>
      <p:sp>
        <p:nvSpPr>
          <p:cNvPr id="1361935" name="Text Box 15"/>
          <p:cNvSpPr txBox="1">
            <a:spLocks noChangeArrowheads="1"/>
          </p:cNvSpPr>
          <p:nvPr/>
        </p:nvSpPr>
        <p:spPr bwMode="auto">
          <a:xfrm>
            <a:off x="5019675" y="21336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58</a:t>
            </a:r>
          </a:p>
        </p:txBody>
      </p:sp>
      <p:pic>
        <p:nvPicPr>
          <p:cNvPr id="1361936" name="Picture 16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9525" y="4724400"/>
            <a:ext cx="266700" cy="438150"/>
          </a:xfrm>
          <a:prstGeom prst="rect">
            <a:avLst/>
          </a:prstGeom>
          <a:noFill/>
        </p:spPr>
      </p:pic>
      <p:pic>
        <p:nvPicPr>
          <p:cNvPr id="1361937" name="Picture 17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33925" y="1600200"/>
            <a:ext cx="266700" cy="438150"/>
          </a:xfrm>
          <a:prstGeom prst="rect">
            <a:avLst/>
          </a:prstGeom>
          <a:noFill/>
        </p:spPr>
      </p:pic>
      <p:sp>
        <p:nvSpPr>
          <p:cNvPr id="1361938" name="Line 18"/>
          <p:cNvSpPr>
            <a:spLocks noChangeShapeType="1"/>
          </p:cNvSpPr>
          <p:nvPr/>
        </p:nvSpPr>
        <p:spPr bwMode="auto">
          <a:xfrm flipV="1">
            <a:off x="4162425" y="4800600"/>
            <a:ext cx="152400" cy="76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61939" name="Line 19"/>
          <p:cNvSpPr>
            <a:spLocks noChangeShapeType="1"/>
          </p:cNvSpPr>
          <p:nvPr/>
        </p:nvSpPr>
        <p:spPr bwMode="auto">
          <a:xfrm>
            <a:off x="4991100" y="2039938"/>
            <a:ext cx="92075" cy="1206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361940" name="Picture 20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734425" y="3581400"/>
            <a:ext cx="266700" cy="438150"/>
          </a:xfrm>
          <a:prstGeom prst="rect">
            <a:avLst/>
          </a:prstGeom>
          <a:noFill/>
        </p:spPr>
      </p:pic>
      <p:sp>
        <p:nvSpPr>
          <p:cNvPr id="1361941" name="Line 21"/>
          <p:cNvSpPr>
            <a:spLocks noChangeShapeType="1"/>
          </p:cNvSpPr>
          <p:nvPr/>
        </p:nvSpPr>
        <p:spPr bwMode="auto">
          <a:xfrm flipV="1">
            <a:off x="5381625" y="5943600"/>
            <a:ext cx="76200" cy="152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61942" name="Line 22"/>
          <p:cNvSpPr>
            <a:spLocks noChangeShapeType="1"/>
          </p:cNvSpPr>
          <p:nvPr/>
        </p:nvSpPr>
        <p:spPr bwMode="auto">
          <a:xfrm flipV="1">
            <a:off x="6296025" y="6172200"/>
            <a:ext cx="1588" cy="152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61943" name="Line 23"/>
          <p:cNvSpPr>
            <a:spLocks noChangeShapeType="1"/>
          </p:cNvSpPr>
          <p:nvPr/>
        </p:nvSpPr>
        <p:spPr bwMode="auto">
          <a:xfrm flipH="1" flipV="1">
            <a:off x="8353425" y="4876800"/>
            <a:ext cx="152400" cy="76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61944" name="Line 24"/>
          <p:cNvSpPr>
            <a:spLocks noChangeShapeType="1"/>
          </p:cNvSpPr>
          <p:nvPr/>
        </p:nvSpPr>
        <p:spPr bwMode="auto">
          <a:xfrm flipH="1">
            <a:off x="8582025" y="3810000"/>
            <a:ext cx="152400" cy="158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61945" name="Line 25"/>
          <p:cNvSpPr>
            <a:spLocks noChangeShapeType="1"/>
          </p:cNvSpPr>
          <p:nvPr/>
        </p:nvSpPr>
        <p:spPr bwMode="auto">
          <a:xfrm flipV="1">
            <a:off x="7867650" y="2276475"/>
            <a:ext cx="114300" cy="10477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361946" name="Picture 26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048625" y="1981200"/>
            <a:ext cx="266700" cy="438150"/>
          </a:xfrm>
          <a:prstGeom prst="rect">
            <a:avLst/>
          </a:prstGeom>
          <a:noFill/>
        </p:spPr>
      </p:pic>
      <p:pic>
        <p:nvPicPr>
          <p:cNvPr id="1361947" name="Picture 27" descr="j0230337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3352800" y="3352800"/>
            <a:ext cx="265113" cy="438150"/>
          </a:xfrm>
          <a:noFill/>
          <a:ln/>
        </p:spPr>
      </p:pic>
      <p:sp>
        <p:nvSpPr>
          <p:cNvPr id="1361948" name="Text Box 28"/>
          <p:cNvSpPr txBox="1">
            <a:spLocks noChangeArrowheads="1"/>
          </p:cNvSpPr>
          <p:nvPr/>
        </p:nvSpPr>
        <p:spPr bwMode="auto">
          <a:xfrm>
            <a:off x="3297238" y="3973513"/>
            <a:ext cx="43815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50</a:t>
            </a:r>
          </a:p>
        </p:txBody>
      </p:sp>
      <p:sp>
        <p:nvSpPr>
          <p:cNvPr id="1361949" name="Rectangle 29"/>
          <p:cNvSpPr>
            <a:spLocks noChangeArrowheads="1"/>
          </p:cNvSpPr>
          <p:nvPr/>
        </p:nvSpPr>
        <p:spPr bwMode="auto">
          <a:xfrm>
            <a:off x="0" y="1447800"/>
            <a:ext cx="2441575" cy="47244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70" tIns="44442" rIns="90470" bIns="44442">
            <a:prstTxWarp prst="textNoShape">
              <a:avLst/>
            </a:prstTxWarp>
          </a:bodyPr>
          <a:lstStyle/>
          <a:p>
            <a:pPr marL="381000" indent="-381000" algn="l">
              <a:lnSpc>
                <a:spcPct val="90000"/>
              </a:lnSpc>
              <a:spcBef>
                <a:spcPct val="30000"/>
              </a:spcBef>
              <a:buClr>
                <a:schemeClr val="tx1"/>
              </a:buClr>
              <a:buSzPct val="75000"/>
              <a:buFont typeface="Wingdings" charset="2"/>
              <a:buChar char="§"/>
            </a:pPr>
            <a:r>
              <a:rPr lang="en-US" sz="2000" b="0" dirty="0"/>
              <a:t>Node 50: send stabilize() to node 58</a:t>
            </a:r>
          </a:p>
          <a:p>
            <a:pPr marL="381000" indent="-381000" algn="l">
              <a:lnSpc>
                <a:spcPct val="90000"/>
              </a:lnSpc>
              <a:spcBef>
                <a:spcPct val="30000"/>
              </a:spcBef>
              <a:buClr>
                <a:schemeClr val="tx1"/>
              </a:buClr>
              <a:buSzPct val="75000"/>
              <a:buFont typeface="Wingdings" charset="2"/>
              <a:buChar char="§"/>
            </a:pPr>
            <a:r>
              <a:rPr lang="en-US" sz="2000" b="0" dirty="0"/>
              <a:t>Node 58: </a:t>
            </a:r>
          </a:p>
          <a:p>
            <a:pPr marL="800100" lvl="1" indent="-342900" algn="l">
              <a:lnSpc>
                <a:spcPct val="90000"/>
              </a:lnSpc>
              <a:spcBef>
                <a:spcPct val="30000"/>
              </a:spcBef>
              <a:buClr>
                <a:schemeClr val="tx1"/>
              </a:buClr>
              <a:buSzPct val="100000"/>
              <a:buFontTx/>
              <a:buChar char="-"/>
            </a:pPr>
            <a:r>
              <a:rPr lang="en-US" sz="1800" b="0" dirty="0" smtClean="0">
                <a:ea typeface="ＭＳ Ｐゴシック" charset="-128"/>
              </a:rPr>
              <a:t>Replies with 44</a:t>
            </a:r>
            <a:endParaRPr lang="en-US" sz="1800" b="0" dirty="0">
              <a:ea typeface="ＭＳ Ｐゴシック" charset="-128"/>
            </a:endParaRPr>
          </a:p>
          <a:p>
            <a:pPr marL="800100" lvl="1" indent="-342900" algn="l">
              <a:lnSpc>
                <a:spcPct val="90000"/>
              </a:lnSpc>
              <a:spcBef>
                <a:spcPct val="30000"/>
              </a:spcBef>
              <a:buClr>
                <a:schemeClr val="tx1"/>
              </a:buClr>
              <a:buSzPct val="100000"/>
              <a:buFontTx/>
              <a:buChar char="-"/>
            </a:pPr>
            <a:r>
              <a:rPr lang="en-US" sz="1800" b="0" dirty="0" smtClean="0">
                <a:ea typeface="ＭＳ Ｐゴシック" charset="-128"/>
              </a:rPr>
              <a:t>50 determines it is the right predecessor</a:t>
            </a:r>
            <a:endParaRPr lang="en-US" sz="1800" b="0" dirty="0">
              <a:ea typeface="ＭＳ Ｐゴシック" charset="-128"/>
            </a:endParaRPr>
          </a:p>
        </p:txBody>
      </p:sp>
      <p:sp>
        <p:nvSpPr>
          <p:cNvPr id="1361950" name="Text Box 30"/>
          <p:cNvSpPr txBox="1">
            <a:spLocks noChangeArrowheads="1"/>
          </p:cNvSpPr>
          <p:nvPr/>
        </p:nvSpPr>
        <p:spPr bwMode="auto">
          <a:xfrm>
            <a:off x="2391226" y="3352800"/>
            <a:ext cx="896487" cy="30520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 dirty="0" err="1">
                <a:solidFill>
                  <a:srgbClr val="FF0000"/>
                </a:solidFill>
              </a:rPr>
              <a:t>succ</a:t>
            </a:r>
            <a:r>
              <a:rPr lang="en-US" sz="1400" dirty="0">
                <a:solidFill>
                  <a:srgbClr val="FF0000"/>
                </a:solidFill>
              </a:rPr>
              <a:t>=58</a:t>
            </a:r>
          </a:p>
        </p:txBody>
      </p:sp>
      <p:sp>
        <p:nvSpPr>
          <p:cNvPr id="1361951" name="Text Box 31"/>
          <p:cNvSpPr txBox="1">
            <a:spLocks noChangeArrowheads="1"/>
          </p:cNvSpPr>
          <p:nvPr/>
        </p:nvSpPr>
        <p:spPr bwMode="auto">
          <a:xfrm>
            <a:off x="2441575" y="3581400"/>
            <a:ext cx="814388" cy="3000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/>
              <a:t>pred=nil</a:t>
            </a:r>
          </a:p>
        </p:txBody>
      </p:sp>
      <p:sp>
        <p:nvSpPr>
          <p:cNvPr id="1361952" name="Text Box 32"/>
          <p:cNvSpPr txBox="1">
            <a:spLocks noChangeArrowheads="1"/>
          </p:cNvSpPr>
          <p:nvPr/>
        </p:nvSpPr>
        <p:spPr bwMode="auto">
          <a:xfrm>
            <a:off x="3041650" y="4646613"/>
            <a:ext cx="846138" cy="3000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/>
              <a:t>succ=58</a:t>
            </a:r>
          </a:p>
        </p:txBody>
      </p:sp>
      <p:sp>
        <p:nvSpPr>
          <p:cNvPr id="1361953" name="Text Box 33"/>
          <p:cNvSpPr txBox="1">
            <a:spLocks noChangeArrowheads="1"/>
          </p:cNvSpPr>
          <p:nvPr/>
        </p:nvSpPr>
        <p:spPr bwMode="auto">
          <a:xfrm>
            <a:off x="3049588" y="4876800"/>
            <a:ext cx="835025" cy="3016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/>
              <a:t>pred=35</a:t>
            </a:r>
          </a:p>
        </p:txBody>
      </p:sp>
      <p:grpSp>
        <p:nvGrpSpPr>
          <p:cNvPr id="2" name="Group 34"/>
          <p:cNvGrpSpPr>
            <a:grpSpLocks/>
          </p:cNvGrpSpPr>
          <p:nvPr/>
        </p:nvGrpSpPr>
        <p:grpSpPr bwMode="auto">
          <a:xfrm>
            <a:off x="3657600" y="1981200"/>
            <a:ext cx="2637439" cy="1524000"/>
            <a:chOff x="2688" y="1392"/>
            <a:chExt cx="1043" cy="1632"/>
          </a:xfrm>
        </p:grpSpPr>
        <p:sp>
          <p:nvSpPr>
            <p:cNvPr id="1361955" name="Freeform 35"/>
            <p:cNvSpPr>
              <a:spLocks/>
            </p:cNvSpPr>
            <p:nvPr/>
          </p:nvSpPr>
          <p:spPr bwMode="auto">
            <a:xfrm>
              <a:off x="2688" y="1392"/>
              <a:ext cx="432" cy="1632"/>
            </a:xfrm>
            <a:custGeom>
              <a:avLst/>
              <a:gdLst/>
              <a:ahLst/>
              <a:cxnLst>
                <a:cxn ang="0">
                  <a:pos x="0" y="1728"/>
                </a:cxn>
                <a:cxn ang="0">
                  <a:pos x="96" y="864"/>
                </a:cxn>
                <a:cxn ang="0">
                  <a:pos x="576" y="0"/>
                </a:cxn>
              </a:cxnLst>
              <a:rect l="0" t="0" r="r" b="b"/>
              <a:pathLst>
                <a:path w="576" h="1728">
                  <a:moveTo>
                    <a:pt x="0" y="1728"/>
                  </a:moveTo>
                  <a:cubicBezTo>
                    <a:pt x="0" y="1440"/>
                    <a:pt x="0" y="1152"/>
                    <a:pt x="96" y="864"/>
                  </a:cubicBezTo>
                  <a:cubicBezTo>
                    <a:pt x="192" y="576"/>
                    <a:pt x="384" y="288"/>
                    <a:pt x="576" y="0"/>
                  </a:cubicBezTo>
                </a:path>
              </a:pathLst>
            </a:custGeom>
            <a:noFill/>
            <a:ln w="25400" cap="flat" cmpd="sng">
              <a:solidFill>
                <a:srgbClr val="FF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61956" name="Text Box 36"/>
            <p:cNvSpPr txBox="1">
              <a:spLocks noChangeArrowheads="1"/>
            </p:cNvSpPr>
            <p:nvPr/>
          </p:nvSpPr>
          <p:spPr bwMode="auto">
            <a:xfrm>
              <a:off x="2823" y="1976"/>
              <a:ext cx="908" cy="558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79" tIns="44446" rIns="90479" bIns="44446">
              <a:prstTxWarp prst="textNoShape">
                <a:avLst/>
              </a:prstTxWarp>
              <a:spAutoFit/>
            </a:bodyPr>
            <a:lstStyle/>
            <a:p>
              <a:r>
                <a:rPr lang="en-US" sz="1400" dirty="0" smtClean="0">
                  <a:solidFill>
                    <a:srgbClr val="FF0000"/>
                  </a:solidFill>
                </a:rPr>
                <a:t>stabilize():</a:t>
              </a:r>
            </a:p>
            <a:p>
              <a:r>
                <a:rPr lang="en-US" sz="1400" i="1" dirty="0" smtClean="0">
                  <a:solidFill>
                    <a:srgbClr val="FF0000"/>
                  </a:solidFill>
                </a:rPr>
                <a:t>“What is your predecessor?”</a:t>
              </a:r>
              <a:endParaRPr lang="en-US" sz="1400" i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3" name="Group 37"/>
          <p:cNvGrpSpPr>
            <a:grpSpLocks/>
          </p:cNvGrpSpPr>
          <p:nvPr/>
        </p:nvGrpSpPr>
        <p:grpSpPr bwMode="auto">
          <a:xfrm>
            <a:off x="3349631" y="1546637"/>
            <a:ext cx="1222368" cy="1802992"/>
            <a:chOff x="2113" y="1074"/>
            <a:chExt cx="771" cy="1138"/>
          </a:xfrm>
        </p:grpSpPr>
        <p:sp>
          <p:nvSpPr>
            <p:cNvPr id="1361958" name="Freeform 38"/>
            <p:cNvSpPr>
              <a:spLocks/>
            </p:cNvSpPr>
            <p:nvPr/>
          </p:nvSpPr>
          <p:spPr bwMode="auto">
            <a:xfrm>
              <a:off x="2116" y="1252"/>
              <a:ext cx="768" cy="960"/>
            </a:xfrm>
            <a:custGeom>
              <a:avLst/>
              <a:gdLst/>
              <a:ahLst/>
              <a:cxnLst>
                <a:cxn ang="0">
                  <a:pos x="768" y="0"/>
                </a:cxn>
                <a:cxn ang="0">
                  <a:pos x="432" y="192"/>
                </a:cxn>
                <a:cxn ang="0">
                  <a:pos x="144" y="528"/>
                </a:cxn>
                <a:cxn ang="0">
                  <a:pos x="0" y="960"/>
                </a:cxn>
              </a:cxnLst>
              <a:rect l="0" t="0" r="r" b="b"/>
              <a:pathLst>
                <a:path w="768" h="960">
                  <a:moveTo>
                    <a:pt x="768" y="0"/>
                  </a:moveTo>
                  <a:cubicBezTo>
                    <a:pt x="652" y="52"/>
                    <a:pt x="536" y="104"/>
                    <a:pt x="432" y="192"/>
                  </a:cubicBezTo>
                  <a:cubicBezTo>
                    <a:pt x="328" y="280"/>
                    <a:pt x="216" y="400"/>
                    <a:pt x="144" y="528"/>
                  </a:cubicBezTo>
                  <a:cubicBezTo>
                    <a:pt x="72" y="656"/>
                    <a:pt x="36" y="808"/>
                    <a:pt x="0" y="960"/>
                  </a:cubicBezTo>
                </a:path>
              </a:pathLst>
            </a:custGeom>
            <a:noFill/>
            <a:ln w="25400" cap="flat" cmpd="sng">
              <a:solidFill>
                <a:srgbClr val="FF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61959" name="Text Box 39"/>
            <p:cNvSpPr txBox="1">
              <a:spLocks noChangeArrowheads="1"/>
            </p:cNvSpPr>
            <p:nvPr/>
          </p:nvSpPr>
          <p:spPr bwMode="auto">
            <a:xfrm rot="18015715">
              <a:off x="1645" y="1542"/>
              <a:ext cx="1130" cy="19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79" tIns="44446" rIns="90479" bIns="44446">
              <a:prstTxWarp prst="textNoShape">
                <a:avLst/>
              </a:prstTxWarp>
              <a:spAutoFit/>
            </a:bodyPr>
            <a:lstStyle/>
            <a:p>
              <a:r>
                <a:rPr lang="en-US" sz="1400" dirty="0" smtClean="0">
                  <a:solidFill>
                    <a:srgbClr val="FF0000"/>
                  </a:solidFill>
                </a:rPr>
                <a:t>“my predecessor is 44</a:t>
              </a:r>
              <a:endParaRPr lang="en-US" sz="1400" dirty="0">
                <a:solidFill>
                  <a:srgbClr val="FF0000"/>
                </a:solidFill>
              </a:endParaRPr>
            </a:p>
          </p:txBody>
        </p:sp>
      </p:grpSp>
      <p:sp>
        <p:nvSpPr>
          <p:cNvPr id="1361961" name="Text Box 41"/>
          <p:cNvSpPr txBox="1">
            <a:spLocks noChangeArrowheads="1"/>
          </p:cNvSpPr>
          <p:nvPr/>
        </p:nvSpPr>
        <p:spPr bwMode="auto">
          <a:xfrm>
            <a:off x="3963988" y="1374775"/>
            <a:ext cx="746125" cy="3016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/>
              <a:t>succ=4</a:t>
            </a:r>
          </a:p>
        </p:txBody>
      </p:sp>
      <p:sp>
        <p:nvSpPr>
          <p:cNvPr id="1361962" name="Text Box 42"/>
          <p:cNvSpPr txBox="1">
            <a:spLocks noChangeArrowheads="1"/>
          </p:cNvSpPr>
          <p:nvPr/>
        </p:nvSpPr>
        <p:spPr bwMode="auto">
          <a:xfrm>
            <a:off x="3963988" y="1530148"/>
            <a:ext cx="798278" cy="30520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 dirty="0" err="1"/>
              <a:t>pred</a:t>
            </a:r>
            <a:r>
              <a:rPr lang="en-US" sz="1400" dirty="0"/>
              <a:t>=</a:t>
            </a:r>
            <a:r>
              <a:rPr lang="en-US" sz="1400" dirty="0" smtClean="0"/>
              <a:t>44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2961563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4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61949" grpId="0" build="p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Joining Operation</a:t>
            </a:r>
          </a:p>
        </p:txBody>
      </p:sp>
      <p:sp>
        <p:nvSpPr>
          <p:cNvPr id="1361923" name="Oval 3"/>
          <p:cNvSpPr>
            <a:spLocks noChangeArrowheads="1"/>
          </p:cNvSpPr>
          <p:nvPr/>
        </p:nvSpPr>
        <p:spPr bwMode="auto">
          <a:xfrm>
            <a:off x="4010025" y="1676400"/>
            <a:ext cx="4648200" cy="45720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61924" name="Text Box 4"/>
          <p:cNvSpPr txBox="1">
            <a:spLocks noChangeArrowheads="1"/>
          </p:cNvSpPr>
          <p:nvPr/>
        </p:nvSpPr>
        <p:spPr bwMode="auto">
          <a:xfrm>
            <a:off x="7004050" y="1766888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4</a:t>
            </a:r>
          </a:p>
        </p:txBody>
      </p:sp>
      <p:pic>
        <p:nvPicPr>
          <p:cNvPr id="1361925" name="Picture 5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24700" y="1295400"/>
            <a:ext cx="266700" cy="438150"/>
          </a:xfrm>
          <a:prstGeom prst="rect">
            <a:avLst/>
          </a:prstGeom>
          <a:noFill/>
        </p:spPr>
      </p:pic>
      <p:pic>
        <p:nvPicPr>
          <p:cNvPr id="1361926" name="Picture 6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620125" y="4819650"/>
            <a:ext cx="266700" cy="438150"/>
          </a:xfrm>
          <a:prstGeom prst="rect">
            <a:avLst/>
          </a:prstGeom>
          <a:noFill/>
        </p:spPr>
      </p:pic>
      <p:sp>
        <p:nvSpPr>
          <p:cNvPr id="1361927" name="Text Box 7"/>
          <p:cNvSpPr txBox="1">
            <a:spLocks noChangeArrowheads="1"/>
          </p:cNvSpPr>
          <p:nvPr/>
        </p:nvSpPr>
        <p:spPr bwMode="auto">
          <a:xfrm>
            <a:off x="7934325" y="46482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20</a:t>
            </a:r>
          </a:p>
        </p:txBody>
      </p:sp>
      <p:pic>
        <p:nvPicPr>
          <p:cNvPr id="1361928" name="Picture 8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19825" y="6343650"/>
            <a:ext cx="266700" cy="438150"/>
          </a:xfrm>
          <a:prstGeom prst="rect">
            <a:avLst/>
          </a:prstGeom>
          <a:noFill/>
        </p:spPr>
      </p:pic>
      <p:sp>
        <p:nvSpPr>
          <p:cNvPr id="1361929" name="Text Box 9"/>
          <p:cNvSpPr txBox="1">
            <a:spLocks noChangeArrowheads="1"/>
          </p:cNvSpPr>
          <p:nvPr/>
        </p:nvSpPr>
        <p:spPr bwMode="auto">
          <a:xfrm>
            <a:off x="6086475" y="57912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32</a:t>
            </a:r>
          </a:p>
        </p:txBody>
      </p:sp>
      <p:sp>
        <p:nvSpPr>
          <p:cNvPr id="1361930" name="Text Box 10"/>
          <p:cNvSpPr txBox="1">
            <a:spLocks noChangeArrowheads="1"/>
          </p:cNvSpPr>
          <p:nvPr/>
        </p:nvSpPr>
        <p:spPr bwMode="auto">
          <a:xfrm>
            <a:off x="5334000" y="5653088"/>
            <a:ext cx="438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35</a:t>
            </a:r>
          </a:p>
        </p:txBody>
      </p:sp>
      <p:pic>
        <p:nvPicPr>
          <p:cNvPr id="1361931" name="Picture 11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29225" y="6191250"/>
            <a:ext cx="266700" cy="438150"/>
          </a:xfrm>
          <a:prstGeom prst="rect">
            <a:avLst/>
          </a:prstGeom>
          <a:noFill/>
        </p:spPr>
      </p:pic>
      <p:sp>
        <p:nvSpPr>
          <p:cNvPr id="1361932" name="Text Box 12"/>
          <p:cNvSpPr txBox="1">
            <a:spLocks noChangeArrowheads="1"/>
          </p:cNvSpPr>
          <p:nvPr/>
        </p:nvSpPr>
        <p:spPr bwMode="auto">
          <a:xfrm>
            <a:off x="7591425" y="2300288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8</a:t>
            </a:r>
          </a:p>
        </p:txBody>
      </p:sp>
      <p:sp>
        <p:nvSpPr>
          <p:cNvPr id="1361933" name="Text Box 13"/>
          <p:cNvSpPr txBox="1">
            <a:spLocks noChangeArrowheads="1"/>
          </p:cNvSpPr>
          <p:nvPr/>
        </p:nvSpPr>
        <p:spPr bwMode="auto">
          <a:xfrm>
            <a:off x="8201025" y="3671888"/>
            <a:ext cx="438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15</a:t>
            </a:r>
          </a:p>
        </p:txBody>
      </p:sp>
      <p:sp>
        <p:nvSpPr>
          <p:cNvPr id="1361934" name="Text Box 14"/>
          <p:cNvSpPr txBox="1">
            <a:spLocks noChangeArrowheads="1"/>
          </p:cNvSpPr>
          <p:nvPr/>
        </p:nvSpPr>
        <p:spPr bwMode="auto">
          <a:xfrm>
            <a:off x="4267200" y="44958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44</a:t>
            </a:r>
          </a:p>
        </p:txBody>
      </p:sp>
      <p:sp>
        <p:nvSpPr>
          <p:cNvPr id="1361935" name="Text Box 15"/>
          <p:cNvSpPr txBox="1">
            <a:spLocks noChangeArrowheads="1"/>
          </p:cNvSpPr>
          <p:nvPr/>
        </p:nvSpPr>
        <p:spPr bwMode="auto">
          <a:xfrm>
            <a:off x="5019675" y="21336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58</a:t>
            </a:r>
          </a:p>
        </p:txBody>
      </p:sp>
      <p:pic>
        <p:nvPicPr>
          <p:cNvPr id="1361936" name="Picture 16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9525" y="4724400"/>
            <a:ext cx="266700" cy="438150"/>
          </a:xfrm>
          <a:prstGeom prst="rect">
            <a:avLst/>
          </a:prstGeom>
          <a:noFill/>
        </p:spPr>
      </p:pic>
      <p:pic>
        <p:nvPicPr>
          <p:cNvPr id="1361937" name="Picture 17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33925" y="1600200"/>
            <a:ext cx="266700" cy="438150"/>
          </a:xfrm>
          <a:prstGeom prst="rect">
            <a:avLst/>
          </a:prstGeom>
          <a:noFill/>
        </p:spPr>
      </p:pic>
      <p:sp>
        <p:nvSpPr>
          <p:cNvPr id="1361938" name="Line 18"/>
          <p:cNvSpPr>
            <a:spLocks noChangeShapeType="1"/>
          </p:cNvSpPr>
          <p:nvPr/>
        </p:nvSpPr>
        <p:spPr bwMode="auto">
          <a:xfrm flipV="1">
            <a:off x="4162425" y="4800600"/>
            <a:ext cx="152400" cy="76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61939" name="Line 19"/>
          <p:cNvSpPr>
            <a:spLocks noChangeShapeType="1"/>
          </p:cNvSpPr>
          <p:nvPr/>
        </p:nvSpPr>
        <p:spPr bwMode="auto">
          <a:xfrm>
            <a:off x="4991100" y="2039938"/>
            <a:ext cx="92075" cy="1206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361940" name="Picture 20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734425" y="3581400"/>
            <a:ext cx="266700" cy="438150"/>
          </a:xfrm>
          <a:prstGeom prst="rect">
            <a:avLst/>
          </a:prstGeom>
          <a:noFill/>
        </p:spPr>
      </p:pic>
      <p:sp>
        <p:nvSpPr>
          <p:cNvPr id="1361941" name="Line 21"/>
          <p:cNvSpPr>
            <a:spLocks noChangeShapeType="1"/>
          </p:cNvSpPr>
          <p:nvPr/>
        </p:nvSpPr>
        <p:spPr bwMode="auto">
          <a:xfrm flipV="1">
            <a:off x="5381625" y="5943600"/>
            <a:ext cx="76200" cy="152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61942" name="Line 22"/>
          <p:cNvSpPr>
            <a:spLocks noChangeShapeType="1"/>
          </p:cNvSpPr>
          <p:nvPr/>
        </p:nvSpPr>
        <p:spPr bwMode="auto">
          <a:xfrm flipV="1">
            <a:off x="6296025" y="6172200"/>
            <a:ext cx="1588" cy="152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61943" name="Line 23"/>
          <p:cNvSpPr>
            <a:spLocks noChangeShapeType="1"/>
          </p:cNvSpPr>
          <p:nvPr/>
        </p:nvSpPr>
        <p:spPr bwMode="auto">
          <a:xfrm flipH="1" flipV="1">
            <a:off x="8353425" y="4876800"/>
            <a:ext cx="152400" cy="76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61944" name="Line 24"/>
          <p:cNvSpPr>
            <a:spLocks noChangeShapeType="1"/>
          </p:cNvSpPr>
          <p:nvPr/>
        </p:nvSpPr>
        <p:spPr bwMode="auto">
          <a:xfrm flipH="1">
            <a:off x="8582025" y="3810000"/>
            <a:ext cx="152400" cy="158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61945" name="Line 25"/>
          <p:cNvSpPr>
            <a:spLocks noChangeShapeType="1"/>
          </p:cNvSpPr>
          <p:nvPr/>
        </p:nvSpPr>
        <p:spPr bwMode="auto">
          <a:xfrm flipV="1">
            <a:off x="7867650" y="2276475"/>
            <a:ext cx="114300" cy="10477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361946" name="Picture 26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048625" y="1981200"/>
            <a:ext cx="266700" cy="438150"/>
          </a:xfrm>
          <a:prstGeom prst="rect">
            <a:avLst/>
          </a:prstGeom>
          <a:noFill/>
        </p:spPr>
      </p:pic>
      <p:pic>
        <p:nvPicPr>
          <p:cNvPr id="1361947" name="Picture 27" descr="j0230337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3352800" y="3352800"/>
            <a:ext cx="265113" cy="438150"/>
          </a:xfrm>
          <a:noFill/>
          <a:ln/>
        </p:spPr>
      </p:pic>
      <p:sp>
        <p:nvSpPr>
          <p:cNvPr id="1361948" name="Text Box 28"/>
          <p:cNvSpPr txBox="1">
            <a:spLocks noChangeArrowheads="1"/>
          </p:cNvSpPr>
          <p:nvPr/>
        </p:nvSpPr>
        <p:spPr bwMode="auto">
          <a:xfrm>
            <a:off x="3297238" y="3973513"/>
            <a:ext cx="43815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50</a:t>
            </a:r>
          </a:p>
        </p:txBody>
      </p:sp>
      <p:sp>
        <p:nvSpPr>
          <p:cNvPr id="1361949" name="Rectangle 29"/>
          <p:cNvSpPr>
            <a:spLocks noChangeArrowheads="1"/>
          </p:cNvSpPr>
          <p:nvPr/>
        </p:nvSpPr>
        <p:spPr bwMode="auto">
          <a:xfrm>
            <a:off x="0" y="1447800"/>
            <a:ext cx="2441575" cy="47244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70" tIns="44442" rIns="90470" bIns="44442">
            <a:prstTxWarp prst="textNoShape">
              <a:avLst/>
            </a:prstTxWarp>
          </a:bodyPr>
          <a:lstStyle/>
          <a:p>
            <a:pPr marL="381000" indent="-381000" algn="l">
              <a:lnSpc>
                <a:spcPct val="90000"/>
              </a:lnSpc>
              <a:spcBef>
                <a:spcPct val="30000"/>
              </a:spcBef>
              <a:buClr>
                <a:schemeClr val="tx1"/>
              </a:buClr>
              <a:buSzPct val="75000"/>
              <a:buFont typeface="Wingdings" charset="2"/>
              <a:buChar char="§"/>
            </a:pPr>
            <a:r>
              <a:rPr lang="en-US" sz="2000" b="0" dirty="0"/>
              <a:t>Node 50: send </a:t>
            </a:r>
            <a:r>
              <a:rPr lang="en-US" sz="2000" b="0" dirty="0" smtClean="0"/>
              <a:t>notify(</a:t>
            </a:r>
            <a:r>
              <a:rPr lang="en-US" sz="2000" b="0" dirty="0"/>
              <a:t>) to node 58</a:t>
            </a:r>
          </a:p>
          <a:p>
            <a:pPr marL="381000" indent="-381000" algn="l">
              <a:lnSpc>
                <a:spcPct val="90000"/>
              </a:lnSpc>
              <a:spcBef>
                <a:spcPct val="30000"/>
              </a:spcBef>
              <a:buClr>
                <a:schemeClr val="tx1"/>
              </a:buClr>
              <a:buSzPct val="75000"/>
              <a:buFont typeface="Wingdings" charset="2"/>
              <a:buChar char="§"/>
            </a:pPr>
            <a:r>
              <a:rPr lang="en-US" sz="2000" b="0" dirty="0"/>
              <a:t>Node 58: </a:t>
            </a:r>
          </a:p>
          <a:p>
            <a:pPr marL="800100" lvl="1" indent="-342900" algn="l">
              <a:lnSpc>
                <a:spcPct val="90000"/>
              </a:lnSpc>
              <a:spcBef>
                <a:spcPct val="30000"/>
              </a:spcBef>
              <a:buClr>
                <a:schemeClr val="tx1"/>
              </a:buClr>
              <a:buSzPct val="100000"/>
              <a:buFontTx/>
              <a:buChar char="-"/>
            </a:pPr>
            <a:r>
              <a:rPr lang="en-US" sz="1800" b="0" dirty="0">
                <a:ea typeface="ＭＳ Ｐゴシック" charset="-128"/>
              </a:rPr>
              <a:t>update predecessor to 50 </a:t>
            </a:r>
          </a:p>
        </p:txBody>
      </p:sp>
      <p:sp>
        <p:nvSpPr>
          <p:cNvPr id="1361950" name="Text Box 30"/>
          <p:cNvSpPr txBox="1">
            <a:spLocks noChangeArrowheads="1"/>
          </p:cNvSpPr>
          <p:nvPr/>
        </p:nvSpPr>
        <p:spPr bwMode="auto">
          <a:xfrm>
            <a:off x="2391226" y="3352800"/>
            <a:ext cx="896487" cy="30520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 dirty="0" err="1">
                <a:solidFill>
                  <a:srgbClr val="FF0000"/>
                </a:solidFill>
              </a:rPr>
              <a:t>succ</a:t>
            </a:r>
            <a:r>
              <a:rPr lang="en-US" sz="1400" dirty="0">
                <a:solidFill>
                  <a:srgbClr val="FF0000"/>
                </a:solidFill>
              </a:rPr>
              <a:t>=58</a:t>
            </a:r>
          </a:p>
        </p:txBody>
      </p:sp>
      <p:sp>
        <p:nvSpPr>
          <p:cNvPr id="1361951" name="Text Box 31"/>
          <p:cNvSpPr txBox="1">
            <a:spLocks noChangeArrowheads="1"/>
          </p:cNvSpPr>
          <p:nvPr/>
        </p:nvSpPr>
        <p:spPr bwMode="auto">
          <a:xfrm>
            <a:off x="2441575" y="3581400"/>
            <a:ext cx="814388" cy="3000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/>
              <a:t>pred=nil</a:t>
            </a:r>
          </a:p>
        </p:txBody>
      </p:sp>
      <p:sp>
        <p:nvSpPr>
          <p:cNvPr id="1361952" name="Text Box 32"/>
          <p:cNvSpPr txBox="1">
            <a:spLocks noChangeArrowheads="1"/>
          </p:cNvSpPr>
          <p:nvPr/>
        </p:nvSpPr>
        <p:spPr bwMode="auto">
          <a:xfrm>
            <a:off x="3041650" y="4646613"/>
            <a:ext cx="846138" cy="3000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/>
              <a:t>succ=58</a:t>
            </a:r>
          </a:p>
        </p:txBody>
      </p:sp>
      <p:sp>
        <p:nvSpPr>
          <p:cNvPr id="1361953" name="Text Box 33"/>
          <p:cNvSpPr txBox="1">
            <a:spLocks noChangeArrowheads="1"/>
          </p:cNvSpPr>
          <p:nvPr/>
        </p:nvSpPr>
        <p:spPr bwMode="auto">
          <a:xfrm>
            <a:off x="3049588" y="4876800"/>
            <a:ext cx="835025" cy="3016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/>
              <a:t>pred=35</a:t>
            </a:r>
          </a:p>
        </p:txBody>
      </p:sp>
      <p:grpSp>
        <p:nvGrpSpPr>
          <p:cNvPr id="2" name="Group 34"/>
          <p:cNvGrpSpPr>
            <a:grpSpLocks/>
          </p:cNvGrpSpPr>
          <p:nvPr/>
        </p:nvGrpSpPr>
        <p:grpSpPr bwMode="auto">
          <a:xfrm>
            <a:off x="3657605" y="1981200"/>
            <a:ext cx="2751234" cy="1524000"/>
            <a:chOff x="2688" y="1392"/>
            <a:chExt cx="1088" cy="1632"/>
          </a:xfrm>
        </p:grpSpPr>
        <p:sp>
          <p:nvSpPr>
            <p:cNvPr id="1361955" name="Freeform 35"/>
            <p:cNvSpPr>
              <a:spLocks/>
            </p:cNvSpPr>
            <p:nvPr/>
          </p:nvSpPr>
          <p:spPr bwMode="auto">
            <a:xfrm>
              <a:off x="2688" y="1392"/>
              <a:ext cx="432" cy="1632"/>
            </a:xfrm>
            <a:custGeom>
              <a:avLst/>
              <a:gdLst/>
              <a:ahLst/>
              <a:cxnLst>
                <a:cxn ang="0">
                  <a:pos x="0" y="1728"/>
                </a:cxn>
                <a:cxn ang="0">
                  <a:pos x="96" y="864"/>
                </a:cxn>
                <a:cxn ang="0">
                  <a:pos x="576" y="0"/>
                </a:cxn>
              </a:cxnLst>
              <a:rect l="0" t="0" r="r" b="b"/>
              <a:pathLst>
                <a:path w="576" h="1728">
                  <a:moveTo>
                    <a:pt x="0" y="1728"/>
                  </a:moveTo>
                  <a:cubicBezTo>
                    <a:pt x="0" y="1440"/>
                    <a:pt x="0" y="1152"/>
                    <a:pt x="96" y="864"/>
                  </a:cubicBezTo>
                  <a:cubicBezTo>
                    <a:pt x="192" y="576"/>
                    <a:pt x="384" y="288"/>
                    <a:pt x="576" y="0"/>
                  </a:cubicBezTo>
                </a:path>
              </a:pathLst>
            </a:custGeom>
            <a:noFill/>
            <a:ln w="25400" cap="flat" cmpd="sng">
              <a:solidFill>
                <a:srgbClr val="FF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61956" name="Text Box 36"/>
            <p:cNvSpPr txBox="1">
              <a:spLocks noChangeArrowheads="1"/>
            </p:cNvSpPr>
            <p:nvPr/>
          </p:nvSpPr>
          <p:spPr bwMode="auto">
            <a:xfrm>
              <a:off x="2823" y="1976"/>
              <a:ext cx="953" cy="558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79" tIns="44446" rIns="90479" bIns="44446">
              <a:prstTxWarp prst="textNoShape">
                <a:avLst/>
              </a:prstTxWarp>
              <a:spAutoFit/>
            </a:bodyPr>
            <a:lstStyle/>
            <a:p>
              <a:r>
                <a:rPr lang="en-US" sz="1400" dirty="0" smtClean="0">
                  <a:solidFill>
                    <a:srgbClr val="FF0000"/>
                  </a:solidFill>
                </a:rPr>
                <a:t>notify(): </a:t>
              </a:r>
            </a:p>
            <a:p>
              <a:r>
                <a:rPr lang="en-US" sz="1400" i="1" dirty="0" smtClean="0">
                  <a:solidFill>
                    <a:srgbClr val="FF0000"/>
                  </a:solidFill>
                </a:rPr>
                <a:t>“I think you are my successor”</a:t>
              </a:r>
              <a:endParaRPr lang="en-US" sz="1400" i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1361960" name="Text Box 40"/>
          <p:cNvSpPr txBox="1">
            <a:spLocks noChangeArrowheads="1"/>
          </p:cNvSpPr>
          <p:nvPr/>
        </p:nvSpPr>
        <p:spPr bwMode="auto">
          <a:xfrm>
            <a:off x="3965575" y="1600200"/>
            <a:ext cx="835025" cy="3016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>
                <a:solidFill>
                  <a:srgbClr val="FF0000"/>
                </a:solidFill>
              </a:rPr>
              <a:t>pred=50</a:t>
            </a:r>
          </a:p>
        </p:txBody>
      </p:sp>
      <p:sp>
        <p:nvSpPr>
          <p:cNvPr id="1361961" name="Text Box 41"/>
          <p:cNvSpPr txBox="1">
            <a:spLocks noChangeArrowheads="1"/>
          </p:cNvSpPr>
          <p:nvPr/>
        </p:nvSpPr>
        <p:spPr bwMode="auto">
          <a:xfrm>
            <a:off x="3963988" y="1374775"/>
            <a:ext cx="746125" cy="3016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/>
              <a:t>succ=4</a:t>
            </a:r>
          </a:p>
        </p:txBody>
      </p:sp>
      <p:sp>
        <p:nvSpPr>
          <p:cNvPr id="1361962" name="Text Box 42"/>
          <p:cNvSpPr txBox="1">
            <a:spLocks noChangeArrowheads="1"/>
          </p:cNvSpPr>
          <p:nvPr/>
        </p:nvSpPr>
        <p:spPr bwMode="auto">
          <a:xfrm>
            <a:off x="3963988" y="1606550"/>
            <a:ext cx="833437" cy="3016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/>
              <a:t>pred=44</a:t>
            </a:r>
          </a:p>
        </p:txBody>
      </p:sp>
    </p:spTree>
    <p:extLst>
      <p:ext uri="{BB962C8B-B14F-4D97-AF65-F5344CB8AC3E}">
        <p14:creationId xmlns:p14="http://schemas.microsoft.com/office/powerpoint/2010/main" val="28556228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3619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61960" grpId="0"/>
      <p:bldP spid="1361962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39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Joining </a:t>
            </a:r>
            <a:r>
              <a:rPr lang="en-US" dirty="0" smtClean="0"/>
              <a:t>Operation</a:t>
            </a:r>
            <a:endParaRPr lang="en-US" dirty="0"/>
          </a:p>
        </p:txBody>
      </p:sp>
      <p:sp>
        <p:nvSpPr>
          <p:cNvPr id="1363971" name="Oval 3"/>
          <p:cNvSpPr>
            <a:spLocks noChangeArrowheads="1"/>
          </p:cNvSpPr>
          <p:nvPr/>
        </p:nvSpPr>
        <p:spPr bwMode="auto">
          <a:xfrm>
            <a:off x="4010025" y="1676400"/>
            <a:ext cx="4648200" cy="45720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63972" name="Text Box 4"/>
          <p:cNvSpPr txBox="1">
            <a:spLocks noChangeArrowheads="1"/>
          </p:cNvSpPr>
          <p:nvPr/>
        </p:nvSpPr>
        <p:spPr bwMode="auto">
          <a:xfrm>
            <a:off x="7004050" y="1766888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4</a:t>
            </a:r>
          </a:p>
        </p:txBody>
      </p:sp>
      <p:pic>
        <p:nvPicPr>
          <p:cNvPr id="1363973" name="Picture 5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24700" y="1295400"/>
            <a:ext cx="266700" cy="438150"/>
          </a:xfrm>
          <a:prstGeom prst="rect">
            <a:avLst/>
          </a:prstGeom>
          <a:noFill/>
        </p:spPr>
      </p:pic>
      <p:pic>
        <p:nvPicPr>
          <p:cNvPr id="1363974" name="Picture 6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620125" y="4819650"/>
            <a:ext cx="266700" cy="438150"/>
          </a:xfrm>
          <a:prstGeom prst="rect">
            <a:avLst/>
          </a:prstGeom>
          <a:noFill/>
        </p:spPr>
      </p:pic>
      <p:sp>
        <p:nvSpPr>
          <p:cNvPr id="1363975" name="Text Box 7"/>
          <p:cNvSpPr txBox="1">
            <a:spLocks noChangeArrowheads="1"/>
          </p:cNvSpPr>
          <p:nvPr/>
        </p:nvSpPr>
        <p:spPr bwMode="auto">
          <a:xfrm>
            <a:off x="7934325" y="46482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20</a:t>
            </a:r>
          </a:p>
        </p:txBody>
      </p:sp>
      <p:pic>
        <p:nvPicPr>
          <p:cNvPr id="1363976" name="Picture 8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19825" y="6343650"/>
            <a:ext cx="266700" cy="438150"/>
          </a:xfrm>
          <a:prstGeom prst="rect">
            <a:avLst/>
          </a:prstGeom>
          <a:noFill/>
        </p:spPr>
      </p:pic>
      <p:sp>
        <p:nvSpPr>
          <p:cNvPr id="1363977" name="Text Box 9"/>
          <p:cNvSpPr txBox="1">
            <a:spLocks noChangeArrowheads="1"/>
          </p:cNvSpPr>
          <p:nvPr/>
        </p:nvSpPr>
        <p:spPr bwMode="auto">
          <a:xfrm>
            <a:off x="6086475" y="57912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32</a:t>
            </a:r>
          </a:p>
        </p:txBody>
      </p:sp>
      <p:sp>
        <p:nvSpPr>
          <p:cNvPr id="1363978" name="Text Box 10"/>
          <p:cNvSpPr txBox="1">
            <a:spLocks noChangeArrowheads="1"/>
          </p:cNvSpPr>
          <p:nvPr/>
        </p:nvSpPr>
        <p:spPr bwMode="auto">
          <a:xfrm>
            <a:off x="5334000" y="5653088"/>
            <a:ext cx="438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35</a:t>
            </a:r>
          </a:p>
        </p:txBody>
      </p:sp>
      <p:pic>
        <p:nvPicPr>
          <p:cNvPr id="1363979" name="Picture 11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29225" y="6191250"/>
            <a:ext cx="266700" cy="438150"/>
          </a:xfrm>
          <a:prstGeom prst="rect">
            <a:avLst/>
          </a:prstGeom>
          <a:noFill/>
        </p:spPr>
      </p:pic>
      <p:sp>
        <p:nvSpPr>
          <p:cNvPr id="1363980" name="Text Box 12"/>
          <p:cNvSpPr txBox="1">
            <a:spLocks noChangeArrowheads="1"/>
          </p:cNvSpPr>
          <p:nvPr/>
        </p:nvSpPr>
        <p:spPr bwMode="auto">
          <a:xfrm>
            <a:off x="7591425" y="2300288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8</a:t>
            </a:r>
          </a:p>
        </p:txBody>
      </p:sp>
      <p:sp>
        <p:nvSpPr>
          <p:cNvPr id="1363981" name="Text Box 13"/>
          <p:cNvSpPr txBox="1">
            <a:spLocks noChangeArrowheads="1"/>
          </p:cNvSpPr>
          <p:nvPr/>
        </p:nvSpPr>
        <p:spPr bwMode="auto">
          <a:xfrm>
            <a:off x="8201025" y="3671888"/>
            <a:ext cx="438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15</a:t>
            </a:r>
          </a:p>
        </p:txBody>
      </p:sp>
      <p:sp>
        <p:nvSpPr>
          <p:cNvPr id="1363982" name="Text Box 14"/>
          <p:cNvSpPr txBox="1">
            <a:spLocks noChangeArrowheads="1"/>
          </p:cNvSpPr>
          <p:nvPr/>
        </p:nvSpPr>
        <p:spPr bwMode="auto">
          <a:xfrm>
            <a:off x="4343400" y="45720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44</a:t>
            </a:r>
          </a:p>
        </p:txBody>
      </p:sp>
      <p:sp>
        <p:nvSpPr>
          <p:cNvPr id="1363983" name="Text Box 15"/>
          <p:cNvSpPr txBox="1">
            <a:spLocks noChangeArrowheads="1"/>
          </p:cNvSpPr>
          <p:nvPr/>
        </p:nvSpPr>
        <p:spPr bwMode="auto">
          <a:xfrm>
            <a:off x="5029200" y="20574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58</a:t>
            </a:r>
          </a:p>
        </p:txBody>
      </p:sp>
      <p:pic>
        <p:nvPicPr>
          <p:cNvPr id="1363984" name="Picture 16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9525" y="4724400"/>
            <a:ext cx="266700" cy="438150"/>
          </a:xfrm>
          <a:prstGeom prst="rect">
            <a:avLst/>
          </a:prstGeom>
          <a:noFill/>
        </p:spPr>
      </p:pic>
      <p:pic>
        <p:nvPicPr>
          <p:cNvPr id="1363985" name="Picture 17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33925" y="1600200"/>
            <a:ext cx="266700" cy="438150"/>
          </a:xfrm>
          <a:prstGeom prst="rect">
            <a:avLst/>
          </a:prstGeom>
          <a:noFill/>
        </p:spPr>
      </p:pic>
      <p:sp>
        <p:nvSpPr>
          <p:cNvPr id="1363986" name="Line 18"/>
          <p:cNvSpPr>
            <a:spLocks noChangeShapeType="1"/>
          </p:cNvSpPr>
          <p:nvPr/>
        </p:nvSpPr>
        <p:spPr bwMode="auto">
          <a:xfrm flipV="1">
            <a:off x="4162425" y="4800600"/>
            <a:ext cx="152400" cy="76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63987" name="Line 19"/>
          <p:cNvSpPr>
            <a:spLocks noChangeShapeType="1"/>
          </p:cNvSpPr>
          <p:nvPr/>
        </p:nvSpPr>
        <p:spPr bwMode="auto">
          <a:xfrm>
            <a:off x="4953000" y="2057400"/>
            <a:ext cx="92075" cy="1206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363988" name="Picture 20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734425" y="3581400"/>
            <a:ext cx="266700" cy="438150"/>
          </a:xfrm>
          <a:prstGeom prst="rect">
            <a:avLst/>
          </a:prstGeom>
          <a:noFill/>
        </p:spPr>
      </p:pic>
      <p:sp>
        <p:nvSpPr>
          <p:cNvPr id="1363989" name="Line 21"/>
          <p:cNvSpPr>
            <a:spLocks noChangeShapeType="1"/>
          </p:cNvSpPr>
          <p:nvPr/>
        </p:nvSpPr>
        <p:spPr bwMode="auto">
          <a:xfrm flipV="1">
            <a:off x="5381625" y="5943600"/>
            <a:ext cx="76200" cy="152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63990" name="Line 22"/>
          <p:cNvSpPr>
            <a:spLocks noChangeShapeType="1"/>
          </p:cNvSpPr>
          <p:nvPr/>
        </p:nvSpPr>
        <p:spPr bwMode="auto">
          <a:xfrm flipV="1">
            <a:off x="6296025" y="6172200"/>
            <a:ext cx="1588" cy="152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63991" name="Line 23"/>
          <p:cNvSpPr>
            <a:spLocks noChangeShapeType="1"/>
          </p:cNvSpPr>
          <p:nvPr/>
        </p:nvSpPr>
        <p:spPr bwMode="auto">
          <a:xfrm flipH="1" flipV="1">
            <a:off x="8353425" y="4876800"/>
            <a:ext cx="152400" cy="76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63992" name="Line 24"/>
          <p:cNvSpPr>
            <a:spLocks noChangeShapeType="1"/>
          </p:cNvSpPr>
          <p:nvPr/>
        </p:nvSpPr>
        <p:spPr bwMode="auto">
          <a:xfrm flipH="1">
            <a:off x="8582025" y="3810000"/>
            <a:ext cx="152400" cy="158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63993" name="Line 25"/>
          <p:cNvSpPr>
            <a:spLocks noChangeShapeType="1"/>
          </p:cNvSpPr>
          <p:nvPr/>
        </p:nvSpPr>
        <p:spPr bwMode="auto">
          <a:xfrm flipV="1">
            <a:off x="7867650" y="2276475"/>
            <a:ext cx="114300" cy="10477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363994" name="Picture 26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048625" y="1981200"/>
            <a:ext cx="266700" cy="438150"/>
          </a:xfrm>
          <a:prstGeom prst="rect">
            <a:avLst/>
          </a:prstGeom>
          <a:noFill/>
        </p:spPr>
      </p:pic>
      <p:pic>
        <p:nvPicPr>
          <p:cNvPr id="1363995" name="Picture 27" descr="j0230337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3352800" y="3352800"/>
            <a:ext cx="265113" cy="438150"/>
          </a:xfrm>
          <a:noFill/>
          <a:ln/>
        </p:spPr>
      </p:pic>
      <p:sp>
        <p:nvSpPr>
          <p:cNvPr id="1363996" name="Text Box 28"/>
          <p:cNvSpPr txBox="1">
            <a:spLocks noChangeArrowheads="1"/>
          </p:cNvSpPr>
          <p:nvPr/>
        </p:nvSpPr>
        <p:spPr bwMode="auto">
          <a:xfrm>
            <a:off x="3297238" y="3973513"/>
            <a:ext cx="43815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50</a:t>
            </a:r>
          </a:p>
        </p:txBody>
      </p:sp>
      <p:sp>
        <p:nvSpPr>
          <p:cNvPr id="1363997" name="Rectangle 29"/>
          <p:cNvSpPr>
            <a:spLocks noChangeArrowheads="1"/>
          </p:cNvSpPr>
          <p:nvPr/>
        </p:nvSpPr>
        <p:spPr bwMode="auto">
          <a:xfrm>
            <a:off x="0" y="1447800"/>
            <a:ext cx="3810000" cy="47244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70" tIns="44442" rIns="90470" bIns="44442">
            <a:prstTxWarp prst="textNoShape">
              <a:avLst/>
            </a:prstTxWarp>
          </a:bodyPr>
          <a:lstStyle/>
          <a:p>
            <a:pPr marL="342900" indent="-342900" algn="l">
              <a:lnSpc>
                <a:spcPct val="90000"/>
              </a:lnSpc>
              <a:spcBef>
                <a:spcPct val="30000"/>
              </a:spcBef>
              <a:buClr>
                <a:schemeClr val="tx1"/>
              </a:buClr>
              <a:buSzPct val="75000"/>
              <a:buFont typeface="Wingdings" charset="2"/>
              <a:buChar char="§"/>
            </a:pPr>
            <a:r>
              <a:rPr lang="en-US" sz="2000" b="0" dirty="0"/>
              <a:t>Node 44 sends a stabilize message to its successor, node 58</a:t>
            </a:r>
          </a:p>
          <a:p>
            <a:pPr marL="342900" indent="-342900" algn="l">
              <a:lnSpc>
                <a:spcPct val="90000"/>
              </a:lnSpc>
              <a:spcBef>
                <a:spcPct val="30000"/>
              </a:spcBef>
              <a:buClr>
                <a:schemeClr val="tx1"/>
              </a:buClr>
              <a:buSzPct val="75000"/>
              <a:buFont typeface="Wingdings" charset="2"/>
              <a:buChar char="§"/>
            </a:pPr>
            <a:r>
              <a:rPr lang="en-US" sz="2000" b="0" dirty="0"/>
              <a:t>Node 58 </a:t>
            </a:r>
            <a:r>
              <a:rPr lang="en-US" sz="2000" b="0" dirty="0" smtClean="0"/>
              <a:t>replies with 50</a:t>
            </a:r>
            <a:endParaRPr lang="en-US" sz="2000" b="0" dirty="0"/>
          </a:p>
          <a:p>
            <a:pPr marL="342900" indent="-342900" algn="l">
              <a:lnSpc>
                <a:spcPct val="90000"/>
              </a:lnSpc>
              <a:spcBef>
                <a:spcPct val="30000"/>
              </a:spcBef>
              <a:buClr>
                <a:schemeClr val="tx1"/>
              </a:buClr>
              <a:buSzPct val="75000"/>
              <a:buFont typeface="Wingdings" charset="2"/>
              <a:buChar char="§"/>
            </a:pPr>
            <a:r>
              <a:rPr lang="en-US" sz="2000" b="0" dirty="0"/>
              <a:t>Node 44 updates its successor to </a:t>
            </a:r>
            <a:r>
              <a:rPr lang="en-US" sz="2000" b="0" dirty="0" smtClean="0"/>
              <a:t>50</a:t>
            </a:r>
            <a:endParaRPr lang="en-US" sz="2000" b="0" dirty="0"/>
          </a:p>
        </p:txBody>
      </p:sp>
      <p:sp>
        <p:nvSpPr>
          <p:cNvPr id="1363998" name="Text Box 30"/>
          <p:cNvSpPr txBox="1">
            <a:spLocks noChangeArrowheads="1"/>
          </p:cNvSpPr>
          <p:nvPr/>
        </p:nvSpPr>
        <p:spPr bwMode="auto">
          <a:xfrm>
            <a:off x="2365375" y="3355975"/>
            <a:ext cx="846138" cy="3016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>
                <a:solidFill>
                  <a:srgbClr val="FF0000"/>
                </a:solidFill>
              </a:rPr>
              <a:t>succ=58</a:t>
            </a:r>
          </a:p>
        </p:txBody>
      </p:sp>
      <p:grpSp>
        <p:nvGrpSpPr>
          <p:cNvPr id="2" name="Group 31"/>
          <p:cNvGrpSpPr>
            <a:grpSpLocks/>
          </p:cNvGrpSpPr>
          <p:nvPr/>
        </p:nvGrpSpPr>
        <p:grpSpPr bwMode="auto">
          <a:xfrm>
            <a:off x="4267209" y="2209800"/>
            <a:ext cx="2509842" cy="2590800"/>
            <a:chOff x="2688" y="1392"/>
            <a:chExt cx="1581" cy="1632"/>
          </a:xfrm>
        </p:grpSpPr>
        <p:sp>
          <p:nvSpPr>
            <p:cNvPr id="1364000" name="Freeform 32"/>
            <p:cNvSpPr>
              <a:spLocks/>
            </p:cNvSpPr>
            <p:nvPr/>
          </p:nvSpPr>
          <p:spPr bwMode="auto">
            <a:xfrm>
              <a:off x="2688" y="1392"/>
              <a:ext cx="432" cy="1632"/>
            </a:xfrm>
            <a:custGeom>
              <a:avLst/>
              <a:gdLst/>
              <a:ahLst/>
              <a:cxnLst>
                <a:cxn ang="0">
                  <a:pos x="0" y="1728"/>
                </a:cxn>
                <a:cxn ang="0">
                  <a:pos x="96" y="864"/>
                </a:cxn>
                <a:cxn ang="0">
                  <a:pos x="576" y="0"/>
                </a:cxn>
              </a:cxnLst>
              <a:rect l="0" t="0" r="r" b="b"/>
              <a:pathLst>
                <a:path w="576" h="1728">
                  <a:moveTo>
                    <a:pt x="0" y="1728"/>
                  </a:moveTo>
                  <a:cubicBezTo>
                    <a:pt x="0" y="1440"/>
                    <a:pt x="0" y="1152"/>
                    <a:pt x="96" y="864"/>
                  </a:cubicBezTo>
                  <a:cubicBezTo>
                    <a:pt x="192" y="576"/>
                    <a:pt x="384" y="288"/>
                    <a:pt x="576" y="0"/>
                  </a:cubicBezTo>
                </a:path>
              </a:pathLst>
            </a:custGeom>
            <a:noFill/>
            <a:ln w="25400" cap="flat" cmpd="sng">
              <a:solidFill>
                <a:srgbClr val="FF33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64001" name="Text Box 33"/>
            <p:cNvSpPr txBox="1">
              <a:spLocks noChangeArrowheads="1"/>
            </p:cNvSpPr>
            <p:nvPr/>
          </p:nvSpPr>
          <p:spPr bwMode="auto">
            <a:xfrm>
              <a:off x="2823" y="1976"/>
              <a:ext cx="1446" cy="328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79" tIns="44446" rIns="90479" bIns="44446">
              <a:prstTxWarp prst="textNoShape">
                <a:avLst/>
              </a:prstTxWarp>
              <a:spAutoFit/>
            </a:bodyPr>
            <a:lstStyle/>
            <a:p>
              <a:r>
                <a:rPr lang="en-US" sz="1400" dirty="0">
                  <a:solidFill>
                    <a:srgbClr val="FF0000"/>
                  </a:solidFill>
                </a:rPr>
                <a:t>stabilize(</a:t>
              </a:r>
              <a:r>
                <a:rPr lang="en-US" sz="1400" dirty="0" smtClean="0">
                  <a:solidFill>
                    <a:srgbClr val="FF0000"/>
                  </a:solidFill>
                </a:rPr>
                <a:t>): </a:t>
              </a:r>
            </a:p>
            <a:p>
              <a:r>
                <a:rPr lang="en-US" sz="1400" i="1" dirty="0" smtClean="0">
                  <a:solidFill>
                    <a:srgbClr val="FF0000"/>
                  </a:solidFill>
                </a:rPr>
                <a:t>“What is your predecessor?”</a:t>
              </a:r>
              <a:endParaRPr lang="en-US" sz="1400" i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3" name="Group 34"/>
          <p:cNvGrpSpPr>
            <a:grpSpLocks/>
          </p:cNvGrpSpPr>
          <p:nvPr/>
        </p:nvGrpSpPr>
        <p:grpSpPr bwMode="auto">
          <a:xfrm>
            <a:off x="3759200" y="1633539"/>
            <a:ext cx="1041400" cy="3090864"/>
            <a:chOff x="2368" y="1029"/>
            <a:chExt cx="656" cy="1947"/>
          </a:xfrm>
        </p:grpSpPr>
        <p:sp>
          <p:nvSpPr>
            <p:cNvPr id="1364003" name="Freeform 35"/>
            <p:cNvSpPr>
              <a:spLocks/>
            </p:cNvSpPr>
            <p:nvPr/>
          </p:nvSpPr>
          <p:spPr bwMode="auto">
            <a:xfrm>
              <a:off x="2368" y="1344"/>
              <a:ext cx="656" cy="1632"/>
            </a:xfrm>
            <a:custGeom>
              <a:avLst/>
              <a:gdLst/>
              <a:ahLst/>
              <a:cxnLst>
                <a:cxn ang="0">
                  <a:pos x="656" y="0"/>
                </a:cxn>
                <a:cxn ang="0">
                  <a:pos x="368" y="192"/>
                </a:cxn>
                <a:cxn ang="0">
                  <a:pos x="32" y="816"/>
                </a:cxn>
                <a:cxn ang="0">
                  <a:pos x="176" y="1632"/>
                </a:cxn>
              </a:cxnLst>
              <a:rect l="0" t="0" r="r" b="b"/>
              <a:pathLst>
                <a:path w="656" h="1632">
                  <a:moveTo>
                    <a:pt x="656" y="0"/>
                  </a:moveTo>
                  <a:cubicBezTo>
                    <a:pt x="564" y="28"/>
                    <a:pt x="472" y="56"/>
                    <a:pt x="368" y="192"/>
                  </a:cubicBezTo>
                  <a:cubicBezTo>
                    <a:pt x="264" y="328"/>
                    <a:pt x="64" y="576"/>
                    <a:pt x="32" y="816"/>
                  </a:cubicBezTo>
                  <a:cubicBezTo>
                    <a:pt x="0" y="1056"/>
                    <a:pt x="88" y="1344"/>
                    <a:pt x="176" y="1632"/>
                  </a:cubicBezTo>
                </a:path>
              </a:pathLst>
            </a:custGeom>
            <a:noFill/>
            <a:ln w="25400" cap="flat" cmpd="sng">
              <a:solidFill>
                <a:srgbClr val="FF33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64004" name="Text Box 36"/>
            <p:cNvSpPr txBox="1">
              <a:spLocks noChangeArrowheads="1"/>
            </p:cNvSpPr>
            <p:nvPr/>
          </p:nvSpPr>
          <p:spPr bwMode="auto">
            <a:xfrm rot="18181192">
              <a:off x="1968" y="1527"/>
              <a:ext cx="1188" cy="19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79" tIns="44446" rIns="90479" bIns="44446">
              <a:prstTxWarp prst="textNoShape">
                <a:avLst/>
              </a:prstTxWarp>
              <a:spAutoFit/>
            </a:bodyPr>
            <a:lstStyle/>
            <a:p>
              <a:r>
                <a:rPr lang="en-US" sz="1400" i="1" dirty="0" smtClean="0">
                  <a:solidFill>
                    <a:srgbClr val="FF0000"/>
                  </a:solidFill>
                </a:rPr>
                <a:t>“my predecessor is 50”</a:t>
              </a:r>
              <a:endParaRPr lang="en-US" sz="1400" i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1364005" name="Text Box 37"/>
          <p:cNvSpPr txBox="1">
            <a:spLocks noChangeArrowheads="1"/>
          </p:cNvSpPr>
          <p:nvPr/>
        </p:nvSpPr>
        <p:spPr bwMode="auto">
          <a:xfrm>
            <a:off x="3041650" y="4646613"/>
            <a:ext cx="846138" cy="3000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>
                <a:solidFill>
                  <a:srgbClr val="FF0000"/>
                </a:solidFill>
              </a:rPr>
              <a:t>succ=50</a:t>
            </a:r>
          </a:p>
        </p:txBody>
      </p:sp>
      <p:sp>
        <p:nvSpPr>
          <p:cNvPr id="1364006" name="Text Box 38"/>
          <p:cNvSpPr txBox="1">
            <a:spLocks noChangeArrowheads="1"/>
          </p:cNvSpPr>
          <p:nvPr/>
        </p:nvSpPr>
        <p:spPr bwMode="auto">
          <a:xfrm>
            <a:off x="3965575" y="1447800"/>
            <a:ext cx="835025" cy="3016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>
                <a:solidFill>
                  <a:srgbClr val="FF0000"/>
                </a:solidFill>
              </a:rPr>
              <a:t>pred=50</a:t>
            </a:r>
          </a:p>
        </p:txBody>
      </p:sp>
      <p:sp>
        <p:nvSpPr>
          <p:cNvPr id="1364007" name="Text Box 39"/>
          <p:cNvSpPr txBox="1">
            <a:spLocks noChangeArrowheads="1"/>
          </p:cNvSpPr>
          <p:nvPr/>
        </p:nvSpPr>
        <p:spPr bwMode="auto">
          <a:xfrm>
            <a:off x="3963988" y="1223963"/>
            <a:ext cx="746125" cy="3000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/>
              <a:t>succ=4</a:t>
            </a:r>
          </a:p>
        </p:txBody>
      </p:sp>
      <p:sp>
        <p:nvSpPr>
          <p:cNvPr id="1364008" name="Text Box 40"/>
          <p:cNvSpPr txBox="1">
            <a:spLocks noChangeArrowheads="1"/>
          </p:cNvSpPr>
          <p:nvPr/>
        </p:nvSpPr>
        <p:spPr bwMode="auto">
          <a:xfrm>
            <a:off x="2365375" y="3584575"/>
            <a:ext cx="814388" cy="3000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/>
              <a:t>pred=nil</a:t>
            </a:r>
          </a:p>
        </p:txBody>
      </p:sp>
      <p:sp>
        <p:nvSpPr>
          <p:cNvPr id="1364009" name="Text Box 41"/>
          <p:cNvSpPr txBox="1">
            <a:spLocks noChangeArrowheads="1"/>
          </p:cNvSpPr>
          <p:nvPr/>
        </p:nvSpPr>
        <p:spPr bwMode="auto">
          <a:xfrm>
            <a:off x="3041650" y="4646613"/>
            <a:ext cx="846138" cy="3000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/>
              <a:t>succ=58</a:t>
            </a:r>
          </a:p>
        </p:txBody>
      </p:sp>
      <p:sp>
        <p:nvSpPr>
          <p:cNvPr id="1364010" name="Text Box 42"/>
          <p:cNvSpPr txBox="1">
            <a:spLocks noChangeArrowheads="1"/>
          </p:cNvSpPr>
          <p:nvPr/>
        </p:nvSpPr>
        <p:spPr bwMode="auto">
          <a:xfrm>
            <a:off x="3049588" y="4876800"/>
            <a:ext cx="835025" cy="3016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/>
              <a:t>pred=35</a:t>
            </a:r>
          </a:p>
        </p:txBody>
      </p:sp>
    </p:spTree>
    <p:extLst>
      <p:ext uri="{BB962C8B-B14F-4D97-AF65-F5344CB8AC3E}">
        <p14:creationId xmlns:p14="http://schemas.microsoft.com/office/powerpoint/2010/main" val="12948450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39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39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399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40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40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13640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64005" grpId="0"/>
      <p:bldP spid="1364009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60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Joining </a:t>
            </a:r>
            <a:r>
              <a:rPr lang="en-US" dirty="0" smtClean="0"/>
              <a:t>Operation</a:t>
            </a:r>
            <a:endParaRPr lang="en-US" dirty="0"/>
          </a:p>
        </p:txBody>
      </p:sp>
      <p:sp>
        <p:nvSpPr>
          <p:cNvPr id="1366019" name="Oval 3"/>
          <p:cNvSpPr>
            <a:spLocks noChangeArrowheads="1"/>
          </p:cNvSpPr>
          <p:nvPr/>
        </p:nvSpPr>
        <p:spPr bwMode="auto">
          <a:xfrm>
            <a:off x="4010025" y="1676400"/>
            <a:ext cx="4648200" cy="45720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66020" name="Text Box 4"/>
          <p:cNvSpPr txBox="1">
            <a:spLocks noChangeArrowheads="1"/>
          </p:cNvSpPr>
          <p:nvPr/>
        </p:nvSpPr>
        <p:spPr bwMode="auto">
          <a:xfrm>
            <a:off x="7004050" y="1766888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4</a:t>
            </a:r>
          </a:p>
        </p:txBody>
      </p:sp>
      <p:pic>
        <p:nvPicPr>
          <p:cNvPr id="1366021" name="Picture 5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24700" y="1295400"/>
            <a:ext cx="266700" cy="438150"/>
          </a:xfrm>
          <a:prstGeom prst="rect">
            <a:avLst/>
          </a:prstGeom>
          <a:noFill/>
        </p:spPr>
      </p:pic>
      <p:pic>
        <p:nvPicPr>
          <p:cNvPr id="1366022" name="Picture 6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620125" y="4819650"/>
            <a:ext cx="266700" cy="438150"/>
          </a:xfrm>
          <a:prstGeom prst="rect">
            <a:avLst/>
          </a:prstGeom>
          <a:noFill/>
        </p:spPr>
      </p:pic>
      <p:sp>
        <p:nvSpPr>
          <p:cNvPr id="1366023" name="Text Box 7"/>
          <p:cNvSpPr txBox="1">
            <a:spLocks noChangeArrowheads="1"/>
          </p:cNvSpPr>
          <p:nvPr/>
        </p:nvSpPr>
        <p:spPr bwMode="auto">
          <a:xfrm>
            <a:off x="7934325" y="46482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20</a:t>
            </a:r>
          </a:p>
        </p:txBody>
      </p:sp>
      <p:pic>
        <p:nvPicPr>
          <p:cNvPr id="1366024" name="Picture 8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19825" y="6343650"/>
            <a:ext cx="266700" cy="438150"/>
          </a:xfrm>
          <a:prstGeom prst="rect">
            <a:avLst/>
          </a:prstGeom>
          <a:noFill/>
        </p:spPr>
      </p:pic>
      <p:sp>
        <p:nvSpPr>
          <p:cNvPr id="1366025" name="Text Box 9"/>
          <p:cNvSpPr txBox="1">
            <a:spLocks noChangeArrowheads="1"/>
          </p:cNvSpPr>
          <p:nvPr/>
        </p:nvSpPr>
        <p:spPr bwMode="auto">
          <a:xfrm>
            <a:off x="6086475" y="57912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32</a:t>
            </a:r>
          </a:p>
        </p:txBody>
      </p:sp>
      <p:sp>
        <p:nvSpPr>
          <p:cNvPr id="1366026" name="Text Box 10"/>
          <p:cNvSpPr txBox="1">
            <a:spLocks noChangeArrowheads="1"/>
          </p:cNvSpPr>
          <p:nvPr/>
        </p:nvSpPr>
        <p:spPr bwMode="auto">
          <a:xfrm>
            <a:off x="5334000" y="5653088"/>
            <a:ext cx="438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35</a:t>
            </a:r>
          </a:p>
        </p:txBody>
      </p:sp>
      <p:pic>
        <p:nvPicPr>
          <p:cNvPr id="1366027" name="Picture 11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29225" y="6191250"/>
            <a:ext cx="266700" cy="438150"/>
          </a:xfrm>
          <a:prstGeom prst="rect">
            <a:avLst/>
          </a:prstGeom>
          <a:noFill/>
        </p:spPr>
      </p:pic>
      <p:sp>
        <p:nvSpPr>
          <p:cNvPr id="1366028" name="Text Box 12"/>
          <p:cNvSpPr txBox="1">
            <a:spLocks noChangeArrowheads="1"/>
          </p:cNvSpPr>
          <p:nvPr/>
        </p:nvSpPr>
        <p:spPr bwMode="auto">
          <a:xfrm>
            <a:off x="7591425" y="2300288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8</a:t>
            </a:r>
          </a:p>
        </p:txBody>
      </p:sp>
      <p:sp>
        <p:nvSpPr>
          <p:cNvPr id="1366029" name="Text Box 13"/>
          <p:cNvSpPr txBox="1">
            <a:spLocks noChangeArrowheads="1"/>
          </p:cNvSpPr>
          <p:nvPr/>
        </p:nvSpPr>
        <p:spPr bwMode="auto">
          <a:xfrm>
            <a:off x="8201025" y="3671888"/>
            <a:ext cx="438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15</a:t>
            </a:r>
          </a:p>
        </p:txBody>
      </p:sp>
      <p:sp>
        <p:nvSpPr>
          <p:cNvPr id="1366030" name="Text Box 14"/>
          <p:cNvSpPr txBox="1">
            <a:spLocks noChangeArrowheads="1"/>
          </p:cNvSpPr>
          <p:nvPr/>
        </p:nvSpPr>
        <p:spPr bwMode="auto">
          <a:xfrm>
            <a:off x="4343400" y="45720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44</a:t>
            </a:r>
          </a:p>
        </p:txBody>
      </p:sp>
      <p:sp>
        <p:nvSpPr>
          <p:cNvPr id="1366031" name="Text Box 15"/>
          <p:cNvSpPr txBox="1">
            <a:spLocks noChangeArrowheads="1"/>
          </p:cNvSpPr>
          <p:nvPr/>
        </p:nvSpPr>
        <p:spPr bwMode="auto">
          <a:xfrm>
            <a:off x="5029200" y="20574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58</a:t>
            </a:r>
          </a:p>
        </p:txBody>
      </p:sp>
      <p:pic>
        <p:nvPicPr>
          <p:cNvPr id="1366032" name="Picture 16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9525" y="4724400"/>
            <a:ext cx="266700" cy="438150"/>
          </a:xfrm>
          <a:prstGeom prst="rect">
            <a:avLst/>
          </a:prstGeom>
          <a:noFill/>
        </p:spPr>
      </p:pic>
      <p:pic>
        <p:nvPicPr>
          <p:cNvPr id="1366033" name="Picture 17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33925" y="1600200"/>
            <a:ext cx="266700" cy="438150"/>
          </a:xfrm>
          <a:prstGeom prst="rect">
            <a:avLst/>
          </a:prstGeom>
          <a:noFill/>
        </p:spPr>
      </p:pic>
      <p:sp>
        <p:nvSpPr>
          <p:cNvPr id="1366034" name="Line 18"/>
          <p:cNvSpPr>
            <a:spLocks noChangeShapeType="1"/>
          </p:cNvSpPr>
          <p:nvPr/>
        </p:nvSpPr>
        <p:spPr bwMode="auto">
          <a:xfrm flipV="1">
            <a:off x="4162425" y="4800600"/>
            <a:ext cx="152400" cy="76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66035" name="Line 19"/>
          <p:cNvSpPr>
            <a:spLocks noChangeShapeType="1"/>
          </p:cNvSpPr>
          <p:nvPr/>
        </p:nvSpPr>
        <p:spPr bwMode="auto">
          <a:xfrm>
            <a:off x="4953000" y="2057400"/>
            <a:ext cx="92075" cy="1206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366036" name="Picture 20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734425" y="3581400"/>
            <a:ext cx="266700" cy="438150"/>
          </a:xfrm>
          <a:prstGeom prst="rect">
            <a:avLst/>
          </a:prstGeom>
          <a:noFill/>
        </p:spPr>
      </p:pic>
      <p:sp>
        <p:nvSpPr>
          <p:cNvPr id="1366037" name="Line 21"/>
          <p:cNvSpPr>
            <a:spLocks noChangeShapeType="1"/>
          </p:cNvSpPr>
          <p:nvPr/>
        </p:nvSpPr>
        <p:spPr bwMode="auto">
          <a:xfrm flipV="1">
            <a:off x="5381625" y="5943600"/>
            <a:ext cx="76200" cy="152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66038" name="Line 22"/>
          <p:cNvSpPr>
            <a:spLocks noChangeShapeType="1"/>
          </p:cNvSpPr>
          <p:nvPr/>
        </p:nvSpPr>
        <p:spPr bwMode="auto">
          <a:xfrm flipV="1">
            <a:off x="6296025" y="6172200"/>
            <a:ext cx="1588" cy="152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66039" name="Line 23"/>
          <p:cNvSpPr>
            <a:spLocks noChangeShapeType="1"/>
          </p:cNvSpPr>
          <p:nvPr/>
        </p:nvSpPr>
        <p:spPr bwMode="auto">
          <a:xfrm flipH="1" flipV="1">
            <a:off x="8353425" y="4876800"/>
            <a:ext cx="152400" cy="76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66040" name="Line 24"/>
          <p:cNvSpPr>
            <a:spLocks noChangeShapeType="1"/>
          </p:cNvSpPr>
          <p:nvPr/>
        </p:nvSpPr>
        <p:spPr bwMode="auto">
          <a:xfrm flipH="1">
            <a:off x="8582025" y="3810000"/>
            <a:ext cx="152400" cy="158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66041" name="Line 25"/>
          <p:cNvSpPr>
            <a:spLocks noChangeShapeType="1"/>
          </p:cNvSpPr>
          <p:nvPr/>
        </p:nvSpPr>
        <p:spPr bwMode="auto">
          <a:xfrm flipV="1">
            <a:off x="7867650" y="2276475"/>
            <a:ext cx="114300" cy="10477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366042" name="Picture 26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048625" y="1981200"/>
            <a:ext cx="266700" cy="438150"/>
          </a:xfrm>
          <a:prstGeom prst="rect">
            <a:avLst/>
          </a:prstGeom>
          <a:noFill/>
        </p:spPr>
      </p:pic>
      <p:pic>
        <p:nvPicPr>
          <p:cNvPr id="1366043" name="Picture 27" descr="j0230337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3352800" y="3352800"/>
            <a:ext cx="265113" cy="438150"/>
          </a:xfrm>
          <a:noFill/>
          <a:ln/>
        </p:spPr>
      </p:pic>
      <p:sp>
        <p:nvSpPr>
          <p:cNvPr id="1366044" name="Text Box 28"/>
          <p:cNvSpPr txBox="1">
            <a:spLocks noChangeArrowheads="1"/>
          </p:cNvSpPr>
          <p:nvPr/>
        </p:nvSpPr>
        <p:spPr bwMode="auto">
          <a:xfrm>
            <a:off x="3297238" y="3973513"/>
            <a:ext cx="43815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50</a:t>
            </a:r>
          </a:p>
        </p:txBody>
      </p:sp>
      <p:sp>
        <p:nvSpPr>
          <p:cNvPr id="1366045" name="Rectangle 29"/>
          <p:cNvSpPr>
            <a:spLocks noChangeArrowheads="1"/>
          </p:cNvSpPr>
          <p:nvPr/>
        </p:nvSpPr>
        <p:spPr bwMode="auto">
          <a:xfrm>
            <a:off x="0" y="1447800"/>
            <a:ext cx="3810000" cy="47244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70" tIns="44442" rIns="90470" bIns="44442">
            <a:prstTxWarp prst="textNoShape">
              <a:avLst/>
            </a:prstTxWarp>
          </a:bodyPr>
          <a:lstStyle/>
          <a:p>
            <a:pPr marL="342900" indent="-342900" algn="l">
              <a:lnSpc>
                <a:spcPct val="90000"/>
              </a:lnSpc>
              <a:spcBef>
                <a:spcPct val="30000"/>
              </a:spcBef>
              <a:buClr>
                <a:schemeClr val="tx1"/>
              </a:buClr>
              <a:buSzPct val="75000"/>
              <a:buFont typeface="Wingdings" charset="2"/>
              <a:buChar char="§"/>
            </a:pPr>
            <a:r>
              <a:rPr lang="en-US" sz="2000" b="0" dirty="0"/>
              <a:t>Node 44 sends a </a:t>
            </a:r>
            <a:r>
              <a:rPr lang="en-US" sz="2000" b="0" dirty="0" smtClean="0"/>
              <a:t>notify </a:t>
            </a:r>
            <a:r>
              <a:rPr lang="en-US" sz="2000" b="0" dirty="0"/>
              <a:t>message to its new successor, node 50</a:t>
            </a:r>
          </a:p>
          <a:p>
            <a:pPr marL="342900" indent="-342900" algn="l">
              <a:lnSpc>
                <a:spcPct val="90000"/>
              </a:lnSpc>
              <a:spcBef>
                <a:spcPct val="30000"/>
              </a:spcBef>
              <a:buClr>
                <a:schemeClr val="tx1"/>
              </a:buClr>
              <a:buSzPct val="75000"/>
              <a:buFont typeface="Wingdings" charset="2"/>
              <a:buChar char="§"/>
            </a:pPr>
            <a:r>
              <a:rPr lang="en-US" sz="2000" b="0" dirty="0"/>
              <a:t>Node 50 sets its predecessor to node 44</a:t>
            </a:r>
          </a:p>
        </p:txBody>
      </p:sp>
      <p:sp>
        <p:nvSpPr>
          <p:cNvPr id="1366046" name="Text Box 30"/>
          <p:cNvSpPr txBox="1">
            <a:spLocks noChangeArrowheads="1"/>
          </p:cNvSpPr>
          <p:nvPr/>
        </p:nvSpPr>
        <p:spPr bwMode="auto">
          <a:xfrm>
            <a:off x="2365375" y="3352800"/>
            <a:ext cx="846138" cy="3016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>
                <a:solidFill>
                  <a:srgbClr val="FF0000"/>
                </a:solidFill>
              </a:rPr>
              <a:t>succ=58</a:t>
            </a:r>
          </a:p>
        </p:txBody>
      </p:sp>
      <p:sp>
        <p:nvSpPr>
          <p:cNvPr id="1366047" name="Text Box 31"/>
          <p:cNvSpPr txBox="1">
            <a:spLocks noChangeArrowheads="1"/>
          </p:cNvSpPr>
          <p:nvPr/>
        </p:nvSpPr>
        <p:spPr bwMode="auto">
          <a:xfrm>
            <a:off x="3041650" y="4646613"/>
            <a:ext cx="846138" cy="3000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>
                <a:solidFill>
                  <a:srgbClr val="FF0000"/>
                </a:solidFill>
              </a:rPr>
              <a:t>succ=50</a:t>
            </a:r>
          </a:p>
        </p:txBody>
      </p:sp>
      <p:grpSp>
        <p:nvGrpSpPr>
          <p:cNvPr id="2" name="Group 32"/>
          <p:cNvGrpSpPr>
            <a:grpSpLocks/>
          </p:cNvGrpSpPr>
          <p:nvPr/>
        </p:nvGrpSpPr>
        <p:grpSpPr bwMode="auto">
          <a:xfrm>
            <a:off x="3733803" y="3581400"/>
            <a:ext cx="1208555" cy="1219200"/>
            <a:chOff x="2352" y="2208"/>
            <a:chExt cx="921" cy="816"/>
          </a:xfrm>
        </p:grpSpPr>
        <p:sp>
          <p:nvSpPr>
            <p:cNvPr id="1366049" name="Freeform 33"/>
            <p:cNvSpPr>
              <a:spLocks/>
            </p:cNvSpPr>
            <p:nvPr/>
          </p:nvSpPr>
          <p:spPr bwMode="auto">
            <a:xfrm>
              <a:off x="2352" y="2208"/>
              <a:ext cx="392" cy="816"/>
            </a:xfrm>
            <a:custGeom>
              <a:avLst/>
              <a:gdLst/>
              <a:ahLst/>
              <a:cxnLst>
                <a:cxn ang="0">
                  <a:pos x="336" y="816"/>
                </a:cxn>
                <a:cxn ang="0">
                  <a:pos x="336" y="240"/>
                </a:cxn>
                <a:cxn ang="0">
                  <a:pos x="0" y="0"/>
                </a:cxn>
              </a:cxnLst>
              <a:rect l="0" t="0" r="r" b="b"/>
              <a:pathLst>
                <a:path w="392" h="816">
                  <a:moveTo>
                    <a:pt x="336" y="816"/>
                  </a:moveTo>
                  <a:cubicBezTo>
                    <a:pt x="364" y="596"/>
                    <a:pt x="392" y="376"/>
                    <a:pt x="336" y="240"/>
                  </a:cubicBezTo>
                  <a:cubicBezTo>
                    <a:pt x="280" y="104"/>
                    <a:pt x="140" y="52"/>
                    <a:pt x="0" y="0"/>
                  </a:cubicBezTo>
                </a:path>
              </a:pathLst>
            </a:custGeom>
            <a:noFill/>
            <a:ln w="25400" cap="flat" cmpd="sng">
              <a:solidFill>
                <a:srgbClr val="FF33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66050" name="Text Box 34"/>
            <p:cNvSpPr txBox="1">
              <a:spLocks noChangeArrowheads="1"/>
            </p:cNvSpPr>
            <p:nvPr/>
          </p:nvSpPr>
          <p:spPr bwMode="auto">
            <a:xfrm>
              <a:off x="2727" y="2312"/>
              <a:ext cx="546" cy="204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79" tIns="44446" rIns="90479" bIns="44446">
              <a:prstTxWarp prst="textNoShape">
                <a:avLst/>
              </a:prstTxWarp>
              <a:spAutoFit/>
            </a:bodyPr>
            <a:lstStyle/>
            <a:p>
              <a:r>
                <a:rPr lang="en-US" sz="1400" dirty="0" smtClean="0">
                  <a:solidFill>
                    <a:srgbClr val="FF0000"/>
                  </a:solidFill>
                </a:rPr>
                <a:t>notify(</a:t>
              </a:r>
              <a:r>
                <a:rPr lang="en-US" sz="1400" dirty="0">
                  <a:solidFill>
                    <a:srgbClr val="FF0000"/>
                  </a:solidFill>
                </a:rPr>
                <a:t>)</a:t>
              </a:r>
            </a:p>
          </p:txBody>
        </p:sp>
      </p:grpSp>
      <p:sp>
        <p:nvSpPr>
          <p:cNvPr id="1366051" name="Text Box 35"/>
          <p:cNvSpPr txBox="1">
            <a:spLocks noChangeArrowheads="1"/>
          </p:cNvSpPr>
          <p:nvPr/>
        </p:nvSpPr>
        <p:spPr bwMode="auto">
          <a:xfrm>
            <a:off x="2365375" y="3581400"/>
            <a:ext cx="835025" cy="3016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>
                <a:solidFill>
                  <a:srgbClr val="FF0000"/>
                </a:solidFill>
              </a:rPr>
              <a:t>pred=44</a:t>
            </a:r>
          </a:p>
        </p:txBody>
      </p:sp>
      <p:sp>
        <p:nvSpPr>
          <p:cNvPr id="1366052" name="Text Box 36"/>
          <p:cNvSpPr txBox="1">
            <a:spLocks noChangeArrowheads="1"/>
          </p:cNvSpPr>
          <p:nvPr/>
        </p:nvSpPr>
        <p:spPr bwMode="auto">
          <a:xfrm>
            <a:off x="3965575" y="1447800"/>
            <a:ext cx="835025" cy="3016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>
                <a:solidFill>
                  <a:srgbClr val="FF0000"/>
                </a:solidFill>
              </a:rPr>
              <a:t>pred=50</a:t>
            </a:r>
          </a:p>
        </p:txBody>
      </p:sp>
      <p:sp>
        <p:nvSpPr>
          <p:cNvPr id="1366053" name="Text Box 37"/>
          <p:cNvSpPr txBox="1">
            <a:spLocks noChangeArrowheads="1"/>
          </p:cNvSpPr>
          <p:nvPr/>
        </p:nvSpPr>
        <p:spPr bwMode="auto">
          <a:xfrm>
            <a:off x="3049588" y="4876800"/>
            <a:ext cx="835025" cy="3016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/>
              <a:t>pred=35</a:t>
            </a:r>
          </a:p>
        </p:txBody>
      </p:sp>
      <p:sp>
        <p:nvSpPr>
          <p:cNvPr id="1366054" name="Text Box 38"/>
          <p:cNvSpPr txBox="1">
            <a:spLocks noChangeArrowheads="1"/>
          </p:cNvSpPr>
          <p:nvPr/>
        </p:nvSpPr>
        <p:spPr bwMode="auto">
          <a:xfrm>
            <a:off x="3963988" y="1223963"/>
            <a:ext cx="746125" cy="3000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/>
              <a:t>succ=4</a:t>
            </a:r>
          </a:p>
        </p:txBody>
      </p:sp>
      <p:sp>
        <p:nvSpPr>
          <p:cNvPr id="1366055" name="Text Box 39"/>
          <p:cNvSpPr txBox="1">
            <a:spLocks noChangeArrowheads="1"/>
          </p:cNvSpPr>
          <p:nvPr/>
        </p:nvSpPr>
        <p:spPr bwMode="auto">
          <a:xfrm>
            <a:off x="2387600" y="3584575"/>
            <a:ext cx="814388" cy="3000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/>
              <a:t>pred=nil</a:t>
            </a:r>
          </a:p>
        </p:txBody>
      </p:sp>
    </p:spTree>
    <p:extLst>
      <p:ext uri="{BB962C8B-B14F-4D97-AF65-F5344CB8AC3E}">
        <p14:creationId xmlns:p14="http://schemas.microsoft.com/office/powerpoint/2010/main" val="7606049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6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6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366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66051" grpId="0"/>
      <p:bldP spid="1366055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80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Joining Operation (cont’d)</a:t>
            </a:r>
          </a:p>
        </p:txBody>
      </p:sp>
      <p:sp>
        <p:nvSpPr>
          <p:cNvPr id="1368067" name="Oval 3"/>
          <p:cNvSpPr>
            <a:spLocks noChangeArrowheads="1"/>
          </p:cNvSpPr>
          <p:nvPr/>
        </p:nvSpPr>
        <p:spPr bwMode="auto">
          <a:xfrm>
            <a:off x="4010025" y="1676400"/>
            <a:ext cx="4648200" cy="45720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68068" name="Text Box 4"/>
          <p:cNvSpPr txBox="1">
            <a:spLocks noChangeArrowheads="1"/>
          </p:cNvSpPr>
          <p:nvPr/>
        </p:nvSpPr>
        <p:spPr bwMode="auto">
          <a:xfrm>
            <a:off x="7004050" y="1766888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4</a:t>
            </a:r>
          </a:p>
        </p:txBody>
      </p:sp>
      <p:pic>
        <p:nvPicPr>
          <p:cNvPr id="1368069" name="Picture 5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24700" y="1295400"/>
            <a:ext cx="266700" cy="438150"/>
          </a:xfrm>
          <a:prstGeom prst="rect">
            <a:avLst/>
          </a:prstGeom>
          <a:noFill/>
        </p:spPr>
      </p:pic>
      <p:pic>
        <p:nvPicPr>
          <p:cNvPr id="1368070" name="Picture 6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620125" y="4819650"/>
            <a:ext cx="266700" cy="438150"/>
          </a:xfrm>
          <a:prstGeom prst="rect">
            <a:avLst/>
          </a:prstGeom>
          <a:noFill/>
        </p:spPr>
      </p:pic>
      <p:sp>
        <p:nvSpPr>
          <p:cNvPr id="1368071" name="Text Box 7"/>
          <p:cNvSpPr txBox="1">
            <a:spLocks noChangeArrowheads="1"/>
          </p:cNvSpPr>
          <p:nvPr/>
        </p:nvSpPr>
        <p:spPr bwMode="auto">
          <a:xfrm>
            <a:off x="7934325" y="46482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20</a:t>
            </a:r>
          </a:p>
        </p:txBody>
      </p:sp>
      <p:pic>
        <p:nvPicPr>
          <p:cNvPr id="1368072" name="Picture 8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19825" y="6343650"/>
            <a:ext cx="266700" cy="438150"/>
          </a:xfrm>
          <a:prstGeom prst="rect">
            <a:avLst/>
          </a:prstGeom>
          <a:noFill/>
        </p:spPr>
      </p:pic>
      <p:sp>
        <p:nvSpPr>
          <p:cNvPr id="1368073" name="Text Box 9"/>
          <p:cNvSpPr txBox="1">
            <a:spLocks noChangeArrowheads="1"/>
          </p:cNvSpPr>
          <p:nvPr/>
        </p:nvSpPr>
        <p:spPr bwMode="auto">
          <a:xfrm>
            <a:off x="6086475" y="57912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32</a:t>
            </a:r>
          </a:p>
        </p:txBody>
      </p:sp>
      <p:sp>
        <p:nvSpPr>
          <p:cNvPr id="1368074" name="Text Box 10"/>
          <p:cNvSpPr txBox="1">
            <a:spLocks noChangeArrowheads="1"/>
          </p:cNvSpPr>
          <p:nvPr/>
        </p:nvSpPr>
        <p:spPr bwMode="auto">
          <a:xfrm>
            <a:off x="5334000" y="5653088"/>
            <a:ext cx="438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35</a:t>
            </a:r>
          </a:p>
        </p:txBody>
      </p:sp>
      <p:pic>
        <p:nvPicPr>
          <p:cNvPr id="1368075" name="Picture 11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29225" y="6191250"/>
            <a:ext cx="266700" cy="438150"/>
          </a:xfrm>
          <a:prstGeom prst="rect">
            <a:avLst/>
          </a:prstGeom>
          <a:noFill/>
        </p:spPr>
      </p:pic>
      <p:sp>
        <p:nvSpPr>
          <p:cNvPr id="1368076" name="Text Box 12"/>
          <p:cNvSpPr txBox="1">
            <a:spLocks noChangeArrowheads="1"/>
          </p:cNvSpPr>
          <p:nvPr/>
        </p:nvSpPr>
        <p:spPr bwMode="auto">
          <a:xfrm>
            <a:off x="7591425" y="2300288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8</a:t>
            </a:r>
          </a:p>
        </p:txBody>
      </p:sp>
      <p:sp>
        <p:nvSpPr>
          <p:cNvPr id="1368077" name="Text Box 13"/>
          <p:cNvSpPr txBox="1">
            <a:spLocks noChangeArrowheads="1"/>
          </p:cNvSpPr>
          <p:nvPr/>
        </p:nvSpPr>
        <p:spPr bwMode="auto">
          <a:xfrm>
            <a:off x="8201025" y="3671888"/>
            <a:ext cx="438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15</a:t>
            </a:r>
          </a:p>
        </p:txBody>
      </p:sp>
      <p:sp>
        <p:nvSpPr>
          <p:cNvPr id="1368078" name="Text Box 14"/>
          <p:cNvSpPr txBox="1">
            <a:spLocks noChangeArrowheads="1"/>
          </p:cNvSpPr>
          <p:nvPr/>
        </p:nvSpPr>
        <p:spPr bwMode="auto">
          <a:xfrm>
            <a:off x="4343400" y="45720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44</a:t>
            </a:r>
          </a:p>
        </p:txBody>
      </p:sp>
      <p:sp>
        <p:nvSpPr>
          <p:cNvPr id="1368079" name="Text Box 15"/>
          <p:cNvSpPr txBox="1">
            <a:spLocks noChangeArrowheads="1"/>
          </p:cNvSpPr>
          <p:nvPr/>
        </p:nvSpPr>
        <p:spPr bwMode="auto">
          <a:xfrm>
            <a:off x="5029200" y="20574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58</a:t>
            </a:r>
          </a:p>
        </p:txBody>
      </p:sp>
      <p:pic>
        <p:nvPicPr>
          <p:cNvPr id="1368080" name="Picture 16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9525" y="4724400"/>
            <a:ext cx="266700" cy="438150"/>
          </a:xfrm>
          <a:prstGeom prst="rect">
            <a:avLst/>
          </a:prstGeom>
          <a:noFill/>
        </p:spPr>
      </p:pic>
      <p:pic>
        <p:nvPicPr>
          <p:cNvPr id="1368081" name="Picture 17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33925" y="1600200"/>
            <a:ext cx="266700" cy="438150"/>
          </a:xfrm>
          <a:prstGeom prst="rect">
            <a:avLst/>
          </a:prstGeom>
          <a:noFill/>
        </p:spPr>
      </p:pic>
      <p:sp>
        <p:nvSpPr>
          <p:cNvPr id="1368082" name="Line 18"/>
          <p:cNvSpPr>
            <a:spLocks noChangeShapeType="1"/>
          </p:cNvSpPr>
          <p:nvPr/>
        </p:nvSpPr>
        <p:spPr bwMode="auto">
          <a:xfrm flipV="1">
            <a:off x="4162425" y="4800600"/>
            <a:ext cx="152400" cy="76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68083" name="Line 19"/>
          <p:cNvSpPr>
            <a:spLocks noChangeShapeType="1"/>
          </p:cNvSpPr>
          <p:nvPr/>
        </p:nvSpPr>
        <p:spPr bwMode="auto">
          <a:xfrm>
            <a:off x="4953000" y="2057400"/>
            <a:ext cx="92075" cy="1206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368084" name="Picture 20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734425" y="3581400"/>
            <a:ext cx="266700" cy="438150"/>
          </a:xfrm>
          <a:prstGeom prst="rect">
            <a:avLst/>
          </a:prstGeom>
          <a:noFill/>
        </p:spPr>
      </p:pic>
      <p:sp>
        <p:nvSpPr>
          <p:cNvPr id="1368085" name="Line 21"/>
          <p:cNvSpPr>
            <a:spLocks noChangeShapeType="1"/>
          </p:cNvSpPr>
          <p:nvPr/>
        </p:nvSpPr>
        <p:spPr bwMode="auto">
          <a:xfrm flipV="1">
            <a:off x="5381625" y="5943600"/>
            <a:ext cx="76200" cy="152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68086" name="Line 22"/>
          <p:cNvSpPr>
            <a:spLocks noChangeShapeType="1"/>
          </p:cNvSpPr>
          <p:nvPr/>
        </p:nvSpPr>
        <p:spPr bwMode="auto">
          <a:xfrm flipV="1">
            <a:off x="6296025" y="6172200"/>
            <a:ext cx="1588" cy="152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68087" name="Line 23"/>
          <p:cNvSpPr>
            <a:spLocks noChangeShapeType="1"/>
          </p:cNvSpPr>
          <p:nvPr/>
        </p:nvSpPr>
        <p:spPr bwMode="auto">
          <a:xfrm flipH="1" flipV="1">
            <a:off x="8353425" y="4876800"/>
            <a:ext cx="152400" cy="76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68088" name="Line 24"/>
          <p:cNvSpPr>
            <a:spLocks noChangeShapeType="1"/>
          </p:cNvSpPr>
          <p:nvPr/>
        </p:nvSpPr>
        <p:spPr bwMode="auto">
          <a:xfrm flipH="1">
            <a:off x="8582025" y="3810000"/>
            <a:ext cx="152400" cy="158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68089" name="Line 25"/>
          <p:cNvSpPr>
            <a:spLocks noChangeShapeType="1"/>
          </p:cNvSpPr>
          <p:nvPr/>
        </p:nvSpPr>
        <p:spPr bwMode="auto">
          <a:xfrm flipV="1">
            <a:off x="7867650" y="2276475"/>
            <a:ext cx="114300" cy="10477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368090" name="Picture 26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048625" y="1981200"/>
            <a:ext cx="266700" cy="438150"/>
          </a:xfrm>
          <a:prstGeom prst="rect">
            <a:avLst/>
          </a:prstGeom>
          <a:noFill/>
        </p:spPr>
      </p:pic>
      <p:pic>
        <p:nvPicPr>
          <p:cNvPr id="1368091" name="Picture 27" descr="j0230337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3667125" y="3419475"/>
            <a:ext cx="263525" cy="438150"/>
          </a:xfrm>
          <a:noFill/>
          <a:ln/>
        </p:spPr>
      </p:pic>
      <p:sp>
        <p:nvSpPr>
          <p:cNvPr id="1368092" name="Text Box 28"/>
          <p:cNvSpPr txBox="1">
            <a:spLocks noChangeArrowheads="1"/>
          </p:cNvSpPr>
          <p:nvPr/>
        </p:nvSpPr>
        <p:spPr bwMode="auto">
          <a:xfrm>
            <a:off x="4057650" y="35052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50</a:t>
            </a:r>
          </a:p>
        </p:txBody>
      </p:sp>
      <p:sp>
        <p:nvSpPr>
          <p:cNvPr id="1368093" name="Rectangle 29"/>
          <p:cNvSpPr>
            <a:spLocks noChangeArrowheads="1"/>
          </p:cNvSpPr>
          <p:nvPr/>
        </p:nvSpPr>
        <p:spPr bwMode="auto">
          <a:xfrm>
            <a:off x="0" y="1447800"/>
            <a:ext cx="3810000" cy="47244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70" tIns="44442" rIns="90470" bIns="44442">
            <a:prstTxWarp prst="textNoShape">
              <a:avLst/>
            </a:prstTxWarp>
          </a:bodyPr>
          <a:lstStyle/>
          <a:p>
            <a:pPr marL="342900" indent="-342900" algn="l">
              <a:lnSpc>
                <a:spcPct val="90000"/>
              </a:lnSpc>
              <a:spcBef>
                <a:spcPct val="30000"/>
              </a:spcBef>
              <a:buClr>
                <a:schemeClr val="tx1"/>
              </a:buClr>
              <a:buSzPct val="75000"/>
              <a:buFont typeface="Wingdings" charset="2"/>
              <a:buChar char="§"/>
            </a:pPr>
            <a:r>
              <a:rPr lang="en-US" sz="2000" b="0"/>
              <a:t>This completes the joining operation!</a:t>
            </a:r>
          </a:p>
        </p:txBody>
      </p:sp>
      <p:sp>
        <p:nvSpPr>
          <p:cNvPr id="1368094" name="Text Box 30"/>
          <p:cNvSpPr txBox="1">
            <a:spLocks noChangeArrowheads="1"/>
          </p:cNvSpPr>
          <p:nvPr/>
        </p:nvSpPr>
        <p:spPr bwMode="auto">
          <a:xfrm>
            <a:off x="2819400" y="3352800"/>
            <a:ext cx="846138" cy="3016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>
                <a:solidFill>
                  <a:srgbClr val="FF0000"/>
                </a:solidFill>
              </a:rPr>
              <a:t>succ=58</a:t>
            </a:r>
          </a:p>
        </p:txBody>
      </p:sp>
      <p:sp>
        <p:nvSpPr>
          <p:cNvPr id="1368095" name="Text Box 31"/>
          <p:cNvSpPr txBox="1">
            <a:spLocks noChangeArrowheads="1"/>
          </p:cNvSpPr>
          <p:nvPr/>
        </p:nvSpPr>
        <p:spPr bwMode="auto">
          <a:xfrm>
            <a:off x="2971800" y="4727575"/>
            <a:ext cx="846138" cy="3016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>
                <a:solidFill>
                  <a:srgbClr val="FF0000"/>
                </a:solidFill>
              </a:rPr>
              <a:t>succ=50</a:t>
            </a:r>
          </a:p>
        </p:txBody>
      </p:sp>
      <p:sp>
        <p:nvSpPr>
          <p:cNvPr id="1368096" name="Text Box 32"/>
          <p:cNvSpPr txBox="1">
            <a:spLocks noChangeArrowheads="1"/>
          </p:cNvSpPr>
          <p:nvPr/>
        </p:nvSpPr>
        <p:spPr bwMode="auto">
          <a:xfrm>
            <a:off x="2827338" y="3667125"/>
            <a:ext cx="835025" cy="3016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>
                <a:solidFill>
                  <a:srgbClr val="FF0000"/>
                </a:solidFill>
              </a:rPr>
              <a:t>pred=44</a:t>
            </a:r>
          </a:p>
        </p:txBody>
      </p:sp>
      <p:sp>
        <p:nvSpPr>
          <p:cNvPr id="1368097" name="Text Box 33"/>
          <p:cNvSpPr txBox="1">
            <a:spLocks noChangeArrowheads="1"/>
          </p:cNvSpPr>
          <p:nvPr/>
        </p:nvSpPr>
        <p:spPr bwMode="auto">
          <a:xfrm>
            <a:off x="3965575" y="1447800"/>
            <a:ext cx="835025" cy="3016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>
                <a:solidFill>
                  <a:srgbClr val="FF0000"/>
                </a:solidFill>
              </a:rPr>
              <a:t>pred=50</a:t>
            </a:r>
          </a:p>
        </p:txBody>
      </p:sp>
      <p:sp>
        <p:nvSpPr>
          <p:cNvPr id="1368098" name="Line 34"/>
          <p:cNvSpPr>
            <a:spLocks noChangeShapeType="1"/>
          </p:cNvSpPr>
          <p:nvPr/>
        </p:nvSpPr>
        <p:spPr bwMode="auto">
          <a:xfrm flipH="1">
            <a:off x="3962400" y="3733800"/>
            <a:ext cx="152400" cy="158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60762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011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Achieving Efficiency: </a:t>
            </a:r>
            <a:r>
              <a:rPr lang="en-US" i="1"/>
              <a:t>finger tables</a:t>
            </a:r>
          </a:p>
        </p:txBody>
      </p:sp>
      <p:sp>
        <p:nvSpPr>
          <p:cNvPr id="1370115" name="Oval 3"/>
          <p:cNvSpPr>
            <a:spLocks noChangeArrowheads="1"/>
          </p:cNvSpPr>
          <p:nvPr/>
        </p:nvSpPr>
        <p:spPr bwMode="auto">
          <a:xfrm>
            <a:off x="2897188" y="2000250"/>
            <a:ext cx="3427412" cy="3427413"/>
          </a:xfrm>
          <a:prstGeom prst="ellips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0116" name="Text Box 4"/>
          <p:cNvSpPr txBox="1">
            <a:spLocks noChangeArrowheads="1"/>
          </p:cNvSpPr>
          <p:nvPr/>
        </p:nvSpPr>
        <p:spPr bwMode="auto">
          <a:xfrm>
            <a:off x="2590800" y="4665663"/>
            <a:ext cx="758825" cy="334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400" b="1">
                <a:latin typeface="Helvetica" charset="0"/>
                <a:ea typeface="Times New Roman" charset="0"/>
                <a:cs typeface="Times New Roman" charset="0"/>
              </a:rPr>
              <a:t>80 + 2</a:t>
            </a:r>
            <a:r>
              <a:rPr lang="en-US" b="1" baseline="20000">
                <a:latin typeface="Helvetica" charset="0"/>
                <a:ea typeface="Times New Roman" charset="0"/>
                <a:cs typeface="Times New Roman" charset="0"/>
              </a:rPr>
              <a:t>0</a:t>
            </a:r>
            <a:endParaRPr lang="en-US" sz="1400" b="1">
              <a:latin typeface="Helvetica" charset="0"/>
            </a:endParaRPr>
          </a:p>
        </p:txBody>
      </p:sp>
      <p:sp>
        <p:nvSpPr>
          <p:cNvPr id="1370117" name="Freeform 5"/>
          <p:cNvSpPr>
            <a:spLocks/>
          </p:cNvSpPr>
          <p:nvPr/>
        </p:nvSpPr>
        <p:spPr bwMode="auto">
          <a:xfrm>
            <a:off x="3200400" y="4540250"/>
            <a:ext cx="177800" cy="354013"/>
          </a:xfrm>
          <a:custGeom>
            <a:avLst/>
            <a:gdLst/>
            <a:ahLst/>
            <a:cxnLst>
              <a:cxn ang="0">
                <a:pos x="96" y="224"/>
              </a:cxn>
              <a:cxn ang="0">
                <a:pos x="96" y="32"/>
              </a:cxn>
              <a:cxn ang="0">
                <a:pos x="0" y="32"/>
              </a:cxn>
            </a:cxnLst>
            <a:rect l="0" t="0" r="r" b="b"/>
            <a:pathLst>
              <a:path w="112" h="224">
                <a:moveTo>
                  <a:pt x="96" y="224"/>
                </a:moveTo>
                <a:cubicBezTo>
                  <a:pt x="104" y="144"/>
                  <a:pt x="112" y="64"/>
                  <a:pt x="96" y="32"/>
                </a:cubicBezTo>
                <a:cubicBezTo>
                  <a:pt x="80" y="0"/>
                  <a:pt x="40" y="16"/>
                  <a:pt x="0" y="32"/>
                </a:cubicBez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370118" name="Freeform 6"/>
          <p:cNvSpPr>
            <a:spLocks/>
          </p:cNvSpPr>
          <p:nvPr/>
        </p:nvSpPr>
        <p:spPr bwMode="auto">
          <a:xfrm>
            <a:off x="3124200" y="4360863"/>
            <a:ext cx="419100" cy="457200"/>
          </a:xfrm>
          <a:custGeom>
            <a:avLst/>
            <a:gdLst/>
            <a:ahLst/>
            <a:cxnLst>
              <a:cxn ang="0">
                <a:pos x="144" y="280"/>
              </a:cxn>
              <a:cxn ang="0">
                <a:pos x="240" y="40"/>
              </a:cxn>
              <a:cxn ang="0">
                <a:pos x="0" y="40"/>
              </a:cxn>
            </a:cxnLst>
            <a:rect l="0" t="0" r="r" b="b"/>
            <a:pathLst>
              <a:path w="264" h="280">
                <a:moveTo>
                  <a:pt x="144" y="280"/>
                </a:moveTo>
                <a:cubicBezTo>
                  <a:pt x="204" y="180"/>
                  <a:pt x="264" y="80"/>
                  <a:pt x="240" y="40"/>
                </a:cubicBezTo>
                <a:cubicBezTo>
                  <a:pt x="216" y="0"/>
                  <a:pt x="108" y="20"/>
                  <a:pt x="0" y="40"/>
                </a:cubicBez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370119" name="Freeform 7"/>
          <p:cNvSpPr>
            <a:spLocks/>
          </p:cNvSpPr>
          <p:nvPr/>
        </p:nvSpPr>
        <p:spPr bwMode="auto">
          <a:xfrm>
            <a:off x="2971800" y="4054475"/>
            <a:ext cx="812800" cy="763588"/>
          </a:xfrm>
          <a:custGeom>
            <a:avLst/>
            <a:gdLst/>
            <a:ahLst/>
            <a:cxnLst>
              <a:cxn ang="0">
                <a:pos x="192" y="392"/>
              </a:cxn>
              <a:cxn ang="0">
                <a:pos x="432" y="56"/>
              </a:cxn>
              <a:cxn ang="0">
                <a:pos x="0" y="56"/>
              </a:cxn>
            </a:cxnLst>
            <a:rect l="0" t="0" r="r" b="b"/>
            <a:pathLst>
              <a:path w="464" h="392">
                <a:moveTo>
                  <a:pt x="192" y="392"/>
                </a:moveTo>
                <a:cubicBezTo>
                  <a:pt x="328" y="252"/>
                  <a:pt x="464" y="112"/>
                  <a:pt x="432" y="56"/>
                </a:cubicBezTo>
                <a:cubicBezTo>
                  <a:pt x="400" y="0"/>
                  <a:pt x="200" y="28"/>
                  <a:pt x="0" y="56"/>
                </a:cubicBez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370120" name="Freeform 8"/>
          <p:cNvSpPr>
            <a:spLocks/>
          </p:cNvSpPr>
          <p:nvPr/>
        </p:nvSpPr>
        <p:spPr bwMode="auto">
          <a:xfrm>
            <a:off x="2895600" y="3676650"/>
            <a:ext cx="1447800" cy="1141413"/>
          </a:xfrm>
          <a:custGeom>
            <a:avLst/>
            <a:gdLst/>
            <a:ahLst/>
            <a:cxnLst>
              <a:cxn ang="0">
                <a:pos x="288" y="720"/>
              </a:cxn>
              <a:cxn ang="0">
                <a:pos x="864" y="144"/>
              </a:cxn>
              <a:cxn ang="0">
                <a:pos x="0" y="0"/>
              </a:cxn>
            </a:cxnLst>
            <a:rect l="0" t="0" r="r" b="b"/>
            <a:pathLst>
              <a:path w="912" h="720">
                <a:moveTo>
                  <a:pt x="288" y="720"/>
                </a:moveTo>
                <a:cubicBezTo>
                  <a:pt x="600" y="492"/>
                  <a:pt x="912" y="264"/>
                  <a:pt x="864" y="144"/>
                </a:cubicBezTo>
                <a:cubicBezTo>
                  <a:pt x="816" y="24"/>
                  <a:pt x="408" y="12"/>
                  <a:pt x="0" y="0"/>
                </a:cubicBez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370121" name="Freeform 9"/>
          <p:cNvSpPr>
            <a:spLocks/>
          </p:cNvSpPr>
          <p:nvPr/>
        </p:nvSpPr>
        <p:spPr bwMode="auto">
          <a:xfrm>
            <a:off x="3352800" y="2533650"/>
            <a:ext cx="1231900" cy="2284413"/>
          </a:xfrm>
          <a:custGeom>
            <a:avLst/>
            <a:gdLst/>
            <a:ahLst/>
            <a:cxnLst>
              <a:cxn ang="0">
                <a:pos x="0" y="1440"/>
              </a:cxn>
              <a:cxn ang="0">
                <a:pos x="768" y="864"/>
              </a:cxn>
              <a:cxn ang="0">
                <a:pos x="48" y="0"/>
              </a:cxn>
            </a:cxnLst>
            <a:rect l="0" t="0" r="r" b="b"/>
            <a:pathLst>
              <a:path w="776" h="1440">
                <a:moveTo>
                  <a:pt x="0" y="1440"/>
                </a:moveTo>
                <a:cubicBezTo>
                  <a:pt x="380" y="1272"/>
                  <a:pt x="760" y="1104"/>
                  <a:pt x="768" y="864"/>
                </a:cubicBezTo>
                <a:cubicBezTo>
                  <a:pt x="776" y="624"/>
                  <a:pt x="412" y="312"/>
                  <a:pt x="48" y="0"/>
                </a:cubicBez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370122" name="Freeform 10"/>
          <p:cNvSpPr>
            <a:spLocks/>
          </p:cNvSpPr>
          <p:nvPr/>
        </p:nvSpPr>
        <p:spPr bwMode="auto">
          <a:xfrm>
            <a:off x="3352800" y="2439988"/>
            <a:ext cx="2360613" cy="2378075"/>
          </a:xfrm>
          <a:custGeom>
            <a:avLst/>
            <a:gdLst/>
            <a:ahLst/>
            <a:cxnLst>
              <a:cxn ang="0">
                <a:pos x="0" y="1392"/>
              </a:cxn>
              <a:cxn ang="0">
                <a:pos x="864" y="960"/>
              </a:cxn>
              <a:cxn ang="0">
                <a:pos x="1584" y="0"/>
              </a:cxn>
            </a:cxnLst>
            <a:rect l="0" t="0" r="r" b="b"/>
            <a:pathLst>
              <a:path w="1584" h="1392">
                <a:moveTo>
                  <a:pt x="0" y="1392"/>
                </a:moveTo>
                <a:cubicBezTo>
                  <a:pt x="300" y="1292"/>
                  <a:pt x="600" y="1192"/>
                  <a:pt x="864" y="960"/>
                </a:cubicBezTo>
                <a:cubicBezTo>
                  <a:pt x="1128" y="728"/>
                  <a:pt x="1356" y="364"/>
                  <a:pt x="1584" y="0"/>
                </a:cubicBez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370123" name="Text Box 11"/>
          <p:cNvSpPr txBox="1">
            <a:spLocks noChangeArrowheads="1"/>
          </p:cNvSpPr>
          <p:nvPr/>
        </p:nvSpPr>
        <p:spPr bwMode="auto">
          <a:xfrm>
            <a:off x="2441575" y="4513263"/>
            <a:ext cx="758825" cy="334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400" b="1">
                <a:latin typeface="Helvetica" charset="0"/>
                <a:ea typeface="Times New Roman" charset="0"/>
                <a:cs typeface="Times New Roman" charset="0"/>
              </a:rPr>
              <a:t>80 + 2</a:t>
            </a:r>
            <a:r>
              <a:rPr lang="en-US" b="1" baseline="20000">
                <a:latin typeface="Helvetica" charset="0"/>
                <a:ea typeface="Times New Roman" charset="0"/>
                <a:cs typeface="Times New Roman" charset="0"/>
              </a:rPr>
              <a:t>1</a:t>
            </a:r>
            <a:endParaRPr lang="en-US" sz="1400" b="1">
              <a:latin typeface="Helvetica" charset="0"/>
            </a:endParaRPr>
          </a:p>
        </p:txBody>
      </p:sp>
      <p:sp>
        <p:nvSpPr>
          <p:cNvPr id="1370124" name="Text Box 12"/>
          <p:cNvSpPr txBox="1">
            <a:spLocks noChangeArrowheads="1"/>
          </p:cNvSpPr>
          <p:nvPr/>
        </p:nvSpPr>
        <p:spPr bwMode="auto">
          <a:xfrm>
            <a:off x="2362200" y="4284663"/>
            <a:ext cx="7588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400" b="1">
                <a:latin typeface="Helvetica" charset="0"/>
                <a:ea typeface="Times New Roman" charset="0"/>
                <a:cs typeface="Times New Roman" charset="0"/>
              </a:rPr>
              <a:t>80 + 2</a:t>
            </a:r>
            <a:r>
              <a:rPr lang="en-US" b="1" baseline="20000">
                <a:latin typeface="Helvetica" charset="0"/>
                <a:ea typeface="Times New Roman" charset="0"/>
                <a:cs typeface="Times New Roman" charset="0"/>
              </a:rPr>
              <a:t>2</a:t>
            </a:r>
            <a:endParaRPr lang="en-US" sz="1400" b="1">
              <a:latin typeface="Helvetica" charset="0"/>
            </a:endParaRPr>
          </a:p>
        </p:txBody>
      </p:sp>
      <p:sp>
        <p:nvSpPr>
          <p:cNvPr id="1370125" name="Text Box 13"/>
          <p:cNvSpPr txBox="1">
            <a:spLocks noChangeArrowheads="1"/>
          </p:cNvSpPr>
          <p:nvPr/>
        </p:nvSpPr>
        <p:spPr bwMode="auto">
          <a:xfrm>
            <a:off x="2209800" y="4054475"/>
            <a:ext cx="758825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400" b="1">
                <a:latin typeface="Helvetica" charset="0"/>
                <a:ea typeface="Times New Roman" charset="0"/>
                <a:cs typeface="Times New Roman" charset="0"/>
              </a:rPr>
              <a:t>80 + 2</a:t>
            </a:r>
            <a:r>
              <a:rPr lang="en-US" b="1" baseline="20000">
                <a:latin typeface="Helvetica" charset="0"/>
                <a:ea typeface="Times New Roman" charset="0"/>
                <a:cs typeface="Times New Roman" charset="0"/>
              </a:rPr>
              <a:t>3</a:t>
            </a:r>
            <a:endParaRPr lang="en-US" sz="1400" b="1">
              <a:latin typeface="Helvetica" charset="0"/>
            </a:endParaRPr>
          </a:p>
        </p:txBody>
      </p:sp>
      <p:sp>
        <p:nvSpPr>
          <p:cNvPr id="1370126" name="Text Box 14"/>
          <p:cNvSpPr txBox="1">
            <a:spLocks noChangeArrowheads="1"/>
          </p:cNvSpPr>
          <p:nvPr/>
        </p:nvSpPr>
        <p:spPr bwMode="auto">
          <a:xfrm>
            <a:off x="2136775" y="3522663"/>
            <a:ext cx="758825" cy="334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400" b="1">
                <a:latin typeface="Helvetica" charset="0"/>
                <a:ea typeface="Times New Roman" charset="0"/>
                <a:cs typeface="Times New Roman" charset="0"/>
              </a:rPr>
              <a:t>80 + 2</a:t>
            </a:r>
            <a:r>
              <a:rPr lang="en-US" b="1" baseline="20000">
                <a:latin typeface="Helvetica" charset="0"/>
                <a:ea typeface="Times New Roman" charset="0"/>
                <a:cs typeface="Times New Roman" charset="0"/>
              </a:rPr>
              <a:t>4</a:t>
            </a:r>
            <a:endParaRPr lang="en-US" sz="1400" b="1">
              <a:latin typeface="Helvetica" charset="0"/>
            </a:endParaRPr>
          </a:p>
        </p:txBody>
      </p:sp>
      <p:sp>
        <p:nvSpPr>
          <p:cNvPr id="1370127" name="Text Box 15"/>
          <p:cNvSpPr txBox="1">
            <a:spLocks noChangeArrowheads="1"/>
          </p:cNvSpPr>
          <p:nvPr/>
        </p:nvSpPr>
        <p:spPr bwMode="auto">
          <a:xfrm>
            <a:off x="2517775" y="2378075"/>
            <a:ext cx="8318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b="1">
                <a:latin typeface="Helvetica" charset="0"/>
                <a:ea typeface="Times New Roman" charset="0"/>
                <a:cs typeface="Times New Roman" charset="0"/>
              </a:rPr>
              <a:t>80 + 2</a:t>
            </a:r>
            <a:r>
              <a:rPr lang="en-US" b="1" baseline="20000">
                <a:latin typeface="Helvetica" charset="0"/>
                <a:ea typeface="Times New Roman" charset="0"/>
                <a:cs typeface="Times New Roman" charset="0"/>
              </a:rPr>
              <a:t>5</a:t>
            </a:r>
            <a:endParaRPr lang="en-US" b="1">
              <a:latin typeface="Helvetica" charset="0"/>
            </a:endParaRPr>
          </a:p>
        </p:txBody>
      </p:sp>
      <p:sp>
        <p:nvSpPr>
          <p:cNvPr id="1370128" name="Text Box 16"/>
          <p:cNvSpPr txBox="1">
            <a:spLocks noChangeArrowheads="1"/>
          </p:cNvSpPr>
          <p:nvPr/>
        </p:nvSpPr>
        <p:spPr bwMode="auto">
          <a:xfrm>
            <a:off x="5608638" y="2105025"/>
            <a:ext cx="2159000" cy="334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b="1">
                <a:latin typeface="Helvetica" charset="0"/>
                <a:ea typeface="Times New Roman" charset="0"/>
                <a:cs typeface="Times New Roman" charset="0"/>
              </a:rPr>
              <a:t>(80 + 2</a:t>
            </a:r>
            <a:r>
              <a:rPr lang="en-US" b="1" baseline="20000">
                <a:latin typeface="Helvetica" charset="0"/>
                <a:ea typeface="Times New Roman" charset="0"/>
                <a:cs typeface="Times New Roman" charset="0"/>
              </a:rPr>
              <a:t>6</a:t>
            </a:r>
            <a:r>
              <a:rPr lang="en-US" b="1">
                <a:latin typeface="Helvetica" charset="0"/>
                <a:ea typeface="Times New Roman" charset="0"/>
                <a:cs typeface="Times New Roman" charset="0"/>
              </a:rPr>
              <a:t>) mod 2</a:t>
            </a:r>
            <a:r>
              <a:rPr lang="en-US" b="1" baseline="30000">
                <a:latin typeface="Helvetica" charset="0"/>
                <a:ea typeface="Times New Roman" charset="0"/>
                <a:cs typeface="Times New Roman" charset="0"/>
              </a:rPr>
              <a:t>7</a:t>
            </a:r>
            <a:r>
              <a:rPr lang="en-US" b="1">
                <a:latin typeface="Helvetica" charset="0"/>
                <a:ea typeface="Times New Roman" charset="0"/>
                <a:cs typeface="Times New Roman" charset="0"/>
              </a:rPr>
              <a:t> = 16</a:t>
            </a:r>
            <a:endParaRPr lang="en-US" b="1">
              <a:latin typeface="Helvetica" charset="0"/>
            </a:endParaRPr>
          </a:p>
        </p:txBody>
      </p:sp>
      <p:sp>
        <p:nvSpPr>
          <p:cNvPr id="1370129" name="Line 17"/>
          <p:cNvSpPr>
            <a:spLocks noChangeShapeType="1"/>
          </p:cNvSpPr>
          <p:nvPr/>
        </p:nvSpPr>
        <p:spPr bwMode="auto">
          <a:xfrm>
            <a:off x="4616450" y="1943100"/>
            <a:ext cx="0" cy="2270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0130" name="Text Box 18"/>
          <p:cNvSpPr txBox="1">
            <a:spLocks noChangeArrowheads="1"/>
          </p:cNvSpPr>
          <p:nvPr/>
        </p:nvSpPr>
        <p:spPr bwMode="auto">
          <a:xfrm>
            <a:off x="4464050" y="1560513"/>
            <a:ext cx="33655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 anchor="ctr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>
                <a:latin typeface="Times New Roman" charset="0"/>
              </a:rPr>
              <a:t>0</a:t>
            </a:r>
          </a:p>
        </p:txBody>
      </p:sp>
      <p:sp>
        <p:nvSpPr>
          <p:cNvPr id="1370131" name="Text Box 19"/>
          <p:cNvSpPr txBox="1">
            <a:spLocks noChangeArrowheads="1"/>
          </p:cNvSpPr>
          <p:nvPr/>
        </p:nvSpPr>
        <p:spPr bwMode="auto">
          <a:xfrm>
            <a:off x="7086600" y="1298575"/>
            <a:ext cx="1296988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pPr eaLnBrk="1" hangingPunct="1"/>
            <a:r>
              <a:rPr lang="en-US" sz="2400">
                <a:latin typeface="Times New Roman" charset="0"/>
              </a:rPr>
              <a:t>Say </a:t>
            </a:r>
            <a:r>
              <a:rPr lang="en-US" sz="2400" i="1">
                <a:latin typeface="Times New Roman" charset="0"/>
              </a:rPr>
              <a:t>m=7</a:t>
            </a:r>
          </a:p>
        </p:txBody>
      </p:sp>
      <p:sp>
        <p:nvSpPr>
          <p:cNvPr id="1370132" name="Text Box 20"/>
          <p:cNvSpPr txBox="1">
            <a:spLocks noChangeArrowheads="1"/>
          </p:cNvSpPr>
          <p:nvPr/>
        </p:nvSpPr>
        <p:spPr bwMode="auto">
          <a:xfrm>
            <a:off x="452438" y="5873750"/>
            <a:ext cx="8386762" cy="46165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91430" tIns="45716" rIns="91430" bIns="45716">
            <a:prstTxWarp prst="textNoShape">
              <a:avLst/>
            </a:prstTxWarp>
            <a:spAutoFit/>
          </a:bodyPr>
          <a:lstStyle/>
          <a:p>
            <a:pPr algn="l" eaLnBrk="1" hangingPunct="1"/>
            <a:r>
              <a:rPr lang="en-US" sz="2400" b="0" i="1" dirty="0" err="1">
                <a:latin typeface="Times New Roman" charset="0"/>
              </a:rPr>
              <a:t>i</a:t>
            </a:r>
            <a:r>
              <a:rPr lang="en-US" sz="2400" b="0" dirty="0" err="1">
                <a:latin typeface="Times New Roman" charset="0"/>
              </a:rPr>
              <a:t>th</a:t>
            </a:r>
            <a:r>
              <a:rPr lang="en-US" sz="2400" b="0" dirty="0">
                <a:latin typeface="Times New Roman" charset="0"/>
              </a:rPr>
              <a:t> entry at peer with id </a:t>
            </a:r>
            <a:r>
              <a:rPr lang="en-US" sz="2400" b="0" i="1" dirty="0" err="1">
                <a:latin typeface="Times New Roman" charset="0"/>
              </a:rPr>
              <a:t>n</a:t>
            </a:r>
            <a:r>
              <a:rPr lang="en-US" sz="2400" b="0" i="1" dirty="0">
                <a:latin typeface="Times New Roman" charset="0"/>
              </a:rPr>
              <a:t> </a:t>
            </a:r>
            <a:r>
              <a:rPr lang="en-US" sz="2400" b="0" dirty="0">
                <a:latin typeface="Times New Roman" charset="0"/>
              </a:rPr>
              <a:t>is first peer with id &gt;=                          </a:t>
            </a:r>
          </a:p>
        </p:txBody>
      </p:sp>
      <p:graphicFrame>
        <p:nvGraphicFramePr>
          <p:cNvPr id="1370133" name="Object 21"/>
          <p:cNvGraphicFramePr>
            <a:graphicFrameLocks noChangeAspect="1"/>
          </p:cNvGraphicFramePr>
          <p:nvPr/>
        </p:nvGraphicFramePr>
        <p:xfrm>
          <a:off x="6583363" y="5862638"/>
          <a:ext cx="1946275" cy="473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3" name="Equation" r:id="rId4" imgW="939600" imgH="228600" progId="Equation.3">
                  <p:embed/>
                </p:oleObj>
              </mc:Choice>
              <mc:Fallback>
                <p:oleObj name="Equation" r:id="rId4" imgW="9396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83363" y="5862638"/>
                        <a:ext cx="1946275" cy="4730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70134" name="Text Box 22"/>
          <p:cNvSpPr txBox="1">
            <a:spLocks noChangeArrowheads="1"/>
          </p:cNvSpPr>
          <p:nvPr/>
        </p:nvSpPr>
        <p:spPr bwMode="auto">
          <a:xfrm>
            <a:off x="228600" y="2595563"/>
            <a:ext cx="184150" cy="455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pPr eaLnBrk="1" hangingPunct="1"/>
            <a:endParaRPr lang="en-US" sz="2400">
              <a:latin typeface="Times New Roman" charset="0"/>
            </a:endParaRPr>
          </a:p>
        </p:txBody>
      </p:sp>
      <p:sp>
        <p:nvSpPr>
          <p:cNvPr id="1370135" name="Text Box 23"/>
          <p:cNvSpPr txBox="1">
            <a:spLocks noChangeArrowheads="1"/>
          </p:cNvSpPr>
          <p:nvPr/>
        </p:nvSpPr>
        <p:spPr bwMode="auto">
          <a:xfrm>
            <a:off x="276417" y="2062163"/>
            <a:ext cx="1118996" cy="304698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pPr eaLnBrk="1" hangingPunct="1"/>
            <a:r>
              <a:rPr lang="en-US" sz="2400" b="0" i="1">
                <a:latin typeface="Times New Roman" charset="0"/>
              </a:rPr>
              <a:t>i   ft[i]</a:t>
            </a:r>
          </a:p>
          <a:p>
            <a:pPr eaLnBrk="1" hangingPunct="1"/>
            <a:r>
              <a:rPr lang="en-US" sz="2400" b="0">
                <a:latin typeface="Times New Roman" charset="0"/>
              </a:rPr>
              <a:t>0  96</a:t>
            </a:r>
          </a:p>
          <a:p>
            <a:pPr eaLnBrk="1" hangingPunct="1"/>
            <a:r>
              <a:rPr lang="en-US" sz="2400" b="0">
                <a:latin typeface="Times New Roman" charset="0"/>
              </a:rPr>
              <a:t>1  96</a:t>
            </a:r>
          </a:p>
          <a:p>
            <a:pPr eaLnBrk="1" hangingPunct="1"/>
            <a:r>
              <a:rPr lang="en-US" sz="2400" b="0">
                <a:latin typeface="Times New Roman" charset="0"/>
              </a:rPr>
              <a:t>2  96</a:t>
            </a:r>
          </a:p>
          <a:p>
            <a:pPr eaLnBrk="1" hangingPunct="1"/>
            <a:r>
              <a:rPr lang="en-US" sz="2400" b="0">
                <a:latin typeface="Times New Roman" charset="0"/>
              </a:rPr>
              <a:t>3  96</a:t>
            </a:r>
          </a:p>
          <a:p>
            <a:pPr eaLnBrk="1" hangingPunct="1"/>
            <a:r>
              <a:rPr lang="en-US" sz="2400" b="0">
                <a:latin typeface="Times New Roman" charset="0"/>
              </a:rPr>
              <a:t>4  96</a:t>
            </a:r>
          </a:p>
          <a:p>
            <a:pPr eaLnBrk="1" hangingPunct="1"/>
            <a:r>
              <a:rPr lang="en-US" sz="2400" b="0">
                <a:latin typeface="Times New Roman" charset="0"/>
              </a:rPr>
              <a:t>5  112</a:t>
            </a:r>
          </a:p>
          <a:p>
            <a:pPr eaLnBrk="1" hangingPunct="1"/>
            <a:r>
              <a:rPr lang="en-US" sz="2400" b="0">
                <a:latin typeface="Times New Roman" charset="0"/>
              </a:rPr>
              <a:t>6  20</a:t>
            </a:r>
          </a:p>
        </p:txBody>
      </p:sp>
      <p:sp>
        <p:nvSpPr>
          <p:cNvPr id="1370136" name="Line 24"/>
          <p:cNvSpPr>
            <a:spLocks noChangeShapeType="1"/>
          </p:cNvSpPr>
          <p:nvPr/>
        </p:nvSpPr>
        <p:spPr bwMode="auto">
          <a:xfrm flipH="1" flipV="1">
            <a:off x="1295400" y="3889375"/>
            <a:ext cx="1450975" cy="12128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0137" name="Text Box 25"/>
          <p:cNvSpPr txBox="1">
            <a:spLocks noChangeArrowheads="1"/>
          </p:cNvSpPr>
          <p:nvPr/>
        </p:nvSpPr>
        <p:spPr bwMode="auto">
          <a:xfrm>
            <a:off x="20638" y="1492250"/>
            <a:ext cx="242093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pPr eaLnBrk="1" hangingPunct="1"/>
            <a:r>
              <a:rPr lang="en-US" sz="2400">
                <a:latin typeface="Times New Roman" charset="0"/>
              </a:rPr>
              <a:t>Finger Table at 80</a:t>
            </a:r>
          </a:p>
        </p:txBody>
      </p:sp>
      <p:pic>
        <p:nvPicPr>
          <p:cNvPr id="1370138" name="Picture 26" descr="j0230337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435725" y="3524250"/>
            <a:ext cx="266700" cy="436563"/>
          </a:xfrm>
          <a:prstGeom prst="rect">
            <a:avLst/>
          </a:prstGeom>
          <a:noFill/>
        </p:spPr>
      </p:pic>
      <p:sp>
        <p:nvSpPr>
          <p:cNvPr id="1370139" name="Line 27"/>
          <p:cNvSpPr>
            <a:spLocks noChangeShapeType="1"/>
          </p:cNvSpPr>
          <p:nvPr/>
        </p:nvSpPr>
        <p:spPr bwMode="auto">
          <a:xfrm>
            <a:off x="6246813" y="3733800"/>
            <a:ext cx="150812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0140" name="Text Box 28"/>
          <p:cNvSpPr txBox="1">
            <a:spLocks noChangeArrowheads="1"/>
          </p:cNvSpPr>
          <p:nvPr/>
        </p:nvSpPr>
        <p:spPr bwMode="auto">
          <a:xfrm>
            <a:off x="5865813" y="3519488"/>
            <a:ext cx="436562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32</a:t>
            </a:r>
          </a:p>
        </p:txBody>
      </p:sp>
      <p:sp>
        <p:nvSpPr>
          <p:cNvPr id="1370141" name="Line 29"/>
          <p:cNvSpPr>
            <a:spLocks noChangeShapeType="1"/>
          </p:cNvSpPr>
          <p:nvPr/>
        </p:nvSpPr>
        <p:spPr bwMode="auto">
          <a:xfrm>
            <a:off x="5789613" y="4797425"/>
            <a:ext cx="152400" cy="76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0142" name="Text Box 30"/>
          <p:cNvSpPr txBox="1">
            <a:spLocks noChangeArrowheads="1"/>
          </p:cNvSpPr>
          <p:nvPr/>
        </p:nvSpPr>
        <p:spPr bwMode="auto">
          <a:xfrm>
            <a:off x="5351463" y="4584700"/>
            <a:ext cx="43815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45</a:t>
            </a:r>
          </a:p>
        </p:txBody>
      </p:sp>
      <p:sp>
        <p:nvSpPr>
          <p:cNvPr id="1370143" name="Text Box 31"/>
          <p:cNvSpPr txBox="1">
            <a:spLocks noChangeArrowheads="1"/>
          </p:cNvSpPr>
          <p:nvPr/>
        </p:nvSpPr>
        <p:spPr bwMode="auto">
          <a:xfrm>
            <a:off x="3430588" y="4721225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80</a:t>
            </a:r>
          </a:p>
        </p:txBody>
      </p:sp>
      <p:sp>
        <p:nvSpPr>
          <p:cNvPr id="1370144" name="Line 32"/>
          <p:cNvSpPr>
            <a:spLocks noChangeShapeType="1"/>
          </p:cNvSpPr>
          <p:nvPr/>
        </p:nvSpPr>
        <p:spPr bwMode="auto">
          <a:xfrm flipV="1">
            <a:off x="5884863" y="2643188"/>
            <a:ext cx="171450" cy="1079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0145" name="Text Box 33"/>
          <p:cNvSpPr txBox="1">
            <a:spLocks noChangeArrowheads="1"/>
          </p:cNvSpPr>
          <p:nvPr/>
        </p:nvSpPr>
        <p:spPr bwMode="auto">
          <a:xfrm>
            <a:off x="5484813" y="2592388"/>
            <a:ext cx="438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20</a:t>
            </a:r>
          </a:p>
        </p:txBody>
      </p:sp>
      <p:sp>
        <p:nvSpPr>
          <p:cNvPr id="1370146" name="Line 34"/>
          <p:cNvSpPr>
            <a:spLocks noChangeShapeType="1"/>
          </p:cNvSpPr>
          <p:nvPr/>
        </p:nvSpPr>
        <p:spPr bwMode="auto">
          <a:xfrm flipH="1" flipV="1">
            <a:off x="3354388" y="2427288"/>
            <a:ext cx="107950" cy="1651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0147" name="Text Box 35"/>
          <p:cNvSpPr txBox="1">
            <a:spLocks noChangeArrowheads="1"/>
          </p:cNvSpPr>
          <p:nvPr/>
        </p:nvSpPr>
        <p:spPr bwMode="auto">
          <a:xfrm>
            <a:off x="3430588" y="2301875"/>
            <a:ext cx="565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112</a:t>
            </a:r>
          </a:p>
        </p:txBody>
      </p:sp>
      <p:sp>
        <p:nvSpPr>
          <p:cNvPr id="1370148" name="Text Box 36"/>
          <p:cNvSpPr txBox="1">
            <a:spLocks noChangeArrowheads="1"/>
          </p:cNvSpPr>
          <p:nvPr/>
        </p:nvSpPr>
        <p:spPr bwMode="auto">
          <a:xfrm>
            <a:off x="2897188" y="3214688"/>
            <a:ext cx="438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96</a:t>
            </a:r>
          </a:p>
        </p:txBody>
      </p:sp>
      <p:sp>
        <p:nvSpPr>
          <p:cNvPr id="1370149" name="Line 37"/>
          <p:cNvSpPr>
            <a:spLocks noChangeShapeType="1"/>
          </p:cNvSpPr>
          <p:nvPr/>
        </p:nvSpPr>
        <p:spPr bwMode="auto">
          <a:xfrm flipH="1">
            <a:off x="2822575" y="3429000"/>
            <a:ext cx="150813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370150" name="Picture 38" descr="j0230337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094413" y="4740275"/>
            <a:ext cx="265112" cy="438150"/>
          </a:xfrm>
          <a:prstGeom prst="rect">
            <a:avLst/>
          </a:prstGeom>
          <a:noFill/>
        </p:spPr>
      </p:pic>
      <p:pic>
        <p:nvPicPr>
          <p:cNvPr id="1370151" name="Picture 39" descr="j0230337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973388" y="4968875"/>
            <a:ext cx="266700" cy="438150"/>
          </a:xfrm>
          <a:prstGeom prst="rect">
            <a:avLst/>
          </a:prstGeom>
          <a:noFill/>
        </p:spPr>
      </p:pic>
      <p:pic>
        <p:nvPicPr>
          <p:cNvPr id="1370152" name="Picture 40" descr="j0230337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479675" y="3143250"/>
            <a:ext cx="266700" cy="438150"/>
          </a:xfrm>
          <a:prstGeom prst="rect">
            <a:avLst/>
          </a:prstGeom>
          <a:noFill/>
        </p:spPr>
      </p:pic>
      <p:pic>
        <p:nvPicPr>
          <p:cNvPr id="1370153" name="Picture 41" descr="j0230337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125788" y="1927225"/>
            <a:ext cx="266700" cy="436563"/>
          </a:xfrm>
          <a:prstGeom prst="rect">
            <a:avLst/>
          </a:prstGeom>
          <a:noFill/>
        </p:spPr>
      </p:pic>
      <p:pic>
        <p:nvPicPr>
          <p:cNvPr id="1370154" name="Picture 42" descr="j0230337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170613" y="2439988"/>
            <a:ext cx="265112" cy="4381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330578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Chord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There is a tradeoff between routing table size and </a:t>
            </a:r>
            <a:r>
              <a:rPr lang="en-US" dirty="0" smtClean="0"/>
              <a:t>diameter (number of hops for lookup) </a:t>
            </a:r>
            <a:r>
              <a:rPr lang="en-US" dirty="0" smtClean="0"/>
              <a:t>of the network</a:t>
            </a:r>
          </a:p>
          <a:p>
            <a:r>
              <a:rPr lang="en-US" dirty="0" smtClean="0"/>
              <a:t>Chord achieves diameter </a:t>
            </a:r>
            <a:r>
              <a:rPr lang="en-US" dirty="0" err="1" smtClean="0"/>
              <a:t>O(log</a:t>
            </a:r>
            <a:r>
              <a:rPr lang="en-US" dirty="0" smtClean="0"/>
              <a:t> </a:t>
            </a:r>
            <a:r>
              <a:rPr lang="en-US" dirty="0" err="1" smtClean="0"/>
              <a:t>n</a:t>
            </a:r>
            <a:r>
              <a:rPr lang="en-US" dirty="0" smtClean="0"/>
              <a:t>) with </a:t>
            </a:r>
            <a:r>
              <a:rPr lang="en-US" dirty="0" err="1" smtClean="0"/>
              <a:t>O(log</a:t>
            </a:r>
            <a:r>
              <a:rPr lang="en-US" dirty="0" smtClean="0"/>
              <a:t> </a:t>
            </a:r>
            <a:r>
              <a:rPr lang="en-US" dirty="0" err="1" smtClean="0"/>
              <a:t>n</a:t>
            </a:r>
            <a:r>
              <a:rPr lang="en-US" dirty="0" smtClean="0"/>
              <a:t>)-entry routing tables</a:t>
            </a:r>
          </a:p>
        </p:txBody>
      </p:sp>
    </p:spTree>
    <p:extLst>
      <p:ext uri="{BB962C8B-B14F-4D97-AF65-F5344CB8AC3E}">
        <p14:creationId xmlns:p14="http://schemas.microsoft.com/office/powerpoint/2010/main" val="1906785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Many other </a:t>
            </a:r>
            <a:r>
              <a:rPr lang="en-US" dirty="0" err="1" smtClean="0"/>
              <a:t>DHTs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4"/>
            <a:ext cx="7569200" cy="5348315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CAN</a:t>
            </a:r>
          </a:p>
          <a:p>
            <a:pPr lvl="1"/>
            <a:r>
              <a:rPr lang="en-US" dirty="0" smtClean="0"/>
              <a:t>Routing in </a:t>
            </a:r>
            <a:r>
              <a:rPr lang="en-US" dirty="0" err="1" smtClean="0"/>
              <a:t>n</a:t>
            </a:r>
            <a:r>
              <a:rPr lang="en-US" dirty="0" smtClean="0"/>
              <a:t>-dimensional space</a:t>
            </a:r>
          </a:p>
          <a:p>
            <a:r>
              <a:rPr lang="en-US" dirty="0" smtClean="0"/>
              <a:t>Pastry/Tapestry/Bamboo</a:t>
            </a:r>
          </a:p>
          <a:p>
            <a:pPr lvl="1"/>
            <a:r>
              <a:rPr lang="en-US" dirty="0" smtClean="0"/>
              <a:t>(Book describes Pastry)</a:t>
            </a:r>
          </a:p>
          <a:p>
            <a:pPr lvl="1"/>
            <a:r>
              <a:rPr lang="en-US" dirty="0" smtClean="0"/>
              <a:t>Names are fixed bit strings</a:t>
            </a:r>
          </a:p>
          <a:p>
            <a:pPr lvl="1"/>
            <a:r>
              <a:rPr lang="en-US" dirty="0" smtClean="0"/>
              <a:t>Topology: hypercube (plus a ring for fallback)</a:t>
            </a:r>
          </a:p>
          <a:p>
            <a:r>
              <a:rPr lang="en-US" dirty="0" err="1" smtClean="0"/>
              <a:t>Kademlia</a:t>
            </a:r>
            <a:endParaRPr lang="en-US" dirty="0" smtClean="0"/>
          </a:p>
          <a:p>
            <a:pPr lvl="1"/>
            <a:r>
              <a:rPr lang="en-US" dirty="0" smtClean="0"/>
              <a:t>Similar to Pastry/Tapestry</a:t>
            </a:r>
          </a:p>
          <a:p>
            <a:pPr lvl="1"/>
            <a:r>
              <a:rPr lang="en-US" dirty="0" smtClean="0"/>
              <a:t>But the ring is ordered by the XOR metric</a:t>
            </a:r>
          </a:p>
          <a:p>
            <a:pPr lvl="1"/>
            <a:r>
              <a:rPr lang="en-US" dirty="0" smtClean="0"/>
              <a:t>Used by </a:t>
            </a:r>
            <a:r>
              <a:rPr lang="en-US" dirty="0" err="1" smtClean="0"/>
              <a:t>BitTorrent</a:t>
            </a:r>
            <a:r>
              <a:rPr lang="en-US" dirty="0" smtClean="0"/>
              <a:t> for distributed tracker</a:t>
            </a:r>
          </a:p>
          <a:p>
            <a:r>
              <a:rPr lang="en-US" dirty="0" smtClean="0"/>
              <a:t>Viceroy</a:t>
            </a:r>
          </a:p>
          <a:p>
            <a:pPr lvl="1"/>
            <a:r>
              <a:rPr lang="en-US" dirty="0" smtClean="0"/>
              <a:t>Emulated butterfly network</a:t>
            </a:r>
          </a:p>
          <a:p>
            <a:r>
              <a:rPr lang="en-US" dirty="0" err="1" smtClean="0"/>
              <a:t>Koorde</a:t>
            </a:r>
            <a:endParaRPr lang="en-US" dirty="0" smtClean="0"/>
          </a:p>
          <a:p>
            <a:pPr lvl="1"/>
            <a:r>
              <a:rPr lang="en-US" dirty="0" err="1" smtClean="0"/>
              <a:t>DeBruijn</a:t>
            </a:r>
            <a:r>
              <a:rPr lang="en-US" dirty="0" smtClean="0"/>
              <a:t> Graph</a:t>
            </a:r>
          </a:p>
          <a:p>
            <a:pPr lvl="1"/>
            <a:r>
              <a:rPr lang="en-US" dirty="0" smtClean="0"/>
              <a:t>Each node connects to 2n, 2n+1</a:t>
            </a:r>
          </a:p>
          <a:p>
            <a:pPr lvl="1"/>
            <a:r>
              <a:rPr lang="en-US" dirty="0" smtClean="0"/>
              <a:t>Degree 2, diameter </a:t>
            </a:r>
            <a:r>
              <a:rPr lang="en-US" dirty="0" err="1" smtClean="0"/>
              <a:t>log(n</a:t>
            </a:r>
            <a:r>
              <a:rPr lang="en-US" dirty="0" smtClean="0"/>
              <a:t>)</a:t>
            </a:r>
          </a:p>
          <a:p>
            <a:r>
              <a:rPr lang="en-US" dirty="0" smtClean="0"/>
              <a:t>…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84753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Discussion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967315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Query can be implemented</a:t>
            </a:r>
          </a:p>
          <a:p>
            <a:pPr lvl="1"/>
            <a:r>
              <a:rPr lang="en-US" dirty="0" smtClean="0"/>
              <a:t>Iteratively: easier to debug</a:t>
            </a:r>
          </a:p>
          <a:p>
            <a:pPr lvl="1"/>
            <a:r>
              <a:rPr lang="en-US" dirty="0" smtClean="0"/>
              <a:t>Recursively: easier to maintain timeout values</a:t>
            </a:r>
          </a:p>
          <a:p>
            <a:r>
              <a:rPr lang="en-US" dirty="0" smtClean="0"/>
              <a:t>Robustness</a:t>
            </a:r>
          </a:p>
          <a:p>
            <a:pPr lvl="1"/>
            <a:r>
              <a:rPr lang="en-US" dirty="0" smtClean="0"/>
              <a:t>Nodes can maintain (</a:t>
            </a:r>
            <a:r>
              <a:rPr lang="en-US" dirty="0" err="1" smtClean="0"/>
              <a:t>k</a:t>
            </a:r>
            <a:r>
              <a:rPr lang="en-US" dirty="0" smtClean="0"/>
              <a:t>&gt;1) successors</a:t>
            </a:r>
          </a:p>
          <a:p>
            <a:pPr lvl="1"/>
            <a:r>
              <a:rPr lang="en-US" dirty="0" smtClean="0"/>
              <a:t>Change notify() messages to take that into account</a:t>
            </a:r>
          </a:p>
          <a:p>
            <a:r>
              <a:rPr lang="en-US" dirty="0" smtClean="0"/>
              <a:t>Performance</a:t>
            </a:r>
          </a:p>
          <a:p>
            <a:pPr lvl="1"/>
            <a:r>
              <a:rPr lang="en-US" dirty="0" smtClean="0"/>
              <a:t>Routing in overlay can be worse than in the underlay</a:t>
            </a:r>
          </a:p>
          <a:p>
            <a:pPr lvl="1"/>
            <a:r>
              <a:rPr lang="en-US" dirty="0" smtClean="0"/>
              <a:t>Solution: flexibility in neighbor selection</a:t>
            </a:r>
          </a:p>
          <a:p>
            <a:pPr lvl="2"/>
            <a:r>
              <a:rPr lang="en-US" dirty="0" smtClean="0"/>
              <a:t>Tapestry handles this implicitly (multiple possible next hops)</a:t>
            </a:r>
          </a:p>
          <a:p>
            <a:pPr lvl="2"/>
            <a:r>
              <a:rPr lang="en-US" dirty="0" smtClean="0"/>
              <a:t>Chord can select any peer between [2</a:t>
            </a:r>
            <a:r>
              <a:rPr lang="en-US" baseline="30000" dirty="0" smtClean="0"/>
              <a:t>n</a:t>
            </a:r>
            <a:r>
              <a:rPr lang="en-US" dirty="0" smtClean="0"/>
              <a:t>,2</a:t>
            </a:r>
            <a:r>
              <a:rPr lang="en-US" baseline="30000" dirty="0" smtClean="0"/>
              <a:t>n+1</a:t>
            </a:r>
            <a:r>
              <a:rPr lang="en-US" dirty="0" smtClean="0"/>
              <a:t>) for finger, choose the closest in latency to route through</a:t>
            </a:r>
          </a:p>
        </p:txBody>
      </p:sp>
    </p:spTree>
    <p:extLst>
      <p:ext uri="{BB962C8B-B14F-4D97-AF65-F5344CB8AC3E}">
        <p14:creationId xmlns:p14="http://schemas.microsoft.com/office/powerpoint/2010/main" val="12793084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Where are they now?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6"/>
            <a:ext cx="7569200" cy="3400982"/>
          </a:xfrm>
        </p:spPr>
        <p:txBody>
          <a:bodyPr>
            <a:normAutofit/>
          </a:bodyPr>
          <a:lstStyle/>
          <a:p>
            <a:r>
              <a:rPr lang="en-US" dirty="0" smtClean="0"/>
              <a:t>Many P2P networks shut down</a:t>
            </a:r>
          </a:p>
          <a:p>
            <a:pPr lvl="1"/>
            <a:r>
              <a:rPr lang="en-US" baseline="0" dirty="0" smtClean="0"/>
              <a:t>Not for technical reasons!</a:t>
            </a:r>
          </a:p>
          <a:p>
            <a:pPr lvl="1"/>
            <a:r>
              <a:rPr lang="en-US" dirty="0" smtClean="0"/>
              <a:t>Centralized systems work well (or better) sometimes</a:t>
            </a:r>
          </a:p>
          <a:p>
            <a:r>
              <a:rPr lang="en-US" baseline="0" dirty="0" smtClean="0"/>
              <a:t>But…</a:t>
            </a:r>
          </a:p>
          <a:p>
            <a:pPr lvl="1"/>
            <a:r>
              <a:rPr lang="en-US" baseline="0" dirty="0" err="1" smtClean="0"/>
              <a:t>Vuze</a:t>
            </a:r>
            <a:r>
              <a:rPr lang="en-US" baseline="0" dirty="0" smtClean="0"/>
              <a:t> network:</a:t>
            </a:r>
            <a:r>
              <a:rPr lang="en-US" dirty="0" smtClean="0"/>
              <a:t> </a:t>
            </a:r>
            <a:r>
              <a:rPr lang="en-US" dirty="0" err="1" smtClean="0"/>
              <a:t>Kademlia</a:t>
            </a:r>
            <a:r>
              <a:rPr lang="en-US" dirty="0" smtClean="0"/>
              <a:t> DHT, millions of users</a:t>
            </a:r>
          </a:p>
          <a:p>
            <a:pPr lvl="1"/>
            <a:r>
              <a:rPr lang="en-US" dirty="0" smtClean="0"/>
              <a:t>Skype uses a P2P network similar to </a:t>
            </a:r>
            <a:r>
              <a:rPr lang="en-US" dirty="0" err="1" smtClean="0"/>
              <a:t>KaZaA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2715833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Where are they now?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5150759"/>
          </a:xfrm>
        </p:spPr>
        <p:txBody>
          <a:bodyPr>
            <a:normAutofit fontScale="92500" lnSpcReduction="10000"/>
          </a:bodyPr>
          <a:lstStyle/>
          <a:p>
            <a:r>
              <a:rPr lang="en-US" dirty="0" err="1" smtClean="0"/>
              <a:t>DHTs</a:t>
            </a:r>
            <a:r>
              <a:rPr lang="en-US" dirty="0" smtClean="0"/>
              <a:t> allow coordination of MANY nodes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Efficient </a:t>
            </a:r>
            <a:r>
              <a:rPr lang="en-US" i="1" dirty="0" smtClean="0">
                <a:solidFill>
                  <a:srgbClr val="FF0000"/>
                </a:solidFill>
              </a:rPr>
              <a:t>flat</a:t>
            </a:r>
            <a:r>
              <a:rPr lang="en-US" dirty="0" smtClean="0">
                <a:solidFill>
                  <a:srgbClr val="FF0000"/>
                </a:solidFill>
              </a:rPr>
              <a:t> namespace for routing and lookup</a:t>
            </a:r>
          </a:p>
          <a:p>
            <a:pPr lvl="1"/>
            <a:r>
              <a:rPr lang="en-US" dirty="0" smtClean="0"/>
              <a:t>Robust, scalable, fault-tolerant</a:t>
            </a:r>
          </a:p>
          <a:p>
            <a:r>
              <a:rPr lang="en-US" dirty="0" smtClean="0"/>
              <a:t>If you can do that</a:t>
            </a:r>
          </a:p>
          <a:p>
            <a:pPr lvl="1"/>
            <a:r>
              <a:rPr lang="en-US" dirty="0" smtClean="0"/>
              <a:t>You can also coordinate co-located peers</a:t>
            </a:r>
          </a:p>
          <a:p>
            <a:pPr lvl="1"/>
            <a:r>
              <a:rPr lang="en-US" dirty="0" smtClean="0"/>
              <a:t>Now dominant design style in datacenters</a:t>
            </a:r>
          </a:p>
          <a:p>
            <a:pPr lvl="2"/>
            <a:r>
              <a:rPr lang="en-US" dirty="0" smtClean="0"/>
              <a:t>E.g., Amazon’s Dynamo storage system</a:t>
            </a:r>
          </a:p>
          <a:p>
            <a:pPr lvl="1"/>
            <a:r>
              <a:rPr lang="en-US" dirty="0" smtClean="0"/>
              <a:t>DHT-style systems everywhere</a:t>
            </a:r>
          </a:p>
          <a:p>
            <a:r>
              <a:rPr lang="en-US" dirty="0" smtClean="0"/>
              <a:t>Similar to Google’s philosophy</a:t>
            </a:r>
          </a:p>
          <a:p>
            <a:pPr lvl="1"/>
            <a:r>
              <a:rPr lang="en-US" dirty="0" smtClean="0"/>
              <a:t>Design with failure as the common case</a:t>
            </a:r>
          </a:p>
          <a:p>
            <a:pPr lvl="1"/>
            <a:r>
              <a:rPr lang="en-US" dirty="0" smtClean="0"/>
              <a:t>Recover from failure only at the highest layer</a:t>
            </a:r>
          </a:p>
          <a:p>
            <a:pPr lvl="1"/>
            <a:r>
              <a:rPr lang="en-US" dirty="0" smtClean="0"/>
              <a:t>Use low cost components</a:t>
            </a:r>
          </a:p>
          <a:p>
            <a:pPr lvl="1"/>
            <a:r>
              <a:rPr lang="en-US" dirty="0" smtClean="0"/>
              <a:t>Scale out, not up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21023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cs168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cs168.potx</Template>
  <TotalTime>25513</TotalTime>
  <Words>3148</Words>
  <Application>Microsoft Macintosh PowerPoint</Application>
  <PresentationFormat>On-screen Show (4:3)</PresentationFormat>
  <Paragraphs>698</Paragraphs>
  <Slides>62</Slides>
  <Notes>21</Notes>
  <HiddenSlides>1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62</vt:i4>
      </vt:variant>
    </vt:vector>
  </HeadingPairs>
  <TitlesOfParts>
    <vt:vector size="65" baseType="lpstr">
      <vt:lpstr>cs168</vt:lpstr>
      <vt:lpstr>Clip</vt:lpstr>
      <vt:lpstr>Equation</vt:lpstr>
      <vt:lpstr>CSCI-1680 Web Performance, Content Distribution P2P </vt:lpstr>
      <vt:lpstr>Last time</vt:lpstr>
      <vt:lpstr>HTTP Performance</vt:lpstr>
      <vt:lpstr>Small Requests</vt:lpstr>
      <vt:lpstr>How can we reduce the number of connection setups?</vt:lpstr>
      <vt:lpstr>Browser Request</vt:lpstr>
      <vt:lpstr>Small Requests (cont)</vt:lpstr>
      <vt:lpstr>Larger Objects</vt:lpstr>
      <vt:lpstr>How to Control Caching?</vt:lpstr>
      <vt:lpstr>Caching</vt:lpstr>
      <vt:lpstr>Caching</vt:lpstr>
      <vt:lpstr>How well does caching work?</vt:lpstr>
      <vt:lpstr>HTTP Cache Control</vt:lpstr>
      <vt:lpstr>Reverse Proxies</vt:lpstr>
      <vt:lpstr>Forward Proxies</vt:lpstr>
      <vt:lpstr>Content Distribution Networks</vt:lpstr>
      <vt:lpstr>Example CDN</vt:lpstr>
      <vt:lpstr>How Akamai works</vt:lpstr>
      <vt:lpstr>DNS Resolution</vt:lpstr>
      <vt:lpstr>What about the content?</vt:lpstr>
      <vt:lpstr>Straw man: modulo hashing </vt:lpstr>
      <vt:lpstr>Consistent Hashing [Karger et al., 99]</vt:lpstr>
      <vt:lpstr>Consistent Hashing [Karger et al., 99]</vt:lpstr>
      <vt:lpstr>Summary</vt:lpstr>
      <vt:lpstr>Peer-to-Peer Systems</vt:lpstr>
      <vt:lpstr>3 Key Requirements</vt:lpstr>
      <vt:lpstr>Napster (1999)</vt:lpstr>
      <vt:lpstr>Napster</vt:lpstr>
      <vt:lpstr>Napster</vt:lpstr>
      <vt:lpstr>Napster</vt:lpstr>
      <vt:lpstr>Napster</vt:lpstr>
      <vt:lpstr>Gnutella: Flooding on Overlays (2000)</vt:lpstr>
      <vt:lpstr>Gnutella: Flooding on Overlays </vt:lpstr>
      <vt:lpstr>Gnutella: Flooding on Overlays </vt:lpstr>
      <vt:lpstr>Gnutella: Flooding on Overlays </vt:lpstr>
      <vt:lpstr>KaZaA: Flooding w/ Super Peers (2001)</vt:lpstr>
      <vt:lpstr>Say you want to make calls among peers</vt:lpstr>
      <vt:lpstr>Skype</vt:lpstr>
      <vt:lpstr>Lessons and Limitations</vt:lpstr>
      <vt:lpstr>BitTorrent (2001)</vt:lpstr>
      <vt:lpstr>BitTorrent</vt:lpstr>
      <vt:lpstr>BitTorrent</vt:lpstr>
      <vt:lpstr>Structured Overlays: DHTs</vt:lpstr>
      <vt:lpstr>DHTs</vt:lpstr>
      <vt:lpstr>Identifier to Node Mapping Example</vt:lpstr>
      <vt:lpstr>Remember Consistent Hashing?</vt:lpstr>
      <vt:lpstr>Lookup</vt:lpstr>
      <vt:lpstr>Optional: DHT Maintenance</vt:lpstr>
      <vt:lpstr>Stabilization Procedure</vt:lpstr>
      <vt:lpstr>Joining Operation</vt:lpstr>
      <vt:lpstr>Joining Operation</vt:lpstr>
      <vt:lpstr>Joining Operation</vt:lpstr>
      <vt:lpstr>Joining Operation</vt:lpstr>
      <vt:lpstr>Joining Operation</vt:lpstr>
      <vt:lpstr>Joining Operation</vt:lpstr>
      <vt:lpstr>Joining Operation (cont’d)</vt:lpstr>
      <vt:lpstr>Achieving Efficiency: finger tables</vt:lpstr>
      <vt:lpstr>Chord</vt:lpstr>
      <vt:lpstr>Many other DHTs</vt:lpstr>
      <vt:lpstr>Discussion</vt:lpstr>
      <vt:lpstr>Where are they now?</vt:lpstr>
      <vt:lpstr>Where are they now?</vt:lpstr>
    </vt:vector>
  </TitlesOfParts>
  <Company>Brown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CSCI-1680 :: Computer Networks</dc:title>
  <dc:creator>Rodrigo Fonseca</dc:creator>
  <cp:lastModifiedBy>John Jannotti</cp:lastModifiedBy>
  <cp:revision>87</cp:revision>
  <dcterms:created xsi:type="dcterms:W3CDTF">2011-04-05T08:04:59Z</dcterms:created>
  <dcterms:modified xsi:type="dcterms:W3CDTF">2015-11-19T14:17:59Z</dcterms:modified>
</cp:coreProperties>
</file>