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9" r:id="rId3"/>
    <p:sldId id="260" r:id="rId4"/>
    <p:sldId id="261" r:id="rId5"/>
    <p:sldId id="262" r:id="rId6"/>
    <p:sldId id="265" r:id="rId7"/>
    <p:sldId id="266" r:id="rId8"/>
    <p:sldId id="257" r:id="rId9"/>
    <p:sldId id="268" r:id="rId10"/>
    <p:sldId id="267" r:id="rId11"/>
    <p:sldId id="269" r:id="rId12"/>
    <p:sldId id="276" r:id="rId13"/>
    <p:sldId id="270" r:id="rId14"/>
    <p:sldId id="272" r:id="rId15"/>
    <p:sldId id="273" r:id="rId16"/>
    <p:sldId id="280" r:id="rId17"/>
    <p:sldId id="281" r:id="rId18"/>
    <p:sldId id="263" r:id="rId19"/>
    <p:sldId id="285" r:id="rId20"/>
    <p:sldId id="264" r:id="rId21"/>
    <p:sldId id="271" r:id="rId22"/>
    <p:sldId id="274" r:id="rId23"/>
    <p:sldId id="284" r:id="rId24"/>
    <p:sldId id="275" r:id="rId25"/>
    <p:sldId id="277" r:id="rId26"/>
    <p:sldId id="278" r:id="rId27"/>
    <p:sldId id="279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4" autoAdjust="0"/>
    <p:restoredTop sz="86364" autoAdjust="0"/>
  </p:normalViewPr>
  <p:slideViewPr>
    <p:cSldViewPr snapToGrid="0" snapToObjects="1">
      <p:cViewPr varScale="1">
        <p:scale>
          <a:sx n="102" d="100"/>
          <a:sy n="102" d="100"/>
        </p:scale>
        <p:origin x="-112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most</a:t>
            </a:r>
            <a:r>
              <a:rPr lang="en-US" baseline="0" dirty="0" smtClean="0"/>
              <a:t> of this traffic goes over HTTP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1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WWW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06218" y="6550223"/>
            <a:ext cx="5137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</a:t>
            </a:r>
            <a:r>
              <a:rPr lang="en-US" sz="1400" dirty="0" smtClean="0"/>
              <a:t>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1945, </a:t>
            </a:r>
            <a:r>
              <a:rPr lang="en-US" dirty="0" err="1" smtClean="0"/>
              <a:t>Vannevar</a:t>
            </a:r>
            <a:r>
              <a:rPr lang="en-US" dirty="0" smtClean="0"/>
              <a:t> Bush, </a:t>
            </a:r>
            <a:r>
              <a:rPr lang="en-US" dirty="0" err="1" smtClean="0"/>
              <a:t>Memex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 smtClean="0"/>
              <a:t>Precursors to hypertext</a:t>
            </a:r>
          </a:p>
          <a:p>
            <a:pPr lvl="1"/>
            <a:r>
              <a:rPr lang="en-US" dirty="0" smtClean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 smtClean="0">
                <a:solidFill>
                  <a:srgbClr val="FF0000"/>
                </a:solidFill>
              </a:rPr>
              <a:t>web of trails </a:t>
            </a:r>
            <a:r>
              <a:rPr lang="en-US" dirty="0" smtClean="0"/>
              <a:t>carried by the cells of the brain”</a:t>
            </a:r>
          </a:p>
          <a:p>
            <a:r>
              <a:rPr lang="en-US" dirty="0" smtClean="0"/>
              <a:t>His essay, “As we may think”, is worth reading!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 Berners-Lee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Physicist at CERN, trying to solve real problem</a:t>
            </a:r>
          </a:p>
          <a:p>
            <a:pPr lvl="1"/>
            <a:r>
              <a:rPr lang="en-US" dirty="0" smtClean="0"/>
              <a:t>Distributed access to data</a:t>
            </a:r>
          </a:p>
          <a:p>
            <a:r>
              <a:rPr lang="en-US" dirty="0" smtClean="0"/>
              <a:t>WWW: distributed database of pages linked through the Hypertext Transfer Protocol</a:t>
            </a:r>
          </a:p>
          <a:p>
            <a:pPr lvl="1"/>
            <a:r>
              <a:rPr lang="en-US" dirty="0" smtClean="0"/>
              <a:t>First HTTP implementation: 1990</a:t>
            </a:r>
          </a:p>
          <a:p>
            <a:pPr lvl="1"/>
            <a:r>
              <a:rPr lang="en-US" dirty="0" smtClean="0"/>
              <a:t>HTTP/0.9 – 1991</a:t>
            </a:r>
          </a:p>
          <a:p>
            <a:pPr lvl="2"/>
            <a:r>
              <a:rPr lang="en-US" dirty="0" smtClean="0"/>
              <a:t>Simple GET </a:t>
            </a:r>
            <a:r>
              <a:rPr lang="en-US" dirty="0" err="1" smtClean="0"/>
              <a:t>commant</a:t>
            </a:r>
            <a:endParaRPr lang="en-US" dirty="0" smtClean="0"/>
          </a:p>
          <a:p>
            <a:pPr lvl="1"/>
            <a:r>
              <a:rPr lang="en-US" dirty="0" smtClean="0"/>
              <a:t>HTTP/1.0 – 1992</a:t>
            </a:r>
          </a:p>
          <a:p>
            <a:pPr lvl="2"/>
            <a:r>
              <a:rPr lang="en-US" dirty="0" smtClean="0"/>
              <a:t>Client/server information, simple caching</a:t>
            </a:r>
          </a:p>
          <a:p>
            <a:pPr lvl="1"/>
            <a:r>
              <a:rPr lang="en-US" dirty="0" smtClean="0"/>
              <a:t>HTTP/1.1 – 1996</a:t>
            </a:r>
          </a:p>
          <a:p>
            <a:pPr lvl="2"/>
            <a:r>
              <a:rPr lang="en-US" dirty="0" smtClean="0"/>
              <a:t>Extensive caching support</a:t>
            </a:r>
          </a:p>
          <a:p>
            <a:pPr lvl="2"/>
            <a:r>
              <a:rPr lang="en-US" dirty="0" smtClean="0"/>
              <a:t>Host identification</a:t>
            </a:r>
          </a:p>
          <a:p>
            <a:pPr lvl="2"/>
            <a:r>
              <a:rPr lang="en-US" dirty="0" smtClean="0"/>
              <a:t>Pipelined, persistent connections,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successful?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4426"/>
          </a:xfrm>
        </p:spPr>
        <p:txBody>
          <a:bodyPr>
            <a:normAutofit/>
          </a:bodyPr>
          <a:lstStyle/>
          <a:p>
            <a:r>
              <a:rPr lang="en-US" dirty="0" smtClean="0"/>
              <a:t>Ability to self publish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youtube</a:t>
            </a:r>
            <a:r>
              <a:rPr lang="en-US" dirty="0" smtClean="0"/>
              <a:t> for video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Mechanism is </a:t>
            </a:r>
            <a:r>
              <a:rPr lang="en-US" i="1" dirty="0" smtClean="0"/>
              <a:t>easy</a:t>
            </a:r>
            <a:endParaRPr lang="en-US" dirty="0" smtClean="0"/>
          </a:p>
          <a:p>
            <a:pPr lvl="1"/>
            <a:r>
              <a:rPr lang="en-US" dirty="0" smtClean="0"/>
              <a:t>Independent, open</a:t>
            </a:r>
          </a:p>
          <a:p>
            <a:pPr lvl="1"/>
            <a:r>
              <a:rPr lang="en-US" dirty="0" smtClean="0"/>
              <a:t>Free</a:t>
            </a:r>
          </a:p>
          <a:p>
            <a:r>
              <a:rPr lang="en-US" dirty="0" smtClean="0"/>
              <a:t>Current debate</a:t>
            </a:r>
          </a:p>
          <a:p>
            <a:pPr lvl="1"/>
            <a:r>
              <a:rPr lang="en-US" dirty="0" smtClean="0"/>
              <a:t>Is it easy enough? Why is </a:t>
            </a:r>
            <a:r>
              <a:rPr lang="en-US" dirty="0" err="1" smtClean="0"/>
              <a:t>facebook</a:t>
            </a:r>
            <a:r>
              <a:rPr lang="en-US" dirty="0" smtClean="0"/>
              <a:t> so popular, even though it is not open?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Objects (may be static or dynamically generated)</a:t>
            </a:r>
          </a:p>
          <a:p>
            <a:r>
              <a:rPr lang="en-US" dirty="0" smtClean="0"/>
              <a:t>Clients</a:t>
            </a:r>
          </a:p>
          <a:p>
            <a:pPr lvl="1"/>
            <a:r>
              <a:rPr lang="en-US" dirty="0" smtClean="0"/>
              <a:t>Send requests / Receive responses</a:t>
            </a:r>
          </a:p>
          <a:p>
            <a:r>
              <a:rPr lang="en-US" dirty="0" smtClean="0"/>
              <a:t>Servers</a:t>
            </a:r>
          </a:p>
          <a:p>
            <a:pPr lvl="1"/>
            <a:r>
              <a:rPr lang="en-US" dirty="0" smtClean="0"/>
              <a:t>Receive requests / Send responses</a:t>
            </a:r>
          </a:p>
          <a:p>
            <a:pPr lvl="1"/>
            <a:r>
              <a:rPr lang="en-US" dirty="0" smtClean="0"/>
              <a:t>Store or generate content</a:t>
            </a:r>
          </a:p>
          <a:p>
            <a:r>
              <a:rPr lang="en-US" dirty="0" smtClean="0"/>
              <a:t>Proxies</a:t>
            </a:r>
          </a:p>
          <a:p>
            <a:pPr lvl="1"/>
            <a:r>
              <a:rPr lang="en-US" dirty="0" smtClean="0"/>
              <a:t>Placed between clients and servers</a:t>
            </a:r>
          </a:p>
          <a:p>
            <a:pPr lvl="1"/>
            <a:r>
              <a:rPr lang="en-US" dirty="0" smtClean="0"/>
              <a:t>Provide extra functions</a:t>
            </a:r>
          </a:p>
          <a:p>
            <a:pPr lvl="2"/>
            <a:r>
              <a:rPr lang="en-US" dirty="0" smtClean="0"/>
              <a:t>Caching, </a:t>
            </a:r>
            <a:r>
              <a:rPr lang="en-US" dirty="0" err="1" smtClean="0"/>
              <a:t>anonymization</a:t>
            </a:r>
            <a:r>
              <a:rPr lang="en-US" dirty="0" smtClean="0"/>
              <a:t>, logging, </a:t>
            </a:r>
            <a:r>
              <a:rPr lang="en-US" dirty="0" err="1" smtClean="0"/>
              <a:t>transcoding</a:t>
            </a:r>
            <a:r>
              <a:rPr lang="en-US" dirty="0" smtClean="0"/>
              <a:t>, filtering access</a:t>
            </a:r>
          </a:p>
          <a:p>
            <a:pPr lvl="1"/>
            <a:r>
              <a:rPr lang="en-US" dirty="0" smtClean="0"/>
              <a:t>Explicit or transparent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</a:p>
          <a:p>
            <a:pPr lvl="1"/>
            <a:r>
              <a:rPr lang="en-US" dirty="0" smtClean="0"/>
              <a:t>Hypertext Transfer Protocol</a:t>
            </a:r>
          </a:p>
          <a:p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Language for description of content</a:t>
            </a:r>
          </a:p>
          <a:p>
            <a:r>
              <a:rPr lang="en-US" dirty="0" smtClean="0"/>
              <a:t>Names (mostly URLs)</a:t>
            </a:r>
          </a:p>
          <a:p>
            <a:pPr lvl="1"/>
            <a:r>
              <a:rPr lang="en-US" dirty="0" smtClean="0"/>
              <a:t>Won’t talk about </a:t>
            </a:r>
            <a:r>
              <a:rPr lang="en-US" dirty="0" err="1" smtClean="0"/>
              <a:t>URIs</a:t>
            </a:r>
            <a:r>
              <a:rPr lang="en-US" dirty="0" smtClean="0"/>
              <a:t>, </a:t>
            </a:r>
            <a:r>
              <a:rPr lang="en-US" dirty="0" err="1" smtClean="0"/>
              <a:t>URNs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i="1" dirty="0" smtClean="0">
                <a:solidFill>
                  <a:srgbClr val="0000FF"/>
                </a:solidFill>
              </a:rPr>
              <a:t>protocol://[name@]hostname[:port]/directory/resource?k1=v1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</a:rPr>
              <a:t>&amp;</a:t>
            </a:r>
            <a:r>
              <a:rPr lang="en-US" i="1" dirty="0" smtClean="0">
                <a:solidFill>
                  <a:srgbClr val="0000FF"/>
                </a:solidFill>
              </a:rPr>
              <a:t>k2=v2#tag</a:t>
            </a:r>
          </a:p>
          <a:p>
            <a:pPr>
              <a:buNone/>
            </a:pPr>
            <a:endParaRPr lang="en-US" i="1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URLs are a type of </a:t>
            </a:r>
            <a:r>
              <a:rPr lang="en-US" dirty="0" smtClean="0"/>
              <a:t>URI</a:t>
            </a:r>
            <a:endParaRPr lang="en-US" dirty="0" smtClean="0"/>
          </a:p>
          <a:p>
            <a:r>
              <a:rPr lang="en-US" i="1" dirty="0" smtClean="0"/>
              <a:t>Name</a:t>
            </a:r>
            <a:r>
              <a:rPr lang="en-US" dirty="0" smtClean="0"/>
              <a:t> is for possible client identification</a:t>
            </a:r>
          </a:p>
          <a:p>
            <a:r>
              <a:rPr lang="en-US" i="1" dirty="0" smtClean="0"/>
              <a:t>Hostname</a:t>
            </a:r>
            <a:r>
              <a:rPr lang="en-US" dirty="0" smtClean="0"/>
              <a:t> is FQDN or IP address</a:t>
            </a:r>
          </a:p>
          <a:p>
            <a:r>
              <a:rPr lang="en-US" i="1" dirty="0" smtClean="0"/>
              <a:t>Port</a:t>
            </a:r>
            <a:r>
              <a:rPr lang="en-US" dirty="0" smtClean="0"/>
              <a:t> defaults to protocol default (e.g., 80)</a:t>
            </a:r>
          </a:p>
          <a:p>
            <a:r>
              <a:rPr lang="en-US" i="1" dirty="0" smtClean="0"/>
              <a:t>Directory</a:t>
            </a:r>
            <a:r>
              <a:rPr lang="en-US" dirty="0" smtClean="0"/>
              <a:t> is a path to the resource</a:t>
            </a:r>
          </a:p>
          <a:p>
            <a:r>
              <a:rPr lang="en-US" i="1" dirty="0" smtClean="0"/>
              <a:t>Resource</a:t>
            </a:r>
            <a:r>
              <a:rPr lang="en-US" dirty="0" smtClean="0"/>
              <a:t> is the name of the object</a:t>
            </a:r>
          </a:p>
          <a:p>
            <a:r>
              <a:rPr lang="en-US" dirty="0" smtClean="0"/>
              <a:t>?</a:t>
            </a:r>
            <a:r>
              <a:rPr lang="en-US" i="1" dirty="0" smtClean="0"/>
              <a:t>parameters</a:t>
            </a:r>
            <a:r>
              <a:rPr lang="en-US" dirty="0" smtClean="0"/>
              <a:t> are passed to the server for execution</a:t>
            </a:r>
          </a:p>
          <a:p>
            <a:r>
              <a:rPr lang="en-US" dirty="0" smtClean="0"/>
              <a:t>#</a:t>
            </a:r>
            <a:r>
              <a:rPr lang="en-US" i="1" dirty="0" smtClean="0"/>
              <a:t>tag</a:t>
            </a:r>
            <a:r>
              <a:rPr lang="en-US" dirty="0" smtClean="0"/>
              <a:t> allows jumps to named tags within </a:t>
            </a:r>
            <a:r>
              <a:rPr lang="en-US" dirty="0" smtClean="0"/>
              <a:t>document (not even sent to server)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Important properties</a:t>
            </a:r>
          </a:p>
          <a:p>
            <a:pPr lvl="1"/>
            <a:r>
              <a:rPr lang="en-US" dirty="0" smtClean="0"/>
              <a:t>Client-server protocol</a:t>
            </a:r>
          </a:p>
          <a:p>
            <a:pPr lvl="1"/>
            <a:r>
              <a:rPr lang="en-US" dirty="0" smtClean="0"/>
              <a:t>Protocol (but not data) in ASCII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 smtClean="0"/>
              <a:t>Extensible (header fields)</a:t>
            </a:r>
          </a:p>
          <a:p>
            <a:r>
              <a:rPr lang="en-US" dirty="0" smtClean="0"/>
              <a:t>Server typically listens on port 80</a:t>
            </a:r>
          </a:p>
          <a:p>
            <a:r>
              <a:rPr lang="en-US" dirty="0" smtClean="0"/>
              <a:t>Server sends response, may close connection (client may ask it to say open)</a:t>
            </a:r>
          </a:p>
          <a:p>
            <a:r>
              <a:rPr lang="en-US" dirty="0" smtClean="0"/>
              <a:t>Currently version </a:t>
            </a:r>
            <a:r>
              <a:rPr lang="en-US" dirty="0" smtClean="0"/>
              <a:t>1.1 is most common.</a:t>
            </a:r>
          </a:p>
          <a:p>
            <a:r>
              <a:rPr lang="en-US" dirty="0" smtClean="0"/>
              <a:t>There is an HTTP/2 though.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HTTP</a:t>
            </a:r>
            <a:r>
              <a:rPr lang="en-US" baseline="30000" dirty="0" smtClean="0"/>
              <a:t>(1.0)</a:t>
            </a:r>
            <a:r>
              <a:rPr lang="en-US" dirty="0" smtClean="0"/>
              <a:t>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TCP connection to server</a:t>
            </a:r>
          </a:p>
          <a:p>
            <a:r>
              <a:rPr lang="en-US" dirty="0" smtClean="0"/>
              <a:t>Send request</a:t>
            </a:r>
          </a:p>
          <a:p>
            <a:r>
              <a:rPr lang="en-US" dirty="0" smtClean="0"/>
              <a:t>Receive response</a:t>
            </a:r>
          </a:p>
          <a:p>
            <a:r>
              <a:rPr lang="en-US" dirty="0" smtClean="0"/>
              <a:t>TCP connection terminates</a:t>
            </a:r>
          </a:p>
          <a:p>
            <a:pPr lvl="1"/>
            <a:r>
              <a:rPr lang="en-US" dirty="0" smtClean="0"/>
              <a:t>How many </a:t>
            </a:r>
            <a:r>
              <a:rPr lang="en-US" dirty="0" err="1" smtClean="0"/>
              <a:t>RTTs</a:t>
            </a:r>
            <a:r>
              <a:rPr lang="en-US" dirty="0" smtClean="0"/>
              <a:t> for a single request?</a:t>
            </a:r>
          </a:p>
          <a:p>
            <a:r>
              <a:rPr lang="en-US" dirty="0" smtClean="0"/>
              <a:t>You may also need to do a DNS lookup first!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2222"/>
            <a:ext cx="7569200" cy="62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&gt; telnet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Connected to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Debian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ETag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 smtClean="0">
              <a:solidFill>
                <a:srgbClr val="0000FF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xmlns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xml:lang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36195"/>
            <a:ext cx="7569200" cy="222424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Method:</a:t>
            </a:r>
          </a:p>
          <a:p>
            <a:pPr lvl="1"/>
            <a:r>
              <a:rPr lang="en-US" dirty="0" smtClean="0"/>
              <a:t>GET: current value of resource, run program</a:t>
            </a:r>
          </a:p>
          <a:p>
            <a:pPr lvl="1"/>
            <a:r>
              <a:rPr lang="en-US" dirty="0" smtClean="0"/>
              <a:t>HEAD: return metadata associated with a resource</a:t>
            </a:r>
          </a:p>
          <a:p>
            <a:pPr lvl="1"/>
            <a:r>
              <a:rPr lang="en-US" dirty="0" smtClean="0"/>
              <a:t>POST: update a resource, provide input for a program</a:t>
            </a:r>
          </a:p>
          <a:p>
            <a:r>
              <a:rPr lang="en-US" dirty="0" smtClean="0"/>
              <a:t>Headers: useful info for proxies or the server</a:t>
            </a:r>
          </a:p>
          <a:p>
            <a:pPr lvl="1"/>
            <a:r>
              <a:rPr lang="en-US" dirty="0" smtClean="0"/>
              <a:t>E.g., desired </a:t>
            </a:r>
            <a:r>
              <a:rPr lang="en-US" dirty="0" smtClean="0"/>
              <a:t>language, compression</a:t>
            </a:r>
            <a:endParaRPr lang="en-US" dirty="0"/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89" y="1068917"/>
            <a:ext cx="6762044" cy="3367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556" y="5486779"/>
            <a:ext cx="570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Firefox extension </a:t>
            </a:r>
            <a:r>
              <a:rPr lang="en-US" dirty="0" err="1" smtClean="0"/>
              <a:t>LiveHTTPHeaders</a:t>
            </a:r>
            <a:r>
              <a:rPr lang="en-US" dirty="0" smtClean="0"/>
              <a:t> is a cool way to see this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73222"/>
            <a:ext cx="7569200" cy="21025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Status Codes:</a:t>
            </a:r>
          </a:p>
          <a:p>
            <a:pPr lvl="1"/>
            <a:r>
              <a:rPr lang="en-US" dirty="0" smtClean="0"/>
              <a:t>1xx: Information	</a:t>
            </a:r>
            <a:r>
              <a:rPr lang="en-US" dirty="0" err="1" smtClean="0"/>
              <a:t>e.g</a:t>
            </a:r>
            <a:r>
              <a:rPr lang="en-US" dirty="0" smtClean="0"/>
              <a:t>, 100 Continue</a:t>
            </a:r>
          </a:p>
          <a:p>
            <a:pPr lvl="1"/>
            <a:r>
              <a:rPr lang="en-US" dirty="0" smtClean="0"/>
              <a:t>2xx: Success				e.g., 200 OK</a:t>
            </a:r>
          </a:p>
          <a:p>
            <a:pPr lvl="1"/>
            <a:r>
              <a:rPr lang="en-US" dirty="0" smtClean="0"/>
              <a:t>3xx: Redirection	e.g., 302 Found (elsewhere)</a:t>
            </a:r>
          </a:p>
          <a:p>
            <a:pPr lvl="1"/>
            <a:r>
              <a:rPr lang="en-US" dirty="0" smtClean="0"/>
              <a:t>4xx: Client Error	e.g., 404 Not Found</a:t>
            </a:r>
          </a:p>
          <a:p>
            <a:pPr lvl="1"/>
            <a:r>
              <a:rPr lang="en-US" dirty="0" smtClean="0"/>
              <a:t>5xx: Server Error	</a:t>
            </a:r>
            <a:r>
              <a:rPr lang="en-US" dirty="0" err="1" smtClean="0"/>
              <a:t>e.g</a:t>
            </a:r>
            <a:r>
              <a:rPr lang="en-US" dirty="0" smtClean="0"/>
              <a:t>, 503 Service Unavailable</a:t>
            </a:r>
            <a:endParaRPr lang="en-US" dirty="0"/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367156"/>
            <a:ext cx="5727700" cy="287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is Stateless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Each request/response treated independently</a:t>
            </a:r>
          </a:p>
          <a:p>
            <a:r>
              <a:rPr lang="en-US" dirty="0" smtClean="0"/>
              <a:t>Servers not required to maintain state</a:t>
            </a:r>
          </a:p>
          <a:p>
            <a:r>
              <a:rPr lang="en-US" dirty="0" smtClean="0"/>
              <a:t>This is good!</a:t>
            </a:r>
          </a:p>
          <a:p>
            <a:pPr lvl="1"/>
            <a:r>
              <a:rPr lang="en-US" dirty="0" smtClean="0"/>
              <a:t>Improves server scalability</a:t>
            </a:r>
          </a:p>
          <a:p>
            <a:r>
              <a:rPr lang="en-US" dirty="0" smtClean="0"/>
              <a:t>This is also bad…</a:t>
            </a:r>
          </a:p>
          <a:p>
            <a:pPr lvl="1"/>
            <a:r>
              <a:rPr lang="en-US" dirty="0" smtClean="0"/>
              <a:t>Some applications need persistent state</a:t>
            </a:r>
          </a:p>
          <a:p>
            <a:pPr lvl="1"/>
            <a:r>
              <a:rPr lang="en-US" dirty="0" smtClean="0"/>
              <a:t>Need to uniquely identify user to customize content</a:t>
            </a:r>
          </a:p>
          <a:p>
            <a:pPr lvl="1"/>
            <a:r>
              <a:rPr lang="en-US" dirty="0" smtClean="0"/>
              <a:t>E.g., shopping cart, web-mail, usage tracking, (most sites today!)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Cookies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87645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Client-side state maintenance</a:t>
            </a:r>
          </a:p>
          <a:p>
            <a:pPr lvl="1"/>
            <a:r>
              <a:rPr lang="en-US" dirty="0" smtClean="0"/>
              <a:t>Client stores small state on behalf of server</a:t>
            </a:r>
          </a:p>
          <a:p>
            <a:pPr lvl="1"/>
            <a:r>
              <a:rPr lang="en-US" dirty="0" smtClean="0"/>
              <a:t>Sends request in future requests to the server</a:t>
            </a:r>
          </a:p>
          <a:p>
            <a:pPr lvl="1"/>
            <a:r>
              <a:rPr lang="en-US" dirty="0" smtClean="0"/>
              <a:t>Cookie value is meaningful to the server (e.g., session id)</a:t>
            </a:r>
          </a:p>
          <a:p>
            <a:r>
              <a:rPr lang="en-US" dirty="0" smtClean="0"/>
              <a:t>Can provide authentication</a:t>
            </a:r>
          </a:p>
          <a:p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2017889" y="3450646"/>
            <a:ext cx="6395861" cy="3050167"/>
            <a:chOff x="923925" y="2928938"/>
            <a:chExt cx="7489825" cy="3571875"/>
          </a:xfrm>
        </p:grpSpPr>
        <p:pic>
          <p:nvPicPr>
            <p:cNvPr id="4" name="Picture 4" descr="j02920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3925" y="4016375"/>
              <a:ext cx="1868488" cy="177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 descr="j028575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16613" y="4292600"/>
              <a:ext cx="2497137" cy="1535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52713" y="3390900"/>
              <a:ext cx="3571875" cy="1201738"/>
            </a:xfrm>
            <a:custGeom>
              <a:avLst/>
              <a:gdLst>
                <a:gd name="T0" fmla="*/ 0 w 2250"/>
                <a:gd name="T1" fmla="*/ 2147483647 h 488"/>
                <a:gd name="T2" fmla="*/ 2147483647 w 2250"/>
                <a:gd name="T3" fmla="*/ 24256392 h 488"/>
                <a:gd name="T4" fmla="*/ 2147483647 w 2250"/>
                <a:gd name="T5" fmla="*/ 2147483647 h 488"/>
                <a:gd name="T6" fmla="*/ 0 60000 65536"/>
                <a:gd name="T7" fmla="*/ 0 60000 65536"/>
                <a:gd name="T8" fmla="*/ 0 60000 65536"/>
                <a:gd name="T9" fmla="*/ 0 w 2250"/>
                <a:gd name="T10" fmla="*/ 0 h 488"/>
                <a:gd name="T11" fmla="*/ 2250 w 2250"/>
                <a:gd name="T12" fmla="*/ 488 h 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" h="488">
                  <a:moveTo>
                    <a:pt x="0" y="488"/>
                  </a:moveTo>
                  <a:cubicBezTo>
                    <a:pt x="357" y="248"/>
                    <a:pt x="714" y="8"/>
                    <a:pt x="1089" y="4"/>
                  </a:cubicBezTo>
                  <a:cubicBezTo>
                    <a:pt x="1464" y="0"/>
                    <a:pt x="1857" y="232"/>
                    <a:pt x="2250" y="4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687763" y="2928938"/>
              <a:ext cx="1465262" cy="468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2690813" y="4887913"/>
              <a:ext cx="349408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7513" y="4143375"/>
              <a:ext cx="2927350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Response</a:t>
              </a:r>
              <a:endParaRPr lang="en-US" sz="2400" dirty="0"/>
            </a:p>
            <a:p>
              <a:r>
                <a:rPr lang="en-US" sz="2000" dirty="0"/>
                <a:t>Set-Cookie: XYZ</a:t>
              </a: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28913" y="5541963"/>
              <a:ext cx="3187700" cy="958850"/>
            </a:xfrm>
            <a:custGeom>
              <a:avLst/>
              <a:gdLst>
                <a:gd name="T0" fmla="*/ 0 w 2008"/>
                <a:gd name="T1" fmla="*/ 0 h 391"/>
                <a:gd name="T2" fmla="*/ 2147483647 w 2008"/>
                <a:gd name="T3" fmla="*/ 2147483647 h 391"/>
                <a:gd name="T4" fmla="*/ 2147483647 w 2008"/>
                <a:gd name="T5" fmla="*/ 144330222 h 391"/>
                <a:gd name="T6" fmla="*/ 0 60000 65536"/>
                <a:gd name="T7" fmla="*/ 0 60000 65536"/>
                <a:gd name="T8" fmla="*/ 0 60000 65536"/>
                <a:gd name="T9" fmla="*/ 0 w 2008"/>
                <a:gd name="T10" fmla="*/ 0 h 391"/>
                <a:gd name="T11" fmla="*/ 2008 w 2008"/>
                <a:gd name="T12" fmla="*/ 391 h 3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391">
                  <a:moveTo>
                    <a:pt x="0" y="0"/>
                  </a:moveTo>
                  <a:cubicBezTo>
                    <a:pt x="364" y="191"/>
                    <a:pt x="729" y="383"/>
                    <a:pt x="1064" y="387"/>
                  </a:cubicBezTo>
                  <a:cubicBezTo>
                    <a:pt x="1399" y="391"/>
                    <a:pt x="1703" y="207"/>
                    <a:pt x="2008" y="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303588" y="5334000"/>
              <a:ext cx="2195511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  <a:p>
              <a:r>
                <a:rPr lang="en-US" sz="2000" dirty="0"/>
                <a:t>Cookie: XYZ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HTML content</a:t>
            </a:r>
          </a:p>
          <a:p>
            <a:r>
              <a:rPr lang="en-US" dirty="0" smtClean="0"/>
              <a:t>A number of additional resources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Scripts</a:t>
            </a:r>
          </a:p>
          <a:p>
            <a:pPr lvl="1"/>
            <a:r>
              <a:rPr lang="en-US" dirty="0" smtClean="0"/>
              <a:t>Frames</a:t>
            </a:r>
          </a:p>
          <a:p>
            <a:r>
              <a:rPr lang="en-US" dirty="0" smtClean="0"/>
              <a:t>Browser makes one HTTP request for each object</a:t>
            </a:r>
          </a:p>
          <a:p>
            <a:pPr lvl="1"/>
            <a:r>
              <a:rPr lang="en-US" dirty="0" smtClean="0"/>
              <a:t>Course web page: 14 objects</a:t>
            </a:r>
          </a:p>
          <a:p>
            <a:pPr lvl="1"/>
            <a:r>
              <a:rPr lang="en-US" dirty="0" smtClean="0"/>
              <a:t>My </a:t>
            </a:r>
            <a:r>
              <a:rPr lang="en-US" dirty="0" err="1" smtClean="0"/>
              <a:t>facebook</a:t>
            </a:r>
            <a:r>
              <a:rPr lang="en-US" dirty="0" smtClean="0"/>
              <a:t> page this morning: 100 objects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AJAX?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/>
          <a:lstStyle/>
          <a:p>
            <a:r>
              <a:rPr lang="en-US" i="1" dirty="0" smtClean="0"/>
              <a:t>Asynchronous </a:t>
            </a:r>
            <a:r>
              <a:rPr lang="en-US" i="1" dirty="0" err="1" smtClean="0"/>
              <a:t>Javascript</a:t>
            </a:r>
            <a:r>
              <a:rPr lang="en-US" i="1" dirty="0" smtClean="0"/>
              <a:t> and XML</a:t>
            </a:r>
          </a:p>
          <a:p>
            <a:r>
              <a:rPr lang="en-US" dirty="0" smtClean="0"/>
              <a:t>Based on </a:t>
            </a:r>
            <a:r>
              <a:rPr lang="en-US" dirty="0" err="1" smtClean="0"/>
              <a:t>XMLHttpRequest</a:t>
            </a:r>
            <a:r>
              <a:rPr lang="en-US" dirty="0" smtClean="0"/>
              <a:t> object in browsers, which allow code in the page to:</a:t>
            </a:r>
          </a:p>
          <a:p>
            <a:pPr lvl="1"/>
            <a:r>
              <a:rPr lang="en-US" dirty="0" smtClean="0"/>
              <a:t>Issue a new, non-blocking request to the server, without leaving the current page </a:t>
            </a:r>
          </a:p>
          <a:p>
            <a:pPr lvl="1"/>
            <a:r>
              <a:rPr lang="en-US" dirty="0" smtClean="0"/>
              <a:t>Receive the content</a:t>
            </a:r>
          </a:p>
          <a:p>
            <a:pPr lvl="1"/>
            <a:r>
              <a:rPr lang="en-US" dirty="0" smtClean="0"/>
              <a:t>Process the content</a:t>
            </a:r>
          </a:p>
          <a:p>
            <a:r>
              <a:rPr lang="en-US" dirty="0" smtClean="0"/>
              <a:t>Used to add interactivity to web pages</a:t>
            </a:r>
          </a:p>
          <a:p>
            <a:pPr lvl="1"/>
            <a:r>
              <a:rPr lang="en-US" dirty="0" smtClean="0"/>
              <a:t>XML not always used, HTML fragments, JSON, and plain text also popular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11250"/>
            <a:ext cx="8382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068" y="6262890"/>
            <a:ext cx="569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http://www.wired.com/magazine/2010/08/ff_webrip/all/1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85850" y="2333308"/>
          <a:ext cx="6972300" cy="2346960"/>
        </p:xfrm>
        <a:graphic>
          <a:graphicData uri="http://schemas.openxmlformats.org/drawingml/2006/table">
            <a:tbl>
              <a:tblPr/>
              <a:tblGrid>
                <a:gridCol w="2794000"/>
                <a:gridCol w="558800"/>
                <a:gridCol w="558800"/>
                <a:gridCol w="558800"/>
                <a:gridCol w="558800"/>
                <a:gridCol w="558800"/>
                <a:gridCol w="558800"/>
                <a:gridCol w="8255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Consumer Internet Traffic, 2013–2018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rowSpan="2"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336666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CAGR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2013–2018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By Network (PB per Month)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Fixed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27,882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33,782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40,640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48,861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58,703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70,070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Mobile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1,189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2,102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3,563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5,774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8,968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13,228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By Subsegment (PB per Month)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Internet video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17,455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22,600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29,210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37,783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48,900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62,972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Web, email, and data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5,505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6,706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8,150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9,913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11,827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File sharing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6,085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6,548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6,803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6,875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6,856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6,784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Online gaming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Source: Cisco VNI, 2014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96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20000"/>
          </a:bodyPr>
          <a:lstStyle/>
          <a:p>
            <a:r>
              <a:rPr lang="en-US" b="0" dirty="0" smtClean="0"/>
              <a:t>You wake up and </a:t>
            </a:r>
            <a:r>
              <a:rPr lang="en-US" i="1" dirty="0" smtClean="0"/>
              <a:t>check your email </a:t>
            </a:r>
            <a:r>
              <a:rPr lang="en-US" b="0" dirty="0" smtClean="0"/>
              <a:t>on your bedside </a:t>
            </a:r>
            <a:r>
              <a:rPr lang="en-US" b="0" dirty="0" err="1" smtClean="0"/>
              <a:t>iPad</a:t>
            </a:r>
            <a:r>
              <a:rPr lang="en-US" b="0" dirty="0" smtClean="0"/>
              <a:t> — that’s one app. During breakfast you browse </a:t>
            </a:r>
            <a:r>
              <a:rPr lang="en-US" b="0" dirty="0" err="1" smtClean="0"/>
              <a:t>Facebook</a:t>
            </a:r>
            <a:r>
              <a:rPr lang="en-US" b="0" dirty="0" smtClean="0"/>
              <a:t>, Twitter, and The New York Times — three more </a:t>
            </a:r>
            <a:r>
              <a:rPr lang="en-US" i="1" dirty="0" smtClean="0"/>
              <a:t>apps</a:t>
            </a:r>
            <a:r>
              <a:rPr lang="en-US" b="0" dirty="0" smtClean="0"/>
              <a:t>. On the way to the office, you listen to a </a:t>
            </a:r>
            <a:r>
              <a:rPr lang="en-US" i="1" dirty="0" smtClean="0"/>
              <a:t>podcast</a:t>
            </a:r>
            <a:r>
              <a:rPr lang="en-US" b="0" dirty="0" smtClean="0"/>
              <a:t> on your </a:t>
            </a:r>
            <a:r>
              <a:rPr lang="en-US" b="0" dirty="0" err="1" smtClean="0"/>
              <a:t>smartphone</a:t>
            </a:r>
            <a:r>
              <a:rPr lang="en-US" b="0" dirty="0" smtClean="0"/>
              <a:t>. Another app. At work, you scroll through </a:t>
            </a:r>
            <a:r>
              <a:rPr lang="en-US" i="1" dirty="0" smtClean="0"/>
              <a:t>RSS feeds in a reader </a:t>
            </a:r>
            <a:r>
              <a:rPr lang="en-US" b="0" dirty="0" smtClean="0"/>
              <a:t>and have </a:t>
            </a:r>
            <a:r>
              <a:rPr lang="en-US" i="1" dirty="0" smtClean="0"/>
              <a:t>Skype</a:t>
            </a:r>
            <a:r>
              <a:rPr lang="en-US" b="0" dirty="0" smtClean="0"/>
              <a:t> and </a:t>
            </a:r>
            <a:r>
              <a:rPr lang="en-US" i="1" dirty="0" smtClean="0"/>
              <a:t>IM</a:t>
            </a:r>
            <a:r>
              <a:rPr lang="en-US" b="0" dirty="0" smtClean="0"/>
              <a:t> conversations. More apps. At the end of the day, you come home, make dinner while listening to </a:t>
            </a:r>
            <a:r>
              <a:rPr lang="en-US" i="1" dirty="0" smtClean="0"/>
              <a:t>Pandora</a:t>
            </a:r>
            <a:r>
              <a:rPr lang="en-US" b="0" dirty="0" smtClean="0"/>
              <a:t>, play some games on </a:t>
            </a:r>
            <a:r>
              <a:rPr lang="en-US" i="1" dirty="0" smtClean="0"/>
              <a:t>Xbox Live</a:t>
            </a:r>
            <a:r>
              <a:rPr lang="en-US" b="0" dirty="0" smtClean="0"/>
              <a:t>, and watch a movie on </a:t>
            </a:r>
            <a:r>
              <a:rPr lang="en-US" i="1" dirty="0" smtClean="0"/>
              <a:t>Netflix</a:t>
            </a:r>
            <a:r>
              <a:rPr lang="en-US" b="0" i="1" dirty="0" smtClean="0"/>
              <a:t>’s</a:t>
            </a:r>
            <a:r>
              <a:rPr lang="en-US" b="0" dirty="0" smtClean="0"/>
              <a:t> streaming service. You’ve spent the day on the Internet — but not on the Web. And you are not alone.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197610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  <a:p>
            <a:r>
              <a:rPr lang="en-US" dirty="0" smtClean="0"/>
              <a:t>More when we talk about Content 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data distribution</a:t>
            </a:r>
          </a:p>
          <a:p>
            <a:pPr lvl="1"/>
            <a:r>
              <a:rPr lang="en-US" dirty="0" smtClean="0"/>
              <a:t>CDN and P2P</a:t>
            </a:r>
          </a:p>
          <a:p>
            <a:r>
              <a:rPr lang="en-US" dirty="0" smtClean="0"/>
              <a:t>How to create your own application layer protocol! </a:t>
            </a:r>
          </a:p>
          <a:p>
            <a:pPr lvl="1"/>
            <a:r>
              <a:rPr lang="en-US" dirty="0" smtClean="0"/>
              <a:t>Data / RPC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3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34726</TotalTime>
  <Words>1623</Words>
  <Application>Microsoft Macintosh PowerPoint</Application>
  <PresentationFormat>On-screen Show (4:3)</PresentationFormat>
  <Paragraphs>281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cs168</vt:lpstr>
      <vt:lpstr>CSCI-1680 WWW </vt:lpstr>
      <vt:lpstr>Precursors</vt:lpstr>
      <vt:lpstr>Tim Berners-Lee</vt:lpstr>
      <vt:lpstr>Why so successful?</vt:lpstr>
      <vt:lpstr>Components</vt:lpstr>
      <vt:lpstr>Ingredients</vt:lpstr>
      <vt:lpstr>URLs</vt:lpstr>
      <vt:lpstr>HTTP</vt:lpstr>
      <vt:lpstr>Steps in HTTP(1.0) Request</vt:lpstr>
      <vt:lpstr>PowerPoint Presentation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What about AJAX?</vt:lpstr>
      <vt:lpstr>The Web is Dead? (Wired, Aug 2010)</vt:lpstr>
      <vt:lpstr>PowerPoint Presentation</vt:lpstr>
      <vt:lpstr>The Web is Dead? (Wired, Aug 2010)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Larger Objects</vt:lpstr>
      <vt:lpstr>How to Control Caching?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90</cp:revision>
  <dcterms:created xsi:type="dcterms:W3CDTF">2011-04-05T13:53:02Z</dcterms:created>
  <dcterms:modified xsi:type="dcterms:W3CDTF">2015-11-12T04:17:08Z</dcterms:modified>
</cp:coreProperties>
</file>