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2"/>
  </p:notesMasterIdLst>
  <p:sldIdLst>
    <p:sldId id="256" r:id="rId2"/>
    <p:sldId id="316" r:id="rId3"/>
    <p:sldId id="317" r:id="rId4"/>
    <p:sldId id="320" r:id="rId5"/>
    <p:sldId id="321" r:id="rId6"/>
    <p:sldId id="322" r:id="rId7"/>
    <p:sldId id="324" r:id="rId8"/>
    <p:sldId id="325" r:id="rId9"/>
    <p:sldId id="333" r:id="rId10"/>
    <p:sldId id="339" r:id="rId11"/>
    <p:sldId id="318" r:id="rId12"/>
    <p:sldId id="367" r:id="rId13"/>
    <p:sldId id="334" r:id="rId14"/>
    <p:sldId id="363" r:id="rId15"/>
    <p:sldId id="362" r:id="rId16"/>
    <p:sldId id="336" r:id="rId17"/>
    <p:sldId id="337" r:id="rId18"/>
    <p:sldId id="340" r:id="rId19"/>
    <p:sldId id="342" r:id="rId20"/>
    <p:sldId id="343" r:id="rId21"/>
    <p:sldId id="341" r:id="rId22"/>
    <p:sldId id="346" r:id="rId23"/>
    <p:sldId id="345" r:id="rId24"/>
    <p:sldId id="368" r:id="rId25"/>
    <p:sldId id="369" r:id="rId26"/>
    <p:sldId id="370" r:id="rId27"/>
    <p:sldId id="371" r:id="rId28"/>
    <p:sldId id="372" r:id="rId29"/>
    <p:sldId id="349" r:id="rId30"/>
    <p:sldId id="350" r:id="rId31"/>
    <p:sldId id="352" r:id="rId32"/>
    <p:sldId id="328" r:id="rId33"/>
    <p:sldId id="329" r:id="rId34"/>
    <p:sldId id="330" r:id="rId35"/>
    <p:sldId id="331" r:id="rId36"/>
    <p:sldId id="332" r:id="rId37"/>
    <p:sldId id="351" r:id="rId38"/>
    <p:sldId id="353" r:id="rId39"/>
    <p:sldId id="365" r:id="rId40"/>
    <p:sldId id="366" r:id="rId4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657" autoAdjust="0"/>
    <p:restoredTop sz="87520" autoAdjust="0"/>
  </p:normalViewPr>
  <p:slideViewPr>
    <p:cSldViewPr snapToGrid="0" snapToObjects="1">
      <p:cViewPr varScale="1">
        <p:scale>
          <a:sx n="107" d="100"/>
          <a:sy n="107" d="100"/>
        </p:scale>
        <p:origin x="-112" y="-4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9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462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heme" Target="theme/theme1.xml"/><Relationship Id="rId47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notesMaster" Target="notesMasters/notesMaster1.xml"/><Relationship Id="rId43" Type="http://schemas.openxmlformats.org/officeDocument/2006/relationships/printerSettings" Target="printerSettings/printerSettings1.bin"/><Relationship Id="rId44" Type="http://schemas.openxmlformats.org/officeDocument/2006/relationships/presProps" Target="presProps.xml"/><Relationship Id="rId4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11/3/15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402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Problem: too many small packets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4267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6269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 each </a:t>
            </a:r>
            <a:r>
              <a:rPr lang="en-US" dirty="0" err="1" smtClean="0"/>
              <a:t>w</a:t>
            </a:r>
            <a:r>
              <a:rPr lang="en-US" dirty="0" smtClean="0"/>
              <a:t>/MSS </a:t>
            </a:r>
            <a:r>
              <a:rPr lang="en-US" dirty="0" err="1" smtClean="0"/>
              <a:t>ACKs</a:t>
            </a:r>
            <a:r>
              <a:rPr lang="en-US" baseline="0" dirty="0" smtClean="0"/>
              <a:t> in one RTT, we want to increase </a:t>
            </a:r>
            <a:r>
              <a:rPr lang="en-US" baseline="0" dirty="0" err="1" smtClean="0"/>
              <a:t>w/(w/MSS</a:t>
            </a:r>
            <a:r>
              <a:rPr lang="en-US" baseline="0" dirty="0" smtClean="0"/>
              <a:t>) = MSS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Timeout</a:t>
            </a:r>
            <a:r>
              <a:rPr lang="en-US" baseline="0" dirty="0" smtClean="0"/>
              <a:t> is calculated as </a:t>
            </a:r>
            <a:r>
              <a:rPr lang="en-US" baseline="0" dirty="0" err="1" smtClean="0"/>
              <a:t>EstRTT</a:t>
            </a:r>
            <a:r>
              <a:rPr lang="en-US" baseline="0" dirty="0" smtClean="0"/>
              <a:t> + 4x </a:t>
            </a:r>
            <a:r>
              <a:rPr lang="en-US" baseline="0" dirty="0" err="1" smtClean="0"/>
              <a:t>StdErr</a:t>
            </a:r>
            <a:r>
              <a:rPr lang="en-US" baseline="0" dirty="0" smtClean="0"/>
              <a:t>, so it is much longer than the actual RTT of a duplicate </a:t>
            </a:r>
            <a:r>
              <a:rPr lang="en-US" baseline="0" smtClean="0"/>
              <a:t>ack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5578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344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6937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11/3/15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11/3/15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11/3/15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Transport Layer II</a:t>
            </a:r>
            <a:br>
              <a:rPr lang="en-US" dirty="0" smtClean="0"/>
            </a:br>
            <a:r>
              <a:rPr lang="en-US" dirty="0" smtClean="0"/>
              <a:t>Data over TCP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488490" y="6550223"/>
            <a:ext cx="57758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David </a:t>
            </a:r>
            <a:r>
              <a:rPr lang="en-US" sz="1400" dirty="0" err="1" smtClean="0"/>
              <a:t>Mazières</a:t>
            </a:r>
            <a:r>
              <a:rPr lang="en-US" sz="1400" dirty="0" smtClean="0"/>
              <a:t>, Phil Levis, </a:t>
            </a:r>
            <a:r>
              <a:rPr lang="en-US" sz="1400" dirty="0"/>
              <a:t> </a:t>
            </a:r>
            <a:r>
              <a:rPr lang="en-US" sz="1400" dirty="0" smtClean="0"/>
              <a:t>Rodrigo Fonseca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John Jannotti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224155"/>
            <a:ext cx="12598400" cy="9402445"/>
            <a:chOff x="-1441473" y="-523220"/>
            <a:chExt cx="12598400" cy="9402445"/>
          </a:xfrm>
        </p:grpSpPr>
        <p:grpSp>
          <p:nvGrpSpPr>
            <p:cNvPr id="19" name="Group 18"/>
            <p:cNvGrpSpPr/>
            <p:nvPr/>
          </p:nvGrpSpPr>
          <p:grpSpPr>
            <a:xfrm>
              <a:off x="510005" y="-336019"/>
              <a:ext cx="8995670" cy="8311888"/>
              <a:chOff x="1707799" y="1254601"/>
              <a:chExt cx="5837394" cy="5393680"/>
            </a:xfrm>
          </p:grpSpPr>
          <p:sp>
            <p:nvSpPr>
              <p:cNvPr id="4" name="Rounded Rectangle 3"/>
              <p:cNvSpPr/>
              <p:nvPr/>
            </p:nvSpPr>
            <p:spPr>
              <a:xfrm>
                <a:off x="1707799" y="4495800"/>
                <a:ext cx="3429000" cy="2152481"/>
              </a:xfrm>
              <a:prstGeom prst="roundRect">
                <a:avLst/>
              </a:prstGeom>
              <a:noFill/>
              <a:ln w="12700" cap="flat" cmpd="sng" algn="ctr">
                <a:solidFill>
                  <a:srgbClr val="FF0000"/>
                </a:solidFill>
                <a:prstDash val="sysDash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" name="Rectangle 4"/>
              <p:cNvSpPr/>
              <p:nvPr/>
            </p:nvSpPr>
            <p:spPr>
              <a:xfrm>
                <a:off x="3994114" y="2316742"/>
                <a:ext cx="1028180" cy="317483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Rectangle 5"/>
              <p:cNvSpPr/>
              <p:nvPr/>
            </p:nvSpPr>
            <p:spPr>
              <a:xfrm>
                <a:off x="6098013" y="3163457"/>
                <a:ext cx="1028180" cy="317483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1865044" y="3163457"/>
                <a:ext cx="1028180" cy="317483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3994114" y="6115549"/>
                <a:ext cx="1028180" cy="317483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6160725" y="5476913"/>
                <a:ext cx="1028180" cy="317483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3994114" y="5476913"/>
                <a:ext cx="1028180" cy="317483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6160725" y="4733218"/>
                <a:ext cx="1028180" cy="317483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1865044" y="5476913"/>
                <a:ext cx="1028180" cy="317483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1865044" y="4733218"/>
                <a:ext cx="1028180" cy="317483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3994114" y="4036563"/>
                <a:ext cx="1028180" cy="317483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5" name="Picture 14" descr="05x07.eps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865044" y="1254601"/>
                <a:ext cx="5680149" cy="5178431"/>
              </a:xfrm>
              <a:prstGeom prst="rect">
                <a:avLst/>
              </a:prstGeom>
            </p:spPr>
          </p:pic>
          <p:sp>
            <p:nvSpPr>
              <p:cNvPr id="17" name="Rounded Rectangle 16"/>
              <p:cNvSpPr/>
              <p:nvPr/>
            </p:nvSpPr>
            <p:spPr>
              <a:xfrm>
                <a:off x="5843437" y="4495800"/>
                <a:ext cx="1701756" cy="2152481"/>
              </a:xfrm>
              <a:prstGeom prst="roundRect">
                <a:avLst/>
              </a:prstGeom>
              <a:noFill/>
              <a:ln w="12700" cap="flat" cmpd="sng" algn="ctr">
                <a:solidFill>
                  <a:srgbClr val="FF0000"/>
                </a:solidFill>
                <a:prstDash val="sysDash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8" name="Rectangle 17"/>
            <p:cNvSpPr/>
            <p:nvPr/>
          </p:nvSpPr>
          <p:spPr>
            <a:xfrm>
              <a:off x="-1441473" y="-523220"/>
              <a:ext cx="12598400" cy="9402445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  <a:gs pos="3800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 to TCP</a:t>
            </a:r>
          </a:p>
          <a:p>
            <a:pPr lvl="1"/>
            <a:r>
              <a:rPr lang="en-US" dirty="0" smtClean="0"/>
              <a:t>Header format</a:t>
            </a:r>
          </a:p>
          <a:p>
            <a:pPr lvl="1"/>
            <a:r>
              <a:rPr lang="en-US" dirty="0" smtClean="0"/>
              <a:t>Connection state diagram</a:t>
            </a:r>
          </a:p>
          <a:p>
            <a:r>
              <a:rPr lang="en-US" dirty="0" smtClean="0"/>
              <a:t>Today: sending data 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 Goal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82648"/>
          </a:xfrm>
        </p:spPr>
        <p:txBody>
          <a:bodyPr/>
          <a:lstStyle/>
          <a:p>
            <a:r>
              <a:rPr lang="en-US" dirty="0" smtClean="0"/>
              <a:t>We should not send more data than the receiver can take: </a:t>
            </a:r>
            <a:r>
              <a:rPr lang="en-US" i="1" dirty="0" smtClean="0"/>
              <a:t>flow control</a:t>
            </a:r>
            <a:endParaRPr lang="en-US" dirty="0" smtClean="0"/>
          </a:p>
          <a:p>
            <a:r>
              <a:rPr lang="en-US" dirty="0" smtClean="0"/>
              <a:t>When to send data?</a:t>
            </a:r>
          </a:p>
          <a:p>
            <a:pPr lvl="1"/>
            <a:r>
              <a:rPr lang="en-US" dirty="0" smtClean="0"/>
              <a:t>Sender can delay sends to get larger segments</a:t>
            </a:r>
          </a:p>
          <a:p>
            <a:r>
              <a:rPr lang="en-US" dirty="0" smtClean="0"/>
              <a:t>How much data to send?</a:t>
            </a:r>
          </a:p>
          <a:p>
            <a:pPr lvl="1"/>
            <a:r>
              <a:rPr lang="en-US" dirty="0" smtClean="0"/>
              <a:t>Data is sent in MSS-sized segments</a:t>
            </a:r>
          </a:p>
          <a:p>
            <a:pPr lvl="2"/>
            <a:r>
              <a:rPr lang="en-US" dirty="0" smtClean="0"/>
              <a:t>Chosen to avoid fragmentation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Flow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Part of TCP specification (even before 1988)</a:t>
            </a:r>
          </a:p>
          <a:p>
            <a:r>
              <a:rPr lang="en-US" dirty="0" smtClean="0"/>
              <a:t>Receiver uses window header field to tell sender how much space it has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Flow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778" y="3753556"/>
            <a:ext cx="8692444" cy="2822222"/>
          </a:xfrm>
        </p:spPr>
        <p:txBody>
          <a:bodyPr>
            <a:noAutofit/>
          </a:bodyPr>
          <a:lstStyle/>
          <a:p>
            <a:r>
              <a:rPr lang="en-US" sz="2400" dirty="0" smtClean="0"/>
              <a:t>Receiver: </a:t>
            </a:r>
            <a:r>
              <a:rPr lang="en-US" sz="2400" dirty="0" err="1" smtClean="0">
                <a:solidFill>
                  <a:srgbClr val="008000"/>
                </a:solidFill>
              </a:rPr>
              <a:t>AdvertisedWindow</a:t>
            </a:r>
            <a:r>
              <a:rPr lang="en-US" sz="2400" dirty="0" smtClean="0"/>
              <a:t> </a:t>
            </a:r>
          </a:p>
          <a:p>
            <a:pPr>
              <a:buNone/>
            </a:pPr>
            <a:r>
              <a:rPr lang="en-US" sz="2400" dirty="0" smtClean="0"/>
              <a:t>					= </a:t>
            </a:r>
            <a:r>
              <a:rPr lang="en-US" sz="2400" b="0" dirty="0" err="1" smtClean="0"/>
              <a:t>MaxRcvBuffer</a:t>
            </a:r>
            <a:r>
              <a:rPr lang="en-US" sz="2400" b="0" dirty="0" smtClean="0"/>
              <a:t> – ((NextByteExpected-1) – </a:t>
            </a:r>
            <a:r>
              <a:rPr lang="en-US" sz="2400" b="0" dirty="0" err="1" smtClean="0"/>
              <a:t>LastByteRead</a:t>
            </a:r>
            <a:r>
              <a:rPr lang="en-US" sz="2400" b="0" dirty="0" smtClean="0"/>
              <a:t>)</a:t>
            </a:r>
          </a:p>
          <a:p>
            <a:r>
              <a:rPr lang="en-US" sz="2400" dirty="0" smtClean="0"/>
              <a:t>Sender: </a:t>
            </a:r>
            <a:r>
              <a:rPr lang="en-US" sz="2400" b="0" dirty="0" err="1" smtClean="0"/>
              <a:t>LastByteSent</a:t>
            </a:r>
            <a:r>
              <a:rPr lang="en-US" sz="2400" b="0" dirty="0" smtClean="0"/>
              <a:t> – </a:t>
            </a:r>
            <a:r>
              <a:rPr lang="en-US" sz="2400" b="0" dirty="0" err="1" smtClean="0"/>
              <a:t>LastByteAcked</a:t>
            </a:r>
            <a:r>
              <a:rPr lang="en-US" sz="2400" b="0" dirty="0" smtClean="0"/>
              <a:t> &lt;= </a:t>
            </a:r>
            <a:r>
              <a:rPr lang="en-US" sz="2400" b="0" dirty="0" err="1" smtClean="0"/>
              <a:t>AdvertisedWindow</a:t>
            </a:r>
            <a:endParaRPr lang="en-US" sz="2400" b="0" dirty="0" smtClean="0"/>
          </a:p>
          <a:p>
            <a:pPr>
              <a:buNone/>
            </a:pPr>
            <a:r>
              <a:rPr lang="en-US" sz="2400" dirty="0" smtClean="0">
                <a:sym typeface="Wingdings"/>
              </a:rPr>
              <a:t>	</a:t>
            </a:r>
            <a:r>
              <a:rPr lang="en-US" sz="2400" b="0" dirty="0" err="1" smtClean="0"/>
              <a:t>EffectiveWindow</a:t>
            </a:r>
            <a:r>
              <a:rPr lang="en-US" sz="2400" b="0" dirty="0" smtClean="0"/>
              <a:t> = </a:t>
            </a:r>
            <a:r>
              <a:rPr lang="en-US" sz="2400" b="0" dirty="0" err="1" smtClean="0"/>
              <a:t>AdvertisedWindow</a:t>
            </a:r>
            <a:r>
              <a:rPr lang="en-US" sz="2400" b="0" dirty="0" smtClean="0"/>
              <a:t> – (</a:t>
            </a:r>
            <a:r>
              <a:rPr lang="en-US" sz="2400" b="0" dirty="0" err="1" smtClean="0"/>
              <a:t>BytesInFlight</a:t>
            </a:r>
            <a:r>
              <a:rPr lang="en-US" sz="2400" b="0" dirty="0" smtClean="0"/>
              <a:t>)</a:t>
            </a:r>
          </a:p>
          <a:p>
            <a:pPr>
              <a:buNone/>
            </a:pPr>
            <a:r>
              <a:rPr lang="en-US" sz="2400" b="0" dirty="0" smtClean="0"/>
              <a:t>	</a:t>
            </a:r>
            <a:r>
              <a:rPr lang="en-US" sz="2400" b="0" dirty="0" err="1" smtClean="0"/>
              <a:t>LastByteWritten</a:t>
            </a:r>
            <a:r>
              <a:rPr lang="en-US" sz="2400" b="0" dirty="0" smtClean="0"/>
              <a:t> – </a:t>
            </a:r>
            <a:r>
              <a:rPr lang="en-US" sz="2400" b="0" dirty="0" err="1" smtClean="0"/>
              <a:t>LastByteAcked</a:t>
            </a:r>
            <a:r>
              <a:rPr lang="en-US" sz="2400" b="0" dirty="0" smtClean="0"/>
              <a:t> &lt;= </a:t>
            </a:r>
            <a:r>
              <a:rPr lang="en-US" sz="2400" b="0" dirty="0" err="1" smtClean="0"/>
              <a:t>MaxSendBuffer</a:t>
            </a:r>
            <a:endParaRPr lang="en-US" sz="2400" b="0" dirty="0"/>
          </a:p>
        </p:txBody>
      </p:sp>
      <p:pic>
        <p:nvPicPr>
          <p:cNvPr id="4" name="Picture 3" descr="05x08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169" y="1271588"/>
            <a:ext cx="6692551" cy="28488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Flow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778" y="3753556"/>
            <a:ext cx="8692444" cy="2822222"/>
          </a:xfrm>
        </p:spPr>
        <p:txBody>
          <a:bodyPr>
            <a:noAutofit/>
          </a:bodyPr>
          <a:lstStyle/>
          <a:p>
            <a:r>
              <a:rPr lang="en-US" dirty="0" smtClean="0"/>
              <a:t>Advertised window can fall to 0</a:t>
            </a:r>
          </a:p>
          <a:p>
            <a:pPr lvl="1"/>
            <a:r>
              <a:rPr lang="en-US" dirty="0" smtClean="0"/>
              <a:t>How?</a:t>
            </a:r>
          </a:p>
          <a:p>
            <a:pPr lvl="1"/>
            <a:r>
              <a:rPr lang="en-US" dirty="0" smtClean="0"/>
              <a:t>Sender eventually stops sending, blocks application</a:t>
            </a:r>
          </a:p>
          <a:p>
            <a:r>
              <a:rPr lang="en-US" dirty="0" smtClean="0"/>
              <a:t>Sender keeps sending 1-byte segments until window comes back &gt; 0</a:t>
            </a:r>
            <a:endParaRPr lang="en-US" dirty="0"/>
          </a:p>
        </p:txBody>
      </p:sp>
      <p:pic>
        <p:nvPicPr>
          <p:cNvPr id="5" name="Picture 4" descr="05x08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169" y="1271588"/>
            <a:ext cx="6692551" cy="28488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to Transmit?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12093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Nagle’s algorithm</a:t>
            </a:r>
          </a:p>
          <a:p>
            <a:r>
              <a:rPr lang="en-US" dirty="0" smtClean="0"/>
              <a:t>Goal: reduce the overhead of small packets</a:t>
            </a:r>
          </a:p>
          <a:p>
            <a:pPr lvl="1">
              <a:buNone/>
            </a:pPr>
            <a:r>
              <a:rPr lang="en-US" dirty="0" smtClean="0"/>
              <a:t>If available data and window &gt;= MSS</a:t>
            </a:r>
          </a:p>
          <a:p>
            <a:pPr lvl="1">
              <a:buNone/>
            </a:pPr>
            <a:r>
              <a:rPr lang="en-US" dirty="0" smtClean="0"/>
              <a:t>	Send a MSS segment</a:t>
            </a:r>
          </a:p>
          <a:p>
            <a:pPr lvl="1">
              <a:buNone/>
            </a:pPr>
            <a:r>
              <a:rPr lang="en-US" dirty="0" smtClean="0"/>
              <a:t>else</a:t>
            </a:r>
          </a:p>
          <a:p>
            <a:pPr lvl="1">
              <a:buNone/>
            </a:pPr>
            <a:r>
              <a:rPr lang="en-US" dirty="0" smtClean="0"/>
              <a:t>	If there is </a:t>
            </a:r>
            <a:r>
              <a:rPr lang="en-US" dirty="0" err="1" smtClean="0"/>
              <a:t>unAcked</a:t>
            </a:r>
            <a:r>
              <a:rPr lang="en-US" dirty="0" smtClean="0"/>
              <a:t> data in flight</a:t>
            </a:r>
          </a:p>
          <a:p>
            <a:pPr lvl="1">
              <a:buNone/>
            </a:pPr>
            <a:r>
              <a:rPr lang="en-US" dirty="0" smtClean="0"/>
              <a:t>			buffer the new data until ACK arrives</a:t>
            </a:r>
          </a:p>
          <a:p>
            <a:pPr lvl="1">
              <a:buNone/>
            </a:pPr>
            <a:r>
              <a:rPr lang="en-US" dirty="0" smtClean="0"/>
              <a:t>	else</a:t>
            </a:r>
          </a:p>
          <a:p>
            <a:pPr lvl="1">
              <a:buNone/>
            </a:pPr>
            <a:r>
              <a:rPr lang="en-US" dirty="0" smtClean="0"/>
              <a:t>			send all the new data now</a:t>
            </a:r>
          </a:p>
          <a:p>
            <a:r>
              <a:rPr lang="en-US" dirty="0" smtClean="0"/>
              <a:t>Receiver should avoid advertising a window &lt;= MSS after advertising a window of 0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Delayed Acknowledgments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69759"/>
          </a:xfrm>
        </p:spPr>
        <p:txBody>
          <a:bodyPr>
            <a:normAutofit/>
          </a:bodyPr>
          <a:lstStyle/>
          <a:p>
            <a:r>
              <a:rPr lang="en-US" dirty="0" smtClean="0"/>
              <a:t>Goal: Piggy-back </a:t>
            </a:r>
            <a:r>
              <a:rPr lang="en-US" dirty="0" err="1" smtClean="0"/>
              <a:t>ACKs</a:t>
            </a:r>
            <a:r>
              <a:rPr lang="en-US" dirty="0" smtClean="0"/>
              <a:t> on data</a:t>
            </a:r>
          </a:p>
          <a:p>
            <a:pPr lvl="1"/>
            <a:r>
              <a:rPr lang="en-US" dirty="0" smtClean="0"/>
              <a:t>Delay ACK for 200ms in case application sends data</a:t>
            </a:r>
          </a:p>
          <a:p>
            <a:pPr lvl="1"/>
            <a:r>
              <a:rPr lang="en-US" dirty="0" smtClean="0"/>
              <a:t>If more data received, immediately ACK second segment</a:t>
            </a:r>
          </a:p>
          <a:p>
            <a:pPr lvl="1"/>
            <a:r>
              <a:rPr lang="en-US" dirty="0" smtClean="0"/>
              <a:t>Note: never delay duplicate </a:t>
            </a:r>
            <a:r>
              <a:rPr lang="en-US" dirty="0" err="1" smtClean="0"/>
              <a:t>ACKs</a:t>
            </a:r>
            <a:r>
              <a:rPr lang="en-US" dirty="0" smtClean="0"/>
              <a:t> (if missing a segment)</a:t>
            </a:r>
          </a:p>
          <a:p>
            <a:r>
              <a:rPr lang="en-US" dirty="0" smtClean="0"/>
              <a:t>Warning: can interact badly with Nagle</a:t>
            </a:r>
          </a:p>
          <a:p>
            <a:pPr lvl="1"/>
            <a:r>
              <a:rPr lang="en-US" dirty="0" smtClean="0"/>
              <a:t>Temporary deadlock</a:t>
            </a:r>
          </a:p>
          <a:p>
            <a:pPr lvl="1"/>
            <a:r>
              <a:rPr lang="en-US" dirty="0" smtClean="0"/>
              <a:t>Can disable Nagle with TCP_NODELAY</a:t>
            </a:r>
          </a:p>
          <a:p>
            <a:pPr lvl="1"/>
            <a:r>
              <a:rPr lang="en-US" dirty="0" smtClean="0"/>
              <a:t>Application can also avoid many small writes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Limitations of Flow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Network may be the bottleneck</a:t>
            </a:r>
          </a:p>
          <a:p>
            <a:r>
              <a:rPr lang="en-US" dirty="0" smtClean="0"/>
              <a:t>Signal from receiver not enough!</a:t>
            </a:r>
          </a:p>
          <a:p>
            <a:r>
              <a:rPr lang="en-US" dirty="0" smtClean="0"/>
              <a:t>Sending too fast will cause queue overflows, heavy packet loss</a:t>
            </a:r>
          </a:p>
          <a:p>
            <a:r>
              <a:rPr lang="en-US" dirty="0" smtClean="0"/>
              <a:t>Flow control provides </a:t>
            </a:r>
            <a:r>
              <a:rPr lang="en-US" i="1" dirty="0" smtClean="0"/>
              <a:t>correctness</a:t>
            </a:r>
          </a:p>
          <a:p>
            <a:r>
              <a:rPr lang="en-US" dirty="0" smtClean="0"/>
              <a:t>Need more for performance: congestion control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Second goal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should not send more data than the network can take: </a:t>
            </a:r>
            <a:r>
              <a:rPr lang="en-US" i="1" dirty="0" smtClean="0"/>
              <a:t>congestion control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Short History of TCP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1509685"/>
            <a:ext cx="8636000" cy="4797982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1974: 3-way handshake</a:t>
            </a:r>
          </a:p>
          <a:p>
            <a:r>
              <a:rPr lang="en-US" dirty="0" smtClean="0"/>
              <a:t>1978: IP and TCP split</a:t>
            </a:r>
          </a:p>
          <a:p>
            <a:r>
              <a:rPr lang="en-US" dirty="0" smtClean="0"/>
              <a:t>1983: January 1</a:t>
            </a:r>
            <a:r>
              <a:rPr lang="en-US" baseline="30000" dirty="0" smtClean="0"/>
              <a:t>st</a:t>
            </a:r>
            <a:r>
              <a:rPr lang="en-US" dirty="0" smtClean="0"/>
              <a:t>, </a:t>
            </a:r>
            <a:r>
              <a:rPr lang="en-US" dirty="0" err="1" smtClean="0"/>
              <a:t>ARPAnet</a:t>
            </a:r>
            <a:r>
              <a:rPr lang="en-US" dirty="0" smtClean="0"/>
              <a:t> switches to TCP/IP</a:t>
            </a:r>
          </a:p>
          <a:p>
            <a:r>
              <a:rPr lang="en-US" dirty="0" smtClean="0"/>
              <a:t>1984: Nagle predicts congestion collapses</a:t>
            </a:r>
          </a:p>
          <a:p>
            <a:r>
              <a:rPr lang="en-US" dirty="0" smtClean="0"/>
              <a:t>1986: Internet begins to suffer </a:t>
            </a:r>
            <a:r>
              <a:rPr lang="en-US" dirty="0" smtClean="0">
                <a:solidFill>
                  <a:srgbClr val="FF0000"/>
                </a:solidFill>
              </a:rPr>
              <a:t>congestion collapses</a:t>
            </a:r>
          </a:p>
          <a:p>
            <a:pPr lvl="1"/>
            <a:r>
              <a:rPr lang="en-US" dirty="0" smtClean="0"/>
              <a:t>LBL to Berkeley drops from 32Kbps to 40bps</a:t>
            </a:r>
          </a:p>
          <a:p>
            <a:pPr>
              <a:tabLst>
                <a:tab pos="1600200" algn="l"/>
              </a:tabLst>
            </a:pPr>
            <a:r>
              <a:rPr lang="en-US" dirty="0" smtClean="0"/>
              <a:t>1987/8: Van Jacobson fixes TCP, publishes seminal    			paper*: (</a:t>
            </a:r>
            <a:r>
              <a:rPr lang="en-US" dirty="0" smtClean="0">
                <a:solidFill>
                  <a:srgbClr val="008000"/>
                </a:solidFill>
              </a:rPr>
              <a:t>TCP Tahoe</a:t>
            </a:r>
            <a:r>
              <a:rPr lang="en-US" dirty="0" smtClean="0"/>
              <a:t>)</a:t>
            </a:r>
          </a:p>
          <a:p>
            <a:pPr>
              <a:tabLst>
                <a:tab pos="1549400" algn="l"/>
              </a:tabLst>
            </a:pPr>
            <a:r>
              <a:rPr lang="en-US" dirty="0" smtClean="0"/>
              <a:t>1990: Fast retransmit and fast recovery added </a:t>
            </a:r>
          </a:p>
          <a:p>
            <a:pPr marL="0" indent="0">
              <a:buNone/>
              <a:tabLst>
                <a:tab pos="1549400" algn="l"/>
              </a:tabLst>
            </a:pPr>
            <a:r>
              <a:rPr lang="en-US" dirty="0"/>
              <a:t>	</a:t>
            </a:r>
            <a:r>
              <a:rPr lang="en-US" dirty="0" smtClean="0"/>
              <a:t>(</a:t>
            </a:r>
            <a:r>
              <a:rPr lang="en-US" dirty="0" smtClean="0">
                <a:solidFill>
                  <a:srgbClr val="008000"/>
                </a:solidFill>
              </a:rPr>
              <a:t>TCP Reno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455986" y="6361668"/>
            <a:ext cx="6580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 Van Jacobson. </a:t>
            </a:r>
            <a:r>
              <a:rPr lang="en-US" dirty="0"/>
              <a:t>Congestion avoidance and control. </a:t>
            </a:r>
            <a:r>
              <a:rPr lang="en-US" dirty="0" smtClean="0"/>
              <a:t>SIGCOMM </a:t>
            </a:r>
            <a:r>
              <a:rPr lang="en-US" dirty="0"/>
              <a:t>’</a:t>
            </a:r>
            <a:r>
              <a:rPr lang="en-US" dirty="0" smtClean="0"/>
              <a:t>88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Congestion Collapse</a:t>
            </a:r>
            <a:br>
              <a:rPr lang="en-US" dirty="0"/>
            </a:br>
            <a:r>
              <a:rPr lang="en-US" sz="2800" dirty="0" smtClean="0"/>
              <a:t>Nagle, rfc896, 1984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435845"/>
            <a:ext cx="7569200" cy="491449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Mid 1980’s. Problem with the protocol </a:t>
            </a:r>
            <a:r>
              <a:rPr lang="en-US" i="1" dirty="0" smtClean="0"/>
              <a:t>implementations</a:t>
            </a:r>
            <a:r>
              <a:rPr lang="en-US" dirty="0" smtClean="0"/>
              <a:t>, not the protocol!</a:t>
            </a:r>
          </a:p>
          <a:p>
            <a:r>
              <a:rPr lang="en-US" dirty="0" smtClean="0"/>
              <a:t>What was happening?</a:t>
            </a:r>
          </a:p>
          <a:p>
            <a:pPr lvl="1"/>
            <a:r>
              <a:rPr lang="en-US" dirty="0" smtClean="0"/>
              <a:t>Load on the network </a:t>
            </a:r>
            <a:r>
              <a:rPr lang="en-US" dirty="0" smtClean="0">
                <a:sym typeface="Wingdings"/>
              </a:rPr>
              <a:t> buffers at routers fill up  round trip time increases</a:t>
            </a:r>
          </a:p>
          <a:p>
            <a:r>
              <a:rPr lang="en-US" dirty="0" smtClean="0">
                <a:sym typeface="Wingdings"/>
              </a:rPr>
              <a:t>If close to capacity, and, e.g., a large flow arrives suddenly…</a:t>
            </a:r>
          </a:p>
          <a:p>
            <a:pPr lvl="1"/>
            <a:r>
              <a:rPr lang="en-US" dirty="0" smtClean="0">
                <a:sym typeface="Wingdings"/>
              </a:rPr>
              <a:t>RTT estimates become too short</a:t>
            </a:r>
          </a:p>
          <a:p>
            <a:pPr lvl="1"/>
            <a:r>
              <a:rPr lang="en-US" dirty="0" smtClean="0">
                <a:sym typeface="Wingdings"/>
              </a:rPr>
              <a:t>Lots of retransmissions  increase in queue size</a:t>
            </a:r>
          </a:p>
          <a:p>
            <a:pPr lvl="1"/>
            <a:r>
              <a:rPr lang="en-US" dirty="0" smtClean="0">
                <a:sym typeface="Wingdings"/>
              </a:rPr>
              <a:t>Eventually many drops happen (full queues)</a:t>
            </a:r>
          </a:p>
          <a:p>
            <a:pPr lvl="1"/>
            <a:r>
              <a:rPr lang="en-US" dirty="0" smtClean="0">
                <a:sym typeface="Wingdings"/>
              </a:rPr>
              <a:t>Fraction of useful packets (not copies) decreases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52571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TCP Congestion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12093"/>
          </a:xfrm>
        </p:spPr>
        <p:txBody>
          <a:bodyPr>
            <a:normAutofit fontScale="92500"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3 Key Challenges</a:t>
            </a:r>
          </a:p>
          <a:p>
            <a:pPr lvl="1"/>
            <a:r>
              <a:rPr lang="en-US" dirty="0" smtClean="0">
                <a:solidFill>
                  <a:srgbClr val="008000"/>
                </a:solidFill>
              </a:rPr>
              <a:t>Determining the available capacity in the first place</a:t>
            </a:r>
          </a:p>
          <a:p>
            <a:pPr lvl="1"/>
            <a:r>
              <a:rPr lang="en-US" dirty="0" smtClean="0">
                <a:solidFill>
                  <a:srgbClr val="008000"/>
                </a:solidFill>
              </a:rPr>
              <a:t>Adjusting to changes in the available capacity</a:t>
            </a:r>
          </a:p>
          <a:p>
            <a:pPr lvl="1"/>
            <a:r>
              <a:rPr lang="en-US" dirty="0" smtClean="0">
                <a:solidFill>
                  <a:srgbClr val="008000"/>
                </a:solidFill>
              </a:rPr>
              <a:t>Sharing capacity between flows</a:t>
            </a:r>
          </a:p>
          <a:p>
            <a:endParaRPr lang="en-US" dirty="0" smtClean="0"/>
          </a:p>
          <a:p>
            <a:r>
              <a:rPr lang="en-US" dirty="0" smtClean="0"/>
              <a:t>Idea</a:t>
            </a:r>
          </a:p>
          <a:p>
            <a:pPr lvl="1"/>
            <a:r>
              <a:rPr lang="en-US" dirty="0" smtClean="0"/>
              <a:t>Each source determines network capacity for itself</a:t>
            </a:r>
          </a:p>
          <a:p>
            <a:pPr lvl="1"/>
            <a:r>
              <a:rPr lang="en-US" dirty="0" smtClean="0"/>
              <a:t>Rate is determined by window size</a:t>
            </a:r>
          </a:p>
          <a:p>
            <a:pPr lvl="1"/>
            <a:r>
              <a:rPr lang="en-US" dirty="0" smtClean="0"/>
              <a:t>Uses implicit feedback (drops, delay)</a:t>
            </a:r>
          </a:p>
          <a:p>
            <a:pPr lvl="1"/>
            <a:r>
              <a:rPr lang="en-US" dirty="0" err="1" smtClean="0"/>
              <a:t>ACKs</a:t>
            </a:r>
            <a:r>
              <a:rPr lang="en-US" dirty="0" smtClean="0"/>
              <a:t> pace transmission (self-clocking)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Dealing with Congestion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TCP keeps </a:t>
            </a:r>
            <a:r>
              <a:rPr lang="en-US" i="1" dirty="0" smtClean="0"/>
              <a:t>congestion</a:t>
            </a:r>
            <a:r>
              <a:rPr lang="en-US" dirty="0" smtClean="0"/>
              <a:t> and </a:t>
            </a:r>
            <a:r>
              <a:rPr lang="en-US" i="1" dirty="0" smtClean="0"/>
              <a:t>flow control </a:t>
            </a:r>
            <a:r>
              <a:rPr lang="en-US" dirty="0" smtClean="0"/>
              <a:t>windows</a:t>
            </a:r>
          </a:p>
          <a:p>
            <a:pPr lvl="1"/>
            <a:r>
              <a:rPr lang="en-US" dirty="0" smtClean="0"/>
              <a:t>Max packets in flight is lesser of two</a:t>
            </a:r>
          </a:p>
          <a:p>
            <a:r>
              <a:rPr lang="en-US" dirty="0" smtClean="0"/>
              <a:t>Sending rate: ~Window/RTT</a:t>
            </a:r>
          </a:p>
          <a:p>
            <a:r>
              <a:rPr lang="en-US" dirty="0" smtClean="0"/>
              <a:t>The key here is how to set the congestion window to respond to congestion signals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Dealing with Congestion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443" y="1509685"/>
            <a:ext cx="8461329" cy="5009648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Assume losses are due to congestion</a:t>
            </a:r>
          </a:p>
          <a:p>
            <a:r>
              <a:rPr lang="en-US" dirty="0" smtClean="0"/>
              <a:t>After a loss, reduce congestion window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How much to reduce?</a:t>
            </a:r>
            <a:r>
              <a:rPr lang="en-US" dirty="0" smtClean="0"/>
              <a:t>	</a:t>
            </a:r>
          </a:p>
          <a:p>
            <a:r>
              <a:rPr lang="en-US" dirty="0" smtClean="0"/>
              <a:t>Idea: conservation of packets at equilibrium</a:t>
            </a:r>
          </a:p>
          <a:p>
            <a:pPr lvl="1"/>
            <a:r>
              <a:rPr lang="en-US" dirty="0" smtClean="0"/>
              <a:t>Want to keep roughly the same number of packets in network</a:t>
            </a:r>
          </a:p>
          <a:p>
            <a:pPr lvl="1"/>
            <a:r>
              <a:rPr lang="en-US" dirty="0" smtClean="0"/>
              <a:t>Analogy with water in fixed-size pipe</a:t>
            </a:r>
          </a:p>
          <a:p>
            <a:pPr lvl="1"/>
            <a:r>
              <a:rPr lang="en-US" dirty="0" smtClean="0"/>
              <a:t>Put new packet into network when one exits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much to reduce window?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09685"/>
            <a:ext cx="8382000" cy="496731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Crude model of the network</a:t>
            </a:r>
          </a:p>
          <a:p>
            <a:pPr lvl="1"/>
            <a:r>
              <a:rPr lang="en-US" dirty="0" smtClean="0"/>
              <a:t>Let L</a:t>
            </a:r>
            <a:r>
              <a:rPr lang="en-US" baseline="-25000" dirty="0" smtClean="0"/>
              <a:t>i</a:t>
            </a:r>
            <a:r>
              <a:rPr lang="en-US" dirty="0" smtClean="0"/>
              <a:t> be the load (# </a:t>
            </a:r>
            <a:r>
              <a:rPr lang="en-US" dirty="0" err="1" smtClean="0"/>
              <a:t>pkts</a:t>
            </a:r>
            <a:r>
              <a:rPr lang="en-US" dirty="0" smtClean="0"/>
              <a:t>) in the network at time </a:t>
            </a:r>
            <a:r>
              <a:rPr lang="en-US" dirty="0" err="1" smtClean="0"/>
              <a:t>i</a:t>
            </a:r>
            <a:endParaRPr lang="en-US" dirty="0" smtClean="0"/>
          </a:p>
          <a:p>
            <a:pPr lvl="1"/>
            <a:r>
              <a:rPr lang="en-US" dirty="0" smtClean="0"/>
              <a:t>If network uncongested, roughly constant L</a:t>
            </a:r>
            <a:r>
              <a:rPr lang="en-US" baseline="-25000" dirty="0" smtClean="0"/>
              <a:t>i</a:t>
            </a:r>
            <a:r>
              <a:rPr lang="en-US" dirty="0" smtClean="0"/>
              <a:t> = N</a:t>
            </a:r>
          </a:p>
          <a:p>
            <a:r>
              <a:rPr lang="en-US" dirty="0" smtClean="0"/>
              <a:t>What happens under congestion?</a:t>
            </a:r>
          </a:p>
          <a:p>
            <a:pPr lvl="1"/>
            <a:r>
              <a:rPr lang="en-US" dirty="0" smtClean="0"/>
              <a:t>Some fraction </a:t>
            </a:r>
            <a:r>
              <a:rPr lang="en-US" dirty="0" err="1" smtClean="0"/>
              <a:t>γ</a:t>
            </a:r>
            <a:r>
              <a:rPr lang="en-US" dirty="0" smtClean="0"/>
              <a:t> of packets can’t exit the network</a:t>
            </a:r>
          </a:p>
          <a:p>
            <a:pPr lvl="1"/>
            <a:r>
              <a:rPr lang="en-US" dirty="0" smtClean="0"/>
              <a:t>Now L</a:t>
            </a:r>
            <a:r>
              <a:rPr lang="en-US" baseline="-25000" dirty="0" smtClean="0"/>
              <a:t>i</a:t>
            </a:r>
            <a:r>
              <a:rPr lang="en-US" dirty="0" smtClean="0"/>
              <a:t> = N + γL</a:t>
            </a:r>
            <a:r>
              <a:rPr lang="en-US" baseline="-25000" dirty="0" smtClean="0"/>
              <a:t>i-1</a:t>
            </a:r>
            <a:r>
              <a:rPr lang="en-US" dirty="0" smtClean="0"/>
              <a:t>, or L</a:t>
            </a:r>
            <a:r>
              <a:rPr lang="en-US" baseline="-25000" dirty="0" smtClean="0"/>
              <a:t>i </a:t>
            </a:r>
            <a:r>
              <a:rPr lang="en-US" dirty="0" smtClean="0"/>
              <a:t>≈ </a:t>
            </a:r>
            <a:r>
              <a:rPr lang="en-US" i="1" dirty="0" smtClean="0"/>
              <a:t>g</a:t>
            </a:r>
            <a:r>
              <a:rPr lang="en-US" baseline="30000" dirty="0" smtClean="0"/>
              <a:t>i</a:t>
            </a:r>
            <a:r>
              <a:rPr lang="en-US" dirty="0" smtClean="0"/>
              <a:t>L</a:t>
            </a:r>
            <a:r>
              <a:rPr lang="en-US" baseline="-25000" dirty="0" smtClean="0"/>
              <a:t>0</a:t>
            </a:r>
          </a:p>
          <a:p>
            <a:pPr lvl="1"/>
            <a:r>
              <a:rPr lang="en-US" dirty="0" smtClean="0"/>
              <a:t>Exponential increase in congestion</a:t>
            </a:r>
          </a:p>
          <a:p>
            <a:r>
              <a:rPr lang="en-US" dirty="0" smtClean="0"/>
              <a:t>Sources must decrease offered rate exponentially</a:t>
            </a:r>
          </a:p>
          <a:p>
            <a:pPr lvl="1"/>
            <a:r>
              <a:rPr lang="en-US" dirty="0" err="1" smtClean="0"/>
              <a:t>i.e</a:t>
            </a:r>
            <a:r>
              <a:rPr lang="en-US" dirty="0" smtClean="0"/>
              <a:t>, multiplicative decrease in window size</a:t>
            </a:r>
          </a:p>
          <a:p>
            <a:pPr lvl="1"/>
            <a:r>
              <a:rPr lang="en-US" dirty="0" smtClean="0"/>
              <a:t>TCP chooses to cut window in half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use extra capacity?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41537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Network signals congestion, but says nothing of underutilization</a:t>
            </a:r>
          </a:p>
          <a:p>
            <a:pPr lvl="1"/>
            <a:r>
              <a:rPr lang="en-US" dirty="0" smtClean="0"/>
              <a:t>Senders constantly try to send faster, see if it works</a:t>
            </a:r>
          </a:p>
          <a:p>
            <a:pPr lvl="1"/>
            <a:r>
              <a:rPr lang="en-US" dirty="0" smtClean="0"/>
              <a:t>So, increase window if no losses… By how much?</a:t>
            </a:r>
          </a:p>
          <a:p>
            <a:r>
              <a:rPr lang="en-US" dirty="0" smtClean="0"/>
              <a:t>Multiplicative increase?</a:t>
            </a:r>
          </a:p>
          <a:p>
            <a:pPr lvl="1"/>
            <a:r>
              <a:rPr lang="en-US" dirty="0" smtClean="0"/>
              <a:t>Easier to saturate the network than to recover</a:t>
            </a:r>
          </a:p>
          <a:p>
            <a:pPr lvl="1"/>
            <a:r>
              <a:rPr lang="en-US" dirty="0" smtClean="0"/>
              <a:t>Too fast, will lead to saturation, wild fluctuations</a:t>
            </a:r>
          </a:p>
          <a:p>
            <a:r>
              <a:rPr lang="en-US" dirty="0" smtClean="0"/>
              <a:t>Additive increase?</a:t>
            </a:r>
          </a:p>
          <a:p>
            <a:pPr lvl="1"/>
            <a:r>
              <a:rPr lang="en-US" dirty="0" smtClean="0"/>
              <a:t>Won’t saturate the network</a:t>
            </a:r>
          </a:p>
          <a:p>
            <a:pPr lvl="1"/>
            <a:r>
              <a:rPr lang="en-US" dirty="0" smtClean="0"/>
              <a:t>Remember fairness (third challenge)? </a:t>
            </a:r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Chiu Jain Phase Plots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370667" y="5644444"/>
            <a:ext cx="4332111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5400000" flipH="1" flipV="1">
            <a:off x="486834" y="3760611"/>
            <a:ext cx="376766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8900000" flipV="1">
            <a:off x="1645201" y="3892218"/>
            <a:ext cx="4952207" cy="158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3500000" flipV="1">
            <a:off x="1645201" y="3892218"/>
            <a:ext cx="4952207" cy="158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739444" y="5756112"/>
            <a:ext cx="1290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Flow Rate A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 rot="16200000">
            <a:off x="1333011" y="3708400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Flow Rate B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039556" y="2102556"/>
            <a:ext cx="11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Fair: A = B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785556" y="5221111"/>
            <a:ext cx="1774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Efficient: A+B = C</a:t>
            </a:r>
            <a:endParaRPr lang="en-US" dirty="0"/>
          </a:p>
        </p:txBody>
      </p:sp>
      <p:sp>
        <p:nvSpPr>
          <p:cNvPr id="18" name="Oval 17"/>
          <p:cNvSpPr/>
          <p:nvPr/>
        </p:nvSpPr>
        <p:spPr>
          <a:xfrm>
            <a:off x="4007555" y="3781778"/>
            <a:ext cx="211667" cy="211667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4459111" y="3781778"/>
            <a:ext cx="2333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Goal: fair and efficient!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18" grpId="0" animBg="1"/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Arrow Connector 32"/>
          <p:cNvCxnSpPr/>
          <p:nvPr/>
        </p:nvCxnSpPr>
        <p:spPr>
          <a:xfrm rot="5400000" flipH="1" flipV="1">
            <a:off x="2977530" y="2937568"/>
            <a:ext cx="919619" cy="388310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5400000" flipH="1" flipV="1">
            <a:off x="1235738" y="2843170"/>
            <a:ext cx="3938589" cy="1667139"/>
          </a:xfrm>
          <a:prstGeom prst="straightConnector1">
            <a:avLst/>
          </a:prstGeom>
          <a:ln w="25400" cap="flat" cmpd="sng" algn="ctr">
            <a:solidFill>
              <a:schemeClr val="accent1"/>
            </a:solidFill>
            <a:prstDash val="sysDash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Chiu Jain Phase Plots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370667" y="5644444"/>
            <a:ext cx="4332111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5400000" flipH="1" flipV="1">
            <a:off x="486834" y="3760611"/>
            <a:ext cx="376766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8900000" flipV="1">
            <a:off x="1645201" y="3892218"/>
            <a:ext cx="4952207" cy="158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3500000" flipV="1">
            <a:off x="1645201" y="3892218"/>
            <a:ext cx="4952207" cy="158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739444" y="5756112"/>
            <a:ext cx="1290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Flow Rate A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 rot="16200000">
            <a:off x="1333011" y="3708400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Flow Rate B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039556" y="2102556"/>
            <a:ext cx="11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Fair: A = B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785556" y="5221111"/>
            <a:ext cx="1774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Efficient: A+B = C</a:t>
            </a:r>
            <a:endParaRPr lang="en-US" dirty="0"/>
          </a:p>
        </p:txBody>
      </p:sp>
      <p:cxnSp>
        <p:nvCxnSpPr>
          <p:cNvPr id="21" name="Straight Arrow Connector 20"/>
          <p:cNvCxnSpPr>
            <a:stCxn id="16" idx="7"/>
            <a:endCxn id="20" idx="4"/>
          </p:cNvCxnSpPr>
          <p:nvPr/>
        </p:nvCxnSpPr>
        <p:spPr>
          <a:xfrm rot="5400000" flipH="1" flipV="1">
            <a:off x="2977530" y="2937568"/>
            <a:ext cx="919619" cy="388310"/>
          </a:xfrm>
          <a:prstGeom prst="straightConnector1">
            <a:avLst/>
          </a:prstGeom>
          <a:ln>
            <a:headEnd type="triangl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4267197" y="2378846"/>
            <a:ext cx="52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MD</a:t>
            </a: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3134783" y="3572933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3567994" y="2544913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4000500" y="2385196"/>
            <a:ext cx="4401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MI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16" grpId="0" animBg="1"/>
      <p:bldP spid="20" grpId="0" animBg="1"/>
      <p:bldP spid="3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Straight Arrow Connector 27"/>
          <p:cNvCxnSpPr/>
          <p:nvPr/>
        </p:nvCxnSpPr>
        <p:spPr>
          <a:xfrm rot="5400000" flipH="1" flipV="1">
            <a:off x="2559095" y="1895872"/>
            <a:ext cx="1819540" cy="1763891"/>
          </a:xfrm>
          <a:prstGeom prst="straightConnector1">
            <a:avLst/>
          </a:prstGeom>
          <a:ln w="25400" cap="flat" cmpd="sng" algn="ctr">
            <a:solidFill>
              <a:schemeClr val="accent1"/>
            </a:solidFill>
            <a:prstDash val="sysDash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Chiu Jain Phase Plots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370667" y="5644444"/>
            <a:ext cx="4332111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5400000" flipH="1" flipV="1">
            <a:off x="486834" y="3760611"/>
            <a:ext cx="376766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8900000" flipV="1">
            <a:off x="1645201" y="3892218"/>
            <a:ext cx="4952207" cy="158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3500000" flipV="1">
            <a:off x="1645201" y="3892218"/>
            <a:ext cx="4952207" cy="158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739444" y="5756112"/>
            <a:ext cx="1290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Flow Rate A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 rot="16200000">
            <a:off x="1333011" y="3708400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Flow Rate B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039556" y="2102556"/>
            <a:ext cx="11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Fair: A = B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785556" y="5221111"/>
            <a:ext cx="1774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Efficient: A+B = C</a:t>
            </a:r>
            <a:endParaRPr lang="en-US" dirty="0"/>
          </a:p>
        </p:txBody>
      </p:sp>
      <p:cxnSp>
        <p:nvCxnSpPr>
          <p:cNvPr id="21" name="Straight Arrow Connector 20"/>
          <p:cNvCxnSpPr>
            <a:stCxn id="16" idx="7"/>
            <a:endCxn id="20" idx="3"/>
          </p:cNvCxnSpPr>
          <p:nvPr/>
        </p:nvCxnSpPr>
        <p:spPr>
          <a:xfrm rot="5400000" flipH="1" flipV="1">
            <a:off x="2901927" y="2667900"/>
            <a:ext cx="699251" cy="670081"/>
          </a:xfrm>
          <a:prstGeom prst="straightConnector1">
            <a:avLst/>
          </a:prstGeom>
          <a:ln>
            <a:headEnd type="triangl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4078222" y="2378846"/>
            <a:ext cx="460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AD</a:t>
            </a: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2808111" y="3333966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3567994" y="2544913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Arrow Connector 24"/>
          <p:cNvCxnSpPr>
            <a:stCxn id="20" idx="3"/>
            <a:endCxn id="16" idx="7"/>
          </p:cNvCxnSpPr>
          <p:nvPr/>
        </p:nvCxnSpPr>
        <p:spPr>
          <a:xfrm rot="5400000">
            <a:off x="2901928" y="2667899"/>
            <a:ext cx="699251" cy="670081"/>
          </a:xfrm>
          <a:prstGeom prst="straightConnector1">
            <a:avLst/>
          </a:prstGeom>
          <a:ln>
            <a:headEnd type="triangl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890028" y="2378846"/>
            <a:ext cx="376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AI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16" grpId="0" animBg="1"/>
      <p:bldP spid="20" grpId="0" animBg="1"/>
      <p:bldP spid="2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Chiu Jain Phase Plots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370667" y="5644444"/>
            <a:ext cx="4332111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5400000" flipH="1" flipV="1">
            <a:off x="486834" y="3760611"/>
            <a:ext cx="376766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8900000" flipV="1">
            <a:off x="1645201" y="3892218"/>
            <a:ext cx="4952207" cy="158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3500000" flipV="1">
            <a:off x="1645201" y="3892218"/>
            <a:ext cx="4952207" cy="158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739444" y="5756112"/>
            <a:ext cx="1290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Flow Rate A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 rot="16200000">
            <a:off x="1333011" y="3708400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Flow Rate B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039556" y="2102556"/>
            <a:ext cx="11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Fair: A = B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785556" y="5221111"/>
            <a:ext cx="1774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Efficient: A+B = C</a:t>
            </a:r>
            <a:endParaRPr lang="en-US" dirty="0"/>
          </a:p>
        </p:txBody>
      </p:sp>
      <p:cxnSp>
        <p:nvCxnSpPr>
          <p:cNvPr id="21" name="Straight Arrow Connector 20"/>
          <p:cNvCxnSpPr>
            <a:stCxn id="16" idx="7"/>
            <a:endCxn id="20" idx="7"/>
          </p:cNvCxnSpPr>
          <p:nvPr/>
        </p:nvCxnSpPr>
        <p:spPr>
          <a:xfrm rot="5400000" flipH="1" flipV="1">
            <a:off x="2968004" y="2870442"/>
            <a:ext cx="1028020" cy="414161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6" idx="3"/>
            <a:endCxn id="25" idx="3"/>
          </p:cNvCxnSpPr>
          <p:nvPr/>
        </p:nvCxnSpPr>
        <p:spPr>
          <a:xfrm rot="5400000" flipH="1" flipV="1">
            <a:off x="3193599" y="2961666"/>
            <a:ext cx="711200" cy="728135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27" idx="7"/>
            <a:endCxn id="25" idx="4"/>
          </p:cNvCxnSpPr>
          <p:nvPr/>
        </p:nvCxnSpPr>
        <p:spPr>
          <a:xfrm rot="5400000" flipH="1" flipV="1">
            <a:off x="3344432" y="3155594"/>
            <a:ext cx="780596" cy="446875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rot="5400000" flipH="1" flipV="1">
            <a:off x="3464537" y="3088665"/>
            <a:ext cx="711200" cy="728135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42" idx="7"/>
            <a:endCxn id="37" idx="7"/>
          </p:cNvCxnSpPr>
          <p:nvPr/>
        </p:nvCxnSpPr>
        <p:spPr>
          <a:xfrm rot="5400000" flipH="1" flipV="1">
            <a:off x="3515884" y="3214409"/>
            <a:ext cx="795860" cy="551045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V="1">
            <a:off x="3591535" y="3352803"/>
            <a:ext cx="597804" cy="58252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4038600" y="2455333"/>
            <a:ext cx="376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AI</a:t>
            </a: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3166533" y="3572933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3580694" y="2544913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3894668" y="2861733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3402892" y="3750730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4080936" y="3073402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3529891" y="3869262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4148666" y="3285071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>
          <a:xfrm>
            <a:off x="4226986" y="2454301"/>
            <a:ext cx="52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MD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16" grpId="0" animBg="1"/>
      <p:bldP spid="20" grpId="0" animBg="1"/>
      <p:bldP spid="25" grpId="0" animBg="1"/>
      <p:bldP spid="27" grpId="0" animBg="1"/>
      <p:bldP spid="37" grpId="0" animBg="1"/>
      <p:bldP spid="42" grpId="0" animBg="1"/>
      <p:bldP spid="47" grpId="0" animBg="1"/>
      <p:bldP spid="4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AIMD Implementation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108426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In practice, send MSS-sized segments</a:t>
            </a:r>
          </a:p>
          <a:p>
            <a:pPr lvl="1"/>
            <a:r>
              <a:rPr lang="en-US" dirty="0" smtClean="0"/>
              <a:t>Let window size in bytes be </a:t>
            </a:r>
            <a:r>
              <a:rPr lang="en-US" dirty="0" err="1" smtClean="0"/>
              <a:t>w</a:t>
            </a:r>
            <a:r>
              <a:rPr lang="en-US" dirty="0" smtClean="0"/>
              <a:t> (a multiple of MSS)</a:t>
            </a:r>
          </a:p>
          <a:p>
            <a:r>
              <a:rPr lang="en-US" dirty="0" smtClean="0"/>
              <a:t>Increase:</a:t>
            </a:r>
          </a:p>
          <a:p>
            <a:pPr lvl="1"/>
            <a:r>
              <a:rPr lang="en-US" dirty="0" smtClean="0"/>
              <a:t>After </a:t>
            </a:r>
            <a:r>
              <a:rPr lang="en-US" dirty="0" err="1" smtClean="0"/>
              <a:t>w</a:t>
            </a:r>
            <a:r>
              <a:rPr lang="en-US" dirty="0" smtClean="0"/>
              <a:t> bytes </a:t>
            </a:r>
            <a:r>
              <a:rPr lang="en-US" dirty="0" err="1" smtClean="0"/>
              <a:t>ACKed</a:t>
            </a:r>
            <a:r>
              <a:rPr lang="en-US" dirty="0" smtClean="0"/>
              <a:t>, could set </a:t>
            </a:r>
            <a:r>
              <a:rPr lang="en-US" dirty="0" err="1" smtClean="0"/>
              <a:t>w</a:t>
            </a:r>
            <a:r>
              <a:rPr lang="en-US" dirty="0" smtClean="0"/>
              <a:t> = </a:t>
            </a:r>
            <a:r>
              <a:rPr lang="en-US" dirty="0" err="1" smtClean="0"/>
              <a:t>w</a:t>
            </a:r>
            <a:r>
              <a:rPr lang="en-US" dirty="0" smtClean="0"/>
              <a:t> + MSS</a:t>
            </a:r>
          </a:p>
          <a:p>
            <a:pPr lvl="1"/>
            <a:r>
              <a:rPr lang="en-US" dirty="0" smtClean="0"/>
              <a:t>Smoother to increment on each ACK</a:t>
            </a:r>
          </a:p>
          <a:p>
            <a:pPr lvl="2"/>
            <a:r>
              <a:rPr lang="en-US" dirty="0" err="1" smtClean="0"/>
              <a:t>w</a:t>
            </a:r>
            <a:r>
              <a:rPr lang="en-US" dirty="0" smtClean="0"/>
              <a:t> = </a:t>
            </a:r>
            <a:r>
              <a:rPr lang="en-US" dirty="0" err="1" smtClean="0"/>
              <a:t>w</a:t>
            </a:r>
            <a:r>
              <a:rPr lang="en-US" dirty="0" smtClean="0"/>
              <a:t> + MSS * MSS/</a:t>
            </a:r>
            <a:r>
              <a:rPr lang="en-US" dirty="0" err="1" smtClean="0"/>
              <a:t>w</a:t>
            </a:r>
            <a:endParaRPr lang="en-US" dirty="0" smtClean="0"/>
          </a:p>
          <a:p>
            <a:pPr lvl="2"/>
            <a:r>
              <a:rPr lang="en-US" dirty="0" smtClean="0"/>
              <a:t>(receive </a:t>
            </a:r>
            <a:r>
              <a:rPr lang="en-US" dirty="0" err="1" smtClean="0"/>
              <a:t>w</a:t>
            </a:r>
            <a:r>
              <a:rPr lang="en-US" dirty="0" smtClean="0"/>
              <a:t>/MSS </a:t>
            </a:r>
            <a:r>
              <a:rPr lang="en-US" dirty="0" err="1" smtClean="0"/>
              <a:t>ACKs</a:t>
            </a:r>
            <a:r>
              <a:rPr lang="en-US" dirty="0" smtClean="0"/>
              <a:t> per RTT, increase by MSS/(</a:t>
            </a:r>
            <a:r>
              <a:rPr lang="en-US" dirty="0" err="1" smtClean="0"/>
              <a:t>w</a:t>
            </a:r>
            <a:r>
              <a:rPr lang="en-US" dirty="0" smtClean="0"/>
              <a:t>/MSS) for each)</a:t>
            </a:r>
          </a:p>
          <a:p>
            <a:r>
              <a:rPr lang="en-US" dirty="0" smtClean="0"/>
              <a:t>Decrease:</a:t>
            </a:r>
          </a:p>
          <a:p>
            <a:pPr lvl="1"/>
            <a:r>
              <a:rPr lang="en-US" dirty="0" smtClean="0"/>
              <a:t>After a packet loss, </a:t>
            </a:r>
            <a:r>
              <a:rPr lang="en-US" dirty="0" err="1" smtClean="0"/>
              <a:t>w</a:t>
            </a:r>
            <a:r>
              <a:rPr lang="en-US" dirty="0" smtClean="0"/>
              <a:t> = w/2</a:t>
            </a:r>
          </a:p>
          <a:p>
            <a:pPr lvl="1"/>
            <a:r>
              <a:rPr lang="en-US" dirty="0" smtClean="0"/>
              <a:t>But don’t want </a:t>
            </a:r>
            <a:r>
              <a:rPr lang="en-US" dirty="0" err="1" smtClean="0"/>
              <a:t>w</a:t>
            </a:r>
            <a:r>
              <a:rPr lang="en-US" dirty="0" smtClean="0"/>
              <a:t> &lt; MSS</a:t>
            </a:r>
          </a:p>
          <a:p>
            <a:pPr lvl="1"/>
            <a:r>
              <a:rPr lang="en-US" dirty="0" smtClean="0"/>
              <a:t>So react differently to multiple consecutive losses</a:t>
            </a:r>
          </a:p>
          <a:p>
            <a:pPr lvl="1"/>
            <a:r>
              <a:rPr lang="en-US" dirty="0" smtClean="0"/>
              <a:t>Back off exponentially (pause with no packets in flight)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AIMD Trace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6"/>
            <a:ext cx="7569200" cy="1961648"/>
          </a:xfrm>
        </p:spPr>
        <p:txBody>
          <a:bodyPr/>
          <a:lstStyle/>
          <a:p>
            <a:r>
              <a:rPr lang="en-US" dirty="0" smtClean="0"/>
              <a:t>AIMD produces </a:t>
            </a:r>
            <a:r>
              <a:rPr lang="en-US" dirty="0" err="1" smtClean="0"/>
              <a:t>sawtooth</a:t>
            </a:r>
            <a:r>
              <a:rPr lang="en-US" dirty="0" smtClean="0"/>
              <a:t> pattern of window size</a:t>
            </a:r>
          </a:p>
          <a:p>
            <a:pPr lvl="1"/>
            <a:r>
              <a:rPr lang="en-US" dirty="0" smtClean="0"/>
              <a:t>Always probing available bandwidth</a:t>
            </a:r>
            <a:endParaRPr lang="en-US" dirty="0"/>
          </a:p>
        </p:txBody>
      </p:sp>
      <p:pic>
        <p:nvPicPr>
          <p:cNvPr id="4" name="Picture 3" descr="aimd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800" y="3287889"/>
            <a:ext cx="7924800" cy="2413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Starting 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889" y="1509685"/>
            <a:ext cx="8156222" cy="3994495"/>
          </a:xfrm>
        </p:spPr>
        <p:txBody>
          <a:bodyPr/>
          <a:lstStyle/>
          <a:p>
            <a:r>
              <a:rPr lang="en-US" dirty="0" smtClean="0"/>
              <a:t>Before TCP Tahoe</a:t>
            </a:r>
          </a:p>
          <a:p>
            <a:pPr lvl="1"/>
            <a:r>
              <a:rPr lang="en-US" dirty="0" smtClean="0"/>
              <a:t>On connection, nodes send full (</a:t>
            </a:r>
            <a:r>
              <a:rPr lang="en-US" dirty="0" err="1" smtClean="0"/>
              <a:t>rcv</a:t>
            </a:r>
            <a:r>
              <a:rPr lang="en-US" dirty="0" smtClean="0"/>
              <a:t>) window of packets</a:t>
            </a:r>
          </a:p>
          <a:p>
            <a:pPr lvl="1"/>
            <a:r>
              <a:rPr lang="en-US" dirty="0" smtClean="0"/>
              <a:t>Retransmit packet immediately after its timer expires</a:t>
            </a:r>
          </a:p>
          <a:p>
            <a:r>
              <a:rPr lang="en-US" dirty="0" smtClean="0"/>
              <a:t>Result: window-sized bursts of packets in network</a:t>
            </a:r>
          </a:p>
        </p:txBody>
      </p:sp>
    </p:spTree>
    <p:extLst>
      <p:ext uri="{BB962C8B-B14F-4D97-AF65-F5344CB8AC3E}">
        <p14:creationId xmlns:p14="http://schemas.microsoft.com/office/powerpoint/2010/main" val="16090042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Bursts of Packets</a:t>
            </a:r>
            <a:endParaRPr lang="en-US" dirty="0"/>
          </a:p>
        </p:txBody>
      </p:sp>
      <p:pic>
        <p:nvPicPr>
          <p:cNvPr id="4" name="Content Placeholder 3" descr="jac1.pd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57600" y="1367156"/>
            <a:ext cx="6912361" cy="5094315"/>
          </a:xfrm>
        </p:spPr>
      </p:pic>
      <p:sp>
        <p:nvSpPr>
          <p:cNvPr id="5" name="TextBox 4"/>
          <p:cNvSpPr txBox="1"/>
          <p:nvPr/>
        </p:nvSpPr>
        <p:spPr>
          <a:xfrm>
            <a:off x="4971063" y="6488668"/>
            <a:ext cx="41729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Graph from Van Jacobson and </a:t>
            </a:r>
            <a:r>
              <a:rPr lang="en-US" dirty="0" err="1" smtClean="0"/>
              <a:t>Karels</a:t>
            </a:r>
            <a:r>
              <a:rPr lang="en-US" dirty="0" smtClean="0"/>
              <a:t>, 1988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22555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Determining Initial Capacity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667" y="1367156"/>
            <a:ext cx="8466666" cy="4924982"/>
          </a:xfrm>
        </p:spPr>
        <p:txBody>
          <a:bodyPr>
            <a:normAutofit/>
          </a:bodyPr>
          <a:lstStyle/>
          <a:p>
            <a:r>
              <a:rPr lang="en-US" dirty="0" smtClean="0"/>
              <a:t>Question: how do we set </a:t>
            </a:r>
            <a:r>
              <a:rPr lang="en-US" dirty="0" err="1" smtClean="0"/>
              <a:t>w</a:t>
            </a:r>
            <a:r>
              <a:rPr lang="en-US" dirty="0" smtClean="0"/>
              <a:t> initially?</a:t>
            </a:r>
          </a:p>
          <a:p>
            <a:pPr lvl="1"/>
            <a:r>
              <a:rPr lang="en-US" dirty="0" smtClean="0"/>
              <a:t>Should start at 1MSS (to avoid overloading the network)</a:t>
            </a:r>
          </a:p>
          <a:p>
            <a:pPr lvl="1"/>
            <a:r>
              <a:rPr lang="en-US" dirty="0" smtClean="0"/>
              <a:t>Could increase additively until we hit congestion</a:t>
            </a:r>
          </a:p>
          <a:p>
            <a:pPr lvl="1"/>
            <a:r>
              <a:rPr lang="en-US" dirty="0" smtClean="0"/>
              <a:t>May be too slow on fast network</a:t>
            </a:r>
          </a:p>
          <a:p>
            <a:r>
              <a:rPr lang="en-US" dirty="0" smtClean="0"/>
              <a:t>Start by doubling </a:t>
            </a:r>
            <a:r>
              <a:rPr lang="en-US" dirty="0" err="1" smtClean="0"/>
              <a:t>w</a:t>
            </a:r>
            <a:r>
              <a:rPr lang="en-US" dirty="0" smtClean="0"/>
              <a:t> each RTT</a:t>
            </a:r>
          </a:p>
          <a:p>
            <a:pPr lvl="1"/>
            <a:r>
              <a:rPr lang="en-US" dirty="0" smtClean="0"/>
              <a:t>Then will dump at most one extra window into network</a:t>
            </a:r>
          </a:p>
          <a:p>
            <a:pPr lvl="1"/>
            <a:r>
              <a:rPr lang="en-US" dirty="0" smtClean="0"/>
              <a:t>This is called </a:t>
            </a:r>
            <a:r>
              <a:rPr lang="en-US" i="1" dirty="0" smtClean="0"/>
              <a:t>slow start</a:t>
            </a:r>
          </a:p>
          <a:p>
            <a:r>
              <a:rPr lang="en-US" i="1" dirty="0" smtClean="0"/>
              <a:t>Slow start</a:t>
            </a:r>
            <a:r>
              <a:rPr lang="en-US" dirty="0" smtClean="0"/>
              <a:t>, this sounds quite fast!</a:t>
            </a:r>
          </a:p>
          <a:p>
            <a:pPr lvl="1"/>
            <a:r>
              <a:rPr lang="en-US" dirty="0" smtClean="0"/>
              <a:t>In contrast to initial algorithm: sender would dump entire </a:t>
            </a:r>
            <a:r>
              <a:rPr lang="en-US" i="1" dirty="0" smtClean="0"/>
              <a:t>flow control</a:t>
            </a:r>
            <a:r>
              <a:rPr lang="en-US" dirty="0" smtClean="0"/>
              <a:t> window at once</a:t>
            </a:r>
          </a:p>
        </p:txBody>
      </p:sp>
    </p:spTree>
    <p:extLst>
      <p:ext uri="{BB962C8B-B14F-4D97-AF65-F5344CB8AC3E}">
        <p14:creationId xmlns:p14="http://schemas.microsoft.com/office/powerpoint/2010/main" val="17782336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Startup behavior with Slow Start</a:t>
            </a:r>
            <a:endParaRPr lang="en-US" dirty="0"/>
          </a:p>
        </p:txBody>
      </p:sp>
      <p:pic>
        <p:nvPicPr>
          <p:cNvPr id="4" name="Content Placeholder 3" descr="slowstart.pd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7400" y="1156907"/>
            <a:ext cx="7131087" cy="5348315"/>
          </a:xfrm>
        </p:spPr>
      </p:pic>
    </p:spTree>
    <p:extLst>
      <p:ext uri="{BB962C8B-B14F-4D97-AF65-F5344CB8AC3E}">
        <p14:creationId xmlns:p14="http://schemas.microsoft.com/office/powerpoint/2010/main" val="21825927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Slow start implementation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68537"/>
          </a:xfrm>
        </p:spPr>
        <p:txBody>
          <a:bodyPr>
            <a:normAutofit/>
          </a:bodyPr>
          <a:lstStyle/>
          <a:p>
            <a:r>
              <a:rPr lang="en-US" dirty="0" smtClean="0"/>
              <a:t>Let </a:t>
            </a:r>
            <a:r>
              <a:rPr lang="en-US" dirty="0" err="1" smtClean="0"/>
              <a:t>w</a:t>
            </a:r>
            <a:r>
              <a:rPr lang="en-US" dirty="0" smtClean="0"/>
              <a:t> be the size of the window in </a:t>
            </a:r>
            <a:r>
              <a:rPr lang="en-US" i="1" dirty="0" smtClean="0"/>
              <a:t>bytes</a:t>
            </a:r>
            <a:endParaRPr lang="en-US" dirty="0" smtClean="0"/>
          </a:p>
          <a:p>
            <a:pPr lvl="1"/>
            <a:r>
              <a:rPr lang="en-US" dirty="0" smtClean="0"/>
              <a:t>We have </a:t>
            </a:r>
            <a:r>
              <a:rPr lang="en-US" dirty="0" err="1" smtClean="0"/>
              <a:t>w</a:t>
            </a:r>
            <a:r>
              <a:rPr lang="en-US" dirty="0" smtClean="0"/>
              <a:t>/MSS segments per RTT</a:t>
            </a:r>
          </a:p>
          <a:p>
            <a:r>
              <a:rPr lang="en-US" dirty="0" smtClean="0"/>
              <a:t>We are doubling </a:t>
            </a:r>
            <a:r>
              <a:rPr lang="en-US" dirty="0" err="1" smtClean="0"/>
              <a:t>w</a:t>
            </a:r>
            <a:r>
              <a:rPr lang="en-US" dirty="0" smtClean="0"/>
              <a:t> after each RTT</a:t>
            </a:r>
          </a:p>
          <a:p>
            <a:pPr lvl="1"/>
            <a:r>
              <a:rPr lang="en-US" dirty="0" smtClean="0"/>
              <a:t>We receive </a:t>
            </a:r>
            <a:r>
              <a:rPr lang="en-US" dirty="0" err="1" smtClean="0"/>
              <a:t>w</a:t>
            </a:r>
            <a:r>
              <a:rPr lang="en-US" dirty="0" smtClean="0"/>
              <a:t>/MSS </a:t>
            </a:r>
            <a:r>
              <a:rPr lang="en-US" dirty="0" err="1" smtClean="0"/>
              <a:t>ACKs</a:t>
            </a:r>
            <a:r>
              <a:rPr lang="en-US" dirty="0" smtClean="0"/>
              <a:t> each RTT</a:t>
            </a:r>
          </a:p>
          <a:p>
            <a:pPr lvl="1"/>
            <a:r>
              <a:rPr lang="en-US" dirty="0" smtClean="0"/>
              <a:t>So we can set w = w + MSS on every ACK</a:t>
            </a:r>
          </a:p>
          <a:p>
            <a:r>
              <a:rPr lang="en-US" dirty="0" smtClean="0"/>
              <a:t>At some point we hit the network limit.</a:t>
            </a:r>
          </a:p>
          <a:p>
            <a:pPr lvl="1"/>
            <a:r>
              <a:rPr lang="en-US" dirty="0" smtClean="0"/>
              <a:t>Experience loss</a:t>
            </a:r>
          </a:p>
          <a:p>
            <a:pPr lvl="1"/>
            <a:r>
              <a:rPr lang="en-US" dirty="0" smtClean="0"/>
              <a:t>We are at most one window size above the limit</a:t>
            </a:r>
          </a:p>
          <a:p>
            <a:pPr lvl="1"/>
            <a:r>
              <a:rPr lang="en-US" dirty="0" smtClean="0"/>
              <a:t>Remember window size (</a:t>
            </a:r>
            <a:r>
              <a:rPr lang="en-US" dirty="0" err="1" smtClean="0"/>
              <a:t>ssthresh</a:t>
            </a:r>
            <a:r>
              <a:rPr lang="en-US" dirty="0" smtClean="0"/>
              <a:t>) and reduce window</a:t>
            </a:r>
          </a:p>
        </p:txBody>
      </p:sp>
    </p:spTree>
    <p:extLst>
      <p:ext uri="{BB962C8B-B14F-4D97-AF65-F5344CB8AC3E}">
        <p14:creationId xmlns:p14="http://schemas.microsoft.com/office/powerpoint/2010/main" val="3691844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Putting it together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0444" y="1509685"/>
            <a:ext cx="8523112" cy="485442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TCP has two states: Slow Start (SS) and Congestion Avoidance (CA)</a:t>
            </a:r>
          </a:p>
          <a:p>
            <a:r>
              <a:rPr lang="en-US" dirty="0" smtClean="0"/>
              <a:t>A window size threshold governs the state transition</a:t>
            </a:r>
          </a:p>
          <a:p>
            <a:pPr lvl="1"/>
            <a:r>
              <a:rPr lang="en-US" dirty="0" smtClean="0"/>
              <a:t>Window &lt;= threshold: SS</a:t>
            </a:r>
          </a:p>
          <a:p>
            <a:pPr lvl="1"/>
            <a:r>
              <a:rPr lang="en-US" dirty="0" smtClean="0"/>
              <a:t>Window &gt; threshold: congestion avoidance</a:t>
            </a:r>
          </a:p>
          <a:p>
            <a:r>
              <a:rPr lang="en-US" dirty="0" smtClean="0"/>
              <a:t>States differ in how they respond to </a:t>
            </a:r>
            <a:r>
              <a:rPr lang="en-US" dirty="0" err="1" smtClean="0"/>
              <a:t>ACKs</a:t>
            </a:r>
            <a:endParaRPr lang="en-US" dirty="0" smtClean="0"/>
          </a:p>
          <a:p>
            <a:pPr lvl="1"/>
            <a:r>
              <a:rPr lang="en-US" dirty="0" smtClean="0"/>
              <a:t>Slow start: </a:t>
            </a:r>
            <a:r>
              <a:rPr lang="en-US" dirty="0" err="1" smtClean="0"/>
              <a:t>w</a:t>
            </a:r>
            <a:r>
              <a:rPr lang="en-US" dirty="0" smtClean="0"/>
              <a:t> = </a:t>
            </a:r>
            <a:r>
              <a:rPr lang="en-US" dirty="0" err="1" smtClean="0"/>
              <a:t>w</a:t>
            </a:r>
            <a:r>
              <a:rPr lang="en-US" dirty="0" smtClean="0"/>
              <a:t> + MSS</a:t>
            </a:r>
          </a:p>
          <a:p>
            <a:pPr lvl="1"/>
            <a:r>
              <a:rPr lang="en-US" dirty="0" smtClean="0"/>
              <a:t>Congestion Avoidance: </a:t>
            </a:r>
            <a:r>
              <a:rPr lang="en-US" dirty="0" err="1" smtClean="0"/>
              <a:t>w</a:t>
            </a:r>
            <a:r>
              <a:rPr lang="en-US" dirty="0" smtClean="0"/>
              <a:t> = </a:t>
            </a:r>
            <a:r>
              <a:rPr lang="en-US" dirty="0" err="1" smtClean="0"/>
              <a:t>w</a:t>
            </a:r>
            <a:r>
              <a:rPr lang="en-US" dirty="0" smtClean="0"/>
              <a:t> + MSS</a:t>
            </a:r>
            <a:r>
              <a:rPr lang="en-US" baseline="30000" dirty="0" smtClean="0"/>
              <a:t>2</a:t>
            </a:r>
            <a:r>
              <a:rPr lang="en-US" dirty="0" smtClean="0"/>
              <a:t>/w (1 MSS per RTT)</a:t>
            </a:r>
          </a:p>
          <a:p>
            <a:r>
              <a:rPr lang="en-US" dirty="0" smtClean="0"/>
              <a:t>On loss event: set </a:t>
            </a:r>
            <a:r>
              <a:rPr lang="en-US" dirty="0" err="1" smtClean="0"/>
              <a:t>w</a:t>
            </a:r>
            <a:r>
              <a:rPr lang="en-US" dirty="0" smtClean="0"/>
              <a:t> = 1, slow start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Putting it all together</a:t>
            </a:r>
            <a:endParaRPr lang="en-US" dirty="0"/>
          </a:p>
        </p:txBody>
      </p:sp>
      <p:sp>
        <p:nvSpPr>
          <p:cNvPr id="5" name="Line 3"/>
          <p:cNvSpPr>
            <a:spLocks noChangeShapeType="1"/>
          </p:cNvSpPr>
          <p:nvPr/>
        </p:nvSpPr>
        <p:spPr bwMode="auto">
          <a:xfrm>
            <a:off x="1295400" y="2057400"/>
            <a:ext cx="0" cy="3048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med" len="med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1295400" y="5105400"/>
            <a:ext cx="7086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7756525" y="5203825"/>
            <a:ext cx="577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 sz="1400"/>
              <a:t>Time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593725" y="2003425"/>
            <a:ext cx="6572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cwnd</a:t>
            </a:r>
          </a:p>
        </p:txBody>
      </p:sp>
      <p:sp>
        <p:nvSpPr>
          <p:cNvPr id="9" name="Arc 7"/>
          <p:cNvSpPr>
            <a:spLocks/>
          </p:cNvSpPr>
          <p:nvPr/>
        </p:nvSpPr>
        <p:spPr bwMode="auto">
          <a:xfrm>
            <a:off x="1295400" y="3200400"/>
            <a:ext cx="1524000" cy="1905000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  <a:lnTo>
                  <a:pt x="0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2819400" y="3200400"/>
            <a:ext cx="381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3200400" y="3200400"/>
            <a:ext cx="0" cy="1905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10"/>
          <p:cNvSpPr>
            <a:spLocks noChangeShapeType="1"/>
          </p:cNvSpPr>
          <p:nvPr/>
        </p:nvSpPr>
        <p:spPr bwMode="auto">
          <a:xfrm>
            <a:off x="3200400" y="4114800"/>
            <a:ext cx="9906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rc 11"/>
          <p:cNvSpPr>
            <a:spLocks/>
          </p:cNvSpPr>
          <p:nvPr/>
        </p:nvSpPr>
        <p:spPr bwMode="auto">
          <a:xfrm>
            <a:off x="3200400" y="4114800"/>
            <a:ext cx="990600" cy="990600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  <a:lnTo>
                  <a:pt x="0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Line 12"/>
          <p:cNvSpPr>
            <a:spLocks noChangeShapeType="1"/>
          </p:cNvSpPr>
          <p:nvPr/>
        </p:nvSpPr>
        <p:spPr bwMode="auto">
          <a:xfrm flipV="1">
            <a:off x="4191000" y="3733800"/>
            <a:ext cx="114300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13"/>
          <p:cNvSpPr>
            <a:spLocks noChangeShapeType="1"/>
          </p:cNvSpPr>
          <p:nvPr/>
        </p:nvSpPr>
        <p:spPr bwMode="auto">
          <a:xfrm>
            <a:off x="5334000" y="3733800"/>
            <a:ext cx="381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Line 14"/>
          <p:cNvSpPr>
            <a:spLocks noChangeShapeType="1"/>
          </p:cNvSpPr>
          <p:nvPr/>
        </p:nvSpPr>
        <p:spPr bwMode="auto">
          <a:xfrm>
            <a:off x="5715000" y="3733800"/>
            <a:ext cx="0" cy="1371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Line 15"/>
          <p:cNvSpPr>
            <a:spLocks noChangeShapeType="1"/>
          </p:cNvSpPr>
          <p:nvPr/>
        </p:nvSpPr>
        <p:spPr bwMode="auto">
          <a:xfrm>
            <a:off x="5715000" y="4419600"/>
            <a:ext cx="9906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Arc 16"/>
          <p:cNvSpPr>
            <a:spLocks/>
          </p:cNvSpPr>
          <p:nvPr/>
        </p:nvSpPr>
        <p:spPr bwMode="auto">
          <a:xfrm>
            <a:off x="5715000" y="4419600"/>
            <a:ext cx="914400" cy="685800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  <a:lnTo>
                  <a:pt x="0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Line 17"/>
          <p:cNvSpPr>
            <a:spLocks noChangeShapeType="1"/>
          </p:cNvSpPr>
          <p:nvPr/>
        </p:nvSpPr>
        <p:spPr bwMode="auto">
          <a:xfrm flipV="1">
            <a:off x="6629400" y="3962400"/>
            <a:ext cx="137160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Rectangle 18"/>
          <p:cNvSpPr>
            <a:spLocks noChangeArrowheads="1"/>
          </p:cNvSpPr>
          <p:nvPr/>
        </p:nvSpPr>
        <p:spPr bwMode="auto">
          <a:xfrm>
            <a:off x="2590800" y="2667000"/>
            <a:ext cx="917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Timeout</a:t>
            </a:r>
          </a:p>
        </p:txBody>
      </p:sp>
      <p:sp>
        <p:nvSpPr>
          <p:cNvPr id="21" name="Rectangle 19"/>
          <p:cNvSpPr>
            <a:spLocks noChangeArrowheads="1"/>
          </p:cNvSpPr>
          <p:nvPr/>
        </p:nvSpPr>
        <p:spPr bwMode="auto">
          <a:xfrm>
            <a:off x="1600200" y="5105400"/>
            <a:ext cx="6223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Slow</a:t>
            </a:r>
            <a:br>
              <a:rPr lang="en-US"/>
            </a:br>
            <a:r>
              <a:rPr lang="en-US"/>
              <a:t>Start</a:t>
            </a:r>
          </a:p>
        </p:txBody>
      </p:sp>
      <p:sp>
        <p:nvSpPr>
          <p:cNvPr id="22" name="Rectangle 20"/>
          <p:cNvSpPr>
            <a:spLocks noChangeArrowheads="1"/>
          </p:cNvSpPr>
          <p:nvPr/>
        </p:nvSpPr>
        <p:spPr bwMode="auto">
          <a:xfrm>
            <a:off x="4267200" y="3505200"/>
            <a:ext cx="692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AIMD</a:t>
            </a:r>
          </a:p>
        </p:txBody>
      </p:sp>
      <p:sp>
        <p:nvSpPr>
          <p:cNvPr id="23" name="Line 21"/>
          <p:cNvSpPr>
            <a:spLocks noChangeShapeType="1"/>
          </p:cNvSpPr>
          <p:nvPr/>
        </p:nvSpPr>
        <p:spPr bwMode="auto">
          <a:xfrm>
            <a:off x="5410200" y="4419600"/>
            <a:ext cx="228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Rectangle 22"/>
          <p:cNvSpPr>
            <a:spLocks noChangeArrowheads="1"/>
          </p:cNvSpPr>
          <p:nvPr/>
        </p:nvSpPr>
        <p:spPr bwMode="auto">
          <a:xfrm>
            <a:off x="4495800" y="4191000"/>
            <a:ext cx="9525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ssthresh</a:t>
            </a:r>
          </a:p>
        </p:txBody>
      </p:sp>
      <p:sp>
        <p:nvSpPr>
          <p:cNvPr id="25" name="Line 23"/>
          <p:cNvSpPr>
            <a:spLocks noChangeShapeType="1"/>
          </p:cNvSpPr>
          <p:nvPr/>
        </p:nvSpPr>
        <p:spPr bwMode="auto">
          <a:xfrm flipH="1" flipV="1">
            <a:off x="3962400" y="4191000"/>
            <a:ext cx="533400" cy="1524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Rectangle 24"/>
          <p:cNvSpPr>
            <a:spLocks noChangeArrowheads="1"/>
          </p:cNvSpPr>
          <p:nvPr/>
        </p:nvSpPr>
        <p:spPr bwMode="auto">
          <a:xfrm>
            <a:off x="5105400" y="3352800"/>
            <a:ext cx="917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Timeout</a:t>
            </a:r>
          </a:p>
        </p:txBody>
      </p:sp>
      <p:sp>
        <p:nvSpPr>
          <p:cNvPr id="27" name="Rectangle 25"/>
          <p:cNvSpPr>
            <a:spLocks noChangeArrowheads="1"/>
          </p:cNvSpPr>
          <p:nvPr/>
        </p:nvSpPr>
        <p:spPr bwMode="auto">
          <a:xfrm>
            <a:off x="5943600" y="5181600"/>
            <a:ext cx="6223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Slow</a:t>
            </a:r>
            <a:br>
              <a:rPr lang="en-US"/>
            </a:br>
            <a:r>
              <a:rPr lang="en-US"/>
              <a:t>Start</a:t>
            </a:r>
          </a:p>
        </p:txBody>
      </p:sp>
      <p:sp>
        <p:nvSpPr>
          <p:cNvPr id="28" name="Rectangle 26"/>
          <p:cNvSpPr>
            <a:spLocks noChangeArrowheads="1"/>
          </p:cNvSpPr>
          <p:nvPr/>
        </p:nvSpPr>
        <p:spPr bwMode="auto">
          <a:xfrm>
            <a:off x="3352800" y="5105400"/>
            <a:ext cx="6223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Slow</a:t>
            </a:r>
            <a:br>
              <a:rPr lang="en-US"/>
            </a:br>
            <a:r>
              <a:rPr lang="en-US"/>
              <a:t>Start</a:t>
            </a:r>
          </a:p>
        </p:txBody>
      </p:sp>
      <p:sp>
        <p:nvSpPr>
          <p:cNvPr id="29" name="Rectangle 27"/>
          <p:cNvSpPr>
            <a:spLocks noChangeArrowheads="1"/>
          </p:cNvSpPr>
          <p:nvPr/>
        </p:nvSpPr>
        <p:spPr bwMode="auto">
          <a:xfrm>
            <a:off x="6781800" y="3733800"/>
            <a:ext cx="692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AIMD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Detect Loss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Timeout</a:t>
            </a:r>
          </a:p>
          <a:p>
            <a:r>
              <a:rPr lang="en-US" dirty="0" smtClean="0"/>
              <a:t>Any other way?</a:t>
            </a:r>
          </a:p>
          <a:p>
            <a:pPr lvl="1"/>
            <a:r>
              <a:rPr lang="en-US" dirty="0" smtClean="0"/>
              <a:t>Gap in sequence numbers at receiver</a:t>
            </a:r>
          </a:p>
          <a:p>
            <a:pPr lvl="1"/>
            <a:r>
              <a:rPr lang="en-US" dirty="0" smtClean="0"/>
              <a:t>Receiver uses cumulative </a:t>
            </a:r>
            <a:r>
              <a:rPr lang="en-US" dirty="0" err="1" smtClean="0"/>
              <a:t>ACKs</a:t>
            </a:r>
            <a:r>
              <a:rPr lang="en-US" dirty="0" smtClean="0"/>
              <a:t>: drops =&gt; duplicate </a:t>
            </a:r>
            <a:r>
              <a:rPr lang="en-US" dirty="0" err="1" smtClean="0"/>
              <a:t>ACKs</a:t>
            </a:r>
            <a:endParaRPr lang="en-US" dirty="0" smtClean="0"/>
          </a:p>
          <a:p>
            <a:r>
              <a:rPr lang="en-US" dirty="0" smtClean="0"/>
              <a:t>3 Duplicate ACKs considered loss</a:t>
            </a:r>
          </a:p>
          <a:p>
            <a:endParaRPr lang="en-US" dirty="0"/>
          </a:p>
          <a:p>
            <a:r>
              <a:rPr lang="en-US" dirty="0" smtClean="0"/>
              <a:t>Which one is worse?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RTT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778" y="1509685"/>
            <a:ext cx="8438444" cy="4967315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We want an estimate of RTT so we can know a packet was likely lost, and not just delayed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Key for correct operation</a:t>
            </a:r>
          </a:p>
          <a:p>
            <a:r>
              <a:rPr lang="en-US" dirty="0" smtClean="0"/>
              <a:t>Challenge: RTT can be highly variable</a:t>
            </a:r>
          </a:p>
          <a:p>
            <a:pPr lvl="1"/>
            <a:r>
              <a:rPr lang="en-US" dirty="0" smtClean="0"/>
              <a:t>Both at long and short time scales!</a:t>
            </a:r>
          </a:p>
          <a:p>
            <a:r>
              <a:rPr lang="en-US" dirty="0" smtClean="0"/>
              <a:t>Both average and variance increase a lot with load</a:t>
            </a:r>
          </a:p>
          <a:p>
            <a:r>
              <a:rPr lang="en-US" dirty="0" smtClean="0"/>
              <a:t>Solution</a:t>
            </a:r>
          </a:p>
          <a:p>
            <a:pPr lvl="1"/>
            <a:r>
              <a:rPr lang="en-US" dirty="0" smtClean="0"/>
              <a:t>Use exponentially weighted moving average (EWMA)</a:t>
            </a:r>
          </a:p>
          <a:p>
            <a:pPr lvl="1"/>
            <a:r>
              <a:rPr lang="en-US" dirty="0" smtClean="0"/>
              <a:t>Estimate deviation as well as expected value</a:t>
            </a:r>
          </a:p>
          <a:p>
            <a:pPr lvl="1"/>
            <a:r>
              <a:rPr lang="en-US" dirty="0" smtClean="0"/>
              <a:t>Assume packet is lost when time is well beyond reasonable deviation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Originally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222" y="1509685"/>
            <a:ext cx="8325556" cy="3994495"/>
          </a:xfrm>
        </p:spPr>
        <p:txBody>
          <a:bodyPr>
            <a:normAutofit fontScale="92500"/>
          </a:bodyPr>
          <a:lstStyle/>
          <a:p>
            <a:r>
              <a:rPr lang="en-US" dirty="0" err="1" smtClean="0"/>
              <a:t>EstRTT</a:t>
            </a:r>
            <a:r>
              <a:rPr lang="en-US" dirty="0" smtClean="0"/>
              <a:t> = (1 – </a:t>
            </a:r>
            <a:r>
              <a:rPr lang="en-US" dirty="0" err="1" smtClean="0"/>
              <a:t>α</a:t>
            </a:r>
            <a:r>
              <a:rPr lang="en-US" dirty="0" smtClean="0"/>
              <a:t>) × </a:t>
            </a:r>
            <a:r>
              <a:rPr lang="en-US" dirty="0" err="1" smtClean="0"/>
              <a:t>EstRTT</a:t>
            </a:r>
            <a:r>
              <a:rPr lang="en-US" dirty="0" smtClean="0"/>
              <a:t> + </a:t>
            </a:r>
            <a:r>
              <a:rPr lang="en-US" dirty="0" err="1" smtClean="0"/>
              <a:t>α</a:t>
            </a:r>
            <a:r>
              <a:rPr lang="en-US" dirty="0" smtClean="0"/>
              <a:t> × </a:t>
            </a:r>
            <a:r>
              <a:rPr lang="en-US" dirty="0" err="1" smtClean="0"/>
              <a:t>SampleRTT</a:t>
            </a:r>
            <a:endParaRPr lang="en-US" dirty="0" smtClean="0"/>
          </a:p>
          <a:p>
            <a:r>
              <a:rPr lang="en-US" dirty="0" smtClean="0"/>
              <a:t>Timeout = 2 × </a:t>
            </a:r>
            <a:r>
              <a:rPr lang="en-US" dirty="0" err="1" smtClean="0"/>
              <a:t>EstRTT</a:t>
            </a:r>
            <a:endParaRPr lang="en-US" dirty="0" smtClean="0"/>
          </a:p>
          <a:p>
            <a:r>
              <a:rPr lang="en-US" dirty="0" smtClean="0"/>
              <a:t>Problem 1: </a:t>
            </a:r>
          </a:p>
          <a:p>
            <a:pPr lvl="1"/>
            <a:r>
              <a:rPr lang="en-US" dirty="0" smtClean="0"/>
              <a:t>in case of retransmission, </a:t>
            </a:r>
            <a:r>
              <a:rPr lang="en-US" dirty="0" err="1" smtClean="0"/>
              <a:t>ack</a:t>
            </a:r>
            <a:r>
              <a:rPr lang="en-US" dirty="0" smtClean="0"/>
              <a:t> corresponds to which send?</a:t>
            </a:r>
          </a:p>
          <a:p>
            <a:pPr lvl="1"/>
            <a:r>
              <a:rPr lang="en-US" dirty="0" smtClean="0"/>
              <a:t>Solution: only sample for segments with no retransmission</a:t>
            </a:r>
          </a:p>
          <a:p>
            <a:r>
              <a:rPr lang="en-US" dirty="0" smtClean="0"/>
              <a:t>Problem 2:</a:t>
            </a:r>
          </a:p>
          <a:p>
            <a:pPr lvl="1"/>
            <a:r>
              <a:rPr lang="en-US" dirty="0" smtClean="0"/>
              <a:t>does not take variance into account: too aggressive when there is more load!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Jacobson/</a:t>
            </a:r>
            <a:r>
              <a:rPr lang="en-US" dirty="0" err="1" smtClean="0"/>
              <a:t>Karels</a:t>
            </a:r>
            <a:r>
              <a:rPr lang="en-US" dirty="0" smtClean="0"/>
              <a:t> Algorithm (Tahoe)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667" y="1509685"/>
            <a:ext cx="8466666" cy="4656871"/>
          </a:xfrm>
        </p:spPr>
        <p:txBody>
          <a:bodyPr/>
          <a:lstStyle/>
          <a:p>
            <a:r>
              <a:rPr lang="en-US" sz="2400" dirty="0" err="1" smtClean="0"/>
              <a:t>EstRTT</a:t>
            </a:r>
            <a:r>
              <a:rPr lang="en-US" sz="2400" dirty="0" smtClean="0"/>
              <a:t> = (1 – </a:t>
            </a:r>
            <a:r>
              <a:rPr lang="en-US" sz="2400" dirty="0" err="1" smtClean="0"/>
              <a:t>α</a:t>
            </a:r>
            <a:r>
              <a:rPr lang="en-US" sz="2400" dirty="0" smtClean="0"/>
              <a:t>) × </a:t>
            </a:r>
            <a:r>
              <a:rPr lang="en-US" sz="2400" dirty="0" err="1" smtClean="0"/>
              <a:t>EstRTT</a:t>
            </a:r>
            <a:r>
              <a:rPr lang="en-US" sz="2400" dirty="0" smtClean="0"/>
              <a:t> +  </a:t>
            </a:r>
            <a:r>
              <a:rPr lang="en-US" sz="2400" dirty="0" err="1" smtClean="0"/>
              <a:t>α</a:t>
            </a:r>
            <a:r>
              <a:rPr lang="en-US" sz="2400" dirty="0" smtClean="0"/>
              <a:t> × </a:t>
            </a:r>
            <a:r>
              <a:rPr lang="en-US" sz="2400" dirty="0" err="1" smtClean="0"/>
              <a:t>SampleRTT</a:t>
            </a:r>
            <a:endParaRPr lang="en-US" sz="2400" dirty="0" smtClean="0"/>
          </a:p>
          <a:p>
            <a:pPr lvl="1"/>
            <a:r>
              <a:rPr lang="en-US" dirty="0" smtClean="0"/>
              <a:t>Recommended </a:t>
            </a:r>
            <a:r>
              <a:rPr lang="en-US" dirty="0" err="1" smtClean="0"/>
              <a:t>α</a:t>
            </a:r>
            <a:r>
              <a:rPr lang="en-US" dirty="0" smtClean="0"/>
              <a:t> is 0.125</a:t>
            </a:r>
          </a:p>
          <a:p>
            <a:r>
              <a:rPr lang="en-US" sz="2400" dirty="0" err="1" smtClean="0"/>
              <a:t>DevRTT</a:t>
            </a:r>
            <a:r>
              <a:rPr lang="en-US" sz="2400" dirty="0" smtClean="0"/>
              <a:t> = (1 – </a:t>
            </a:r>
            <a:r>
              <a:rPr lang="en-US" sz="2400" dirty="0" err="1" smtClean="0"/>
              <a:t>β</a:t>
            </a:r>
            <a:r>
              <a:rPr lang="en-US" sz="2400" dirty="0" smtClean="0"/>
              <a:t>) × </a:t>
            </a:r>
            <a:r>
              <a:rPr lang="en-US" sz="2400" dirty="0" err="1" smtClean="0"/>
              <a:t>DevRTT</a:t>
            </a:r>
            <a:r>
              <a:rPr lang="en-US" sz="2400" dirty="0" smtClean="0"/>
              <a:t> + </a:t>
            </a:r>
            <a:r>
              <a:rPr lang="en-US" sz="2400" dirty="0" err="1" smtClean="0"/>
              <a:t>β</a:t>
            </a:r>
            <a:r>
              <a:rPr lang="en-US" sz="2400" dirty="0" smtClean="0"/>
              <a:t> | </a:t>
            </a:r>
            <a:r>
              <a:rPr lang="en-US" sz="2400" dirty="0" err="1" smtClean="0"/>
              <a:t>SampleRTT</a:t>
            </a:r>
            <a:r>
              <a:rPr lang="en-US" sz="2400" dirty="0" smtClean="0"/>
              <a:t> – </a:t>
            </a:r>
            <a:r>
              <a:rPr lang="en-US" sz="2400" dirty="0" err="1" smtClean="0"/>
              <a:t>EstRTT</a:t>
            </a:r>
            <a:r>
              <a:rPr lang="en-US" sz="2400" dirty="0" smtClean="0"/>
              <a:t> |</a:t>
            </a:r>
          </a:p>
          <a:p>
            <a:pPr lvl="1"/>
            <a:r>
              <a:rPr lang="en-US" dirty="0" smtClean="0"/>
              <a:t>Recommended </a:t>
            </a:r>
            <a:r>
              <a:rPr lang="en-US" dirty="0" err="1" smtClean="0"/>
              <a:t>β</a:t>
            </a:r>
            <a:r>
              <a:rPr lang="en-US" dirty="0" smtClean="0"/>
              <a:t> is 0.25</a:t>
            </a:r>
          </a:p>
          <a:p>
            <a:r>
              <a:rPr lang="en-US" dirty="0" smtClean="0"/>
              <a:t>Timeout = </a:t>
            </a:r>
            <a:r>
              <a:rPr lang="en-US" dirty="0" err="1" smtClean="0"/>
              <a:t>EstRTT</a:t>
            </a:r>
            <a:r>
              <a:rPr lang="en-US" dirty="0" smtClean="0"/>
              <a:t> + 4 </a:t>
            </a:r>
            <a:r>
              <a:rPr lang="en-US" dirty="0" err="1" smtClean="0"/>
              <a:t>DevRTT</a:t>
            </a:r>
            <a:endParaRPr lang="en-US" dirty="0" smtClean="0"/>
          </a:p>
          <a:p>
            <a:r>
              <a:rPr lang="en-US" dirty="0" smtClean="0"/>
              <a:t>For successive retransmissions: use exponential </a:t>
            </a:r>
            <a:r>
              <a:rPr lang="en-US" dirty="0" err="1" smtClean="0"/>
              <a:t>backoff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Old RTT Estimation</a:t>
            </a:r>
            <a:endParaRPr lang="en-US" dirty="0"/>
          </a:p>
        </p:txBody>
      </p:sp>
      <p:pic>
        <p:nvPicPr>
          <p:cNvPr id="4" name="Content Placeholder 3" descr="jac2.pd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21273" y="1334054"/>
            <a:ext cx="7058378" cy="5158947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Tahoe RTT Estimation</a:t>
            </a:r>
            <a:endParaRPr lang="en-US" dirty="0"/>
          </a:p>
        </p:txBody>
      </p:sp>
      <p:pic>
        <p:nvPicPr>
          <p:cNvPr id="4" name="Content Placeholder 3" descr="jac3.pd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72993" y="1367155"/>
            <a:ext cx="6954520" cy="5168900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Slow start every time?!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778" y="1509685"/>
            <a:ext cx="8438444" cy="3994495"/>
          </a:xfrm>
        </p:spPr>
        <p:txBody>
          <a:bodyPr/>
          <a:lstStyle/>
          <a:p>
            <a:r>
              <a:rPr lang="en-US" dirty="0" smtClean="0"/>
              <a:t>Losses have large effect on throughput</a:t>
            </a:r>
          </a:p>
          <a:p>
            <a:r>
              <a:rPr lang="en-US" dirty="0" smtClean="0"/>
              <a:t>Fast Recovery (TCP Reno)</a:t>
            </a:r>
          </a:p>
          <a:p>
            <a:pPr lvl="1"/>
            <a:r>
              <a:rPr lang="en-US" dirty="0" smtClean="0"/>
              <a:t>Same as TCP Tahoe on Timeout: </a:t>
            </a:r>
            <a:r>
              <a:rPr lang="en-US" dirty="0" err="1" smtClean="0"/>
              <a:t>w</a:t>
            </a:r>
            <a:r>
              <a:rPr lang="en-US" dirty="0" smtClean="0"/>
              <a:t> = 1, slow start</a:t>
            </a:r>
          </a:p>
          <a:p>
            <a:pPr lvl="1"/>
            <a:r>
              <a:rPr lang="en-US" dirty="0" smtClean="0"/>
              <a:t>On triple duplicate </a:t>
            </a:r>
            <a:r>
              <a:rPr lang="en-US" dirty="0" err="1" smtClean="0"/>
              <a:t>ACKs</a:t>
            </a:r>
            <a:r>
              <a:rPr lang="en-US" dirty="0" smtClean="0"/>
              <a:t>: </a:t>
            </a:r>
            <a:r>
              <a:rPr lang="en-US" dirty="0" err="1" smtClean="0"/>
              <a:t>w</a:t>
            </a:r>
            <a:r>
              <a:rPr lang="en-US" dirty="0" smtClean="0"/>
              <a:t> = w/2</a:t>
            </a:r>
          </a:p>
          <a:p>
            <a:pPr lvl="1"/>
            <a:r>
              <a:rPr lang="en-US" dirty="0" smtClean="0"/>
              <a:t>Retransmit missing segment (fast retransmit)</a:t>
            </a:r>
          </a:p>
          <a:p>
            <a:pPr lvl="1"/>
            <a:r>
              <a:rPr lang="en-US" dirty="0" smtClean="0"/>
              <a:t>Stay in Congestion Avoidance mode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Fast Recovery and Fast Retransmit</a:t>
            </a:r>
            <a:endParaRPr lang="en-US" dirty="0"/>
          </a:p>
        </p:txBody>
      </p:sp>
      <p:grpSp>
        <p:nvGrpSpPr>
          <p:cNvPr id="19" name="Group 18"/>
          <p:cNvGrpSpPr/>
          <p:nvPr/>
        </p:nvGrpSpPr>
        <p:grpSpPr>
          <a:xfrm>
            <a:off x="-40547" y="2458826"/>
            <a:ext cx="8990792" cy="3061002"/>
            <a:chOff x="593725" y="1524000"/>
            <a:chExt cx="7788275" cy="2651593"/>
          </a:xfrm>
        </p:grpSpPr>
        <p:sp>
          <p:nvSpPr>
            <p:cNvPr id="4" name="Line 4"/>
            <p:cNvSpPr>
              <a:spLocks noChangeShapeType="1"/>
            </p:cNvSpPr>
            <p:nvPr/>
          </p:nvSpPr>
          <p:spPr bwMode="auto">
            <a:xfrm>
              <a:off x="1295400" y="1524000"/>
              <a:ext cx="0" cy="2286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med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1295400" y="3810000"/>
              <a:ext cx="7086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7756525" y="3908425"/>
              <a:ext cx="577850" cy="267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Time</a:t>
              </a:r>
            </a:p>
          </p:txBody>
        </p:sp>
        <p:sp>
          <p:nvSpPr>
            <p:cNvPr id="7" name="Rectangle 7"/>
            <p:cNvSpPr>
              <a:spLocks noChangeArrowheads="1"/>
            </p:cNvSpPr>
            <p:nvPr/>
          </p:nvSpPr>
          <p:spPr bwMode="auto">
            <a:xfrm>
              <a:off x="593725" y="1546225"/>
              <a:ext cx="657225" cy="320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cwnd</a:t>
              </a:r>
            </a:p>
          </p:txBody>
        </p:sp>
        <p:sp>
          <p:nvSpPr>
            <p:cNvPr id="8" name="Arc 8"/>
            <p:cNvSpPr>
              <a:spLocks/>
            </p:cNvSpPr>
            <p:nvPr/>
          </p:nvSpPr>
          <p:spPr bwMode="auto">
            <a:xfrm>
              <a:off x="1295400" y="1905000"/>
              <a:ext cx="1524000" cy="190500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2819400" y="1981200"/>
              <a:ext cx="0" cy="838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 flipV="1">
              <a:off x="2819400" y="2438400"/>
              <a:ext cx="1143000" cy="381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3962400" y="2438400"/>
              <a:ext cx="0" cy="762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 flipV="1">
              <a:off x="3962400" y="2438400"/>
              <a:ext cx="2362200" cy="762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13"/>
            <p:cNvSpPr>
              <a:spLocks noChangeArrowheads="1"/>
            </p:cNvSpPr>
            <p:nvPr/>
          </p:nvSpPr>
          <p:spPr bwMode="auto">
            <a:xfrm>
              <a:off x="1557338" y="2689225"/>
              <a:ext cx="1109662" cy="320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Slow Start</a:t>
              </a:r>
            </a:p>
          </p:txBody>
        </p:sp>
        <p:sp>
          <p:nvSpPr>
            <p:cNvPr id="14" name="Rectangle 14"/>
            <p:cNvSpPr>
              <a:spLocks noChangeArrowheads="1"/>
            </p:cNvSpPr>
            <p:nvPr/>
          </p:nvSpPr>
          <p:spPr bwMode="auto">
            <a:xfrm>
              <a:off x="4556125" y="2232025"/>
              <a:ext cx="749300" cy="320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AI/MD</a:t>
              </a:r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6324600" y="2438400"/>
              <a:ext cx="0" cy="762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 flipV="1">
              <a:off x="6324600" y="2819400"/>
              <a:ext cx="1143000" cy="381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 flipH="1" flipV="1">
              <a:off x="2819400" y="2819400"/>
              <a:ext cx="762000" cy="4572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8"/>
            <p:cNvSpPr>
              <a:spLocks noChangeArrowheads="1"/>
            </p:cNvSpPr>
            <p:nvPr/>
          </p:nvSpPr>
          <p:spPr bwMode="auto">
            <a:xfrm>
              <a:off x="3048000" y="3276600"/>
              <a:ext cx="1541463" cy="320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Fast retransmit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 Challenges Revisited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1209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Determining the available capacity in the first place</a:t>
            </a:r>
          </a:p>
          <a:p>
            <a:pPr lvl="1"/>
            <a:r>
              <a:rPr lang="en-US" dirty="0" smtClean="0"/>
              <a:t>Exponential increase in congestion window</a:t>
            </a:r>
          </a:p>
          <a:p>
            <a:r>
              <a:rPr lang="en-US" dirty="0" smtClean="0">
                <a:solidFill>
                  <a:srgbClr val="008000"/>
                </a:solidFill>
              </a:rPr>
              <a:t>Adjusting to changes in the available capacity</a:t>
            </a:r>
          </a:p>
          <a:p>
            <a:pPr lvl="1"/>
            <a:r>
              <a:rPr lang="en-US" dirty="0" smtClean="0"/>
              <a:t>Slow probing, AIMD</a:t>
            </a:r>
          </a:p>
          <a:p>
            <a:r>
              <a:rPr lang="en-US" dirty="0" smtClean="0">
                <a:solidFill>
                  <a:srgbClr val="008000"/>
                </a:solidFill>
              </a:rPr>
              <a:t>Sharing capacity between flows</a:t>
            </a:r>
          </a:p>
          <a:p>
            <a:pPr lvl="1"/>
            <a:r>
              <a:rPr lang="en-US" dirty="0" smtClean="0"/>
              <a:t>AIMD</a:t>
            </a:r>
          </a:p>
          <a:p>
            <a:r>
              <a:rPr lang="en-US" dirty="0" smtClean="0"/>
              <a:t>Detecting Congestion</a:t>
            </a:r>
          </a:p>
          <a:p>
            <a:pPr lvl="1"/>
            <a:r>
              <a:rPr lang="en-US" dirty="0" smtClean="0"/>
              <a:t>Timeout based on RTT</a:t>
            </a:r>
          </a:p>
          <a:p>
            <a:pPr lvl="1"/>
            <a:r>
              <a:rPr lang="en-US" dirty="0" smtClean="0"/>
              <a:t>Triple duplicate acknowledgments</a:t>
            </a:r>
          </a:p>
          <a:p>
            <a:r>
              <a:rPr lang="en-US" dirty="0" smtClean="0"/>
              <a:t>Fast retransmit/Fast recovery</a:t>
            </a:r>
          </a:p>
          <a:p>
            <a:pPr lvl="1"/>
            <a:r>
              <a:rPr lang="en-US" dirty="0" smtClean="0"/>
              <a:t>Reduces slow starts, timeouts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More Congestion Control fun</a:t>
            </a:r>
          </a:p>
          <a:p>
            <a:r>
              <a:rPr lang="en-US" dirty="0" smtClean="0"/>
              <a:t>Cheating on TCP</a:t>
            </a:r>
          </a:p>
          <a:p>
            <a:r>
              <a:rPr lang="en-US" dirty="0" smtClean="0"/>
              <a:t>TCP on extreme conditions</a:t>
            </a:r>
          </a:p>
          <a:p>
            <a:r>
              <a:rPr lang="en-US" dirty="0" smtClean="0"/>
              <a:t>TCP Friendliness</a:t>
            </a:r>
          </a:p>
          <a:p>
            <a:r>
              <a:rPr lang="en-US" dirty="0" smtClean="0"/>
              <a:t>TCP Future</a:t>
            </a:r>
          </a:p>
          <a:p>
            <a:pPr marL="0" indent="0"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38202</TotalTime>
  <Words>1658</Words>
  <Application>Microsoft Macintosh PowerPoint</Application>
  <PresentationFormat>On-screen Show (4:3)</PresentationFormat>
  <Paragraphs>288</Paragraphs>
  <Slides>40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cs168</vt:lpstr>
      <vt:lpstr>CSCI-1680 Transport Layer II Data over TCP </vt:lpstr>
      <vt:lpstr>Last Class</vt:lpstr>
      <vt:lpstr>First Goal</vt:lpstr>
      <vt:lpstr>Flow Control</vt:lpstr>
      <vt:lpstr>Flow Control</vt:lpstr>
      <vt:lpstr>Flow Control</vt:lpstr>
      <vt:lpstr>When to Transmit?</vt:lpstr>
      <vt:lpstr>Delayed Acknowledgments</vt:lpstr>
      <vt:lpstr>Limitations of Flow Control</vt:lpstr>
      <vt:lpstr>Second goal</vt:lpstr>
      <vt:lpstr>A Short History of TCP</vt:lpstr>
      <vt:lpstr>Congestion Collapse Nagle, rfc896, 1984</vt:lpstr>
      <vt:lpstr>TCP Congestion Control</vt:lpstr>
      <vt:lpstr>Dealing with Congestion</vt:lpstr>
      <vt:lpstr>Dealing with Congestion</vt:lpstr>
      <vt:lpstr>How much to reduce window?</vt:lpstr>
      <vt:lpstr>How to use extra capacity?</vt:lpstr>
      <vt:lpstr>Chiu Jain Phase Plots</vt:lpstr>
      <vt:lpstr>Chiu Jain Phase Plots</vt:lpstr>
      <vt:lpstr>Chiu Jain Phase Plots</vt:lpstr>
      <vt:lpstr>Chiu Jain Phase Plots</vt:lpstr>
      <vt:lpstr>AIMD Implementation</vt:lpstr>
      <vt:lpstr>AIMD Trace</vt:lpstr>
      <vt:lpstr>Starting Up</vt:lpstr>
      <vt:lpstr>Bursts of Packets</vt:lpstr>
      <vt:lpstr>Determining Initial Capacity</vt:lpstr>
      <vt:lpstr>Startup behavior with Slow Start</vt:lpstr>
      <vt:lpstr>Slow start implementation</vt:lpstr>
      <vt:lpstr>Putting it together</vt:lpstr>
      <vt:lpstr>Putting it all together</vt:lpstr>
      <vt:lpstr>How to Detect Loss</vt:lpstr>
      <vt:lpstr>RTT </vt:lpstr>
      <vt:lpstr>Originally</vt:lpstr>
      <vt:lpstr>Jacobson/Karels Algorithm (Tahoe)</vt:lpstr>
      <vt:lpstr>Old RTT Estimation</vt:lpstr>
      <vt:lpstr>Tahoe RTT Estimation</vt:lpstr>
      <vt:lpstr>Slow start every time?!</vt:lpstr>
      <vt:lpstr>Fast Recovery and Fast Retransmit</vt:lpstr>
      <vt:lpstr>3 Challenges Revisited</vt:lpstr>
      <vt:lpstr>Next Class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John Jannotti</cp:lastModifiedBy>
  <cp:revision>88</cp:revision>
  <dcterms:created xsi:type="dcterms:W3CDTF">2011-03-10T09:32:25Z</dcterms:created>
  <dcterms:modified xsi:type="dcterms:W3CDTF">2015-11-03T15:28:13Z</dcterms:modified>
</cp:coreProperties>
</file>