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95" r:id="rId4"/>
    <p:sldId id="297" r:id="rId5"/>
    <p:sldId id="298" r:id="rId6"/>
    <p:sldId id="299" r:id="rId7"/>
    <p:sldId id="300" r:id="rId8"/>
    <p:sldId id="303" r:id="rId9"/>
    <p:sldId id="302" r:id="rId10"/>
    <p:sldId id="304" r:id="rId11"/>
    <p:sldId id="305" r:id="rId12"/>
    <p:sldId id="306" r:id="rId13"/>
    <p:sldId id="315" r:id="rId14"/>
    <p:sldId id="316" r:id="rId15"/>
    <p:sldId id="307" r:id="rId16"/>
    <p:sldId id="308" r:id="rId17"/>
    <p:sldId id="309" r:id="rId18"/>
    <p:sldId id="310" r:id="rId19"/>
    <p:sldId id="311" r:id="rId20"/>
    <p:sldId id="313" r:id="rId21"/>
    <p:sldId id="318" r:id="rId22"/>
    <p:sldId id="312" r:id="rId23"/>
    <p:sldId id="31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728" autoAdjust="0"/>
    <p:restoredTop sz="83395" autoAdjust="0"/>
  </p:normalViewPr>
  <p:slideViewPr>
    <p:cSldViewPr snapToGrid="0" snapToObjects="1">
      <p:cViewPr varScale="1">
        <p:scale>
          <a:sx n="46" d="100"/>
          <a:sy n="46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that the</a:t>
            </a:r>
            <a:r>
              <a:rPr lang="en-US" baseline="0" dirty="0" smtClean="0"/>
              <a:t> destination is correct. It’s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r>
              <a:rPr lang="en-US" baseline="0" dirty="0" smtClean="0"/>
              <a:t> Bit-torrent file transfer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performance enhancement</a:t>
            </a:r>
          </a:p>
          <a:p>
            <a:r>
              <a:rPr lang="en-US" baseline="0" dirty="0" smtClean="0"/>
              <a:t>o-----o-----o----o  0.1 chance of drop</a:t>
            </a:r>
          </a:p>
          <a:p>
            <a:r>
              <a:rPr lang="en-US" baseline="0" dirty="0" smtClean="0"/>
              <a:t>End-to-end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: (0.9^4)^2 = 0.43 (~2.3X)</a:t>
            </a:r>
          </a:p>
          <a:p>
            <a:r>
              <a:rPr lang="en-US" baseline="0" dirty="0" smtClean="0"/>
              <a:t>2 Retransmissions per hop: </a:t>
            </a:r>
          </a:p>
          <a:p>
            <a:r>
              <a:rPr lang="en-US" baseline="0" dirty="0" smtClean="0"/>
              <a:t>   Failure: fails two retransmissions = ((1-(0.1+0.1*0.9)^2)^4)^2 = 0.74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08698" y="6550223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Intro</a:t>
            </a:r>
          </a:p>
          <a:p>
            <a:pPr lvl="2"/>
            <a:r>
              <a:rPr lang="en-US" dirty="0" smtClean="0"/>
              <a:t>Connection Establishment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Transport protocols sit on top of the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</a:t>
            </a:r>
            <a:r>
              <a:rPr lang="en-US" dirty="0" smtClean="0"/>
              <a:t>all 0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Service model: “reliable, connection oriented, full duplex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not provide (*) on the network layer?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These functionalities are not free: don’t burden those who don’t need them</a:t>
            </a:r>
          </a:p>
          <a:p>
            <a:r>
              <a:rPr lang="en-US" dirty="0" smtClean="0"/>
              <a:t>Conflicting</a:t>
            </a:r>
          </a:p>
          <a:p>
            <a:pPr lvl="1"/>
            <a:r>
              <a:rPr lang="en-US" dirty="0" smtClean="0"/>
              <a:t>Timeliness and in-order delivery, for example</a:t>
            </a:r>
          </a:p>
          <a:p>
            <a:r>
              <a:rPr lang="en-US" dirty="0" smtClean="0"/>
              <a:t>Insufficient</a:t>
            </a:r>
          </a:p>
          <a:p>
            <a:pPr lvl="1"/>
            <a:r>
              <a:rPr lang="en-US" dirty="0" smtClean="0"/>
              <a:t>Example: reliability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Minion Pro"/>
                <a:cs typeface="Minion Pro"/>
              </a:rPr>
              <a:t>* may be security, reliability, ordering guarantees, …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Functions placed at lower levels of a system may be redundant or of little value</a:t>
            </a:r>
          </a:p>
          <a:p>
            <a:pPr lvl="1"/>
            <a:r>
              <a:rPr lang="en-US" dirty="0" smtClean="0"/>
              <a:t>They may </a:t>
            </a:r>
            <a:r>
              <a:rPr lang="en-US" b="1" dirty="0" smtClean="0"/>
              <a:t>need</a:t>
            </a:r>
            <a:r>
              <a:rPr lang="en-US" dirty="0" smtClean="0"/>
              <a:t> to be performed at a higher layer anyway</a:t>
            </a:r>
          </a:p>
          <a:p>
            <a:r>
              <a:rPr lang="en-US" dirty="0" smtClean="0"/>
              <a:t>But they may be justified for performance reasons</a:t>
            </a:r>
          </a:p>
          <a:p>
            <a:pPr lvl="1"/>
            <a:r>
              <a:rPr lang="en-US" dirty="0" smtClean="0"/>
              <a:t>Or just because they provide </a:t>
            </a:r>
            <a:r>
              <a:rPr lang="en-US" i="1" dirty="0" smtClean="0"/>
              <a:t>most</a:t>
            </a:r>
            <a:r>
              <a:rPr lang="en-US" dirty="0" smtClean="0"/>
              <a:t> of what is needed</a:t>
            </a:r>
          </a:p>
          <a:p>
            <a:pPr lvl="1"/>
            <a:r>
              <a:rPr lang="en-US" dirty="0" smtClean="0"/>
              <a:t>Example: retransmissions</a:t>
            </a:r>
          </a:p>
          <a:p>
            <a:r>
              <a:rPr lang="en-US" dirty="0" smtClean="0"/>
              <a:t>Lesson: weigh the costs and benefits at each layer</a:t>
            </a:r>
          </a:p>
          <a:p>
            <a:pPr lvl="1"/>
            <a:r>
              <a:rPr lang="en-US" dirty="0" smtClean="0"/>
              <a:t>Also: the </a:t>
            </a:r>
            <a:r>
              <a:rPr lang="en-US" i="1" dirty="0" smtClean="0"/>
              <a:t>end</a:t>
            </a:r>
            <a:r>
              <a:rPr lang="en-US" dirty="0" smtClean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Ports: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Sequence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Correspond to </a:t>
            </a:r>
            <a:r>
              <a:rPr lang="en-US" i="1" dirty="0" smtClean="0">
                <a:solidFill>
                  <a:srgbClr val="008000"/>
                </a:solidFill>
              </a:rPr>
              <a:t>bytes</a:t>
            </a:r>
            <a:r>
              <a:rPr lang="en-US" dirty="0" smtClean="0">
                <a:solidFill>
                  <a:srgbClr val="008000"/>
                </a:solidFill>
              </a:rPr>
              <a:t>, not packets!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Acknowledgment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Next expected sequence number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Window: willing to receive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Lets receiver limit SWS (even to 0) for flow control</a:t>
            </a:r>
          </a:p>
          <a:p>
            <a:r>
              <a:rPr lang="en-US" dirty="0" smtClean="0"/>
              <a:t>Data Offset: # of 4 byte (header + option bytes)</a:t>
            </a:r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</a:t>
            </a:r>
            <a:r>
              <a:rPr lang="en-US" dirty="0" smtClean="0"/>
              <a:t>Servers, Faber and Touch</a:t>
            </a:r>
          </a:p>
          <a:p>
            <a:r>
              <a:rPr lang="en-US" dirty="0" err="1" smtClean="0"/>
              <a:t>Infocom</a:t>
            </a:r>
            <a:r>
              <a:rPr lang="en-US" dirty="0" smtClean="0"/>
              <a:t>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fewer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Sending data over 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44368</TotalTime>
  <Words>1912</Words>
  <Application>Microsoft Macintosh PowerPoint</Application>
  <PresentationFormat>On-screen Show (4:3)</PresentationFormat>
  <Paragraphs>213</Paragraphs>
  <Slides>23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cs168</vt:lpstr>
      <vt:lpstr>CSCI-1680 Transport Layer I </vt:lpstr>
      <vt:lpstr>Today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PowerPoint Presentation</vt:lpstr>
      <vt:lpstr>TIME_WAIT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77</cp:revision>
  <dcterms:created xsi:type="dcterms:W3CDTF">2011-03-12T01:38:43Z</dcterms:created>
  <dcterms:modified xsi:type="dcterms:W3CDTF">2015-10-27T14:33:51Z</dcterms:modified>
</cp:coreProperties>
</file>