
<file path=[Content_Types].xml><?xml version="1.0" encoding="utf-8"?>
<Types xmlns="http://schemas.openxmlformats.org/package/2006/content-types">
  <Default Extension="xml" ContentType="application/xml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40"/>
  </p:notesMasterIdLst>
  <p:sldIdLst>
    <p:sldId id="256" r:id="rId2"/>
    <p:sldId id="257" r:id="rId3"/>
    <p:sldId id="258" r:id="rId4"/>
    <p:sldId id="283" r:id="rId5"/>
    <p:sldId id="285" r:id="rId6"/>
    <p:sldId id="315" r:id="rId7"/>
    <p:sldId id="316" r:id="rId8"/>
    <p:sldId id="317" r:id="rId9"/>
    <p:sldId id="318" r:id="rId10"/>
    <p:sldId id="319" r:id="rId11"/>
    <p:sldId id="284" r:id="rId12"/>
    <p:sldId id="287" r:id="rId13"/>
    <p:sldId id="286" r:id="rId14"/>
    <p:sldId id="320" r:id="rId15"/>
    <p:sldId id="321" r:id="rId16"/>
    <p:sldId id="322" r:id="rId17"/>
    <p:sldId id="323" r:id="rId18"/>
    <p:sldId id="326" r:id="rId19"/>
    <p:sldId id="327" r:id="rId20"/>
    <p:sldId id="324" r:id="rId21"/>
    <p:sldId id="325" r:id="rId22"/>
    <p:sldId id="290" r:id="rId23"/>
    <p:sldId id="291" r:id="rId24"/>
    <p:sldId id="294" r:id="rId25"/>
    <p:sldId id="295" r:id="rId26"/>
    <p:sldId id="296" r:id="rId27"/>
    <p:sldId id="297" r:id="rId28"/>
    <p:sldId id="304" r:id="rId29"/>
    <p:sldId id="314" r:id="rId30"/>
    <p:sldId id="306" r:id="rId31"/>
    <p:sldId id="301" r:id="rId32"/>
    <p:sldId id="302" r:id="rId33"/>
    <p:sldId id="307" r:id="rId34"/>
    <p:sldId id="292" r:id="rId35"/>
    <p:sldId id="298" r:id="rId36"/>
    <p:sldId id="299" r:id="rId37"/>
    <p:sldId id="288" r:id="rId38"/>
    <p:sldId id="282" r:id="rId3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hiddenSlides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92" autoAdjust="0"/>
    <p:restoredTop sz="86386" autoAdjust="0"/>
  </p:normalViewPr>
  <p:slideViewPr>
    <p:cSldViewPr snapToGrid="0" snapToObjects="1">
      <p:cViewPr varScale="1">
        <p:scale>
          <a:sx n="83" d="100"/>
          <a:sy n="83" d="100"/>
        </p:scale>
        <p:origin x="-560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291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notesMaster" Target="notesMasters/notesMaster1.xml"/><Relationship Id="rId41" Type="http://schemas.openxmlformats.org/officeDocument/2006/relationships/printerSettings" Target="printerSettings/printerSettings1.bin"/><Relationship Id="rId42" Type="http://schemas.openxmlformats.org/officeDocument/2006/relationships/presProps" Target="presProps.xml"/><Relationship Id="rId43" Type="http://schemas.openxmlformats.org/officeDocument/2006/relationships/viewProps" Target="viewProps.xml"/><Relationship Id="rId44" Type="http://schemas.openxmlformats.org/officeDocument/2006/relationships/theme" Target="theme/theme1.xml"/><Relationship Id="rId4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22ED56-563E-7042-B9B2-8D0209C290CF}" type="datetimeFigureOut">
              <a:rPr lang="en-US" smtClean="0"/>
              <a:pPr/>
              <a:t>10/1/15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D4D5AE-91A4-BE4E-B7FC-F1521B88728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08569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Interface Message Processors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05717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In order.</a:t>
            </a:r>
          </a:p>
          <a:p>
            <a:r>
              <a:rPr lang="en-US" dirty="0" smtClean="0"/>
              <a:t>Missing:</a:t>
            </a:r>
            <a:r>
              <a:rPr lang="en-US" baseline="0" dirty="0" smtClean="0"/>
              <a:t> security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88424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Much better efficiency: can break large networks without increasing global routing table</a:t>
            </a:r>
            <a:r>
              <a:rPr lang="en-US" baseline="0" dirty="0" smtClean="0"/>
              <a:t> size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128.96.34.139</a:t>
            </a:r>
            <a:r>
              <a:rPr lang="en-US" baseline="0" dirty="0" smtClean="0"/>
              <a:t> = 10000000 01100000 00100010 10001011</a:t>
            </a:r>
          </a:p>
          <a:p>
            <a:r>
              <a:rPr lang="en-US" baseline="0" dirty="0" smtClean="0"/>
              <a:t>Mask: 11111111 11111111 11111111 10000000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547289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Fragmentation: loss</a:t>
            </a:r>
            <a:r>
              <a:rPr lang="en-US" baseline="0" dirty="0" smtClean="0"/>
              <a:t> of one fragment implies all fragments discarded</a:t>
            </a:r>
          </a:p>
          <a:p>
            <a:r>
              <a:rPr lang="en-US" baseline="0" dirty="0" smtClean="0"/>
              <a:t>Delay of entire packet is worst case delay over all fragments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Incoming flows</a:t>
            </a:r>
          </a:p>
          <a:p>
            <a:r>
              <a:rPr lang="en-US" dirty="0" smtClean="0"/>
              <a:t>Shared ports</a:t>
            </a:r>
          </a:p>
          <a:p>
            <a:r>
              <a:rPr lang="en-US" dirty="0" smtClean="0"/>
              <a:t>Breaks assumptions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33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Path MTU discovery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37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10/1/15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10/1/15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10/1/15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10/1/15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10/1/15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10/1/15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10/1/15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10/1/15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x-none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10/1/15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10/1/15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10/1/15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0" descr="H_2c_Pos.eps                                                   0004AF62PAUR Server                    B25FA262:"/>
          <p:cNvPicPr>
            <a:picLocks noChangeAspect="1" noChangeArrowheads="1"/>
          </p:cNvPicPr>
          <p:nvPr/>
        </p:nvPicPr>
        <p:blipFill>
          <a:blip r:embed="rId13"/>
          <a:srcRect r="66510"/>
          <a:stretch>
            <a:fillRect/>
          </a:stretch>
        </p:blipFill>
        <p:spPr bwMode="auto">
          <a:xfrm>
            <a:off x="150469" y="6075627"/>
            <a:ext cx="459131" cy="686073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87400" y="224156"/>
            <a:ext cx="7569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x-none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7400" y="1509685"/>
            <a:ext cx="7569200" cy="39944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x-none" dirty="0" smtClean="0"/>
              <a:t>Click to edit Master text styles</a:t>
            </a:r>
          </a:p>
          <a:p>
            <a:pPr lvl="1"/>
            <a:r>
              <a:rPr lang="x-none" dirty="0" smtClean="0"/>
              <a:t>Second level</a:t>
            </a:r>
          </a:p>
          <a:p>
            <a:pPr lvl="2"/>
            <a:r>
              <a:rPr lang="x-none" dirty="0" smtClean="0"/>
              <a:t>Third level</a:t>
            </a:r>
          </a:p>
          <a:p>
            <a:pPr lvl="3"/>
            <a:r>
              <a:rPr lang="x-none" dirty="0" smtClean="0"/>
              <a:t>Fourth level</a:t>
            </a:r>
          </a:p>
          <a:p>
            <a:pPr lvl="4"/>
            <a:r>
              <a:rPr lang="x-none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Minion Pro"/>
          <a:ea typeface="+mj-ea"/>
          <a:cs typeface="Minion Pro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800" b="1" kern="1200">
          <a:solidFill>
            <a:schemeClr val="tx1"/>
          </a:solidFill>
          <a:latin typeface="Minion Pro"/>
          <a:ea typeface="+mn-ea"/>
          <a:cs typeface="Minion Pro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400" kern="1200">
          <a:solidFill>
            <a:schemeClr val="tx1"/>
          </a:solidFill>
          <a:latin typeface="Minion Pro"/>
          <a:ea typeface="+mn-ea"/>
          <a:cs typeface="Minion Pro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Minion Pro"/>
          <a:ea typeface="+mn-ea"/>
          <a:cs typeface="Minion Pro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Minion Pro"/>
          <a:ea typeface="+mn-ea"/>
          <a:cs typeface="Minion Pro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kern="1200">
          <a:solidFill>
            <a:schemeClr val="tx1"/>
          </a:solidFill>
          <a:latin typeface="Minion Pro"/>
          <a:ea typeface="+mn-ea"/>
          <a:cs typeface="Minion Pro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em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em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emf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6.emf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7.emf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emf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emf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emf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emf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emf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iana.org/assignments/icmp-parameters" TargetMode="Externa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emf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emf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617735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CSCI-1680</a:t>
            </a:r>
            <a:br>
              <a:rPr lang="en-US" dirty="0" smtClean="0"/>
            </a:br>
            <a:r>
              <a:rPr lang="en-US" dirty="0" smtClean="0"/>
              <a:t>Network Layer:</a:t>
            </a:r>
            <a:br>
              <a:rPr lang="en-US" dirty="0" smtClean="0"/>
            </a:br>
            <a:r>
              <a:rPr lang="en-US" dirty="0" smtClean="0"/>
              <a:t>IP &amp; Forwarding</a:t>
            </a:r>
            <a:br>
              <a:rPr lang="en-US" dirty="0" smtClean="0"/>
            </a:br>
            <a:endParaRPr lang="en-US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3408698" y="6549090"/>
            <a:ext cx="57353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Based partly on lecture notes by David </a:t>
            </a:r>
            <a:r>
              <a:rPr lang="en-US" sz="1400" dirty="0" err="1" smtClean="0"/>
              <a:t>Mazières</a:t>
            </a:r>
            <a:r>
              <a:rPr lang="en-US" sz="1400" dirty="0" smtClean="0"/>
              <a:t>, Phil Levis, Rodrigo Fonseca</a:t>
            </a:r>
            <a:endParaRPr lang="en-US" sz="1400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John </a:t>
            </a:r>
            <a:r>
              <a:rPr lang="en-US" dirty="0" err="1" smtClean="0"/>
              <a:t>Jannotti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Administrivia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600426"/>
          </a:xfrm>
        </p:spPr>
        <p:txBody>
          <a:bodyPr>
            <a:normAutofit/>
          </a:bodyPr>
          <a:lstStyle/>
          <a:p>
            <a:r>
              <a:rPr lang="en-US" dirty="0" smtClean="0"/>
              <a:t>IP out today. Your job:</a:t>
            </a:r>
          </a:p>
          <a:p>
            <a:pPr lvl="1"/>
            <a:r>
              <a:rPr lang="en-US" dirty="0" smtClean="0"/>
              <a:t>Find partners, get setup with </a:t>
            </a:r>
            <a:r>
              <a:rPr lang="en-US" dirty="0" err="1" smtClean="0"/>
              <a:t>Github</a:t>
            </a:r>
            <a:endParaRPr lang="en-US" dirty="0" smtClean="0"/>
          </a:p>
          <a:p>
            <a:pPr lvl="1"/>
            <a:r>
              <a:rPr lang="en-US" dirty="0" smtClean="0"/>
              <a:t>Implement IP forwarding and DV routing</a:t>
            </a:r>
          </a:p>
          <a:p>
            <a:pPr lvl="1"/>
            <a:r>
              <a:rPr lang="en-US" dirty="0" smtClean="0"/>
              <a:t>Get started TODAY </a:t>
            </a:r>
            <a:r>
              <a:rPr lang="en-US" dirty="0" smtClean="0">
                <a:sym typeface="Wingdings"/>
              </a:rPr>
              <a:t></a:t>
            </a:r>
            <a:endParaRPr lang="en-US" dirty="0" smtClean="0"/>
          </a:p>
          <a:p>
            <a:r>
              <a:rPr lang="en-US" dirty="0" smtClean="0"/>
              <a:t>HW1 due tonight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7146" y="1367156"/>
            <a:ext cx="7669454" cy="5016654"/>
          </a:xfrm>
        </p:spPr>
        <p:txBody>
          <a:bodyPr>
            <a:normAutofit/>
          </a:bodyPr>
          <a:lstStyle/>
          <a:p>
            <a:r>
              <a:rPr lang="en-US" dirty="0" smtClean="0"/>
              <a:t>Network layer: Internet Protocol (v4)</a:t>
            </a:r>
          </a:p>
          <a:p>
            <a:r>
              <a:rPr lang="en-US" dirty="0" smtClean="0"/>
              <a:t>Forwarding</a:t>
            </a:r>
          </a:p>
          <a:p>
            <a:pPr lvl="1"/>
            <a:r>
              <a:rPr lang="en-US" dirty="0" smtClean="0"/>
              <a:t>Addressing</a:t>
            </a:r>
          </a:p>
          <a:p>
            <a:pPr lvl="1"/>
            <a:r>
              <a:rPr lang="en-US" dirty="0" smtClean="0"/>
              <a:t>Fragmentation</a:t>
            </a:r>
          </a:p>
          <a:p>
            <a:pPr lvl="1"/>
            <a:r>
              <a:rPr lang="en-US" dirty="0" smtClean="0"/>
              <a:t>ARP</a:t>
            </a:r>
          </a:p>
          <a:p>
            <a:pPr lvl="1"/>
            <a:r>
              <a:rPr lang="en-US" dirty="0" smtClean="0"/>
              <a:t>DHCP</a:t>
            </a:r>
          </a:p>
          <a:p>
            <a:pPr lvl="1"/>
            <a:r>
              <a:rPr lang="en-US" dirty="0" err="1" smtClean="0"/>
              <a:t>NATs</a:t>
            </a:r>
            <a:endParaRPr lang="en-US" dirty="0" smtClean="0"/>
          </a:p>
          <a:p>
            <a:r>
              <a:rPr lang="en-US" dirty="0" smtClean="0"/>
              <a:t>Next 2 classes: Routing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Internet Protocol Goal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367156"/>
            <a:ext cx="7569200" cy="175140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How to connect everybody?</a:t>
            </a:r>
          </a:p>
          <a:p>
            <a:pPr lvl="1"/>
            <a:r>
              <a:rPr lang="en-US" dirty="0" smtClean="0"/>
              <a:t>New global network or connect existing networks?</a:t>
            </a:r>
          </a:p>
          <a:p>
            <a:r>
              <a:rPr lang="en-US" dirty="0" smtClean="0"/>
              <a:t>Glue lower-level networks together: </a:t>
            </a:r>
          </a:p>
          <a:p>
            <a:pPr lvl="1"/>
            <a:r>
              <a:rPr lang="en-US" dirty="0" smtClean="0"/>
              <a:t>allow packets to be sent between any pair of hosts</a:t>
            </a:r>
          </a:p>
          <a:p>
            <a:r>
              <a:rPr lang="en-US" dirty="0" smtClean="0"/>
              <a:t>Wasn’t this the goal of switching?</a:t>
            </a:r>
          </a:p>
        </p:txBody>
      </p:sp>
      <p:pic>
        <p:nvPicPr>
          <p:cNvPr id="4" name="Picture 3" descr="04x01.ep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53200" y="3118556"/>
            <a:ext cx="4484280" cy="348057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Internetworking Challenges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Heterogeneity</a:t>
            </a:r>
          </a:p>
          <a:p>
            <a:pPr lvl="1"/>
            <a:r>
              <a:rPr lang="en-US" dirty="0" smtClean="0"/>
              <a:t>Different addresses</a:t>
            </a:r>
          </a:p>
          <a:p>
            <a:pPr lvl="1"/>
            <a:r>
              <a:rPr lang="en-US" dirty="0" smtClean="0"/>
              <a:t>Different service models</a:t>
            </a:r>
          </a:p>
          <a:p>
            <a:pPr lvl="1"/>
            <a:r>
              <a:rPr lang="en-US" dirty="0" smtClean="0"/>
              <a:t>Different allowable packet sizes</a:t>
            </a:r>
          </a:p>
          <a:p>
            <a:r>
              <a:rPr lang="en-US" dirty="0" smtClean="0"/>
              <a:t>Scaling</a:t>
            </a:r>
          </a:p>
          <a:p>
            <a:r>
              <a:rPr lang="en-US" dirty="0" smtClean="0"/>
              <a:t>Congestion control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How would you design such a protocol?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Circuits or packets?</a:t>
            </a:r>
          </a:p>
          <a:p>
            <a:pPr lvl="1"/>
            <a:r>
              <a:rPr lang="en-US" dirty="0" smtClean="0"/>
              <a:t>Predictability</a:t>
            </a:r>
          </a:p>
          <a:p>
            <a:r>
              <a:rPr lang="en-US" dirty="0" smtClean="0"/>
              <a:t>Service model</a:t>
            </a:r>
          </a:p>
          <a:p>
            <a:pPr lvl="1"/>
            <a:r>
              <a:rPr lang="en-US" dirty="0" smtClean="0"/>
              <a:t>Reliability, timing, bandwidth guarantees</a:t>
            </a:r>
          </a:p>
          <a:p>
            <a:r>
              <a:rPr lang="en-US" dirty="0" smtClean="0"/>
              <a:t>Any-to-any</a:t>
            </a:r>
          </a:p>
          <a:p>
            <a:pPr lvl="1"/>
            <a:r>
              <a:rPr lang="en-US" dirty="0" smtClean="0"/>
              <a:t>Finding nodes: naming, routing</a:t>
            </a:r>
          </a:p>
          <a:p>
            <a:pPr lvl="1"/>
            <a:r>
              <a:rPr lang="en-US" dirty="0" smtClean="0"/>
              <a:t>Maintenance (join, leave, add/remove links,…)</a:t>
            </a:r>
          </a:p>
          <a:p>
            <a:pPr lvl="1"/>
            <a:r>
              <a:rPr lang="en-US" dirty="0" smtClean="0"/>
              <a:t>Forwarding: message formats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18749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IP’s Decisions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5051982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Packet switched</a:t>
            </a:r>
          </a:p>
          <a:p>
            <a:pPr lvl="1"/>
            <a:r>
              <a:rPr lang="en-US" dirty="0" smtClean="0"/>
              <a:t>Unpredictability, statistical multiplexing</a:t>
            </a:r>
          </a:p>
          <a:p>
            <a:r>
              <a:rPr lang="en-US" dirty="0" smtClean="0"/>
              <a:t>Service model</a:t>
            </a:r>
          </a:p>
          <a:p>
            <a:pPr lvl="1"/>
            <a:r>
              <a:rPr lang="en-US" dirty="0" smtClean="0"/>
              <a:t>Lowest common denominator: best effort, connectionless datagram</a:t>
            </a:r>
          </a:p>
          <a:p>
            <a:r>
              <a:rPr lang="en-US" dirty="0" smtClean="0"/>
              <a:t>Any-to-any</a:t>
            </a:r>
          </a:p>
          <a:p>
            <a:pPr lvl="1"/>
            <a:r>
              <a:rPr lang="en-US" dirty="0" smtClean="0"/>
              <a:t>Common message format</a:t>
            </a:r>
          </a:p>
          <a:p>
            <a:pPr lvl="1"/>
            <a:r>
              <a:rPr lang="en-US" dirty="0" smtClean="0"/>
              <a:t>Separated routing from forwarding</a:t>
            </a:r>
          </a:p>
          <a:p>
            <a:pPr lvl="1"/>
            <a:r>
              <a:rPr lang="en-US" dirty="0" smtClean="0"/>
              <a:t>Naming: uniform addresses, hierarchical organization</a:t>
            </a:r>
          </a:p>
          <a:p>
            <a:pPr lvl="1"/>
            <a:r>
              <a:rPr lang="en-US" dirty="0" smtClean="0"/>
              <a:t>Routing: hierarchical, prefix-based (longest prefix matching)</a:t>
            </a:r>
          </a:p>
          <a:p>
            <a:pPr lvl="1"/>
            <a:r>
              <a:rPr lang="en-US" dirty="0" smtClean="0"/>
              <a:t>Maintenance: delegated, hierarchical</a:t>
            </a:r>
          </a:p>
        </p:txBody>
      </p:sp>
    </p:spTree>
    <p:extLst>
      <p:ext uri="{BB962C8B-B14F-4D97-AF65-F5344CB8AC3E}">
        <p14:creationId xmlns:p14="http://schemas.microsoft.com/office/powerpoint/2010/main" val="28084157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4929" y="1367156"/>
            <a:ext cx="7569200" cy="5023759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Packet switched networks: Arpanet’s IMPs</a:t>
            </a:r>
          </a:p>
          <a:p>
            <a:pPr lvl="1"/>
            <a:r>
              <a:rPr lang="en-US" dirty="0" smtClean="0"/>
              <a:t>Late 1960’s</a:t>
            </a:r>
          </a:p>
          <a:p>
            <a:pPr lvl="1"/>
            <a:r>
              <a:rPr lang="en-US" dirty="0" smtClean="0"/>
              <a:t>RFC 1, 1969!</a:t>
            </a:r>
          </a:p>
          <a:p>
            <a:pPr lvl="1"/>
            <a:r>
              <a:rPr lang="en-US" dirty="0" smtClean="0"/>
              <a:t>Segmentation, framing, routing, reliability, reassembly, primitive flow control</a:t>
            </a:r>
          </a:p>
          <a:p>
            <a:r>
              <a:rPr lang="en-US" dirty="0" smtClean="0"/>
              <a:t>Network Control Program (NCP)</a:t>
            </a:r>
          </a:p>
          <a:p>
            <a:pPr lvl="1"/>
            <a:r>
              <a:rPr lang="en-US" dirty="0" smtClean="0"/>
              <a:t>Provided connections, flow control</a:t>
            </a:r>
          </a:p>
          <a:p>
            <a:pPr lvl="1"/>
            <a:r>
              <a:rPr lang="en-US" dirty="0" smtClean="0"/>
              <a:t>Assumed reliable network: IMPs</a:t>
            </a:r>
          </a:p>
          <a:p>
            <a:pPr lvl="1"/>
            <a:r>
              <a:rPr lang="en-US" dirty="0" smtClean="0"/>
              <a:t>Used by programs like telnet, mail, file transfer</a:t>
            </a:r>
          </a:p>
          <a:p>
            <a:r>
              <a:rPr lang="en-US" dirty="0" smtClean="0"/>
              <a:t>Wanted to connect multiple networks</a:t>
            </a:r>
          </a:p>
          <a:p>
            <a:pPr lvl="1"/>
            <a:r>
              <a:rPr lang="en-US" dirty="0" smtClean="0"/>
              <a:t>Not all reliable, different formats, etc…</a:t>
            </a:r>
          </a:p>
          <a:p>
            <a:pPr lvl="1"/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Bit of History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74512" y="1806591"/>
            <a:ext cx="2369488" cy="30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45461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TCP/IP Introduced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642759"/>
          </a:xfrm>
        </p:spPr>
        <p:txBody>
          <a:bodyPr>
            <a:normAutofit lnSpcReduction="10000"/>
          </a:bodyPr>
          <a:lstStyle/>
          <a:p>
            <a:r>
              <a:rPr lang="en-US" dirty="0" err="1" smtClean="0"/>
              <a:t>Vint</a:t>
            </a:r>
            <a:r>
              <a:rPr lang="en-US" dirty="0" smtClean="0"/>
              <a:t> Cerf, Robert Kahn</a:t>
            </a:r>
          </a:p>
          <a:p>
            <a:r>
              <a:rPr lang="en-US" dirty="0" smtClean="0"/>
              <a:t>Replace NCP</a:t>
            </a:r>
          </a:p>
          <a:p>
            <a:r>
              <a:rPr lang="en-US" dirty="0" smtClean="0"/>
              <a:t>Initial design: single protocol providing a unified reliable pipe</a:t>
            </a:r>
          </a:p>
          <a:p>
            <a:pPr lvl="1"/>
            <a:r>
              <a:rPr lang="en-US" dirty="0" smtClean="0"/>
              <a:t>Could support any application</a:t>
            </a:r>
          </a:p>
          <a:p>
            <a:r>
              <a:rPr lang="en-US" dirty="0" smtClean="0"/>
              <a:t>Different requirements soon emerged, and the two were separated</a:t>
            </a:r>
          </a:p>
          <a:p>
            <a:pPr lvl="1"/>
            <a:r>
              <a:rPr lang="en-US" dirty="0" smtClean="0"/>
              <a:t>IP: basic datagram service among hosts</a:t>
            </a:r>
          </a:p>
          <a:p>
            <a:pPr lvl="1"/>
            <a:r>
              <a:rPr lang="en-US" dirty="0" smtClean="0"/>
              <a:t>TCP: reliable transport</a:t>
            </a:r>
          </a:p>
          <a:p>
            <a:pPr lvl="1"/>
            <a:r>
              <a:rPr lang="en-US" dirty="0" smtClean="0"/>
              <a:t>UDP: unreliable </a:t>
            </a:r>
            <a:r>
              <a:rPr lang="en-US" i="1" dirty="0" smtClean="0"/>
              <a:t>multiplexed</a:t>
            </a:r>
            <a:r>
              <a:rPr lang="en-US" dirty="0" smtClean="0"/>
              <a:t> datagram service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12199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 excellent read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558093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en-US" dirty="0" smtClean="0"/>
              <a:t>David D. Clark, “The design Philosophy of the DARPA Internet Protocols”, 1988</a:t>
            </a:r>
          </a:p>
          <a:p>
            <a:r>
              <a:rPr lang="en-US" b="0" dirty="0" smtClean="0"/>
              <a:t>Primary goal: multiplexed utilization of existing interconnected networks</a:t>
            </a:r>
          </a:p>
          <a:p>
            <a:r>
              <a:rPr lang="en-US" b="0" dirty="0" smtClean="0"/>
              <a:t>Other goals:</a:t>
            </a:r>
          </a:p>
          <a:p>
            <a:pPr lvl="1"/>
            <a:r>
              <a:rPr lang="en-US" dirty="0" smtClean="0"/>
              <a:t>Communication continues despite loss of networks or gateways</a:t>
            </a:r>
          </a:p>
          <a:p>
            <a:pPr lvl="1"/>
            <a:r>
              <a:rPr lang="en-US" dirty="0" smtClean="0"/>
              <a:t>Support a variety of communication services</a:t>
            </a:r>
          </a:p>
          <a:p>
            <a:pPr lvl="1"/>
            <a:r>
              <a:rPr lang="en-US" dirty="0" smtClean="0"/>
              <a:t>Accommodate a variety of networks	</a:t>
            </a:r>
          </a:p>
          <a:p>
            <a:pPr lvl="1"/>
            <a:r>
              <a:rPr lang="en-US" dirty="0" smtClean="0"/>
              <a:t>Permit distributed management of its resources</a:t>
            </a:r>
          </a:p>
          <a:p>
            <a:pPr lvl="1"/>
            <a:r>
              <a:rPr lang="en-US" dirty="0" smtClean="0"/>
              <a:t>Be cost effective</a:t>
            </a:r>
          </a:p>
          <a:p>
            <a:pPr lvl="1"/>
            <a:r>
              <a:rPr lang="en-US" dirty="0" smtClean="0"/>
              <a:t>Low effort for host attachment</a:t>
            </a:r>
          </a:p>
          <a:p>
            <a:pPr lvl="1"/>
            <a:r>
              <a:rPr lang="en-US" dirty="0" smtClean="0"/>
              <a:t>Resources must be accountable</a:t>
            </a:r>
          </a:p>
        </p:txBody>
      </p:sp>
    </p:spTree>
    <p:extLst>
      <p:ext uri="{BB962C8B-B14F-4D97-AF65-F5344CB8AC3E}">
        <p14:creationId xmlns:p14="http://schemas.microsoft.com/office/powerpoint/2010/main" val="11716501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Internet Protocol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367156"/>
            <a:ext cx="7569200" cy="2459777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IP Protocol running on all hosts and </a:t>
            </a:r>
            <a:r>
              <a:rPr lang="en-US" i="1" dirty="0" smtClean="0"/>
              <a:t>routers</a:t>
            </a:r>
          </a:p>
          <a:p>
            <a:r>
              <a:rPr lang="en-US" dirty="0" smtClean="0"/>
              <a:t>Routers are present in all networks they join</a:t>
            </a:r>
          </a:p>
          <a:p>
            <a:r>
              <a:rPr lang="en-US" dirty="0" smtClean="0"/>
              <a:t>Uniform addressing</a:t>
            </a:r>
          </a:p>
          <a:p>
            <a:r>
              <a:rPr lang="en-US" dirty="0" smtClean="0"/>
              <a:t>Forwarding/Fragmentation</a:t>
            </a:r>
          </a:p>
          <a:p>
            <a:r>
              <a:rPr lang="en-US" dirty="0" smtClean="0"/>
              <a:t>Complementary:</a:t>
            </a:r>
          </a:p>
          <a:p>
            <a:pPr lvl="1"/>
            <a:r>
              <a:rPr lang="en-US" dirty="0" smtClean="0"/>
              <a:t>Routing, Error Reporting, Address Translation</a:t>
            </a:r>
          </a:p>
        </p:txBody>
      </p:sp>
      <p:pic>
        <p:nvPicPr>
          <p:cNvPr id="5" name="Picture 4" descr="04x02.ep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7400" y="4032233"/>
            <a:ext cx="7873806" cy="236431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IP Protocol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367156"/>
            <a:ext cx="7569200" cy="5107478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Provides addressing and </a:t>
            </a:r>
            <a:r>
              <a:rPr lang="en-US" i="1" dirty="0" smtClean="0"/>
              <a:t>forwarding</a:t>
            </a:r>
          </a:p>
          <a:p>
            <a:pPr lvl="1"/>
            <a:r>
              <a:rPr lang="en-US" dirty="0" smtClean="0"/>
              <a:t>Addressing is a set of conventions for naming nodes in an IP network</a:t>
            </a:r>
          </a:p>
          <a:p>
            <a:pPr lvl="1"/>
            <a:r>
              <a:rPr lang="en-US" dirty="0" smtClean="0"/>
              <a:t>Forwarding is a local action by a router: passing a packet from input to output port</a:t>
            </a:r>
          </a:p>
          <a:p>
            <a:r>
              <a:rPr lang="en-US" dirty="0" smtClean="0"/>
              <a:t>IP forwarding finds output port based on destination address</a:t>
            </a:r>
          </a:p>
          <a:p>
            <a:pPr lvl="1"/>
            <a:r>
              <a:rPr lang="en-US" dirty="0" smtClean="0"/>
              <a:t>Also defines certain conventions on how to handle packets (</a:t>
            </a:r>
            <a:r>
              <a:rPr lang="en-US" i="1" dirty="0" smtClean="0"/>
              <a:t>e.g</a:t>
            </a:r>
            <a:r>
              <a:rPr lang="en-US" dirty="0" smtClean="0"/>
              <a:t>., fragmentation, time to live)</a:t>
            </a:r>
          </a:p>
          <a:p>
            <a:r>
              <a:rPr lang="en-US" dirty="0" smtClean="0"/>
              <a:t>Contrast with </a:t>
            </a:r>
            <a:r>
              <a:rPr lang="en-US" i="1" dirty="0" smtClean="0"/>
              <a:t>routing</a:t>
            </a:r>
            <a:endParaRPr lang="en-US" dirty="0" smtClean="0"/>
          </a:p>
          <a:p>
            <a:pPr lvl="1"/>
            <a:r>
              <a:rPr lang="en-US" dirty="0" smtClean="0"/>
              <a:t>Routing is the process of determining how to map packets to output ports (topic of next two lectures)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Service Model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084270"/>
            <a:ext cx="7569200" cy="5374874"/>
          </a:xfrm>
        </p:spPr>
        <p:txBody>
          <a:bodyPr/>
          <a:lstStyle/>
          <a:p>
            <a:r>
              <a:rPr lang="en-US" dirty="0" smtClean="0"/>
              <a:t>Connectionless (datagram-based)</a:t>
            </a:r>
          </a:p>
          <a:p>
            <a:r>
              <a:rPr lang="en-US" dirty="0" smtClean="0"/>
              <a:t>Best-effort delivery (unreliable service)</a:t>
            </a:r>
          </a:p>
          <a:p>
            <a:pPr lvl="1"/>
            <a:r>
              <a:rPr lang="en-US" dirty="0" smtClean="0"/>
              <a:t>packets may be lost</a:t>
            </a:r>
          </a:p>
          <a:p>
            <a:pPr lvl="1"/>
            <a:r>
              <a:rPr lang="en-US" dirty="0" smtClean="0"/>
              <a:t>packets may be delivered out of order</a:t>
            </a:r>
          </a:p>
          <a:p>
            <a:pPr lvl="1"/>
            <a:r>
              <a:rPr lang="en-US" dirty="0" smtClean="0"/>
              <a:t>duplicate copies of packets may be delivered</a:t>
            </a:r>
          </a:p>
          <a:p>
            <a:pPr lvl="1"/>
            <a:r>
              <a:rPr lang="en-US" dirty="0" smtClean="0"/>
              <a:t>packets may be delayed for a long time</a:t>
            </a:r>
          </a:p>
          <a:p>
            <a:r>
              <a:rPr lang="en-US" dirty="0" smtClean="0"/>
              <a:t>It’s the lowest common denominator</a:t>
            </a:r>
          </a:p>
          <a:p>
            <a:pPr lvl="1"/>
            <a:r>
              <a:rPr lang="en-US" dirty="0" smtClean="0"/>
              <a:t>All these can be dealt with above IP (if probability of delivery is non-zero…)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Format of IP addresses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053290"/>
            <a:ext cx="7569200" cy="5804709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Globally unique (or made seem that way)</a:t>
            </a:r>
          </a:p>
          <a:p>
            <a:pPr lvl="1"/>
            <a:r>
              <a:rPr lang="en-US" dirty="0" smtClean="0"/>
              <a:t>32-bit integers, read in groups of 8-bits: 128.148.32.110</a:t>
            </a:r>
          </a:p>
          <a:p>
            <a:r>
              <a:rPr lang="en-US" dirty="0" smtClean="0"/>
              <a:t>Hierarchical: network + host</a:t>
            </a:r>
          </a:p>
          <a:p>
            <a:r>
              <a:rPr lang="en-US" dirty="0" smtClean="0"/>
              <a:t>Originally, routing prefix embedded in address</a:t>
            </a:r>
          </a:p>
          <a:p>
            <a:endParaRPr lang="en-US" dirty="0" smtClean="0"/>
          </a:p>
          <a:p>
            <a:endParaRPr lang="en-US" smtClean="0"/>
          </a:p>
          <a:p>
            <a:endParaRPr lang="en-US" smtClean="0"/>
          </a:p>
          <a:p>
            <a:endParaRPr lang="en-US" smtClean="0"/>
          </a:p>
          <a:p>
            <a:endParaRPr lang="en-US" smtClean="0"/>
          </a:p>
          <a:p>
            <a:pPr lvl="1"/>
            <a:r>
              <a:rPr lang="en-US" smtClean="0"/>
              <a:t>Class A (8-bit prefix), B (16-bit), C (24-bit)</a:t>
            </a:r>
          </a:p>
          <a:p>
            <a:pPr lvl="1"/>
            <a:r>
              <a:rPr lang="en-US" smtClean="0"/>
              <a:t>Routers need only know route for each network</a:t>
            </a:r>
            <a:endParaRPr lang="en-US" dirty="0" smtClean="0"/>
          </a:p>
        </p:txBody>
      </p:sp>
      <p:pic>
        <p:nvPicPr>
          <p:cNvPr id="4" name="Picture 3" descr="04x06.ep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08249" y="3438680"/>
            <a:ext cx="3562597" cy="224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28361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Forwarding Tables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333290"/>
            <a:ext cx="7569200" cy="5490844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Exploit hierarchical structure of addresses: need to know how to reach </a:t>
            </a:r>
            <a:r>
              <a:rPr lang="en-US" i="1" dirty="0" smtClean="0"/>
              <a:t>networks</a:t>
            </a:r>
            <a:r>
              <a:rPr lang="en-US" dirty="0" smtClean="0"/>
              <a:t>, not hosts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Keyed by network portion, not entire address</a:t>
            </a:r>
          </a:p>
          <a:p>
            <a:r>
              <a:rPr lang="en-US" dirty="0" smtClean="0"/>
              <a:t>Next address should be local: router knows how to reach it directly* (we’ll see how soon)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2438400" y="3064927"/>
          <a:ext cx="3776134" cy="1981200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1888067"/>
                <a:gridCol w="1888067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Network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Next Address</a:t>
                      </a:r>
                      <a:endParaRPr 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212.31.32.*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0.0.0.0</a:t>
                      </a:r>
                      <a:endParaRPr 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18.*.*.*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212.31.32.5</a:t>
                      </a:r>
                      <a:endParaRPr 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128.148.*.*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212.31.32.4</a:t>
                      </a:r>
                      <a:endParaRPr 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Default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212.31.32.1</a:t>
                      </a:r>
                      <a:endParaRPr lang="en-US" sz="20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080634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Classed Addresses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1067" y="1509685"/>
            <a:ext cx="8161866" cy="4738715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Hierarchical: network + host</a:t>
            </a:r>
          </a:p>
          <a:p>
            <a:pPr lvl="1"/>
            <a:r>
              <a:rPr lang="en-US" dirty="0" smtClean="0"/>
              <a:t>Saves memory in backbone routers (no default routes)</a:t>
            </a:r>
          </a:p>
          <a:p>
            <a:pPr lvl="1"/>
            <a:r>
              <a:rPr lang="en-US" dirty="0" smtClean="0"/>
              <a:t>Originally, routing prefix embedded  in address</a:t>
            </a:r>
          </a:p>
          <a:p>
            <a:pPr lvl="1"/>
            <a:r>
              <a:rPr lang="en-US" dirty="0" smtClean="0"/>
              <a:t>Routers in same network must share network part</a:t>
            </a:r>
          </a:p>
          <a:p>
            <a:r>
              <a:rPr lang="en-US" dirty="0" smtClean="0"/>
              <a:t>Inefficient use of address space</a:t>
            </a:r>
          </a:p>
          <a:p>
            <a:pPr lvl="1"/>
            <a:r>
              <a:rPr lang="en-US" dirty="0" smtClean="0"/>
              <a:t>Class C with 2 hosts (2/255 = 0.78% efficient)</a:t>
            </a:r>
          </a:p>
          <a:p>
            <a:pPr lvl="1"/>
            <a:r>
              <a:rPr lang="en-US" dirty="0" smtClean="0"/>
              <a:t>Class B with 256 hosts (256/65535 = 0.39% efficient)</a:t>
            </a:r>
          </a:p>
          <a:p>
            <a:pPr lvl="1"/>
            <a:r>
              <a:rPr lang="en-US" dirty="0" smtClean="0"/>
              <a:t>Shortage of IP addresses</a:t>
            </a:r>
          </a:p>
          <a:p>
            <a:pPr lvl="1"/>
            <a:r>
              <a:rPr lang="en-US" dirty="0" smtClean="0"/>
              <a:t>Makes address authorities reluctant to give out class B’s</a:t>
            </a:r>
          </a:p>
          <a:p>
            <a:r>
              <a:rPr lang="en-US" dirty="0" smtClean="0"/>
              <a:t>Still too many networks</a:t>
            </a:r>
          </a:p>
          <a:p>
            <a:pPr lvl="1"/>
            <a:r>
              <a:rPr lang="en-US" dirty="0" smtClean="0"/>
              <a:t>Routing tables do not scale</a:t>
            </a:r>
          </a:p>
          <a:p>
            <a:pPr lvl="0"/>
            <a:r>
              <a:rPr lang="en-US" dirty="0" smtClean="0"/>
              <a:t>Routing protocols do not scale</a:t>
            </a:r>
          </a:p>
        </p:txBody>
      </p:sp>
    </p:spTree>
    <p:extLst>
      <p:ext uri="{BB962C8B-B14F-4D97-AF65-F5344CB8AC3E}">
        <p14:creationId xmlns:p14="http://schemas.microsoft.com/office/powerpoint/2010/main" val="42423662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Subnetting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9467" y="4168788"/>
            <a:ext cx="8365066" cy="2370666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Add another level to address/routing hierarchy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Subnet mask </a:t>
            </a:r>
            <a:r>
              <a:rPr lang="en-US" dirty="0" smtClean="0"/>
              <a:t>defines variable portion of host part</a:t>
            </a:r>
          </a:p>
          <a:p>
            <a:r>
              <a:rPr lang="en-US" dirty="0" smtClean="0"/>
              <a:t>Subnets visible only within site</a:t>
            </a:r>
          </a:p>
          <a:p>
            <a:r>
              <a:rPr lang="en-US" dirty="0" smtClean="0"/>
              <a:t>Better use of address space</a:t>
            </a:r>
          </a:p>
        </p:txBody>
      </p:sp>
      <p:pic>
        <p:nvPicPr>
          <p:cNvPr id="4" name="Picture 3" descr="04x25.eps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78099" y="1244600"/>
            <a:ext cx="4008967" cy="2924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71597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Scaling: </a:t>
            </a:r>
            <a:r>
              <a:rPr lang="en-US" dirty="0" err="1" smtClean="0"/>
              <a:t>Supernetting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6400" y="1509685"/>
            <a:ext cx="8331200" cy="4552448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Problem: routing table growth</a:t>
            </a:r>
          </a:p>
          <a:p>
            <a:r>
              <a:rPr lang="en-US" dirty="0" smtClean="0"/>
              <a:t>Idea: assign blocks of contiguous networks to nearby networks</a:t>
            </a:r>
          </a:p>
          <a:p>
            <a:r>
              <a:rPr lang="en-US" dirty="0" smtClean="0"/>
              <a:t>Called CIDR: Classless Inter-Domain Routing</a:t>
            </a:r>
          </a:p>
          <a:p>
            <a:r>
              <a:rPr lang="en-US" dirty="0" smtClean="0"/>
              <a:t>Represent blocks with a single pair</a:t>
            </a:r>
          </a:p>
          <a:p>
            <a:pPr lvl="1"/>
            <a:r>
              <a:rPr lang="en-US" dirty="0" smtClean="0"/>
              <a:t>(first network address, count)</a:t>
            </a:r>
          </a:p>
          <a:p>
            <a:r>
              <a:rPr lang="en-US" dirty="0" smtClean="0"/>
              <a:t>Restrict block sizes to powers of 2</a:t>
            </a:r>
          </a:p>
          <a:p>
            <a:r>
              <a:rPr lang="en-US" dirty="0" smtClean="0"/>
              <a:t>Use a bit mask (CIDR mask) to identify block size</a:t>
            </a:r>
          </a:p>
          <a:p>
            <a:r>
              <a:rPr lang="en-US" dirty="0" smtClean="0"/>
              <a:t>Address aggregation: reduce routing tables</a:t>
            </a:r>
          </a:p>
        </p:txBody>
      </p:sp>
    </p:spTree>
    <p:extLst>
      <p:ext uri="{BB962C8B-B14F-4D97-AF65-F5344CB8AC3E}">
        <p14:creationId xmlns:p14="http://schemas.microsoft.com/office/powerpoint/2010/main" val="9485076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CIDR Forwarding</a:t>
            </a:r>
            <a:r>
              <a:rPr lang="en-US" baseline="0" dirty="0" smtClean="0"/>
              <a:t> Table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4995333"/>
            <a:ext cx="7569200" cy="1388534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2641600" y="2074327"/>
          <a:ext cx="3776134" cy="2377440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1888067"/>
                <a:gridCol w="1888067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Network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Next Address</a:t>
                      </a:r>
                      <a:endParaRPr 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212.31.32/24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0.0.0.0</a:t>
                      </a:r>
                      <a:endParaRPr 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18/8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212.31.32.5</a:t>
                      </a:r>
                      <a:endParaRPr 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128.148/16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212.31.32.4</a:t>
                      </a:r>
                      <a:endParaRPr 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FF0000"/>
                          </a:solidFill>
                        </a:rPr>
                        <a:t>128.148.128/17</a:t>
                      </a:r>
                      <a:endParaRPr lang="en-US" sz="20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212.31.32.8</a:t>
                      </a:r>
                      <a:endParaRPr 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0/0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212.31.32.1</a:t>
                      </a:r>
                      <a:endParaRPr lang="en-US" sz="20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127544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pic>
        <p:nvPicPr>
          <p:cNvPr id="4" name="Picture 3" descr="04x26.eps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3770" y="1147021"/>
            <a:ext cx="6111991" cy="494898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251700" y="6163733"/>
            <a:ext cx="74943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Minion Pro"/>
                <a:cs typeface="Minion Pro"/>
              </a:rPr>
              <a:t>H1-&gt; H2: H2.ip &amp; H1.mask != H1.subnet =&gt; no direct path</a:t>
            </a:r>
            <a:endParaRPr lang="en-US" sz="2400" dirty="0">
              <a:latin typeface="Minion Pro"/>
              <a:cs typeface="Minion Pro"/>
            </a:endParaRPr>
          </a:p>
        </p:txBody>
      </p:sp>
    </p:spTree>
    <p:extLst>
      <p:ext uri="{BB962C8B-B14F-4D97-AF65-F5344CB8AC3E}">
        <p14:creationId xmlns:p14="http://schemas.microsoft.com/office/powerpoint/2010/main" val="24807371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val 6"/>
          <p:cNvSpPr/>
          <p:nvPr/>
        </p:nvSpPr>
        <p:spPr>
          <a:xfrm>
            <a:off x="3657600" y="3403600"/>
            <a:ext cx="982133" cy="491067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04x26.ep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1133" y="2231602"/>
            <a:ext cx="5461000" cy="4421861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3657600" cy="2017776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R1’s Forwarding Table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3657600" y="0"/>
          <a:ext cx="5486400" cy="2017776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1761066"/>
                <a:gridCol w="1947334"/>
                <a:gridCol w="1778000"/>
              </a:tblGrid>
              <a:tr h="504444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Network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Subnet</a:t>
                      </a:r>
                      <a:r>
                        <a:rPr lang="en-US" sz="2000" baseline="0" dirty="0" smtClean="0"/>
                        <a:t> Mask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Next Address</a:t>
                      </a:r>
                      <a:endParaRPr lang="en-US" sz="2000" dirty="0"/>
                    </a:p>
                  </a:txBody>
                  <a:tcPr/>
                </a:tc>
              </a:tr>
              <a:tr h="504444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128.96.34.0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255.255.255.128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128.96.34.1</a:t>
                      </a:r>
                      <a:endParaRPr lang="en-US" sz="2000" dirty="0"/>
                    </a:p>
                  </a:txBody>
                  <a:tcPr/>
                </a:tc>
              </a:tr>
              <a:tr h="504444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128.96.34.128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255.255.255.128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128.96.34.130</a:t>
                      </a:r>
                      <a:endParaRPr lang="en-US" sz="2000" dirty="0"/>
                    </a:p>
                  </a:txBody>
                  <a:tcPr/>
                </a:tc>
              </a:tr>
              <a:tr h="504444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128.96.33.0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255.255.255.0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128.96.34.129</a:t>
                      </a:r>
                      <a:endParaRPr lang="en-US" sz="20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231915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ph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1367156"/>
            <a:ext cx="7924800" cy="46609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IP v4 packet format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IP header details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825543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Forwarding based on destination address</a:t>
            </a:r>
          </a:p>
          <a:p>
            <a:r>
              <a:rPr lang="en-US" dirty="0" smtClean="0"/>
              <a:t>TTL (time-to-live) decremented at each hop</a:t>
            </a:r>
          </a:p>
          <a:p>
            <a:pPr lvl="1"/>
            <a:r>
              <a:rPr lang="en-US" dirty="0" smtClean="0"/>
              <a:t>Originally was intended to be seconds (no longer)</a:t>
            </a:r>
          </a:p>
          <a:p>
            <a:pPr lvl="1"/>
            <a:r>
              <a:rPr lang="en-US" dirty="0" smtClean="0"/>
              <a:t>Mostly prevents forwarding loops</a:t>
            </a:r>
          </a:p>
          <a:p>
            <a:pPr lvl="1"/>
            <a:r>
              <a:rPr lang="en-US" dirty="0" smtClean="0"/>
              <a:t>Other cool uses…</a:t>
            </a:r>
          </a:p>
          <a:p>
            <a:r>
              <a:rPr lang="en-US" dirty="0" smtClean="0"/>
              <a:t>Fragmentation possible for large packets</a:t>
            </a:r>
          </a:p>
          <a:p>
            <a:pPr lvl="1"/>
            <a:r>
              <a:rPr lang="en-US" dirty="0" smtClean="0"/>
              <a:t>Fragmented if crossing link w/ small maximum frame</a:t>
            </a:r>
          </a:p>
          <a:p>
            <a:pPr lvl="1"/>
            <a:r>
              <a:rPr lang="en-US" dirty="0" smtClean="0"/>
              <a:t>MF: more fragments  for this IP packet</a:t>
            </a:r>
          </a:p>
          <a:p>
            <a:pPr lvl="1"/>
            <a:r>
              <a:rPr lang="en-US" dirty="0" smtClean="0"/>
              <a:t>DF: don’t fragment (returns error if would fragment)</a:t>
            </a:r>
          </a:p>
          <a:p>
            <a:r>
              <a:rPr lang="en-US" dirty="0" smtClean="0"/>
              <a:t>Following IP header is “payload” data</a:t>
            </a:r>
          </a:p>
          <a:p>
            <a:pPr lvl="1"/>
            <a:r>
              <a:rPr lang="en-US" dirty="0" smtClean="0"/>
              <a:t>Typically beginning with TCP or UDP header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fields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8800" y="1509685"/>
            <a:ext cx="8026400" cy="3994495"/>
          </a:xfrm>
        </p:spPr>
        <p:txBody>
          <a:bodyPr>
            <a:normAutofit/>
          </a:bodyPr>
          <a:lstStyle/>
          <a:p>
            <a:r>
              <a:rPr lang="en-US" dirty="0" smtClean="0"/>
              <a:t>Version: 4 (IPv4) for most packets, there’s also 6</a:t>
            </a:r>
          </a:p>
          <a:p>
            <a:r>
              <a:rPr lang="en-US" dirty="0" smtClean="0"/>
              <a:t>Header length: in 32-bit units (&gt;5 implies options)</a:t>
            </a:r>
          </a:p>
          <a:p>
            <a:r>
              <a:rPr lang="en-US" dirty="0" smtClean="0"/>
              <a:t>Type of service (won’t go into this)</a:t>
            </a:r>
          </a:p>
          <a:p>
            <a:r>
              <a:rPr lang="en-US" dirty="0" smtClean="0"/>
              <a:t>Protocol identifier (TCP: 6, UDP: 17, ICMP: 1, …)</a:t>
            </a:r>
          </a:p>
          <a:p>
            <a:r>
              <a:rPr lang="en-US" dirty="0" smtClean="0"/>
              <a:t>Checksum over the </a:t>
            </a:r>
            <a:r>
              <a:rPr lang="en-US" i="1" dirty="0" smtClean="0"/>
              <a:t>header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Fragmentation &amp; Reassembly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841032"/>
          </a:xfrm>
        </p:spPr>
        <p:txBody>
          <a:bodyPr/>
          <a:lstStyle/>
          <a:p>
            <a:r>
              <a:rPr lang="en-US" dirty="0" smtClean="0"/>
              <a:t>Each network has maximum transmission unit (MTU)</a:t>
            </a:r>
          </a:p>
          <a:p>
            <a:r>
              <a:rPr lang="en-US" dirty="0" smtClean="0"/>
              <a:t>Strategy</a:t>
            </a:r>
          </a:p>
          <a:p>
            <a:pPr lvl="1"/>
            <a:r>
              <a:rPr lang="en-US" dirty="0" smtClean="0"/>
              <a:t>Fragment when necessary (MTU &lt; size of datagram)</a:t>
            </a:r>
          </a:p>
          <a:p>
            <a:pPr lvl="1"/>
            <a:r>
              <a:rPr lang="en-US" dirty="0" smtClean="0"/>
              <a:t>Source tries to avoid fragmentation (why?)</a:t>
            </a:r>
          </a:p>
          <a:p>
            <a:pPr lvl="1"/>
            <a:r>
              <a:rPr lang="en-US" dirty="0" smtClean="0"/>
              <a:t>Re-fragmentation is possible</a:t>
            </a:r>
          </a:p>
          <a:p>
            <a:pPr lvl="1"/>
            <a:r>
              <a:rPr lang="en-US" dirty="0" smtClean="0"/>
              <a:t>Fragments are self-contained </a:t>
            </a:r>
            <a:r>
              <a:rPr lang="en-US" dirty="0" err="1" smtClean="0"/>
              <a:t>datagrams</a:t>
            </a:r>
            <a:endParaRPr lang="en-US" dirty="0" smtClean="0"/>
          </a:p>
          <a:p>
            <a:pPr lvl="1"/>
            <a:r>
              <a:rPr lang="en-US" dirty="0" smtClean="0"/>
              <a:t>Delay reassembly until destination host</a:t>
            </a:r>
          </a:p>
          <a:p>
            <a:pPr lvl="1"/>
            <a:r>
              <a:rPr lang="en-US" dirty="0" smtClean="0"/>
              <a:t>No recovery of lost fragments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Fragmentation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4082026"/>
            <a:ext cx="7569200" cy="2501034"/>
          </a:xfrm>
        </p:spPr>
        <p:txBody>
          <a:bodyPr/>
          <a:lstStyle/>
          <a:p>
            <a:r>
              <a:rPr lang="en-US" dirty="0" smtClean="0"/>
              <a:t>Ethernet MTU is 1,500 bytes</a:t>
            </a:r>
          </a:p>
          <a:p>
            <a:r>
              <a:rPr lang="en-US" dirty="0" smtClean="0"/>
              <a:t>PPP MTU is 576 bytes</a:t>
            </a:r>
          </a:p>
          <a:p>
            <a:pPr lvl="1"/>
            <a:r>
              <a:rPr lang="en-US" dirty="0" smtClean="0"/>
              <a:t>R2 must fragment IP packets to forward them</a:t>
            </a:r>
          </a:p>
        </p:txBody>
      </p:sp>
      <p:pic>
        <p:nvPicPr>
          <p:cNvPr id="4" name="Picture 3" descr="04x04.ep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7400" y="1367155"/>
            <a:ext cx="7297576" cy="271487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281" y="224156"/>
            <a:ext cx="6009523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Fragmentation  Example (cont)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4281" y="1509685"/>
            <a:ext cx="5703173" cy="4870042"/>
          </a:xfrm>
        </p:spPr>
        <p:txBody>
          <a:bodyPr/>
          <a:lstStyle/>
          <a:p>
            <a:r>
              <a:rPr lang="en-US" dirty="0" smtClean="0"/>
              <a:t>IP addresses plus </a:t>
            </a:r>
            <a:r>
              <a:rPr lang="en-US" dirty="0" err="1" smtClean="0"/>
              <a:t>ident</a:t>
            </a:r>
            <a:r>
              <a:rPr lang="en-US" dirty="0" smtClean="0"/>
              <a:t> field identify fragments of same packet</a:t>
            </a:r>
          </a:p>
          <a:p>
            <a:r>
              <a:rPr lang="en-US" dirty="0" smtClean="0"/>
              <a:t>MF (more fragments bit) is 1 in all but last fragment</a:t>
            </a:r>
          </a:p>
          <a:p>
            <a:r>
              <a:rPr lang="en-US" dirty="0" smtClean="0"/>
              <a:t>Fragment offset multiple of 8 bytes</a:t>
            </a:r>
          </a:p>
          <a:p>
            <a:pPr lvl="1"/>
            <a:r>
              <a:rPr lang="en-US" dirty="0" smtClean="0"/>
              <a:t>Multiply offset by 8 for fragment position original packet</a:t>
            </a:r>
          </a:p>
        </p:txBody>
      </p:sp>
      <p:pic>
        <p:nvPicPr>
          <p:cNvPr id="4" name="Picture 3" descr="04x05.ep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97454" y="224156"/>
            <a:ext cx="2936875" cy="615557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400" y="606644"/>
            <a:ext cx="75692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How to reach these </a:t>
            </a:r>
            <a:r>
              <a:rPr lang="en-US" i="1" dirty="0" smtClean="0"/>
              <a:t>local</a:t>
            </a:r>
            <a:r>
              <a:rPr lang="en-US" dirty="0" smtClean="0"/>
              <a:t> addresses?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0133" y="1509685"/>
            <a:ext cx="8703734" cy="5094315"/>
          </a:xfrm>
        </p:spPr>
        <p:txBody>
          <a:bodyPr>
            <a:normAutofit/>
          </a:bodyPr>
          <a:lstStyle/>
          <a:p>
            <a:pPr lvl="0"/>
            <a:r>
              <a:rPr lang="en-US" dirty="0" smtClean="0"/>
              <a:t>Map IP addresses into physical addresses</a:t>
            </a:r>
          </a:p>
          <a:p>
            <a:pPr lvl="1"/>
            <a:r>
              <a:rPr lang="en-US" i="1" dirty="0" smtClean="0"/>
              <a:t>E.g</a:t>
            </a:r>
            <a:r>
              <a:rPr lang="en-US" dirty="0" smtClean="0"/>
              <a:t>., Ethernet address of destination host</a:t>
            </a:r>
          </a:p>
          <a:p>
            <a:pPr lvl="1"/>
            <a:r>
              <a:rPr lang="en-US" dirty="0" smtClean="0"/>
              <a:t>or Ethernet address of next hop router</a:t>
            </a:r>
          </a:p>
          <a:p>
            <a:r>
              <a:rPr lang="en-US" dirty="0" smtClean="0"/>
              <a:t>Techniques</a:t>
            </a:r>
          </a:p>
          <a:p>
            <a:pPr lvl="1"/>
            <a:r>
              <a:rPr lang="en-US" dirty="0" smtClean="0"/>
              <a:t>Encode physical address in host part of IP address (IPv6)</a:t>
            </a:r>
          </a:p>
          <a:p>
            <a:pPr lvl="1"/>
            <a:r>
              <a:rPr lang="en-US" dirty="0" smtClean="0"/>
              <a:t>Each network node maintains lookup table (IP-&gt;phys)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en-US" dirty="0" smtClean="0"/>
              <a:t>ARP – </a:t>
            </a:r>
            <a:r>
              <a:rPr lang="en-US" i="1" dirty="0" smtClean="0"/>
              <a:t>address resolution protocol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lvl="0"/>
            <a:r>
              <a:rPr lang="en-US" dirty="0" smtClean="0"/>
              <a:t>Dynamically builds table of IP to physical address bindings for a </a:t>
            </a:r>
            <a:r>
              <a:rPr lang="en-US" i="1" dirty="0" smtClean="0"/>
              <a:t>local network</a:t>
            </a:r>
          </a:p>
          <a:p>
            <a:pPr lvl="0"/>
            <a:r>
              <a:rPr lang="en-US" dirty="0" smtClean="0"/>
              <a:t>Broadcast request if IP address not in table</a:t>
            </a:r>
          </a:p>
          <a:p>
            <a:pPr lvl="0"/>
            <a:r>
              <a:rPr lang="en-US" dirty="0" smtClean="0"/>
              <a:t>All learn IP address of requesting node (broadcast)</a:t>
            </a:r>
          </a:p>
          <a:p>
            <a:pPr lvl="0"/>
            <a:r>
              <a:rPr lang="en-US" dirty="0" smtClean="0"/>
              <a:t>Target machine responds with its physical address</a:t>
            </a:r>
          </a:p>
          <a:p>
            <a:pPr lvl="0"/>
            <a:r>
              <a:rPr lang="en-US" dirty="0" smtClean="0"/>
              <a:t>Table entries  are discarded if not refreshed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ARP Ethernet frame 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9467" y="4910666"/>
            <a:ext cx="8365066" cy="1693333"/>
          </a:xfrm>
        </p:spPr>
        <p:txBody>
          <a:bodyPr/>
          <a:lstStyle/>
          <a:p>
            <a:r>
              <a:rPr lang="en-US" dirty="0" smtClean="0"/>
              <a:t>Why include source hardware address? </a:t>
            </a:r>
            <a:endParaRPr lang="en-US" dirty="0"/>
          </a:p>
        </p:txBody>
      </p:sp>
      <p:pic>
        <p:nvPicPr>
          <p:cNvPr id="4" name="Picture 3" descr="04x08.ep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7400" y="1509685"/>
            <a:ext cx="7393666" cy="365498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Obtaining Host IP Addresses - DHCP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4000" y="1367156"/>
            <a:ext cx="8636000" cy="4958848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Administrators are free to assign addresses within their allocated block to hosts</a:t>
            </a:r>
          </a:p>
          <a:p>
            <a:r>
              <a:rPr lang="en-US" dirty="0" smtClean="0"/>
              <a:t>Tedious and error-prone: </a:t>
            </a:r>
            <a:r>
              <a:rPr lang="en-US" i="1" dirty="0" smtClean="0"/>
              <a:t>e.g.</a:t>
            </a:r>
            <a:r>
              <a:rPr lang="en-US" dirty="0" smtClean="0"/>
              <a:t>, laptop going from CIT to library to coffee shop</a:t>
            </a:r>
          </a:p>
          <a:p>
            <a:r>
              <a:rPr lang="en-US" dirty="0" smtClean="0"/>
              <a:t>Solution: Dynamic Host Configuration Protocol</a:t>
            </a:r>
          </a:p>
          <a:p>
            <a:pPr lvl="1"/>
            <a:r>
              <a:rPr lang="en-US" dirty="0" smtClean="0"/>
              <a:t>Client: DHCP Discover to 255.255.255.255 (broadcast)</a:t>
            </a:r>
          </a:p>
          <a:p>
            <a:pPr lvl="1"/>
            <a:r>
              <a:rPr lang="en-US" dirty="0" err="1" smtClean="0"/>
              <a:t>Server(s</a:t>
            </a:r>
            <a:r>
              <a:rPr lang="en-US" dirty="0" smtClean="0"/>
              <a:t>): DHCP Offer to 255.255.255.255 (why broadcast?)</a:t>
            </a:r>
          </a:p>
          <a:p>
            <a:pPr lvl="1"/>
            <a:r>
              <a:rPr lang="en-US" dirty="0" smtClean="0"/>
              <a:t>Client: choose offer, DHCP Request (broadcast, why?)</a:t>
            </a:r>
          </a:p>
          <a:p>
            <a:pPr lvl="1"/>
            <a:r>
              <a:rPr lang="en-US" dirty="0" smtClean="0"/>
              <a:t>Server: DHCP ACK (again broadcast)</a:t>
            </a:r>
          </a:p>
          <a:p>
            <a:r>
              <a:rPr lang="en-US" dirty="0" smtClean="0"/>
              <a:t>Result: address, gateway, </a:t>
            </a:r>
            <a:r>
              <a:rPr lang="en-US" dirty="0" err="1" smtClean="0"/>
              <a:t>netmask</a:t>
            </a:r>
            <a:r>
              <a:rPr lang="en-US" dirty="0" smtClean="0"/>
              <a:t>, DNS server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Obtaining IP Addresses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09685"/>
            <a:ext cx="8923867" cy="3994495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Blocks of IP addresses allocated hierarchically</a:t>
            </a:r>
          </a:p>
          <a:p>
            <a:pPr lvl="1"/>
            <a:r>
              <a:rPr lang="en-US" dirty="0" smtClean="0"/>
              <a:t>ISP obtains an address block, may subdivide</a:t>
            </a:r>
          </a:p>
          <a:p>
            <a:pPr lvl="1">
              <a:buNone/>
            </a:pPr>
            <a:r>
              <a:rPr lang="en-US" dirty="0" smtClean="0"/>
              <a:t>ISP: 128.35.16/20        </a:t>
            </a:r>
            <a:r>
              <a:rPr lang="en-US" u="sng" dirty="0" smtClean="0"/>
              <a:t>10000000 00100011 0001</a:t>
            </a:r>
            <a:r>
              <a:rPr lang="en-US" dirty="0" smtClean="0"/>
              <a:t>0000 00000000</a:t>
            </a:r>
          </a:p>
          <a:p>
            <a:pPr lvl="1">
              <a:buNone/>
            </a:pPr>
            <a:r>
              <a:rPr lang="en-US" dirty="0" smtClean="0"/>
              <a:t>Client 1: 128.35.16/22 </a:t>
            </a:r>
            <a:r>
              <a:rPr lang="en-US" u="sng" dirty="0" smtClean="0"/>
              <a:t>10000000 00100011 000100</a:t>
            </a:r>
            <a:r>
              <a:rPr lang="en-US" dirty="0" smtClean="0"/>
              <a:t>00 00000000</a:t>
            </a:r>
          </a:p>
          <a:p>
            <a:pPr lvl="1">
              <a:buNone/>
            </a:pPr>
            <a:r>
              <a:rPr lang="en-US" dirty="0" smtClean="0"/>
              <a:t>Client 2: 128.35.20/22 </a:t>
            </a:r>
            <a:r>
              <a:rPr lang="en-US" u="sng" dirty="0" smtClean="0"/>
              <a:t>10000000 00100011 000101</a:t>
            </a:r>
            <a:r>
              <a:rPr lang="en-US" dirty="0" smtClean="0"/>
              <a:t>00 00000000</a:t>
            </a:r>
          </a:p>
          <a:p>
            <a:pPr lvl="1">
              <a:buNone/>
            </a:pPr>
            <a:r>
              <a:rPr lang="en-US" dirty="0" smtClean="0"/>
              <a:t>Client 3: 128.35.24/21 </a:t>
            </a:r>
            <a:r>
              <a:rPr lang="en-US" u="sng" dirty="0" smtClean="0"/>
              <a:t>10000000 00100011 00011</a:t>
            </a:r>
            <a:r>
              <a:rPr lang="en-US" dirty="0" smtClean="0"/>
              <a:t>000 00000000</a:t>
            </a:r>
          </a:p>
          <a:p>
            <a:r>
              <a:rPr lang="en-US" dirty="0" smtClean="0"/>
              <a:t>Global allocation: ICANN, /8’s (</a:t>
            </a:r>
            <a:r>
              <a:rPr lang="en-US" dirty="0" smtClean="0">
                <a:solidFill>
                  <a:srgbClr val="FF0000"/>
                </a:solidFill>
              </a:rPr>
              <a:t>ran out!</a:t>
            </a:r>
            <a:r>
              <a:rPr lang="en-US" dirty="0" smtClean="0"/>
              <a:t>)</a:t>
            </a:r>
          </a:p>
          <a:p>
            <a:r>
              <a:rPr lang="en-US" dirty="0" smtClean="0"/>
              <a:t>Regional registries: ARIN, RIPE, APNIC, LACNIC, AFRINIC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buFont typeface="Arial"/>
              <a:buNone/>
            </a:pPr>
            <a:r>
              <a:rPr lang="en-US" dirty="0" smtClean="0"/>
              <a:t>Network Address</a:t>
            </a:r>
            <a:r>
              <a:rPr lang="en-US" baseline="0" dirty="0" smtClean="0"/>
              <a:t> Translation (NAT)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000" y="1509685"/>
            <a:ext cx="8128000" cy="4704848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Despite CIDR, it’s still difficult to allocate addresses (2</a:t>
            </a:r>
            <a:r>
              <a:rPr lang="en-US" baseline="30000" dirty="0" smtClean="0"/>
              <a:t>32</a:t>
            </a:r>
            <a:r>
              <a:rPr lang="en-US" dirty="0" smtClean="0"/>
              <a:t> is only 4 billion)</a:t>
            </a:r>
          </a:p>
          <a:p>
            <a:r>
              <a:rPr lang="en-US" dirty="0" smtClean="0"/>
              <a:t>We’ll talk about IPv6 later</a:t>
            </a:r>
          </a:p>
          <a:p>
            <a:r>
              <a:rPr lang="en-US" dirty="0" smtClean="0"/>
              <a:t>NAT “hides” an entire network behind one address</a:t>
            </a:r>
          </a:p>
          <a:p>
            <a:r>
              <a:rPr lang="en-US" dirty="0" smtClean="0"/>
              <a:t>Hosts are given </a:t>
            </a:r>
            <a:r>
              <a:rPr lang="en-US" i="1" dirty="0" smtClean="0"/>
              <a:t>private </a:t>
            </a:r>
            <a:r>
              <a:rPr lang="en-US" dirty="0" smtClean="0"/>
              <a:t>addresses</a:t>
            </a:r>
          </a:p>
          <a:p>
            <a:r>
              <a:rPr lang="en-US" dirty="0" smtClean="0"/>
              <a:t>Routers map outgoing packets to a free address/port</a:t>
            </a:r>
          </a:p>
          <a:p>
            <a:r>
              <a:rPr lang="en-US" dirty="0" smtClean="0"/>
              <a:t>Router reverse maps incoming packets</a:t>
            </a:r>
          </a:p>
          <a:p>
            <a:r>
              <a:rPr lang="en-US" dirty="0" smtClean="0"/>
              <a:t>Problems?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3624" y="224156"/>
            <a:ext cx="8636752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Internet</a:t>
            </a:r>
            <a:r>
              <a:rPr lang="en-US" baseline="0" dirty="0" smtClean="0"/>
              <a:t> Control Message Protocol (ICMP)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1812" y="1509685"/>
            <a:ext cx="7800376" cy="4872011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Echo (ping)</a:t>
            </a:r>
          </a:p>
          <a:p>
            <a:r>
              <a:rPr lang="en-US" dirty="0" smtClean="0"/>
              <a:t>Redirect</a:t>
            </a:r>
          </a:p>
          <a:p>
            <a:r>
              <a:rPr lang="en-US" dirty="0" smtClean="0"/>
              <a:t>Destination unreachable (protocol, port, or host)</a:t>
            </a:r>
          </a:p>
          <a:p>
            <a:r>
              <a:rPr lang="en-US" dirty="0" smtClean="0"/>
              <a:t>TTL exceeded</a:t>
            </a:r>
          </a:p>
          <a:p>
            <a:r>
              <a:rPr lang="en-US" dirty="0" smtClean="0"/>
              <a:t>Checksum failed</a:t>
            </a:r>
          </a:p>
          <a:p>
            <a:r>
              <a:rPr lang="en-US" dirty="0" smtClean="0"/>
              <a:t>Reassembly failed</a:t>
            </a:r>
          </a:p>
          <a:p>
            <a:r>
              <a:rPr lang="en-US" dirty="0" smtClean="0"/>
              <a:t>Can’t fragment</a:t>
            </a:r>
          </a:p>
          <a:p>
            <a:r>
              <a:rPr lang="en-US" dirty="0" smtClean="0"/>
              <a:t>Many ICMP messages include part of packet that triggered them</a:t>
            </a:r>
          </a:p>
          <a:p>
            <a:r>
              <a:rPr lang="en-US" dirty="0" smtClean="0"/>
              <a:t>See </a:t>
            </a:r>
            <a:r>
              <a:rPr lang="en-US" b="0" dirty="0" smtClean="0">
                <a:hlinkClick r:id="rId2"/>
              </a:rPr>
              <a:t>http://www.iana.org/assignments/icmp-parameters</a:t>
            </a:r>
            <a:endParaRPr lang="en-US" b="0" dirty="0" smtClean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ICMP message format</a:t>
            </a:r>
            <a:endParaRPr lang="en-US" dirty="0"/>
          </a:p>
        </p:txBody>
      </p:sp>
      <p:pic>
        <p:nvPicPr>
          <p:cNvPr id="4" name="Content Placeholder 3" descr="icmp.pdf"/>
          <p:cNvPicPr>
            <a:picLocks noGrp="1" noChangeAspect="1"/>
          </p:cNvPicPr>
          <p:nvPr>
            <p:ph idx="1"/>
          </p:nvPr>
        </p:nvPicPr>
        <p:blipFill>
          <a:blip r:embed="rId2"/>
          <a:srcRect t="-13159" b="-13159"/>
          <a:stretch>
            <a:fillRect/>
          </a:stretch>
        </p:blipFill>
        <p:spPr/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tl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7023" y="1143000"/>
            <a:ext cx="7229577" cy="421823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Example: Time Exceeded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5102289"/>
            <a:ext cx="7569200" cy="1647281"/>
          </a:xfrm>
        </p:spPr>
        <p:txBody>
          <a:bodyPr/>
          <a:lstStyle/>
          <a:p>
            <a:r>
              <a:rPr lang="en-US" dirty="0" smtClean="0"/>
              <a:t>Code usually 0 (TTL exceeded in transit)</a:t>
            </a:r>
          </a:p>
          <a:p>
            <a:r>
              <a:rPr lang="en-US" dirty="0" smtClean="0"/>
              <a:t>Discussion: traceroute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Example: Can’t Fragment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Sent if DF=1 and packet length &gt; MTU</a:t>
            </a:r>
          </a:p>
          <a:p>
            <a:r>
              <a:rPr lang="en-US" dirty="0" smtClean="0"/>
              <a:t>What can you use this for?</a:t>
            </a:r>
          </a:p>
          <a:p>
            <a:r>
              <a:rPr lang="en-US" dirty="0" smtClean="0"/>
              <a:t>Path MTU Discovery</a:t>
            </a:r>
          </a:p>
          <a:p>
            <a:pPr lvl="1"/>
            <a:r>
              <a:rPr lang="en-US" dirty="0" smtClean="0"/>
              <a:t>Can do binary search on packet sizes</a:t>
            </a:r>
          </a:p>
          <a:p>
            <a:pPr lvl="1"/>
            <a:r>
              <a:rPr lang="en-US" dirty="0" smtClean="0"/>
              <a:t>But better: base algorithm on most common </a:t>
            </a:r>
            <a:r>
              <a:rPr lang="en-US" dirty="0" err="1" smtClean="0"/>
              <a:t>MTUs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Coming Up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Routing: how do we fill the routing tables?</a:t>
            </a:r>
          </a:p>
          <a:p>
            <a:pPr lvl="1"/>
            <a:r>
              <a:rPr lang="en-US" dirty="0" smtClean="0"/>
              <a:t>Intra-domain routing: Tuesday 10/6</a:t>
            </a:r>
          </a:p>
          <a:p>
            <a:pPr lvl="1"/>
            <a:r>
              <a:rPr lang="en-US" dirty="0" smtClean="0"/>
              <a:t>Inter-domain routing: Thursday, 10/8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cs168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cs168.potx</Template>
  <TotalTime>23719</TotalTime>
  <Words>1806</Words>
  <Application>Microsoft Macintosh PowerPoint</Application>
  <PresentationFormat>On-screen Show (4:3)</PresentationFormat>
  <Paragraphs>315</Paragraphs>
  <Slides>38</Slides>
  <Notes>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39" baseType="lpstr">
      <vt:lpstr>cs168</vt:lpstr>
      <vt:lpstr>CSCI-1680 Network Layer: IP &amp; Forwarding </vt:lpstr>
      <vt:lpstr>Administrivia</vt:lpstr>
      <vt:lpstr>Today</vt:lpstr>
      <vt:lpstr>Internet Protocol Goal</vt:lpstr>
      <vt:lpstr>Internetworking Challenges</vt:lpstr>
      <vt:lpstr>How would you design such a protocol?</vt:lpstr>
      <vt:lpstr>IP’s Decisions</vt:lpstr>
      <vt:lpstr>A Bit of History</vt:lpstr>
      <vt:lpstr>TCP/IP Introduced</vt:lpstr>
      <vt:lpstr>An excellent read</vt:lpstr>
      <vt:lpstr>Internet Protocol</vt:lpstr>
      <vt:lpstr>IP Protocol</vt:lpstr>
      <vt:lpstr>Service Model</vt:lpstr>
      <vt:lpstr>Format of IP addresses</vt:lpstr>
      <vt:lpstr>Forwarding Tables</vt:lpstr>
      <vt:lpstr>Classed Addresses</vt:lpstr>
      <vt:lpstr>Subnetting</vt:lpstr>
      <vt:lpstr>Scaling: Supernetting</vt:lpstr>
      <vt:lpstr>CIDR Forwarding Table</vt:lpstr>
      <vt:lpstr>Example</vt:lpstr>
      <vt:lpstr>PowerPoint Presentation</vt:lpstr>
      <vt:lpstr>IP v4 packet format</vt:lpstr>
      <vt:lpstr>IP header details</vt:lpstr>
      <vt:lpstr>Other fields</vt:lpstr>
      <vt:lpstr>Fragmentation &amp; Reassembly</vt:lpstr>
      <vt:lpstr>Fragmentation Example</vt:lpstr>
      <vt:lpstr>Fragmentation  Example (cont)</vt:lpstr>
      <vt:lpstr>How to reach these local addresses?</vt:lpstr>
      <vt:lpstr>ARP – address resolution protocol</vt:lpstr>
      <vt:lpstr>ARP Ethernet frame format</vt:lpstr>
      <vt:lpstr>Obtaining Host IP Addresses - DHCP</vt:lpstr>
      <vt:lpstr>Obtaining IP Addresses</vt:lpstr>
      <vt:lpstr>Network Address Translation (NAT)</vt:lpstr>
      <vt:lpstr>Internet Control Message Protocol (ICMP)</vt:lpstr>
      <vt:lpstr>ICMP message format</vt:lpstr>
      <vt:lpstr>Example: Time Exceeded</vt:lpstr>
      <vt:lpstr>Example: Can’t Fragment</vt:lpstr>
      <vt:lpstr>Coming Up</vt:lpstr>
    </vt:vector>
  </TitlesOfParts>
  <Company>Brown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CSCI-1680 :: Computer Networks</dc:title>
  <dc:creator>Rodrigo Fonseca</dc:creator>
  <cp:lastModifiedBy>John Jannotti</cp:lastModifiedBy>
  <cp:revision>67</cp:revision>
  <dcterms:created xsi:type="dcterms:W3CDTF">2011-02-17T08:44:23Z</dcterms:created>
  <dcterms:modified xsi:type="dcterms:W3CDTF">2015-10-01T13:52:14Z</dcterms:modified>
</cp:coreProperties>
</file>