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66" r:id="rId4"/>
    <p:sldId id="267" r:id="rId5"/>
    <p:sldId id="268" r:id="rId6"/>
    <p:sldId id="269" r:id="rId7"/>
    <p:sldId id="275" r:id="rId8"/>
    <p:sldId id="271" r:id="rId9"/>
    <p:sldId id="274" r:id="rId10"/>
    <p:sldId id="304" r:id="rId11"/>
    <p:sldId id="263" r:id="rId12"/>
    <p:sldId id="264" r:id="rId13"/>
    <p:sldId id="272" r:id="rId14"/>
    <p:sldId id="281" r:id="rId15"/>
    <p:sldId id="276" r:id="rId16"/>
    <p:sldId id="277" r:id="rId17"/>
    <p:sldId id="286" r:id="rId18"/>
    <p:sldId id="278" r:id="rId19"/>
    <p:sldId id="279" r:id="rId20"/>
    <p:sldId id="280" r:id="rId21"/>
    <p:sldId id="282" r:id="rId22"/>
    <p:sldId id="283" r:id="rId23"/>
    <p:sldId id="285" r:id="rId24"/>
    <p:sldId id="290" r:id="rId25"/>
    <p:sldId id="300" r:id="rId26"/>
    <p:sldId id="299" r:id="rId27"/>
    <p:sldId id="296" r:id="rId28"/>
    <p:sldId id="301" r:id="rId29"/>
    <p:sldId id="297" r:id="rId30"/>
    <p:sldId id="295" r:id="rId31"/>
    <p:sldId id="302" r:id="rId32"/>
    <p:sldId id="259" r:id="rId33"/>
    <p:sldId id="287" r:id="rId34"/>
    <p:sldId id="288" r:id="rId35"/>
    <p:sldId id="289" r:id="rId36"/>
    <p:sldId id="291" r:id="rId37"/>
    <p:sldId id="292" r:id="rId38"/>
    <p:sldId id="294" r:id="rId39"/>
    <p:sldId id="303" r:id="rId40"/>
    <p:sldId id="305" r:id="rId41"/>
    <p:sldId id="29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17" autoAdjust="0"/>
    <p:restoredTop sz="86386" autoAdjust="0"/>
  </p:normalViewPr>
  <p:slideViewPr>
    <p:cSldViewPr snapToGrid="0" snapToObjects="1">
      <p:cViewPr varScale="1">
        <p:scale>
          <a:sx n="99" d="100"/>
          <a:sy n="99" d="100"/>
        </p:scale>
        <p:origin x="-82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9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Consult</a:t>
            </a:r>
            <a:r>
              <a:rPr lang="en-US" baseline="0" dirty="0" smtClean="0"/>
              <a:t> with </a:t>
            </a:r>
            <a:r>
              <a:rPr lang="en-US" baseline="0" dirty="0" smtClean="0"/>
              <a:t>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9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are</a:t>
            </a:r>
            <a:r>
              <a:rPr lang="en-US" baseline="0" dirty="0" smtClean="0"/>
              <a:t> computer networks cooler?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how we have some central elements connecting the hosts: switches</a:t>
            </a:r>
          </a:p>
          <a:p>
            <a:r>
              <a:rPr lang="en-US" dirty="0" smtClean="0"/>
              <a:t>We want to create the illusion that the nodes are all connected to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2131667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iazza.com/brown/fall2014/cs16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678"/>
            <a:ext cx="7772400" cy="1470025"/>
          </a:xfrm>
        </p:spPr>
        <p:txBody>
          <a:bodyPr/>
          <a:lstStyle/>
          <a:p>
            <a:r>
              <a:rPr lang="en-US" dirty="0" smtClean="0"/>
              <a:t>CSCI-1680 - Computer Networks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166" y="3009899"/>
            <a:ext cx="7293668" cy="3209384"/>
          </a:xfrm>
        </p:spPr>
        <p:txBody>
          <a:bodyPr>
            <a:normAutofit/>
          </a:bodyPr>
          <a:lstStyle/>
          <a:p>
            <a:r>
              <a:rPr lang="en-US" sz="3300" b="0" dirty="0" smtClean="0"/>
              <a:t>John </a:t>
            </a:r>
            <a:r>
              <a:rPr lang="en-US" sz="3300" b="0" dirty="0" err="1" smtClean="0"/>
              <a:t>Jannotti</a:t>
            </a:r>
            <a:r>
              <a:rPr lang="en-US" sz="3300" b="0" dirty="0" smtClean="0"/>
              <a:t> (</a:t>
            </a:r>
            <a:r>
              <a:rPr lang="en-US" sz="3300" b="0" dirty="0" err="1" smtClean="0"/>
              <a:t>jj</a:t>
            </a:r>
            <a:r>
              <a:rPr lang="en-US" sz="3300" b="0" dirty="0" smtClean="0"/>
              <a:t>)</a:t>
            </a:r>
            <a:endParaRPr lang="en-US" sz="2400" b="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</a:p>
          <a:p>
            <a:endParaRPr lang="en-US" sz="2400" b="0" dirty="0" smtClean="0">
              <a:latin typeface="Courier"/>
              <a:cs typeface="Courier"/>
            </a:endParaRPr>
          </a:p>
          <a:p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98719" y="6550223"/>
            <a:ext cx="7245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Based partly on lecture notes by </a:t>
            </a:r>
            <a:r>
              <a:rPr lang="en-US" sz="1400" dirty="0" smtClean="0"/>
              <a:t>Rodrigo Fonseca,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</a:t>
            </a:r>
            <a:r>
              <a:rPr lang="en-US" sz="1400" dirty="0" smtClean="0"/>
              <a:t>Levis, </a:t>
            </a:r>
            <a:r>
              <a:rPr lang="en-US" sz="1400" dirty="0" smtClean="0"/>
              <a:t>Peterson &amp; Davie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Instructor: </a:t>
            </a:r>
            <a:r>
              <a:rPr lang="en-US" dirty="0" smtClean="0"/>
              <a:t>John </a:t>
            </a:r>
            <a:r>
              <a:rPr lang="en-US" dirty="0" err="1" smtClean="0"/>
              <a:t>Jannotti</a:t>
            </a:r>
            <a:r>
              <a:rPr lang="en-US" dirty="0" smtClean="0"/>
              <a:t> (</a:t>
            </a:r>
            <a:r>
              <a:rPr lang="en-US" dirty="0" err="1" smtClean="0"/>
              <a:t>jj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HTAs: </a:t>
            </a:r>
            <a:r>
              <a:rPr lang="en-US" dirty="0" smtClean="0"/>
              <a:t>Nick </a:t>
            </a:r>
            <a:r>
              <a:rPr lang="en-US" dirty="0" err="1" smtClean="0"/>
              <a:t>Byman</a:t>
            </a:r>
            <a:r>
              <a:rPr lang="en-US" dirty="0" smtClean="0"/>
              <a:t> (</a:t>
            </a:r>
            <a:r>
              <a:rPr lang="en-US" dirty="0" err="1" smtClean="0"/>
              <a:t>nbyman</a:t>
            </a:r>
            <a:r>
              <a:rPr lang="en-US" dirty="0" smtClean="0"/>
              <a:t>) </a:t>
            </a:r>
            <a:r>
              <a:rPr lang="en-US" dirty="0" smtClean="0"/>
              <a:t>&amp; </a:t>
            </a:r>
          </a:p>
          <a:p>
            <a:pPr marL="0" indent="1368425">
              <a:buNone/>
            </a:pPr>
            <a:r>
              <a:rPr lang="en-US" dirty="0"/>
              <a:t> </a:t>
            </a:r>
            <a:r>
              <a:rPr lang="en-US" dirty="0" smtClean="0"/>
              <a:t>John </a:t>
            </a:r>
            <a:r>
              <a:rPr lang="en-US" dirty="0" err="1" smtClean="0"/>
              <a:t>Shen</a:t>
            </a:r>
            <a:r>
              <a:rPr lang="en-US" dirty="0" smtClean="0"/>
              <a:t> (</a:t>
            </a:r>
            <a:r>
              <a:rPr lang="en-US" dirty="0" err="1" smtClean="0"/>
              <a:t>shenjohn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How to reach us: Piazza</a:t>
            </a:r>
          </a:p>
          <a:p>
            <a:pPr marL="457200" lvl="1" indent="0" algn="ctr">
              <a:buNone/>
            </a:pPr>
            <a:r>
              <a:rPr lang="en-US" dirty="0" smtClean="0">
                <a:solidFill>
                  <a:schemeClr val="tx2"/>
                </a:solidFill>
                <a:hlinkClick r:id="rId3"/>
              </a:rPr>
              <a:t>https://piazza.com/brown/</a:t>
            </a:r>
            <a:r>
              <a:rPr lang="en-US" dirty="0" smtClean="0">
                <a:solidFill>
                  <a:schemeClr val="tx2"/>
                </a:solidFill>
                <a:hlinkClick r:id="rId3"/>
              </a:rPr>
              <a:t>fall2015/</a:t>
            </a:r>
            <a:r>
              <a:rPr lang="en-US" dirty="0" smtClean="0">
                <a:solidFill>
                  <a:schemeClr val="tx2"/>
                </a:solidFill>
                <a:hlinkClick r:id="rId3"/>
              </a:rPr>
              <a:t>cs168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0201"/>
            <a:ext cx="7854784" cy="4525962"/>
          </a:xfrm>
        </p:spPr>
        <p:txBody>
          <a:bodyPr/>
          <a:lstStyle/>
          <a:p>
            <a:r>
              <a:rPr lang="en-US" dirty="0" smtClean="0"/>
              <a:t>Goal: learn concepts underlying networks</a:t>
            </a:r>
          </a:p>
          <a:p>
            <a:pPr lvl="1"/>
            <a:r>
              <a:rPr lang="en-US" dirty="0" smtClean="0"/>
              <a:t>How do networks work? What can one do with them?</a:t>
            </a:r>
          </a:p>
          <a:p>
            <a:pPr lvl="1"/>
            <a:r>
              <a:rPr lang="en-US" dirty="0" smtClean="0"/>
              <a:t>Gain a basic understanding of the Internet</a:t>
            </a:r>
          </a:p>
          <a:p>
            <a:pPr lvl="1"/>
            <a:r>
              <a:rPr lang="en-US" dirty="0" smtClean="0"/>
              <a:t>Gain experience writing </a:t>
            </a:r>
            <a:r>
              <a:rPr lang="en-US" i="1" dirty="0" smtClean="0"/>
              <a:t>protocols</a:t>
            </a:r>
            <a:endParaRPr lang="en-US" dirty="0" smtClean="0"/>
          </a:p>
          <a:p>
            <a:pPr lvl="1"/>
            <a:r>
              <a:rPr lang="en-US" dirty="0" smtClean="0"/>
              <a:t>Tools to understand new protocols and applications</a:t>
            </a:r>
          </a:p>
          <a:p>
            <a:pPr marL="0" indent="0" algn="ctr">
              <a:buNone/>
            </a:pPr>
            <a:r>
              <a:rPr lang="en-US" i="1" dirty="0" smtClean="0"/>
              <a:t>“From </a:t>
            </a:r>
            <a:r>
              <a:rPr lang="en-US" i="1" dirty="0" smtClean="0"/>
              <a:t>two </a:t>
            </a:r>
            <a:r>
              <a:rPr lang="en-US" i="1" dirty="0" smtClean="0"/>
              <a:t>communicating machines to the entire Internet”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</p:spPr>
        <p:txBody>
          <a:bodyPr/>
          <a:lstStyle/>
          <a:p>
            <a:pPr lvl="0"/>
            <a:r>
              <a:rPr lang="en-US" b="1" dirty="0" smtClean="0"/>
              <a:t>Prerequisites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0201"/>
            <a:ext cx="7855161" cy="4525962"/>
          </a:xfrm>
        </p:spPr>
        <p:txBody>
          <a:bodyPr/>
          <a:lstStyle/>
          <a:p>
            <a:r>
              <a:rPr lang="en-US" dirty="0" smtClean="0"/>
              <a:t>CSCI-0330 (or equivalent). </a:t>
            </a:r>
          </a:p>
          <a:p>
            <a:pPr lvl="1"/>
            <a:r>
              <a:rPr lang="en-US" dirty="0" smtClean="0"/>
              <a:t>We assume basic OS concepts (kernel/user, threads/processes, I/O, scheduling) </a:t>
            </a:r>
          </a:p>
          <a:p>
            <a:r>
              <a:rPr lang="en-US" dirty="0" smtClean="0"/>
              <a:t>Low-level programming </a:t>
            </a:r>
            <a:r>
              <a:rPr lang="en-US" dirty="0" smtClean="0"/>
              <a:t>or </a:t>
            </a:r>
            <a:r>
              <a:rPr lang="en-US" dirty="0" smtClean="0"/>
              <a:t>be willing to learn quickly </a:t>
            </a:r>
          </a:p>
          <a:p>
            <a:pPr lvl="1"/>
            <a:r>
              <a:rPr lang="en-US" dirty="0" smtClean="0"/>
              <a:t>threads, locking, explicit memory management, …</a:t>
            </a:r>
          </a:p>
          <a:p>
            <a:r>
              <a:rPr lang="en-US" dirty="0" smtClean="0"/>
              <a:t>We allow any* language</a:t>
            </a:r>
          </a:p>
          <a:p>
            <a:pPr lvl="1"/>
            <a:r>
              <a:rPr lang="en-US" dirty="0" smtClean="0"/>
              <a:t>No high-level networking APIs, though (unless you write them yourself)</a:t>
            </a:r>
          </a:p>
          <a:p>
            <a:pPr lvl="1"/>
            <a:r>
              <a:rPr lang="en-US" dirty="0" smtClean="0"/>
              <a:t>You will be bit twiddling and byte packing…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2131667"/>
            <a:ext cx="7793207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 assignments will be on the course page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http://www.cs.brown.edu/courses/cs168/</a:t>
            </a: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</a:rPr>
              <a:t>f15</a:t>
            </a:r>
            <a:endParaRPr lang="en-US" sz="2400" b="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 smtClean="0"/>
              <a:t>Text: Peterson and Davie, Computer Networks  - A Systems Approach,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5</a:t>
            </a:r>
            <a:r>
              <a:rPr lang="en-US" baseline="30000" dirty="0" smtClean="0"/>
              <a:t>th </a:t>
            </a:r>
            <a:r>
              <a:rPr lang="en-US" dirty="0" smtClean="0"/>
              <a:t>Editions</a:t>
            </a:r>
            <a:endParaRPr lang="en-US" dirty="0" smtClean="0"/>
          </a:p>
          <a:p>
            <a:r>
              <a:rPr lang="en-US" dirty="0" smtClean="0"/>
              <a:t>You are responsible to check the web page!</a:t>
            </a:r>
          </a:p>
          <a:p>
            <a:pPr lvl="1"/>
            <a:r>
              <a:rPr lang="en-US" dirty="0" smtClean="0"/>
              <a:t>All announcements will be there</a:t>
            </a:r>
          </a:p>
          <a:p>
            <a:pPr lvl="1"/>
            <a:r>
              <a:rPr lang="en-US" dirty="0" smtClean="0"/>
              <a:t>Textbook chapters corresponding to lectures: read them before class</a:t>
            </a:r>
          </a:p>
          <a:p>
            <a:pPr lvl="1"/>
            <a:r>
              <a:rPr lang="en-US" dirty="0" smtClean="0"/>
              <a:t>Handouts, due dates, programming resources, </a:t>
            </a:r>
            <a:r>
              <a:rPr lang="en-US" i="1" dirty="0" smtClean="0"/>
              <a:t>etc…</a:t>
            </a:r>
          </a:p>
          <a:p>
            <a:pPr lvl="1"/>
            <a:r>
              <a:rPr lang="en-US" i="1" dirty="0" smtClean="0"/>
              <a:t>Subject to change </a:t>
            </a:r>
            <a:r>
              <a:rPr lang="en-US" dirty="0" smtClean="0"/>
              <a:t>(reload before checking assignments)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14207"/>
            <a:ext cx="7569200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“Written” component</a:t>
            </a:r>
          </a:p>
          <a:p>
            <a:pPr lvl="1"/>
            <a:r>
              <a:rPr lang="en-US" dirty="0" smtClean="0"/>
              <a:t>Exams: Midterm (15%) and Final (25%)</a:t>
            </a:r>
          </a:p>
          <a:p>
            <a:pPr lvl="1"/>
            <a:r>
              <a:rPr lang="en-US" dirty="0" smtClean="0"/>
              <a:t>Homework: 3 written assignments (15%)</a:t>
            </a:r>
          </a:p>
          <a:p>
            <a:pPr lvl="2"/>
            <a:r>
              <a:rPr lang="en-US" dirty="0" smtClean="0"/>
              <a:t>Short answer and design questions</a:t>
            </a:r>
          </a:p>
          <a:p>
            <a:r>
              <a:rPr lang="en-US" dirty="0" smtClean="0"/>
              <a:t>4 Programming Projects (45%)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: streaming music server</a:t>
            </a:r>
          </a:p>
          <a:p>
            <a:pPr lvl="1"/>
            <a:r>
              <a:rPr lang="en-US" dirty="0" smtClean="0"/>
              <a:t>IP, as an overlay, on top of UDP</a:t>
            </a:r>
          </a:p>
          <a:p>
            <a:pPr lvl="1"/>
            <a:r>
              <a:rPr lang="en-US" dirty="0" smtClean="0"/>
              <a:t>TCP, on top of </a:t>
            </a:r>
            <a:r>
              <a:rPr lang="en-US" i="1" dirty="0" smtClean="0"/>
              <a:t>your</a:t>
            </a:r>
            <a:r>
              <a:rPr lang="en-US" dirty="0" smtClean="0"/>
              <a:t> IP</a:t>
            </a:r>
          </a:p>
          <a:p>
            <a:pPr lvl="1"/>
            <a:r>
              <a:rPr lang="en-US" dirty="0" smtClean="0"/>
              <a:t>Final </a:t>
            </a:r>
            <a:r>
              <a:rPr lang="en-US" dirty="0" smtClean="0"/>
              <a:t>(We’ll decide together)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network?</a:t>
            </a:r>
          </a:p>
          <a:p>
            <a:pPr lvl="1"/>
            <a:r>
              <a:rPr lang="en-US" dirty="0" smtClean="0"/>
              <a:t>System of lines/channels that interconnect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railroad, highway, plumbing, postal, telephone, social,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r>
              <a:rPr lang="en-US" dirty="0" smtClean="0"/>
              <a:t>Computer Network</a:t>
            </a:r>
          </a:p>
          <a:p>
            <a:pPr lvl="1"/>
            <a:r>
              <a:rPr lang="en-US" dirty="0" smtClean="0"/>
              <a:t>Moves information</a:t>
            </a:r>
          </a:p>
          <a:p>
            <a:pPr lvl="1"/>
            <a:r>
              <a:rPr lang="en-US" dirty="0" smtClean="0"/>
              <a:t>Nodes: general-purpose computers (most nodes)</a:t>
            </a:r>
          </a:p>
          <a:p>
            <a:pPr lvl="1"/>
            <a:r>
              <a:rPr lang="en-US" dirty="0" smtClean="0"/>
              <a:t>Links: wires, fiber optics, EM spectrum, composite…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are computer networks cooler?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Many nodes are general-purpose computers</a:t>
            </a:r>
          </a:p>
          <a:p>
            <a:r>
              <a:rPr lang="en-US" dirty="0" smtClean="0"/>
              <a:t>Very easy to innovate and develop new uses of the network:	</a:t>
            </a:r>
            <a:r>
              <a:rPr lang="en-US" i="1" dirty="0" smtClean="0"/>
              <a:t>you </a:t>
            </a:r>
            <a:r>
              <a:rPr lang="en-US" dirty="0" smtClean="0"/>
              <a:t>can program the nodes</a:t>
            </a:r>
          </a:p>
          <a:p>
            <a:r>
              <a:rPr lang="en-US" dirty="0" smtClean="0"/>
              <a:t>Contrast with the ossified Telephone network:</a:t>
            </a:r>
          </a:p>
          <a:p>
            <a:pPr lvl="1"/>
            <a:r>
              <a:rPr lang="en-US" dirty="0" smtClean="0"/>
              <a:t>Can’t program most phones</a:t>
            </a:r>
          </a:p>
          <a:p>
            <a:pPr lvl="1"/>
            <a:r>
              <a:rPr lang="en-US" dirty="0" smtClean="0"/>
              <a:t>Intelligence in the network, control by parties vested in the </a:t>
            </a:r>
            <a:r>
              <a:rPr lang="en-US" i="1" dirty="0" smtClean="0"/>
              <a:t>status quo</a:t>
            </a:r>
            <a:r>
              <a:rPr lang="en-US" dirty="0" smtClean="0"/>
              <a:t>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8"/>
            <a:ext cx="9144000" cy="5711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Growth of the Internet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56403" y="6488668"/>
            <a:ext cx="286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Miguel Angel </a:t>
            </a:r>
            <a:r>
              <a:rPr lang="en-US" dirty="0" err="1" smtClean="0"/>
              <a:t>Todaro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799" y="-606073"/>
            <a:ext cx="5474231" cy="31779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7708" y="6488668"/>
            <a:ext cx="142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4088125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8057"/>
            <a:ext cx="9144000" cy="4552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4202" y="6488668"/>
            <a:ext cx="182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Facebook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should you take this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74825"/>
            <a:ext cx="7569200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Impact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ocial, economic, political, educational, …</a:t>
            </a:r>
          </a:p>
          <a:p>
            <a:pPr lvl="1"/>
            <a:r>
              <a:rPr lang="en-US" dirty="0" smtClean="0"/>
              <a:t>Why would SOPA never work?</a:t>
            </a:r>
          </a:p>
          <a:p>
            <a:pPr lvl="1"/>
            <a:r>
              <a:rPr lang="en-US" dirty="0" smtClean="0"/>
              <a:t>What does it mean to run out of IP addresses?</a:t>
            </a:r>
          </a:p>
          <a:p>
            <a:pPr lvl="1"/>
            <a:r>
              <a:rPr lang="en-US" dirty="0" smtClean="0"/>
              <a:t>How could Egypt shut down the Internet internally</a:t>
            </a:r>
          </a:p>
          <a:p>
            <a:pPr lvl="1"/>
            <a:r>
              <a:rPr lang="en-US" dirty="0" smtClean="0"/>
              <a:t>How could Pakistan shut down </a:t>
            </a:r>
            <a:r>
              <a:rPr lang="en-US" dirty="0" err="1" smtClean="0"/>
              <a:t>Youtube</a:t>
            </a:r>
            <a:r>
              <a:rPr lang="en-US" dirty="0" smtClean="0"/>
              <a:t> </a:t>
            </a:r>
            <a:r>
              <a:rPr lang="en-US" i="1" dirty="0" smtClean="0"/>
              <a:t>globally</a:t>
            </a:r>
          </a:p>
          <a:p>
            <a:r>
              <a:rPr lang="en-US" dirty="0" smtClean="0"/>
              <a:t>Continuously changing and evolving</a:t>
            </a:r>
          </a:p>
          <a:p>
            <a:pPr lvl="1"/>
            <a:r>
              <a:rPr lang="en-US" dirty="0" smtClean="0"/>
              <a:t>Incredible complexity</a:t>
            </a:r>
          </a:p>
          <a:p>
            <a:pPr lvl="1"/>
            <a:r>
              <a:rPr lang="en-US" dirty="0" smtClean="0"/>
              <a:t>Any fact you learn will be inevitably out of date	</a:t>
            </a:r>
          </a:p>
          <a:p>
            <a:pPr lvl="1"/>
            <a:r>
              <a:rPr lang="en-US" dirty="0" smtClean="0"/>
              <a:t>Learn general underlying </a:t>
            </a:r>
            <a:r>
              <a:rPr lang="en-US" i="1" dirty="0" smtClean="0"/>
              <a:t>principles</a:t>
            </a:r>
          </a:p>
          <a:p>
            <a:r>
              <a:rPr lang="en-US" dirty="0" smtClean="0"/>
              <a:t>Learn to program the network</a:t>
            </a:r>
          </a:p>
          <a:p>
            <a:r>
              <a:rPr lang="en-US" dirty="0" smtClean="0"/>
              <a:t>Networks are cool!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-1966073" y="-1396595"/>
            <a:ext cx="11574272" cy="868070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82157"/>
            <a:ext cx="7772400" cy="6156313"/>
          </a:xfrm>
        </p:spPr>
        <p:txBody>
          <a:bodyPr>
            <a:normAutofit/>
          </a:bodyPr>
          <a:lstStyle/>
          <a:p>
            <a:r>
              <a:rPr lang="en-US" dirty="0" smtClean="0"/>
              <a:t>Two-minutes for stretching…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solidFill>
                  <a:schemeClr val="bg1"/>
                </a:solidFill>
              </a:rPr>
              <a:t>(and an opportunity to sneak out if you are shopping)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1464293"/>
            <a:ext cx="7569200" cy="1143000"/>
          </a:xfrm>
        </p:spPr>
        <p:txBody>
          <a:bodyPr/>
          <a:lstStyle/>
          <a:p>
            <a:r>
              <a:rPr lang="en-US" dirty="0" smtClean="0"/>
              <a:t>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749822"/>
            <a:ext cx="7916333" cy="545016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Nodes: Computers (hosts), dedicated routers, … </a:t>
            </a:r>
          </a:p>
          <a:p>
            <a:r>
              <a:rPr lang="en-US" dirty="0" smtClean="0"/>
              <a:t>Links: Coax, twisted pair, fiber, radio, …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Content Placeholder 4" descr="01x02.eps"/>
          <p:cNvPicPr>
            <a:picLocks noChangeAspect="1"/>
          </p:cNvPicPr>
          <p:nvPr/>
        </p:nvPicPr>
        <p:blipFill>
          <a:blip r:embed="rId2"/>
          <a:srcRect l="5172" t="-3746" b="68451"/>
          <a:stretch>
            <a:fillRect/>
          </a:stretch>
        </p:blipFill>
        <p:spPr>
          <a:xfrm>
            <a:off x="1703731" y="4254801"/>
            <a:ext cx="5778548" cy="1055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to connect more nodes?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73" y="2374568"/>
            <a:ext cx="5082727" cy="96542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Multiple wires</a:t>
            </a:r>
            <a:endParaRPr lang="en-US" baseline="0" dirty="0" smtClean="0"/>
          </a:p>
        </p:txBody>
      </p:sp>
      <p:pic>
        <p:nvPicPr>
          <p:cNvPr id="5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2964790" y="4109898"/>
            <a:ext cx="5823661" cy="201626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69797" y="1846610"/>
            <a:ext cx="3531370" cy="2396887"/>
            <a:chOff x="867354" y="1461180"/>
            <a:chExt cx="3531370" cy="2396887"/>
          </a:xfrm>
        </p:grpSpPr>
        <p:pic>
          <p:nvPicPr>
            <p:cNvPr id="72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73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4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7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7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7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78" name="Straight Connector 77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2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72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72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Content Placeholder 2"/>
          <p:cNvSpPr txBox="1">
            <a:spLocks/>
          </p:cNvSpPr>
          <p:nvPr/>
        </p:nvSpPr>
        <p:spPr>
          <a:xfrm>
            <a:off x="269798" y="4726211"/>
            <a:ext cx="2989268" cy="96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Shared medium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75733"/>
            <a:ext cx="7569200" cy="1143000"/>
          </a:xfrm>
        </p:spPr>
        <p:txBody>
          <a:bodyPr/>
          <a:lstStyle/>
          <a:p>
            <a:r>
              <a:rPr lang="en-US" dirty="0" smtClean="0"/>
              <a:t>From Links to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4724400"/>
            <a:ext cx="7874961" cy="1401762"/>
          </a:xfrm>
        </p:spPr>
        <p:txBody>
          <a:bodyPr>
            <a:noAutofit/>
          </a:bodyPr>
          <a:lstStyle/>
          <a:p>
            <a:r>
              <a:rPr lang="en-US" dirty="0" smtClean="0"/>
              <a:t>To scale to more nodes, use </a:t>
            </a:r>
            <a:r>
              <a:rPr lang="en-US" i="1" dirty="0" smtClean="0"/>
              <a:t>switching</a:t>
            </a:r>
          </a:p>
          <a:p>
            <a:pPr lvl="1"/>
            <a:r>
              <a:rPr lang="en-US" dirty="0" smtClean="0"/>
              <a:t>Nodes can connect to multiple other nodes</a:t>
            </a:r>
          </a:p>
          <a:p>
            <a:pPr lvl="1"/>
            <a:r>
              <a:rPr lang="en-US" dirty="0" smtClean="0"/>
              <a:t>Recursively, one node can connect to multiple networks</a:t>
            </a:r>
            <a:endParaRPr lang="en-US" dirty="0"/>
          </a:p>
        </p:txBody>
      </p:sp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20" y="1966383"/>
            <a:ext cx="2921000" cy="2438400"/>
          </a:xfrm>
          <a:prstGeom prst="rect">
            <a:avLst/>
          </a:prstGeom>
        </p:spPr>
      </p:pic>
      <p:pic>
        <p:nvPicPr>
          <p:cNvPr id="6" name="Picture 5" descr="01x04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788" y="1718733"/>
            <a:ext cx="3556000" cy="293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60758"/>
            <a:ext cx="7569200" cy="1143000"/>
          </a:xfrm>
        </p:spPr>
        <p:txBody>
          <a:bodyPr/>
          <a:lstStyle/>
          <a:p>
            <a:r>
              <a:rPr lang="en-US" dirty="0" smtClean="0"/>
              <a:t>Switching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3" y="1846287"/>
            <a:ext cx="8048717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Circuit Switching – virtual link between two nodes</a:t>
            </a:r>
          </a:p>
          <a:p>
            <a:pPr lvl="1"/>
            <a:r>
              <a:rPr lang="en-US" dirty="0" smtClean="0"/>
              <a:t>Set up circuit (</a:t>
            </a:r>
            <a:r>
              <a:rPr lang="en-US" i="1" dirty="0" smtClean="0"/>
              <a:t>e.g. </a:t>
            </a:r>
            <a:r>
              <a:rPr lang="en-US" dirty="0" smtClean="0"/>
              <a:t>dialing, signaling) – may fail: busy</a:t>
            </a:r>
          </a:p>
          <a:p>
            <a:pPr lvl="1"/>
            <a:r>
              <a:rPr lang="en-US" dirty="0" smtClean="0"/>
              <a:t>Transfer data at known rate</a:t>
            </a:r>
          </a:p>
          <a:p>
            <a:pPr lvl="1"/>
            <a:r>
              <a:rPr lang="en-US" dirty="0" smtClean="0"/>
              <a:t>Tear down circuit</a:t>
            </a:r>
          </a:p>
          <a:p>
            <a:r>
              <a:rPr lang="en-US" dirty="0" smtClean="0"/>
              <a:t>Packet Switching</a:t>
            </a:r>
          </a:p>
          <a:p>
            <a:pPr lvl="1"/>
            <a:r>
              <a:rPr lang="en-US" dirty="0" smtClean="0"/>
              <a:t>Forward bounded-size messages.</a:t>
            </a:r>
          </a:p>
          <a:p>
            <a:pPr lvl="1"/>
            <a:r>
              <a:rPr lang="en-US" dirty="0" smtClean="0"/>
              <a:t>Each message can have different senders/receivers</a:t>
            </a:r>
          </a:p>
          <a:p>
            <a:pPr lvl="1"/>
            <a:r>
              <a:rPr lang="en-US" dirty="0" smtClean="0"/>
              <a:t>Focus of this course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</a:rPr>
              <a:t>Analogy: circuit switching reserves the highway for a cross-country trip. Packet switching interleaves everyone’s cars.</a:t>
            </a:r>
            <a:endParaRPr lang="en-US" sz="24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to do when multiple flows must share a link?</a:t>
            </a:r>
            <a:endParaRPr lang="en-US" dirty="0"/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tdm.pdf"/>
          <p:cNvPicPr>
            <a:picLocks noChangeAspect="1"/>
          </p:cNvPicPr>
          <p:nvPr/>
        </p:nvPicPr>
        <p:blipFill>
          <a:blip r:embed="rId2"/>
          <a:srcRect t="-19834" b="-19834"/>
          <a:stretch>
            <a:fillRect/>
          </a:stretch>
        </p:blipFill>
        <p:spPr>
          <a:xfrm>
            <a:off x="787400" y="603566"/>
            <a:ext cx="7569200" cy="399449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4066642"/>
            <a:ext cx="7569200" cy="20595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Synchronous time-division multiplexing</a:t>
            </a:r>
          </a:p>
          <a:p>
            <a:pPr lvl="1"/>
            <a:r>
              <a:rPr lang="en-US" dirty="0" smtClean="0"/>
              <a:t>Divide time into equal-sized quanta, round robin</a:t>
            </a:r>
          </a:p>
          <a:p>
            <a:pPr lvl="1"/>
            <a:r>
              <a:rPr lang="en-US" dirty="0" smtClean="0"/>
              <a:t>Illusion of direct link for switched circuit net</a:t>
            </a:r>
          </a:p>
          <a:p>
            <a:pPr lvl="1"/>
            <a:r>
              <a:rPr lang="en-US" dirty="0" smtClean="0"/>
              <a:t>But wastes capacity if not enough flows</a:t>
            </a:r>
          </a:p>
          <a:p>
            <a:pPr lvl="1"/>
            <a:r>
              <a:rPr lang="en-US" dirty="0" smtClean="0"/>
              <a:t>Also doesn’t degrade gracefully when more flows than slots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STDM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FDM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Frequency-division multiplexing: allocates a frequency band for each flow</a:t>
            </a:r>
          </a:p>
          <a:p>
            <a:pPr lvl="1"/>
            <a:r>
              <a:rPr lang="en-US" dirty="0" smtClean="0"/>
              <a:t>Same TV channels and radio stations</a:t>
            </a:r>
          </a:p>
          <a:p>
            <a:r>
              <a:rPr lang="en-US" dirty="0" smtClean="0"/>
              <a:t>Similar drawbacks to STDM</a:t>
            </a:r>
          </a:p>
          <a:p>
            <a:pPr lvl="1"/>
            <a:r>
              <a:rPr lang="en-US" dirty="0" smtClean="0"/>
              <a:t>Wastes bandwidth if someone not sending</a:t>
            </a:r>
          </a:p>
          <a:p>
            <a:pPr lvl="1"/>
            <a:r>
              <a:rPr lang="en-US" dirty="0" smtClean="0"/>
              <a:t>Can run out of spectrum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722218"/>
            <a:ext cx="7569200" cy="1143000"/>
          </a:xfrm>
        </p:spPr>
        <p:txBody>
          <a:bodyPr/>
          <a:lstStyle/>
          <a:p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259627"/>
            <a:ext cx="7569200" cy="1990451"/>
          </a:xfrm>
        </p:spPr>
        <p:txBody>
          <a:bodyPr>
            <a:normAutofit/>
          </a:bodyPr>
          <a:lstStyle/>
          <a:p>
            <a:r>
              <a:rPr lang="en-US" dirty="0" smtClean="0"/>
              <a:t>Idea: like STDM but with no pre-determined time slots (or order!)</a:t>
            </a:r>
          </a:p>
          <a:p>
            <a:r>
              <a:rPr lang="en-US" dirty="0" smtClean="0"/>
              <a:t>Maximizes link utilization</a:t>
            </a:r>
          </a:p>
          <a:p>
            <a:pPr lvl="1"/>
            <a:r>
              <a:rPr lang="en-US" dirty="0" smtClean="0"/>
              <a:t>Link is never idle if there are packets to send</a:t>
            </a:r>
          </a:p>
        </p:txBody>
      </p:sp>
      <p:pic>
        <p:nvPicPr>
          <p:cNvPr id="4" name="Picture 3" descr="01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91" y="1649049"/>
            <a:ext cx="4431112" cy="261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Hard to guarantee fairness</a:t>
            </a:r>
          </a:p>
          <a:p>
            <a:pPr lvl="1"/>
            <a:r>
              <a:rPr lang="en-US" dirty="0" smtClean="0"/>
              <a:t>Unpredictable queuing delays</a:t>
            </a:r>
          </a:p>
          <a:p>
            <a:pPr lvl="1"/>
            <a:r>
              <a:rPr lang="en-US" dirty="0" smtClean="0"/>
              <a:t>Packets may</a:t>
            </a:r>
            <a:r>
              <a:rPr lang="en-US" baseline="0" dirty="0" smtClean="0"/>
              <a:t> take different paths</a:t>
            </a:r>
          </a:p>
          <a:p>
            <a:r>
              <a:rPr lang="en-US" dirty="0" smtClean="0"/>
              <a:t>Yet…</a:t>
            </a:r>
          </a:p>
          <a:p>
            <a:pPr lvl="1"/>
            <a:r>
              <a:rPr lang="en-US" dirty="0" smtClean="0"/>
              <a:t>This is the main model used on the Internet</a:t>
            </a:r>
            <a:endParaRPr lang="en-US" baseline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220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 smtClean="0"/>
              <a:t>Very</a:t>
            </a:r>
            <a:r>
              <a:rPr lang="en-US" dirty="0" smtClean="0"/>
              <a:t> large number of computers</a:t>
            </a:r>
          </a:p>
          <a:p>
            <a:r>
              <a:rPr lang="en-US" dirty="0"/>
              <a:t>Incredible variety of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Each with very different constraints</a:t>
            </a:r>
            <a:endParaRPr lang="en-US" dirty="0"/>
          </a:p>
          <a:p>
            <a:r>
              <a:rPr lang="en-US" dirty="0" smtClean="0"/>
              <a:t>No single administrative entity</a:t>
            </a:r>
          </a:p>
          <a:p>
            <a:r>
              <a:rPr lang="en-US" dirty="0" smtClean="0"/>
              <a:t>Evolving demands, protocols, applications</a:t>
            </a:r>
          </a:p>
          <a:p>
            <a:pPr lvl="1"/>
            <a:r>
              <a:rPr lang="en-US" dirty="0" smtClean="0"/>
              <a:t>Each with very different requirements!</a:t>
            </a:r>
          </a:p>
          <a:p>
            <a:endParaRPr lang="en-US" dirty="0"/>
          </a:p>
          <a:p>
            <a:r>
              <a:rPr lang="en-US" dirty="0" smtClean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736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Break problem into separate parts</a:t>
            </a:r>
          </a:p>
          <a:p>
            <a:pPr lvl="1"/>
            <a:r>
              <a:rPr lang="en-US" dirty="0" smtClean="0"/>
              <a:t>Solve each one independently</a:t>
            </a:r>
          </a:p>
          <a:p>
            <a:pPr lvl="1"/>
            <a:r>
              <a:rPr lang="en-US" dirty="0" smtClean="0"/>
              <a:t>Tie together through common interfaces: abstraction</a:t>
            </a:r>
          </a:p>
          <a:p>
            <a:pPr lvl="1"/>
            <a:r>
              <a:rPr lang="en-US" dirty="0" smtClean="0"/>
              <a:t>Encapsulate data from the layer above inside data from the layer below</a:t>
            </a:r>
          </a:p>
          <a:p>
            <a:pPr lvl="1"/>
            <a:r>
              <a:rPr lang="en-US" dirty="0" smtClean="0"/>
              <a:t>Allow independent evolution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A </a:t>
            </a:r>
            <a:r>
              <a:rPr lang="en-US" i="1" dirty="0"/>
              <a:t>network </a:t>
            </a:r>
            <a:r>
              <a:rPr lang="en-US" i="1" dirty="0" smtClean="0"/>
              <a:t>layer </a:t>
            </a:r>
            <a:r>
              <a:rPr lang="en-US" dirty="0" smtClean="0"/>
              <a:t>packet </a:t>
            </a:r>
            <a:r>
              <a:rPr lang="en-US" dirty="0"/>
              <a:t>from A to D </a:t>
            </a:r>
            <a:r>
              <a:rPr lang="en-US" dirty="0" smtClean="0"/>
              <a:t>is </a:t>
            </a:r>
            <a:r>
              <a:rPr lang="en-US" dirty="0"/>
              <a:t>put in </a:t>
            </a:r>
            <a:r>
              <a:rPr lang="en-US" i="1" dirty="0"/>
              <a:t>link </a:t>
            </a:r>
            <a:r>
              <a:rPr lang="en-US" i="1" dirty="0" smtClean="0"/>
              <a:t>layer </a:t>
            </a:r>
            <a:r>
              <a:rPr lang="en-US" dirty="0" smtClean="0"/>
              <a:t>packets </a:t>
            </a:r>
            <a:r>
              <a:rPr lang="en-US" dirty="0"/>
              <a:t>A to B, </a:t>
            </a:r>
            <a:r>
              <a:rPr lang="en-US" dirty="0" smtClean="0"/>
              <a:t>B </a:t>
            </a:r>
            <a:r>
              <a:rPr lang="en-US" dirty="0"/>
              <a:t>to C, C to D</a:t>
            </a:r>
          </a:p>
          <a:p>
            <a:endParaRPr lang="en-US" dirty="0" smtClean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Link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Layer: Several questions:</a:t>
            </a:r>
          </a:p>
          <a:p>
            <a:pPr lvl="1"/>
            <a:r>
              <a:rPr lang="en-US" dirty="0"/>
              <a:t>Encoding: voltage, frequency, phase,…</a:t>
            </a:r>
          </a:p>
          <a:p>
            <a:pPr lvl="1"/>
            <a:r>
              <a:rPr lang="en-US" dirty="0"/>
              <a:t>Medium: copper, fiber, radio, light,…</a:t>
            </a:r>
          </a:p>
          <a:p>
            <a:r>
              <a:rPr lang="en-US" dirty="0"/>
              <a:t>Link Layer: how to send data?</a:t>
            </a:r>
          </a:p>
          <a:p>
            <a:pPr lvl="1"/>
            <a:r>
              <a:rPr lang="en-US" dirty="0"/>
              <a:t>When to talk</a:t>
            </a:r>
          </a:p>
          <a:p>
            <a:pPr lvl="1"/>
            <a:r>
              <a:rPr lang="en-US" dirty="0"/>
              <a:t>What to say (format, “language”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Examples: Ethernet, USB</a:t>
            </a:r>
            <a:endParaRPr lang="en-US" dirty="0"/>
          </a:p>
          <a:p>
            <a:pPr lvl="1" algn="ctr">
              <a:buNone/>
            </a:pPr>
            <a:r>
              <a:rPr lang="en-US" dirty="0"/>
              <a:t>Stay tuned for lectures 3 and 4…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9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– sends individual bits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need to communicate?</a:t>
            </a:r>
          </a:p>
          <a:p>
            <a:pPr lvl="1"/>
            <a:r>
              <a:rPr lang="en-US" dirty="0" smtClean="0"/>
              <a:t>Definition of message formats</a:t>
            </a:r>
          </a:p>
          <a:p>
            <a:pPr lvl="1"/>
            <a:r>
              <a:rPr lang="en-US" dirty="0" smtClean="0"/>
              <a:t>Definition of the semantics of messages</a:t>
            </a:r>
          </a:p>
          <a:p>
            <a:pPr lvl="1"/>
            <a:r>
              <a:rPr lang="en-US" dirty="0" smtClean="0"/>
              <a:t>Definition of valid sequences of messages</a:t>
            </a:r>
          </a:p>
          <a:p>
            <a:pPr lvl="2"/>
            <a:r>
              <a:rPr lang="en-US" dirty="0" smtClean="0"/>
              <a:t>Including valid timings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09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97578" y="6126162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or thinks it does, in case there is a shortage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smtClean="0">
                <a:sym typeface="Wingdings"/>
              </a:rPr>
              <a:t>human-centric naming </a:t>
            </a:r>
            <a:r>
              <a:rPr lang="en-US" dirty="0" smtClean="0">
                <a:sym typeface="Wingdings"/>
              </a:rPr>
              <a:t>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(next lecture)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</a:t>
            </a:r>
            <a:r>
              <a:rPr lang="en-US" dirty="0" smtClean="0">
                <a:sym typeface="Wingdings"/>
              </a:rPr>
              <a:t>network data is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for </a:t>
            </a:r>
            <a:r>
              <a:rPr lang="en-US" dirty="0" smtClean="0">
                <a:sym typeface="Wingdings"/>
              </a:rPr>
              <a:t>the web </a:t>
            </a:r>
            <a:r>
              <a:rPr lang="en-US" dirty="0" smtClean="0">
                <a:sym typeface="Wingdings"/>
              </a:rPr>
              <a:t>browser, Skype, or the mail program?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(don’t need to worry about taking down the network</a:t>
            </a:r>
          </a:p>
          <a:p>
            <a:r>
              <a:rPr lang="en-US" dirty="0" smtClean="0"/>
              <a:t>Servers typically listen on well-know 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701379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hedul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69"/>
          <a:stretch/>
        </p:blipFill>
        <p:spPr>
          <a:xfrm>
            <a:off x="0" y="832556"/>
            <a:ext cx="9009349" cy="471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0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7687"/>
            <a:ext cx="7793207" cy="4479708"/>
          </a:xfrm>
        </p:spPr>
        <p:txBody>
          <a:bodyPr>
            <a:normAutofit/>
          </a:bodyPr>
          <a:lstStyle/>
          <a:p>
            <a:r>
              <a:rPr lang="en-US" dirty="0" err="1" smtClean="0"/>
              <a:t>Snowcast</a:t>
            </a:r>
            <a:r>
              <a:rPr lang="en-US" dirty="0" smtClean="0"/>
              <a:t>: start TODAY!</a:t>
            </a:r>
          </a:p>
          <a:p>
            <a:r>
              <a:rPr lang="en-US" smtClean="0"/>
              <a:t>Next </a:t>
            </a:r>
            <a:r>
              <a:rPr lang="en-US" dirty="0" smtClean="0"/>
              <a:t>class: how do applications use the network?</a:t>
            </a:r>
          </a:p>
          <a:p>
            <a:pPr lvl="1"/>
            <a:r>
              <a:rPr lang="en-US" dirty="0" smtClean="0"/>
              <a:t>Introduction to programming with Sockets</a:t>
            </a:r>
          </a:p>
          <a:p>
            <a:pPr lvl="1"/>
            <a:r>
              <a:rPr lang="en-US" dirty="0" smtClean="0"/>
              <a:t>Peterson &amp; Davie 1.4</a:t>
            </a:r>
          </a:p>
          <a:p>
            <a:pPr lvl="1"/>
            <a:r>
              <a:rPr lang="en-US" dirty="0" err="1" smtClean="0"/>
              <a:t>Beej’s</a:t>
            </a:r>
            <a:r>
              <a:rPr lang="en-US" dirty="0" smtClean="0"/>
              <a:t> Guide to Network Programming (link on the course website)</a:t>
            </a:r>
          </a:p>
          <a:p>
            <a:r>
              <a:rPr lang="en-US" dirty="0" smtClean="0"/>
              <a:t>Then…</a:t>
            </a:r>
          </a:p>
          <a:p>
            <a:pPr lvl="1"/>
            <a:r>
              <a:rPr lang="en-US" dirty="0" smtClean="0"/>
              <a:t>We start moving up the network stack, starting from how two computers can talk to each other.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2455</TotalTime>
  <Words>1800</Words>
  <Application>Microsoft Macintosh PowerPoint</Application>
  <PresentationFormat>On-screen Show (4:3)</PresentationFormat>
  <Paragraphs>263</Paragraphs>
  <Slides>41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cs168</vt:lpstr>
      <vt:lpstr>CSCI-1680 - Computer Networks</vt:lpstr>
      <vt:lpstr>Cast</vt:lpstr>
      <vt:lpstr>Overview</vt:lpstr>
      <vt:lpstr>Prerequisites</vt:lpstr>
      <vt:lpstr>Administrivia</vt:lpstr>
      <vt:lpstr>Grading</vt:lpstr>
      <vt:lpstr>Networks</vt:lpstr>
      <vt:lpstr>Why are computer networks cooler?</vt:lpstr>
      <vt:lpstr>Growth of the Internet</vt:lpstr>
      <vt:lpstr>PowerPoint Presentation</vt:lpstr>
      <vt:lpstr>PowerPoint Presentation</vt:lpstr>
      <vt:lpstr>PowerPoint Presentation</vt:lpstr>
      <vt:lpstr>Why should you take this course?</vt:lpstr>
      <vt:lpstr>Roadmap</vt:lpstr>
      <vt:lpstr>Two-minutes for stretching…         (and an opportunity to sneak out if you are shopping)</vt:lpstr>
      <vt:lpstr>Building Blocks</vt:lpstr>
      <vt:lpstr>How to connect more nodes?</vt:lpstr>
      <vt:lpstr>From Links to Networks</vt:lpstr>
      <vt:lpstr>Switching Strategies</vt:lpstr>
      <vt:lpstr>Multiplexing</vt:lpstr>
      <vt:lpstr>STDM</vt:lpstr>
      <vt:lpstr>FDM</vt:lpstr>
      <vt:lpstr>Statistical Multiplexing</vt:lpstr>
      <vt:lpstr>Statistical Multiplexing</vt:lpstr>
      <vt:lpstr>PowerPoint Presentation</vt:lpstr>
      <vt:lpstr>Managing Complexity</vt:lpstr>
      <vt:lpstr>Layering</vt:lpstr>
      <vt:lpstr>Single Link Communication</vt:lpstr>
      <vt:lpstr>Layers</vt:lpstr>
      <vt:lpstr>OSI Reference Model</vt:lpstr>
      <vt:lpstr>Protocols</vt:lpstr>
      <vt:lpstr>Addressing</vt:lpstr>
      <vt:lpstr>Network Layer: Internet Protocol (IP)</vt:lpstr>
      <vt:lpstr>Inter-process Communication</vt:lpstr>
      <vt:lpstr>Transport: UDP and TCP</vt:lpstr>
      <vt:lpstr>Uses of TCP</vt:lpstr>
      <vt:lpstr>Internet Layering</vt:lpstr>
      <vt:lpstr>IP as the Narrow Waist</vt:lpstr>
      <vt:lpstr>Roadmap</vt:lpstr>
      <vt:lpstr>PowerPoint Presentation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41</cp:revision>
  <dcterms:created xsi:type="dcterms:W3CDTF">2011-01-27T09:00:15Z</dcterms:created>
  <dcterms:modified xsi:type="dcterms:W3CDTF">2015-09-09T21:49:20Z</dcterms:modified>
</cp:coreProperties>
</file>