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.xml" ContentType="application/vnd.openxmlformats-officedocument.presentationml.tags+xml"/>
  <Override PartName="/ppt/notesSlides/notesSlide33.xml" ContentType="application/vnd.openxmlformats-officedocument.presentationml.notesSlide+xml"/>
  <Override PartName="/ppt/tags/tag2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3.xml" ContentType="application/vnd.openxmlformats-officedocument.presentationml.tags+xml"/>
  <Override PartName="/ppt/notesSlides/notesSlide36.xml" ContentType="application/vnd.openxmlformats-officedocument.presentationml.notesSlide+xml"/>
  <Override PartName="/ppt/tags/tag4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5175" r:id="rId2"/>
    <p:sldMasterId id="2147485266" r:id="rId3"/>
    <p:sldMasterId id="2147485278" r:id="rId4"/>
    <p:sldMasterId id="2147485290" r:id="rId5"/>
    <p:sldMasterId id="2147485302" r:id="rId6"/>
    <p:sldMasterId id="2147485315" r:id="rId7"/>
  </p:sldMasterIdLst>
  <p:notesMasterIdLst>
    <p:notesMasterId r:id="rId110"/>
  </p:notesMasterIdLst>
  <p:sldIdLst>
    <p:sldId id="1112" r:id="rId8"/>
    <p:sldId id="886" r:id="rId9"/>
    <p:sldId id="929" r:id="rId10"/>
    <p:sldId id="797" r:id="rId11"/>
    <p:sldId id="933" r:id="rId12"/>
    <p:sldId id="895" r:id="rId13"/>
    <p:sldId id="897" r:id="rId14"/>
    <p:sldId id="898" r:id="rId15"/>
    <p:sldId id="899" r:id="rId16"/>
    <p:sldId id="922" r:id="rId17"/>
    <p:sldId id="900" r:id="rId18"/>
    <p:sldId id="901" r:id="rId19"/>
    <p:sldId id="902" r:id="rId20"/>
    <p:sldId id="903" r:id="rId21"/>
    <p:sldId id="904" r:id="rId22"/>
    <p:sldId id="905" r:id="rId23"/>
    <p:sldId id="934" r:id="rId24"/>
    <p:sldId id="906" r:id="rId25"/>
    <p:sldId id="907" r:id="rId26"/>
    <p:sldId id="908" r:id="rId27"/>
    <p:sldId id="909" r:id="rId28"/>
    <p:sldId id="910" r:id="rId29"/>
    <p:sldId id="911" r:id="rId30"/>
    <p:sldId id="912" r:id="rId31"/>
    <p:sldId id="913" r:id="rId32"/>
    <p:sldId id="914" r:id="rId33"/>
    <p:sldId id="915" r:id="rId34"/>
    <p:sldId id="916" r:id="rId35"/>
    <p:sldId id="917" r:id="rId36"/>
    <p:sldId id="918" r:id="rId37"/>
    <p:sldId id="919" r:id="rId38"/>
    <p:sldId id="920" r:id="rId39"/>
    <p:sldId id="921" r:id="rId40"/>
    <p:sldId id="887" r:id="rId41"/>
    <p:sldId id="820" r:id="rId42"/>
    <p:sldId id="822" r:id="rId43"/>
    <p:sldId id="823" r:id="rId44"/>
    <p:sldId id="824" r:id="rId45"/>
    <p:sldId id="825" r:id="rId46"/>
    <p:sldId id="826" r:id="rId47"/>
    <p:sldId id="926" r:id="rId48"/>
    <p:sldId id="828" r:id="rId49"/>
    <p:sldId id="884" r:id="rId50"/>
    <p:sldId id="829" r:id="rId51"/>
    <p:sldId id="830" r:id="rId52"/>
    <p:sldId id="885" r:id="rId53"/>
    <p:sldId id="924" r:id="rId54"/>
    <p:sldId id="925" r:id="rId55"/>
    <p:sldId id="923" r:id="rId56"/>
    <p:sldId id="832" r:id="rId57"/>
    <p:sldId id="833" r:id="rId58"/>
    <p:sldId id="834" r:id="rId59"/>
    <p:sldId id="932" r:id="rId60"/>
    <p:sldId id="872" r:id="rId61"/>
    <p:sldId id="889" r:id="rId62"/>
    <p:sldId id="743" r:id="rId63"/>
    <p:sldId id="744" r:id="rId64"/>
    <p:sldId id="928" r:id="rId65"/>
    <p:sldId id="888" r:id="rId66"/>
    <p:sldId id="746" r:id="rId67"/>
    <p:sldId id="890" r:id="rId68"/>
    <p:sldId id="747" r:id="rId69"/>
    <p:sldId id="874" r:id="rId70"/>
    <p:sldId id="875" r:id="rId71"/>
    <p:sldId id="876" r:id="rId72"/>
    <p:sldId id="877" r:id="rId73"/>
    <p:sldId id="879" r:id="rId74"/>
    <p:sldId id="878" r:id="rId75"/>
    <p:sldId id="748" r:id="rId76"/>
    <p:sldId id="749" r:id="rId77"/>
    <p:sldId id="754" r:id="rId78"/>
    <p:sldId id="891" r:id="rId79"/>
    <p:sldId id="755" r:id="rId80"/>
    <p:sldId id="756" r:id="rId81"/>
    <p:sldId id="791" r:id="rId82"/>
    <p:sldId id="893" r:id="rId83"/>
    <p:sldId id="792" r:id="rId84"/>
    <p:sldId id="793" r:id="rId85"/>
    <p:sldId id="794" r:id="rId86"/>
    <p:sldId id="795" r:id="rId87"/>
    <p:sldId id="796" r:id="rId88"/>
    <p:sldId id="882" r:id="rId89"/>
    <p:sldId id="880" r:id="rId90"/>
    <p:sldId id="854" r:id="rId91"/>
    <p:sldId id="881" r:id="rId92"/>
    <p:sldId id="760" r:id="rId93"/>
    <p:sldId id="883" r:id="rId94"/>
    <p:sldId id="763" r:id="rId95"/>
    <p:sldId id="764" r:id="rId96"/>
    <p:sldId id="765" r:id="rId97"/>
    <p:sldId id="766" r:id="rId98"/>
    <p:sldId id="930" r:id="rId99"/>
    <p:sldId id="767" r:id="rId100"/>
    <p:sldId id="931" r:id="rId101"/>
    <p:sldId id="894" r:id="rId102"/>
    <p:sldId id="768" r:id="rId103"/>
    <p:sldId id="769" r:id="rId104"/>
    <p:sldId id="770" r:id="rId105"/>
    <p:sldId id="771" r:id="rId106"/>
    <p:sldId id="873" r:id="rId107"/>
    <p:sldId id="772" r:id="rId108"/>
    <p:sldId id="866" r:id="rId10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  <a:srgbClr val="FF2828"/>
    <a:srgbClr val="FFD7D7"/>
    <a:srgbClr val="08F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093" autoAdjust="0"/>
    <p:restoredTop sz="77025" autoAdjust="0"/>
  </p:normalViewPr>
  <p:slideViewPr>
    <p:cSldViewPr>
      <p:cViewPr>
        <p:scale>
          <a:sx n="60" d="100"/>
          <a:sy n="60" d="100"/>
        </p:scale>
        <p:origin x="664" y="2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12" Type="http://schemas.openxmlformats.org/officeDocument/2006/relationships/viewProps" Target="viewProps.xml"/><Relationship Id="rId16" Type="http://schemas.openxmlformats.org/officeDocument/2006/relationships/slide" Target="slides/slide9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113" Type="http://schemas.openxmlformats.org/officeDocument/2006/relationships/theme" Target="theme/theme1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14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FA487B-45F2-4277-AF48-C24A4FE91BDE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5724ECE-0D4B-4A97-975E-57C09180E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777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99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75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BD0E4E-7D79-4D0E-B273-C0558DD84CDE}" type="slidenum">
              <a:rPr kumimoji="0" lang="en-US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90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Hertford Bridge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often called "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Bridge of Sighs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 - https://en.wikipedia.org/wiki/Bridge_of_Sighs_(Oxford)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Oxford,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92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Hertford Bridge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often called "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Bridge of Sighs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“ - https://en.wikipedia.org/wiki/Bridge_of_Sighs_(Oxford)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Oxford,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F7D38-A548-45BB-8C12-6594C40DC72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745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http://smpl.is.tue.mpg.de/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314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http://smpl.is.tue.mpg.de/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30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http://web.eecs.umich.edu/~silvio/teaching/EECS598/papers/leibe-ism-slcv04.pdf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75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2C8D09-45E1-41B8-B750-D9B9A6AF69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98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981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6000+ citations, another of</a:t>
            </a:r>
            <a:r>
              <a:rPr lang="en-US" baseline="0" dirty="0"/>
              <a:t> the most influential papers in computer vision!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2468B8-2F45-4DC7-93AA-AB837192773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52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EE082-6C1C-420A-A03D-D2EFDC4CF07B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76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Gamma normalization -&gt; non-linear effect applied to camera sensor images to make them perceptually uniform vs. linear in light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23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D7649-88D7-49CD-9C20-7AFBB6CB2DC2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63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R-HOG: Rectangular HOG</a:t>
            </a:r>
          </a:p>
          <a:p>
            <a:r>
              <a:rPr lang="en-US" dirty="0"/>
              <a:t>Also C-HOG exists – Circular HOG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316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this is not a “bag of features”, these gradient measurements</a:t>
            </a:r>
            <a:r>
              <a:rPr lang="en-US" baseline="0" dirty="0"/>
              <a:t> have fixed spatial positions.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53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0B1C-3815-4AB7-BA7B-01EDAE7AF329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this is not a “bag of features”, these gradient measurements</a:t>
            </a:r>
            <a:r>
              <a:rPr lang="en-US" baseline="0" dirty="0"/>
              <a:t> have fixed spatial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37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1FE2B-110D-430F-9051-9DD87A0F6336}" type="slidenum">
              <a:rPr lang="en-US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20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7EAD1-C33D-48A2-8CAB-582B6385EBD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111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http://vislab.isr.ist.utl.pt/wp-content/uploads/2012/12/onPurity.pdf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0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http://vislab.isr.ist.utl.pt/wp-content/uploads/2012/12/onPurity.pdf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24ECE-0D4B-4A97-975E-57C09180EF2A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99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humans aren’t boxed shape; this is the assumption that the template makes.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235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328A-C8F4-481B-8DC4-52360005DFA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9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6E09C-0A48-4AAD-AD30-25B7B329C98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9195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7DBD2C-CF3D-4372-851E-0A6C400708A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48983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654B3F-8424-46AB-9A96-32DEEADEB14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4316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72E93C-E0D8-4DCC-8ADC-A51CA3C1D0C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443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A699BD-9E9C-4FE1-9E2E-B54C5AF0001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635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655AC7-C199-49F2-B8A4-FA399B2C354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03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2CCC83-1E19-49F1-85B0-45BEB6E2EF0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244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77B625-5FC3-4D20-ABDE-B930CAE03BD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3473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928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2856D9-5679-4A0C-8FC4-C71A21A4DA1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For real problems results are only as good as the features used...</a:t>
            </a:r>
          </a:p>
          <a:p>
            <a:pPr eaLnBrk="1" hangingPunct="1"/>
            <a:r>
              <a:rPr lang="en-US" altLang="en-US" dirty="0"/>
              <a:t>    This is the main piece of ad-hoc (or domain) knowledge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Rather than the pixels,  we have selected a very large set of simple functions </a:t>
            </a:r>
          </a:p>
          <a:p>
            <a:pPr eaLnBrk="1" hangingPunct="1"/>
            <a:r>
              <a:rPr lang="en-US" altLang="en-US" dirty="0"/>
              <a:t>   Sensitive to edges and other </a:t>
            </a:r>
            <a:r>
              <a:rPr lang="en-US" altLang="en-US" dirty="0" err="1"/>
              <a:t>critcal</a:t>
            </a:r>
            <a:r>
              <a:rPr lang="en-US" altLang="en-US" dirty="0"/>
              <a:t> features of the image</a:t>
            </a:r>
          </a:p>
          <a:p>
            <a:pPr eaLnBrk="1" hangingPunct="1"/>
            <a:r>
              <a:rPr lang="en-US" altLang="en-US" dirty="0"/>
              <a:t>   ** At multiple scales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Since the final classifier is a perceptron it is important that the features be non-linear…  otherwise the final classifier will be a simple perceptron.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We introduce a threshold to yield binary features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Image: Sadiq Khan; major of London</a:t>
            </a:r>
          </a:p>
          <a:p>
            <a:pPr eaLnBrk="1" hangingPunct="1"/>
            <a:r>
              <a:rPr lang="en-US" alt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476212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9DF368-2E60-4CCB-BF69-8D5CC96F72A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02898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EA25E1-73A1-4829-87ED-5A85D848EAD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9004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724ECE-0D4B-4A97-975E-57C09180EF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137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729377-D729-454E-B081-26AF3EFFD61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So, how many can we get?</a:t>
            </a:r>
          </a:p>
        </p:txBody>
      </p:sp>
    </p:spTree>
    <p:extLst>
      <p:ext uri="{BB962C8B-B14F-4D97-AF65-F5344CB8AC3E}">
        <p14:creationId xmlns:p14="http://schemas.microsoft.com/office/powerpoint/2010/main" val="22958725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B38A9F-8E33-4BFE-8870-EE3CF9A9E7A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0108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4D62F1-F1AF-47E6-94F8-FE372D01BF5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26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4D62F1-F1AF-47E6-94F8-FE372D01BF5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5634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BF7657-9D72-477F-8ECD-0A402944538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391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B7363B-A443-4B3C-8BC5-6BFBE8030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3569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304E25-9CCA-46A1-AE2D-2528BFAFB87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300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151157-201F-4DB9-95BA-1DE97FDB86C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146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56C5CB-1DBC-468D-98F1-BF3454B101E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087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CC8F9A-5C09-4F61-BFD3-B1637B59A40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7416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34A4AE-D655-42DA-B084-B977A6BED7B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What is the point of the parity </a:t>
            </a:r>
            <a:r>
              <a:rPr lang="en-US" altLang="en-US" i="1" dirty="0"/>
              <a:t>p</a:t>
            </a:r>
            <a:r>
              <a:rPr lang="en-US" altLang="en-US" dirty="0"/>
              <a:t> if we have </a:t>
            </a:r>
            <a:r>
              <a:rPr lang="en-US" altLang="en-US" i="1" dirty="0"/>
              <a:t>alpha </a:t>
            </a:r>
            <a:r>
              <a:rPr lang="en-US" altLang="en-US" dirty="0"/>
              <a:t>weights anyway?</a:t>
            </a:r>
          </a:p>
        </p:txBody>
      </p:sp>
    </p:spTree>
    <p:extLst>
      <p:ext uri="{BB962C8B-B14F-4D97-AF65-F5344CB8AC3E}">
        <p14:creationId xmlns:p14="http://schemas.microsoft.com/office/powerpoint/2010/main" val="28235580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6D5B57-C9E6-47CC-A8B4-4BE8A3484A8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6761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AA44E7-DEDD-44A2-AA0D-DE093F8D12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0261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A5659A-6E1C-4F96-8EDB-CC30A26FA56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 general simple classifiers, while they are more efficient,  they are also weaker.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We could define a computational risk hierarchy (in analogy with structural risk minimization)…</a:t>
            </a:r>
          </a:p>
          <a:p>
            <a:pPr eaLnBrk="1" hangingPunct="1"/>
            <a:r>
              <a:rPr lang="en-US" altLang="en-US"/>
              <a:t>  A nested set of  classifier classes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training process is reminiscent of boosting…</a:t>
            </a:r>
          </a:p>
          <a:p>
            <a:pPr eaLnBrk="1" hangingPunct="1"/>
            <a:r>
              <a:rPr lang="en-US" altLang="en-US"/>
              <a:t>   - previous classifiers reweight the examples used to train subsequent classifiers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goal of the training process is different</a:t>
            </a:r>
          </a:p>
          <a:p>
            <a:pPr eaLnBrk="1" hangingPunct="1"/>
            <a:r>
              <a:rPr lang="en-US" altLang="en-US"/>
              <a:t>   - instead of minimizing errors minimize false positives</a:t>
            </a:r>
          </a:p>
        </p:txBody>
      </p:sp>
    </p:spTree>
    <p:extLst>
      <p:ext uri="{BB962C8B-B14F-4D97-AF65-F5344CB8AC3E}">
        <p14:creationId xmlns:p14="http://schemas.microsoft.com/office/powerpoint/2010/main" val="40851570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EB0D18-7D87-438B-9B63-263D67EFE5F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0870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CD963A-DF34-4ED6-8F16-C24E203B893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525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CF31EE-9ED5-4B31-B4B5-2BA35F73557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56125" cy="3417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This situation with negative examples is actually quite common…  where negative examples are free.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8789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E88323-EEA1-4727-92EB-CE1F6FE4FE7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9673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E38055-5039-4CE8-89F4-4FC4B28AA9E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28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1B64D5-8092-4BBA-A593-CF9847AB43B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Newsroom</a:t>
            </a:r>
          </a:p>
        </p:txBody>
      </p:sp>
    </p:spTree>
    <p:extLst>
      <p:ext uri="{BB962C8B-B14F-4D97-AF65-F5344CB8AC3E}">
        <p14:creationId xmlns:p14="http://schemas.microsoft.com/office/powerpoint/2010/main" val="28748764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3B6AAE-857C-4F5E-BEDD-483C5E03B68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8337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B320F8-D2B2-47E5-8089-5E352179644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8720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72B61C-005F-4CD1-96D8-01A6148F5F3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180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6D3C8E-C75E-415E-BDE8-2948F0120AA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26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7B8AD-ACAC-4A5B-B0A0-0FCA87732DFE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8D347-61DA-430E-BCF1-64DAB0D7E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83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31B7-115C-4887-A365-849778839D77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04F4C-69E7-4013-A34A-C3D981882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0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2FFC1-64DF-41AD-9605-489FD0C15782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57F5C-6A48-4E4A-AF75-F77B935304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92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E76DC-F4BF-465E-A279-42EA7F54A2DF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680BA-A5E5-445C-8011-AA1EBDC57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96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818DD-CD8A-495E-B3C9-C4617E354AC6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A180D-0D44-44B2-BFE9-4610C91F97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54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AE67A-BE5E-4120-BCD8-3FBC7A6B47F2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8733A-BAE0-480F-A1BB-7C7ADADE71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22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05050-F868-4D25-AEAF-E698F9E8CEE1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9CFE1-78B9-4DAA-84A9-32FDAB7E91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469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7B1B-033D-431F-8D07-471ADA9F13CD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03177-2AA3-46CE-AB58-49AF945BD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67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B510-30A4-491F-A8B0-82B7B37D6D07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04C7E-7E62-4218-AC49-6D1C16AB9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80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A6B5C-FA79-45C1-9E97-E29E0CC426E8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3A24-37F2-4A95-A8C1-BC771C04F1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96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E2488-7457-426D-9EB7-0E97E81C1F9A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9D9C2-3F84-473B-9F9B-C5733027BE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249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0EACF2D-706D-4CF4-B09E-39D63ABAF9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06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D2CA2C0-7359-425B-95D6-00D4403DC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07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950EF96-62B8-4B72-A75E-EB005B5060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359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D214B04-B176-437B-A362-3E94C8393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68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6D2A7AC-FA4A-45DA-ACF9-D254A2DB8B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53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0217A449-CD35-4C27-B329-4440C6A0C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352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535C255-9C38-4B8D-9CF3-50971AA679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045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3665E48-A86D-4D6B-B668-834007C231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670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10C92E2-4CA3-4971-9F17-F211CE63E0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120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FA202A1-CD50-4A48-8D43-6C9CF9399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09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36F1B7D-200E-4C2D-9351-B914B56D55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585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5938-1732-43B5-9152-34375104C1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035A1-55F7-4E7A-BD95-2842D1AF341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9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A5BE-D426-4D3E-9458-8E233B81E4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4C85-B781-4D49-A1E9-980879C02C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5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69E1-0FE2-4BAD-BFE2-6D231AE53D8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91E1-AE05-473D-9794-60DFF29608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48FEA-1F64-45AF-BAD7-E318139CA1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33A1-094F-4F33-9E30-6217E648398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53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32583-DF71-4457-A4F6-6131983982F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4E10-4EC1-4217-B2B2-95A223220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9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EC193-E0D8-4CE8-A4B4-40C82B35A4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F5B37-9C54-4FB2-B0B5-C4ED48A37B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86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3B60-2753-49B3-9035-65455B4CDD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8D573-D31A-4C8E-AC14-AC97A30E64F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74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F90D-2A32-49A8-901D-2A311AE8DE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80B-3EE6-410C-B41E-F1D280BD2D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83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22EB-2A31-4710-86B4-4FC725A43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AA2A-91AA-4005-86C3-2CFC62859D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83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8D643-211B-4874-9444-68EF7DD554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9A1D8-C086-4DFA-A7F8-65927B9146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18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5322-14A9-48F7-A76D-01A93CCC60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CA88-26B2-457B-A617-3661C9109D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03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654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87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331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629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83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980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008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05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75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375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473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090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197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061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073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070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985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451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755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26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091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361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C0456-EC56-423A-B3FC-4CA51C8161A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595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870A5-262F-4F3A-8273-242ED64DFD3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324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62377-0780-4609-8A80-F0843A74F56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591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CA453-17A8-4F58-B41D-34CF85A08A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5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E4B74-2455-49DB-820C-3DD91062EBD9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975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1405-F9D1-4F14-AA7A-63C0AAE0549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1179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B02FB-B09C-40CB-B473-14CB38B3F34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42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3B73E-A9E3-4D7A-9EBD-87B9E7960F0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080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E5D51-2F75-4210-9F7C-FA0B37D62BF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9901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AAC1C-7529-4A9A-9B10-00D8630CC38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976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2758C-C01A-4AA7-B6BD-91DDBA34BC7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184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DD53-D84A-4B58-B4E3-DEB36C6708EF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5056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A9635D7-8205-4878-805A-7ABB4C89E6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4635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01A3C7D-4937-4525-8938-9AC4BC39D7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7022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8E1367A0-E7BC-4D5A-A5CA-BAAFF4DC4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574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CED12A9-FC6E-4BFB-A086-AED5E4958E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4673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58C55B91-F459-439C-9F64-48DAAF3CCB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7454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3791EC8E-73BC-4728-85CD-A3FCCB0E87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1856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1CEA001C-FE93-4331-AB92-69E933F3A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4507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264CCAD5-C006-4467-AD19-126384C24A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6797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D0422DB2-43FF-4D7F-8FF7-0E274FF83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9082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BD6DC06B-5F99-4D5B-8C5C-7365361AF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7507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FE371006-DB27-444C-9256-75E954EB95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4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E30A6C-2B5B-4A95-BA3C-58192ED5D5F2}" type="datetimeFigureOut">
              <a:rPr lang="en-US"/>
              <a:pPr>
                <a:defRPr/>
              </a:pPr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127C0E9-7A5E-4BE4-8EDC-D245F2A519B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1" r:id="rId1"/>
    <p:sldLayoutId id="2147485222" r:id="rId2"/>
    <p:sldLayoutId id="2147485223" r:id="rId3"/>
    <p:sldLayoutId id="2147485224" r:id="rId4"/>
    <p:sldLayoutId id="2147485225" r:id="rId5"/>
    <p:sldLayoutId id="2147485226" r:id="rId6"/>
    <p:sldLayoutId id="2147485227" r:id="rId7"/>
    <p:sldLayoutId id="2147485228" r:id="rId8"/>
    <p:sldLayoutId id="2147485229" r:id="rId9"/>
    <p:sldLayoutId id="2147485230" r:id="rId10"/>
    <p:sldLayoutId id="21474852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291A30B2-A022-4339-9C18-FED20E2AC28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2" r:id="rId1"/>
    <p:sldLayoutId id="2147485233" r:id="rId2"/>
    <p:sldLayoutId id="2147485234" r:id="rId3"/>
    <p:sldLayoutId id="2147485235" r:id="rId4"/>
    <p:sldLayoutId id="2147485236" r:id="rId5"/>
    <p:sldLayoutId id="2147485237" r:id="rId6"/>
    <p:sldLayoutId id="2147485238" r:id="rId7"/>
    <p:sldLayoutId id="2147485239" r:id="rId8"/>
    <p:sldLayoutId id="2147485240" r:id="rId9"/>
    <p:sldLayoutId id="2147485241" r:id="rId10"/>
    <p:sldLayoutId id="21474852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DC0F3D-2DBC-474F-B3CB-2DDE54B308F3}" type="datetimeFigureOut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2/24/2020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D35C9E-52A7-4FF7-951B-F22EC1E0D7BB}" type="slidenum">
              <a:rPr lang="en-U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91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7" r:id="rId1"/>
    <p:sldLayoutId id="2147485268" r:id="rId2"/>
    <p:sldLayoutId id="2147485269" r:id="rId3"/>
    <p:sldLayoutId id="2147485270" r:id="rId4"/>
    <p:sldLayoutId id="2147485271" r:id="rId5"/>
    <p:sldLayoutId id="2147485272" r:id="rId6"/>
    <p:sldLayoutId id="2147485273" r:id="rId7"/>
    <p:sldLayoutId id="2147485274" r:id="rId8"/>
    <p:sldLayoutId id="2147485275" r:id="rId9"/>
    <p:sldLayoutId id="2147485276" r:id="rId10"/>
    <p:sldLayoutId id="21474852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3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9" r:id="rId1"/>
    <p:sldLayoutId id="2147485280" r:id="rId2"/>
    <p:sldLayoutId id="2147485281" r:id="rId3"/>
    <p:sldLayoutId id="2147485282" r:id="rId4"/>
    <p:sldLayoutId id="2147485283" r:id="rId5"/>
    <p:sldLayoutId id="2147485284" r:id="rId6"/>
    <p:sldLayoutId id="2147485285" r:id="rId7"/>
    <p:sldLayoutId id="2147485286" r:id="rId8"/>
    <p:sldLayoutId id="2147485287" r:id="rId9"/>
    <p:sldLayoutId id="2147485288" r:id="rId10"/>
    <p:sldLayoutId id="21474852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1" r:id="rId1"/>
    <p:sldLayoutId id="2147485292" r:id="rId2"/>
    <p:sldLayoutId id="2147485293" r:id="rId3"/>
    <p:sldLayoutId id="2147485294" r:id="rId4"/>
    <p:sldLayoutId id="2147485295" r:id="rId5"/>
    <p:sldLayoutId id="2147485296" r:id="rId6"/>
    <p:sldLayoutId id="2147485297" r:id="rId7"/>
    <p:sldLayoutId id="2147485298" r:id="rId8"/>
    <p:sldLayoutId id="2147485299" r:id="rId9"/>
    <p:sldLayoutId id="2147485300" r:id="rId10"/>
    <p:sldLayoutId id="21474853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323FF1A-9C67-4E98-A099-A9DA9D90FF1A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6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3" r:id="rId1"/>
    <p:sldLayoutId id="2147485304" r:id="rId2"/>
    <p:sldLayoutId id="2147485305" r:id="rId3"/>
    <p:sldLayoutId id="2147485306" r:id="rId4"/>
    <p:sldLayoutId id="2147485307" r:id="rId5"/>
    <p:sldLayoutId id="2147485308" r:id="rId6"/>
    <p:sldLayoutId id="2147485309" r:id="rId7"/>
    <p:sldLayoutId id="2147485310" r:id="rId8"/>
    <p:sldLayoutId id="2147485311" r:id="rId9"/>
    <p:sldLayoutId id="2147485312" r:id="rId10"/>
    <p:sldLayoutId id="2147485313" r:id="rId11"/>
    <p:sldLayoutId id="21474853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D81DBF06-D32D-4581-95F1-9172F04D3A5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0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6" r:id="rId1"/>
    <p:sldLayoutId id="2147485317" r:id="rId2"/>
    <p:sldLayoutId id="2147485318" r:id="rId3"/>
    <p:sldLayoutId id="2147485319" r:id="rId4"/>
    <p:sldLayoutId id="2147485320" r:id="rId5"/>
    <p:sldLayoutId id="2147485321" r:id="rId6"/>
    <p:sldLayoutId id="2147485322" r:id="rId7"/>
    <p:sldLayoutId id="2147485323" r:id="rId8"/>
    <p:sldLayoutId id="2147485324" r:id="rId9"/>
    <p:sldLayoutId id="2147485325" r:id="rId10"/>
    <p:sldLayoutId id="21474853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est_Illusion_of_the_Year_Contest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58.png"/><Relationship Id="rId5" Type="http://schemas.openxmlformats.org/officeDocument/2006/relationships/hyperlink" Target="http://lear.inrialpes.fr/people/triggs" TargetMode="External"/><Relationship Id="rId4" Type="http://schemas.openxmlformats.org/officeDocument/2006/relationships/hyperlink" Target="http://lear.inrialpes.fr/people/dala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hyperlink" Target="http://lear.inrialpes.fr/pubs/2005/DT0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groups/977532@N24/pool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93.jpg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en-us/um/people/viola/pubs/detect/violajones_cvpr2001.pdf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vision.caltech.edu/html-files/EE148-2005-Spring/pprs/viola04ijcv.pdf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04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106.jpg"/><Relationship Id="rId4" Type="http://schemas.openxmlformats.org/officeDocument/2006/relationships/image" Target="../media/image10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10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princeton.edu/~schapire/uncompress-papers.cgi/FreundSc99.ps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7" Type="http://schemas.openxmlformats.org/officeDocument/2006/relationships/image" Target="../media/image114.sv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svg"/><Relationship Id="rId4" Type="http://schemas.openxmlformats.org/officeDocument/2006/relationships/image" Target="../media/image11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116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5.wmf"/><Relationship Id="rId4" Type="http://schemas.openxmlformats.org/officeDocument/2006/relationships/oleObject" Target="../embeddings/oleObject2.bin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9.jpeg"/><Relationship Id="rId4" Type="http://schemas.openxmlformats.org/officeDocument/2006/relationships/image" Target="../media/image12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4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ral, animal&#10;&#10;Description automatically generated">
            <a:extLst>
              <a:ext uri="{FF2B5EF4-FFF2-40B4-BE49-F238E27FC236}">
                <a16:creationId xmlns:a16="http://schemas.microsoft.com/office/drawing/2014/main" id="{6CC9CEA6-333F-4998-880B-13865A920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8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7341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90600" y="492125"/>
            <a:ext cx="6858000" cy="3857625"/>
          </a:xfrm>
        </p:spPr>
      </p:pic>
      <p:sp>
        <p:nvSpPr>
          <p:cNvPr id="273412" name="TextBox 2"/>
          <p:cNvSpPr txBox="1">
            <a:spLocks noChangeArrowheads="1"/>
          </p:cNvSpPr>
          <p:nvPr/>
        </p:nvSpPr>
        <p:spPr bwMode="auto">
          <a:xfrm>
            <a:off x="2514600" y="4419600"/>
            <a:ext cx="5181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“Flashed Face Distortion”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2nd Place in the 8th Annual 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 tooltip="Best Illusion of the Year Contest"/>
              </a:rPr>
              <a:t>Best Illusion of the Year Contest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, VSS 2012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-1219200" y="76200"/>
            <a:ext cx="4724400" cy="43434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7701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7443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700" y="1219200"/>
            <a:ext cx="8102600" cy="4557713"/>
          </a:xfrm>
        </p:spPr>
      </p:pic>
    </p:spTree>
    <p:extLst>
      <p:ext uri="{BB962C8B-B14F-4D97-AF65-F5344CB8AC3E}">
        <p14:creationId xmlns:p14="http://schemas.microsoft.com/office/powerpoint/2010/main" val="365963895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 err="1"/>
              <a:t>Dalal-Triggs</a:t>
            </a:r>
            <a:r>
              <a:rPr lang="en-US" dirty="0"/>
              <a:t> (pedestrian detection)</a:t>
            </a:r>
          </a:p>
          <a:p>
            <a:pPr lvl="1"/>
            <a:r>
              <a:rPr lang="en-US" dirty="0"/>
              <a:t>Histogram of Oriented Gradients</a:t>
            </a:r>
          </a:p>
          <a:p>
            <a:pPr lvl="1"/>
            <a:r>
              <a:rPr lang="en-US" dirty="0"/>
              <a:t>Database learning with SVM</a:t>
            </a:r>
          </a:p>
          <a:p>
            <a:r>
              <a:rPr lang="en-US" dirty="0"/>
              <a:t>Viola-Jones (face detection)</a:t>
            </a:r>
          </a:p>
          <a:p>
            <a:pPr lvl="1"/>
            <a:r>
              <a:rPr lang="en-US" dirty="0"/>
              <a:t>Boosting for learning</a:t>
            </a:r>
          </a:p>
          <a:p>
            <a:pPr lvl="1"/>
            <a:r>
              <a:rPr lang="en-US" dirty="0"/>
              <a:t>Decision trees</a:t>
            </a:r>
          </a:p>
        </p:txBody>
      </p:sp>
    </p:spTree>
    <p:extLst>
      <p:ext uri="{BB962C8B-B14F-4D97-AF65-F5344CB8AC3E}">
        <p14:creationId xmlns:p14="http://schemas.microsoft.com/office/powerpoint/2010/main" val="150557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2217-049C-4D7C-8601-CB43CF6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Recognition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80D4-C9FF-4F3B-B528-281BFE49F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Category:</a:t>
            </a:r>
          </a:p>
          <a:p>
            <a:pPr marL="461963" lvl="1"/>
            <a:r>
              <a:rPr lang="en-US" dirty="0"/>
              <a:t>Is this a bedroom?</a:t>
            </a:r>
          </a:p>
          <a:p>
            <a:pPr marL="461963" lvl="1"/>
            <a:r>
              <a:rPr lang="en-US" dirty="0"/>
              <a:t>What class of scene is this?</a:t>
            </a:r>
          </a:p>
          <a:p>
            <a:pPr marL="461963" lvl="1"/>
            <a:r>
              <a:rPr lang="en-US" dirty="0"/>
              <a:t>Holistic features/quantization</a:t>
            </a:r>
          </a:p>
          <a:p>
            <a:pPr marL="461963"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Instance:</a:t>
            </a:r>
          </a:p>
          <a:p>
            <a:pPr marL="461963" lvl="1"/>
            <a:r>
              <a:rPr lang="en-US" dirty="0"/>
              <a:t>Find this specific famous building.</a:t>
            </a:r>
          </a:p>
          <a:p>
            <a:pPr marL="461963" lvl="1"/>
            <a:r>
              <a:rPr lang="en-US" dirty="0"/>
              <a:t>Find this person.</a:t>
            </a:r>
          </a:p>
          <a:p>
            <a:pPr marL="461963" lvl="1"/>
            <a:r>
              <a:rPr lang="en-US" dirty="0"/>
              <a:t>Local features/precise correspondence</a:t>
            </a:r>
          </a:p>
          <a:p>
            <a:pPr marL="461963" lvl="1"/>
            <a:r>
              <a:rPr lang="en-US" dirty="0"/>
              <a:t>Often within a database of images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C2023-7B4D-41CB-B20B-F5B6C76E5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3699000"/>
            <a:ext cx="2070330" cy="2767012"/>
          </a:xfrm>
          <a:prstGeom prst="rect">
            <a:avLst/>
          </a:prstGeom>
        </p:spPr>
      </p:pic>
      <p:pic>
        <p:nvPicPr>
          <p:cNvPr id="7" name="Picture 3" descr="scene_categories2">
            <a:extLst>
              <a:ext uri="{FF2B5EF4-FFF2-40B4-BE49-F238E27FC236}">
                <a16:creationId xmlns:a16="http://schemas.microsoft.com/office/drawing/2014/main" id="{223B153B-A22D-43F2-8B4D-63C091AEF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0"/>
          <a:stretch/>
        </p:blipFill>
        <p:spPr bwMode="auto">
          <a:xfrm>
            <a:off x="5292080" y="1409576"/>
            <a:ext cx="3674076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0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2217-049C-4D7C-8601-CB43CF6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Recognition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80D4-C9FF-4F3B-B528-281BFE49F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Object (category) detection:</a:t>
            </a:r>
          </a:p>
          <a:p>
            <a:pPr lvl="1"/>
            <a:r>
              <a:rPr lang="en-US" dirty="0"/>
              <a:t>Find all the people</a:t>
            </a:r>
          </a:p>
          <a:p>
            <a:pPr lvl="1"/>
            <a:r>
              <a:rPr lang="en-US" dirty="0"/>
              <a:t>Find all the faces</a:t>
            </a:r>
          </a:p>
          <a:p>
            <a:pPr lvl="1"/>
            <a:r>
              <a:rPr lang="en-US" dirty="0"/>
              <a:t>Often within a single image</a:t>
            </a:r>
          </a:p>
          <a:p>
            <a:pPr lvl="1"/>
            <a:r>
              <a:rPr lang="en-US" dirty="0"/>
              <a:t>Often ‘sliding window’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9AF6C-69C2-4E5E-9057-B87482472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917" y="1143000"/>
            <a:ext cx="2643991" cy="2133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1EE781-2A02-49CF-8A9F-5BCE7C908FC3}"/>
              </a:ext>
            </a:extLst>
          </p:cNvPr>
          <p:cNvSpPr/>
          <p:nvPr/>
        </p:nvSpPr>
        <p:spPr>
          <a:xfrm>
            <a:off x="457200" y="4329100"/>
            <a:ext cx="8368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Scenes have “stuff” – distribution of materials and surfaces with arbitrary shape.</a:t>
            </a:r>
          </a:p>
          <a:p>
            <a:r>
              <a:rPr lang="en-US" sz="2400" dirty="0"/>
              <a:t>	- Bag of Words ok!</a:t>
            </a:r>
          </a:p>
          <a:p>
            <a:endParaRPr lang="en-US" sz="2400" dirty="0"/>
          </a:p>
          <a:p>
            <a:r>
              <a:rPr lang="en-US" sz="2400" dirty="0"/>
              <a:t>Objects are “things” with shape, boundaries.</a:t>
            </a:r>
          </a:p>
          <a:p>
            <a:r>
              <a:rPr lang="en-US" sz="2400" dirty="0"/>
              <a:t>	- Bag of Words less ok as spatial layout is lost!</a:t>
            </a:r>
          </a:p>
        </p:txBody>
      </p:sp>
    </p:spTree>
    <p:extLst>
      <p:ext uri="{BB962C8B-B14F-4D97-AF65-F5344CB8AC3E}">
        <p14:creationId xmlns:p14="http://schemas.microsoft.com/office/powerpoint/2010/main" val="14051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/>
        </p:blipFill>
        <p:spPr bwMode="auto">
          <a:xfrm>
            <a:off x="685800" y="2829863"/>
            <a:ext cx="4702363" cy="37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Focus on object search: “Where is it?”</a:t>
            </a:r>
          </a:p>
          <a:p>
            <a:r>
              <a:rPr lang="en-US" sz="2800" dirty="0"/>
              <a:t>Build templates that quickly differentiate object patch from background patch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49448" y="4514543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0671" y="4213344"/>
            <a:ext cx="2029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Object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or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Non-Object?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8638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6733" y="3134741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3968" y="5708608"/>
            <a:ext cx="948266" cy="812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 rot="2137883">
            <a:off x="2459137" y="43056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3" name="Picture 11" descr="C:\Users\Hoiem\AppData\Local\Temp\wz212c\model_dog_inde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54197" r="62379" b="9649"/>
          <a:stretch/>
        </p:blipFill>
        <p:spPr bwMode="auto">
          <a:xfrm>
            <a:off x="9460595" y="3578080"/>
            <a:ext cx="1588747" cy="17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634008" y="330727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Dog Model</a:t>
            </a:r>
          </a:p>
        </p:txBody>
      </p:sp>
      <p:pic>
        <p:nvPicPr>
          <p:cNvPr id="16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t="16733" r="14812" b="62130"/>
          <a:stretch/>
        </p:blipFill>
        <p:spPr bwMode="auto">
          <a:xfrm>
            <a:off x="5586733" y="2667000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 r="83126" b="72873"/>
          <a:stretch/>
        </p:blipFill>
        <p:spPr bwMode="auto">
          <a:xfrm>
            <a:off x="5586733" y="3720714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dogmine.com/wp-content/uploads/2009/09/dogs-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668201" y="4858909"/>
            <a:ext cx="599366" cy="68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2" r="85558" b="8214"/>
          <a:stretch/>
        </p:blipFill>
        <p:spPr bwMode="auto">
          <a:xfrm>
            <a:off x="5566484" y="5782735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dogmine.com/wp-content/uploads/2009/09/dogs-026.jpg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0" t="43517" r="36547" b="38542"/>
          <a:stretch/>
        </p:blipFill>
        <p:spPr bwMode="auto">
          <a:xfrm>
            <a:off x="5566484" y="4794208"/>
            <a:ext cx="77724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6072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26"/>
    </mc:Choice>
    <mc:Fallback xmlns="">
      <p:transition spd="slow" advTm="5472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in modeling the object class</a:t>
            </a:r>
          </a:p>
        </p:txBody>
      </p:sp>
      <p:pic>
        <p:nvPicPr>
          <p:cNvPr id="4" name="Picture 3" descr="koala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" y="1339850"/>
            <a:ext cx="16033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koal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5962" y="1339851"/>
            <a:ext cx="243840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4025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Illumination</a:t>
            </a:r>
          </a:p>
        </p:txBody>
      </p:sp>
      <p:pic>
        <p:nvPicPr>
          <p:cNvPr id="7" name="Picture 6" descr="koala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776" y="1339850"/>
            <a:ext cx="13620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75050" y="3168650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Object pose</a:t>
            </a:r>
          </a:p>
        </p:txBody>
      </p:sp>
      <p:pic>
        <p:nvPicPr>
          <p:cNvPr id="9" name="Picture 8" descr="koala11"/>
          <p:cNvPicPr>
            <a:picLocks noChangeAspect="1" noChangeArrowheads="1"/>
          </p:cNvPicPr>
          <p:nvPr/>
        </p:nvPicPr>
        <p:blipFill>
          <a:blip r:embed="rId5"/>
          <a:srcRect r="17667"/>
          <a:stretch>
            <a:fillRect/>
          </a:stretch>
        </p:blipFill>
        <p:spPr bwMode="auto">
          <a:xfrm>
            <a:off x="6038850" y="3824288"/>
            <a:ext cx="14636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686550" y="3214688"/>
            <a:ext cx="2057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‘Clutter’</a:t>
            </a: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011488" y="3900488"/>
            <a:ext cx="2690812" cy="2408237"/>
            <a:chOff x="2005" y="2990"/>
            <a:chExt cx="1695" cy="1517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005" y="4027"/>
              <a:ext cx="1695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Intra-class appearance</a:t>
              </a:r>
            </a:p>
          </p:txBody>
        </p:sp>
        <p:pic>
          <p:nvPicPr>
            <p:cNvPr id="13" name="Picture 13" descr="albinokoala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320" y="2990"/>
              <a:ext cx="1074" cy="1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084263" y="5565775"/>
            <a:ext cx="1831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Occlusions</a:t>
            </a:r>
          </a:p>
        </p:txBody>
      </p:sp>
      <p:pic>
        <p:nvPicPr>
          <p:cNvPr id="15" name="Picture 15" descr="koala_occlusions"/>
          <p:cNvPicPr>
            <a:picLocks noChangeAspect="1" noChangeArrowheads="1"/>
          </p:cNvPicPr>
          <p:nvPr/>
        </p:nvPicPr>
        <p:blipFill>
          <a:blip r:embed="rId7">
            <a:lum bright="6000"/>
          </a:blip>
          <a:srcRect b="19913"/>
          <a:stretch>
            <a:fillRect/>
          </a:stretch>
        </p:blipFill>
        <p:spPr bwMode="auto">
          <a:xfrm>
            <a:off x="1241425" y="3900488"/>
            <a:ext cx="1401763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6" descr="koalas_lgbg"/>
          <p:cNvPicPr>
            <a:picLocks noChangeAspect="1" noChangeArrowheads="1"/>
          </p:cNvPicPr>
          <p:nvPr/>
        </p:nvPicPr>
        <p:blipFill>
          <a:blip r:embed="rId8"/>
          <a:srcRect r="40761"/>
          <a:stretch>
            <a:fillRect/>
          </a:stretch>
        </p:blipFill>
        <p:spPr bwMode="auto">
          <a:xfrm>
            <a:off x="6921500" y="1339850"/>
            <a:ext cx="1625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007100" y="5607050"/>
            <a:ext cx="32543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Viewpoint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9559" y="6502970"/>
            <a:ext cx="2274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[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K. Grauman, B.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Leibe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81340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6781"/>
            <a:ext cx="8399276" cy="914400"/>
          </a:xfrm>
        </p:spPr>
        <p:txBody>
          <a:bodyPr>
            <a:noAutofit/>
          </a:bodyPr>
          <a:lstStyle/>
          <a:p>
            <a:r>
              <a:rPr lang="en-US" sz="3600" dirty="0"/>
              <a:t>Challenges in modeling the non-object class</a:t>
            </a:r>
          </a:p>
        </p:txBody>
      </p:sp>
      <p:pic>
        <p:nvPicPr>
          <p:cNvPr id="6" name="Picture 12" descr="C:\Users\Hoiem\Documents\Presentations\NSF Frontiers - Aug 2011\fp_display\dog_005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 t="11518" r="9890" b="14243"/>
          <a:stretch/>
        </p:blipFill>
        <p:spPr bwMode="auto">
          <a:xfrm>
            <a:off x="3880174" y="2705400"/>
            <a:ext cx="229634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4" name="Picture 4" descr="C:\Users\Hoiem\Documents\Presentations\NSF Frontiers - Aug 2011\fp_display\dog_fp_0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078" y="2760133"/>
            <a:ext cx="249403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86408" y="203740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Bad Localization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1614" y="2113802"/>
            <a:ext cx="2057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Confused with Similar Object</a:t>
            </a:r>
          </a:p>
        </p:txBody>
      </p:sp>
      <p:pic>
        <p:nvPicPr>
          <p:cNvPr id="220165" name="Picture 5" descr="C:\Users\Hoiem\Documents\Presentations\NSF Frontiers - Aug 2011\fp_display\dog_fp_00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88" y="5272862"/>
            <a:ext cx="831359" cy="130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770288" y="4620118"/>
            <a:ext cx="2421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Confused with Dissimilar Objects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0678" y="490353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Misc. Background</a:t>
            </a:r>
          </a:p>
        </p:txBody>
      </p:sp>
      <p:pic>
        <p:nvPicPr>
          <p:cNvPr id="220166" name="Picture 6" descr="C:\Users\Hoiem\Documents\Presentations\NSF Frontiers - Aug 2011\fp_display\dog_fp_0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52" y="5383740"/>
            <a:ext cx="613253" cy="96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7" name="Picture 7" descr="C:\Users\Hoiem\Documents\Presentations\NSF Frontiers - Aug 2011\fp_display\dog_fp_003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55" y="5405437"/>
            <a:ext cx="961316" cy="9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68" name="Picture 8" descr="C:\Users\Hoiem\Documents\Presentations\NSF Frontiers - Aug 2011\fp_display\dog_fp_00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648" y="5383740"/>
            <a:ext cx="1462455" cy="98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Hoiem\Documents\Presentations\NSF Frontiers - Aug 2011\fp_display\dog_tp_001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093" y="2356640"/>
            <a:ext cx="1830959" cy="1806867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Hoiem\Documents\Presentations\NSF Frontiers - Aug 2011\fp_display\dog_tp_001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7" y="4358462"/>
            <a:ext cx="1161641" cy="182880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96632" y="1424748"/>
            <a:ext cx="148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True Detections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596817" y="2037408"/>
            <a:ext cx="2283357" cy="45418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83824" y="6495221"/>
            <a:ext cx="831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[Hays]</a:t>
            </a:r>
          </a:p>
        </p:txBody>
      </p:sp>
    </p:spTree>
    <p:extLst>
      <p:ext uri="{BB962C8B-B14F-4D97-AF65-F5344CB8AC3E}">
        <p14:creationId xmlns:p14="http://schemas.microsoft.com/office/powerpoint/2010/main" val="116091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22"/>
    </mc:Choice>
    <mc:Fallback xmlns="">
      <p:transition spd="slow" advTm="3452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Design challenges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to efficiently search for likely objects</a:t>
            </a:r>
          </a:p>
          <a:p>
            <a:pPr lvl="1"/>
            <a:r>
              <a:rPr lang="en-US" sz="2000" dirty="0"/>
              <a:t>Even simple models require searching hundreds of thousands of positions and scales.</a:t>
            </a:r>
          </a:p>
          <a:p>
            <a:pPr lvl="1"/>
            <a:endParaRPr lang="en-US" sz="2000" dirty="0"/>
          </a:p>
          <a:p>
            <a:r>
              <a:rPr lang="en-US" sz="2400" dirty="0"/>
              <a:t>Feature design and scoring</a:t>
            </a:r>
          </a:p>
          <a:p>
            <a:pPr lvl="1"/>
            <a:r>
              <a:rPr lang="en-US" sz="2000" dirty="0"/>
              <a:t>How should appearance be modeled?  </a:t>
            </a:r>
            <a:br>
              <a:rPr lang="en-US" sz="2000" dirty="0"/>
            </a:br>
            <a:r>
              <a:rPr lang="en-US" sz="2000" dirty="0"/>
              <a:t>What features correspond to the object?</a:t>
            </a:r>
          </a:p>
          <a:p>
            <a:pPr lvl="1"/>
            <a:endParaRPr lang="en-US" sz="2000" dirty="0"/>
          </a:p>
          <a:p>
            <a:r>
              <a:rPr lang="en-US" sz="2400" dirty="0"/>
              <a:t>How to deal with different viewpoints?</a:t>
            </a:r>
          </a:p>
          <a:p>
            <a:pPr lvl="1"/>
            <a:r>
              <a:rPr lang="en-US" sz="2000" dirty="0"/>
              <a:t>Often train different models for a few different viewpoints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583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General Process of Object Recognition</a:t>
            </a:r>
            <a:endParaRPr lang="de-CH" dirty="0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676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What are the object parameters?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6094763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Statistical Template in Bounding Box</a:t>
            </a:r>
          </a:p>
          <a:p>
            <a:pPr marL="914400" lvl="1" indent="-514350"/>
            <a:r>
              <a:rPr lang="en-US"/>
              <a:t>Object is some (x,y,w,h) in image</a:t>
            </a:r>
          </a:p>
          <a:p>
            <a:pPr marL="914400" lvl="1" indent="-514350"/>
            <a:r>
              <a:rPr lang="en-US"/>
              <a:t>Features defined wrt bounding box coordinates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9718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95600"/>
            <a:ext cx="378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2209800" y="5334000"/>
            <a:ext cx="825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5334000" y="53340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Template Visualization</a:t>
            </a:r>
          </a:p>
        </p:txBody>
      </p:sp>
      <p:sp>
        <p:nvSpPr>
          <p:cNvPr id="3482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Images from Felzenszwalb</a:t>
            </a:r>
          </a:p>
        </p:txBody>
      </p:sp>
    </p:spTree>
    <p:extLst>
      <p:ext uri="{BB962C8B-B14F-4D97-AF65-F5344CB8AC3E}">
        <p14:creationId xmlns:p14="http://schemas.microsoft.com/office/powerpoint/2010/main" val="1807607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Articulated parts model</a:t>
            </a:r>
          </a:p>
          <a:p>
            <a:pPr marL="914400" lvl="1" indent="-514350"/>
            <a:r>
              <a:rPr lang="en-US"/>
              <a:t>Object is configuration of parts</a:t>
            </a:r>
          </a:p>
          <a:p>
            <a:pPr marL="914400" lvl="1" indent="-514350"/>
            <a:r>
              <a:rPr lang="en-US"/>
              <a:t>Each part is detectable</a:t>
            </a:r>
          </a:p>
        </p:txBody>
      </p:sp>
      <p:sp>
        <p:nvSpPr>
          <p:cNvPr id="35844" name="TextBox 9"/>
          <p:cNvSpPr txBox="1">
            <a:spLocks noChangeArrowheads="1"/>
          </p:cNvSpPr>
          <p:nvPr/>
        </p:nvSpPr>
        <p:spPr bwMode="auto">
          <a:xfrm>
            <a:off x="6831013" y="6550025"/>
            <a:ext cx="23129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Images from Felzenszwalb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0480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200400"/>
            <a:ext cx="313055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7001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71600"/>
            <a:ext cx="45720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48025"/>
            <a:ext cx="5057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6869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3.	Hybrid template/parts model</a:t>
            </a:r>
          </a:p>
        </p:txBody>
      </p:sp>
      <p:sp>
        <p:nvSpPr>
          <p:cNvPr id="36870" name="TextBox 7"/>
          <p:cNvSpPr txBox="1">
            <a:spLocks noChangeArrowheads="1"/>
          </p:cNvSpPr>
          <p:nvPr/>
        </p:nvSpPr>
        <p:spPr bwMode="auto">
          <a:xfrm>
            <a:off x="914400" y="1828800"/>
            <a:ext cx="1274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Detections</a:t>
            </a:r>
          </a:p>
        </p:txBody>
      </p:sp>
      <p:sp>
        <p:nvSpPr>
          <p:cNvPr id="36871" name="TextBox 8"/>
          <p:cNvSpPr txBox="1">
            <a:spLocks noChangeArrowheads="1"/>
          </p:cNvSpPr>
          <p:nvPr/>
        </p:nvSpPr>
        <p:spPr bwMode="auto">
          <a:xfrm>
            <a:off x="0" y="4724400"/>
            <a:ext cx="247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Template Visualization</a:t>
            </a:r>
          </a:p>
        </p:txBody>
      </p:sp>
      <p:sp>
        <p:nvSpPr>
          <p:cNvPr id="36872" name="TextBox 9"/>
          <p:cNvSpPr txBox="1">
            <a:spLocks noChangeArrowheads="1"/>
          </p:cNvSpPr>
          <p:nvPr/>
        </p:nvSpPr>
        <p:spPr bwMode="auto">
          <a:xfrm>
            <a:off x="7134225" y="6581775"/>
            <a:ext cx="1871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Felzenszwalb et al. 2008</a:t>
            </a:r>
          </a:p>
        </p:txBody>
      </p:sp>
    </p:spTree>
    <p:extLst>
      <p:ext uri="{BB962C8B-B14F-4D97-AF65-F5344CB8AC3E}">
        <p14:creationId xmlns:p14="http://schemas.microsoft.com/office/powerpoint/2010/main" val="4273045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an object model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4"/>
            </a:pPr>
            <a:r>
              <a:rPr lang="en-US"/>
              <a:t>3D-ish model</a:t>
            </a:r>
          </a:p>
          <a:p>
            <a:pPr marL="514350" indent="-514350"/>
            <a:r>
              <a:rPr lang="en-US"/>
              <a:t>Object is collection of 3D planar patches under affine transformation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600"/>
            <a:ext cx="519271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888" y="2819400"/>
            <a:ext cx="40751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4724400" y="4572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06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an object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678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Deformable 3D model</a:t>
            </a:r>
          </a:p>
          <a:p>
            <a:r>
              <a:rPr lang="en-US" dirty="0"/>
              <a:t>Object is a parameterized space of shape/pose/deformation of class of 3D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Loper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2015</a:t>
            </a:r>
          </a:p>
        </p:txBody>
      </p:sp>
      <p:pic>
        <p:nvPicPr>
          <p:cNvPr id="6" name="SMPL_ A Skinned Multi-Person Linear Model (SIGGRAPH Asia 2015)">
            <a:hlinkClick r:id="" action="ppaction://media"/>
            <a:extLst>
              <a:ext uri="{FF2B5EF4-FFF2-40B4-BE49-F238E27FC236}">
                <a16:creationId xmlns:a16="http://schemas.microsoft.com/office/drawing/2014/main" id="{2C6B739D-EB5A-4A4A-8D4C-9CC032D12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3883" end="1732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2622377"/>
            <a:ext cx="7529996" cy="42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1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an object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6678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Deformable 3D model</a:t>
            </a:r>
          </a:p>
          <a:p>
            <a:r>
              <a:rPr lang="en-US" dirty="0"/>
              <a:t>Object is a parameterized space of shape/pose/deformation of class of 3D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Loper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2015</a:t>
            </a:r>
          </a:p>
        </p:txBody>
      </p:sp>
      <p:pic>
        <p:nvPicPr>
          <p:cNvPr id="6" name="SMPL_ A Skinned Multi-Person Linear Model (SIGGRAPH Asia 2015)">
            <a:hlinkClick r:id="" action="ppaction://media"/>
            <a:extLst>
              <a:ext uri="{FF2B5EF4-FFF2-40B4-BE49-F238E27FC236}">
                <a16:creationId xmlns:a16="http://schemas.microsoft.com/office/drawing/2014/main" id="{2C6B739D-EB5A-4A4A-8D4C-9CC032D12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6451" end="13115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2622377"/>
            <a:ext cx="7529996" cy="42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27268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not just pick the most complex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Inference is harder</a:t>
            </a:r>
          </a:p>
          <a:p>
            <a:pPr lvl="1"/>
            <a:r>
              <a:rPr lang="en-US" dirty="0"/>
              <a:t>More parameters</a:t>
            </a:r>
          </a:p>
          <a:p>
            <a:pPr lvl="1"/>
            <a:r>
              <a:rPr lang="en-US" dirty="0"/>
              <a:t>Harder to ‘fit’ (infer / optimize fit)</a:t>
            </a:r>
          </a:p>
          <a:p>
            <a:pPr lvl="1"/>
            <a:r>
              <a:rPr lang="en-US" dirty="0"/>
              <a:t>Longer computation</a:t>
            </a:r>
          </a:p>
        </p:txBody>
      </p:sp>
    </p:spTree>
    <p:extLst>
      <p:ext uri="{BB962C8B-B14F-4D97-AF65-F5344CB8AC3E}">
        <p14:creationId xmlns:p14="http://schemas.microsoft.com/office/powerpoint/2010/main" val="55188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2362200" y="1676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362200" y="28654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362200" y="4038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362200" y="52578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3962400" y="2468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3962400" y="36115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3962400" y="47990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2895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Propose an alignment of the model to the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062905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2D template model / sliding window</a:t>
            </a:r>
          </a:p>
          <a:p>
            <a:pPr marL="914400" lvl="1" indent="-514350"/>
            <a:r>
              <a:rPr lang="en-US" dirty="0"/>
              <a:t>Test patch at each location and scale</a:t>
            </a:r>
          </a:p>
        </p:txBody>
      </p:sp>
      <p:pic>
        <p:nvPicPr>
          <p:cNvPr id="39940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4419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67190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23 C 0.23525 -0.00556 0.46962 -0.01112 0.4684 0.00463 C 0.46719 0.0206 -0.00347 0.07106 -0.0066 0.0956 C -0.00955 0.12037 0.44965 0.13287 0.45 0.15254 C 0.45035 0.17222 -0.00469 0.19421 -0.00469 0.21388 C -0.00469 0.23356 0.45 0.25115 0.45 0.27083 C 0.45 0.29051 -0.00191 0.31944 -0.00469 0.33217 C -0.00729 0.3449 0.43143 0.33865 0.43351 0.34814 C 0.43559 0.35763 0.00521 0.37916 0.00816 0.38912 C 0.01129 0.39907 0.2316 0.40301 0.45191 0.4074 " pathEditMode="relative" rAng="0" ptsTypes="aa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2D template model / sliding window</a:t>
            </a:r>
          </a:p>
          <a:p>
            <a:pPr marL="914400" lvl="1" indent="-514350"/>
            <a:r>
              <a:rPr lang="en-US" dirty="0"/>
              <a:t>Test patch at each location and scale</a:t>
            </a:r>
          </a:p>
          <a:p>
            <a:pPr marL="914400" lvl="1" indent="-514350"/>
            <a:endParaRPr lang="en-US" dirty="0"/>
          </a:p>
        </p:txBody>
      </p:sp>
      <p:pic>
        <p:nvPicPr>
          <p:cNvPr id="40964" name="Picture 13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79688"/>
            <a:ext cx="3048000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52600" y="2590800"/>
            <a:ext cx="250825" cy="66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7800" y="5048815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Note – Template did not change size</a:t>
            </a:r>
          </a:p>
        </p:txBody>
      </p:sp>
    </p:spTree>
    <p:extLst>
      <p:ext uri="{BB962C8B-B14F-4D97-AF65-F5344CB8AC3E}">
        <p14:creationId xmlns:p14="http://schemas.microsoft.com/office/powerpoint/2010/main" val="191564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62 C 0.15504 -0.0051 0.31129 -0.00811 0.31007 0.00092 C 0.30938 0.01041 -0.00416 0.04051 -0.00625 0.05486 C -0.00798 0.06967 0.29792 0.07731 0.29809 0.08912 C 0.29827 0.10069 -0.00503 0.11365 -0.00503 0.12546 C -0.00503 0.13703 0.29809 0.14745 0.29809 0.15902 C 0.29809 0.17083 -0.00312 0.18819 -0.00503 0.1956 C -0.00677 0.20324 0.28559 0.1993 0.28698 0.20532 C 0.28854 0.21088 0.00156 0.22384 0.00365 0.22963 C 0.00573 0.23541 0.15243 0.23773 0.29931 0.24074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1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window is separately classified</a:t>
            </a:r>
          </a:p>
        </p:txBody>
      </p:sp>
      <p:pic>
        <p:nvPicPr>
          <p:cNvPr id="7171" name="Picture 4" descr="scramb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848600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3754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en-US"/>
              <a:t>2.	Voting from patches/keypoints</a:t>
            </a:r>
          </a:p>
          <a:p>
            <a:pPr marL="914400" lvl="1" indent="-514350">
              <a:buFont typeface="Arial" charset="0"/>
              <a:buNone/>
            </a:pPr>
            <a:endParaRPr lang="en-US"/>
          </a:p>
        </p:txBody>
      </p:sp>
      <p:pic>
        <p:nvPicPr>
          <p:cNvPr id="41988" name="Picture 3" descr="t1f3l16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1" name="Text Box 4"/>
          <p:cNvSpPr txBox="1">
            <a:spLocks noChangeArrowheads="1"/>
          </p:cNvSpPr>
          <p:nvPr/>
        </p:nvSpPr>
        <p:spPr bwMode="auto">
          <a:xfrm>
            <a:off x="539622" y="2101294"/>
            <a:ext cx="1536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Interest Points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990" name="Picture 5" descr="result-t1f3l16528-intp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2254122" y="3303031"/>
            <a:ext cx="457200" cy="0"/>
          </a:xfrm>
          <a:prstGeom prst="line">
            <a:avLst/>
          </a:prstGeom>
          <a:noFill/>
          <a:ln w="12700">
            <a:noFill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Text Box 9"/>
          <p:cNvSpPr txBox="1">
            <a:spLocks noChangeArrowheads="1"/>
          </p:cNvSpPr>
          <p:nvPr/>
        </p:nvSpPr>
        <p:spPr bwMode="auto">
          <a:xfrm>
            <a:off x="2511297" y="1925081"/>
            <a:ext cx="2079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Matched Codebook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Entries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993" name="Picture 10" descr="result-t1f3l16528-patch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0847" y="2610881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Line 12"/>
          <p:cNvSpPr>
            <a:spLocks noChangeShapeType="1"/>
          </p:cNvSpPr>
          <p:nvPr/>
        </p:nvSpPr>
        <p:spPr bwMode="auto">
          <a:xfrm>
            <a:off x="4540122" y="3303031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Text Box 14"/>
          <p:cNvSpPr txBox="1">
            <a:spLocks noChangeArrowheads="1"/>
          </p:cNvSpPr>
          <p:nvPr/>
        </p:nvSpPr>
        <p:spPr bwMode="auto">
          <a:xfrm>
            <a:off x="5178297" y="1925081"/>
            <a:ext cx="1382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Probabilistic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Voting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025897" y="2610881"/>
            <a:ext cx="1800225" cy="1350963"/>
            <a:chOff x="3810" y="1026"/>
            <a:chExt cx="1134" cy="851"/>
          </a:xfrm>
        </p:grpSpPr>
        <p:pic>
          <p:nvPicPr>
            <p:cNvPr id="42062" name="Picture 16" descr="t1f3l16528-gra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0" y="1026"/>
              <a:ext cx="1134" cy="8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63" name="Line 17"/>
            <p:cNvSpPr>
              <a:spLocks noChangeShapeType="1"/>
            </p:cNvSpPr>
            <p:nvPr/>
          </p:nvSpPr>
          <p:spPr bwMode="auto">
            <a:xfrm flipH="1">
              <a:off x="4214" y="1160"/>
              <a:ext cx="27" cy="1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4" name="Line 18"/>
            <p:cNvSpPr>
              <a:spLocks noChangeShapeType="1"/>
            </p:cNvSpPr>
            <p:nvPr/>
          </p:nvSpPr>
          <p:spPr bwMode="auto">
            <a:xfrm flipV="1">
              <a:off x="4173" y="1298"/>
              <a:ext cx="91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5" name="Oval 19"/>
            <p:cNvSpPr>
              <a:spLocks noChangeArrowheads="1"/>
            </p:cNvSpPr>
            <p:nvPr/>
          </p:nvSpPr>
          <p:spPr bwMode="auto">
            <a:xfrm>
              <a:off x="4189" y="1288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6" name="Oval 20"/>
            <p:cNvSpPr>
              <a:spLocks noChangeArrowheads="1"/>
            </p:cNvSpPr>
            <p:nvPr/>
          </p:nvSpPr>
          <p:spPr bwMode="auto">
            <a:xfrm>
              <a:off x="4744" y="1261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7" name="Oval 21"/>
            <p:cNvSpPr>
              <a:spLocks noChangeArrowheads="1"/>
            </p:cNvSpPr>
            <p:nvPr/>
          </p:nvSpPr>
          <p:spPr bwMode="auto">
            <a:xfrm>
              <a:off x="3919" y="1298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8" name="Oval 22"/>
            <p:cNvSpPr>
              <a:spLocks noChangeArrowheads="1"/>
            </p:cNvSpPr>
            <p:nvPr/>
          </p:nvSpPr>
          <p:spPr bwMode="auto">
            <a:xfrm>
              <a:off x="4245" y="1272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69" name="Oval 23"/>
            <p:cNvSpPr>
              <a:spLocks noChangeArrowheads="1"/>
            </p:cNvSpPr>
            <p:nvPr/>
          </p:nvSpPr>
          <p:spPr bwMode="auto">
            <a:xfrm>
              <a:off x="4694" y="1276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0" name="Oval 24"/>
            <p:cNvSpPr>
              <a:spLocks noChangeArrowheads="1"/>
            </p:cNvSpPr>
            <p:nvPr/>
          </p:nvSpPr>
          <p:spPr bwMode="auto">
            <a:xfrm>
              <a:off x="4717" y="1309"/>
              <a:ext cx="45" cy="4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1" name="Line 25"/>
            <p:cNvSpPr>
              <a:spLocks noChangeShapeType="1"/>
            </p:cNvSpPr>
            <p:nvPr/>
          </p:nvSpPr>
          <p:spPr bwMode="auto">
            <a:xfrm flipV="1">
              <a:off x="4748" y="1298"/>
              <a:ext cx="15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2" name="Line 26"/>
            <p:cNvSpPr>
              <a:spLocks noChangeShapeType="1"/>
            </p:cNvSpPr>
            <p:nvPr/>
          </p:nvSpPr>
          <p:spPr bwMode="auto">
            <a:xfrm flipV="1">
              <a:off x="4672" y="1298"/>
              <a:ext cx="45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3" name="Line 27"/>
            <p:cNvSpPr>
              <a:spLocks noChangeShapeType="1"/>
            </p:cNvSpPr>
            <p:nvPr/>
          </p:nvSpPr>
          <p:spPr bwMode="auto">
            <a:xfrm flipH="1" flipV="1">
              <a:off x="3946" y="1321"/>
              <a:ext cx="231" cy="1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4" name="Line 28"/>
            <p:cNvSpPr>
              <a:spLocks noChangeShapeType="1"/>
            </p:cNvSpPr>
            <p:nvPr/>
          </p:nvSpPr>
          <p:spPr bwMode="auto">
            <a:xfrm flipH="1" flipV="1">
              <a:off x="4558" y="1321"/>
              <a:ext cx="114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5" name="Oval 29"/>
            <p:cNvSpPr>
              <a:spLocks noChangeArrowheads="1"/>
            </p:cNvSpPr>
            <p:nvPr/>
          </p:nvSpPr>
          <p:spPr bwMode="auto">
            <a:xfrm>
              <a:off x="4537" y="1300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6" name="Oval 30"/>
            <p:cNvSpPr>
              <a:spLocks noChangeArrowheads="1"/>
            </p:cNvSpPr>
            <p:nvPr/>
          </p:nvSpPr>
          <p:spPr bwMode="auto">
            <a:xfrm>
              <a:off x="4894" y="1348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7" name="Line 31"/>
            <p:cNvSpPr>
              <a:spLocks noChangeShapeType="1"/>
            </p:cNvSpPr>
            <p:nvPr/>
          </p:nvSpPr>
          <p:spPr bwMode="auto">
            <a:xfrm flipV="1">
              <a:off x="4744" y="1366"/>
              <a:ext cx="155" cy="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8" name="Line 32"/>
            <p:cNvSpPr>
              <a:spLocks noChangeShapeType="1"/>
            </p:cNvSpPr>
            <p:nvPr/>
          </p:nvSpPr>
          <p:spPr bwMode="auto">
            <a:xfrm>
              <a:off x="4241" y="1152"/>
              <a:ext cx="159" cy="1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79" name="Oval 33"/>
            <p:cNvSpPr>
              <a:spLocks noChangeArrowheads="1"/>
            </p:cNvSpPr>
            <p:nvPr/>
          </p:nvSpPr>
          <p:spPr bwMode="auto">
            <a:xfrm>
              <a:off x="4010" y="1241"/>
              <a:ext cx="34" cy="34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80" name="Oval 34"/>
            <p:cNvSpPr>
              <a:spLocks noChangeArrowheads="1"/>
            </p:cNvSpPr>
            <p:nvPr/>
          </p:nvSpPr>
          <p:spPr bwMode="auto">
            <a:xfrm>
              <a:off x="4397" y="1321"/>
              <a:ext cx="23" cy="23"/>
            </a:xfrm>
            <a:prstGeom prst="ellips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81" name="Line 35"/>
            <p:cNvSpPr>
              <a:spLocks noChangeShapeType="1"/>
            </p:cNvSpPr>
            <p:nvPr/>
          </p:nvSpPr>
          <p:spPr bwMode="auto">
            <a:xfrm flipH="1">
              <a:off x="4037" y="1152"/>
              <a:ext cx="204" cy="1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2082" name="Picture 36" descr="images58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67" y="1086"/>
              <a:ext cx="150" cy="1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3" name="Picture 37" descr="images17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71" y="1384"/>
              <a:ext cx="218" cy="21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4" name="Picture 38" descr="images25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98" y="1138"/>
              <a:ext cx="68" cy="6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5" name="Picture 39" descr="images69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4" y="1442"/>
              <a:ext cx="127" cy="12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2086" name="Picture 40" descr="images19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94" y="1391"/>
              <a:ext cx="114" cy="11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2087" name="Line 41"/>
            <p:cNvSpPr>
              <a:spLocks noChangeShapeType="1"/>
            </p:cNvSpPr>
            <p:nvPr/>
          </p:nvSpPr>
          <p:spPr bwMode="auto">
            <a:xfrm>
              <a:off x="4725" y="1174"/>
              <a:ext cx="15" cy="1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1997" name="Picture 42" descr="t1f3l16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97" y="2610881"/>
            <a:ext cx="1800225" cy="135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8" name="Line 44"/>
          <p:cNvSpPr>
            <a:spLocks noChangeShapeType="1"/>
          </p:cNvSpPr>
          <p:nvPr/>
        </p:nvSpPr>
        <p:spPr bwMode="auto">
          <a:xfrm>
            <a:off x="6902322" y="3296681"/>
            <a:ext cx="3810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Text Box 46"/>
          <p:cNvSpPr txBox="1">
            <a:spLocks noChangeArrowheads="1"/>
          </p:cNvSpPr>
          <p:nvPr/>
        </p:nvSpPr>
        <p:spPr bwMode="auto">
          <a:xfrm>
            <a:off x="6980237" y="4882953"/>
            <a:ext cx="1706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3D Voting Space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(continuous)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7200899" y="4087616"/>
            <a:ext cx="1484313" cy="865187"/>
            <a:chOff x="4717" y="1933"/>
            <a:chExt cx="935" cy="545"/>
          </a:xfrm>
        </p:grpSpPr>
        <p:sp>
          <p:nvSpPr>
            <p:cNvPr id="42002" name="Rectangle 48"/>
            <p:cNvSpPr>
              <a:spLocks noChangeAspect="1" noChangeArrowheads="1"/>
            </p:cNvSpPr>
            <p:nvPr/>
          </p:nvSpPr>
          <p:spPr bwMode="auto">
            <a:xfrm>
              <a:off x="4717" y="1933"/>
              <a:ext cx="885" cy="545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lIns="90000" tIns="46800" rIns="90000" bIns="46800" anchor="ctr">
              <a:spAutoFit/>
              <a:flatTx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" name="Group 53"/>
            <p:cNvGrpSpPr>
              <a:grpSpLocks/>
            </p:cNvGrpSpPr>
            <p:nvPr/>
          </p:nvGrpSpPr>
          <p:grpSpPr bwMode="auto">
            <a:xfrm>
              <a:off x="4779" y="2047"/>
              <a:ext cx="873" cy="398"/>
              <a:chOff x="4779" y="2047"/>
              <a:chExt cx="873" cy="398"/>
            </a:xfrm>
          </p:grpSpPr>
          <p:grpSp>
            <p:nvGrpSpPr>
              <p:cNvPr id="6" name="Group 54"/>
              <p:cNvGrpSpPr>
                <a:grpSpLocks/>
              </p:cNvGrpSpPr>
              <p:nvPr/>
            </p:nvGrpSpPr>
            <p:grpSpPr bwMode="auto">
              <a:xfrm>
                <a:off x="4779" y="2047"/>
                <a:ext cx="873" cy="398"/>
                <a:chOff x="4779" y="2047"/>
                <a:chExt cx="873" cy="398"/>
              </a:xfrm>
            </p:grpSpPr>
            <p:grpSp>
              <p:nvGrpSpPr>
                <p:cNvPr id="7" name="Group 55"/>
                <p:cNvGrpSpPr>
                  <a:grpSpLocks/>
                </p:cNvGrpSpPr>
                <p:nvPr/>
              </p:nvGrpSpPr>
              <p:grpSpPr bwMode="auto">
                <a:xfrm>
                  <a:off x="5102" y="2204"/>
                  <a:ext cx="545" cy="50"/>
                  <a:chOff x="5102" y="2204"/>
                  <a:chExt cx="545" cy="50"/>
                </a:xfrm>
              </p:grpSpPr>
              <p:sp>
                <p:nvSpPr>
                  <p:cNvPr id="4205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5102" y="2204"/>
                    <a:ext cx="38" cy="36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057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5125" y="2208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058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5609" y="2219"/>
                    <a:ext cx="38" cy="35"/>
                  </a:xfrm>
                  <a:prstGeom prst="ellipse">
                    <a:avLst/>
                  </a:prstGeom>
                  <a:solidFill>
                    <a:srgbClr val="33CCCC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013" name="Oval 59"/>
                <p:cNvSpPr>
                  <a:spLocks noChangeArrowheads="1"/>
                </p:cNvSpPr>
                <p:nvPr/>
              </p:nvSpPr>
              <p:spPr bwMode="auto">
                <a:xfrm>
                  <a:off x="4964" y="2153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4" name="Oval 60"/>
                <p:cNvSpPr>
                  <a:spLocks noChangeArrowheads="1"/>
                </p:cNvSpPr>
                <p:nvPr/>
              </p:nvSpPr>
              <p:spPr bwMode="auto">
                <a:xfrm>
                  <a:off x="5609" y="2218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5" name="Oval 61"/>
                <p:cNvSpPr>
                  <a:spLocks noChangeArrowheads="1"/>
                </p:cNvSpPr>
                <p:nvPr/>
              </p:nvSpPr>
              <p:spPr bwMode="auto">
                <a:xfrm>
                  <a:off x="4941" y="2150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6" name="Oval 62"/>
                <p:cNvSpPr>
                  <a:spLocks noChangeArrowheads="1"/>
                </p:cNvSpPr>
                <p:nvPr/>
              </p:nvSpPr>
              <p:spPr bwMode="auto">
                <a:xfrm>
                  <a:off x="4887" y="2100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7" name="Oval 63"/>
                <p:cNvSpPr>
                  <a:spLocks noChangeArrowheads="1"/>
                </p:cNvSpPr>
                <p:nvPr/>
              </p:nvSpPr>
              <p:spPr bwMode="auto">
                <a:xfrm>
                  <a:off x="4906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8" name="Oval 64"/>
                <p:cNvSpPr>
                  <a:spLocks noChangeArrowheads="1"/>
                </p:cNvSpPr>
                <p:nvPr/>
              </p:nvSpPr>
              <p:spPr bwMode="auto">
                <a:xfrm>
                  <a:off x="4925" y="2100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9" name="Oval 65"/>
                <p:cNvSpPr>
                  <a:spLocks noChangeArrowheads="1"/>
                </p:cNvSpPr>
                <p:nvPr/>
              </p:nvSpPr>
              <p:spPr bwMode="auto">
                <a:xfrm>
                  <a:off x="4983" y="218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0" name="Oval 66"/>
                <p:cNvSpPr>
                  <a:spLocks noChangeArrowheads="1"/>
                </p:cNvSpPr>
                <p:nvPr/>
              </p:nvSpPr>
              <p:spPr bwMode="auto">
                <a:xfrm>
                  <a:off x="4944" y="2118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1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15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2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3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3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5363" y="2231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4" name="Oval 70"/>
                <p:cNvSpPr>
                  <a:spLocks noChangeAspect="1" noChangeArrowheads="1"/>
                </p:cNvSpPr>
                <p:nvPr/>
              </p:nvSpPr>
              <p:spPr bwMode="auto">
                <a:xfrm>
                  <a:off x="5623" y="2243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5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5497" y="212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6" name="Oval 72"/>
                <p:cNvSpPr>
                  <a:spLocks noChangeArrowheads="1"/>
                </p:cNvSpPr>
                <p:nvPr/>
              </p:nvSpPr>
              <p:spPr bwMode="auto">
                <a:xfrm>
                  <a:off x="4944" y="2189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7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083"/>
                  <a:ext cx="28" cy="2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8" name="Oval 74"/>
                <p:cNvSpPr>
                  <a:spLocks noChangeAspect="1" noChangeArrowheads="1"/>
                </p:cNvSpPr>
                <p:nvPr/>
              </p:nvSpPr>
              <p:spPr bwMode="auto">
                <a:xfrm>
                  <a:off x="4894" y="2225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29" name="Oval 75"/>
                <p:cNvSpPr>
                  <a:spLocks noChangeAspect="1" noChangeArrowheads="1"/>
                </p:cNvSpPr>
                <p:nvPr/>
              </p:nvSpPr>
              <p:spPr bwMode="auto">
                <a:xfrm>
                  <a:off x="5010" y="2296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0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5585" y="220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1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5144" y="2048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2" name="Oval 78"/>
                <p:cNvSpPr>
                  <a:spLocks noChangeAspect="1" noChangeArrowheads="1"/>
                </p:cNvSpPr>
                <p:nvPr/>
              </p:nvSpPr>
              <p:spPr bwMode="auto">
                <a:xfrm>
                  <a:off x="5002" y="2171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3" name="Oval 79"/>
                <p:cNvSpPr>
                  <a:spLocks noChangeArrowheads="1"/>
                </p:cNvSpPr>
                <p:nvPr/>
              </p:nvSpPr>
              <p:spPr bwMode="auto">
                <a:xfrm>
                  <a:off x="5002" y="2100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4" name="Oval 80"/>
                <p:cNvSpPr>
                  <a:spLocks noChangeArrowheads="1"/>
                </p:cNvSpPr>
                <p:nvPr/>
              </p:nvSpPr>
              <p:spPr bwMode="auto">
                <a:xfrm>
                  <a:off x="5535" y="2284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5" name="Oval 81"/>
                <p:cNvSpPr>
                  <a:spLocks noChangeArrowheads="1"/>
                </p:cNvSpPr>
                <p:nvPr/>
              </p:nvSpPr>
              <p:spPr bwMode="auto">
                <a:xfrm>
                  <a:off x="5604" y="2172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6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4779" y="2278"/>
                  <a:ext cx="28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7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4868" y="204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8" name="Oval 84"/>
                <p:cNvSpPr>
                  <a:spLocks noChangeAspect="1" noChangeArrowheads="1"/>
                </p:cNvSpPr>
                <p:nvPr/>
              </p:nvSpPr>
              <p:spPr bwMode="auto">
                <a:xfrm>
                  <a:off x="5221" y="242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39" name="Oval 85"/>
                <p:cNvSpPr>
                  <a:spLocks noChangeArrowheads="1"/>
                </p:cNvSpPr>
                <p:nvPr/>
              </p:nvSpPr>
              <p:spPr bwMode="auto">
                <a:xfrm>
                  <a:off x="5480" y="2204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0" name="Oval 86"/>
                <p:cNvSpPr>
                  <a:spLocks noChangeArrowheads="1"/>
                </p:cNvSpPr>
                <p:nvPr/>
              </p:nvSpPr>
              <p:spPr bwMode="auto">
                <a:xfrm>
                  <a:off x="5457" y="2201"/>
                  <a:ext cx="38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1" name="Oval 87"/>
                <p:cNvSpPr>
                  <a:spLocks noChangeArrowheads="1"/>
                </p:cNvSpPr>
                <p:nvPr/>
              </p:nvSpPr>
              <p:spPr bwMode="auto">
                <a:xfrm>
                  <a:off x="5403" y="2151"/>
                  <a:ext cx="38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2" name="Oval 88"/>
                <p:cNvSpPr>
                  <a:spLocks noChangeArrowheads="1"/>
                </p:cNvSpPr>
                <p:nvPr/>
              </p:nvSpPr>
              <p:spPr bwMode="auto">
                <a:xfrm>
                  <a:off x="5422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3" name="Oval 89"/>
                <p:cNvSpPr>
                  <a:spLocks noChangeArrowheads="1"/>
                </p:cNvSpPr>
                <p:nvPr/>
              </p:nvSpPr>
              <p:spPr bwMode="auto">
                <a:xfrm>
                  <a:off x="5441" y="2151"/>
                  <a:ext cx="48" cy="4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4" name="Oval 90"/>
                <p:cNvSpPr>
                  <a:spLocks noChangeArrowheads="1"/>
                </p:cNvSpPr>
                <p:nvPr/>
              </p:nvSpPr>
              <p:spPr bwMode="auto">
                <a:xfrm>
                  <a:off x="5499" y="2240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5" name="Oval 91"/>
                <p:cNvSpPr>
                  <a:spLocks noChangeArrowheads="1"/>
                </p:cNvSpPr>
                <p:nvPr/>
              </p:nvSpPr>
              <p:spPr bwMode="auto">
                <a:xfrm>
                  <a:off x="5460" y="2169"/>
                  <a:ext cx="48" cy="44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6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5384" y="2204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7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187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8" name="Oval 94"/>
                <p:cNvSpPr>
                  <a:spLocks noChangeArrowheads="1"/>
                </p:cNvSpPr>
                <p:nvPr/>
              </p:nvSpPr>
              <p:spPr bwMode="auto">
                <a:xfrm>
                  <a:off x="5460" y="2240"/>
                  <a:ext cx="39" cy="3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49" name="Oval 95"/>
                <p:cNvSpPr>
                  <a:spLocks noChangeAspect="1" noChangeArrowheads="1"/>
                </p:cNvSpPr>
                <p:nvPr/>
              </p:nvSpPr>
              <p:spPr bwMode="auto">
                <a:xfrm>
                  <a:off x="5518" y="2222"/>
                  <a:ext cx="39" cy="36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0" name="Oval 96"/>
                <p:cNvSpPr>
                  <a:spLocks noChangeArrowheads="1"/>
                </p:cNvSpPr>
                <p:nvPr/>
              </p:nvSpPr>
              <p:spPr bwMode="auto">
                <a:xfrm>
                  <a:off x="5518" y="2151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1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5281" y="2095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2" name="Oval 98"/>
                <p:cNvSpPr>
                  <a:spLocks noChangeAspect="1" noChangeArrowheads="1"/>
                </p:cNvSpPr>
                <p:nvPr/>
              </p:nvSpPr>
              <p:spPr bwMode="auto">
                <a:xfrm>
                  <a:off x="5304" y="2299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3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5621" y="2050"/>
                  <a:ext cx="27" cy="25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4" name="Oval 100"/>
                <p:cNvSpPr>
                  <a:spLocks noChangeArrowheads="1"/>
                </p:cNvSpPr>
                <p:nvPr/>
              </p:nvSpPr>
              <p:spPr bwMode="auto">
                <a:xfrm>
                  <a:off x="5236" y="2073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55" name="Oval 101"/>
                <p:cNvSpPr>
                  <a:spLocks noChangeArrowheads="1"/>
                </p:cNvSpPr>
                <p:nvPr/>
              </p:nvSpPr>
              <p:spPr bwMode="auto">
                <a:xfrm>
                  <a:off x="5304" y="2345"/>
                  <a:ext cx="44" cy="4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102"/>
              <p:cNvGrpSpPr>
                <a:grpSpLocks/>
              </p:cNvGrpSpPr>
              <p:nvPr/>
            </p:nvGrpSpPr>
            <p:grpSpPr bwMode="auto">
              <a:xfrm>
                <a:off x="4905" y="2092"/>
                <a:ext cx="159" cy="321"/>
                <a:chOff x="4905" y="2092"/>
                <a:chExt cx="159" cy="321"/>
              </a:xfrm>
            </p:grpSpPr>
            <p:sp>
              <p:nvSpPr>
                <p:cNvPr id="42010" name="Line 103"/>
                <p:cNvSpPr>
                  <a:spLocks noChangeAspect="1" noChangeShapeType="1"/>
                </p:cNvSpPr>
                <p:nvPr/>
              </p:nvSpPr>
              <p:spPr bwMode="auto">
                <a:xfrm>
                  <a:off x="4986" y="2251"/>
                  <a:ext cx="0" cy="162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11" name="Oval 104"/>
                <p:cNvSpPr>
                  <a:spLocks noChangeArrowheads="1"/>
                </p:cNvSpPr>
                <p:nvPr/>
              </p:nvSpPr>
              <p:spPr bwMode="auto">
                <a:xfrm>
                  <a:off x="4905" y="2092"/>
                  <a:ext cx="159" cy="159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Group 105"/>
              <p:cNvGrpSpPr>
                <a:grpSpLocks/>
              </p:cNvGrpSpPr>
              <p:nvPr/>
            </p:nvGrpSpPr>
            <p:grpSpPr bwMode="auto">
              <a:xfrm>
                <a:off x="5424" y="2156"/>
                <a:ext cx="136" cy="284"/>
                <a:chOff x="5424" y="2156"/>
                <a:chExt cx="136" cy="284"/>
              </a:xfrm>
            </p:grpSpPr>
            <p:sp>
              <p:nvSpPr>
                <p:cNvPr id="42008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5492" y="2296"/>
                  <a:ext cx="0" cy="144"/>
                </a:xfrm>
                <a:prstGeom prst="line">
                  <a:avLst/>
                </a:prstGeom>
                <a:noFill/>
                <a:ln w="6350" cap="rnd">
                  <a:solidFill>
                    <a:schemeClr val="tx1"/>
                  </a:solidFill>
                  <a:prstDash val="sysDot"/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09" name="Oval 107"/>
                <p:cNvSpPr>
                  <a:spLocks noChangeArrowheads="1"/>
                </p:cNvSpPr>
                <p:nvPr/>
              </p:nvSpPr>
              <p:spPr bwMode="auto">
                <a:xfrm>
                  <a:off x="5424" y="2156"/>
                  <a:ext cx="136" cy="136"/>
                </a:xfrm>
                <a:prstGeom prst="ellipse">
                  <a:avLst/>
                </a:prstGeom>
                <a:noFill/>
                <a:ln w="254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2001" name="TextBox 102"/>
          <p:cNvSpPr txBox="1">
            <a:spLocks noChangeArrowheads="1"/>
          </p:cNvSpPr>
          <p:nvPr/>
        </p:nvSpPr>
        <p:spPr bwMode="auto">
          <a:xfrm>
            <a:off x="5340594" y="6466851"/>
            <a:ext cx="3826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Implicit Shape Model by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Leibe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2307917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hypotheses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35280" cy="5135563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3"/>
            </a:pPr>
            <a:r>
              <a:rPr lang="en-US" dirty="0"/>
              <a:t>Region-based proposal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dirty="0"/>
              <a:t>Arbitrary bounding box + image ‘cut’ segmentation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572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2860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4343400"/>
            <a:ext cx="29718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2286000"/>
            <a:ext cx="36528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20314" y="648866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Endres Hoiem 2010</a:t>
            </a:r>
          </a:p>
        </p:txBody>
      </p:sp>
    </p:spTree>
    <p:extLst>
      <p:ext uri="{BB962C8B-B14F-4D97-AF65-F5344CB8AC3E}">
        <p14:creationId xmlns:p14="http://schemas.microsoft.com/office/powerpoint/2010/main" val="38833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042" name="TextBox 9"/>
          <p:cNvSpPr txBox="1">
            <a:spLocks noChangeArrowheads="1"/>
          </p:cNvSpPr>
          <p:nvPr/>
        </p:nvSpPr>
        <p:spPr bwMode="auto">
          <a:xfrm>
            <a:off x="4932040" y="3774449"/>
            <a:ext cx="388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Mainly gradient-based features, usually based on summary representation, many classifiers.</a:t>
            </a:r>
          </a:p>
        </p:txBody>
      </p:sp>
    </p:spTree>
    <p:extLst>
      <p:ext uri="{BB962C8B-B14F-4D97-AF65-F5344CB8AC3E}">
        <p14:creationId xmlns:p14="http://schemas.microsoft.com/office/powerpoint/2010/main" val="371861615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Process of Object Recognition</a:t>
            </a:r>
            <a:endParaRPr lang="de-CH"/>
          </a:p>
        </p:txBody>
      </p:sp>
      <p:sp>
        <p:nvSpPr>
          <p:cNvPr id="108" name="Rounded Rectangle 107"/>
          <p:cNvSpPr/>
          <p:nvPr/>
        </p:nvSpPr>
        <p:spPr>
          <a:xfrm>
            <a:off x="1066800" y="16002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Specify Object Model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1066800" y="2789238"/>
            <a:ext cx="3657600" cy="639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 Hypotheses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66800" y="39624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Score Hypotheses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66800" y="5181600"/>
            <a:ext cx="3657600" cy="639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Resolve Detections</a:t>
            </a:r>
          </a:p>
        </p:txBody>
      </p:sp>
      <p:sp>
        <p:nvSpPr>
          <p:cNvPr id="112" name="Down Arrow 111"/>
          <p:cNvSpPr/>
          <p:nvPr/>
        </p:nvSpPr>
        <p:spPr>
          <a:xfrm>
            <a:off x="2667000" y="2392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Down Arrow 113"/>
          <p:cNvSpPr/>
          <p:nvPr/>
        </p:nvSpPr>
        <p:spPr>
          <a:xfrm>
            <a:off x="2667000" y="353536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Down Arrow 114"/>
          <p:cNvSpPr/>
          <p:nvPr/>
        </p:nvSpPr>
        <p:spPr>
          <a:xfrm>
            <a:off x="2667000" y="4722813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876800" y="5181600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Rescore each proposed object based on whole set</a:t>
            </a:r>
          </a:p>
        </p:txBody>
      </p:sp>
    </p:spTree>
    <p:extLst>
      <p:ext uri="{BB962C8B-B14F-4D97-AF65-F5344CB8AC3E}">
        <p14:creationId xmlns:p14="http://schemas.microsoft.com/office/powerpoint/2010/main" val="302765535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808820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2799420"/>
            <a:ext cx="1524000" cy="13716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524000" y="41710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1808820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88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7" name="TextBox 14"/>
          <p:cNvSpPr txBox="1">
            <a:spLocks noChangeArrowheads="1"/>
          </p:cNvSpPr>
          <p:nvPr/>
        </p:nvSpPr>
        <p:spPr bwMode="auto">
          <a:xfrm>
            <a:off x="57150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267200" y="3212976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1803829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808819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dirty="0"/>
              <a:t>Non-max suppression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4066" y="310422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1371600" y="39424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45064" name="TextBox 8"/>
          <p:cNvSpPr txBox="1">
            <a:spLocks noChangeArrowheads="1"/>
          </p:cNvSpPr>
          <p:nvPr/>
        </p:nvSpPr>
        <p:spPr bwMode="auto">
          <a:xfrm>
            <a:off x="12954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1808819"/>
            <a:ext cx="3581400" cy="3144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267200" y="3212976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38800" y="2570820"/>
            <a:ext cx="152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53666" y="3104220"/>
            <a:ext cx="846667" cy="7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5791200" y="39424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0.1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715000" y="218982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Score = 0.8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6875" y="5083743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“Overlap” score is below some threshold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Where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overlap = intersection over union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IoU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often called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Jaccard index 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similarity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prstClr val="black"/>
              </a:solidFill>
              <a:latin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IoU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close to 1.0 is good</a:t>
            </a:r>
          </a:p>
        </p:txBody>
      </p:sp>
      <p:pic>
        <p:nvPicPr>
          <p:cNvPr id="3074" name="Picture 2" descr="https://upload.wikimedia.org/wikipedia/commons/c/c7/Intersection_over_Union_-_visual_equation.png">
            <a:extLst>
              <a:ext uri="{FF2B5EF4-FFF2-40B4-BE49-F238E27FC236}">
                <a16:creationId xmlns:a16="http://schemas.microsoft.com/office/drawing/2014/main" id="{B4644CD1-E814-4B2D-AEE8-352E8A66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688" y="5085184"/>
            <a:ext cx="2147694" cy="167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990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Resolving detection scores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9333" y="990600"/>
            <a:ext cx="8229600" cy="182633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Arial" charset="0"/>
              <a:buAutoNum type="arabicPeriod" startAt="2"/>
            </a:pPr>
            <a:r>
              <a:rPr lang="en-US" dirty="0"/>
              <a:t>Context/reasoning</a:t>
            </a:r>
          </a:p>
          <a:p>
            <a:pPr marL="914400" lvl="1" indent="-514350"/>
            <a:r>
              <a:rPr lang="en-US" dirty="0"/>
              <a:t>Via geometry</a:t>
            </a:r>
          </a:p>
          <a:p>
            <a:pPr marL="914400" lvl="1" indent="-514350"/>
            <a:r>
              <a:rPr lang="en-US" dirty="0"/>
              <a:t>Via known information</a:t>
            </a:r>
            <a:br>
              <a:rPr lang="en-US" dirty="0"/>
            </a:br>
            <a:r>
              <a:rPr lang="en-US" dirty="0"/>
              <a:t>or prior distributions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0"/>
            <a:ext cx="5105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p1010172_bx"/>
          <p:cNvPicPr>
            <a:picLocks noChangeAspect="1" noChangeArrowheads="1"/>
          </p:cNvPicPr>
          <p:nvPr/>
        </p:nvPicPr>
        <p:blipFill>
          <a:blip r:embed="rId3" cstate="print"/>
          <a:srcRect l="13000" t="10655" r="13000" b="14761"/>
          <a:stretch>
            <a:fillRect/>
          </a:stretch>
        </p:blipFill>
        <p:spPr bwMode="auto">
          <a:xfrm>
            <a:off x="5486400" y="1082675"/>
            <a:ext cx="32004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 noChangeAspect="1"/>
          </p:cNvGrpSpPr>
          <p:nvPr/>
        </p:nvGrpSpPr>
        <p:grpSpPr bwMode="auto">
          <a:xfrm>
            <a:off x="5626100" y="3606532"/>
            <a:ext cx="2832100" cy="3280043"/>
            <a:chOff x="2687" y="825"/>
            <a:chExt cx="3048" cy="3531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687" y="825"/>
              <a:ext cx="3048" cy="3531"/>
              <a:chOff x="2679" y="672"/>
              <a:chExt cx="3048" cy="3531"/>
            </a:xfrm>
          </p:grpSpPr>
          <p:pic>
            <p:nvPicPr>
              <p:cNvPr id="46092" name="Picture 13" descr="p1010172_ov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6000" t="2664" r="19000" b="1443"/>
              <a:stretch>
                <a:fillRect/>
              </a:stretch>
            </p:blipFill>
            <p:spPr bwMode="auto">
              <a:xfrm>
                <a:off x="2694" y="672"/>
                <a:ext cx="3033" cy="3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093" name="Text Box 14"/>
              <p:cNvSpPr txBox="1">
                <a:spLocks noChangeArrowheads="1"/>
              </p:cNvSpPr>
              <p:nvPr/>
            </p:nvSpPr>
            <p:spPr bwMode="auto">
              <a:xfrm>
                <a:off x="3962" y="3936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rPr>
                  <a:t>meters</a:t>
                </a:r>
              </a:p>
            </p:txBody>
          </p:sp>
          <p:sp>
            <p:nvSpPr>
              <p:cNvPr id="46094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2501" y="2127"/>
                <a:ext cx="62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panose="020B0604020202020204" pitchFamily="34" charset="0"/>
                  </a:rPr>
                  <a:t>meters</a:t>
                </a:r>
              </a:p>
            </p:txBody>
          </p:sp>
        </p:grpSp>
        <p:sp>
          <p:nvSpPr>
            <p:cNvPr id="46088" name="Oval 16"/>
            <p:cNvSpPr>
              <a:spLocks noChangeAspect="1" noChangeArrowheads="1"/>
            </p:cNvSpPr>
            <p:nvPr/>
          </p:nvSpPr>
          <p:spPr bwMode="auto">
            <a:xfrm>
              <a:off x="4565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89" name="Oval 17"/>
            <p:cNvSpPr>
              <a:spLocks noChangeArrowheads="1"/>
            </p:cNvSpPr>
            <p:nvPr/>
          </p:nvSpPr>
          <p:spPr bwMode="auto">
            <a:xfrm>
              <a:off x="3908" y="2008"/>
              <a:ext cx="35" cy="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0" name="Oval 18"/>
            <p:cNvSpPr>
              <a:spLocks noChangeAspect="1" noChangeArrowheads="1"/>
            </p:cNvSpPr>
            <p:nvPr/>
          </p:nvSpPr>
          <p:spPr bwMode="auto">
            <a:xfrm>
              <a:off x="4628" y="2709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1" name="Oval 19"/>
            <p:cNvSpPr>
              <a:spLocks noChangeAspect="1" noChangeArrowheads="1"/>
            </p:cNvSpPr>
            <p:nvPr/>
          </p:nvSpPr>
          <p:spPr bwMode="auto">
            <a:xfrm>
              <a:off x="3606" y="2323"/>
              <a:ext cx="40" cy="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648866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 et al. 2006</a:t>
            </a:r>
          </a:p>
        </p:txBody>
      </p:sp>
    </p:spTree>
    <p:extLst>
      <p:ext uri="{BB962C8B-B14F-4D97-AF65-F5344CB8AC3E}">
        <p14:creationId xmlns:p14="http://schemas.microsoft.com/office/powerpoint/2010/main" val="2542672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914400"/>
          </a:xfrm>
        </p:spPr>
        <p:txBody>
          <a:bodyPr>
            <a:noAutofit/>
          </a:bodyPr>
          <a:lstStyle/>
          <a:p>
            <a:r>
              <a:rPr lang="en-US" sz="3600"/>
              <a:t>Object category detection in computer vision</a:t>
            </a:r>
          </a:p>
        </p:txBody>
      </p:sp>
      <p:pic>
        <p:nvPicPr>
          <p:cNvPr id="32771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685800" y="838200"/>
            <a:ext cx="7900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Goal: detect all pedestrians, cars, monkeys, etc in image</a:t>
            </a:r>
          </a:p>
        </p:txBody>
      </p:sp>
    </p:spTree>
    <p:extLst>
      <p:ext uri="{BB962C8B-B14F-4D97-AF65-F5344CB8AC3E}">
        <p14:creationId xmlns:p14="http://schemas.microsoft.com/office/powerpoint/2010/main" val="3765502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Steps of Category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648200" cy="5562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Align</a:t>
            </a:r>
          </a:p>
          <a:p>
            <a:pPr marL="914400" lvl="1" indent="-514350"/>
            <a:r>
              <a:rPr lang="en-US" dirty="0"/>
              <a:t>E.g., choose position, scale orientation</a:t>
            </a:r>
          </a:p>
          <a:p>
            <a:pPr marL="914400" lvl="1" indent="-514350"/>
            <a:r>
              <a:rPr lang="en-US" dirty="0"/>
              <a:t>How to make this tractable?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/>
              <a:t>Compare</a:t>
            </a:r>
            <a:endParaRPr lang="en-US" dirty="0"/>
          </a:p>
          <a:p>
            <a:pPr marL="914400" lvl="1" indent="-514350"/>
            <a:r>
              <a:rPr lang="en-US" dirty="0"/>
              <a:t>Compute similarity to an example object or to a summary representation</a:t>
            </a:r>
          </a:p>
          <a:p>
            <a:pPr marL="914400" lvl="1" indent="-514350"/>
            <a:r>
              <a:rPr lang="en-US" dirty="0"/>
              <a:t>Which differences in appearance are important?</a:t>
            </a:r>
          </a:p>
        </p:txBody>
      </p:sp>
      <p:pic>
        <p:nvPicPr>
          <p:cNvPr id="4" name="Picture 4" descr="p1010172"/>
          <p:cNvPicPr>
            <a:picLocks noChangeAspect="1" noChangeArrowheads="1"/>
          </p:cNvPicPr>
          <p:nvPr/>
        </p:nvPicPr>
        <p:blipFill>
          <a:blip r:embed="rId2" cstate="print"/>
          <a:srcRect l="40000" t="26667" b="16667"/>
          <a:stretch>
            <a:fillRect/>
          </a:stretch>
        </p:blipFill>
        <p:spPr bwMode="auto">
          <a:xfrm>
            <a:off x="5562600" y="1066800"/>
            <a:ext cx="32272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504922" y="2191139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4034" name="Picture 2" descr="http://www.cse.lehigh.edu/~spletzer/duc_s07/left_pedestrian.png"/>
          <p:cNvPicPr>
            <a:picLocks noChangeAspect="1" noChangeArrowheads="1"/>
          </p:cNvPicPr>
          <p:nvPr/>
        </p:nvPicPr>
        <p:blipFill>
          <a:blip r:embed="rId3" cstate="print"/>
          <a:srcRect l="37500" t="33333" r="49861" b="23333"/>
          <a:stretch>
            <a:fillRect/>
          </a:stretch>
        </p:blipFill>
        <p:spPr bwMode="auto">
          <a:xfrm>
            <a:off x="7220339" y="4155234"/>
            <a:ext cx="533400" cy="1371600"/>
          </a:xfrm>
          <a:prstGeom prst="rect">
            <a:avLst/>
          </a:prstGeom>
          <a:noFill/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876661" y="1295400"/>
            <a:ext cx="228600" cy="533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624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5" cstate="print"/>
          <a:srcRect r="-14286"/>
          <a:stretch>
            <a:fillRect/>
          </a:stretch>
        </p:blipFill>
        <p:spPr bwMode="auto">
          <a:xfrm>
            <a:off x="5867400" y="3963956"/>
            <a:ext cx="6096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800600" y="5562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Aligned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Possible Objects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3139" y="550118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Exemplar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4800" y="5505061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20" name="Left-Right Arrow 19"/>
          <p:cNvSpPr/>
          <p:nvPr/>
        </p:nvSpPr>
        <p:spPr>
          <a:xfrm>
            <a:off x="6553200" y="4724400"/>
            <a:ext cx="5334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14800"/>
            <a:ext cx="737206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9195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58200" cy="914400"/>
          </a:xfrm>
          <a:noFill/>
        </p:spPr>
        <p:txBody>
          <a:bodyPr>
            <a:normAutofit fontScale="90000"/>
          </a:bodyPr>
          <a:lstStyle/>
          <a:p>
            <a:r>
              <a:rPr lang="en-US" dirty="0"/>
              <a:t>Sliding window: a simple alignment solution</a:t>
            </a:r>
          </a:p>
        </p:txBody>
      </p:sp>
      <p:grpSp>
        <p:nvGrpSpPr>
          <p:cNvPr id="6147" name="Group 7"/>
          <p:cNvGrpSpPr>
            <a:grpSpLocks/>
          </p:cNvGrpSpPr>
          <p:nvPr/>
        </p:nvGrpSpPr>
        <p:grpSpPr bwMode="auto">
          <a:xfrm>
            <a:off x="228600" y="1219200"/>
            <a:ext cx="4419600" cy="3352800"/>
            <a:chOff x="1219200" y="1524000"/>
            <a:chExt cx="6705600" cy="5029200"/>
          </a:xfrm>
        </p:grpSpPr>
        <p:pic>
          <p:nvPicPr>
            <p:cNvPr id="6156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524000"/>
              <a:ext cx="6705600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7" name="Rectangle 5"/>
            <p:cNvSpPr>
              <a:spLocks noChangeArrowheads="1"/>
            </p:cNvSpPr>
            <p:nvPr/>
          </p:nvSpPr>
          <p:spPr bwMode="auto">
            <a:xfrm>
              <a:off x="12192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8" name="Rectangle 6"/>
            <p:cNvSpPr>
              <a:spLocks noChangeArrowheads="1"/>
            </p:cNvSpPr>
            <p:nvPr/>
          </p:nvSpPr>
          <p:spPr bwMode="auto">
            <a:xfrm>
              <a:off x="1371600" y="1524000"/>
              <a:ext cx="381000" cy="990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9" name="Rectangle 7"/>
            <p:cNvSpPr>
              <a:spLocks noChangeArrowheads="1"/>
            </p:cNvSpPr>
            <p:nvPr/>
          </p:nvSpPr>
          <p:spPr bwMode="auto">
            <a:xfrm>
              <a:off x="7439025" y="5481638"/>
              <a:ext cx="457200" cy="1066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60" name="Line 8"/>
            <p:cNvSpPr>
              <a:spLocks noChangeShapeType="1"/>
            </p:cNvSpPr>
            <p:nvPr/>
          </p:nvSpPr>
          <p:spPr bwMode="auto">
            <a:xfrm>
              <a:off x="1981200" y="2057400"/>
              <a:ext cx="457200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05400" y="4724400"/>
            <a:ext cx="2286000" cy="1714500"/>
            <a:chOff x="533400" y="1676400"/>
            <a:chExt cx="2286000" cy="1714500"/>
          </a:xfrm>
        </p:grpSpPr>
        <p:pic>
          <p:nvPicPr>
            <p:cNvPr id="6151" name="Picture 13" descr="p101017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2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3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4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55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2788679">
            <a:off x="4629150" y="44005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2788679">
            <a:off x="7372350" y="6229350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424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Influential Works in Detection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51520" y="728700"/>
            <a:ext cx="8676964" cy="6084676"/>
          </a:xfrm>
        </p:spPr>
        <p:txBody>
          <a:bodyPr>
            <a:normAutofit/>
          </a:bodyPr>
          <a:lstStyle/>
          <a:p>
            <a:r>
              <a:rPr lang="en-US" sz="2000" dirty="0"/>
              <a:t>Sung-</a:t>
            </a:r>
            <a:r>
              <a:rPr lang="en-US" sz="2000" dirty="0" err="1"/>
              <a:t>Poggio</a:t>
            </a:r>
            <a:r>
              <a:rPr lang="en-US" sz="2000" dirty="0"/>
              <a:t> (1994, 1998) : ~2000 citations</a:t>
            </a:r>
          </a:p>
          <a:p>
            <a:pPr lvl="1"/>
            <a:r>
              <a:rPr lang="en-US" sz="1800" dirty="0"/>
              <a:t>Basic idea of statistical template detection, bootstrapping to get “face-like” negative examples, multiple whole-face prototypes (in 1994)</a:t>
            </a:r>
          </a:p>
          <a:p>
            <a:r>
              <a:rPr lang="en-US" sz="2000" dirty="0"/>
              <a:t>Rowley-</a:t>
            </a:r>
            <a:r>
              <a:rPr lang="en-US" sz="2000" dirty="0" err="1"/>
              <a:t>Baluja</a:t>
            </a:r>
            <a:r>
              <a:rPr lang="en-US" sz="2000" dirty="0"/>
              <a:t>-Kanade (1996-1998) : ~3600</a:t>
            </a:r>
          </a:p>
          <a:p>
            <a:pPr lvl="1"/>
            <a:r>
              <a:rPr lang="en-US" sz="1800" dirty="0"/>
              <a:t>“Parts” at fixed position, non-maxima suppression, simple cascade, rotation, pretty good accuracy, fast</a:t>
            </a:r>
          </a:p>
          <a:p>
            <a:r>
              <a:rPr lang="en-US" sz="2000" dirty="0" err="1"/>
              <a:t>Schneiderman</a:t>
            </a:r>
            <a:r>
              <a:rPr lang="en-US" sz="2000" dirty="0"/>
              <a:t>-Kanade (1998-2000,2004) : ~1700</a:t>
            </a:r>
          </a:p>
          <a:p>
            <a:pPr lvl="1"/>
            <a:r>
              <a:rPr lang="en-US" sz="1800" dirty="0"/>
              <a:t>Careful feature engineering, excellent results, cascade</a:t>
            </a:r>
          </a:p>
          <a:p>
            <a:r>
              <a:rPr lang="en-US" sz="2000" dirty="0">
                <a:solidFill>
                  <a:srgbClr val="00B050"/>
                </a:solidFill>
              </a:rPr>
              <a:t>Viola-Jones</a:t>
            </a:r>
            <a:r>
              <a:rPr lang="en-US" sz="2000" dirty="0"/>
              <a:t> (2001, 2004) : ~13,000</a:t>
            </a:r>
          </a:p>
          <a:p>
            <a:pPr lvl="1"/>
            <a:r>
              <a:rPr lang="en-US" sz="1800" dirty="0" err="1"/>
              <a:t>Haar</a:t>
            </a:r>
            <a:r>
              <a:rPr lang="en-US" sz="1800" dirty="0"/>
              <a:t>-like features, </a:t>
            </a:r>
            <a:r>
              <a:rPr lang="en-US" sz="1800" dirty="0" err="1"/>
              <a:t>Adaboost</a:t>
            </a:r>
            <a:r>
              <a:rPr lang="en-US" sz="1800" dirty="0"/>
              <a:t> as feature selection, hyper-cascade, very fast</a:t>
            </a:r>
          </a:p>
          <a:p>
            <a:r>
              <a:rPr lang="en-US" sz="2000" dirty="0" err="1">
                <a:solidFill>
                  <a:srgbClr val="00B050"/>
                </a:solidFill>
              </a:rPr>
              <a:t>Dalal-Triggs</a:t>
            </a:r>
            <a:r>
              <a:rPr lang="en-US" sz="2000" dirty="0"/>
              <a:t> (2005) : </a:t>
            </a:r>
            <a:r>
              <a:rPr lang="en-US" sz="2000" dirty="0">
                <a:sym typeface="Wingdings" pitchFamily="2" charset="2"/>
              </a:rPr>
              <a:t>~16,000 citations</a:t>
            </a:r>
            <a:endParaRPr lang="en-US" sz="2000" dirty="0"/>
          </a:p>
          <a:p>
            <a:pPr lvl="1"/>
            <a:r>
              <a:rPr lang="en-US" sz="1800" dirty="0"/>
              <a:t>Careful feature engineering, excellent results, HOG feature, online code</a:t>
            </a:r>
          </a:p>
          <a:p>
            <a:r>
              <a:rPr lang="en-US" sz="2000" dirty="0" err="1"/>
              <a:t>Felzenszwalb-McAllester-Ramanan</a:t>
            </a:r>
            <a:r>
              <a:rPr lang="en-US" sz="2000" dirty="0"/>
              <a:t> (2008):  ~</a:t>
            </a:r>
            <a:r>
              <a:rPr lang="en-US" sz="2000" dirty="0">
                <a:sym typeface="Wingdings" pitchFamily="2" charset="2"/>
              </a:rPr>
              <a:t>4,600 citations</a:t>
            </a:r>
            <a:endParaRPr lang="en-US" sz="2000" dirty="0"/>
          </a:p>
          <a:p>
            <a:pPr lvl="1"/>
            <a:r>
              <a:rPr lang="en-US" sz="1800" dirty="0"/>
              <a:t>Template/parts-based blend </a:t>
            </a:r>
          </a:p>
          <a:p>
            <a:r>
              <a:rPr lang="en-US" sz="2200" dirty="0" err="1">
                <a:solidFill>
                  <a:srgbClr val="00B050"/>
                </a:solidFill>
              </a:rPr>
              <a:t>Girshick</a:t>
            </a:r>
            <a:r>
              <a:rPr lang="en-US" sz="2200" dirty="0">
                <a:solidFill>
                  <a:srgbClr val="00B050"/>
                </a:solidFill>
              </a:rPr>
              <a:t> </a:t>
            </a:r>
            <a:r>
              <a:rPr lang="en-US" sz="2200" dirty="0"/>
              <a:t>et al. (2013): ~2000 citations</a:t>
            </a:r>
          </a:p>
          <a:p>
            <a:pPr lvl="1"/>
            <a:r>
              <a:rPr lang="en-US" sz="1800" dirty="0"/>
              <a:t>R-CNN / Fast R-CNN / Faster R-CNN. Deep learned models on object proposals.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93340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29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Dalal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Triggs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Person detection with HOG &amp; linear SVM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877272"/>
            <a:ext cx="8229600" cy="4525963"/>
          </a:xfrm>
        </p:spPr>
        <p:txBody>
          <a:bodyPr/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Histograms of Oriented Gradients for Human Detection,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Navneet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4"/>
              </a:rPr>
              <a:t>Dalal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600" dirty="0">
                <a:latin typeface="Arial" pitchFamily="34" charset="0"/>
                <a:cs typeface="Arial" pitchFamily="34" charset="0"/>
                <a:hlinkClick r:id="rId5"/>
              </a:rPr>
              <a:t>Bill </a:t>
            </a:r>
            <a:r>
              <a:rPr lang="en-US" sz="1600" dirty="0" err="1">
                <a:latin typeface="Arial" pitchFamily="34" charset="0"/>
                <a:cs typeface="Arial" pitchFamily="34" charset="0"/>
                <a:hlinkClick r:id="rId5"/>
              </a:rPr>
              <a:t>Triggs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, International Conference on Computer Vision &amp; Pattern Recognition - June 2005 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http://lear.inrialpes.fr/pubs/2005/DT05/</a:t>
            </a:r>
          </a:p>
        </p:txBody>
      </p:sp>
      <p:pic>
        <p:nvPicPr>
          <p:cNvPr id="4" name="dem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956" y="1016732"/>
            <a:ext cx="6966775" cy="464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3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Template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14400" y="1165225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/>
              <a:t>Object model = </a:t>
            </a:r>
          </a:p>
          <a:p>
            <a:r>
              <a:rPr lang="en-US" dirty="0"/>
              <a:t>	sum of scores of features </a:t>
            </a:r>
            <a:r>
              <a:rPr lang="en-US" i="1" dirty="0"/>
              <a:t>at fixed positions!</a:t>
            </a:r>
          </a:p>
        </p:txBody>
      </p:sp>
      <p:pic>
        <p:nvPicPr>
          <p:cNvPr id="8196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876800"/>
            <a:ext cx="622300" cy="16462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819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743200"/>
            <a:ext cx="533400" cy="1644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143000" y="27432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31242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90600" y="35814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95400" y="39624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90600" y="36576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69988" y="4876800"/>
            <a:ext cx="381000" cy="381000"/>
          </a:xfrm>
          <a:prstGeom prst="ellipse">
            <a:avLst/>
          </a:prstGeom>
          <a:noFill/>
          <a:ln w="57150">
            <a:solidFill>
              <a:srgbClr val="03E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93788" y="52578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17588" y="5715000"/>
            <a:ext cx="381000" cy="381000"/>
          </a:xfrm>
          <a:prstGeom prst="ellipse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1322388" y="6096000"/>
            <a:ext cx="381000" cy="3810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17588" y="5791200"/>
            <a:ext cx="685800" cy="685800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2860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  <a:latin typeface="Arial" charset="0"/>
                <a:cs typeface="+mn-cs"/>
              </a:rPr>
              <a:t>+3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743200" y="32004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" charset="0"/>
                <a:cs typeface="+mn-cs"/>
              </a:rPr>
              <a:t>+2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276600" y="3200400"/>
            <a:ext cx="50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  <a:latin typeface="Arial" charset="0"/>
                <a:cs typeface="+mn-cs"/>
              </a:rPr>
              <a:t>-2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3313" y="3200400"/>
            <a:ext cx="5064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charset="0"/>
                <a:cs typeface="+mn-cs"/>
              </a:rPr>
              <a:t>-1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100513" y="3200400"/>
            <a:ext cx="806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Arial" charset="0"/>
                <a:cs typeface="+mn-cs"/>
              </a:rPr>
              <a:t>-2.5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848225" y="3200400"/>
            <a:ext cx="1114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prstClr val="black"/>
                </a:solidFill>
                <a:latin typeface="Arial" charset="0"/>
                <a:cs typeface="+mn-cs"/>
              </a:rPr>
              <a:t>= -0.5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2860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3EF2A"/>
                </a:solidFill>
                <a:latin typeface="Arial" charset="0"/>
                <a:cs typeface="+mn-cs"/>
              </a:rPr>
              <a:t>+4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43200" y="5410200"/>
            <a:ext cx="595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" charset="0"/>
                <a:cs typeface="+mn-cs"/>
              </a:rPr>
              <a:t>+1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200400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  <a:latin typeface="Arial" charset="0"/>
                <a:cs typeface="+mn-cs"/>
              </a:rPr>
              <a:t>+0.5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71925" y="5410200"/>
            <a:ext cx="5953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charset="0"/>
                <a:cs typeface="+mn-cs"/>
              </a:rPr>
              <a:t>+3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429125" y="5410200"/>
            <a:ext cx="895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Arial" charset="0"/>
                <a:cs typeface="+mn-cs"/>
              </a:rPr>
              <a:t>+0.5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176838" y="5410200"/>
            <a:ext cx="1195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prstClr val="black"/>
                </a:solidFill>
                <a:latin typeface="Arial" charset="0"/>
                <a:cs typeface="+mn-cs"/>
              </a:rPr>
              <a:t>= 10.5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827713" y="3200400"/>
            <a:ext cx="9953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1F497D"/>
                </a:solidFill>
                <a:latin typeface="Arial" charset="0"/>
                <a:cs typeface="+mn-cs"/>
              </a:rPr>
              <a:t>&gt; 7.5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827713" y="2895600"/>
            <a:ext cx="404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?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296025" y="5410200"/>
            <a:ext cx="995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&gt; 7.5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296025" y="5105400"/>
            <a:ext cx="404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1F497D"/>
                </a:solidFill>
                <a:latin typeface="Arial" charset="0"/>
                <a:cs typeface="+mn-cs"/>
              </a:rPr>
              <a:t>?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86425" y="3810000"/>
            <a:ext cx="1790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Arial" charset="0"/>
                <a:cs typeface="+mn-cs"/>
              </a:rPr>
              <a:t>Non-object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62625" y="5943600"/>
            <a:ext cx="1141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prstClr val="black"/>
                </a:solidFill>
                <a:latin typeface="Arial" charset="0"/>
                <a:cs typeface="+mn-cs"/>
              </a:rPr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175068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</a:t>
            </a:r>
            <a:r>
              <a:rPr lang="en-US" dirty="0" err="1"/>
              <a:t>Dalal-Triggs</a:t>
            </a:r>
            <a:r>
              <a:rPr lang="en-US" dirty="0"/>
              <a:t> pedestrian detector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733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Extract fixed-sized (64x128 pixel) window at each position and scale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HOG (histogram of gradient) features within each window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Score the window with a linear SVM classifier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Perform non-maxima suppression to remove overlapping detections with lower scores</a:t>
            </a:r>
          </a:p>
        </p:txBody>
      </p:sp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2" y="838200"/>
            <a:ext cx="87915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818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1" name="AutoShape 3"/>
          <p:cNvSpPr>
            <a:spLocks noChangeArrowheads="1"/>
          </p:cNvSpPr>
          <p:nvPr/>
        </p:nvSpPr>
        <p:spPr bwMode="auto">
          <a:xfrm>
            <a:off x="762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954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4741" name="Group 53"/>
          <p:cNvGraphicFramePr>
            <a:graphicFrameLocks noGrp="1"/>
          </p:cNvGraphicFramePr>
          <p:nvPr/>
        </p:nvGraphicFramePr>
        <p:xfrm>
          <a:off x="3352800" y="1295400"/>
          <a:ext cx="2590800" cy="510540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4744" name="Text Box 56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4745" name="Rectangle 57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696450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Tested with</a:t>
            </a:r>
          </a:p>
          <a:p>
            <a:pPr lvl="1"/>
            <a:r>
              <a:rPr lang="en-US" dirty="0"/>
              <a:t>RGB</a:t>
            </a:r>
          </a:p>
          <a:p>
            <a:pPr lvl="1"/>
            <a:r>
              <a:rPr lang="en-US" dirty="0"/>
              <a:t>LAB</a:t>
            </a:r>
          </a:p>
          <a:p>
            <a:pPr lvl="1"/>
            <a:r>
              <a:rPr lang="en-US" dirty="0"/>
              <a:t>Grayscale</a:t>
            </a:r>
          </a:p>
          <a:p>
            <a:r>
              <a:rPr lang="en-US" dirty="0"/>
              <a:t>Gamma Normalization and Compression</a:t>
            </a:r>
          </a:p>
          <a:p>
            <a:pPr lvl="1"/>
            <a:r>
              <a:rPr lang="en-US" dirty="0"/>
              <a:t>Square root</a:t>
            </a:r>
          </a:p>
          <a:p>
            <a:pPr lvl="1"/>
            <a:r>
              <a:rPr lang="en-US" dirty="0"/>
              <a:t>Log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447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2362200" y="2743200"/>
            <a:ext cx="228600" cy="990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4796" y="3053834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Slightly better performance vs. grayscale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5319" y="4989163"/>
            <a:ext cx="533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Very slightly better performance vs. no adjustment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183295" y="5010539"/>
            <a:ext cx="228600" cy="3106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40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39" name="AutoShape 3"/>
          <p:cNvSpPr>
            <a:spLocks noChangeArrowheads="1"/>
          </p:cNvSpPr>
          <p:nvPr/>
        </p:nvSpPr>
        <p:spPr bwMode="auto">
          <a:xfrm>
            <a:off x="243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5717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7683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1152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0600"/>
            <a:ext cx="19097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09800"/>
            <a:ext cx="776288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4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800"/>
            <a:ext cx="1160463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990600" y="3886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uncentered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1066800" y="2667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centered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762000" y="53340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cubic-corrected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6781800" y="3048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diagonal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6934200" y="5410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Sobel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6754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2" name="Oval 1"/>
          <p:cNvSpPr/>
          <p:nvPr/>
        </p:nvSpPr>
        <p:spPr>
          <a:xfrm>
            <a:off x="762000" y="1828800"/>
            <a:ext cx="1752600" cy="1402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86678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Outperforms</a:t>
            </a:r>
          </a:p>
        </p:txBody>
      </p:sp>
    </p:spTree>
    <p:extLst>
      <p:ext uri="{BB962C8B-B14F-4D97-AF65-F5344CB8AC3E}">
        <p14:creationId xmlns:p14="http://schemas.microsoft.com/office/powerpoint/2010/main" val="289369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508" y="1600200"/>
            <a:ext cx="6084676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Histogram of Oriented Gradients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1775" lvl="1" indent="282575"/>
            <a:r>
              <a:rPr lang="en-US" dirty="0"/>
              <a:t>Votes weighted by magnitude</a:t>
            </a:r>
          </a:p>
          <a:p>
            <a:pPr marL="231775" lvl="1" indent="282575"/>
            <a:r>
              <a:rPr lang="en-US" dirty="0"/>
              <a:t>Bilinear interpolation between cells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4290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2" y="3452018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706" y="3536445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1" y="2667000"/>
            <a:ext cx="2978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Orientation: 9 bins (for unsigned angles 0 -180)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7879" y="2667000"/>
            <a:ext cx="2162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Histograms over </a:t>
            </a:r>
            <a:b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</a:br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k x k pixel cells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1" y="3454917"/>
            <a:ext cx="1343025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6806" y="4120967"/>
            <a:ext cx="95187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00566" y="4247913"/>
            <a:ext cx="1500306" cy="6861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1147ED-0DE9-4974-91BA-8C323FBE6DF4}"/>
              </a:ext>
            </a:extLst>
          </p:cNvPr>
          <p:cNvSpPr txBox="1"/>
          <p:nvPr/>
        </p:nvSpPr>
        <p:spPr>
          <a:xfrm>
            <a:off x="1032388" y="4208584"/>
            <a:ext cx="1010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(4 bins shown)</a:t>
            </a:r>
          </a:p>
        </p:txBody>
      </p:sp>
    </p:spTree>
    <p:extLst>
      <p:ext uri="{BB962C8B-B14F-4D97-AF65-F5344CB8AC3E}">
        <p14:creationId xmlns:p14="http://schemas.microsoft.com/office/powerpoint/2010/main" val="726655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48006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2" r="61761"/>
          <a:stretch/>
        </p:blipFill>
        <p:spPr bwMode="auto">
          <a:xfrm>
            <a:off x="1424447" y="2571468"/>
            <a:ext cx="2771775" cy="232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516" y="1616686"/>
            <a:ext cx="6555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charset="0"/>
                <a:cs typeface="+mn-cs"/>
              </a:rPr>
              <a:t>Normalize with respect to surrounding cells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Frame 2"/>
          <p:cNvSpPr/>
          <p:nvPr/>
        </p:nvSpPr>
        <p:spPr>
          <a:xfrm>
            <a:off x="1656115" y="295363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098826" y="295036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096486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1652845" y="3422050"/>
            <a:ext cx="1142999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1" y="4897628"/>
            <a:ext cx="2736752" cy="1195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5176" y="6053793"/>
            <a:ext cx="4927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 </a:t>
            </a:r>
            <a:r>
              <a:rPr lang="en-US" sz="1400" dirty="0"/>
              <a:t>is a small constant </a:t>
            </a:r>
            <a:br>
              <a:rPr lang="en-US" sz="1400" dirty="0"/>
            </a:br>
            <a:r>
              <a:rPr lang="en-US" sz="1400" dirty="0"/>
              <a:t>(to remove div. by zero on empty bins)</a:t>
            </a:r>
            <a:endParaRPr lang="en-US" sz="1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E1A39-CB26-43F2-9558-4AF341AA5CFB}"/>
              </a:ext>
            </a:extLst>
          </p:cNvPr>
          <p:cNvSpPr txBox="1"/>
          <p:nvPr/>
        </p:nvSpPr>
        <p:spPr>
          <a:xfrm>
            <a:off x="908006" y="2096852"/>
            <a:ext cx="30607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Rectangular HOG (R-HOG)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3D1439-EC32-46BC-A226-8EC7CD72D496}"/>
              </a:ext>
            </a:extLst>
          </p:cNvPr>
          <p:cNvSpPr txBox="1"/>
          <p:nvPr/>
        </p:nvSpPr>
        <p:spPr>
          <a:xfrm>
            <a:off x="4247964" y="2816932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normalize?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Concatenate all cell responses from neighboring blocks into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Normalize vector.</a:t>
            </a:r>
          </a:p>
          <a:p>
            <a:pPr marL="285750" indent="-285750">
              <a:buFontTx/>
              <a:buChar char="-"/>
            </a:pPr>
            <a:r>
              <a:rPr lang="en-US" dirty="0"/>
              <a:t>Extract responses from cell of interest.</a:t>
            </a:r>
          </a:p>
          <a:p>
            <a:pPr marL="285750" indent="-285750">
              <a:buFontTx/>
              <a:buChar char="-"/>
            </a:pPr>
            <a:r>
              <a:rPr lang="en-US" dirty="0"/>
              <a:t>Do this 4x for each neighbor set in 2x2.</a:t>
            </a:r>
          </a:p>
        </p:txBody>
      </p:sp>
    </p:spTree>
    <p:extLst>
      <p:ext uri="{BB962C8B-B14F-4D97-AF65-F5344CB8AC3E}">
        <p14:creationId xmlns:p14="http://schemas.microsoft.com/office/powerpoint/2010/main" val="35676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3472951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9 x 4 = 3780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3148" y="4076035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36" y="2847992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294" y="4114817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normalizations by neighboring cells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3842283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3217324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3785430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382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AutoShape 3"/>
          <p:cNvSpPr>
            <a:spLocks noChangeArrowheads="1"/>
          </p:cNvSpPr>
          <p:nvPr/>
        </p:nvSpPr>
        <p:spPr bwMode="auto">
          <a:xfrm>
            <a:off x="62484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502229"/>
            <a:ext cx="2514600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584325" y="370522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rial" charset="0"/>
                <a:cs typeface="+mn-cs"/>
              </a:rPr>
              <a:t>X=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0845" name="Rectangle 13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1F497D"/>
                </a:solidFill>
                <a:latin typeface="Arial" charset="0"/>
                <a:cs typeface="+mn-cs"/>
              </a:rPr>
              <a:t>Navneet Dalal and Bill Triggs, Histograms of Oriented Gradients for Human Detection, CVPR05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9024" y="2445603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9 x 4 = 3780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3148" y="3048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36" y="1820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294" y="3087469"/>
            <a:ext cx="227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normalizations by neighboring cells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V="1">
            <a:off x="6199501" y="2814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2"/>
          </p:cNvCxnSpPr>
          <p:nvPr/>
        </p:nvCxnSpPr>
        <p:spPr>
          <a:xfrm flipH="1">
            <a:off x="7315200" y="2189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H="1" flipV="1">
            <a:off x="7651621" y="2758082"/>
            <a:ext cx="354026" cy="329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80191" y="5112603"/>
            <a:ext cx="421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features = 15 x 7 x (3 x 9) + 4 = 3780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8974" y="5715687"/>
            <a:ext cx="101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cells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7662" y="4487644"/>
            <a:ext cx="18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# orientations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4200" y="5830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magnitude of neighbor cells</a:t>
            </a:r>
          </a:p>
        </p:txBody>
      </p:sp>
      <p:cxnSp>
        <p:nvCxnSpPr>
          <p:cNvPr id="22" name="Straight Arrow Connector 21"/>
          <p:cNvCxnSpPr>
            <a:stCxn id="18" idx="0"/>
          </p:cNvCxnSpPr>
          <p:nvPr/>
        </p:nvCxnSpPr>
        <p:spPr>
          <a:xfrm flipV="1">
            <a:off x="6185327" y="5481935"/>
            <a:ext cx="277499" cy="233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2"/>
          </p:cNvCxnSpPr>
          <p:nvPr/>
        </p:nvCxnSpPr>
        <p:spPr>
          <a:xfrm flipH="1">
            <a:off x="7301026" y="4856976"/>
            <a:ext cx="368042" cy="255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005647" y="5481935"/>
            <a:ext cx="196979" cy="348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800599" y="412646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Arial" charset="0"/>
                <a:cs typeface="+mn-cs"/>
              </a:rPr>
              <a:t>UoCTTI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+mn-cs"/>
              </a:rPr>
              <a:t> variant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599" y="1559778"/>
            <a:ext cx="240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cs typeface="+mn-cs"/>
              </a:rPr>
              <a:t>Original Formulation</a:t>
            </a:r>
          </a:p>
        </p:txBody>
      </p:sp>
    </p:spTree>
    <p:extLst>
      <p:ext uri="{BB962C8B-B14F-4D97-AF65-F5344CB8AC3E}">
        <p14:creationId xmlns:p14="http://schemas.microsoft.com/office/powerpoint/2010/main" val="1968095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7162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33575"/>
            <a:ext cx="723900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25527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405" y="365760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" charset="0"/>
                <a:cs typeface="+mn-cs"/>
              </a:rPr>
              <a:t>pos</a:t>
            </a:r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 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2405" y="363738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" charset="0"/>
                <a:cs typeface="+mn-cs"/>
              </a:rPr>
              <a:t>neg</a:t>
            </a:r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 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E9984-2AD3-432F-A0E5-51D2C70C0221}"/>
              </a:ext>
            </a:extLst>
          </p:cNvPr>
          <p:cNvSpPr txBox="1"/>
          <p:nvPr/>
        </p:nvSpPr>
        <p:spPr>
          <a:xfrm>
            <a:off x="76201" y="4026932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Training data classes</a:t>
            </a:r>
          </a:p>
        </p:txBody>
      </p:sp>
    </p:spTree>
    <p:extLst>
      <p:ext uri="{BB962C8B-B14F-4D97-AF65-F5344CB8AC3E}">
        <p14:creationId xmlns:p14="http://schemas.microsoft.com/office/powerpoint/2010/main" val="39068636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7819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884" name="AutoShape 4"/>
          <p:cNvSpPr>
            <a:spLocks noChangeArrowheads="1"/>
          </p:cNvSpPr>
          <p:nvPr/>
        </p:nvSpPr>
        <p:spPr bwMode="auto">
          <a:xfrm>
            <a:off x="7924800" y="1219200"/>
            <a:ext cx="228600" cy="304800"/>
          </a:xfrm>
          <a:prstGeom prst="upArrow">
            <a:avLst>
              <a:gd name="adj1" fmla="val 50000"/>
              <a:gd name="adj2" fmla="val 33333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2667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6" name="Picture 6" descr="latex-image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060700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7" name="Picture 7" descr="latex-image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479800"/>
            <a:ext cx="28575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8" name="Picture 8" descr="latex-image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19600"/>
            <a:ext cx="6858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6156325" y="4314825"/>
            <a:ext cx="160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cs typeface="+mn-cs"/>
              </a:rPr>
              <a:t>pedestrian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76200" y="6577013"/>
            <a:ext cx="1735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Arial" charset="0"/>
                <a:cs typeface="+mn-cs"/>
              </a:rPr>
              <a:t>Slides by Pete Barnum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2438400" y="6553200"/>
            <a:ext cx="6621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Navneet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Dalal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 and Bill </a:t>
            </a:r>
            <a:r>
              <a:rPr lang="en-US" sz="1200" dirty="0" err="1">
                <a:solidFill>
                  <a:srgbClr val="1F497D"/>
                </a:solidFill>
                <a:latin typeface="Arial" charset="0"/>
                <a:cs typeface="+mn-cs"/>
              </a:rPr>
              <a:t>Triggs</a:t>
            </a:r>
            <a:r>
              <a:rPr lang="en-US" sz="1200" dirty="0">
                <a:solidFill>
                  <a:srgbClr val="1F497D"/>
                </a:solidFill>
                <a:latin typeface="Arial" charset="0"/>
                <a:cs typeface="+mn-cs"/>
              </a:rPr>
              <a:t>, Histograms of Oriented Gradients for Human Detection, CVPR05</a:t>
            </a:r>
          </a:p>
        </p:txBody>
      </p:sp>
    </p:spTree>
    <p:extLst>
      <p:ext uri="{BB962C8B-B14F-4D97-AF65-F5344CB8AC3E}">
        <p14:creationId xmlns:p14="http://schemas.microsoft.com/office/powerpoint/2010/main" val="1929294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001000" cy="838200"/>
          </a:xfrm>
        </p:spPr>
        <p:txBody>
          <a:bodyPr/>
          <a:lstStyle/>
          <a:p>
            <a:r>
              <a:rPr lang="en-US" dirty="0"/>
              <a:t>Pedestrian detection with HOG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Learn a pedestrian template using a support vector machine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At test time, compare feature map with template over sliding windows.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Find local maxima of response</a:t>
            </a:r>
          </a:p>
          <a:p>
            <a:pPr>
              <a:buFont typeface="Arial" pitchFamily="34" charset="0"/>
              <a:buChar char="•"/>
            </a:pPr>
            <a:r>
              <a:rPr lang="en-US" sz="2400" i="1" dirty="0"/>
              <a:t>Multi-scale</a:t>
            </a:r>
            <a:r>
              <a:rPr lang="en-US" sz="2400" dirty="0"/>
              <a:t>: repeat over multiple levels of a HOG pyramid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3991977"/>
            <a:ext cx="3590192" cy="172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3981804"/>
            <a:ext cx="3590192" cy="173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81804"/>
            <a:ext cx="609600" cy="167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1" y="3981804"/>
            <a:ext cx="3048000" cy="171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5241" y="6430851"/>
            <a:ext cx="85344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N.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Dalal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and B.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  <a:cs typeface="Arial" charset="0"/>
              </a:rPr>
              <a:t>Triggs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  <a:hlinkClick r:id="rId7"/>
              </a:rPr>
              <a:t>Histograms of Oriented Gradients for Human Detection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, CVPR 2005</a:t>
            </a:r>
          </a:p>
        </p:txBody>
      </p:sp>
      <p:sp>
        <p:nvSpPr>
          <p:cNvPr id="9" name="Rectangle 8"/>
          <p:cNvSpPr/>
          <p:nvPr/>
        </p:nvSpPr>
        <p:spPr>
          <a:xfrm>
            <a:off x="4286404" y="3516868"/>
            <a:ext cx="1120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Template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6800" y="3505200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HOG feature map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19800" y="3505200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Detector response 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CF2941-43A6-4EE5-B5D5-791438F92A59}"/>
              </a:ext>
            </a:extLst>
          </p:cNvPr>
          <p:cNvSpPr txBox="1"/>
          <p:nvPr/>
        </p:nvSpPr>
        <p:spPr>
          <a:xfrm>
            <a:off x="5963994" y="5702121"/>
            <a:ext cx="304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Can be ‘continuous’ (subpixel) for more sophisticated maxima finding</a:t>
            </a:r>
          </a:p>
        </p:txBody>
      </p:sp>
    </p:spTree>
    <p:extLst>
      <p:ext uri="{BB962C8B-B14F-4D97-AF65-F5344CB8AC3E}">
        <p14:creationId xmlns:p14="http://schemas.microsoft.com/office/powerpoint/2010/main" val="39060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8AEE-7BF2-4296-AFB8-A039C62C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INRIA pedestrian database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81CDE-5E56-47D2-BEEA-06D0F8DC9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1357312"/>
            <a:ext cx="61722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221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22FA-81F8-4060-98DF-5B636342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INRIA pedestrian database issues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CDA8A-CCA6-4A3B-9C00-0EEBE71C6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2700"/>
            <a:ext cx="9144000" cy="45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12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ABCC5-C19A-44AA-8F01-E72BED50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good is HOG at person detection?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74F71A-1351-44AA-B227-6A64535AD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895" y="1196752"/>
            <a:ext cx="6452765" cy="52939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F485EF-D465-4F77-8955-89F4A0A4C80E}"/>
              </a:ext>
            </a:extLst>
          </p:cNvPr>
          <p:cNvSpPr txBox="1"/>
          <p:nvPr/>
        </p:nvSpPr>
        <p:spPr>
          <a:xfrm>
            <a:off x="539552" y="166480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Miss rate = </a:t>
            </a:r>
          </a:p>
          <a:p>
            <a:r>
              <a:rPr lang="en-US" dirty="0"/>
              <a:t>1 - recall</a:t>
            </a:r>
          </a:p>
        </p:txBody>
      </p:sp>
    </p:spTree>
    <p:extLst>
      <p:ext uri="{BB962C8B-B14F-4D97-AF65-F5344CB8AC3E}">
        <p14:creationId xmlns:p14="http://schemas.microsoft.com/office/powerpoint/2010/main" val="925676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Something to think about…</a:t>
            </a:r>
          </a:p>
          <a:p>
            <a:r>
              <a:rPr lang="en-US" sz="2800" dirty="0"/>
              <a:t>Sliding window detectors work </a:t>
            </a:r>
          </a:p>
          <a:p>
            <a:pPr lvl="1"/>
            <a:r>
              <a:rPr lang="en-US" sz="2400" i="1" dirty="0"/>
              <a:t>very well</a:t>
            </a:r>
            <a:r>
              <a:rPr lang="en-US" sz="2400" dirty="0"/>
              <a:t> for faces</a:t>
            </a:r>
          </a:p>
          <a:p>
            <a:pPr lvl="1"/>
            <a:r>
              <a:rPr lang="en-US" sz="2400" i="1" dirty="0"/>
              <a:t>fairly well</a:t>
            </a:r>
            <a:r>
              <a:rPr lang="en-US" sz="2400" dirty="0"/>
              <a:t> for cars and pedestrians</a:t>
            </a:r>
          </a:p>
          <a:p>
            <a:pPr lvl="1"/>
            <a:r>
              <a:rPr lang="en-US" sz="2400" i="1" dirty="0"/>
              <a:t>badly</a:t>
            </a:r>
            <a:r>
              <a:rPr lang="en-US" sz="2400" dirty="0"/>
              <a:t> for cats and dogs</a:t>
            </a:r>
          </a:p>
          <a:p>
            <a:r>
              <a:rPr lang="en-US" sz="2800" dirty="0"/>
              <a:t>Why are some classes easier than others?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33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76964" cy="9144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Strengths/Weaknesses of Statistical Template Approach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Strengths</a:t>
            </a:r>
          </a:p>
          <a:p>
            <a:r>
              <a:rPr lang="en-US" sz="2800" dirty="0"/>
              <a:t>Works very well for non-deformable objects with canonical orientations: faces, cars, pedestrians</a:t>
            </a:r>
          </a:p>
          <a:p>
            <a:r>
              <a:rPr lang="en-US" sz="2800" dirty="0"/>
              <a:t>Fast detection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/>
              <a:t>Weaknesses</a:t>
            </a:r>
          </a:p>
          <a:p>
            <a:r>
              <a:rPr lang="en-US" sz="2800" dirty="0"/>
              <a:t>Not so well for highly deformable objects or “stuff”</a:t>
            </a:r>
          </a:p>
          <a:p>
            <a:r>
              <a:rPr lang="en-US" sz="2800" dirty="0"/>
              <a:t>Not robust to occlusion</a:t>
            </a:r>
          </a:p>
          <a:p>
            <a:r>
              <a:rPr lang="en-US" sz="2800" dirty="0"/>
              <a:t>Requires lots of training data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003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Tricks of the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Details in feature computation really matter</a:t>
            </a:r>
          </a:p>
          <a:p>
            <a:pPr lvl="1"/>
            <a:r>
              <a:rPr lang="en-US" dirty="0"/>
              <a:t>E.g., normalization in </a:t>
            </a:r>
            <a:r>
              <a:rPr lang="en-US" dirty="0" err="1"/>
              <a:t>Dalal-Triggs</a:t>
            </a:r>
            <a:r>
              <a:rPr lang="en-US" dirty="0"/>
              <a:t> improves detection rate by 27% at fixed false positive rate</a:t>
            </a:r>
          </a:p>
          <a:p>
            <a:endParaRPr lang="en-US" dirty="0"/>
          </a:p>
          <a:p>
            <a:r>
              <a:rPr lang="en-US" dirty="0"/>
              <a:t>Template size</a:t>
            </a:r>
          </a:p>
          <a:p>
            <a:pPr lvl="1"/>
            <a:r>
              <a:rPr lang="en-US" dirty="0"/>
              <a:t>Typical choice is size of smallest expected detectable object</a:t>
            </a:r>
          </a:p>
          <a:p>
            <a:endParaRPr lang="en-US" dirty="0"/>
          </a:p>
          <a:p>
            <a:r>
              <a:rPr lang="en-US" dirty="0"/>
              <a:t>“Jittering” or “augmenting” to create synthetic positive examples</a:t>
            </a:r>
          </a:p>
          <a:p>
            <a:pPr lvl="1"/>
            <a:r>
              <a:rPr lang="en-US" dirty="0"/>
              <a:t>Create slightly rotated, translated, scaled, mirrored versions as extra positive examples.</a:t>
            </a:r>
          </a:p>
          <a:p>
            <a:endParaRPr lang="en-US" dirty="0"/>
          </a:p>
          <a:p>
            <a:r>
              <a:rPr lang="en-US" dirty="0"/>
              <a:t>Bootstrapping to get hard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Randomly sample negative examples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Train detector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Sample negative examples that score &gt; -1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Repeat until all high-scoring negative examples fit in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00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6B563-9614-4B9B-B25D-4537DDA2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75BD7-B412-47B8-8082-C6B7C740B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267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5285"/>
            <a:ext cx="854329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Dalal-Triggs</a:t>
            </a:r>
            <a:r>
              <a:rPr lang="en-US" dirty="0"/>
              <a:t> uses a template with a rigid form – humans are boxed shaped.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But…is there a way to learn the spatial layout more fluidly?</a:t>
            </a:r>
          </a:p>
          <a:p>
            <a:pPr lvl="1"/>
            <a:r>
              <a:rPr lang="en-US" dirty="0"/>
              <a:t>Might help us capture more appearance variation…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about faster, too?</a:t>
            </a:r>
          </a:p>
        </p:txBody>
      </p:sp>
    </p:spTree>
    <p:extLst>
      <p:ext uri="{BB962C8B-B14F-4D97-AF65-F5344CB8AC3E}">
        <p14:creationId xmlns:p14="http://schemas.microsoft.com/office/powerpoint/2010/main" val="38579294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9542-50DD-4BE9-B64F-2C11FEB3F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detection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0B43B-F50F-4201-8BD7-068D5A871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798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Consumer application: Apple iPhoto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3"/>
              </a:rPr>
              <a:t>Things iPhoto thinks are faces</a:t>
            </a:r>
            <a:endParaRPr lang="en-US" altLang="en-US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600200"/>
            <a:ext cx="754856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nikon_s60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038758"/>
            <a:ext cx="729932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990600" y="562508"/>
            <a:ext cx="716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"The Nikon S60 detects up to 12 faces."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s://i.redd.it/nd22xtwlnec21.jpg">
            <a:extLst>
              <a:ext uri="{FF2B5EF4-FFF2-40B4-BE49-F238E27FC236}">
                <a16:creationId xmlns:a16="http://schemas.microsoft.com/office/drawing/2014/main" id="{318921BC-010C-4406-8FE5-69464DA07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0"/>
            <a:ext cx="5230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2941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04764"/>
            <a:ext cx="39449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4165" name="AutoShape 5"/>
          <p:cNvSpPr>
            <a:spLocks noChangeArrowheads="1"/>
          </p:cNvSpPr>
          <p:nvPr/>
        </p:nvSpPr>
        <p:spPr bwMode="auto">
          <a:xfrm>
            <a:off x="457200" y="1380964"/>
            <a:ext cx="623888" cy="6858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8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Face detection and recognition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35596" y="4689140"/>
            <a:ext cx="1451792" cy="838200"/>
          </a:xfrm>
          <a:prstGeom prst="rightArrow">
            <a:avLst>
              <a:gd name="adj1" fmla="val 50000"/>
              <a:gd name="adj2" fmla="val 38636"/>
            </a:avLst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Detection</a:t>
            </a:r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2663788" y="4606590"/>
          <a:ext cx="977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Image" r:id="rId5" imgW="977778" imgH="1002821" progId="Photoshop.Image.10">
                  <p:embed/>
                </p:oleObj>
              </mc:Choice>
              <mc:Fallback>
                <p:oleObj name="Image" r:id="rId5" imgW="977778" imgH="1002821" progId="Photoshop.Image.10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788" y="4606590"/>
                        <a:ext cx="9779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939588" y="5865874"/>
            <a:ext cx="1447800" cy="83820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FF99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Recognition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663788" y="6057292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“Sally”</a:t>
            </a:r>
          </a:p>
        </p:txBody>
      </p:sp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38" y="1304764"/>
            <a:ext cx="4741862" cy="4043860"/>
          </a:xfrm>
        </p:spPr>
      </p:pic>
    </p:spTree>
    <p:extLst>
      <p:ext uri="{BB962C8B-B14F-4D97-AF65-F5344CB8AC3E}">
        <p14:creationId xmlns:p14="http://schemas.microsoft.com/office/powerpoint/2010/main" val="96130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-0.01204 L 0.36424 -0.01204 L 0.36337 0.03958 L -0.00504 0.03958 L -0.00504 0.0956 L 0.18073 0.09537 " pathEditMode="relative" rAng="0" ptsTypes="AAAAAA">
                                      <p:cBhvr>
                                        <p:cTn id="9" dur="2000" fill="hold"/>
                                        <p:tgtEl>
                                          <p:spTgt spid="1244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4165" grpId="0" animBg="1"/>
      <p:bldP spid="1244165" grpId="1" animBg="1"/>
      <p:bldP spid="6" grpId="0" animBg="1"/>
      <p:bldP spid="8" grpId="0" animBg="1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Challenges of face detection</a:t>
            </a:r>
          </a:p>
        </p:txBody>
      </p:sp>
      <p:sp>
        <p:nvSpPr>
          <p:cNvPr id="128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548" y="1267647"/>
            <a:ext cx="8305800" cy="5257800"/>
          </a:xfrm>
        </p:spPr>
        <p:txBody>
          <a:bodyPr/>
          <a:lstStyle/>
          <a:p>
            <a:pPr marL="0" indent="0"/>
            <a:r>
              <a:rPr lang="en-US" altLang="en-US" dirty="0"/>
              <a:t>Sliding window = tens of thousands of location/scale evaluations</a:t>
            </a:r>
          </a:p>
          <a:p>
            <a:pPr lvl="1"/>
            <a:r>
              <a:rPr lang="en-US" altLang="en-US" dirty="0"/>
              <a:t>One megapixel image has ~10</a:t>
            </a:r>
            <a:r>
              <a:rPr lang="en-US" altLang="en-US" baseline="30000" dirty="0"/>
              <a:t>6</a:t>
            </a:r>
            <a:r>
              <a:rPr lang="en-US" altLang="en-US" dirty="0"/>
              <a:t> pixels, and a comparable number of candidate face locations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Faces are rare:  0–10 per image</a:t>
            </a:r>
          </a:p>
          <a:p>
            <a:pPr lvl="1"/>
            <a:r>
              <a:rPr lang="en-US" altLang="en-US" dirty="0"/>
              <a:t>For computational efficiency, spend as little time as possible on the non-face windows.</a:t>
            </a:r>
            <a:endParaRPr lang="en-US" altLang="en-US" baseline="30000" dirty="0"/>
          </a:p>
          <a:p>
            <a:pPr lvl="1"/>
            <a:endParaRPr lang="en-US" altLang="en-US" i="1" dirty="0"/>
          </a:p>
          <a:p>
            <a:pPr lvl="1"/>
            <a:r>
              <a:rPr lang="en-US" altLang="en-US" dirty="0"/>
              <a:t>For 1 </a:t>
            </a:r>
            <a:r>
              <a:rPr lang="en-US" altLang="en-US" dirty="0" err="1"/>
              <a:t>Mpix</a:t>
            </a:r>
            <a:r>
              <a:rPr lang="en-US" altLang="en-US" dirty="0"/>
              <a:t>, to avoid having a false positive in every image, our false positive rate has to be less than 10</a:t>
            </a:r>
            <a:r>
              <a:rPr lang="en-US" altLang="en-US" baseline="30000" dirty="0"/>
              <a:t>-6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48364" y="6511697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James Hays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8195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25"/>
          <a:stretch>
            <a:fillRect/>
          </a:stretch>
        </p:blipFill>
        <p:spPr bwMode="auto">
          <a:xfrm>
            <a:off x="0" y="4652963"/>
            <a:ext cx="9210675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7"/>
          <a:stretch>
            <a:fillRect/>
          </a:stretch>
        </p:blipFill>
        <p:spPr bwMode="auto">
          <a:xfrm>
            <a:off x="0" y="0"/>
            <a:ext cx="9183688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0964" name="Title 1"/>
          <p:cNvSpPr>
            <a:spLocks noGrp="1"/>
          </p:cNvSpPr>
          <p:nvPr>
            <p:ph type="ctrTitle"/>
          </p:nvPr>
        </p:nvSpPr>
        <p:spPr>
          <a:xfrm>
            <a:off x="685800" y="20605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/>
              <a:t>Sliding Window Face Detection with Viola-Jones</a:t>
            </a:r>
          </a:p>
        </p:txBody>
      </p:sp>
      <p:sp>
        <p:nvSpPr>
          <p:cNvPr id="40966" name="TextBox 4"/>
          <p:cNvSpPr txBox="1">
            <a:spLocks noChangeArrowheads="1"/>
          </p:cNvSpPr>
          <p:nvPr/>
        </p:nvSpPr>
        <p:spPr bwMode="auto">
          <a:xfrm>
            <a:off x="5543550" y="6488113"/>
            <a:ext cx="3600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Many Slides from Lana Lazebnik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FC40FA1-874B-41F1-BBC5-97326AF2F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40" y="5014912"/>
            <a:ext cx="8534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P. Viola and M. Jones.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Rapid object detection using a boosted cascade of simple features.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CVPR 2001. 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43D47FA-8FF2-4B04-9666-BCF0394AA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40" y="5820507"/>
            <a:ext cx="853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P. Viola and M. Jones.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Robust real-time face detection.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IJCV 57(2), 2004. </a:t>
            </a:r>
          </a:p>
        </p:txBody>
      </p:sp>
    </p:spTree>
    <p:extLst>
      <p:ext uri="{BB962C8B-B14F-4D97-AF65-F5344CB8AC3E}">
        <p14:creationId xmlns:p14="http://schemas.microsoft.com/office/powerpoint/2010/main" val="40280117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Viola/Jones Face Detector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540" y="1484784"/>
            <a:ext cx="8929972" cy="4242792"/>
          </a:xfrm>
        </p:spPr>
        <p:txBody>
          <a:bodyPr/>
          <a:lstStyle/>
          <a:p>
            <a:pPr marL="0" indent="0"/>
            <a:r>
              <a:rPr lang="en-US" altLang="en-US" dirty="0"/>
              <a:t>A seminal approach to real-time object detection.</a:t>
            </a:r>
          </a:p>
          <a:p>
            <a:pPr marL="0" indent="0"/>
            <a:r>
              <a:rPr lang="en-US" altLang="en-US" dirty="0"/>
              <a:t>Training is slow, but detection is very fast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 marL="0" indent="0"/>
            <a:r>
              <a:rPr lang="en-US" altLang="en-US" dirty="0"/>
              <a:t>Key ideas:</a:t>
            </a:r>
          </a:p>
          <a:p>
            <a:r>
              <a:rPr lang="en-US" altLang="en-US" i="1" dirty="0"/>
              <a:t>1. Integral images</a:t>
            </a:r>
            <a:r>
              <a:rPr lang="en-US" altLang="en-US" dirty="0"/>
              <a:t> for fast feature evaluation</a:t>
            </a:r>
          </a:p>
          <a:p>
            <a:r>
              <a:rPr lang="en-US" altLang="en-US" i="1" dirty="0"/>
              <a:t>2. Boosting</a:t>
            </a:r>
            <a:r>
              <a:rPr lang="en-US" altLang="en-US" dirty="0"/>
              <a:t> for feature selection</a:t>
            </a:r>
          </a:p>
          <a:p>
            <a:r>
              <a:rPr lang="en-US" altLang="en-US" i="1" dirty="0"/>
              <a:t>3. Attentional cascade</a:t>
            </a:r>
            <a:r>
              <a:rPr lang="en-US" altLang="en-US" dirty="0"/>
              <a:t> for fast non-face window rejection</a:t>
            </a:r>
          </a:p>
          <a:p>
            <a:pPr>
              <a:buFontTx/>
              <a:buChar char="•"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6200"/>
            <a:ext cx="8748588" cy="838200"/>
          </a:xfrm>
        </p:spPr>
        <p:txBody>
          <a:bodyPr/>
          <a:lstStyle/>
          <a:p>
            <a:r>
              <a:rPr lang="en-US" altLang="en-US" i="1" dirty="0"/>
              <a:t>1. Integral images</a:t>
            </a:r>
            <a:r>
              <a:rPr lang="en-US" altLang="en-US" dirty="0"/>
              <a:t> for fast feature evaluation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914400"/>
            <a:ext cx="4968168" cy="5257800"/>
          </a:xfrm>
        </p:spPr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The </a:t>
            </a:r>
            <a:r>
              <a:rPr lang="en-US" altLang="en-US" i="1" dirty="0"/>
              <a:t>integral image </a:t>
            </a:r>
            <a:r>
              <a:rPr lang="en-US" altLang="en-US" dirty="0"/>
              <a:t>computes a value at each pixel 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 that is the sum of </a:t>
            </a:r>
            <a:r>
              <a:rPr lang="en-US" altLang="en-US" i="1" dirty="0"/>
              <a:t>all</a:t>
            </a:r>
            <a:r>
              <a:rPr lang="en-US" altLang="en-US" dirty="0"/>
              <a:t> pixel values above and to the left of 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), inclusive.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This can quickly be computed in one pass through the image.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‘</a:t>
            </a:r>
            <a:r>
              <a:rPr lang="en-US" dirty="0"/>
              <a:t>Summed area table’</a:t>
            </a: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562600" y="1447800"/>
            <a:ext cx="2667000" cy="27432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456462" y="2505367"/>
            <a:ext cx="824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x,y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5562600" y="1447800"/>
            <a:ext cx="914400" cy="1143000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3999" y="5071915"/>
            <a:ext cx="3270449" cy="111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054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integral image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1371600" y="1143000"/>
            <a:ext cx="6172200" cy="3352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371600" y="1143000"/>
            <a:ext cx="3200400" cy="22098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253" name="Rectangle 7"/>
          <p:cNvSpPr>
            <a:spLocks noChangeArrowheads="1"/>
          </p:cNvSpPr>
          <p:nvPr/>
        </p:nvSpPr>
        <p:spPr bwMode="auto">
          <a:xfrm>
            <a:off x="4114800" y="2895600"/>
            <a:ext cx="4572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68344" y="11430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0012" y="289560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pixel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7724" y="162880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 already computed</a:t>
            </a:r>
          </a:p>
        </p:txBody>
      </p:sp>
    </p:spTree>
    <p:extLst>
      <p:ext uri="{BB962C8B-B14F-4D97-AF65-F5344CB8AC3E}">
        <p14:creationId xmlns:p14="http://schemas.microsoft.com/office/powerpoint/2010/main" val="7245558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integral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648200"/>
            <a:ext cx="7772400" cy="1371600"/>
          </a:xfrm>
        </p:spPr>
        <p:txBody>
          <a:bodyPr/>
          <a:lstStyle/>
          <a:p>
            <a:r>
              <a:rPr lang="es-ES" altLang="en-US"/>
              <a:t>Cumulative row sum: s(x, y) = s(x–1, y) + i(x, y) </a:t>
            </a:r>
          </a:p>
          <a:p>
            <a:r>
              <a:rPr lang="es-ES" altLang="en-US"/>
              <a:t>Integral image: ii(x, y) = ii(x, y−1) + s(x, y)</a:t>
            </a:r>
            <a:endParaRPr lang="en-US" alt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371600" y="1143000"/>
            <a:ext cx="6172200" cy="33528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371600" y="1143000"/>
            <a:ext cx="3200400" cy="17526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371600" y="2895600"/>
            <a:ext cx="2743200" cy="45720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4114800" y="2895600"/>
            <a:ext cx="4572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280" name="TextBox 12"/>
          <p:cNvSpPr txBox="1">
            <a:spLocks noChangeArrowheads="1"/>
          </p:cNvSpPr>
          <p:nvPr/>
        </p:nvSpPr>
        <p:spPr bwMode="auto">
          <a:xfrm>
            <a:off x="3225800" y="2362200"/>
            <a:ext cx="134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ii(x, y-1)</a:t>
            </a:r>
          </a:p>
        </p:txBody>
      </p:sp>
      <p:sp>
        <p:nvSpPr>
          <p:cNvPr id="54281" name="TextBox 13"/>
          <p:cNvSpPr txBox="1">
            <a:spLocks noChangeArrowheads="1"/>
          </p:cNvSpPr>
          <p:nvPr/>
        </p:nvSpPr>
        <p:spPr bwMode="auto">
          <a:xfrm>
            <a:off x="2767013" y="2890838"/>
            <a:ext cx="1347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s(x-1, y)</a:t>
            </a:r>
          </a:p>
        </p:txBody>
      </p:sp>
      <p:sp>
        <p:nvSpPr>
          <p:cNvPr id="54282" name="TextBox 16"/>
          <p:cNvSpPr txBox="1">
            <a:spLocks noChangeArrowheads="1"/>
          </p:cNvSpPr>
          <p:nvPr/>
        </p:nvSpPr>
        <p:spPr bwMode="auto">
          <a:xfrm>
            <a:off x="5257800" y="3500438"/>
            <a:ext cx="987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i(x, y)</a:t>
            </a:r>
          </a:p>
        </p:txBody>
      </p:sp>
      <p:cxnSp>
        <p:nvCxnSpPr>
          <p:cNvPr id="54283" name="Straight Arrow Connector 17"/>
          <p:cNvCxnSpPr>
            <a:cxnSpLocks noChangeShapeType="1"/>
            <a:stCxn id="54282" idx="1"/>
          </p:cNvCxnSpPr>
          <p:nvPr/>
        </p:nvCxnSpPr>
        <p:spPr bwMode="auto">
          <a:xfrm rot="10800000">
            <a:off x="4343400" y="3124200"/>
            <a:ext cx="914400" cy="6080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85800" y="5661025"/>
            <a:ext cx="7696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Python: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 =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np.cumsum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075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Computing sum within a rectangle</a:t>
            </a:r>
          </a:p>
        </p:txBody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4572000" cy="420259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dirty="0"/>
              <a:t>Let A,B,C,D be the values of the integral image at the corners of a rectangle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dirty="0"/>
              <a:t>The sum of original image values within the rectangle can be computed as: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>
                <a:solidFill>
                  <a:srgbClr val="0000FF"/>
                </a:solidFill>
              </a:rPr>
              <a:t>sum = A – B – C + D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5334000" y="1524000"/>
            <a:ext cx="3429000" cy="3276600"/>
          </a:xfrm>
          <a:prstGeom prst="rect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6096000" y="2286000"/>
            <a:ext cx="1828800" cy="1219200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715000" y="19812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7932738" y="1981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5715000" y="33528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7993063" y="3276600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7764" y="5497996"/>
            <a:ext cx="4788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 3 additions are required for any size of rectangle!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483" grpId="0" build="p"/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Integral Images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ii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cumsum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, 1), 2)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895600" y="1828800"/>
            <a:ext cx="2286000" cy="1600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895600" y="1828800"/>
            <a:ext cx="1066800" cy="838200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3886200" y="25908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38600" y="2667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x, y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838200" y="3505200"/>
            <a:ext cx="594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x,y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= Sum of the values in the grey region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31321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499992" y="4794588"/>
            <a:ext cx="40324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 within Rectangle D is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ii(4) - ii(2) - ii(3) + ii(1)</a:t>
            </a:r>
          </a:p>
        </p:txBody>
      </p:sp>
    </p:spTree>
    <p:extLst>
      <p:ext uri="{BB962C8B-B14F-4D97-AF65-F5344CB8AC3E}">
        <p14:creationId xmlns:p14="http://schemas.microsoft.com/office/powerpoint/2010/main" val="375109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46856" y="8620"/>
            <a:ext cx="8229600" cy="1143000"/>
          </a:xfrm>
        </p:spPr>
        <p:txBody>
          <a:bodyPr/>
          <a:lstStyle/>
          <a:p>
            <a:r>
              <a:rPr lang="en-US" dirty="0"/>
              <a:t>Features that are fast to compute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dirty="0" err="1"/>
              <a:t>Haar</a:t>
            </a:r>
            <a:r>
              <a:rPr lang="en-US" dirty="0"/>
              <a:t>-like features”</a:t>
            </a:r>
          </a:p>
          <a:p>
            <a:pPr lvl="1"/>
            <a:endParaRPr lang="en-US" dirty="0"/>
          </a:p>
          <a:p>
            <a:pPr marL="457200" lvl="1"/>
            <a:r>
              <a:rPr lang="en-US" dirty="0"/>
              <a:t>Differences of sums of intensity</a:t>
            </a:r>
          </a:p>
          <a:p>
            <a:pPr marL="457200" lvl="1"/>
            <a:r>
              <a:rPr lang="en-US" dirty="0"/>
              <a:t>Computed at different positions and scales </a:t>
            </a:r>
            <a:br>
              <a:rPr lang="en-US" dirty="0"/>
            </a:br>
            <a:r>
              <a:rPr lang="en-US" dirty="0"/>
              <a:t>within sliding window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210816" y="50418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906016" y="50418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744216" y="52704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744216" y="50418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94584" y="48894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4094584" y="51942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2375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008984" y="48132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4094584" y="45846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7803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60604" y="4889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60604" y="51942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141604" y="4889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141604" y="51942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79804" y="49656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751204" y="49656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751204" y="44322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79804" y="44322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601216" y="5651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484984" y="5651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7141604" y="5651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829816" y="46608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1134616" y="46608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295400"/>
            <a:ext cx="2540000" cy="190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5700" y="994946"/>
            <a:ext cx="1583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wavelet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8984" y="6392863"/>
            <a:ext cx="415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 BY-SA 3.0, https://commons.wikimedia.org/w/index.php?curid=801361</a:t>
            </a:r>
          </a:p>
        </p:txBody>
      </p:sp>
    </p:spTree>
    <p:extLst>
      <p:ext uri="{BB962C8B-B14F-4D97-AF65-F5344CB8AC3E}">
        <p14:creationId xmlns:p14="http://schemas.microsoft.com/office/powerpoint/2010/main" val="7537718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/>
          <a:lstStyle/>
          <a:p>
            <a:r>
              <a:rPr lang="en-US" altLang="en-US"/>
              <a:t>Image Features</a:t>
            </a:r>
          </a:p>
        </p:txBody>
      </p:sp>
      <p:pic>
        <p:nvPicPr>
          <p:cNvPr id="50179" name="Picture 4" descr="fea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47800"/>
            <a:ext cx="34290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517525" y="1600200"/>
            <a:ext cx="3521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“Rectangle filters”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6393" name="Text Box 9"/>
          <p:cNvSpPr txBox="1">
            <a:spLocks noChangeArrowheads="1"/>
          </p:cNvSpPr>
          <p:nvPr/>
        </p:nvSpPr>
        <p:spPr bwMode="auto">
          <a:xfrm>
            <a:off x="1961963" y="5162198"/>
            <a:ext cx="533181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=  ∑(pixels in white area)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– ∑(pixels in black area)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47800"/>
            <a:ext cx="1407891" cy="1409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639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2588"/>
            <a:ext cx="2181188" cy="2184400"/>
          </a:xfrm>
          <a:prstGeom prst="rect">
            <a:avLst/>
          </a:prstGeom>
        </p:spPr>
      </p:pic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pic>
        <p:nvPicPr>
          <p:cNvPr id="51203" name="Picture 3" descr="R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1600200"/>
            <a:ext cx="2306637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4191000" y="1447800"/>
            <a:ext cx="908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4267200" y="37338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</a:t>
            </a:r>
          </a:p>
        </p:txBody>
      </p:sp>
      <p:pic>
        <p:nvPicPr>
          <p:cNvPr id="51207" name="Picture 7" descr="R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91000"/>
            <a:ext cx="2306638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9" name="Group 9"/>
          <p:cNvGrpSpPr>
            <a:grpSpLocks/>
          </p:cNvGrpSpPr>
          <p:nvPr/>
        </p:nvGrpSpPr>
        <p:grpSpPr bwMode="auto">
          <a:xfrm>
            <a:off x="6324600" y="5003800"/>
            <a:ext cx="1143000" cy="711200"/>
            <a:chOff x="144" y="1296"/>
            <a:chExt cx="864" cy="864"/>
          </a:xfrm>
        </p:grpSpPr>
        <p:sp>
          <p:nvSpPr>
            <p:cNvPr id="51215" name="Rectangle 10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216" name="Rectangle 11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1210" name="Group 12"/>
          <p:cNvGrpSpPr>
            <a:grpSpLocks/>
          </p:cNvGrpSpPr>
          <p:nvPr/>
        </p:nvGrpSpPr>
        <p:grpSpPr bwMode="auto">
          <a:xfrm>
            <a:off x="2209800" y="5080000"/>
            <a:ext cx="1143000" cy="711200"/>
            <a:chOff x="144" y="1296"/>
            <a:chExt cx="864" cy="864"/>
          </a:xfrm>
        </p:grpSpPr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1211" name="Picture 15" descr="ThreshLow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1" r="64706" b="32121"/>
          <a:stretch>
            <a:fillRect/>
          </a:stretch>
        </p:blipFill>
        <p:spPr bwMode="auto">
          <a:xfrm>
            <a:off x="914400" y="5029200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2" name="Picture 16" descr="ThreshHigh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2" r="60001" b="29091"/>
          <a:stretch>
            <a:fillRect/>
          </a:stretch>
        </p:blipFill>
        <p:spPr bwMode="auto">
          <a:xfrm>
            <a:off x="5105400" y="4953000"/>
            <a:ext cx="53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00200"/>
            <a:ext cx="2181188" cy="2184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343" y="1634809"/>
            <a:ext cx="3118974" cy="31311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20043"/>
            <a:ext cx="3124200" cy="3128801"/>
          </a:xfrm>
          <a:prstGeom prst="rect">
            <a:avLst/>
          </a:prstGeom>
        </p:spPr>
      </p:pic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a rectangle feature</a:t>
            </a:r>
          </a:p>
        </p:txBody>
      </p:sp>
      <p:grpSp>
        <p:nvGrpSpPr>
          <p:cNvPr id="56325" name="Group 5"/>
          <p:cNvGrpSpPr>
            <a:grpSpLocks/>
          </p:cNvGrpSpPr>
          <p:nvPr/>
        </p:nvGrpSpPr>
        <p:grpSpPr bwMode="auto">
          <a:xfrm>
            <a:off x="1589088" y="2800350"/>
            <a:ext cx="1652587" cy="1028700"/>
            <a:chOff x="144" y="1296"/>
            <a:chExt cx="864" cy="864"/>
          </a:xfrm>
        </p:grpSpPr>
        <p:sp>
          <p:nvSpPr>
            <p:cNvPr id="56337" name="Rectangle 6"/>
            <p:cNvSpPr>
              <a:spLocks noChangeArrowheads="1"/>
            </p:cNvSpPr>
            <p:nvPr/>
          </p:nvSpPr>
          <p:spPr bwMode="auto">
            <a:xfrm>
              <a:off x="144" y="1296"/>
              <a:ext cx="864" cy="432"/>
            </a:xfrm>
            <a:prstGeom prst="rect">
              <a:avLst/>
            </a:prstGeom>
            <a:solidFill>
              <a:srgbClr val="000000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338" name="Rectangle 7"/>
            <p:cNvSpPr>
              <a:spLocks noChangeArrowheads="1"/>
            </p:cNvSpPr>
            <p:nvPr/>
          </p:nvSpPr>
          <p:spPr bwMode="auto">
            <a:xfrm>
              <a:off x="144" y="1728"/>
              <a:ext cx="864" cy="432"/>
            </a:xfrm>
            <a:prstGeom prst="rect">
              <a:avLst/>
            </a:prstGeom>
            <a:solidFill>
              <a:srgbClr val="FFFFFF">
                <a:alpha val="6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6333" name="Text Box 22"/>
          <p:cNvSpPr txBox="1">
            <a:spLocks noChangeArrowheads="1"/>
          </p:cNvSpPr>
          <p:nvPr/>
        </p:nvSpPr>
        <p:spPr bwMode="auto">
          <a:xfrm>
            <a:off x="4891451" y="1689100"/>
            <a:ext cx="15414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Integral Image</a:t>
            </a:r>
          </a:p>
        </p:txBody>
      </p:sp>
      <p:sp>
        <p:nvSpPr>
          <p:cNvPr id="56334" name="AutoShape 34"/>
          <p:cNvSpPr>
            <a:spLocks noChangeArrowheads="1"/>
          </p:cNvSpPr>
          <p:nvPr/>
        </p:nvSpPr>
        <p:spPr bwMode="auto">
          <a:xfrm>
            <a:off x="3974792" y="2922587"/>
            <a:ext cx="1067426" cy="609600"/>
          </a:xfrm>
          <a:prstGeom prst="rightArrow">
            <a:avLst>
              <a:gd name="adj1" fmla="val 50000"/>
              <a:gd name="adj2" fmla="val 2812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34EB37-7C40-44B6-B7E3-4CFADEB121A3}"/>
              </a:ext>
            </a:extLst>
          </p:cNvPr>
          <p:cNvSpPr/>
          <p:nvPr/>
        </p:nvSpPr>
        <p:spPr bwMode="auto">
          <a:xfrm>
            <a:off x="6075935" y="273588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EFB508-B68E-403E-8CF1-F377A1ED2D35}"/>
              </a:ext>
            </a:extLst>
          </p:cNvPr>
          <p:cNvSpPr/>
          <p:nvPr/>
        </p:nvSpPr>
        <p:spPr bwMode="auto">
          <a:xfrm>
            <a:off x="7736997" y="273269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BAEE1C-C764-4A22-9469-C2AAB52E5F0B}"/>
              </a:ext>
            </a:extLst>
          </p:cNvPr>
          <p:cNvSpPr/>
          <p:nvPr/>
        </p:nvSpPr>
        <p:spPr bwMode="auto">
          <a:xfrm>
            <a:off x="7736997" y="3208228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F36E16-2677-4AC8-8003-16C1B6411125}"/>
              </a:ext>
            </a:extLst>
          </p:cNvPr>
          <p:cNvSpPr/>
          <p:nvPr/>
        </p:nvSpPr>
        <p:spPr bwMode="auto">
          <a:xfrm>
            <a:off x="6075494" y="3209373"/>
            <a:ext cx="72008" cy="7200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E66F6D-8C3A-4BEE-9D60-1128262926FD}"/>
              </a:ext>
            </a:extLst>
          </p:cNvPr>
          <p:cNvSpPr/>
          <p:nvPr/>
        </p:nvSpPr>
        <p:spPr bwMode="auto">
          <a:xfrm>
            <a:off x="6074640" y="3296459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ADB130-2666-442C-848B-EE5849386BE7}"/>
              </a:ext>
            </a:extLst>
          </p:cNvPr>
          <p:cNvSpPr/>
          <p:nvPr/>
        </p:nvSpPr>
        <p:spPr bwMode="auto">
          <a:xfrm>
            <a:off x="7736997" y="3296459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E5EBBB-9F7C-4C6F-99EF-78E06CA6BDDF}"/>
              </a:ext>
            </a:extLst>
          </p:cNvPr>
          <p:cNvSpPr/>
          <p:nvPr/>
        </p:nvSpPr>
        <p:spPr bwMode="auto">
          <a:xfrm>
            <a:off x="7736997" y="3783466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591FFA-B1F7-49A0-BE59-97AAE43B13CE}"/>
              </a:ext>
            </a:extLst>
          </p:cNvPr>
          <p:cNvSpPr/>
          <p:nvPr/>
        </p:nvSpPr>
        <p:spPr bwMode="auto">
          <a:xfrm>
            <a:off x="6083516" y="3788035"/>
            <a:ext cx="72008" cy="720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8620"/>
            <a:ext cx="7990656" cy="1015847"/>
          </a:xfrm>
        </p:spPr>
        <p:txBody>
          <a:bodyPr/>
          <a:lstStyle/>
          <a:p>
            <a:r>
              <a:rPr lang="en-US" dirty="0"/>
              <a:t>But these features are rubbish…!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85800" y="1333500"/>
            <a:ext cx="7772400" cy="48387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Yes, individually they are ‘weak classifiers’</a:t>
            </a:r>
          </a:p>
          <a:p>
            <a:pPr marL="0" indent="0"/>
            <a:r>
              <a:rPr lang="en-US" altLang="en-US" sz="2000" i="1" dirty="0"/>
              <a:t>Jargon: ‘feature’ and ‘classifier’ are used interchangeably here.</a:t>
            </a:r>
            <a:br>
              <a:rPr lang="en-US" altLang="en-US" sz="2000" i="1" dirty="0"/>
            </a:br>
            <a:r>
              <a:rPr lang="en-US" altLang="en-US" sz="2000" i="1" dirty="0"/>
              <a:t>             Also with ‘learner’.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But, what if we combine </a:t>
            </a:r>
            <a:r>
              <a:rPr lang="en-US" i="1" dirty="0"/>
              <a:t>thousands</a:t>
            </a:r>
            <a:r>
              <a:rPr lang="en-US" dirty="0"/>
              <a:t> of them…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1210816" y="5041800"/>
            <a:ext cx="304800" cy="4572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906016" y="5041800"/>
            <a:ext cx="304800" cy="4572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744216" y="5270400"/>
            <a:ext cx="1295400" cy="228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744216" y="5041800"/>
            <a:ext cx="1295400" cy="2286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094584" y="4889400"/>
            <a:ext cx="4572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4094584" y="51942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52375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008984" y="4813200"/>
            <a:ext cx="228600" cy="685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4094584" y="4584600"/>
            <a:ext cx="4572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4780384" y="4813200"/>
            <a:ext cx="2286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760604" y="48894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6760604" y="51942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7141604" y="4889400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7141604" y="5194200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7979804" y="49656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751204" y="49656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7751204" y="4432200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7979804" y="4432200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27"/>
          <p:cNvSpPr txBox="1">
            <a:spLocks noChangeArrowheads="1"/>
          </p:cNvSpPr>
          <p:nvPr/>
        </p:nvSpPr>
        <p:spPr bwMode="auto">
          <a:xfrm>
            <a:off x="601216" y="56514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Two-rectangle features</a:t>
            </a:r>
          </a:p>
        </p:txBody>
      </p: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3484984" y="5651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Three-rectangle features</a:t>
            </a: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7141604" y="5651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</a:p>
        </p:txBody>
      </p:sp>
      <p:sp>
        <p:nvSpPr>
          <p:cNvPr id="21529" name="TextBox 45"/>
          <p:cNvSpPr txBox="1">
            <a:spLocks noChangeArrowheads="1"/>
          </p:cNvSpPr>
          <p:nvPr/>
        </p:nvSpPr>
        <p:spPr bwMode="auto">
          <a:xfrm>
            <a:off x="829816" y="466080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21530" name="TextBox 46"/>
          <p:cNvSpPr txBox="1">
            <a:spLocks noChangeArrowheads="1"/>
          </p:cNvSpPr>
          <p:nvPr/>
        </p:nvSpPr>
        <p:spPr bwMode="auto">
          <a:xfrm>
            <a:off x="1134616" y="4660800"/>
            <a:ext cx="44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8984" y="6392863"/>
            <a:ext cx="415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 BY-SA 3.0, https://commons.wikimedia.org/w/index.php?curid=801361</a:t>
            </a:r>
          </a:p>
        </p:txBody>
      </p:sp>
    </p:spTree>
    <p:extLst>
      <p:ext uri="{BB962C8B-B14F-4D97-AF65-F5344CB8AC3E}">
        <p14:creationId xmlns:p14="http://schemas.microsoft.com/office/powerpoint/2010/main" val="34197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many features are there?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612" y="1268760"/>
            <a:ext cx="7308812" cy="4903440"/>
          </a:xfrm>
        </p:spPr>
        <p:txBody>
          <a:bodyPr/>
          <a:lstStyle/>
          <a:p>
            <a:pPr marL="0" indent="0"/>
            <a:r>
              <a:rPr lang="en-US" altLang="en-US" dirty="0"/>
              <a:t>For a 24x24 detection region, the number of possible rectangle features is ~160,000!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92350"/>
            <a:ext cx="70866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many features are there?</a:t>
            </a:r>
          </a:p>
        </p:txBody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8780"/>
            <a:ext cx="7772400" cy="4723420"/>
          </a:xfrm>
        </p:spPr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For a 24x24 detection region, the number of possible rectangle features is ~160,000! 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At test time, it is impractical to evaluate the entire feature set.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/>
              <a:t>Can we learn a ‘strong classifier’ using just a small subset of all possible features?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2707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865441" y="2192338"/>
            <a:ext cx="384175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554416" y="2949575"/>
            <a:ext cx="38417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5466854" y="4564063"/>
            <a:ext cx="381000" cy="376237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7375525" y="6584950"/>
            <a:ext cx="318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Slide credit: Paul Viola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CAE4C6-92CB-4139-9603-198CBD93555B}"/>
              </a:ext>
            </a:extLst>
          </p:cNvPr>
          <p:cNvSpPr/>
          <p:nvPr/>
        </p:nvSpPr>
        <p:spPr>
          <a:xfrm>
            <a:off x="496577" y="1126934"/>
            <a:ext cx="6507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Initially, weight each training example equally.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2079D8-97DA-4BD9-B143-EDAB5D9463AC}"/>
              </a:ext>
            </a:extLst>
          </p:cNvPr>
          <p:cNvSpPr txBox="1"/>
          <p:nvPr/>
        </p:nvSpPr>
        <p:spPr>
          <a:xfrm>
            <a:off x="685800" y="1657240"/>
            <a:ext cx="2694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 = size of point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04BC7A-BB31-43F0-986C-D4AAF798D885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1442" name="Rectangle 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865441" y="2192338"/>
            <a:ext cx="384175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554416" y="2949575"/>
            <a:ext cx="38417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8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5466854" y="4564063"/>
            <a:ext cx="381000" cy="376237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0189" name="Line 13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0190" name="Text Box 14"/>
          <p:cNvSpPr txBox="1">
            <a:spLocks noChangeArrowheads="1"/>
          </p:cNvSpPr>
          <p:nvPr/>
        </p:nvSpPr>
        <p:spPr bwMode="auto">
          <a:xfrm>
            <a:off x="2807804" y="5191918"/>
            <a:ext cx="12811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Weak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1</a:t>
            </a:r>
          </a:p>
        </p:txBody>
      </p:sp>
      <p:cxnSp>
        <p:nvCxnSpPr>
          <p:cNvPr id="1330191" name="AutoShape 15"/>
          <p:cNvCxnSpPr>
            <a:cxnSpLocks noChangeShapeType="1"/>
            <a:stCxn id="1330190" idx="3"/>
            <a:endCxn id="1330189" idx="0"/>
          </p:cNvCxnSpPr>
          <p:nvPr/>
        </p:nvCxnSpPr>
        <p:spPr bwMode="auto">
          <a:xfrm flipV="1">
            <a:off x="4088916" y="3798888"/>
            <a:ext cx="809613" cy="17129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7375525" y="6584950"/>
            <a:ext cx="318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Slide credit: Paul Viola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BCD12-1D2F-4915-83D0-51CAF268D90D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1:</a:t>
            </a:r>
          </a:p>
        </p:txBody>
      </p:sp>
    </p:spTree>
    <p:extLst>
      <p:ext uri="{BB962C8B-B14F-4D97-AF65-F5344CB8AC3E}">
        <p14:creationId xmlns:p14="http://schemas.microsoft.com/office/powerpoint/2010/main" val="187895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0189" grpId="0" animBg="1"/>
      <p:bldP spid="133019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B478400-80FE-411A-A826-371478F72AEA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2467" name="Oval 4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68" name="Oval 5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69" name="Oval 7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0" name="Oval 8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1" name="Oval 9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2" name="Oval 10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3" name="Oval 11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4" name="Oval 12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5" name="Rectangle 17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6" name="Text Box 33"/>
          <p:cNvSpPr txBox="1">
            <a:spLocks noChangeArrowheads="1"/>
          </p:cNvSpPr>
          <p:nvPr/>
        </p:nvSpPr>
        <p:spPr bwMode="auto">
          <a:xfrm>
            <a:off x="2915816" y="5382508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Weights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62477" name="Line 38"/>
          <p:cNvSpPr>
            <a:spLocks noChangeShapeType="1"/>
          </p:cNvSpPr>
          <p:nvPr/>
        </p:nvSpPr>
        <p:spPr bwMode="auto">
          <a:xfrm flipV="1">
            <a:off x="4052465" y="2342578"/>
            <a:ext cx="3049513" cy="330897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8" name="Line 40"/>
          <p:cNvSpPr>
            <a:spLocks noChangeShapeType="1"/>
          </p:cNvSpPr>
          <p:nvPr/>
        </p:nvSpPr>
        <p:spPr bwMode="auto">
          <a:xfrm flipV="1">
            <a:off x="4052466" y="4724399"/>
            <a:ext cx="1596950" cy="92715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79" name="Line 42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80" name="Oval 6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81" name="Line 39"/>
          <p:cNvSpPr>
            <a:spLocks noChangeShapeType="1"/>
          </p:cNvSpPr>
          <p:nvPr/>
        </p:nvSpPr>
        <p:spPr bwMode="auto">
          <a:xfrm flipV="1">
            <a:off x="4052466" y="3124200"/>
            <a:ext cx="3654350" cy="2527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86327-9BCB-40EC-9CD2-7B876B0E1297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1: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14C02D-9649-4D64-A2E4-CE93A143EE60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3491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6228854" y="3819525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6286004" y="4659313"/>
            <a:ext cx="377825" cy="3810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9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735796" y="5191970"/>
            <a:ext cx="12811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Weak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503" name="Line 19"/>
          <p:cNvSpPr>
            <a:spLocks noChangeShapeType="1"/>
          </p:cNvSpPr>
          <p:nvPr/>
        </p:nvSpPr>
        <p:spPr bwMode="auto">
          <a:xfrm flipV="1">
            <a:off x="4016908" y="3657600"/>
            <a:ext cx="2775508" cy="185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03E5D3-D844-4779-8A2F-7C8DDD61BF71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2: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9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1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3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4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5" name="Text Box 15"/>
          <p:cNvSpPr txBox="1">
            <a:spLocks noChangeArrowheads="1"/>
          </p:cNvSpPr>
          <p:nvPr/>
        </p:nvSpPr>
        <p:spPr bwMode="auto">
          <a:xfrm>
            <a:off x="2699792" y="5403540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Weights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Increased</a:t>
            </a:r>
          </a:p>
        </p:txBody>
      </p:sp>
      <p:sp>
        <p:nvSpPr>
          <p:cNvPr id="64526" name="Line 17"/>
          <p:cNvSpPr>
            <a:spLocks noChangeShapeType="1"/>
          </p:cNvSpPr>
          <p:nvPr/>
        </p:nvSpPr>
        <p:spPr bwMode="auto">
          <a:xfrm flipV="1">
            <a:off x="3836442" y="4038600"/>
            <a:ext cx="2651174" cy="174435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7" name="Line 18"/>
          <p:cNvSpPr>
            <a:spLocks noChangeShapeType="1"/>
          </p:cNvSpPr>
          <p:nvPr/>
        </p:nvSpPr>
        <p:spPr bwMode="auto">
          <a:xfrm flipV="1">
            <a:off x="3836442" y="4952999"/>
            <a:ext cx="2727374" cy="82995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28" name="Line 21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32BCD0-2ADF-4FAC-96AB-DC3040A71A89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C8D8AF-211E-42F8-AEBE-E817B0453A58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2: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C57FD0-2AF8-4AD7-A909-7FE91D97409F}"/>
              </a:ext>
            </a:extLst>
          </p:cNvPr>
          <p:cNvSpPr/>
          <p:nvPr/>
        </p:nvSpPr>
        <p:spPr>
          <a:xfrm>
            <a:off x="434974" y="1103899"/>
            <a:ext cx="3892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each boosting round: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weak classifier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achieves the lowest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weighted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training error.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Raise the weights of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misclassified by 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 weak classifier.</a:t>
            </a: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 illustration</a:t>
            </a:r>
          </a:p>
        </p:txBody>
      </p:sp>
      <p:sp>
        <p:nvSpPr>
          <p:cNvPr id="65539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5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6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 flipH="1" flipV="1">
            <a:off x="5954216" y="2209800"/>
            <a:ext cx="1524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2915816" y="5390092"/>
            <a:ext cx="12811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Weak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51" name="Line 18"/>
          <p:cNvSpPr>
            <a:spLocks noChangeShapeType="1"/>
          </p:cNvSpPr>
          <p:nvPr/>
        </p:nvSpPr>
        <p:spPr bwMode="auto">
          <a:xfrm flipV="1">
            <a:off x="4196928" y="4114800"/>
            <a:ext cx="1757288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19FB4-6962-43FD-B9B2-E52E2DFDE2C4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3: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86060C-92BB-42C1-8F97-1FD74EF52109}"/>
              </a:ext>
            </a:extLst>
          </p:cNvPr>
          <p:cNvSpPr/>
          <p:nvPr/>
        </p:nvSpPr>
        <p:spPr>
          <a:xfrm>
            <a:off x="-36975" y="1883791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Compute final classifier as linear combination of all weak classifier.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Weight of each classifier is directly proportional to its accuracy.</a:t>
            </a:r>
          </a:p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Boosting  illustration</a:t>
            </a:r>
          </a:p>
        </p:txBody>
      </p:sp>
      <p:sp>
        <p:nvSpPr>
          <p:cNvPr id="66563" name="Oval 3"/>
          <p:cNvSpPr>
            <a:spLocks noChangeArrowheads="1"/>
          </p:cNvSpPr>
          <p:nvPr/>
        </p:nvSpPr>
        <p:spPr bwMode="auto">
          <a:xfrm>
            <a:off x="5279529" y="2379663"/>
            <a:ext cx="377825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6667004" y="1981200"/>
            <a:ext cx="762000" cy="74930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7355979" y="2738438"/>
            <a:ext cx="762000" cy="75565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7178179" y="4010025"/>
            <a:ext cx="376237" cy="377825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6106616" y="3667125"/>
            <a:ext cx="735013" cy="750888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6163766" y="4506913"/>
            <a:ext cx="735013" cy="750887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9" name="Oval 9"/>
          <p:cNvSpPr>
            <a:spLocks noChangeArrowheads="1"/>
          </p:cNvSpPr>
          <p:nvPr/>
        </p:nvSpPr>
        <p:spPr bwMode="auto">
          <a:xfrm>
            <a:off x="6335216" y="2760663"/>
            <a:ext cx="381000" cy="379412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0" name="Oval 10"/>
          <p:cNvSpPr>
            <a:spLocks noChangeArrowheads="1"/>
          </p:cNvSpPr>
          <p:nvPr/>
        </p:nvSpPr>
        <p:spPr bwMode="auto">
          <a:xfrm>
            <a:off x="4806454" y="3155950"/>
            <a:ext cx="376237" cy="38100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1" name="Oval 11"/>
          <p:cNvSpPr>
            <a:spLocks noChangeArrowheads="1"/>
          </p:cNvSpPr>
          <p:nvPr/>
        </p:nvSpPr>
        <p:spPr bwMode="auto">
          <a:xfrm>
            <a:off x="5268416" y="4352925"/>
            <a:ext cx="755650" cy="746125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 flipH="1" flipV="1">
            <a:off x="5954216" y="2209800"/>
            <a:ext cx="1524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3" name="Rectangle 14"/>
          <p:cNvSpPr>
            <a:spLocks noChangeArrowheads="1"/>
          </p:cNvSpPr>
          <p:nvPr/>
        </p:nvSpPr>
        <p:spPr bwMode="auto">
          <a:xfrm>
            <a:off x="4519116" y="1905000"/>
            <a:ext cx="3797300" cy="3606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5" name="Line 20"/>
          <p:cNvSpPr>
            <a:spLocks noChangeShapeType="1"/>
          </p:cNvSpPr>
          <p:nvPr/>
        </p:nvSpPr>
        <p:spPr bwMode="auto">
          <a:xfrm flipH="1" flipV="1">
            <a:off x="6487616" y="2057400"/>
            <a:ext cx="838200" cy="3048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76" name="Line 21"/>
          <p:cNvSpPr>
            <a:spLocks noChangeShapeType="1"/>
          </p:cNvSpPr>
          <p:nvPr/>
        </p:nvSpPr>
        <p:spPr bwMode="auto">
          <a:xfrm flipV="1">
            <a:off x="4898529" y="3417888"/>
            <a:ext cx="3227387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5F9153-EBF4-4597-A520-D6A4F5E5BA4A}"/>
              </a:ext>
            </a:extLst>
          </p:cNvPr>
          <p:cNvSpPr txBox="1"/>
          <p:nvPr/>
        </p:nvSpPr>
        <p:spPr>
          <a:xfrm>
            <a:off x="4494494" y="1514459"/>
            <a:ext cx="17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Round 3: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513CAB-7F4E-4AE1-BAED-753637605E2F}"/>
              </a:ext>
            </a:extLst>
          </p:cNvPr>
          <p:cNvSpPr/>
          <p:nvPr/>
        </p:nvSpPr>
        <p:spPr>
          <a:xfrm>
            <a:off x="-39121" y="5556141"/>
            <a:ext cx="6669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Exact formulas for re-weighting and combining weak learners depend on the particular boosting scheme (e.g.,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AdaBoost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20" name="Rectangle 54">
            <a:extLst>
              <a:ext uri="{FF2B5EF4-FFF2-40B4-BE49-F238E27FC236}">
                <a16:creationId xmlns:a16="http://schemas.microsoft.com/office/drawing/2014/main" id="{A1227AF0-5C21-4D5D-A890-521B8C614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80909"/>
            <a:ext cx="883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Y. Freund and R.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Schapire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A short introduction to boosting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Journal of Japanese Society for Artificial Intelligence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14(5):771-780, September, 1999.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for face detection</a:t>
            </a:r>
          </a:p>
        </p:txBody>
      </p:sp>
      <p:sp>
        <p:nvSpPr>
          <p:cNvPr id="67587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7772400" cy="5638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First two features selected by boosting: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This feature combination can yield 100% recall and 50% false positive rate</a:t>
            </a:r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4770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7774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Feature selection with boosting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77172"/>
          </a:xfrm>
        </p:spPr>
        <p:txBody>
          <a:bodyPr>
            <a:normAutofit/>
          </a:bodyPr>
          <a:lstStyle/>
          <a:p>
            <a:r>
              <a:rPr lang="en-US" sz="2800" dirty="0"/>
              <a:t>Create a large pool of features (180K)</a:t>
            </a:r>
          </a:p>
          <a:p>
            <a:r>
              <a:rPr lang="en-US" sz="2800" dirty="0"/>
              <a:t>Select discriminative features that work well together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“Weak learner” = feature + threshold + ‘polarity’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Choose weak learner that minimizes error on the weighted training set, then reweight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173375" y="3300028"/>
            <a:ext cx="169394" cy="12897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27225" y="3243452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window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437452" y="4509764"/>
            <a:ext cx="885190" cy="565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334472" y="432482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of rectangle feature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 flipV="1">
            <a:off x="5076055" y="3278174"/>
            <a:ext cx="833341" cy="22142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889377" y="3278174"/>
            <a:ext cx="1800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Learner weight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6200456" y="4820336"/>
            <a:ext cx="38100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276656" y="5148948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</a:t>
            </a: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H="1">
            <a:off x="5364088" y="2691558"/>
            <a:ext cx="628183" cy="23338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992271" y="2506892"/>
            <a:ext cx="15526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Weak learner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23828" y="2691558"/>
            <a:ext cx="2969222" cy="827783"/>
          </a:xfrm>
          <a:prstGeom prst="rect">
            <a:avLst/>
          </a:prstGeom>
        </p:spPr>
      </p:pic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2047974" y="3060891"/>
            <a:ext cx="867842" cy="6881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853213" y="2681797"/>
            <a:ext cx="2172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strong learner</a:t>
            </a:r>
          </a:p>
        </p:txBody>
      </p:sp>
      <p:pic>
        <p:nvPicPr>
          <p:cNvPr id="3" name="Graphic 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33803" y="4574235"/>
            <a:ext cx="3168351" cy="723635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4010" y="5380793"/>
            <a:ext cx="826883" cy="299085"/>
          </a:xfrm>
          <a:prstGeom prst="rect">
            <a:avLst/>
          </a:prstGeom>
        </p:spPr>
      </p:pic>
      <p:sp>
        <p:nvSpPr>
          <p:cNvPr id="21" name="Line 12"/>
          <p:cNvSpPr>
            <a:spLocks noChangeShapeType="1"/>
          </p:cNvSpPr>
          <p:nvPr/>
        </p:nvSpPr>
        <p:spPr bwMode="auto">
          <a:xfrm flipV="1">
            <a:off x="4247964" y="5515659"/>
            <a:ext cx="684075" cy="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95536" y="5346978"/>
            <a:ext cx="3957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‘polarity’ = black or white region flip</a:t>
            </a:r>
          </a:p>
        </p:txBody>
      </p:sp>
    </p:spTree>
    <p:extLst>
      <p:ext uri="{BB962C8B-B14F-4D97-AF65-F5344CB8AC3E}">
        <p14:creationId xmlns:p14="http://schemas.microsoft.com/office/powerpoint/2010/main" val="31146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21" grpId="0" animBg="1"/>
      <p:bldP spid="2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en-US" altLang="en-US" i="1" dirty="0"/>
              <a:t>Boosting</a:t>
            </a:r>
            <a:r>
              <a:rPr lang="en-US" altLang="en-US" dirty="0"/>
              <a:t> for feature selection</a:t>
            </a:r>
            <a:endParaRPr lang="en-US" altLang="en-US" i="1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257800"/>
          </a:xfrm>
        </p:spPr>
        <p:txBody>
          <a:bodyPr/>
          <a:lstStyle/>
          <a:p>
            <a:pPr>
              <a:buFontTx/>
              <a:buChar char="•"/>
              <a:defRPr/>
            </a:pPr>
            <a:r>
              <a:rPr lang="en-US" sz="2400" i="1" dirty="0"/>
              <a:t>Boosting</a:t>
            </a:r>
            <a:r>
              <a:rPr lang="en-US" sz="2400" dirty="0"/>
              <a:t> is a learning scheme that combines </a:t>
            </a:r>
            <a:r>
              <a:rPr lang="en-US" sz="2400" i="1" dirty="0"/>
              <a:t>weak learners </a:t>
            </a:r>
            <a:r>
              <a:rPr lang="en-US" sz="2400" dirty="0"/>
              <a:t>into a more accurate </a:t>
            </a:r>
            <a:r>
              <a:rPr lang="en-US" sz="2400" i="1" dirty="0"/>
              <a:t>ensemble classifier</a:t>
            </a:r>
            <a:endParaRPr lang="en-US" sz="2400" dirty="0"/>
          </a:p>
          <a:p>
            <a:pPr>
              <a:buFontTx/>
              <a:buChar char="•"/>
              <a:defRPr/>
            </a:pPr>
            <a:r>
              <a:rPr lang="en-US" sz="2400" dirty="0"/>
              <a:t>Weak learners based on rectangle filters:</a:t>
            </a:r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 marL="0" indent="0"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r>
              <a:rPr lang="en-US" sz="2400" dirty="0"/>
              <a:t>Ensemble classification function:</a:t>
            </a:r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  <a:p>
            <a:pPr>
              <a:buFontTx/>
              <a:buChar char="•"/>
              <a:defRPr/>
            </a:pPr>
            <a:endParaRPr lang="en-US" sz="2400" dirty="0"/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555750" y="2873375"/>
          <a:ext cx="4572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4" imgW="1714320" imgH="457200" progId="Equation.3">
                  <p:embed/>
                </p:oleObj>
              </mc:Choice>
              <mc:Fallback>
                <p:oleObj name="Equation" r:id="rId4" imgW="1714320" imgH="457200" progId="Equation.3">
                  <p:embed/>
                  <p:pic>
                    <p:nvPicPr>
                      <p:cNvPr id="1026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2873375"/>
                        <a:ext cx="4572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6806" name="Line 6"/>
          <p:cNvSpPr>
            <a:spLocks noChangeShapeType="1"/>
          </p:cNvSpPr>
          <p:nvPr/>
        </p:nvSpPr>
        <p:spPr bwMode="auto">
          <a:xfrm flipV="1">
            <a:off x="1936750" y="3711575"/>
            <a:ext cx="2286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07" name="Text Box 7"/>
          <p:cNvSpPr txBox="1">
            <a:spLocks noChangeArrowheads="1"/>
          </p:cNvSpPr>
          <p:nvPr/>
        </p:nvSpPr>
        <p:spPr bwMode="auto">
          <a:xfrm>
            <a:off x="1524000" y="40528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window</a:t>
            </a:r>
          </a:p>
        </p:txBody>
      </p:sp>
      <p:sp>
        <p:nvSpPr>
          <p:cNvPr id="1356808" name="Line 8"/>
          <p:cNvSpPr>
            <a:spLocks noChangeShapeType="1"/>
          </p:cNvSpPr>
          <p:nvPr/>
        </p:nvSpPr>
        <p:spPr bwMode="auto">
          <a:xfrm flipH="1">
            <a:off x="4451350" y="2590800"/>
            <a:ext cx="76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09" name="Text Box 9"/>
          <p:cNvSpPr txBox="1">
            <a:spLocks noChangeArrowheads="1"/>
          </p:cNvSpPr>
          <p:nvPr/>
        </p:nvSpPr>
        <p:spPr bwMode="auto">
          <a:xfrm>
            <a:off x="4375150" y="228600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 of rectangle feature</a:t>
            </a:r>
          </a:p>
        </p:txBody>
      </p:sp>
      <p:sp>
        <p:nvSpPr>
          <p:cNvPr id="1356810" name="Line 10"/>
          <p:cNvSpPr>
            <a:spLocks noChangeShapeType="1"/>
          </p:cNvSpPr>
          <p:nvPr/>
        </p:nvSpPr>
        <p:spPr bwMode="auto">
          <a:xfrm flipH="1" flipV="1">
            <a:off x="5670550" y="3481388"/>
            <a:ext cx="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11" name="Text Box 11"/>
          <p:cNvSpPr txBox="1">
            <a:spLocks noChangeArrowheads="1"/>
          </p:cNvSpPr>
          <p:nvPr/>
        </p:nvSpPr>
        <p:spPr bwMode="auto">
          <a:xfrm>
            <a:off x="4908550" y="3802063"/>
            <a:ext cx="147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parity</a:t>
            </a:r>
          </a:p>
        </p:txBody>
      </p:sp>
      <p:sp>
        <p:nvSpPr>
          <p:cNvPr id="1356812" name="Line 12"/>
          <p:cNvSpPr>
            <a:spLocks noChangeShapeType="1"/>
          </p:cNvSpPr>
          <p:nvPr/>
        </p:nvSpPr>
        <p:spPr bwMode="auto">
          <a:xfrm flipH="1" flipV="1">
            <a:off x="6051550" y="3481388"/>
            <a:ext cx="381000" cy="3286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6813" name="Text Box 13"/>
          <p:cNvSpPr txBox="1">
            <a:spLocks noChangeArrowheads="1"/>
          </p:cNvSpPr>
          <p:nvPr/>
        </p:nvSpPr>
        <p:spPr bwMode="auto">
          <a:xfrm>
            <a:off x="6127750" y="3810000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</a:t>
            </a: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1533525" y="4953000"/>
          <a:ext cx="5621338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6" imgW="2108160" imgH="634680" progId="Equation.3">
                  <p:embed/>
                </p:oleObj>
              </mc:Choice>
              <mc:Fallback>
                <p:oleObj name="Equation" r:id="rId6" imgW="2108160" imgH="634680" progId="Equation.3">
                  <p:embed/>
                  <p:pic>
                    <p:nvPicPr>
                      <p:cNvPr id="2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525" y="4953000"/>
                        <a:ext cx="5621338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7086600" y="5562600"/>
            <a:ext cx="5207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7359650" y="5245100"/>
            <a:ext cx="1479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learned weights</a:t>
            </a:r>
          </a:p>
        </p:txBody>
      </p:sp>
    </p:spTree>
    <p:extLst>
      <p:ext uri="{BB962C8B-B14F-4D97-AF65-F5344CB8AC3E}">
        <p14:creationId xmlns:p14="http://schemas.microsoft.com/office/powerpoint/2010/main" val="246727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  <p:bldP spid="1356806" grpId="0" animBg="1"/>
      <p:bldP spid="1356807" grpId="0"/>
      <p:bldP spid="1356808" grpId="0" animBg="1"/>
      <p:bldP spid="1356809" grpId="0"/>
      <p:bldP spid="1356810" grpId="0" animBg="1"/>
      <p:bldP spid="1356811" grpId="0"/>
      <p:bldP spid="1356812" grpId="0" animBg="1"/>
      <p:bldP spid="1356813" grpId="0"/>
      <p:bldP spid="14" grpId="0" animBg="1"/>
      <p:bldP spid="1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79512" y="152636"/>
            <a:ext cx="2988332" cy="2880320"/>
          </a:xfrm>
        </p:spPr>
        <p:txBody>
          <a:bodyPr/>
          <a:lstStyle/>
          <a:p>
            <a:pPr algn="l"/>
            <a:r>
              <a:rPr lang="en-US" dirty="0" err="1"/>
              <a:t>Adaboost</a:t>
            </a:r>
            <a:br>
              <a:rPr lang="en-US" dirty="0"/>
            </a:br>
            <a:r>
              <a:rPr lang="en-US" dirty="0"/>
              <a:t>pseudocode</a:t>
            </a:r>
            <a:br>
              <a:rPr lang="en-US" dirty="0"/>
            </a:br>
            <a:r>
              <a:rPr lang="en-US" dirty="0" err="1"/>
              <a:t>Szeliski</a:t>
            </a:r>
            <a:r>
              <a:rPr lang="en-US" dirty="0"/>
              <a:t> p665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884" y="296652"/>
            <a:ext cx="50387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53964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vs. SVM</a:t>
            </a:r>
          </a:p>
        </p:txBody>
      </p:sp>
      <p:sp>
        <p:nvSpPr>
          <p:cNvPr id="138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Advantages of boosting</a:t>
            </a:r>
          </a:p>
          <a:p>
            <a:pPr lvl="1"/>
            <a:r>
              <a:rPr lang="en-US" altLang="en-US" dirty="0"/>
              <a:t>Integrates classifier training with feature selection</a:t>
            </a:r>
          </a:p>
          <a:p>
            <a:pPr lvl="1"/>
            <a:r>
              <a:rPr lang="en-US" altLang="en-US" dirty="0"/>
              <a:t>Complexity of training is linear instead of quadratic in the number of training examples</a:t>
            </a:r>
          </a:p>
          <a:p>
            <a:pPr lvl="1"/>
            <a:r>
              <a:rPr lang="en-US" altLang="en-US" dirty="0"/>
              <a:t>Flexibility in the choice of weak learners, boosting scheme</a:t>
            </a:r>
          </a:p>
          <a:p>
            <a:pPr lvl="1"/>
            <a:r>
              <a:rPr lang="en-US" altLang="en-US" dirty="0"/>
              <a:t>Testing is fast</a:t>
            </a:r>
          </a:p>
          <a:p>
            <a:pPr lvl="1"/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Disadvantages</a:t>
            </a:r>
          </a:p>
          <a:p>
            <a:pPr lvl="1"/>
            <a:r>
              <a:rPr lang="en-US" altLang="en-US" dirty="0"/>
              <a:t>Needs many training examples</a:t>
            </a:r>
          </a:p>
          <a:p>
            <a:pPr lvl="1"/>
            <a:r>
              <a:rPr lang="en-US" altLang="en-US" dirty="0"/>
              <a:t>Training is slow</a:t>
            </a:r>
          </a:p>
          <a:p>
            <a:pPr lvl="1"/>
            <a:r>
              <a:rPr lang="en-US" altLang="en-US" dirty="0"/>
              <a:t>Often doesn’t work as well as SVM (especially for many-class problems)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752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Fast classifiers early in cascade </a:t>
            </a:r>
            <a:r>
              <a:rPr lang="en-US" altLang="en-US" sz="2800" dirty="0"/>
              <a:t>which reject many negative examples but detect almost all positive examples.</a:t>
            </a:r>
          </a:p>
          <a:p>
            <a:pPr marL="0" indent="0">
              <a:buNone/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Slow classifiers later, but most examples don’t get there.</a:t>
            </a:r>
          </a:p>
          <a:p>
            <a:pPr lvl="1">
              <a:buFont typeface="Arial" charset="0"/>
              <a:buNone/>
              <a:defRPr/>
            </a:pPr>
            <a:endParaRPr lang="en-US" sz="2400" dirty="0"/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 for Fast Detection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81000" y="1447800"/>
            <a:ext cx="8773851" cy="2732088"/>
            <a:chOff x="381000" y="1447800"/>
            <a:chExt cx="8773851" cy="2732088"/>
          </a:xfrm>
        </p:grpSpPr>
        <p:sp>
          <p:nvSpPr>
            <p:cNvPr id="4" name="Rectangle 3"/>
            <p:cNvSpPr/>
            <p:nvPr/>
          </p:nvSpPr>
          <p:spPr>
            <a:xfrm>
              <a:off x="381000" y="14478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16002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17526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38200" y="19050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057400"/>
              <a:ext cx="838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78" name="TextBox 10"/>
            <p:cNvSpPr txBox="1">
              <a:spLocks noChangeArrowheads="1"/>
            </p:cNvSpPr>
            <p:nvPr/>
          </p:nvSpPr>
          <p:spPr bwMode="auto">
            <a:xfrm>
              <a:off x="762000" y="3352800"/>
              <a:ext cx="11969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Examples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4384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38862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2781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1905000" y="2057400"/>
              <a:ext cx="381000" cy="4572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3" name="TextBox 15"/>
            <p:cNvSpPr txBox="1">
              <a:spLocks noChangeArrowheads="1"/>
            </p:cNvSpPr>
            <p:nvPr/>
          </p:nvSpPr>
          <p:spPr bwMode="auto">
            <a:xfrm>
              <a:off x="2743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84" name="TextBox 16"/>
            <p:cNvSpPr txBox="1">
              <a:spLocks noChangeArrowheads="1"/>
            </p:cNvSpPr>
            <p:nvPr/>
          </p:nvSpPr>
          <p:spPr bwMode="auto">
            <a:xfrm>
              <a:off x="3352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2785" name="TextBox 17"/>
            <p:cNvSpPr txBox="1">
              <a:spLocks noChangeArrowheads="1"/>
            </p:cNvSpPr>
            <p:nvPr/>
          </p:nvSpPr>
          <p:spPr bwMode="auto">
            <a:xfrm>
              <a:off x="38100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511675" y="1768475"/>
              <a:ext cx="1279525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553200" y="1752600"/>
              <a:ext cx="1295400" cy="1066800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7924800" y="2133600"/>
              <a:ext cx="5334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89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560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2790" name="TextBox 22"/>
            <p:cNvSpPr txBox="1">
              <a:spLocks noChangeArrowheads="1"/>
            </p:cNvSpPr>
            <p:nvPr/>
          </p:nvSpPr>
          <p:spPr bwMode="auto">
            <a:xfrm>
              <a:off x="5883275" y="1981200"/>
              <a:ext cx="544513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32791" name="TextBox 23"/>
            <p:cNvSpPr txBox="1">
              <a:spLocks noChangeArrowheads="1"/>
            </p:cNvSpPr>
            <p:nvPr/>
          </p:nvSpPr>
          <p:spPr bwMode="auto">
            <a:xfrm>
              <a:off x="8457939" y="2139156"/>
              <a:ext cx="696912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Pass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4686300" y="31623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93" name="TextBox 25"/>
            <p:cNvSpPr txBox="1">
              <a:spLocks noChangeArrowheads="1"/>
            </p:cNvSpPr>
            <p:nvPr/>
          </p:nvSpPr>
          <p:spPr bwMode="auto">
            <a:xfrm>
              <a:off x="4648200" y="38100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94" name="TextBox 26"/>
            <p:cNvSpPr txBox="1">
              <a:spLocks noChangeArrowheads="1"/>
            </p:cNvSpPr>
            <p:nvPr/>
          </p:nvSpPr>
          <p:spPr bwMode="auto">
            <a:xfrm>
              <a:off x="5257800" y="30480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 rot="5400000">
              <a:off x="6819900" y="3086100"/>
              <a:ext cx="762000" cy="381000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96" name="TextBox 28"/>
            <p:cNvSpPr txBox="1">
              <a:spLocks noChangeArrowheads="1"/>
            </p:cNvSpPr>
            <p:nvPr/>
          </p:nvSpPr>
          <p:spPr bwMode="auto">
            <a:xfrm>
              <a:off x="6781800" y="3733800"/>
              <a:ext cx="838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32797" name="TextBox 29"/>
            <p:cNvSpPr txBox="1">
              <a:spLocks noChangeArrowheads="1"/>
            </p:cNvSpPr>
            <p:nvPr/>
          </p:nvSpPr>
          <p:spPr bwMode="auto">
            <a:xfrm>
              <a:off x="7391400" y="2971800"/>
              <a:ext cx="4794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11774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Attentional cascade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840" y="1249363"/>
            <a:ext cx="5562600" cy="2057400"/>
          </a:xfrm>
        </p:spPr>
        <p:txBody>
          <a:bodyPr/>
          <a:lstStyle/>
          <a:p>
            <a:pPr marL="0" indent="0"/>
            <a:r>
              <a:rPr lang="en-US" altLang="en-US" dirty="0"/>
              <a:t>Chain classifiers that are progressively more complex and have lower false positive rates: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</p:txBody>
      </p:sp>
      <p:grpSp>
        <p:nvGrpSpPr>
          <p:cNvPr id="71684" name="Group 4"/>
          <p:cNvGrpSpPr>
            <a:grpSpLocks/>
          </p:cNvGrpSpPr>
          <p:nvPr/>
        </p:nvGrpSpPr>
        <p:grpSpPr bwMode="auto">
          <a:xfrm>
            <a:off x="5943600" y="1981200"/>
            <a:ext cx="2984500" cy="2887663"/>
            <a:chOff x="3744" y="1248"/>
            <a:chExt cx="1880" cy="1819"/>
          </a:xfrm>
        </p:grpSpPr>
        <p:sp>
          <p:nvSpPr>
            <p:cNvPr id="71719" name="Rectangle 5"/>
            <p:cNvSpPr>
              <a:spLocks noChangeArrowheads="1"/>
            </p:cNvSpPr>
            <p:nvPr/>
          </p:nvSpPr>
          <p:spPr bwMode="auto">
            <a:xfrm>
              <a:off x="4056" y="1616"/>
              <a:ext cx="1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vs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0" name="Rectangle 6"/>
            <p:cNvSpPr>
              <a:spLocks noChangeArrowheads="1"/>
            </p:cNvSpPr>
            <p:nvPr/>
          </p:nvSpPr>
          <p:spPr bwMode="auto">
            <a:xfrm>
              <a:off x="4158" y="1616"/>
              <a:ext cx="30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 false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1" name="Rectangle 7"/>
            <p:cNvSpPr>
              <a:spLocks noChangeArrowheads="1"/>
            </p:cNvSpPr>
            <p:nvPr/>
          </p:nvSpPr>
          <p:spPr bwMode="auto">
            <a:xfrm>
              <a:off x="4454" y="1616"/>
              <a:ext cx="2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neg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2" name="Rectangle 8"/>
            <p:cNvSpPr>
              <a:spLocks noChangeArrowheads="1"/>
            </p:cNvSpPr>
            <p:nvPr/>
          </p:nvSpPr>
          <p:spPr bwMode="auto">
            <a:xfrm>
              <a:off x="4649" y="1616"/>
              <a:ext cx="73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determined by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3" name="Rectangle 9"/>
            <p:cNvSpPr>
              <a:spLocks noChangeArrowheads="1"/>
            </p:cNvSpPr>
            <p:nvPr/>
          </p:nvSpPr>
          <p:spPr bwMode="auto">
            <a:xfrm>
              <a:off x="3775" y="1279"/>
              <a:ext cx="1849" cy="178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4" name="Rectangle 10"/>
            <p:cNvSpPr>
              <a:spLocks noChangeArrowheads="1"/>
            </p:cNvSpPr>
            <p:nvPr/>
          </p:nvSpPr>
          <p:spPr bwMode="auto">
            <a:xfrm>
              <a:off x="3744" y="1248"/>
              <a:ext cx="1842" cy="17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5" name="Rectangle 11"/>
            <p:cNvSpPr>
              <a:spLocks noChangeArrowheads="1"/>
            </p:cNvSpPr>
            <p:nvPr/>
          </p:nvSpPr>
          <p:spPr bwMode="auto">
            <a:xfrm>
              <a:off x="4143" y="1616"/>
              <a:ext cx="1412" cy="13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6" name="Rectangle 12"/>
            <p:cNvSpPr>
              <a:spLocks noChangeArrowheads="1"/>
            </p:cNvSpPr>
            <p:nvPr/>
          </p:nvSpPr>
          <p:spPr bwMode="auto">
            <a:xfrm>
              <a:off x="4527" y="1279"/>
              <a:ext cx="52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7" name="Rectangle 13"/>
            <p:cNvSpPr>
              <a:spLocks noChangeArrowheads="1"/>
            </p:cNvSpPr>
            <p:nvPr/>
          </p:nvSpPr>
          <p:spPr bwMode="auto">
            <a:xfrm>
              <a:off x="4573" y="1302"/>
              <a:ext cx="4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% False Pos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8" name="Rectangle 14"/>
            <p:cNvSpPr>
              <a:spLocks noChangeArrowheads="1"/>
            </p:cNvSpPr>
            <p:nvPr/>
          </p:nvSpPr>
          <p:spPr bwMode="auto">
            <a:xfrm rot="16200000">
              <a:off x="3531" y="2247"/>
              <a:ext cx="64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% True positive</a:t>
              </a:r>
              <a:endPara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29" name="Rectangle 15"/>
            <p:cNvSpPr>
              <a:spLocks noChangeArrowheads="1"/>
            </p:cNvSpPr>
            <p:nvPr/>
          </p:nvSpPr>
          <p:spPr bwMode="auto">
            <a:xfrm>
              <a:off x="4673" y="2076"/>
              <a:ext cx="77" cy="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0" name="Rectangle 16"/>
            <p:cNvSpPr>
              <a:spLocks noChangeArrowheads="1"/>
            </p:cNvSpPr>
            <p:nvPr/>
          </p:nvSpPr>
          <p:spPr bwMode="auto">
            <a:xfrm>
              <a:off x="4143" y="1462"/>
              <a:ext cx="138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1" name="Rectangle 17"/>
            <p:cNvSpPr>
              <a:spLocks noChangeArrowheads="1"/>
            </p:cNvSpPr>
            <p:nvPr/>
          </p:nvSpPr>
          <p:spPr bwMode="auto">
            <a:xfrm>
              <a:off x="4226" y="1486"/>
              <a:ext cx="98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0                                      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2" name="Rectangle 18"/>
            <p:cNvSpPr>
              <a:spLocks noChangeArrowheads="1"/>
            </p:cNvSpPr>
            <p:nvPr/>
          </p:nvSpPr>
          <p:spPr bwMode="auto">
            <a:xfrm>
              <a:off x="5234" y="1486"/>
              <a:ext cx="1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     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3" name="Rectangle 19"/>
            <p:cNvSpPr>
              <a:spLocks noChangeArrowheads="1"/>
            </p:cNvSpPr>
            <p:nvPr/>
          </p:nvSpPr>
          <p:spPr bwMode="auto">
            <a:xfrm>
              <a:off x="5372" y="1486"/>
              <a:ext cx="12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 50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34" name="Rectangle 20"/>
            <p:cNvSpPr>
              <a:spLocks noChangeArrowheads="1"/>
            </p:cNvSpPr>
            <p:nvPr/>
          </p:nvSpPr>
          <p:spPr bwMode="auto">
            <a:xfrm rot="-5400000">
              <a:off x="3462" y="2194"/>
              <a:ext cx="116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ial" panose="020B0604020202020204" pitchFamily="34" charset="0"/>
                </a:rPr>
                <a:t>0                                        100</a:t>
              </a:r>
              <a:endPara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1685" name="Text Box 23"/>
          <p:cNvSpPr txBox="1">
            <a:spLocks noChangeArrowheads="1"/>
          </p:cNvSpPr>
          <p:nvPr/>
        </p:nvSpPr>
        <p:spPr bwMode="auto">
          <a:xfrm>
            <a:off x="7162800" y="5424488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FACE</a:t>
            </a:r>
          </a:p>
        </p:txBody>
      </p:sp>
      <p:sp>
        <p:nvSpPr>
          <p:cNvPr id="71686" name="Text Box 24"/>
          <p:cNvSpPr txBox="1">
            <a:spLocks noChangeArrowheads="1"/>
          </p:cNvSpPr>
          <p:nvPr/>
        </p:nvSpPr>
        <p:spPr bwMode="auto">
          <a:xfrm>
            <a:off x="914400" y="5440363"/>
            <a:ext cx="13700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IMAGE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SUB-WINDOW</a:t>
            </a:r>
          </a:p>
        </p:txBody>
      </p:sp>
      <p:sp>
        <p:nvSpPr>
          <p:cNvPr id="71687" name="Line 25"/>
          <p:cNvSpPr>
            <a:spLocks noChangeShapeType="1"/>
          </p:cNvSpPr>
          <p:nvPr/>
        </p:nvSpPr>
        <p:spPr bwMode="auto">
          <a:xfrm>
            <a:off x="2057400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88" name="Text Box 28"/>
          <p:cNvSpPr txBox="1">
            <a:spLocks noChangeArrowheads="1"/>
          </p:cNvSpPr>
          <p:nvPr/>
        </p:nvSpPr>
        <p:spPr bwMode="auto">
          <a:xfrm>
            <a:off x="2590800" y="5549900"/>
            <a:ext cx="884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71689" name="Line 29"/>
          <p:cNvSpPr>
            <a:spLocks noChangeShapeType="1"/>
          </p:cNvSpPr>
          <p:nvPr/>
        </p:nvSpPr>
        <p:spPr bwMode="auto">
          <a:xfrm>
            <a:off x="3605213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0" name="Line 30"/>
          <p:cNvSpPr>
            <a:spLocks noChangeShapeType="1"/>
          </p:cNvSpPr>
          <p:nvPr/>
        </p:nvSpPr>
        <p:spPr bwMode="auto">
          <a:xfrm>
            <a:off x="3038475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1" name="Text Box 32"/>
          <p:cNvSpPr txBox="1">
            <a:spLocks noChangeArrowheads="1"/>
          </p:cNvSpPr>
          <p:nvPr/>
        </p:nvSpPr>
        <p:spPr bwMode="auto">
          <a:xfrm>
            <a:off x="3686175" y="5364163"/>
            <a:ext cx="285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692" name="Oval 34"/>
          <p:cNvSpPr>
            <a:spLocks noChangeArrowheads="1"/>
          </p:cNvSpPr>
          <p:nvPr/>
        </p:nvSpPr>
        <p:spPr bwMode="auto">
          <a:xfrm>
            <a:off x="5640388" y="5305425"/>
            <a:ext cx="1046162" cy="7286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3" name="Text Box 35"/>
          <p:cNvSpPr txBox="1">
            <a:spLocks noChangeArrowheads="1"/>
          </p:cNvSpPr>
          <p:nvPr/>
        </p:nvSpPr>
        <p:spPr bwMode="auto">
          <a:xfrm>
            <a:off x="5726113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71694" name="Line 36"/>
          <p:cNvSpPr>
            <a:spLocks noChangeShapeType="1"/>
          </p:cNvSpPr>
          <p:nvPr/>
        </p:nvSpPr>
        <p:spPr bwMode="auto">
          <a:xfrm>
            <a:off x="6696075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5" name="Text Box 37"/>
          <p:cNvSpPr txBox="1">
            <a:spLocks noChangeArrowheads="1"/>
          </p:cNvSpPr>
          <p:nvPr/>
        </p:nvSpPr>
        <p:spPr bwMode="auto">
          <a:xfrm>
            <a:off x="6772275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696" name="Line 38"/>
          <p:cNvSpPr>
            <a:spLocks noChangeShapeType="1"/>
          </p:cNvSpPr>
          <p:nvPr/>
        </p:nvSpPr>
        <p:spPr bwMode="auto">
          <a:xfrm>
            <a:off x="61483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697" name="Text Box 39"/>
          <p:cNvSpPr txBox="1">
            <a:spLocks noChangeArrowheads="1"/>
          </p:cNvSpPr>
          <p:nvPr/>
        </p:nvSpPr>
        <p:spPr bwMode="auto">
          <a:xfrm>
            <a:off x="61325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1698" name="Text Box 40"/>
          <p:cNvSpPr txBox="1">
            <a:spLocks noChangeArrowheads="1"/>
          </p:cNvSpPr>
          <p:nvPr/>
        </p:nvSpPr>
        <p:spPr bwMode="auto">
          <a:xfrm>
            <a:off x="57023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1699" name="Line 41"/>
          <p:cNvSpPr>
            <a:spLocks noChangeShapeType="1"/>
          </p:cNvSpPr>
          <p:nvPr/>
        </p:nvSpPr>
        <p:spPr bwMode="auto">
          <a:xfrm>
            <a:off x="360203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0" name="Text Box 44"/>
          <p:cNvSpPr txBox="1">
            <a:spLocks noChangeArrowheads="1"/>
          </p:cNvSpPr>
          <p:nvPr/>
        </p:nvSpPr>
        <p:spPr bwMode="auto">
          <a:xfrm>
            <a:off x="36830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701" name="Text Box 47"/>
          <p:cNvSpPr txBox="1">
            <a:spLocks noChangeArrowheads="1"/>
          </p:cNvSpPr>
          <p:nvPr/>
        </p:nvSpPr>
        <p:spPr bwMode="auto">
          <a:xfrm>
            <a:off x="4243388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71702" name="Line 48"/>
          <p:cNvSpPr>
            <a:spLocks noChangeShapeType="1"/>
          </p:cNvSpPr>
          <p:nvPr/>
        </p:nvSpPr>
        <p:spPr bwMode="auto">
          <a:xfrm>
            <a:off x="515778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3" name="Text Box 49"/>
          <p:cNvSpPr txBox="1">
            <a:spLocks noChangeArrowheads="1"/>
          </p:cNvSpPr>
          <p:nvPr/>
        </p:nvSpPr>
        <p:spPr bwMode="auto">
          <a:xfrm>
            <a:off x="52578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1704" name="Line 50"/>
          <p:cNvSpPr>
            <a:spLocks noChangeShapeType="1"/>
          </p:cNvSpPr>
          <p:nvPr/>
        </p:nvSpPr>
        <p:spPr bwMode="auto">
          <a:xfrm>
            <a:off x="4689475" y="60150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5" name="Text Box 51"/>
          <p:cNvSpPr txBox="1">
            <a:spLocks noChangeArrowheads="1"/>
          </p:cNvSpPr>
          <p:nvPr/>
        </p:nvSpPr>
        <p:spPr bwMode="auto">
          <a:xfrm>
            <a:off x="4673600" y="5972175"/>
            <a:ext cx="27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1706" name="Text Box 52"/>
          <p:cNvSpPr txBox="1">
            <a:spLocks noChangeArrowheads="1"/>
          </p:cNvSpPr>
          <p:nvPr/>
        </p:nvSpPr>
        <p:spPr bwMode="auto">
          <a:xfrm>
            <a:off x="4243388" y="6319838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1707" name="Freeform 53"/>
          <p:cNvSpPr>
            <a:spLocks/>
          </p:cNvSpPr>
          <p:nvPr/>
        </p:nvSpPr>
        <p:spPr bwMode="auto">
          <a:xfrm>
            <a:off x="6621463" y="2563813"/>
            <a:ext cx="2143125" cy="2044700"/>
          </a:xfrm>
          <a:custGeom>
            <a:avLst/>
            <a:gdLst>
              <a:gd name="T0" fmla="*/ 0 w 1056"/>
              <a:gd name="T1" fmla="*/ 2147483647 h 1008"/>
              <a:gd name="T2" fmla="*/ 2147483647 w 1056"/>
              <a:gd name="T3" fmla="*/ 2147483647 h 1008"/>
              <a:gd name="T4" fmla="*/ 2147483647 w 1056"/>
              <a:gd name="T5" fmla="*/ 2147483647 h 1008"/>
              <a:gd name="T6" fmla="*/ 2147483647 w 1056"/>
              <a:gd name="T7" fmla="*/ 2147483647 h 1008"/>
              <a:gd name="T8" fmla="*/ 2147483647 w 105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1008"/>
              <a:gd name="T17" fmla="*/ 1056 w 105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1008">
                <a:moveTo>
                  <a:pt x="0" y="1008"/>
                </a:moveTo>
                <a:cubicBezTo>
                  <a:pt x="0" y="832"/>
                  <a:pt x="0" y="656"/>
                  <a:pt x="48" y="528"/>
                </a:cubicBezTo>
                <a:cubicBezTo>
                  <a:pt x="96" y="400"/>
                  <a:pt x="192" y="320"/>
                  <a:pt x="288" y="240"/>
                </a:cubicBezTo>
                <a:cubicBezTo>
                  <a:pt x="384" y="160"/>
                  <a:pt x="496" y="88"/>
                  <a:pt x="624" y="48"/>
                </a:cubicBezTo>
                <a:cubicBezTo>
                  <a:pt x="752" y="8"/>
                  <a:pt x="904" y="4"/>
                  <a:pt x="1056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09" name="Freeform 55"/>
          <p:cNvSpPr>
            <a:spLocks/>
          </p:cNvSpPr>
          <p:nvPr/>
        </p:nvSpPr>
        <p:spPr bwMode="auto">
          <a:xfrm>
            <a:off x="6581775" y="2536825"/>
            <a:ext cx="2197100" cy="2128838"/>
          </a:xfrm>
          <a:custGeom>
            <a:avLst/>
            <a:gdLst>
              <a:gd name="T0" fmla="*/ 2147483647 w 1879"/>
              <a:gd name="T1" fmla="*/ 2147483647 h 1821"/>
              <a:gd name="T2" fmla="*/ 2147483647 w 1879"/>
              <a:gd name="T3" fmla="*/ 2147483647 h 1821"/>
              <a:gd name="T4" fmla="*/ 2147483647 w 1879"/>
              <a:gd name="T5" fmla="*/ 2147483647 h 1821"/>
              <a:gd name="T6" fmla="*/ 2147483647 w 1879"/>
              <a:gd name="T7" fmla="*/ 2147483647 h 1821"/>
              <a:gd name="T8" fmla="*/ 2147483647 w 1879"/>
              <a:gd name="T9" fmla="*/ 2147483647 h 18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79"/>
              <a:gd name="T16" fmla="*/ 0 h 1821"/>
              <a:gd name="T17" fmla="*/ 1879 w 1879"/>
              <a:gd name="T18" fmla="*/ 1821 h 18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79" h="1821">
                <a:moveTo>
                  <a:pt x="35" y="1821"/>
                </a:moveTo>
                <a:cubicBezTo>
                  <a:pt x="36" y="1682"/>
                  <a:pt x="0" y="1236"/>
                  <a:pt x="45" y="983"/>
                </a:cubicBezTo>
                <a:cubicBezTo>
                  <a:pt x="90" y="730"/>
                  <a:pt x="174" y="454"/>
                  <a:pt x="305" y="298"/>
                </a:cubicBezTo>
                <a:cubicBezTo>
                  <a:pt x="436" y="142"/>
                  <a:pt x="572" y="88"/>
                  <a:pt x="834" y="44"/>
                </a:cubicBezTo>
                <a:cubicBezTo>
                  <a:pt x="1096" y="0"/>
                  <a:pt x="1661" y="36"/>
                  <a:pt x="1879" y="34"/>
                </a:cubicBezTo>
              </a:path>
            </a:pathLst>
          </a:custGeom>
          <a:noFill/>
          <a:ln w="28575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1" name="Freeform 57"/>
          <p:cNvSpPr>
            <a:spLocks/>
          </p:cNvSpPr>
          <p:nvPr/>
        </p:nvSpPr>
        <p:spPr bwMode="auto">
          <a:xfrm>
            <a:off x="6546850" y="2565400"/>
            <a:ext cx="2284413" cy="2108200"/>
          </a:xfrm>
          <a:custGeom>
            <a:avLst/>
            <a:gdLst>
              <a:gd name="T0" fmla="*/ 2147483647 w 1953"/>
              <a:gd name="T1" fmla="*/ 2147483647 h 1803"/>
              <a:gd name="T2" fmla="*/ 2147483647 w 1953"/>
              <a:gd name="T3" fmla="*/ 2147483647 h 1803"/>
              <a:gd name="T4" fmla="*/ 2147483647 w 1953"/>
              <a:gd name="T5" fmla="*/ 2147483647 h 1803"/>
              <a:gd name="T6" fmla="*/ 2147483647 w 1953"/>
              <a:gd name="T7" fmla="*/ 2147483647 h 1803"/>
              <a:gd name="T8" fmla="*/ 2147483647 w 1953"/>
              <a:gd name="T9" fmla="*/ 2147483647 h 18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"/>
              <a:gd name="T16" fmla="*/ 0 h 1803"/>
              <a:gd name="T17" fmla="*/ 1953 w 1953"/>
              <a:gd name="T18" fmla="*/ 1803 h 18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" h="1803">
                <a:moveTo>
                  <a:pt x="36" y="1803"/>
                </a:moveTo>
                <a:cubicBezTo>
                  <a:pt x="57" y="1408"/>
                  <a:pt x="14" y="1045"/>
                  <a:pt x="31" y="750"/>
                </a:cubicBezTo>
                <a:cubicBezTo>
                  <a:pt x="0" y="478"/>
                  <a:pt x="108" y="266"/>
                  <a:pt x="222" y="152"/>
                </a:cubicBezTo>
                <a:cubicBezTo>
                  <a:pt x="336" y="37"/>
                  <a:pt x="277" y="61"/>
                  <a:pt x="558" y="9"/>
                </a:cubicBezTo>
                <a:cubicBezTo>
                  <a:pt x="861" y="0"/>
                  <a:pt x="1755" y="22"/>
                  <a:pt x="1953" y="11"/>
                </a:cubicBezTo>
              </a:path>
            </a:pathLst>
          </a:custGeom>
          <a:noFill/>
          <a:ln w="28575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2" name="Oval 58"/>
          <p:cNvSpPr>
            <a:spLocks noChangeArrowheads="1"/>
          </p:cNvSpPr>
          <p:nvPr/>
        </p:nvSpPr>
        <p:spPr bwMode="auto">
          <a:xfrm>
            <a:off x="1676400" y="2971800"/>
            <a:ext cx="2819400" cy="19050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3" name="Oval 60"/>
          <p:cNvSpPr>
            <a:spLocks noChangeArrowheads="1"/>
          </p:cNvSpPr>
          <p:nvPr/>
        </p:nvSpPr>
        <p:spPr bwMode="auto">
          <a:xfrm>
            <a:off x="4114800" y="5291138"/>
            <a:ext cx="1046163" cy="728662"/>
          </a:xfrm>
          <a:prstGeom prst="ellips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4" name="Oval 61"/>
          <p:cNvSpPr>
            <a:spLocks noChangeArrowheads="1"/>
          </p:cNvSpPr>
          <p:nvPr/>
        </p:nvSpPr>
        <p:spPr bwMode="auto">
          <a:xfrm>
            <a:off x="2514600" y="5291138"/>
            <a:ext cx="1046163" cy="728662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5" name="Line 62"/>
          <p:cNvSpPr>
            <a:spLocks noChangeShapeType="1"/>
          </p:cNvSpPr>
          <p:nvPr/>
        </p:nvSpPr>
        <p:spPr bwMode="auto">
          <a:xfrm>
            <a:off x="30368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6" name="Text Box 63"/>
          <p:cNvSpPr txBox="1">
            <a:spLocks noChangeArrowheads="1"/>
          </p:cNvSpPr>
          <p:nvPr/>
        </p:nvSpPr>
        <p:spPr bwMode="auto">
          <a:xfrm>
            <a:off x="30210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1717" name="Text Box 64"/>
          <p:cNvSpPr txBox="1">
            <a:spLocks noChangeArrowheads="1"/>
          </p:cNvSpPr>
          <p:nvPr/>
        </p:nvSpPr>
        <p:spPr bwMode="auto">
          <a:xfrm>
            <a:off x="25908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1718" name="Text Box 65"/>
          <p:cNvSpPr txBox="1">
            <a:spLocks noChangeArrowheads="1"/>
          </p:cNvSpPr>
          <p:nvPr/>
        </p:nvSpPr>
        <p:spPr bwMode="auto">
          <a:xfrm>
            <a:off x="5927725" y="1295400"/>
            <a:ext cx="291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Receiver operating characteristic</a:t>
            </a:r>
          </a:p>
        </p:txBody>
      </p:sp>
      <p:sp>
        <p:nvSpPr>
          <p:cNvPr id="2" name="Freeform 1"/>
          <p:cNvSpPr/>
          <p:nvPr/>
        </p:nvSpPr>
        <p:spPr bwMode="auto">
          <a:xfrm>
            <a:off x="2358164" y="3111885"/>
            <a:ext cx="1603510" cy="1424099"/>
          </a:xfrm>
          <a:custGeom>
            <a:avLst/>
            <a:gdLst>
              <a:gd name="connsiteX0" fmla="*/ 460268 w 1024864"/>
              <a:gd name="connsiteY0" fmla="*/ 368214 h 1202834"/>
              <a:gd name="connsiteX1" fmla="*/ 760977 w 1024864"/>
              <a:gd name="connsiteY1" fmla="*/ 110464 h 1202834"/>
              <a:gd name="connsiteX2" fmla="*/ 1024864 w 1024864"/>
              <a:gd name="connsiteY2" fmla="*/ 675060 h 1202834"/>
              <a:gd name="connsiteX3" fmla="*/ 540048 w 1024864"/>
              <a:gd name="connsiteY3" fmla="*/ 1202834 h 1202834"/>
              <a:gd name="connsiteX4" fmla="*/ 165697 w 1024864"/>
              <a:gd name="connsiteY4" fmla="*/ 1086233 h 1202834"/>
              <a:gd name="connsiteX5" fmla="*/ 251613 w 1024864"/>
              <a:gd name="connsiteY5" fmla="*/ 718018 h 1202834"/>
              <a:gd name="connsiteX6" fmla="*/ 0 w 1024864"/>
              <a:gd name="connsiteY6" fmla="*/ 300708 h 1202834"/>
              <a:gd name="connsiteX7" fmla="*/ 337530 w 1024864"/>
              <a:gd name="connsiteY7" fmla="*/ 0 h 1202834"/>
              <a:gd name="connsiteX8" fmla="*/ 490953 w 1024864"/>
              <a:gd name="connsiteY8" fmla="*/ 300708 h 1202834"/>
              <a:gd name="connsiteX9" fmla="*/ 276161 w 1024864"/>
              <a:gd name="connsiteY9" fmla="*/ 337530 h 1202834"/>
              <a:gd name="connsiteX10" fmla="*/ 398899 w 1024864"/>
              <a:gd name="connsiteY10" fmla="*/ 472542 h 1202834"/>
              <a:gd name="connsiteX11" fmla="*/ 613691 w 1024864"/>
              <a:gd name="connsiteY11" fmla="*/ 503226 h 1202834"/>
              <a:gd name="connsiteX12" fmla="*/ 460268 w 1024864"/>
              <a:gd name="connsiteY12" fmla="*/ 368214 h 120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24864" h="1202834">
                <a:moveTo>
                  <a:pt x="460268" y="368214"/>
                </a:moveTo>
                <a:lnTo>
                  <a:pt x="760977" y="110464"/>
                </a:lnTo>
                <a:lnTo>
                  <a:pt x="1024864" y="675060"/>
                </a:lnTo>
                <a:lnTo>
                  <a:pt x="540048" y="1202834"/>
                </a:lnTo>
                <a:lnTo>
                  <a:pt x="165697" y="1086233"/>
                </a:lnTo>
                <a:lnTo>
                  <a:pt x="251613" y="718018"/>
                </a:lnTo>
                <a:lnTo>
                  <a:pt x="0" y="300708"/>
                </a:lnTo>
                <a:lnTo>
                  <a:pt x="337530" y="0"/>
                </a:lnTo>
                <a:lnTo>
                  <a:pt x="490953" y="300708"/>
                </a:lnTo>
                <a:lnTo>
                  <a:pt x="276161" y="337530"/>
                </a:lnTo>
                <a:lnTo>
                  <a:pt x="398899" y="472542"/>
                </a:lnTo>
                <a:lnTo>
                  <a:pt x="613691" y="503226"/>
                </a:lnTo>
                <a:lnTo>
                  <a:pt x="460268" y="368214"/>
                </a:lnTo>
                <a:close/>
              </a:path>
            </a:pathLst>
          </a:custGeom>
          <a:noFill/>
          <a:ln w="28575" cap="flat" cmpd="sng" algn="ctr">
            <a:solidFill>
              <a:srgbClr val="08FF0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2559093" y="3350754"/>
            <a:ext cx="1110781" cy="926674"/>
          </a:xfrm>
          <a:custGeom>
            <a:avLst/>
            <a:gdLst>
              <a:gd name="connsiteX0" fmla="*/ 319119 w 1110781"/>
              <a:gd name="connsiteY0" fmla="*/ 0 h 926674"/>
              <a:gd name="connsiteX1" fmla="*/ 196381 w 1110781"/>
              <a:gd name="connsiteY1" fmla="*/ 6137 h 926674"/>
              <a:gd name="connsiteX2" fmla="*/ 159559 w 1110781"/>
              <a:gd name="connsiteY2" fmla="*/ 116602 h 926674"/>
              <a:gd name="connsiteX3" fmla="*/ 67506 w 1110781"/>
              <a:gd name="connsiteY3" fmla="*/ 98191 h 926674"/>
              <a:gd name="connsiteX4" fmla="*/ 0 w 1110781"/>
              <a:gd name="connsiteY4" fmla="*/ 153423 h 926674"/>
              <a:gd name="connsiteX5" fmla="*/ 98190 w 1110781"/>
              <a:gd name="connsiteY5" fmla="*/ 233203 h 926674"/>
              <a:gd name="connsiteX6" fmla="*/ 49095 w 1110781"/>
              <a:gd name="connsiteY6" fmla="*/ 257751 h 926674"/>
              <a:gd name="connsiteX7" fmla="*/ 116601 w 1110781"/>
              <a:gd name="connsiteY7" fmla="*/ 325257 h 926674"/>
              <a:gd name="connsiteX8" fmla="*/ 190244 w 1110781"/>
              <a:gd name="connsiteY8" fmla="*/ 411174 h 926674"/>
              <a:gd name="connsiteX9" fmla="*/ 245476 w 1110781"/>
              <a:gd name="connsiteY9" fmla="*/ 546186 h 926674"/>
              <a:gd name="connsiteX10" fmla="*/ 220928 w 1110781"/>
              <a:gd name="connsiteY10" fmla="*/ 693472 h 926674"/>
              <a:gd name="connsiteX11" fmla="*/ 245476 w 1110781"/>
              <a:gd name="connsiteY11" fmla="*/ 711882 h 926674"/>
              <a:gd name="connsiteX12" fmla="*/ 368214 w 1110781"/>
              <a:gd name="connsiteY12" fmla="*/ 760978 h 926674"/>
              <a:gd name="connsiteX13" fmla="*/ 233202 w 1110781"/>
              <a:gd name="connsiteY13" fmla="*/ 859168 h 926674"/>
              <a:gd name="connsiteX14" fmla="*/ 337530 w 1110781"/>
              <a:gd name="connsiteY14" fmla="*/ 926674 h 926674"/>
              <a:gd name="connsiteX15" fmla="*/ 460268 w 1110781"/>
              <a:gd name="connsiteY15" fmla="*/ 871442 h 926674"/>
              <a:gd name="connsiteX16" fmla="*/ 484816 w 1110781"/>
              <a:gd name="connsiteY16" fmla="*/ 926674 h 926674"/>
              <a:gd name="connsiteX17" fmla="*/ 650512 w 1110781"/>
              <a:gd name="connsiteY17" fmla="*/ 834620 h 926674"/>
              <a:gd name="connsiteX18" fmla="*/ 515500 w 1110781"/>
              <a:gd name="connsiteY18" fmla="*/ 699608 h 926674"/>
              <a:gd name="connsiteX19" fmla="*/ 644375 w 1110781"/>
              <a:gd name="connsiteY19" fmla="*/ 668924 h 926674"/>
              <a:gd name="connsiteX20" fmla="*/ 699608 w 1110781"/>
              <a:gd name="connsiteY20" fmla="*/ 767114 h 926674"/>
              <a:gd name="connsiteX21" fmla="*/ 718018 w 1110781"/>
              <a:gd name="connsiteY21" fmla="*/ 834620 h 926674"/>
              <a:gd name="connsiteX22" fmla="*/ 1110781 w 1110781"/>
              <a:gd name="connsiteY22" fmla="*/ 625965 h 926674"/>
              <a:gd name="connsiteX23" fmla="*/ 969632 w 1110781"/>
              <a:gd name="connsiteY23" fmla="*/ 583007 h 926674"/>
              <a:gd name="connsiteX24" fmla="*/ 754840 w 1110781"/>
              <a:gd name="connsiteY24" fmla="*/ 675061 h 926674"/>
              <a:gd name="connsiteX25" fmla="*/ 846894 w 1110781"/>
              <a:gd name="connsiteY25" fmla="*/ 503227 h 926674"/>
              <a:gd name="connsiteX26" fmla="*/ 1067822 w 1110781"/>
              <a:gd name="connsiteY26" fmla="*/ 484816 h 926674"/>
              <a:gd name="connsiteX27" fmla="*/ 1006453 w 1110781"/>
              <a:gd name="connsiteY27" fmla="*/ 411174 h 926674"/>
              <a:gd name="connsiteX28" fmla="*/ 951221 w 1110781"/>
              <a:gd name="connsiteY28" fmla="*/ 239340 h 926674"/>
              <a:gd name="connsiteX29" fmla="*/ 828483 w 1110781"/>
              <a:gd name="connsiteY29" fmla="*/ 128876 h 926674"/>
              <a:gd name="connsiteX30" fmla="*/ 791661 w 1110781"/>
              <a:gd name="connsiteY30" fmla="*/ 196382 h 926674"/>
              <a:gd name="connsiteX31" fmla="*/ 810072 w 1110781"/>
              <a:gd name="connsiteY31" fmla="*/ 429584 h 926674"/>
              <a:gd name="connsiteX32" fmla="*/ 810072 w 1110781"/>
              <a:gd name="connsiteY32" fmla="*/ 447995 h 926674"/>
              <a:gd name="connsiteX33" fmla="*/ 681197 w 1110781"/>
              <a:gd name="connsiteY33" fmla="*/ 509364 h 926674"/>
              <a:gd name="connsiteX34" fmla="*/ 533911 w 1110781"/>
              <a:gd name="connsiteY34" fmla="*/ 570733 h 926674"/>
              <a:gd name="connsiteX35" fmla="*/ 423447 w 1110781"/>
              <a:gd name="connsiteY35" fmla="*/ 515501 h 926674"/>
              <a:gd name="connsiteX36" fmla="*/ 380488 w 1110781"/>
              <a:gd name="connsiteY36" fmla="*/ 466406 h 926674"/>
              <a:gd name="connsiteX37" fmla="*/ 294571 w 1110781"/>
              <a:gd name="connsiteY37" fmla="*/ 368215 h 926674"/>
              <a:gd name="connsiteX38" fmla="*/ 214792 w 1110781"/>
              <a:gd name="connsiteY38" fmla="*/ 294572 h 926674"/>
              <a:gd name="connsiteX39" fmla="*/ 147286 w 1110781"/>
              <a:gd name="connsiteY39" fmla="*/ 190245 h 926674"/>
              <a:gd name="connsiteX40" fmla="*/ 300708 w 1110781"/>
              <a:gd name="connsiteY40" fmla="*/ 85917 h 926674"/>
              <a:gd name="connsiteX41" fmla="*/ 319119 w 1110781"/>
              <a:gd name="connsiteY41" fmla="*/ 0 h 92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10781" h="926674">
                <a:moveTo>
                  <a:pt x="319119" y="0"/>
                </a:moveTo>
                <a:lnTo>
                  <a:pt x="196381" y="6137"/>
                </a:lnTo>
                <a:lnTo>
                  <a:pt x="159559" y="116602"/>
                </a:lnTo>
                <a:lnTo>
                  <a:pt x="67506" y="98191"/>
                </a:lnTo>
                <a:lnTo>
                  <a:pt x="0" y="153423"/>
                </a:lnTo>
                <a:lnTo>
                  <a:pt x="98190" y="233203"/>
                </a:lnTo>
                <a:lnTo>
                  <a:pt x="49095" y="257751"/>
                </a:lnTo>
                <a:lnTo>
                  <a:pt x="116601" y="325257"/>
                </a:lnTo>
                <a:lnTo>
                  <a:pt x="190244" y="411174"/>
                </a:lnTo>
                <a:lnTo>
                  <a:pt x="245476" y="546186"/>
                </a:lnTo>
                <a:lnTo>
                  <a:pt x="220928" y="693472"/>
                </a:lnTo>
                <a:lnTo>
                  <a:pt x="245476" y="711882"/>
                </a:lnTo>
                <a:lnTo>
                  <a:pt x="368214" y="760978"/>
                </a:lnTo>
                <a:lnTo>
                  <a:pt x="233202" y="859168"/>
                </a:lnTo>
                <a:lnTo>
                  <a:pt x="337530" y="926674"/>
                </a:lnTo>
                <a:lnTo>
                  <a:pt x="460268" y="871442"/>
                </a:lnTo>
                <a:lnTo>
                  <a:pt x="484816" y="926674"/>
                </a:lnTo>
                <a:lnTo>
                  <a:pt x="650512" y="834620"/>
                </a:lnTo>
                <a:lnTo>
                  <a:pt x="515500" y="699608"/>
                </a:lnTo>
                <a:lnTo>
                  <a:pt x="644375" y="668924"/>
                </a:lnTo>
                <a:lnTo>
                  <a:pt x="699608" y="767114"/>
                </a:lnTo>
                <a:lnTo>
                  <a:pt x="718018" y="834620"/>
                </a:lnTo>
                <a:lnTo>
                  <a:pt x="1110781" y="625965"/>
                </a:lnTo>
                <a:lnTo>
                  <a:pt x="969632" y="583007"/>
                </a:lnTo>
                <a:lnTo>
                  <a:pt x="754840" y="675061"/>
                </a:lnTo>
                <a:lnTo>
                  <a:pt x="846894" y="503227"/>
                </a:lnTo>
                <a:lnTo>
                  <a:pt x="1067822" y="484816"/>
                </a:lnTo>
                <a:lnTo>
                  <a:pt x="1006453" y="411174"/>
                </a:lnTo>
                <a:lnTo>
                  <a:pt x="951221" y="239340"/>
                </a:lnTo>
                <a:lnTo>
                  <a:pt x="828483" y="128876"/>
                </a:lnTo>
                <a:lnTo>
                  <a:pt x="791661" y="196382"/>
                </a:lnTo>
                <a:lnTo>
                  <a:pt x="810072" y="429584"/>
                </a:lnTo>
                <a:lnTo>
                  <a:pt x="810072" y="447995"/>
                </a:lnTo>
                <a:lnTo>
                  <a:pt x="681197" y="509364"/>
                </a:lnTo>
                <a:lnTo>
                  <a:pt x="533911" y="570733"/>
                </a:lnTo>
                <a:lnTo>
                  <a:pt x="423447" y="515501"/>
                </a:lnTo>
                <a:lnTo>
                  <a:pt x="380488" y="466406"/>
                </a:lnTo>
                <a:lnTo>
                  <a:pt x="294571" y="368215"/>
                </a:lnTo>
                <a:lnTo>
                  <a:pt x="214792" y="294572"/>
                </a:lnTo>
                <a:lnTo>
                  <a:pt x="147286" y="190245"/>
                </a:lnTo>
                <a:lnTo>
                  <a:pt x="300708" y="85917"/>
                </a:lnTo>
                <a:lnTo>
                  <a:pt x="319119" y="0"/>
                </a:lnTo>
                <a:close/>
              </a:path>
            </a:pathLst>
          </a:custGeom>
          <a:noFill/>
          <a:ln w="41275" cap="flat" cmpd="sng" algn="ctr">
            <a:solidFill>
              <a:srgbClr val="FF2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Attentional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077200" cy="5257800"/>
          </a:xfrm>
        </p:spPr>
        <p:txBody>
          <a:bodyPr/>
          <a:lstStyle/>
          <a:p>
            <a:pPr marL="0" indent="0"/>
            <a:r>
              <a:rPr lang="en-US" altLang="en-US" dirty="0"/>
              <a:t>The detection rate and the false positive rate of the cascade are found by multiplying the respective rates of the individual stages</a:t>
            </a:r>
          </a:p>
          <a:p>
            <a:pPr marL="0" indent="0"/>
            <a:endParaRPr lang="en-US" altLang="en-US" dirty="0"/>
          </a:p>
          <a:p>
            <a:pPr marL="0" indent="0"/>
            <a:r>
              <a:rPr lang="en-US" altLang="en-US" dirty="0"/>
              <a:t>A detection rate of 0.9 and a false positive rate on the order of 10</a:t>
            </a:r>
            <a:r>
              <a:rPr lang="en-US" altLang="en-US" baseline="30000" dirty="0"/>
              <a:t>-6</a:t>
            </a:r>
            <a:r>
              <a:rPr lang="en-US" altLang="en-US" dirty="0"/>
              <a:t> can be achieved by a </a:t>
            </a:r>
            <a:br>
              <a:rPr lang="en-US" altLang="en-US" dirty="0"/>
            </a:br>
            <a:r>
              <a:rPr lang="en-US" altLang="en-US" dirty="0"/>
              <a:t>10-stage cascade if each stage has a detection rate of 0.99 (0.99</a:t>
            </a:r>
            <a:r>
              <a:rPr lang="en-US" altLang="en-US" baseline="30000" dirty="0"/>
              <a:t>10</a:t>
            </a:r>
            <a:r>
              <a:rPr lang="en-US" altLang="en-US" dirty="0"/>
              <a:t> ≈ 0.9) and a false positive rate of about 0.30 (0.3</a:t>
            </a:r>
            <a:r>
              <a:rPr lang="en-US" altLang="en-US" baseline="30000" dirty="0"/>
              <a:t>10</a:t>
            </a:r>
            <a:r>
              <a:rPr lang="en-US" altLang="en-US" dirty="0"/>
              <a:t> ≈ 6×10</a:t>
            </a:r>
            <a:r>
              <a:rPr lang="en-US" altLang="en-US" baseline="30000" dirty="0"/>
              <a:t>-6</a:t>
            </a:r>
            <a:r>
              <a:rPr lang="en-US" altLang="en-US" dirty="0"/>
              <a:t>) </a:t>
            </a:r>
          </a:p>
          <a:p>
            <a:endParaRPr lang="en-US" altLang="en-US" dirty="0"/>
          </a:p>
        </p:txBody>
      </p:sp>
      <p:sp>
        <p:nvSpPr>
          <p:cNvPr id="72708" name="Text Box 23"/>
          <p:cNvSpPr txBox="1">
            <a:spLocks noChangeArrowheads="1"/>
          </p:cNvSpPr>
          <p:nvPr/>
        </p:nvSpPr>
        <p:spPr bwMode="auto">
          <a:xfrm>
            <a:off x="7162800" y="5424488"/>
            <a:ext cx="76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FACE</a:t>
            </a:r>
          </a:p>
        </p:txBody>
      </p:sp>
      <p:sp>
        <p:nvSpPr>
          <p:cNvPr id="72709" name="Text Box 24"/>
          <p:cNvSpPr txBox="1">
            <a:spLocks noChangeArrowheads="1"/>
          </p:cNvSpPr>
          <p:nvPr/>
        </p:nvSpPr>
        <p:spPr bwMode="auto">
          <a:xfrm>
            <a:off x="914400" y="5440363"/>
            <a:ext cx="13700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IMAGE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SUB-WINDOW</a:t>
            </a:r>
          </a:p>
        </p:txBody>
      </p:sp>
      <p:sp>
        <p:nvSpPr>
          <p:cNvPr id="72710" name="Line 25"/>
          <p:cNvSpPr>
            <a:spLocks noChangeShapeType="1"/>
          </p:cNvSpPr>
          <p:nvPr/>
        </p:nvSpPr>
        <p:spPr bwMode="auto">
          <a:xfrm>
            <a:off x="2057400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1" name="Text Box 28"/>
          <p:cNvSpPr txBox="1">
            <a:spLocks noChangeArrowheads="1"/>
          </p:cNvSpPr>
          <p:nvPr/>
        </p:nvSpPr>
        <p:spPr bwMode="auto">
          <a:xfrm>
            <a:off x="2590800" y="5549900"/>
            <a:ext cx="884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72712" name="Line 29"/>
          <p:cNvSpPr>
            <a:spLocks noChangeShapeType="1"/>
          </p:cNvSpPr>
          <p:nvPr/>
        </p:nvSpPr>
        <p:spPr bwMode="auto">
          <a:xfrm>
            <a:off x="3605213" y="56689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3" name="Line 30"/>
          <p:cNvSpPr>
            <a:spLocks noChangeShapeType="1"/>
          </p:cNvSpPr>
          <p:nvPr/>
        </p:nvSpPr>
        <p:spPr bwMode="auto">
          <a:xfrm>
            <a:off x="3038475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4" name="Text Box 32"/>
          <p:cNvSpPr txBox="1">
            <a:spLocks noChangeArrowheads="1"/>
          </p:cNvSpPr>
          <p:nvPr/>
        </p:nvSpPr>
        <p:spPr bwMode="auto">
          <a:xfrm>
            <a:off x="3686175" y="5364163"/>
            <a:ext cx="285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15" name="Oval 34"/>
          <p:cNvSpPr>
            <a:spLocks noChangeArrowheads="1"/>
          </p:cNvSpPr>
          <p:nvPr/>
        </p:nvSpPr>
        <p:spPr bwMode="auto">
          <a:xfrm>
            <a:off x="5640388" y="5305425"/>
            <a:ext cx="1046162" cy="7286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6" name="Text Box 35"/>
          <p:cNvSpPr txBox="1">
            <a:spLocks noChangeArrowheads="1"/>
          </p:cNvSpPr>
          <p:nvPr/>
        </p:nvSpPr>
        <p:spPr bwMode="auto">
          <a:xfrm>
            <a:off x="5726113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72717" name="Line 36"/>
          <p:cNvSpPr>
            <a:spLocks noChangeShapeType="1"/>
          </p:cNvSpPr>
          <p:nvPr/>
        </p:nvSpPr>
        <p:spPr bwMode="auto">
          <a:xfrm>
            <a:off x="6696075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18" name="Text Box 37"/>
          <p:cNvSpPr txBox="1">
            <a:spLocks noChangeArrowheads="1"/>
          </p:cNvSpPr>
          <p:nvPr/>
        </p:nvSpPr>
        <p:spPr bwMode="auto">
          <a:xfrm>
            <a:off x="6772275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19" name="Line 38"/>
          <p:cNvSpPr>
            <a:spLocks noChangeShapeType="1"/>
          </p:cNvSpPr>
          <p:nvPr/>
        </p:nvSpPr>
        <p:spPr bwMode="auto">
          <a:xfrm>
            <a:off x="61483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0" name="Text Box 39"/>
          <p:cNvSpPr txBox="1">
            <a:spLocks noChangeArrowheads="1"/>
          </p:cNvSpPr>
          <p:nvPr/>
        </p:nvSpPr>
        <p:spPr bwMode="auto">
          <a:xfrm>
            <a:off x="61325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2721" name="Text Box 40"/>
          <p:cNvSpPr txBox="1">
            <a:spLocks noChangeArrowheads="1"/>
          </p:cNvSpPr>
          <p:nvPr/>
        </p:nvSpPr>
        <p:spPr bwMode="auto">
          <a:xfrm>
            <a:off x="57023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2722" name="Line 41"/>
          <p:cNvSpPr>
            <a:spLocks noChangeShapeType="1"/>
          </p:cNvSpPr>
          <p:nvPr/>
        </p:nvSpPr>
        <p:spPr bwMode="auto">
          <a:xfrm>
            <a:off x="360203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3" name="Text Box 44"/>
          <p:cNvSpPr txBox="1">
            <a:spLocks noChangeArrowheads="1"/>
          </p:cNvSpPr>
          <p:nvPr/>
        </p:nvSpPr>
        <p:spPr bwMode="auto">
          <a:xfrm>
            <a:off x="36830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24" name="Text Box 47"/>
          <p:cNvSpPr txBox="1">
            <a:spLocks noChangeArrowheads="1"/>
          </p:cNvSpPr>
          <p:nvPr/>
        </p:nvSpPr>
        <p:spPr bwMode="auto">
          <a:xfrm>
            <a:off x="4243388" y="5514975"/>
            <a:ext cx="8842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72725" name="Line 48"/>
          <p:cNvSpPr>
            <a:spLocks noChangeShapeType="1"/>
          </p:cNvSpPr>
          <p:nvPr/>
        </p:nvSpPr>
        <p:spPr bwMode="auto">
          <a:xfrm>
            <a:off x="5157788" y="56673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6" name="Text Box 49"/>
          <p:cNvSpPr txBox="1">
            <a:spLocks noChangeArrowheads="1"/>
          </p:cNvSpPr>
          <p:nvPr/>
        </p:nvSpPr>
        <p:spPr bwMode="auto">
          <a:xfrm>
            <a:off x="5257800" y="5362575"/>
            <a:ext cx="28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72727" name="Line 50"/>
          <p:cNvSpPr>
            <a:spLocks noChangeShapeType="1"/>
          </p:cNvSpPr>
          <p:nvPr/>
        </p:nvSpPr>
        <p:spPr bwMode="auto">
          <a:xfrm>
            <a:off x="4689475" y="60150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28" name="Text Box 51"/>
          <p:cNvSpPr txBox="1">
            <a:spLocks noChangeArrowheads="1"/>
          </p:cNvSpPr>
          <p:nvPr/>
        </p:nvSpPr>
        <p:spPr bwMode="auto">
          <a:xfrm>
            <a:off x="4673600" y="5972175"/>
            <a:ext cx="2778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2729" name="Text Box 52"/>
          <p:cNvSpPr txBox="1">
            <a:spLocks noChangeArrowheads="1"/>
          </p:cNvSpPr>
          <p:nvPr/>
        </p:nvSpPr>
        <p:spPr bwMode="auto">
          <a:xfrm>
            <a:off x="4243388" y="6319838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  <p:sp>
        <p:nvSpPr>
          <p:cNvPr id="72730" name="Oval 60"/>
          <p:cNvSpPr>
            <a:spLocks noChangeArrowheads="1"/>
          </p:cNvSpPr>
          <p:nvPr/>
        </p:nvSpPr>
        <p:spPr bwMode="auto">
          <a:xfrm>
            <a:off x="4114800" y="5291138"/>
            <a:ext cx="1046163" cy="728662"/>
          </a:xfrm>
          <a:prstGeom prst="ellips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31" name="Oval 61"/>
          <p:cNvSpPr>
            <a:spLocks noChangeArrowheads="1"/>
          </p:cNvSpPr>
          <p:nvPr/>
        </p:nvSpPr>
        <p:spPr bwMode="auto">
          <a:xfrm>
            <a:off x="2514600" y="5291138"/>
            <a:ext cx="1046163" cy="728662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32" name="Line 62"/>
          <p:cNvSpPr>
            <a:spLocks noChangeShapeType="1"/>
          </p:cNvSpPr>
          <p:nvPr/>
        </p:nvSpPr>
        <p:spPr bwMode="auto">
          <a:xfrm>
            <a:off x="3036888" y="60499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733" name="Text Box 63"/>
          <p:cNvSpPr txBox="1">
            <a:spLocks noChangeArrowheads="1"/>
          </p:cNvSpPr>
          <p:nvPr/>
        </p:nvSpPr>
        <p:spPr bwMode="auto">
          <a:xfrm>
            <a:off x="3021013" y="6007100"/>
            <a:ext cx="2778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72734" name="Text Box 64"/>
          <p:cNvSpPr txBox="1">
            <a:spLocks noChangeArrowheads="1"/>
          </p:cNvSpPr>
          <p:nvPr/>
        </p:nvSpPr>
        <p:spPr bwMode="auto">
          <a:xfrm>
            <a:off x="2590800" y="6354763"/>
            <a:ext cx="952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NON-FACE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the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001000" cy="5943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Set target detection and false positive rates for each stage</a:t>
            </a:r>
          </a:p>
          <a:p>
            <a:pPr>
              <a:buFontTx/>
              <a:buChar char="•"/>
            </a:pPr>
            <a:r>
              <a:rPr lang="en-US" altLang="en-US" dirty="0"/>
              <a:t>Keep adding features to the current stage until its target rates have been met </a:t>
            </a:r>
          </a:p>
          <a:p>
            <a:pPr lvl="1"/>
            <a:r>
              <a:rPr lang="en-US" altLang="en-US" dirty="0"/>
              <a:t>Need to lower boosting threshold to maximize detection </a:t>
            </a:r>
            <a:br>
              <a:rPr lang="en-US" altLang="en-US" dirty="0"/>
            </a:br>
            <a:r>
              <a:rPr lang="en-US" altLang="en-US" dirty="0"/>
              <a:t>(as opposed to minimizing total classification error)</a:t>
            </a:r>
          </a:p>
          <a:p>
            <a:pPr lvl="1"/>
            <a:r>
              <a:rPr lang="en-US" altLang="en-US" dirty="0"/>
              <a:t>Test on a </a:t>
            </a:r>
            <a:r>
              <a:rPr lang="en-US" altLang="en-US" i="1" dirty="0"/>
              <a:t>validation set</a:t>
            </a:r>
          </a:p>
          <a:p>
            <a:pPr>
              <a:buFontTx/>
              <a:buChar char="•"/>
            </a:pPr>
            <a:r>
              <a:rPr lang="en-US" altLang="en-US" dirty="0"/>
              <a:t>If the overall false positive rate is not low enough, then add another stage</a:t>
            </a:r>
          </a:p>
          <a:p>
            <a:pPr>
              <a:buFontTx/>
              <a:buChar char="•"/>
            </a:pPr>
            <a:r>
              <a:rPr lang="en-US" altLang="en-US" dirty="0"/>
              <a:t>Use false positives from current stage as the negative training examples for the next 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implemented system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7772400" cy="4876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Training Data</a:t>
            </a:r>
          </a:p>
          <a:p>
            <a:pPr lvl="1"/>
            <a:r>
              <a:rPr lang="en-US" altLang="en-US"/>
              <a:t>5000 faces</a:t>
            </a:r>
          </a:p>
          <a:p>
            <a:pPr lvl="2"/>
            <a:r>
              <a:rPr lang="en-US" altLang="en-US"/>
              <a:t>All frontal, rescaled to </a:t>
            </a:r>
            <a:br>
              <a:rPr lang="en-US" altLang="en-US"/>
            </a:br>
            <a:r>
              <a:rPr lang="en-US" altLang="en-US"/>
              <a:t>24x24 pixels</a:t>
            </a:r>
          </a:p>
          <a:p>
            <a:pPr lvl="1"/>
            <a:r>
              <a:rPr lang="en-US" altLang="en-US"/>
              <a:t>300 million non-faces</a:t>
            </a:r>
          </a:p>
          <a:p>
            <a:pPr lvl="2"/>
            <a:r>
              <a:rPr lang="en-US" altLang="en-US"/>
              <a:t>9500 non-face images</a:t>
            </a:r>
          </a:p>
          <a:p>
            <a:pPr lvl="1"/>
            <a:r>
              <a:rPr lang="en-US" altLang="en-US"/>
              <a:t>Faces are normalized</a:t>
            </a:r>
          </a:p>
          <a:p>
            <a:pPr lvl="2"/>
            <a:r>
              <a:rPr lang="en-US" altLang="en-US"/>
              <a:t>Scale, translation</a:t>
            </a:r>
          </a:p>
          <a:p>
            <a:pPr>
              <a:buFontTx/>
              <a:buChar char="•"/>
            </a:pPr>
            <a:r>
              <a:rPr lang="en-US" altLang="en-US"/>
              <a:t>Many variations</a:t>
            </a:r>
          </a:p>
          <a:p>
            <a:pPr lvl="1"/>
            <a:r>
              <a:rPr lang="en-US" altLang="en-US"/>
              <a:t>Across individuals</a:t>
            </a:r>
          </a:p>
          <a:p>
            <a:pPr lvl="1"/>
            <a:r>
              <a:rPr lang="en-US" altLang="en-US"/>
              <a:t>Illumination</a:t>
            </a:r>
          </a:p>
          <a:p>
            <a:pPr lvl="1"/>
            <a:r>
              <a:rPr lang="en-US" altLang="en-US"/>
              <a:t>Pose</a:t>
            </a:r>
          </a:p>
          <a:p>
            <a:pPr>
              <a:buFontTx/>
              <a:buChar char="•"/>
            </a:pPr>
            <a:endParaRPr lang="en-US" altLang="en-US"/>
          </a:p>
        </p:txBody>
      </p:sp>
      <p:pic>
        <p:nvPicPr>
          <p:cNvPr id="74756" name="Picture 4" descr="training_fa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Viola-Jones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2800" dirty="0"/>
              <a:t>38 stages with 1, 10, 25, 50 … features</a:t>
            </a:r>
          </a:p>
          <a:p>
            <a:pPr lvl="1">
              <a:defRPr/>
            </a:pPr>
            <a:r>
              <a:rPr lang="en-US" sz="2400" dirty="0"/>
              <a:t>6061 total used out of 180K candidates</a:t>
            </a:r>
          </a:p>
          <a:p>
            <a:pPr lvl="1">
              <a:defRPr/>
            </a:pPr>
            <a:r>
              <a:rPr lang="en-US" sz="2400" dirty="0"/>
              <a:t>10 features evaluated on average</a:t>
            </a:r>
          </a:p>
          <a:p>
            <a:pPr>
              <a:defRPr/>
            </a:pPr>
            <a:r>
              <a:rPr lang="en-US" sz="2800" dirty="0"/>
              <a:t>Training Examples</a:t>
            </a:r>
          </a:p>
          <a:p>
            <a:pPr lvl="1">
              <a:defRPr/>
            </a:pPr>
            <a:r>
              <a:rPr lang="en-US" sz="2400" dirty="0"/>
              <a:t>4916 positive examples</a:t>
            </a:r>
          </a:p>
          <a:p>
            <a:pPr lvl="1">
              <a:defRPr/>
            </a:pPr>
            <a:r>
              <a:rPr lang="en-US" sz="2400" dirty="0"/>
              <a:t>10000 negative examples collected after each stage</a:t>
            </a:r>
          </a:p>
          <a:p>
            <a:pPr>
              <a:defRPr/>
            </a:pPr>
            <a:r>
              <a:rPr lang="en-US" sz="2800" dirty="0"/>
              <a:t>Scanning</a:t>
            </a:r>
          </a:p>
          <a:p>
            <a:pPr lvl="1">
              <a:defRPr/>
            </a:pPr>
            <a:r>
              <a:rPr lang="en-US" sz="2400" dirty="0"/>
              <a:t>Scale detector rather than image</a:t>
            </a:r>
          </a:p>
          <a:p>
            <a:pPr lvl="1">
              <a:defRPr/>
            </a:pPr>
            <a:r>
              <a:rPr lang="en-US" sz="2400" dirty="0"/>
              <a:t>Scale steps = 1.25  (factor between two consecutive scales)</a:t>
            </a:r>
          </a:p>
          <a:p>
            <a:pPr lvl="1">
              <a:defRPr/>
            </a:pPr>
            <a:r>
              <a:rPr lang="en-US" sz="2400" dirty="0"/>
              <a:t>Translation 1*scale (# pixels between two consecutive windows)</a:t>
            </a:r>
          </a:p>
          <a:p>
            <a:pPr>
              <a:defRPr/>
            </a:pPr>
            <a:r>
              <a:rPr lang="en-US" sz="2800" dirty="0"/>
              <a:t>Non-max suppression: average coordinates of overlapping boxes</a:t>
            </a:r>
          </a:p>
          <a:p>
            <a:pPr>
              <a:defRPr/>
            </a:pPr>
            <a:r>
              <a:rPr lang="en-US" sz="2800" dirty="0"/>
              <a:t>Train 3 classifiers and take vote</a:t>
            </a:r>
          </a:p>
          <a:p>
            <a:pPr lvl="1">
              <a:defRPr/>
            </a:pPr>
            <a:endParaRPr lang="en-US" sz="24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74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System performance</a:t>
            </a:r>
          </a:p>
        </p:txBody>
      </p:sp>
      <p:sp>
        <p:nvSpPr>
          <p:cNvPr id="136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Training time: “weeks” on 466 MHz Sun workstation</a:t>
            </a:r>
          </a:p>
          <a:p>
            <a:pPr>
              <a:buFontTx/>
              <a:buChar char="•"/>
            </a:pPr>
            <a:r>
              <a:rPr lang="en-US" altLang="en-US" dirty="0"/>
              <a:t>38 cascade layers, total of 6061 features</a:t>
            </a:r>
          </a:p>
          <a:p>
            <a:pPr>
              <a:buFontTx/>
              <a:buChar char="•"/>
            </a:pPr>
            <a:r>
              <a:rPr lang="en-US" altLang="en-US" dirty="0"/>
              <a:t>Average of 10 features evaluated per window on test set</a:t>
            </a:r>
          </a:p>
          <a:p>
            <a:pPr>
              <a:buFontTx/>
              <a:buChar char="•"/>
            </a:pPr>
            <a:r>
              <a:rPr lang="en-US" altLang="en-US" dirty="0"/>
              <a:t>“On a 700 </a:t>
            </a:r>
            <a:r>
              <a:rPr lang="en-US" altLang="en-US" dirty="0" err="1"/>
              <a:t>Mhz</a:t>
            </a:r>
            <a:r>
              <a:rPr lang="en-US" altLang="en-US" dirty="0"/>
              <a:t> Pentium III processor, the face detector can process a 384 by 288 pixel image in about .067 seconds” </a:t>
            </a:r>
          </a:p>
          <a:p>
            <a:pPr lvl="1"/>
            <a:r>
              <a:rPr lang="en-US" altLang="en-US" dirty="0"/>
              <a:t>15 Hz</a:t>
            </a:r>
          </a:p>
          <a:p>
            <a:pPr lvl="1"/>
            <a:r>
              <a:rPr lang="en-US" altLang="en-US" dirty="0"/>
              <a:t>15 times faster than previous detector </a:t>
            </a:r>
            <a:br>
              <a:rPr lang="en-US" altLang="en-US" dirty="0"/>
            </a:br>
            <a:r>
              <a:rPr lang="en-US" altLang="en-US" dirty="0"/>
              <a:t>of comparable accuracy (Rowley et al.,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19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Viola Jones Results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8226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76676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3124200" y="6248400"/>
            <a:ext cx="2687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 + CMU face dataset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90800" y="1066800"/>
            <a:ext cx="285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Speed = 15 FPS (in 2001)</a:t>
            </a:r>
          </a:p>
        </p:txBody>
      </p:sp>
    </p:spTree>
    <p:extLst>
      <p:ext uri="{BB962C8B-B14F-4D97-AF65-F5344CB8AC3E}">
        <p14:creationId xmlns:p14="http://schemas.microsoft.com/office/powerpoint/2010/main" val="21929489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for face detection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458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/>
              <a:t>A 200-feature classifier can yield 95% detection rate and a false positive rate of 1 in 14084</a:t>
            </a: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9138"/>
            <a:ext cx="52578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19400" y="3733800"/>
            <a:ext cx="3709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good enough!</a:t>
            </a:r>
          </a:p>
        </p:txBody>
      </p:sp>
      <p:sp>
        <p:nvSpPr>
          <p:cNvPr id="69638" name="Text Box 65"/>
          <p:cNvSpPr txBox="1">
            <a:spLocks noChangeArrowheads="1"/>
          </p:cNvSpPr>
          <p:nvPr/>
        </p:nvSpPr>
        <p:spPr bwMode="auto">
          <a:xfrm>
            <a:off x="2057400" y="6411913"/>
            <a:ext cx="487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Receiver operating characteristic (ROC) curve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340080-54BC-454A-8D58-33E4E9D7D475}"/>
              </a:ext>
            </a:extLst>
          </p:cNvPr>
          <p:cNvSpPr txBox="1"/>
          <p:nvPr/>
        </p:nvSpPr>
        <p:spPr>
          <a:xfrm>
            <a:off x="651933" y="3623733"/>
            <a:ext cx="974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True positive rate</a:t>
            </a:r>
          </a:p>
        </p:txBody>
      </p:sp>
    </p:spTree>
    <p:extLst>
      <p:ext uri="{BB962C8B-B14F-4D97-AF65-F5344CB8AC3E}">
        <p14:creationId xmlns:p14="http://schemas.microsoft.com/office/powerpoint/2010/main" val="29231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 altLang="en-US"/>
              <a:t>Output of Face Detector on Test Images</a:t>
            </a:r>
          </a:p>
        </p:txBody>
      </p:sp>
      <p:pic>
        <p:nvPicPr>
          <p:cNvPr id="76803" name="Picture 3" descr="oksana1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15795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 descr="judybats-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28600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 descr="newsradio-ou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 descr="me-ou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93863"/>
            <a:ext cx="2017713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7" descr="rehg-thanksgiving-ou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16325"/>
            <a:ext cx="41910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detection tasks </a:t>
            </a:r>
          </a:p>
        </p:txBody>
      </p:sp>
      <p:pic>
        <p:nvPicPr>
          <p:cNvPr id="77827" name="Picture 3" descr="debug00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"/>
          <a:stretch>
            <a:fillRect/>
          </a:stretch>
        </p:blipFill>
        <p:spPr bwMode="auto">
          <a:xfrm>
            <a:off x="539750" y="990600"/>
            <a:ext cx="32527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 descr="gend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5848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351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Facial Feature Localization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747713" y="5181600"/>
            <a:ext cx="1309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Male vs. </a:t>
            </a:r>
            <a:b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female</a:t>
            </a:r>
          </a:p>
        </p:txBody>
      </p:sp>
      <p:pic>
        <p:nvPicPr>
          <p:cNvPr id="77831" name="Picture 7" descr="f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6"/>
          <a:stretch>
            <a:fillRect/>
          </a:stretch>
        </p:blipFill>
        <p:spPr bwMode="auto">
          <a:xfrm>
            <a:off x="4343400" y="990600"/>
            <a:ext cx="42291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5334000" y="3429000"/>
            <a:ext cx="2347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Profile Detection 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Profile Detection</a:t>
            </a:r>
          </a:p>
        </p:txBody>
      </p:sp>
      <p:pic>
        <p:nvPicPr>
          <p:cNvPr id="78851" name="Picture 3" descr="fdr-o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7925"/>
            <a:ext cx="43434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 descr="fdr-right-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58"/>
          <a:stretch>
            <a:fillRect/>
          </a:stretch>
        </p:blipFill>
        <p:spPr bwMode="auto">
          <a:xfrm>
            <a:off x="304800" y="3717925"/>
            <a:ext cx="16002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 descr="oly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22438"/>
            <a:ext cx="35433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6" descr="exampl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8" b="21851"/>
          <a:stretch>
            <a:fillRect/>
          </a:stretch>
        </p:blipFill>
        <p:spPr bwMode="auto">
          <a:xfrm>
            <a:off x="990600" y="1066800"/>
            <a:ext cx="28194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Profile Features </a:t>
            </a:r>
          </a:p>
        </p:txBody>
      </p:sp>
      <p:pic>
        <p:nvPicPr>
          <p:cNvPr id="79875" name="Picture 3" descr="examp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8" b="3342"/>
          <a:stretch>
            <a:fillRect/>
          </a:stretch>
        </p:blipFill>
        <p:spPr bwMode="auto">
          <a:xfrm>
            <a:off x="609600" y="14478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 descr="fea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67"/>
          <a:stretch>
            <a:fillRect/>
          </a:stretch>
        </p:blipFill>
        <p:spPr bwMode="auto">
          <a:xfrm>
            <a:off x="4419600" y="1447800"/>
            <a:ext cx="37338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E622-E0C3-48AB-A719-76465E5F9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68259489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Viola/Jones detector</a:t>
            </a:r>
          </a:p>
        </p:txBody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Rectangle features</a:t>
            </a:r>
          </a:p>
          <a:p>
            <a:pPr>
              <a:buFontTx/>
              <a:buChar char="•"/>
            </a:pPr>
            <a:r>
              <a:rPr lang="en-US" altLang="en-US" dirty="0"/>
              <a:t>Integral images for fast computation</a:t>
            </a:r>
          </a:p>
          <a:p>
            <a:pPr>
              <a:buFontTx/>
              <a:buChar char="•"/>
            </a:pPr>
            <a:r>
              <a:rPr lang="en-US" altLang="en-US" dirty="0"/>
              <a:t>Boosting for feature selection</a:t>
            </a:r>
          </a:p>
          <a:p>
            <a:pPr>
              <a:buFontTx/>
              <a:buChar char="•"/>
            </a:pPr>
            <a:r>
              <a:rPr lang="en-US" altLang="en-US" dirty="0"/>
              <a:t>Attentional cascade for fast rejection of negative windows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971" grpId="0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809"/>
          </a:xfrm>
        </p:spPr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599" y="990600"/>
            <a:ext cx="5931207" cy="58674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Sliding window for search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Features based on differences of intensity (gradient, wavelet, etc.)</a:t>
            </a:r>
          </a:p>
          <a:p>
            <a:pPr lvl="1">
              <a:defRPr/>
            </a:pPr>
            <a:r>
              <a:rPr lang="en-US" dirty="0"/>
              <a:t>Excellent results = careful feature design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Boosting for feature selection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Integral images, cascade for speed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Bootstrapping to deal with many, many negative examples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477000" y="1143000"/>
            <a:ext cx="1981200" cy="1524000"/>
            <a:chOff x="533400" y="1676400"/>
            <a:chExt cx="2286000" cy="1714500"/>
          </a:xfrm>
        </p:grpSpPr>
        <p:pic>
          <p:nvPicPr>
            <p:cNvPr id="42016" name="Picture 13" descr="p10101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17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18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19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20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5924550" y="5003800"/>
            <a:ext cx="3219450" cy="1016000"/>
            <a:chOff x="381000" y="1447800"/>
            <a:chExt cx="8979120" cy="2834363"/>
          </a:xfrm>
        </p:grpSpPr>
        <p:sp>
          <p:nvSpPr>
            <p:cNvPr id="17" name="Rectangle 16"/>
            <p:cNvSpPr/>
            <p:nvPr/>
          </p:nvSpPr>
          <p:spPr>
            <a:xfrm>
              <a:off x="381000" y="144780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1538" y="1598376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6504" y="1753381"/>
              <a:ext cx="836810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37042" y="1903957"/>
              <a:ext cx="841239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2005" y="2058960"/>
              <a:ext cx="836813" cy="761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996" name="TextBox 10"/>
            <p:cNvSpPr txBox="1">
              <a:spLocks noChangeArrowheads="1"/>
            </p:cNvSpPr>
            <p:nvPr/>
          </p:nvSpPr>
          <p:spPr bwMode="auto">
            <a:xfrm>
              <a:off x="761999" y="3352801"/>
              <a:ext cx="1297561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Examples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9823" y="1753381"/>
              <a:ext cx="1292852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3887639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2780652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1904085" y="2058960"/>
              <a:ext cx="380771" cy="456157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01" name="TextBox 15"/>
            <p:cNvSpPr txBox="1">
              <a:spLocks noChangeArrowheads="1"/>
            </p:cNvSpPr>
            <p:nvPr/>
          </p:nvSpPr>
          <p:spPr bwMode="auto">
            <a:xfrm>
              <a:off x="2743199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42002" name="TextBox 16"/>
            <p:cNvSpPr txBox="1">
              <a:spLocks noChangeArrowheads="1"/>
            </p:cNvSpPr>
            <p:nvPr/>
          </p:nvSpPr>
          <p:spPr bwMode="auto">
            <a:xfrm>
              <a:off x="3352801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42003" name="TextBox 17"/>
            <p:cNvSpPr txBox="1">
              <a:spLocks noChangeArrowheads="1"/>
            </p:cNvSpPr>
            <p:nvPr/>
          </p:nvSpPr>
          <p:spPr bwMode="auto">
            <a:xfrm>
              <a:off x="3810001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511928" y="1766666"/>
              <a:ext cx="1279567" cy="1067316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t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553038" y="1753381"/>
              <a:ext cx="1297281" cy="1067313"/>
            </a:xfrm>
            <a:prstGeom prst="roundRect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Stage 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(x) &gt; </a:t>
              </a:r>
              <a:r>
                <a:rPr kumimoji="0" lang="en-US" sz="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5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7925586" y="2134249"/>
              <a:ext cx="531309" cy="380868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07" name="TextBox 21"/>
            <p:cNvSpPr txBox="1">
              <a:spLocks noChangeArrowheads="1"/>
            </p:cNvSpPr>
            <p:nvPr/>
          </p:nvSpPr>
          <p:spPr bwMode="auto">
            <a:xfrm>
              <a:off x="7848600" y="1676400"/>
              <a:ext cx="823608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42008" name="TextBox 22"/>
            <p:cNvSpPr txBox="1">
              <a:spLocks noChangeArrowheads="1"/>
            </p:cNvSpPr>
            <p:nvPr/>
          </p:nvSpPr>
          <p:spPr bwMode="auto">
            <a:xfrm>
              <a:off x="5883275" y="1981201"/>
              <a:ext cx="801249" cy="600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42009" name="TextBox 23"/>
            <p:cNvSpPr txBox="1">
              <a:spLocks noChangeArrowheads="1"/>
            </p:cNvSpPr>
            <p:nvPr/>
          </p:nvSpPr>
          <p:spPr bwMode="auto">
            <a:xfrm>
              <a:off x="8447087" y="2209801"/>
              <a:ext cx="91303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Pass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 rot="5400000">
              <a:off x="4684509" y="3161751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11" name="TextBox 25"/>
            <p:cNvSpPr txBox="1">
              <a:spLocks noChangeArrowheads="1"/>
            </p:cNvSpPr>
            <p:nvPr/>
          </p:nvSpPr>
          <p:spPr bwMode="auto">
            <a:xfrm>
              <a:off x="4648200" y="3809998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42012" name="TextBox 26"/>
            <p:cNvSpPr txBox="1">
              <a:spLocks noChangeArrowheads="1"/>
            </p:cNvSpPr>
            <p:nvPr/>
          </p:nvSpPr>
          <p:spPr bwMode="auto">
            <a:xfrm>
              <a:off x="5257799" y="3048000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9" name="Right Arrow 38"/>
            <p:cNvSpPr/>
            <p:nvPr/>
          </p:nvSpPr>
          <p:spPr>
            <a:xfrm rot="5400000">
              <a:off x="6818599" y="3086464"/>
              <a:ext cx="761735" cy="380771"/>
            </a:xfrm>
            <a:prstGeom prst="rightArrow">
              <a:avLst/>
            </a:prstGeom>
            <a:solidFill>
              <a:srgbClr val="97FFC6"/>
            </a:solidFill>
            <a:ln>
              <a:solidFill>
                <a:srgbClr val="008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14" name="TextBox 28"/>
            <p:cNvSpPr txBox="1">
              <a:spLocks noChangeArrowheads="1"/>
            </p:cNvSpPr>
            <p:nvPr/>
          </p:nvSpPr>
          <p:spPr bwMode="auto">
            <a:xfrm>
              <a:off x="6781801" y="3733800"/>
              <a:ext cx="1020343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Reject</a:t>
              </a:r>
            </a:p>
          </p:txBody>
        </p:sp>
        <p:sp>
          <p:nvSpPr>
            <p:cNvPr id="42015" name="TextBox 29"/>
            <p:cNvSpPr txBox="1">
              <a:spLocks noChangeArrowheads="1"/>
            </p:cNvSpPr>
            <p:nvPr/>
          </p:nvSpPr>
          <p:spPr bwMode="auto">
            <a:xfrm>
              <a:off x="7391400" y="2971799"/>
              <a:ext cx="743126" cy="472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No</a:t>
              </a:r>
            </a:p>
          </p:txBody>
        </p:sp>
      </p:grpSp>
      <p:sp>
        <p:nvSpPr>
          <p:cNvPr id="37" name="Rectangle 18">
            <a:extLst>
              <a:ext uri="{FF2B5EF4-FFF2-40B4-BE49-F238E27FC236}">
                <a16:creationId xmlns:a16="http://schemas.microsoft.com/office/drawing/2014/main" id="{A19D8E02-2F69-4374-9435-EB94BB562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240" y="3578049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D63EE934-A916-4A88-B0D8-6FCE029B6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240" y="3882849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21">
            <a:extLst>
              <a:ext uri="{FF2B5EF4-FFF2-40B4-BE49-F238E27FC236}">
                <a16:creationId xmlns:a16="http://schemas.microsoft.com/office/drawing/2014/main" id="{399301A5-D1D8-47A4-AEE5-04CE43F9C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240" y="3578049"/>
            <a:ext cx="381000" cy="30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B2B0DB8B-25F0-4883-8804-D1E357F48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240" y="3882849"/>
            <a:ext cx="381000" cy="3048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676DF6B1-FEA8-4B89-9673-38D569C18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440" y="3654249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4BD38B80-DFA0-4B6B-B806-EB6DCED74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6840" y="3654249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368417AB-4D73-40B8-A54E-A48858CFB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6840" y="3120849"/>
            <a:ext cx="228600" cy="53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88AC1CEC-EA19-4508-98BF-72C4BB9F1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440" y="3120849"/>
            <a:ext cx="228600" cy="533400"/>
          </a:xfrm>
          <a:prstGeom prst="rect">
            <a:avLst/>
          </a:prstGeom>
          <a:solidFill>
            <a:srgbClr val="80808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6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2|0.2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1|0.2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1|0.2|0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8606</TotalTime>
  <Words>4271</Words>
  <Application>Microsoft Office PowerPoint</Application>
  <PresentationFormat>On-screen Show (4:3)</PresentationFormat>
  <Paragraphs>866</Paragraphs>
  <Slides>102</Slides>
  <Notes>59</Notes>
  <HiddenSlides>8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102</vt:i4>
      </vt:variant>
    </vt:vector>
  </HeadingPairs>
  <TitlesOfParts>
    <vt:vector size="115" baseType="lpstr">
      <vt:lpstr>Arial</vt:lpstr>
      <vt:lpstr>Calibri</vt:lpstr>
      <vt:lpstr>Courier New</vt:lpstr>
      <vt:lpstr>Times New Roman</vt:lpstr>
      <vt:lpstr>Office Theme</vt:lpstr>
      <vt:lpstr>2_Blank Presentation</vt:lpstr>
      <vt:lpstr>2_Office Theme</vt:lpstr>
      <vt:lpstr>1_Office Theme</vt:lpstr>
      <vt:lpstr>9_Office Theme</vt:lpstr>
      <vt:lpstr>Blank Presentation</vt:lpstr>
      <vt:lpstr>5_Blank Presentation</vt:lpstr>
      <vt:lpstr>Image</vt:lpstr>
      <vt:lpstr>Equation</vt:lpstr>
      <vt:lpstr>PowerPoint Presentation</vt:lpstr>
      <vt:lpstr>PowerPoint Presentation</vt:lpstr>
      <vt:lpstr>PowerPoint Presentation</vt:lpstr>
      <vt:lpstr>Object Detection</vt:lpstr>
      <vt:lpstr>Recognition so far</vt:lpstr>
      <vt:lpstr>Recognition so far</vt:lpstr>
      <vt:lpstr>Object Category Detection</vt:lpstr>
      <vt:lpstr>Challenges in modeling the object class</vt:lpstr>
      <vt:lpstr>Challenges in modeling the non-object class</vt:lpstr>
      <vt:lpstr>Object Detection Design challenges</vt:lpstr>
      <vt:lpstr>General Process of Object Recognition</vt:lpstr>
      <vt:lpstr>Specifying an object model</vt:lpstr>
      <vt:lpstr>Specifying an object model</vt:lpstr>
      <vt:lpstr>Specifying an object model</vt:lpstr>
      <vt:lpstr>Specifying an object model</vt:lpstr>
      <vt:lpstr>Specifying an object model</vt:lpstr>
      <vt:lpstr>Specifying an object model</vt:lpstr>
      <vt:lpstr>Why not just pick the most complex model?</vt:lpstr>
      <vt:lpstr>General Process of Object Recognition</vt:lpstr>
      <vt:lpstr>Generating hypotheses</vt:lpstr>
      <vt:lpstr>Generating hypotheses</vt:lpstr>
      <vt:lpstr>Each window is separately classified</vt:lpstr>
      <vt:lpstr>Generating hypotheses</vt:lpstr>
      <vt:lpstr>Generating hypotheses</vt:lpstr>
      <vt:lpstr>General Process of Object Recognition</vt:lpstr>
      <vt:lpstr>General Process of Object Recognition</vt:lpstr>
      <vt:lpstr>Resolving detection scores</vt:lpstr>
      <vt:lpstr>Resolving detection scores</vt:lpstr>
      <vt:lpstr>Resolving detection scores</vt:lpstr>
      <vt:lpstr>Object category detection in computer vision</vt:lpstr>
      <vt:lpstr>Basic Steps of Category Detection</vt:lpstr>
      <vt:lpstr>Sliding window: a simple alignment solution</vt:lpstr>
      <vt:lpstr>Influential Works in Detection</vt:lpstr>
      <vt:lpstr>Dalal Triggs: Person detection with HOG &amp; linear SVM</vt:lpstr>
      <vt:lpstr>Statistical Template</vt:lpstr>
      <vt:lpstr>Example: Dalal-Triggs pedestrian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Pedestrian detection with HOG</vt:lpstr>
      <vt:lpstr>INRIA pedestrian database</vt:lpstr>
      <vt:lpstr>INRIA pedestrian database issues</vt:lpstr>
      <vt:lpstr>How good is HOG at person detection?</vt:lpstr>
      <vt:lpstr>PowerPoint Presentation</vt:lpstr>
      <vt:lpstr>Strengths/Weaknesses of Statistical Template Approach</vt:lpstr>
      <vt:lpstr>Tricks of the trade</vt:lpstr>
      <vt:lpstr>Live demo</vt:lpstr>
      <vt:lpstr>PowerPoint Presentation</vt:lpstr>
      <vt:lpstr>Face detection</vt:lpstr>
      <vt:lpstr>Consumer application: Apple iPhoto</vt:lpstr>
      <vt:lpstr>PowerPoint Presentation</vt:lpstr>
      <vt:lpstr>PowerPoint Presentation</vt:lpstr>
      <vt:lpstr>Face detection and recognition</vt:lpstr>
      <vt:lpstr>Challenges of face detection</vt:lpstr>
      <vt:lpstr>Sliding Window Face Detection with Viola-Jones</vt:lpstr>
      <vt:lpstr>The Viola/Jones Face Detector</vt:lpstr>
      <vt:lpstr>1. Integral images for fast feature evaluation</vt:lpstr>
      <vt:lpstr>Computing the integral image</vt:lpstr>
      <vt:lpstr>Computing the integral image</vt:lpstr>
      <vt:lpstr>Computing sum within a rectangle</vt:lpstr>
      <vt:lpstr>Integral Images</vt:lpstr>
      <vt:lpstr>Features that are fast to compute</vt:lpstr>
      <vt:lpstr>Image Features</vt:lpstr>
      <vt:lpstr>Example</vt:lpstr>
      <vt:lpstr>Computing a rectangle feature</vt:lpstr>
      <vt:lpstr>But these features are rubbish…!</vt:lpstr>
      <vt:lpstr>How many features are there?</vt:lpstr>
      <vt:lpstr>How many features are there?</vt:lpstr>
      <vt:lpstr>2. Boosting for feature selection</vt:lpstr>
      <vt:lpstr>2. Boosting for feature selection</vt:lpstr>
      <vt:lpstr>Boosting  illustration</vt:lpstr>
      <vt:lpstr>Boosting  illustration</vt:lpstr>
      <vt:lpstr>Boosting  illustration</vt:lpstr>
      <vt:lpstr>Boosting  illustration</vt:lpstr>
      <vt:lpstr>Boosting  illustration</vt:lpstr>
      <vt:lpstr>Boosting for face detection</vt:lpstr>
      <vt:lpstr>Feature selection with boosting</vt:lpstr>
      <vt:lpstr>2. Boosting for feature selection</vt:lpstr>
      <vt:lpstr>Adaboost pseudocode Szeliski p665</vt:lpstr>
      <vt:lpstr>Boosting vs. SVM</vt:lpstr>
      <vt:lpstr>Cascade for Fast Detection</vt:lpstr>
      <vt:lpstr>Attentional cascade</vt:lpstr>
      <vt:lpstr>Attentional cascade</vt:lpstr>
      <vt:lpstr>Training the cascade</vt:lpstr>
      <vt:lpstr>The implemented system</vt:lpstr>
      <vt:lpstr>Viola-Jones details</vt:lpstr>
      <vt:lpstr>System performance</vt:lpstr>
      <vt:lpstr>Viola Jones Results</vt:lpstr>
      <vt:lpstr>Boosting for face detection</vt:lpstr>
      <vt:lpstr>Output of Face Detector on Test Images</vt:lpstr>
      <vt:lpstr>Other detection tasks </vt:lpstr>
      <vt:lpstr>Profile Detection</vt:lpstr>
      <vt:lpstr>Profile Features </vt:lpstr>
      <vt:lpstr>Live demo</vt:lpstr>
      <vt:lpstr>Summary: Viola/Jones detector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grauman</dc:creator>
  <cp:lastModifiedBy>James Tompkin</cp:lastModifiedBy>
  <cp:revision>231</cp:revision>
  <dcterms:created xsi:type="dcterms:W3CDTF">2006-08-16T00:00:00Z</dcterms:created>
  <dcterms:modified xsi:type="dcterms:W3CDTF">2020-02-24T19:56:08Z</dcterms:modified>
</cp:coreProperties>
</file>