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1.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62" r:id="rId2"/>
    <p:sldMasterId id="2147483674" r:id="rId3"/>
    <p:sldMasterId id="2147483698" r:id="rId4"/>
    <p:sldMasterId id="2147483710" r:id="rId5"/>
    <p:sldMasterId id="2147483722" r:id="rId6"/>
    <p:sldMasterId id="2147483893" r:id="rId7"/>
    <p:sldMasterId id="2147484267" r:id="rId8"/>
    <p:sldMasterId id="2147484280" r:id="rId9"/>
    <p:sldMasterId id="2147485059" r:id="rId10"/>
  </p:sldMasterIdLst>
  <p:notesMasterIdLst>
    <p:notesMasterId r:id="rId84"/>
  </p:notesMasterIdLst>
  <p:handoutMasterIdLst>
    <p:handoutMasterId r:id="rId85"/>
  </p:handoutMasterIdLst>
  <p:sldIdLst>
    <p:sldId id="1112" r:id="rId11"/>
    <p:sldId id="1016" r:id="rId12"/>
    <p:sldId id="1017" r:id="rId13"/>
    <p:sldId id="1018" r:id="rId14"/>
    <p:sldId id="1019" r:id="rId15"/>
    <p:sldId id="1029" r:id="rId16"/>
    <p:sldId id="1028" r:id="rId17"/>
    <p:sldId id="1020" r:id="rId18"/>
    <p:sldId id="1021" r:id="rId19"/>
    <p:sldId id="1027" r:id="rId20"/>
    <p:sldId id="1035" r:id="rId21"/>
    <p:sldId id="1036" r:id="rId22"/>
    <p:sldId id="1037" r:id="rId23"/>
    <p:sldId id="1048" r:id="rId24"/>
    <p:sldId id="1039" r:id="rId25"/>
    <p:sldId id="1041" r:id="rId26"/>
    <p:sldId id="1042" r:id="rId27"/>
    <p:sldId id="1045" r:id="rId28"/>
    <p:sldId id="1046" r:id="rId29"/>
    <p:sldId id="1049" r:id="rId30"/>
    <p:sldId id="1043" r:id="rId31"/>
    <p:sldId id="1047" r:id="rId32"/>
    <p:sldId id="874" r:id="rId33"/>
    <p:sldId id="875" r:id="rId34"/>
    <p:sldId id="876" r:id="rId35"/>
    <p:sldId id="879" r:id="rId36"/>
    <p:sldId id="888" r:id="rId37"/>
    <p:sldId id="830" r:id="rId38"/>
    <p:sldId id="864" r:id="rId39"/>
    <p:sldId id="866" r:id="rId40"/>
    <p:sldId id="865" r:id="rId41"/>
    <p:sldId id="887" r:id="rId42"/>
    <p:sldId id="1050" r:id="rId43"/>
    <p:sldId id="833" r:id="rId44"/>
    <p:sldId id="869" r:id="rId45"/>
    <p:sldId id="1004" r:id="rId46"/>
    <p:sldId id="1023" r:id="rId47"/>
    <p:sldId id="1010" r:id="rId48"/>
    <p:sldId id="1008" r:id="rId49"/>
    <p:sldId id="1009" r:id="rId50"/>
    <p:sldId id="1012" r:id="rId51"/>
    <p:sldId id="835" r:id="rId52"/>
    <p:sldId id="892" r:id="rId53"/>
    <p:sldId id="1013" r:id="rId54"/>
    <p:sldId id="1025" r:id="rId55"/>
    <p:sldId id="890" r:id="rId56"/>
    <p:sldId id="860" r:id="rId57"/>
    <p:sldId id="894" r:id="rId58"/>
    <p:sldId id="847" r:id="rId59"/>
    <p:sldId id="846" r:id="rId60"/>
    <p:sldId id="848" r:id="rId61"/>
    <p:sldId id="839" r:id="rId62"/>
    <p:sldId id="870" r:id="rId63"/>
    <p:sldId id="840" r:id="rId64"/>
    <p:sldId id="842" r:id="rId65"/>
    <p:sldId id="841" r:id="rId66"/>
    <p:sldId id="1034" r:id="rId67"/>
    <p:sldId id="821" r:id="rId68"/>
    <p:sldId id="822" r:id="rId69"/>
    <p:sldId id="1032" r:id="rId70"/>
    <p:sldId id="851" r:id="rId71"/>
    <p:sldId id="765" r:id="rId72"/>
    <p:sldId id="823" r:id="rId73"/>
    <p:sldId id="1033" r:id="rId74"/>
    <p:sldId id="1026" r:id="rId75"/>
    <p:sldId id="868" r:id="rId76"/>
    <p:sldId id="889" r:id="rId77"/>
    <p:sldId id="768" r:id="rId78"/>
    <p:sldId id="769" r:id="rId79"/>
    <p:sldId id="770" r:id="rId80"/>
    <p:sldId id="771" r:id="rId81"/>
    <p:sldId id="772" r:id="rId82"/>
    <p:sldId id="1030" r:id="rId83"/>
  </p:sldIdLst>
  <p:sldSz cx="9144000" cy="6858000" type="screen4x3"/>
  <p:notesSz cx="7315200" cy="9601200"/>
  <p:defaultTextStyle>
    <a:defPPr>
      <a:defRPr lang="en-US"/>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9696"/>
    <a:srgbClr val="18365A"/>
    <a:srgbClr val="979797"/>
    <a:srgbClr val="00FF00"/>
    <a:srgbClr val="4D4D4D"/>
    <a:srgbClr val="B2B2B2"/>
    <a:srgbClr val="808080"/>
    <a:srgbClr val="C0C0C0"/>
    <a:srgbClr val="2929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8211" autoAdjust="0"/>
  </p:normalViewPr>
  <p:slideViewPr>
    <p:cSldViewPr>
      <p:cViewPr varScale="1">
        <p:scale>
          <a:sx n="64" d="100"/>
          <a:sy n="64" d="100"/>
        </p:scale>
        <p:origin x="238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5"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7" Type="http://schemas.openxmlformats.org/officeDocument/2006/relationships/slideMaster" Target="slideMasters/slideMaster7.xml"/><Relationship Id="rId71" Type="http://schemas.openxmlformats.org/officeDocument/2006/relationships/slide" Target="slides/slide61.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viewProps" Target="viewProps.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 Id="rId5" Type="http://schemas.openxmlformats.org/officeDocument/2006/relationships/image" Target="../media/image37.wmf"/><Relationship Id="rId4" Type="http://schemas.openxmlformats.org/officeDocument/2006/relationships/image" Target="../media/image3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7.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image" Target="../media/image62.wmf"/><Relationship Id="rId1" Type="http://schemas.openxmlformats.org/officeDocument/2006/relationships/image" Target="../media/image46.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4.wmf"/><Relationship Id="rId1" Type="http://schemas.openxmlformats.org/officeDocument/2006/relationships/image" Target="../media/image46.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image" Target="../media/image65.wmf"/><Relationship Id="rId1" Type="http://schemas.openxmlformats.org/officeDocument/2006/relationships/image" Target="../media/image46.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image" Target="../media/image67.wmf"/><Relationship Id="rId1" Type="http://schemas.openxmlformats.org/officeDocument/2006/relationships/image" Target="../media/image66.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image" Target="../media/image71.wmf"/><Relationship Id="rId1" Type="http://schemas.openxmlformats.org/officeDocument/2006/relationships/image" Target="../media/image70.wmf"/><Relationship Id="rId4" Type="http://schemas.openxmlformats.org/officeDocument/2006/relationships/image" Target="../media/image73.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76.wmf"/><Relationship Id="rId1" Type="http://schemas.openxmlformats.org/officeDocument/2006/relationships/image" Target="../media/image67.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81.png"/></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84.wmf"/><Relationship Id="rId1" Type="http://schemas.openxmlformats.org/officeDocument/2006/relationships/image" Target="../media/image83.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8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defTabSz="966788" eaLnBrk="1" hangingPunct="1">
              <a:defRPr sz="1200">
                <a:latin typeface="Arial" pitchFamily="34" charset="0"/>
                <a:cs typeface="Arial" pitchFamily="34" charset="0"/>
              </a:defRPr>
            </a:lvl1pPr>
          </a:lstStyle>
          <a:p>
            <a:pPr>
              <a:defRPr/>
            </a:pPr>
            <a:endParaRPr lang="en-US"/>
          </a:p>
        </p:txBody>
      </p:sp>
      <p:sp>
        <p:nvSpPr>
          <p:cNvPr id="87043"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defTabSz="966788" eaLnBrk="1" hangingPunct="1">
              <a:defRPr sz="1200">
                <a:latin typeface="Arial" pitchFamily="34" charset="0"/>
                <a:cs typeface="Arial" pitchFamily="34" charset="0"/>
              </a:defRPr>
            </a:lvl1pPr>
          </a:lstStyle>
          <a:p>
            <a:pPr>
              <a:defRPr/>
            </a:pPr>
            <a:endParaRPr lang="en-US"/>
          </a:p>
        </p:txBody>
      </p:sp>
      <p:sp>
        <p:nvSpPr>
          <p:cNvPr id="87044"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defTabSz="966788" eaLnBrk="1" hangingPunct="1">
              <a:defRPr sz="1200">
                <a:latin typeface="Arial" pitchFamily="34" charset="0"/>
                <a:cs typeface="Arial" pitchFamily="34" charset="0"/>
              </a:defRPr>
            </a:lvl1pPr>
          </a:lstStyle>
          <a:p>
            <a:pPr>
              <a:defRPr/>
            </a:pPr>
            <a:endParaRPr lang="en-US"/>
          </a:p>
        </p:txBody>
      </p:sp>
      <p:sp>
        <p:nvSpPr>
          <p:cNvPr id="87045"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defTabSz="966788" eaLnBrk="1" hangingPunct="1">
              <a:defRPr sz="1200"/>
            </a:lvl1pPr>
          </a:lstStyle>
          <a:p>
            <a:pPr>
              <a:defRPr/>
            </a:pPr>
            <a:fld id="{E5FAC2EE-27A1-4A61-BCFE-AE8D54DBE40E}" type="slidenum">
              <a:rPr lang="en-US" altLang="en-US"/>
              <a:pPr>
                <a:defRPr/>
              </a:pPr>
              <a:t>‹#›</a:t>
            </a:fld>
            <a:endParaRPr lang="en-US" altLang="en-US"/>
          </a:p>
        </p:txBody>
      </p:sp>
    </p:spTree>
    <p:extLst>
      <p:ext uri="{BB962C8B-B14F-4D97-AF65-F5344CB8AC3E}">
        <p14:creationId xmlns:p14="http://schemas.microsoft.com/office/powerpoint/2010/main" val="1382666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defTabSz="966788" eaLnBrk="1" hangingPunct="1">
              <a:defRPr sz="1200">
                <a:latin typeface="Arial" pitchFamily="34" charset="0"/>
                <a:cs typeface="Arial" pitchFamily="34" charset="0"/>
              </a:defRPr>
            </a:lvl1pPr>
          </a:lstStyle>
          <a:p>
            <a:pPr>
              <a:defRPr/>
            </a:pPr>
            <a:endParaRPr lang="en-US"/>
          </a:p>
        </p:txBody>
      </p:sp>
      <p:sp>
        <p:nvSpPr>
          <p:cNvPr id="49155"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defTabSz="966788" eaLnBrk="1" hangingPunct="1">
              <a:defRPr sz="1200">
                <a:latin typeface="Arial" pitchFamily="34" charset="0"/>
                <a:cs typeface="Arial" pitchFamily="34" charset="0"/>
              </a:defRPr>
            </a:lvl1pPr>
          </a:lstStyle>
          <a:p>
            <a:pPr>
              <a:defRPr/>
            </a:pPr>
            <a:endParaRPr lang="en-US"/>
          </a:p>
        </p:txBody>
      </p:sp>
      <p:sp>
        <p:nvSpPr>
          <p:cNvPr id="136196"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7"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9158"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defTabSz="966788" eaLnBrk="1" hangingPunct="1">
              <a:defRPr sz="1200">
                <a:latin typeface="Arial" pitchFamily="34" charset="0"/>
                <a:cs typeface="Arial" pitchFamily="34" charset="0"/>
              </a:defRPr>
            </a:lvl1pPr>
          </a:lstStyle>
          <a:p>
            <a:pPr>
              <a:defRPr/>
            </a:pPr>
            <a:endParaRPr lang="en-US"/>
          </a:p>
        </p:txBody>
      </p:sp>
      <p:sp>
        <p:nvSpPr>
          <p:cNvPr id="49159"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defTabSz="966788" eaLnBrk="1" hangingPunct="1">
              <a:defRPr sz="1200"/>
            </a:lvl1pPr>
          </a:lstStyle>
          <a:p>
            <a:pPr>
              <a:defRPr/>
            </a:pPr>
            <a:fld id="{7FC4744C-B88A-4DFA-B3AD-A8B4200667A4}" type="slidenum">
              <a:rPr lang="en-US" altLang="en-US"/>
              <a:pPr>
                <a:defRPr/>
              </a:pPr>
              <a:t>‹#›</a:t>
            </a:fld>
            <a:endParaRPr lang="en-US" altLang="en-US"/>
          </a:p>
        </p:txBody>
      </p:sp>
    </p:spTree>
    <p:extLst>
      <p:ext uri="{BB962C8B-B14F-4D97-AF65-F5344CB8AC3E}">
        <p14:creationId xmlns:p14="http://schemas.microsoft.com/office/powerpoint/2010/main" val="38974178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www.bmva.org/bmvc/1988/avc-88-023.pdf" TargetMode="External"/><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en.wikipedia.org/wiki/Determinant" TargetMode="External"/><Relationship Id="rId2" Type="http://schemas.openxmlformats.org/officeDocument/2006/relationships/slide" Target="../slides/slide64.xml"/><Relationship Id="rId1" Type="http://schemas.openxmlformats.org/officeDocument/2006/relationships/notesMaster" Target="../notesMasters/notesMaster1.xml"/><Relationship Id="rId5" Type="http://schemas.openxmlformats.org/officeDocument/2006/relationships/hyperlink" Target="https://en.wikipedia.org/wiki/Trace_%28linear_algebra%29" TargetMode="External"/><Relationship Id="rId4" Type="http://schemas.openxmlformats.org/officeDocument/2006/relationships/hyperlink" Target="https://en.wikipedia.org/wiki/Determinant#Relation_to_eigenvalues_and_trace" TargetMode="Externa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9499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8011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A707362-F4C7-41F4-9468-9B4CD6D2AAC9}"/>
              </a:ext>
            </a:extLst>
          </p:cNvPr>
          <p:cNvSpPr>
            <a:spLocks noGrp="1"/>
          </p:cNvSpPr>
          <p:nvPr>
            <p:ph type="body" idx="1"/>
          </p:nvPr>
        </p:nvSpPr>
        <p:spPr/>
        <p:txBody>
          <a:bodyPr/>
          <a:lstStyle/>
          <a:p>
            <a:r>
              <a:rPr lang="en-US" dirty="0"/>
              <a:t>Edges (Canny)</a:t>
            </a:r>
          </a:p>
        </p:txBody>
      </p:sp>
    </p:spTree>
    <p:extLst>
      <p:ext uri="{BB962C8B-B14F-4D97-AF65-F5344CB8AC3E}">
        <p14:creationId xmlns:p14="http://schemas.microsoft.com/office/powerpoint/2010/main" val="4193163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CB20DCFC-F592-4775-9F07-C00A70B059C8}"/>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Edges (Canny – increasing sigma)</a:t>
            </a:r>
          </a:p>
        </p:txBody>
      </p:sp>
    </p:spTree>
    <p:extLst>
      <p:ext uri="{BB962C8B-B14F-4D97-AF65-F5344CB8AC3E}">
        <p14:creationId xmlns:p14="http://schemas.microsoft.com/office/powerpoint/2010/main" val="701476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E4052DF-03CA-4F3A-9DB4-E4C703E7F025}"/>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Edges (Canny – increasing sigma again)</a:t>
            </a:r>
          </a:p>
          <a:p>
            <a:endParaRPr lang="en-US" dirty="0"/>
          </a:p>
        </p:txBody>
      </p:sp>
    </p:spTree>
    <p:extLst>
      <p:ext uri="{BB962C8B-B14F-4D97-AF65-F5344CB8AC3E}">
        <p14:creationId xmlns:p14="http://schemas.microsoft.com/office/powerpoint/2010/main" val="2757335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0734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2111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9341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0152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18A2D3E-86BF-40E2-86FA-DF15CB00F7D8}" type="slidenum">
              <a:rPr lang="en-US" altLang="en-US" smtClean="0"/>
              <a:pPr>
                <a:spcBef>
                  <a:spcPct val="0"/>
                </a:spcBef>
              </a:pPr>
              <a:t>25</a:t>
            </a:fld>
            <a:endParaRPr lang="en-US" altLang="en-US"/>
          </a:p>
        </p:txBody>
      </p:sp>
      <p:sp>
        <p:nvSpPr>
          <p:cNvPr id="143363" name="Rectangle 2"/>
          <p:cNvSpPr>
            <a:spLocks noGrp="1" noRot="1" noChangeAspect="1" noChangeArrowheads="1" noTextEdit="1"/>
          </p:cNvSpPr>
          <p:nvPr>
            <p:ph type="sldImg"/>
          </p:nvPr>
        </p:nvSpPr>
        <p:spPr>
          <a:xfrm>
            <a:off x="1258888" y="720725"/>
            <a:ext cx="4800600" cy="3600450"/>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474142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8F9EFB5-D6FB-468E-8A75-3EC376879A66}" type="slidenum">
              <a:rPr lang="en-US" altLang="en-US" smtClean="0"/>
              <a:pPr>
                <a:spcBef>
                  <a:spcPct val="0"/>
                </a:spcBef>
              </a:pPr>
              <a:t>27</a:t>
            </a:fld>
            <a:endParaRPr lang="en-US" altLang="en-US"/>
          </a:p>
        </p:txBody>
      </p:sp>
      <p:sp>
        <p:nvSpPr>
          <p:cNvPr id="146435" name="Rectangle 2"/>
          <p:cNvSpPr>
            <a:spLocks noGrp="1" noRot="1" noChangeAspect="1" noChangeArrowheads="1" noTextEdit="1"/>
          </p:cNvSpPr>
          <p:nvPr>
            <p:ph type="sldImg"/>
          </p:nvPr>
        </p:nvSpPr>
        <p:spPr>
          <a:xfrm>
            <a:off x="1252538" y="717550"/>
            <a:ext cx="4779962" cy="3584575"/>
          </a:xfrm>
          <a:ln/>
        </p:spPr>
      </p:sp>
      <p:sp>
        <p:nvSpPr>
          <p:cNvPr id="146436"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5481698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C4A139E-2B8D-4C2D-9508-34C126F8C64D}" type="slidenum">
              <a:rPr lang="en-US" altLang="en-US" smtClean="0"/>
              <a:pPr>
                <a:spcBef>
                  <a:spcPct val="0"/>
                </a:spcBef>
              </a:pPr>
              <a:t>28</a:t>
            </a:fld>
            <a:endParaRPr lang="en-US" altLang="en-US"/>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7887068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5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7C3543E-C0D5-46B8-8F67-256EEA120DF1}" type="slidenum">
              <a:rPr lang="en-US" altLang="en-US" smtClean="0">
                <a:solidFill>
                  <a:srgbClr val="000000"/>
                </a:solidFill>
              </a:rPr>
              <a:pPr>
                <a:spcBef>
                  <a:spcPct val="0"/>
                </a:spcBef>
              </a:pPr>
              <a:t>29</a:t>
            </a:fld>
            <a:endParaRPr lang="en-US" altLang="en-US">
              <a:solidFill>
                <a:srgbClr val="000000"/>
              </a:solidFill>
            </a:endParaRPr>
          </a:p>
        </p:txBody>
      </p:sp>
    </p:spTree>
    <p:extLst>
      <p:ext uri="{BB962C8B-B14F-4D97-AF65-F5344CB8AC3E}">
        <p14:creationId xmlns:p14="http://schemas.microsoft.com/office/powerpoint/2010/main" val="3986650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a:ln/>
        </p:spPr>
      </p:sp>
      <p:sp>
        <p:nvSpPr>
          <p:cNvPr id="161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61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558C8BA-D6E2-4469-A510-D80E0D9C3AB4}" type="slidenum">
              <a:rPr lang="en-US" altLang="en-US" smtClean="0">
                <a:solidFill>
                  <a:srgbClr val="000000"/>
                </a:solidFill>
              </a:rPr>
              <a:pPr>
                <a:spcBef>
                  <a:spcPct val="0"/>
                </a:spcBef>
              </a:pPr>
              <a:t>30</a:t>
            </a:fld>
            <a:endParaRPr lang="en-US" altLang="en-US">
              <a:solidFill>
                <a:srgbClr val="000000"/>
              </a:solidFill>
            </a:endParaRPr>
          </a:p>
        </p:txBody>
      </p:sp>
    </p:spTree>
    <p:extLst>
      <p:ext uri="{BB962C8B-B14F-4D97-AF65-F5344CB8AC3E}">
        <p14:creationId xmlns:p14="http://schemas.microsoft.com/office/powerpoint/2010/main" val="215656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6E72E77-8FDA-4C5B-94A6-F75313852235}" type="slidenum">
              <a:rPr lang="en-US" altLang="en-US" smtClean="0">
                <a:solidFill>
                  <a:srgbClr val="000000"/>
                </a:solidFill>
              </a:rPr>
              <a:pPr>
                <a:spcBef>
                  <a:spcPct val="0"/>
                </a:spcBef>
              </a:pPr>
              <a:t>31</a:t>
            </a:fld>
            <a:endParaRPr lang="en-US" altLang="en-US">
              <a:solidFill>
                <a:srgbClr val="000000"/>
              </a:solidFill>
            </a:endParaRPr>
          </a:p>
        </p:txBody>
      </p:sp>
      <p:sp>
        <p:nvSpPr>
          <p:cNvPr id="159747"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6" rIns="96653" bIns="48326"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a:spcBef>
                <a:spcPct val="0"/>
              </a:spcBef>
            </a:pPr>
            <a:fld id="{483D21E7-F7EB-4478-ACA0-74FE3AFBA99C}" type="slidenum">
              <a:rPr lang="en-US" altLang="en-US" sz="1300">
                <a:solidFill>
                  <a:srgbClr val="000000"/>
                </a:solidFill>
              </a:rPr>
              <a:pPr algn="r">
                <a:spcBef>
                  <a:spcPct val="0"/>
                </a:spcBef>
              </a:pPr>
              <a:t>31</a:t>
            </a:fld>
            <a:endParaRPr lang="en-US" altLang="en-US" sz="1300">
              <a:solidFill>
                <a:srgbClr val="000000"/>
              </a:solidFill>
            </a:endParaRPr>
          </a:p>
        </p:txBody>
      </p:sp>
      <p:sp>
        <p:nvSpPr>
          <p:cNvPr id="159748" name="Rectangle 2"/>
          <p:cNvSpPr>
            <a:spLocks noGrp="1" noRot="1" noChangeAspect="1" noChangeArrowheads="1" noTextEdit="1"/>
          </p:cNvSpPr>
          <p:nvPr>
            <p:ph type="sldImg"/>
          </p:nvPr>
        </p:nvSpPr>
        <p:spPr>
          <a:xfrm>
            <a:off x="1258888" y="720725"/>
            <a:ext cx="4800600" cy="3600450"/>
          </a:xfrm>
          <a:ln/>
        </p:spPr>
      </p:sp>
      <p:sp>
        <p:nvSpPr>
          <p:cNvPr id="159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6" rIns="96653" bIns="48326"/>
          <a:lstStyle/>
          <a:p>
            <a:endParaRPr lang="en-US" altLang="en-US"/>
          </a:p>
        </p:txBody>
      </p:sp>
    </p:spTree>
    <p:extLst>
      <p:ext uri="{BB962C8B-B14F-4D97-AF65-F5344CB8AC3E}">
        <p14:creationId xmlns:p14="http://schemas.microsoft.com/office/powerpoint/2010/main" val="2549135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0BB6A2C-7453-4774-9C9C-B0EA4426E211}" type="slidenum">
              <a:rPr lang="en-US" altLang="en-US" smtClean="0"/>
              <a:pPr>
                <a:spcBef>
                  <a:spcPct val="0"/>
                </a:spcBef>
              </a:pPr>
              <a:t>34</a:t>
            </a:fld>
            <a:endParaRPr lang="en-US" altLang="en-US"/>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We might also consider ‘Locality’ – that each point is isolated to a local region of the image, such that it is more robust to effects like occlusions (e.g., seeing only part of an object)</a:t>
            </a:r>
          </a:p>
        </p:txBody>
      </p:sp>
    </p:spTree>
    <p:extLst>
      <p:ext uri="{BB962C8B-B14F-4D97-AF65-F5344CB8AC3E}">
        <p14:creationId xmlns:p14="http://schemas.microsoft.com/office/powerpoint/2010/main" val="37383639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63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50B698F-35CA-4DCA-91B3-E5703E1F5B63}" type="slidenum">
              <a:rPr lang="en-US" altLang="en-US" smtClean="0">
                <a:solidFill>
                  <a:srgbClr val="000000"/>
                </a:solidFill>
              </a:rPr>
              <a:pPr>
                <a:spcBef>
                  <a:spcPct val="0"/>
                </a:spcBef>
              </a:pPr>
              <a:t>35</a:t>
            </a:fld>
            <a:endParaRPr lang="en-US" altLang="en-US">
              <a:solidFill>
                <a:srgbClr val="000000"/>
              </a:solidFill>
            </a:endParaRPr>
          </a:p>
        </p:txBody>
      </p:sp>
    </p:spTree>
    <p:extLst>
      <p:ext uri="{BB962C8B-B14F-4D97-AF65-F5344CB8AC3E}">
        <p14:creationId xmlns:p14="http://schemas.microsoft.com/office/powerpoint/2010/main" val="21825371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9E99D08-EA25-4DB2-B680-D10E856004C4}" type="slidenum">
              <a:rPr lang="en-US" altLang="en-US" smtClean="0"/>
              <a:pPr>
                <a:spcBef>
                  <a:spcPct val="0"/>
                </a:spcBef>
              </a:pPr>
              <a:t>36</a:t>
            </a:fld>
            <a:endParaRPr lang="en-US" altLang="en-US"/>
          </a:p>
        </p:txBody>
      </p:sp>
      <p:sp>
        <p:nvSpPr>
          <p:cNvPr id="166915" name="Rectangle 2"/>
          <p:cNvSpPr>
            <a:spLocks noGrp="1" noRot="1" noChangeAspect="1" noChangeArrowheads="1" noTextEdit="1"/>
          </p:cNvSpPr>
          <p:nvPr>
            <p:ph type="sldImg"/>
          </p:nvPr>
        </p:nvSpPr>
        <p:spPr>
          <a:xfrm>
            <a:off x="1252538" y="717550"/>
            <a:ext cx="4779962" cy="3584575"/>
          </a:xfrm>
          <a:ln/>
        </p:spPr>
      </p:sp>
      <p:sp>
        <p:nvSpPr>
          <p:cNvPr id="166916"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307598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9E99D08-EA25-4DB2-B680-D10E856004C4}" type="slidenum">
              <a:rPr lang="en-US" altLang="en-US" smtClean="0"/>
              <a:pPr>
                <a:spcBef>
                  <a:spcPct val="0"/>
                </a:spcBef>
              </a:pPr>
              <a:t>37</a:t>
            </a:fld>
            <a:endParaRPr lang="en-US" altLang="en-US"/>
          </a:p>
        </p:txBody>
      </p:sp>
      <p:sp>
        <p:nvSpPr>
          <p:cNvPr id="166915" name="Rectangle 2"/>
          <p:cNvSpPr>
            <a:spLocks noGrp="1" noRot="1" noChangeAspect="1" noChangeArrowheads="1" noTextEdit="1"/>
          </p:cNvSpPr>
          <p:nvPr>
            <p:ph type="sldImg"/>
          </p:nvPr>
        </p:nvSpPr>
        <p:spPr>
          <a:xfrm>
            <a:off x="1252538" y="717550"/>
            <a:ext cx="4779962" cy="3584575"/>
          </a:xfrm>
          <a:ln/>
        </p:spPr>
      </p:sp>
      <p:sp>
        <p:nvSpPr>
          <p:cNvPr id="166916"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2713464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AA0DDDB0-5689-4EFA-8D6E-C68E6F6D880F}" type="slidenum">
              <a:rPr lang="en-US" altLang="en-US" smtClean="0"/>
              <a:pPr>
                <a:spcBef>
                  <a:spcPct val="0"/>
                </a:spcBef>
              </a:pPr>
              <a:t>38</a:t>
            </a:fld>
            <a:endParaRPr lang="en-US" altLang="en-US"/>
          </a:p>
        </p:txBody>
      </p:sp>
      <p:sp>
        <p:nvSpPr>
          <p:cNvPr id="175107" name="Rectangle 2"/>
          <p:cNvSpPr>
            <a:spLocks noGrp="1" noRot="1" noChangeAspect="1" noChangeArrowheads="1" noTextEdit="1"/>
          </p:cNvSpPr>
          <p:nvPr>
            <p:ph type="sldImg"/>
          </p:nvPr>
        </p:nvSpPr>
        <p:spPr>
          <a:xfrm>
            <a:off x="1252538" y="717550"/>
            <a:ext cx="4779962" cy="3584575"/>
          </a:xfrm>
          <a:ln/>
        </p:spPr>
      </p:sp>
      <p:sp>
        <p:nvSpPr>
          <p:cNvPr id="175108"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423526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980BCC3-5514-4903-A61A-18BF5179387E}" type="slidenum">
              <a:rPr lang="en-US" altLang="en-US" smtClean="0"/>
              <a:pPr>
                <a:spcBef>
                  <a:spcPct val="0"/>
                </a:spcBef>
              </a:pPr>
              <a:t>39</a:t>
            </a:fld>
            <a:endParaRPr lang="en-US" altLang="en-US"/>
          </a:p>
        </p:txBody>
      </p:sp>
      <p:sp>
        <p:nvSpPr>
          <p:cNvPr id="173059" name="Rectangle 2"/>
          <p:cNvSpPr>
            <a:spLocks noGrp="1" noRot="1" noChangeAspect="1" noChangeArrowheads="1" noTextEdit="1"/>
          </p:cNvSpPr>
          <p:nvPr>
            <p:ph type="sldImg"/>
          </p:nvPr>
        </p:nvSpPr>
        <p:spPr>
          <a:xfrm>
            <a:off x="1252538" y="717550"/>
            <a:ext cx="4779962" cy="3584575"/>
          </a:xfrm>
          <a:ln/>
        </p:spPr>
      </p:sp>
      <p:sp>
        <p:nvSpPr>
          <p:cNvPr id="173060"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8204693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ECC8244-BCDB-4884-92AB-339D790B14DE}" type="slidenum">
              <a:rPr lang="en-US" altLang="en-US" smtClean="0"/>
              <a:pPr>
                <a:spcBef>
                  <a:spcPct val="0"/>
                </a:spcBef>
              </a:pPr>
              <a:t>40</a:t>
            </a:fld>
            <a:endParaRPr lang="en-US" altLang="en-US"/>
          </a:p>
        </p:txBody>
      </p:sp>
      <p:sp>
        <p:nvSpPr>
          <p:cNvPr id="171011" name="Rectangle 2"/>
          <p:cNvSpPr>
            <a:spLocks noGrp="1" noRot="1" noChangeAspect="1" noChangeArrowheads="1" noTextEdit="1"/>
          </p:cNvSpPr>
          <p:nvPr>
            <p:ph type="sldImg"/>
          </p:nvPr>
        </p:nvSpPr>
        <p:spPr>
          <a:xfrm>
            <a:off x="1252538" y="717550"/>
            <a:ext cx="4779962" cy="3584575"/>
          </a:xfrm>
          <a:ln/>
        </p:spPr>
      </p:sp>
      <p:sp>
        <p:nvSpPr>
          <p:cNvPr id="171012"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5455160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pitchFamily="34" charset="0"/>
                <a:ea typeface="+mn-ea"/>
                <a:cs typeface="Arial" pitchFamily="34" charset="0"/>
              </a:rPr>
              <a:t>Figure 4.5 Three auto-correlation surfaces EAC(u) shown as both grayscale images and surface plots: </a:t>
            </a:r>
          </a:p>
          <a:p>
            <a:pPr marL="228600" indent="-228600">
              <a:buAutoNum type="alphaLcParenBoth"/>
            </a:pPr>
            <a:r>
              <a:rPr lang="en-US" sz="1200" b="0" i="0" u="none" strike="noStrike" kern="1200" baseline="0" dirty="0">
                <a:solidFill>
                  <a:schemeClr val="tx1"/>
                </a:solidFill>
                <a:latin typeface="Arial" pitchFamily="34" charset="0"/>
                <a:ea typeface="+mn-ea"/>
                <a:cs typeface="Arial" pitchFamily="34" charset="0"/>
              </a:rPr>
              <a:t>The original image is marked with three red crosses to denote where the auto-correlation surfaces were computed; </a:t>
            </a:r>
          </a:p>
          <a:p>
            <a:pPr marL="228600" indent="-228600">
              <a:buAutoNum type="alphaLcParenBoth"/>
            </a:pPr>
            <a:r>
              <a:rPr lang="en-US" sz="1200" b="0" i="0" u="none" strike="noStrike" kern="1200" baseline="0" dirty="0">
                <a:solidFill>
                  <a:schemeClr val="tx1"/>
                </a:solidFill>
                <a:latin typeface="Arial" pitchFamily="34" charset="0"/>
                <a:ea typeface="+mn-ea"/>
                <a:cs typeface="Arial" pitchFamily="34" charset="0"/>
              </a:rPr>
              <a:t>this patch is from the flower bed (good unique minimum); </a:t>
            </a:r>
          </a:p>
          <a:p>
            <a:pPr marL="228600" indent="-228600">
              <a:buAutoNum type="alphaLcParenBoth"/>
            </a:pPr>
            <a:r>
              <a:rPr lang="en-US" sz="1200" b="0" i="0" u="none" strike="noStrike" kern="1200" baseline="0" dirty="0">
                <a:solidFill>
                  <a:schemeClr val="tx1"/>
                </a:solidFill>
                <a:latin typeface="Arial" pitchFamily="34" charset="0"/>
                <a:ea typeface="+mn-ea"/>
                <a:cs typeface="Arial" pitchFamily="34" charset="0"/>
              </a:rPr>
              <a:t>this patch is from the roof edge (one-dimensional aperture problem); and </a:t>
            </a:r>
          </a:p>
          <a:p>
            <a:pPr marL="228600" indent="-228600">
              <a:buAutoNum type="alphaLcParenBoth"/>
            </a:pPr>
            <a:r>
              <a:rPr lang="en-US" sz="1200" b="0" i="0" u="none" strike="noStrike" kern="1200" baseline="0" dirty="0">
                <a:solidFill>
                  <a:schemeClr val="tx1"/>
                </a:solidFill>
                <a:latin typeface="Arial" pitchFamily="34" charset="0"/>
                <a:ea typeface="+mn-ea"/>
                <a:cs typeface="Arial" pitchFamily="34" charset="0"/>
              </a:rPr>
              <a:t>this patch is from the cloud (no good peak). </a:t>
            </a:r>
          </a:p>
          <a:p>
            <a:pPr marL="0" indent="0">
              <a:buNone/>
            </a:pPr>
            <a:r>
              <a:rPr lang="en-US" sz="1200" b="0" i="0" u="none" strike="noStrike" kern="1200" baseline="0" dirty="0">
                <a:solidFill>
                  <a:schemeClr val="tx1"/>
                </a:solidFill>
                <a:latin typeface="Arial" pitchFamily="34" charset="0"/>
                <a:ea typeface="+mn-ea"/>
                <a:cs typeface="Arial" pitchFamily="34" charset="0"/>
              </a:rPr>
              <a:t>Each grid point in figures b–d is one value of u.</a:t>
            </a:r>
            <a:endParaRPr lang="en-US" dirty="0"/>
          </a:p>
        </p:txBody>
      </p:sp>
      <p:sp>
        <p:nvSpPr>
          <p:cNvPr id="4" name="Slide Number Placeholder 3"/>
          <p:cNvSpPr>
            <a:spLocks noGrp="1"/>
          </p:cNvSpPr>
          <p:nvPr>
            <p:ph type="sldNum" sz="quarter" idx="10"/>
          </p:nvPr>
        </p:nvSpPr>
        <p:spPr/>
        <p:txBody>
          <a:bodyPr/>
          <a:lstStyle/>
          <a:p>
            <a:pPr>
              <a:defRPr/>
            </a:pPr>
            <a:fld id="{7FC4744C-B88A-4DFA-B3AD-A8B4200667A4}" type="slidenum">
              <a:rPr lang="en-US" altLang="en-US" smtClean="0"/>
              <a:pPr>
                <a:defRPr/>
              </a:pPr>
              <a:t>41</a:t>
            </a:fld>
            <a:endParaRPr lang="en-US" altLang="en-US"/>
          </a:p>
        </p:txBody>
      </p:sp>
    </p:spTree>
    <p:extLst>
      <p:ext uri="{BB962C8B-B14F-4D97-AF65-F5344CB8AC3E}">
        <p14:creationId xmlns:p14="http://schemas.microsoft.com/office/powerpoint/2010/main" val="27755314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065AFF7E-24CA-4348-8132-B3E05F963ED2}" type="slidenum">
              <a:rPr lang="en-US" altLang="en-US" smtClean="0"/>
              <a:pPr>
                <a:spcBef>
                  <a:spcPct val="0"/>
                </a:spcBef>
              </a:pPr>
              <a:t>42</a:t>
            </a:fld>
            <a:endParaRPr lang="en-US" altLang="en-US"/>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8888330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1CAFE43-C182-4FEF-A272-CA0FA226CF52}" type="slidenum">
              <a:rPr lang="en-US" altLang="en-US" smtClean="0"/>
              <a:pPr>
                <a:spcBef>
                  <a:spcPct val="0"/>
                </a:spcBef>
              </a:pPr>
              <a:t>43</a:t>
            </a:fld>
            <a:endParaRPr lang="en-US" altLang="en-US"/>
          </a:p>
        </p:txBody>
      </p:sp>
      <p:sp>
        <p:nvSpPr>
          <p:cNvPr id="179203" name="Rectangle 2"/>
          <p:cNvSpPr>
            <a:spLocks noGrp="1" noRot="1" noChangeAspect="1" noChangeArrowheads="1" noTextEdit="1"/>
          </p:cNvSpPr>
          <p:nvPr>
            <p:ph type="sldImg"/>
          </p:nvPr>
        </p:nvSpPr>
        <p:spPr>
          <a:xfrm>
            <a:off x="1252538" y="717550"/>
            <a:ext cx="4779962" cy="3584575"/>
          </a:xfrm>
          <a:ln/>
        </p:spPr>
      </p:sp>
      <p:sp>
        <p:nvSpPr>
          <p:cNvPr id="179204"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965643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C3B057E-7D01-4FC6-90CF-DB2E33B1D0F2}" type="slidenum">
              <a:rPr lang="en-US" altLang="en-US" smtClean="0"/>
              <a:pPr>
                <a:spcBef>
                  <a:spcPct val="0"/>
                </a:spcBef>
              </a:pPr>
              <a:t>44</a:t>
            </a:fld>
            <a:endParaRPr lang="en-US" altLang="en-US"/>
          </a:p>
        </p:txBody>
      </p:sp>
      <p:sp>
        <p:nvSpPr>
          <p:cNvPr id="181251" name="Rectangle 2"/>
          <p:cNvSpPr>
            <a:spLocks noGrp="1" noRot="1" noChangeAspect="1" noChangeArrowheads="1" noTextEdit="1"/>
          </p:cNvSpPr>
          <p:nvPr>
            <p:ph type="sldImg"/>
          </p:nvPr>
        </p:nvSpPr>
        <p:spPr>
          <a:xfrm>
            <a:off x="1252538" y="717550"/>
            <a:ext cx="4779962" cy="3584575"/>
          </a:xfrm>
          <a:ln/>
        </p:spPr>
      </p:sp>
      <p:sp>
        <p:nvSpPr>
          <p:cNvPr id="181252"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9613324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3325A0C-AB0C-4369-875C-6A62C5FB374E}" type="slidenum">
              <a:rPr lang="en-US" altLang="en-US" smtClean="0"/>
              <a:pPr>
                <a:spcBef>
                  <a:spcPct val="0"/>
                </a:spcBef>
              </a:pPr>
              <a:t>45</a:t>
            </a:fld>
            <a:endParaRPr lang="en-US" altLang="en-US"/>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125408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07D7EA23-7968-4BB5-B4A9-741242656CE5}" type="slidenum">
              <a:rPr lang="en-US" altLang="en-US" smtClean="0"/>
              <a:pPr>
                <a:spcBef>
                  <a:spcPct val="0"/>
                </a:spcBef>
              </a:pPr>
              <a:t>47</a:t>
            </a:fld>
            <a:endParaRPr lang="en-US" altLang="en-US"/>
          </a:p>
        </p:txBody>
      </p:sp>
      <p:sp>
        <p:nvSpPr>
          <p:cNvPr id="184323" name="Rectangle 2"/>
          <p:cNvSpPr>
            <a:spLocks noGrp="1" noRot="1" noChangeAspect="1" noChangeArrowheads="1" noTextEdit="1"/>
          </p:cNvSpPr>
          <p:nvPr>
            <p:ph type="sldImg"/>
          </p:nvPr>
        </p:nvSpPr>
        <p:spPr>
          <a:xfrm>
            <a:off x="1252538" y="717550"/>
            <a:ext cx="4779962" cy="3584575"/>
          </a:xfrm>
          <a:ln/>
        </p:spPr>
      </p:sp>
      <p:sp>
        <p:nvSpPr>
          <p:cNvPr id="184324"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Technically a Maclaurin expansion, a special case of Taylor expansion centered at 0.</a:t>
            </a:r>
            <a:endParaRPr lang="ru-RU" altLang="en-US" dirty="0">
              <a:cs typeface="Times New Roman" panose="02020603050405020304" pitchFamily="18" charset="0"/>
            </a:endParaRPr>
          </a:p>
          <a:p>
            <a:pPr eaLnBrk="1" hangingPunct="1"/>
            <a:r>
              <a:rPr lang="en-US" altLang="en-US" dirty="0"/>
              <a:t>What is the point? Well, now we’re just extrapolating local measurements instead of doing 10s of thousands of computations.</a:t>
            </a:r>
          </a:p>
        </p:txBody>
      </p:sp>
    </p:spTree>
    <p:extLst>
      <p:ext uri="{BB962C8B-B14F-4D97-AF65-F5344CB8AC3E}">
        <p14:creationId xmlns:p14="http://schemas.microsoft.com/office/powerpoint/2010/main" val="14243085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9C4D984-C2D4-4009-B63E-0016E65FF17C}" type="slidenum">
              <a:rPr lang="en-US" altLang="en-US" smtClean="0"/>
              <a:pPr>
                <a:spcBef>
                  <a:spcPct val="0"/>
                </a:spcBef>
              </a:pPr>
              <a:t>48</a:t>
            </a:fld>
            <a:endParaRPr lang="en-US" altLang="en-US"/>
          </a:p>
        </p:txBody>
      </p:sp>
      <p:sp>
        <p:nvSpPr>
          <p:cNvPr id="186371" name="Rectangle 2"/>
          <p:cNvSpPr>
            <a:spLocks noGrp="1" noRot="1" noChangeAspect="1" noChangeArrowheads="1" noTextEdit="1"/>
          </p:cNvSpPr>
          <p:nvPr>
            <p:ph type="sldImg"/>
          </p:nvPr>
        </p:nvSpPr>
        <p:spPr>
          <a:xfrm>
            <a:off x="1252538" y="717550"/>
            <a:ext cx="4779962" cy="3584575"/>
          </a:xfrm>
          <a:ln/>
        </p:spPr>
      </p:sp>
      <p:sp>
        <p:nvSpPr>
          <p:cNvPr id="186372"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Technically a Maclaurin expansion, a special case of Taylor expansion centered at 0.</a:t>
            </a:r>
            <a:endParaRPr lang="ru-RU" altLang="en-US" dirty="0">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What is the point? Well, now we’re just extrapolating local measurements instead of doing 10s of thousands of computations.</a:t>
            </a:r>
          </a:p>
        </p:txBody>
      </p:sp>
    </p:spTree>
    <p:extLst>
      <p:ext uri="{BB962C8B-B14F-4D97-AF65-F5344CB8AC3E}">
        <p14:creationId xmlns:p14="http://schemas.microsoft.com/office/powerpoint/2010/main" val="1241555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901DD46-C9D2-4BD0-B98D-9BC5F5D21B9E}" type="slidenum">
              <a:rPr lang="en-US" altLang="en-US" smtClean="0"/>
              <a:pPr>
                <a:spcBef>
                  <a:spcPct val="0"/>
                </a:spcBef>
              </a:pPr>
              <a:t>49</a:t>
            </a:fld>
            <a:endParaRPr lang="en-US" altLang="en-US"/>
          </a:p>
        </p:txBody>
      </p:sp>
      <p:sp>
        <p:nvSpPr>
          <p:cNvPr id="188419" name="Rectangle 2"/>
          <p:cNvSpPr>
            <a:spLocks noGrp="1" noRot="1" noChangeAspect="1" noChangeArrowheads="1" noTextEdit="1"/>
          </p:cNvSpPr>
          <p:nvPr>
            <p:ph type="sldImg"/>
          </p:nvPr>
        </p:nvSpPr>
        <p:spPr>
          <a:xfrm>
            <a:off x="1252538" y="717550"/>
            <a:ext cx="4779962" cy="3584575"/>
          </a:xfrm>
          <a:ln/>
        </p:spPr>
      </p:sp>
      <p:sp>
        <p:nvSpPr>
          <p:cNvPr id="188420"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9312374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2BE80EA-0904-4491-99CF-CB7586D159E5}" type="slidenum">
              <a:rPr lang="en-US" altLang="en-US" smtClean="0"/>
              <a:pPr>
                <a:spcBef>
                  <a:spcPct val="0"/>
                </a:spcBef>
              </a:pPr>
              <a:t>50</a:t>
            </a:fld>
            <a:endParaRPr lang="en-US" altLang="en-US"/>
          </a:p>
        </p:txBody>
      </p:sp>
      <p:sp>
        <p:nvSpPr>
          <p:cNvPr id="190467" name="Rectangle 2"/>
          <p:cNvSpPr>
            <a:spLocks noGrp="1" noRot="1" noChangeAspect="1" noChangeArrowheads="1" noTextEdit="1"/>
          </p:cNvSpPr>
          <p:nvPr>
            <p:ph type="sldImg"/>
          </p:nvPr>
        </p:nvSpPr>
        <p:spPr>
          <a:xfrm>
            <a:off x="1252538" y="717550"/>
            <a:ext cx="4779962" cy="3584575"/>
          </a:xfrm>
          <a:ln/>
        </p:spPr>
      </p:sp>
      <p:sp>
        <p:nvSpPr>
          <p:cNvPr id="190468"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297572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40F5EB7-0B08-4A52-9039-6A4505F71029}" type="slidenum">
              <a:rPr lang="en-US" altLang="en-US" smtClean="0"/>
              <a:pPr>
                <a:spcBef>
                  <a:spcPct val="0"/>
                </a:spcBef>
              </a:pPr>
              <a:t>51</a:t>
            </a:fld>
            <a:endParaRPr lang="en-US" altLang="en-US"/>
          </a:p>
        </p:txBody>
      </p:sp>
      <p:sp>
        <p:nvSpPr>
          <p:cNvPr id="192515" name="Rectangle 2"/>
          <p:cNvSpPr>
            <a:spLocks noGrp="1" noRot="1" noChangeAspect="1" noChangeArrowheads="1" noTextEdit="1"/>
          </p:cNvSpPr>
          <p:nvPr>
            <p:ph type="sldImg"/>
          </p:nvPr>
        </p:nvSpPr>
        <p:spPr>
          <a:xfrm>
            <a:off x="1252538" y="717550"/>
            <a:ext cx="4779962" cy="3584575"/>
          </a:xfrm>
          <a:ln/>
        </p:spPr>
      </p:sp>
      <p:sp>
        <p:nvSpPr>
          <p:cNvPr id="192516"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9459967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7FBE32A-58B3-4A53-B950-91B2D710C69D}" type="slidenum">
              <a:rPr lang="en-US" altLang="en-US" smtClean="0"/>
              <a:pPr>
                <a:spcBef>
                  <a:spcPct val="0"/>
                </a:spcBef>
              </a:pPr>
              <a:t>52</a:t>
            </a:fld>
            <a:endParaRPr lang="en-US" altLang="en-US"/>
          </a:p>
        </p:txBody>
      </p:sp>
      <p:sp>
        <p:nvSpPr>
          <p:cNvPr id="194563" name="Rectangle 2"/>
          <p:cNvSpPr>
            <a:spLocks noGrp="1" noRot="1" noChangeAspect="1" noChangeArrowheads="1" noTextEdit="1"/>
          </p:cNvSpPr>
          <p:nvPr>
            <p:ph type="sldImg"/>
          </p:nvPr>
        </p:nvSpPr>
        <p:spPr>
          <a:xfrm>
            <a:off x="1252538" y="717550"/>
            <a:ext cx="4779962" cy="3584575"/>
          </a:xfrm>
          <a:ln/>
        </p:spPr>
      </p:sp>
      <p:sp>
        <p:nvSpPr>
          <p:cNvPr id="194564"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https://en.wikipedia.org/wiki/Image_moment</a:t>
            </a:r>
          </a:p>
        </p:txBody>
      </p:sp>
    </p:spTree>
    <p:extLst>
      <p:ext uri="{BB962C8B-B14F-4D97-AF65-F5344CB8AC3E}">
        <p14:creationId xmlns:p14="http://schemas.microsoft.com/office/powerpoint/2010/main" val="25480435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B6E38FC-D5B8-401A-8A23-E5304C90A642}" type="slidenum">
              <a:rPr lang="en-US" altLang="en-US" smtClean="0">
                <a:solidFill>
                  <a:srgbClr val="000000"/>
                </a:solidFill>
              </a:rPr>
              <a:pPr>
                <a:spcBef>
                  <a:spcPct val="0"/>
                </a:spcBef>
              </a:pPr>
              <a:t>53</a:t>
            </a:fld>
            <a:endParaRPr lang="en-US" altLang="en-US">
              <a:solidFill>
                <a:srgbClr val="000000"/>
              </a:solidFill>
            </a:endParaRPr>
          </a:p>
        </p:txBody>
      </p:sp>
      <p:sp>
        <p:nvSpPr>
          <p:cNvPr id="196611" name="Rectangle 2"/>
          <p:cNvSpPr>
            <a:spLocks noGrp="1" noRot="1" noChangeAspect="1" noChangeArrowheads="1" noTextEdit="1"/>
          </p:cNvSpPr>
          <p:nvPr>
            <p:ph type="sldImg"/>
          </p:nvPr>
        </p:nvSpPr>
        <p:spPr>
          <a:xfrm>
            <a:off x="1254125" y="717550"/>
            <a:ext cx="4779963" cy="3584575"/>
          </a:xfrm>
          <a:ln/>
        </p:spPr>
      </p:sp>
      <p:sp>
        <p:nvSpPr>
          <p:cNvPr id="196612"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8716403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3325A0C-AB0C-4369-875C-6A62C5FB374E}" type="slidenum">
              <a:rPr lang="en-US" altLang="en-US" smtClean="0"/>
              <a:pPr>
                <a:spcBef>
                  <a:spcPct val="0"/>
                </a:spcBef>
              </a:pPr>
              <a:t>54</a:t>
            </a:fld>
            <a:endParaRPr lang="en-US" altLang="en-US"/>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2725111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955E260-8FE4-4410-8FA4-53AE90B713AA}" type="slidenum">
              <a:rPr lang="en-US" altLang="en-US" smtClean="0"/>
              <a:pPr>
                <a:spcBef>
                  <a:spcPct val="0"/>
                </a:spcBef>
              </a:pPr>
              <a:t>55</a:t>
            </a:fld>
            <a:endParaRPr lang="en-US" altLang="en-US"/>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i="0" kern="1200" dirty="0">
                <a:solidFill>
                  <a:schemeClr val="tx1"/>
                </a:solidFill>
                <a:effectLst/>
                <a:latin typeface="Arial" pitchFamily="34" charset="0"/>
                <a:ea typeface="+mn-ea"/>
                <a:cs typeface="Arial" pitchFamily="34" charset="0"/>
              </a:rPr>
              <a:t>Try to </a:t>
            </a:r>
            <a:r>
              <a:rPr lang="en-US" sz="1200" b="0" i="1" kern="1200" dirty="0">
                <a:solidFill>
                  <a:schemeClr val="tx1"/>
                </a:solidFill>
                <a:effectLst/>
                <a:latin typeface="Arial" pitchFamily="34" charset="0"/>
                <a:ea typeface="+mn-ea"/>
                <a:cs typeface="Arial" pitchFamily="34" charset="0"/>
              </a:rPr>
              <a:t>implement</a:t>
            </a:r>
            <a:r>
              <a:rPr lang="en-US" sz="1200" b="0" i="0" kern="1200" dirty="0">
                <a:solidFill>
                  <a:schemeClr val="tx1"/>
                </a:solidFill>
                <a:effectLst/>
                <a:latin typeface="Arial" pitchFamily="34" charset="0"/>
                <a:ea typeface="+mn-ea"/>
                <a:cs typeface="Arial" pitchFamily="34" charset="0"/>
              </a:rPr>
              <a:t> Harris using the technique expressed on slide 5 of the 'Local Image Features' session.</a:t>
            </a:r>
          </a:p>
          <a:p>
            <a:r>
              <a:rPr lang="en-US" sz="1200" b="0" i="0" kern="1200" dirty="0">
                <a:solidFill>
                  <a:schemeClr val="tx1"/>
                </a:solidFill>
                <a:effectLst/>
                <a:latin typeface="Arial" pitchFamily="34" charset="0"/>
                <a:ea typeface="+mn-ea"/>
                <a:cs typeface="Arial" pitchFamily="34" charset="0"/>
              </a:rPr>
              <a:t> </a:t>
            </a:r>
          </a:p>
          <a:p>
            <a:r>
              <a:rPr lang="en-US" sz="1200" b="0" i="0" kern="1200" dirty="0">
                <a:solidFill>
                  <a:schemeClr val="tx1"/>
                </a:solidFill>
                <a:effectLst/>
                <a:latin typeface="Arial" pitchFamily="34" charset="0"/>
                <a:ea typeface="+mn-ea"/>
                <a:cs typeface="Arial" pitchFamily="34" charset="0"/>
              </a:rPr>
              <a:t>The ellipse construct is useful for </a:t>
            </a:r>
            <a:r>
              <a:rPr lang="en-US" sz="1200" b="0" i="1" kern="1200" dirty="0">
                <a:solidFill>
                  <a:schemeClr val="tx1"/>
                </a:solidFill>
                <a:effectLst/>
                <a:latin typeface="Arial" pitchFamily="34" charset="0"/>
                <a:ea typeface="+mn-ea"/>
                <a:cs typeface="Arial" pitchFamily="34" charset="0"/>
              </a:rPr>
              <a:t>understanding</a:t>
            </a:r>
            <a:r>
              <a:rPr lang="en-US" sz="1200" b="0" i="0" kern="1200" dirty="0">
                <a:solidFill>
                  <a:schemeClr val="tx1"/>
                </a:solidFill>
                <a:effectLst/>
                <a:latin typeface="Arial" pitchFamily="34" charset="0"/>
                <a:ea typeface="+mn-ea"/>
                <a:cs typeface="Arial" pitchFamily="34" charset="0"/>
              </a:rPr>
              <a:t> what M represents.</a:t>
            </a:r>
          </a:p>
          <a:p>
            <a:r>
              <a:rPr lang="en-US" sz="1200" b="0" i="0" kern="1200" dirty="0">
                <a:solidFill>
                  <a:schemeClr val="tx1"/>
                </a:solidFill>
                <a:effectLst/>
                <a:latin typeface="Arial" pitchFamily="34" charset="0"/>
                <a:ea typeface="+mn-ea"/>
                <a:cs typeface="Arial" pitchFamily="34" charset="0"/>
              </a:rPr>
              <a:t>In this case, we are saying that each time c is a constant, we define an ellipse over (an idealized) E.</a:t>
            </a:r>
          </a:p>
          <a:p>
            <a:r>
              <a:rPr lang="en-US" sz="1200" b="0" i="0" kern="1200" dirty="0">
                <a:solidFill>
                  <a:schemeClr val="tx1"/>
                </a:solidFill>
                <a:effectLst/>
                <a:latin typeface="Arial" pitchFamily="34" charset="0"/>
                <a:ea typeface="+mn-ea"/>
                <a:cs typeface="Arial" pitchFamily="34" charset="0"/>
              </a:rPr>
              <a:t> </a:t>
            </a:r>
          </a:p>
          <a:p>
            <a:r>
              <a:rPr lang="en-US" sz="1200" b="0" i="0" kern="1200" dirty="0">
                <a:solidFill>
                  <a:schemeClr val="tx1"/>
                </a:solidFill>
                <a:effectLst/>
                <a:latin typeface="Arial" pitchFamily="34" charset="0"/>
                <a:ea typeface="+mn-ea"/>
                <a:cs typeface="Arial" pitchFamily="34" charset="0"/>
              </a:rPr>
              <a:t>E is a small matrix that contains values for the local auto-correlation of an image. Its axes are </a:t>
            </a:r>
            <a:r>
              <a:rPr lang="en-US" sz="1200" b="0" i="0" kern="1200" dirty="0" err="1">
                <a:solidFill>
                  <a:schemeClr val="tx1"/>
                </a:solidFill>
                <a:effectLst/>
                <a:latin typeface="Arial" pitchFamily="34" charset="0"/>
                <a:ea typeface="+mn-ea"/>
                <a:cs typeface="Arial" pitchFamily="34" charset="0"/>
              </a:rPr>
              <a:t>u,v</a:t>
            </a:r>
            <a:r>
              <a:rPr lang="en-US" sz="1200" b="0" i="0" kern="1200" dirty="0">
                <a:solidFill>
                  <a:schemeClr val="tx1"/>
                </a:solidFill>
                <a:effectLst/>
                <a:latin typeface="Arial" pitchFamily="34" charset="0"/>
                <a:ea typeface="+mn-ea"/>
                <a:cs typeface="Arial" pitchFamily="34" charset="0"/>
              </a:rPr>
              <a:t> (the shifts in x and y) - e.g., slide in the 'Interest Points and Corners' session.</a:t>
            </a:r>
          </a:p>
          <a:p>
            <a:r>
              <a:rPr lang="en-US" sz="1200" b="0" i="0" kern="1200" dirty="0">
                <a:solidFill>
                  <a:schemeClr val="tx1"/>
                </a:solidFill>
                <a:effectLst/>
                <a:latin typeface="Arial" pitchFamily="34" charset="0"/>
                <a:ea typeface="+mn-ea"/>
                <a:cs typeface="Arial" pitchFamily="34" charset="0"/>
              </a:rPr>
              <a:t>E contains a set of values, from 0 (no difference in the image patches) up to the maximal difference (one all black, one all white patch, which is 255 square).</a:t>
            </a:r>
          </a:p>
          <a:p>
            <a:r>
              <a:rPr lang="en-US" sz="1200" b="0" i="0" kern="1200" dirty="0">
                <a:solidFill>
                  <a:schemeClr val="tx1"/>
                </a:solidFill>
                <a:effectLst/>
                <a:latin typeface="Arial" pitchFamily="34" charset="0"/>
                <a:ea typeface="+mn-ea"/>
                <a:cs typeface="Arial" pitchFamily="34" charset="0"/>
              </a:rPr>
              <a:t>We can 'cut' E at different values in this set, to produce different shapes. E.G., if we imagine E as a 3D valley or hole shape, the shape at c = 20 will be a contour around the valley at a constant 'altitude'.</a:t>
            </a:r>
          </a:p>
          <a:p>
            <a:r>
              <a:rPr lang="en-US" sz="1200" b="0" i="0" kern="1200" dirty="0">
                <a:solidFill>
                  <a:schemeClr val="tx1"/>
                </a:solidFill>
                <a:effectLst/>
                <a:latin typeface="Arial" pitchFamily="34" charset="0"/>
                <a:ea typeface="+mn-ea"/>
                <a:cs typeface="Arial" pitchFamily="34" charset="0"/>
              </a:rPr>
              <a:t> </a:t>
            </a:r>
          </a:p>
          <a:p>
            <a:r>
              <a:rPr lang="en-US" sz="1200" b="0" i="0" kern="1200" dirty="0">
                <a:solidFill>
                  <a:schemeClr val="tx1"/>
                </a:solidFill>
                <a:effectLst/>
                <a:latin typeface="Arial" pitchFamily="34" charset="0"/>
                <a:ea typeface="+mn-ea"/>
                <a:cs typeface="Arial" pitchFamily="34" charset="0"/>
              </a:rPr>
              <a:t>Now, when we approximate E using the second-order Taylor approximation, we are idealizing the shape that E takes. This is what we see on slide 59 of the 'Interest Points and Corners' session. Here, our 'idealized' E is a smooth surface which approximates the auto-correlation differences, for which cross sections are ellipses. Each of the </a:t>
            </a:r>
            <a:r>
              <a:rPr lang="en-US" sz="1200" b="0" i="0" kern="1200" dirty="0" err="1">
                <a:solidFill>
                  <a:schemeClr val="tx1"/>
                </a:solidFill>
                <a:effectLst/>
                <a:latin typeface="Arial" pitchFamily="34" charset="0"/>
                <a:ea typeface="+mn-ea"/>
                <a:cs typeface="Arial" pitchFamily="34" charset="0"/>
              </a:rPr>
              <a:t>isolines</a:t>
            </a:r>
            <a:r>
              <a:rPr lang="en-US" sz="1200" b="0" i="0" kern="1200" dirty="0">
                <a:solidFill>
                  <a:schemeClr val="tx1"/>
                </a:solidFill>
                <a:effectLst/>
                <a:latin typeface="Arial" pitchFamily="34" charset="0"/>
                <a:ea typeface="+mn-ea"/>
                <a:cs typeface="Arial" pitchFamily="34" charset="0"/>
              </a:rPr>
              <a:t> on slide 59 represents a different cut at a constant value, or a different ellipse.</a:t>
            </a:r>
          </a:p>
          <a:p>
            <a:pPr eaLnBrk="1" hangingPunct="1"/>
            <a:endParaRPr lang="en-US" altLang="en-US" dirty="0"/>
          </a:p>
        </p:txBody>
      </p:sp>
    </p:spTree>
    <p:extLst>
      <p:ext uri="{BB962C8B-B14F-4D97-AF65-F5344CB8AC3E}">
        <p14:creationId xmlns:p14="http://schemas.microsoft.com/office/powerpoint/2010/main" val="2126981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ECD2F99-70F0-49C6-9660-C6F020A21C1C}" type="slidenum">
              <a:rPr lang="en-US" altLang="en-US" smtClean="0"/>
              <a:pPr>
                <a:spcBef>
                  <a:spcPct val="0"/>
                </a:spcBef>
              </a:pPr>
              <a:t>56</a:t>
            </a:fld>
            <a:endParaRPr lang="en-US" altLang="en-US"/>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499509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5B1DE1E-9221-4F37-ABF7-EE61C3A618FB}" type="slidenum">
              <a:rPr lang="en-US" altLang="en-US" smtClean="0"/>
              <a:pPr>
                <a:spcBef>
                  <a:spcPct val="0"/>
                </a:spcBef>
              </a:pPr>
              <a:t>58</a:t>
            </a:fld>
            <a:endParaRPr lang="en-US" altLang="en-US"/>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83752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CBCCBC9-E878-4A62-BCFF-436766925CF2}" type="slidenum">
              <a:rPr lang="en-US" altLang="en-US" smtClean="0"/>
              <a:pPr>
                <a:spcBef>
                  <a:spcPct val="0"/>
                </a:spcBef>
              </a:pPr>
              <a:t>59</a:t>
            </a:fld>
            <a:endParaRPr lang="en-US" altLang="en-US"/>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4413769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3F8DD5F-0F1F-4E95-A443-4BF7DEDBF4F7}" type="slidenum">
              <a:rPr lang="en-US" altLang="en-US" smtClean="0"/>
              <a:pPr>
                <a:spcBef>
                  <a:spcPct val="0"/>
                </a:spcBef>
              </a:pPr>
              <a:t>61</a:t>
            </a:fld>
            <a:endParaRPr lang="en-US" altLang="en-US"/>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This may help some of you: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err="1"/>
              <a:t>Haoze</a:t>
            </a:r>
            <a:r>
              <a:rPr lang="en-US" dirty="0"/>
              <a:t> (past TA): </a:t>
            </a:r>
            <a:br>
              <a:rPr lang="en-US" dirty="0"/>
            </a:br>
            <a:r>
              <a:rPr lang="en-US" dirty="0"/>
              <a:t>“To explain this concept, I proved that the unit eigenvectors maximize the quadratic function, while the local maximum are the eigenvalues (using </a:t>
            </a:r>
            <a:r>
              <a:rPr lang="en-US" dirty="0" err="1"/>
              <a:t>Lagrangian</a:t>
            </a:r>
            <a:r>
              <a:rPr lang="en-US" dirty="0"/>
              <a:t>). It worked well to students who understand linear algebra but did not help those whose who don't (or have forgotten the math). And again, since "M" is symmetric, its eigenvectors should be orthogonal, which is a fact that almost no student have noticed (or understood) and may worth mentioning in class.”</a:t>
            </a:r>
          </a:p>
          <a:p>
            <a:pPr eaLnBrk="1" hangingPunct="1"/>
            <a:endParaRPr lang="en-US" altLang="en-US" dirty="0"/>
          </a:p>
        </p:txBody>
      </p:sp>
    </p:spTree>
    <p:extLst>
      <p:ext uri="{BB962C8B-B14F-4D97-AF65-F5344CB8AC3E}">
        <p14:creationId xmlns:p14="http://schemas.microsoft.com/office/powerpoint/2010/main" val="292446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EFFAA95-4A94-461C-A546-B9860B6D6AAD}" type="slidenum">
              <a:rPr lang="en-US" altLang="en-US" smtClean="0"/>
              <a:pPr>
                <a:spcBef>
                  <a:spcPct val="0"/>
                </a:spcBef>
              </a:pPr>
              <a:t>62</a:t>
            </a:fld>
            <a:endParaRPr lang="en-US" altLang="en-US"/>
          </a:p>
        </p:txBody>
      </p:sp>
      <p:sp>
        <p:nvSpPr>
          <p:cNvPr id="210947" name="Rectangle 2"/>
          <p:cNvSpPr>
            <a:spLocks noGrp="1" noRot="1" noChangeAspect="1" noChangeArrowheads="1" noTextEdit="1"/>
          </p:cNvSpPr>
          <p:nvPr>
            <p:ph type="sldImg"/>
          </p:nvPr>
        </p:nvSpPr>
        <p:spPr>
          <a:xfrm>
            <a:off x="1252538" y="717550"/>
            <a:ext cx="4779962" cy="3584575"/>
          </a:xfrm>
          <a:ln/>
        </p:spPr>
      </p:sp>
      <p:sp>
        <p:nvSpPr>
          <p:cNvPr id="210948"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536518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6CFDA64-71CD-4252-AE2E-A751BA8235F4}" type="slidenum">
              <a:rPr lang="en-US" altLang="en-US" smtClean="0"/>
              <a:pPr>
                <a:spcBef>
                  <a:spcPct val="0"/>
                </a:spcBef>
              </a:pPr>
              <a:t>63</a:t>
            </a:fld>
            <a:endParaRPr lang="en-US" altLang="en-US"/>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dirty="0"/>
              <a:t>Recommendation: Look at the original paper below, and find the corresponding plot. See how C carves out this green space in the diagram above.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dirty="0" err="1"/>
              <a:t>C.Harris</a:t>
            </a:r>
            <a:r>
              <a:rPr lang="en-US" altLang="en-US" sz="1200" dirty="0"/>
              <a:t> and </a:t>
            </a:r>
            <a:r>
              <a:rPr lang="en-US" altLang="en-US" sz="1200" dirty="0" err="1"/>
              <a:t>M.Stephens</a:t>
            </a:r>
            <a:r>
              <a:rPr lang="en-US" altLang="en-US" sz="1200" dirty="0"/>
              <a:t>. </a:t>
            </a:r>
            <a:r>
              <a:rPr lang="en-US" altLang="en-US" sz="1200" dirty="0">
                <a:hlinkClick r:id="rId3"/>
              </a:rPr>
              <a:t>“A Combined Corner and Edge Detector.” </a:t>
            </a:r>
            <a:r>
              <a:rPr lang="en-US" altLang="en-US" sz="1200" i="1" dirty="0"/>
              <a:t>Proceedings of the 4th </a:t>
            </a:r>
            <a:r>
              <a:rPr lang="en-US" altLang="en-US" sz="1200" i="1" dirty="0" err="1"/>
              <a:t>Alvey</a:t>
            </a:r>
            <a:r>
              <a:rPr lang="en-US" altLang="en-US" sz="1200" i="1" dirty="0"/>
              <a:t> Vision Conference</a:t>
            </a:r>
            <a:r>
              <a:rPr lang="en-US" altLang="en-US" sz="1200" dirty="0"/>
              <a:t>: pages 147—151, 1988.  </a:t>
            </a:r>
          </a:p>
          <a:p>
            <a:pPr eaLnBrk="1" hangingPunct="1"/>
            <a:endParaRPr lang="en-US" altLang="en-US" dirty="0"/>
          </a:p>
        </p:txBody>
      </p:sp>
    </p:spTree>
    <p:extLst>
      <p:ext uri="{BB962C8B-B14F-4D97-AF65-F5344CB8AC3E}">
        <p14:creationId xmlns:p14="http://schemas.microsoft.com/office/powerpoint/2010/main" val="3975601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https://en.wikipedia.org/wiki/Determinant</a:t>
            </a:r>
            <a:r>
              <a:rPr lang="en-US" dirty="0"/>
              <a:t>  (geometrically, this is the volume scaling factor of a transformation)</a:t>
            </a:r>
            <a:endParaRPr lang="en-US" dirty="0">
              <a:hlinkClick r:id="rId4"/>
            </a:endParaRPr>
          </a:p>
          <a:p>
            <a:r>
              <a:rPr lang="en-US" dirty="0">
                <a:hlinkClick r:id="rId4"/>
              </a:rPr>
              <a:t>https://en.wikipedia.org/wiki/Determinant#Relation_to_eigenvalues_and_trace</a:t>
            </a:r>
            <a:endParaRPr lang="en-US" dirty="0"/>
          </a:p>
          <a:p>
            <a:endParaRPr lang="en-US" dirty="0"/>
          </a:p>
          <a:p>
            <a:r>
              <a:rPr lang="en-US" dirty="0">
                <a:hlinkClick r:id="rId5"/>
              </a:rPr>
              <a:t>https://en.wikipedia.org/wiki/Trace_%28linear_algebra%29</a:t>
            </a:r>
            <a:endParaRPr lang="en-US" dirty="0"/>
          </a:p>
        </p:txBody>
      </p:sp>
      <p:sp>
        <p:nvSpPr>
          <p:cNvPr id="4" name="Slide Number Placeholder 3"/>
          <p:cNvSpPr>
            <a:spLocks noGrp="1"/>
          </p:cNvSpPr>
          <p:nvPr>
            <p:ph type="sldNum" sz="quarter" idx="5"/>
          </p:nvPr>
        </p:nvSpPr>
        <p:spPr/>
        <p:txBody>
          <a:bodyPr/>
          <a:lstStyle/>
          <a:p>
            <a:pPr>
              <a:defRPr/>
            </a:pPr>
            <a:fld id="{7FC4744C-B88A-4DFA-B3AD-A8B4200667A4}" type="slidenum">
              <a:rPr lang="en-US" altLang="en-US" smtClean="0"/>
              <a:pPr>
                <a:defRPr/>
              </a:pPr>
              <a:t>64</a:t>
            </a:fld>
            <a:endParaRPr lang="en-US" altLang="en-US"/>
          </a:p>
        </p:txBody>
      </p:sp>
    </p:spTree>
    <p:extLst>
      <p:ext uri="{BB962C8B-B14F-4D97-AF65-F5344CB8AC3E}">
        <p14:creationId xmlns:p14="http://schemas.microsoft.com/office/powerpoint/2010/main" val="33970559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6CFDA64-71CD-4252-AE2E-A751BA8235F4}" type="slidenum">
              <a:rPr lang="en-US" altLang="en-US" smtClean="0"/>
              <a:pPr>
                <a:spcBef>
                  <a:spcPct val="0"/>
                </a:spcBef>
              </a:pPr>
              <a:t>65</a:t>
            </a:fld>
            <a:endParaRPr lang="en-US" altLang="en-US"/>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Determinant of a diagonal matrix is also the product of its diagonal entries; therefore the determinant of A is a product of its eigenvalues.</a:t>
            </a:r>
          </a:p>
        </p:txBody>
      </p:sp>
    </p:spTree>
    <p:extLst>
      <p:ext uri="{BB962C8B-B14F-4D97-AF65-F5344CB8AC3E}">
        <p14:creationId xmlns:p14="http://schemas.microsoft.com/office/powerpoint/2010/main" val="25180415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F9E70A1-D62D-47E9-9447-5BE9B8BB6DC1}" type="slidenum">
              <a:rPr lang="en-US" altLang="en-US" smtClean="0">
                <a:solidFill>
                  <a:srgbClr val="000000"/>
                </a:solidFill>
              </a:rPr>
              <a:pPr>
                <a:spcBef>
                  <a:spcPct val="0"/>
                </a:spcBef>
              </a:pPr>
              <a:t>66</a:t>
            </a:fld>
            <a:endParaRPr lang="en-US" altLang="en-US">
              <a:solidFill>
                <a:srgbClr val="000000"/>
              </a:solidFill>
            </a:endParaRPr>
          </a:p>
        </p:txBody>
      </p:sp>
      <p:sp>
        <p:nvSpPr>
          <p:cNvPr id="215043"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6" rIns="96653" bIns="48326"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70FEA39B-7466-4CD1-B6C4-B92480D92815}" type="slidenum">
              <a:rPr lang="en-US" altLang="en-US" sz="1300">
                <a:solidFill>
                  <a:srgbClr val="000000"/>
                </a:solidFill>
              </a:rPr>
              <a:pPr algn="r" eaLnBrk="1" hangingPunct="1">
                <a:spcBef>
                  <a:spcPct val="0"/>
                </a:spcBef>
              </a:pPr>
              <a:t>66</a:t>
            </a:fld>
            <a:endParaRPr lang="en-US" altLang="en-US" sz="1300">
              <a:solidFill>
                <a:srgbClr val="000000"/>
              </a:solidFill>
            </a:endParaRPr>
          </a:p>
        </p:txBody>
      </p:sp>
      <p:sp>
        <p:nvSpPr>
          <p:cNvPr id="215044" name="Rectangle 2"/>
          <p:cNvSpPr>
            <a:spLocks noGrp="1" noRot="1" noChangeAspect="1" noChangeArrowheads="1" noTextEdit="1"/>
          </p:cNvSpPr>
          <p:nvPr>
            <p:ph type="sldImg"/>
          </p:nvPr>
        </p:nvSpPr>
        <p:spPr>
          <a:xfrm>
            <a:off x="1258888" y="720725"/>
            <a:ext cx="4800600" cy="3600450"/>
          </a:xfrm>
          <a:ln/>
        </p:spPr>
      </p:sp>
      <p:sp>
        <p:nvSpPr>
          <p:cNvPr id="2150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6" rIns="96653" bIns="48326"/>
          <a:lstStyle/>
          <a:p>
            <a:r>
              <a:rPr lang="en-US" altLang="en-US" dirty="0"/>
              <a:t>Note: it took many years to work out each of these pieces and produce an efficient computation for this.</a:t>
            </a:r>
          </a:p>
        </p:txBody>
      </p:sp>
    </p:spTree>
    <p:extLst>
      <p:ext uri="{BB962C8B-B14F-4D97-AF65-F5344CB8AC3E}">
        <p14:creationId xmlns:p14="http://schemas.microsoft.com/office/powerpoint/2010/main" val="38309758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mc:AlternateContent xmlns:mc="http://schemas.openxmlformats.org/markup-compatibility/2006" xmlns:a14="http://schemas.microsoft.com/office/drawing/2010/main">
        <mc:Choice Requires="a14">
          <p:sp>
            <p:nvSpPr>
              <p:cNvPr id="217091"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14:m>
                  <m:oMath xmlns:m="http://schemas.openxmlformats.org/officeDocument/2006/math">
                    <m:r>
                      <a:rPr lang="en-US" sz="1200" i="1" smtClean="0">
                        <a:latin typeface="Cambria Math" panose="02040503050406030204" pitchFamily="18" charset="0"/>
                        <a:ea typeface="Cambria Math" panose="02040503050406030204" pitchFamily="18" charset="0"/>
                      </a:rPr>
                      <m:t>∘</m:t>
                    </m:r>
                  </m:oMath>
                </a14:m>
                <a:r>
                  <a:rPr lang="de-DE" altLang="en-US" dirty="0"/>
                  <a:t> = https://en.wikipedia.org/wiki/Hadamard_product_(matrices)</a:t>
                </a:r>
              </a:p>
            </p:txBody>
          </p:sp>
        </mc:Choice>
        <mc:Fallback xmlns="">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i="0">
                    <a:latin typeface="Cambria Math" panose="02040503050406030204" pitchFamily="18" charset="0"/>
                    <a:ea typeface="Cambria Math" panose="02040503050406030204" pitchFamily="18" charset="0"/>
                  </a:rPr>
                  <a:t>∘</a:t>
                </a:r>
                <a:r>
                  <a:rPr lang="de-DE" altLang="en-US" dirty="0"/>
                  <a:t> = https://en.wikipedia.org/wiki/Hadamard_product_(matrices)</a:t>
                </a:r>
              </a:p>
            </p:txBody>
          </p:sp>
        </mc:Fallback>
      </mc:AlternateContent>
    </p:spTree>
    <p:extLst>
      <p:ext uri="{BB962C8B-B14F-4D97-AF65-F5344CB8AC3E}">
        <p14:creationId xmlns:p14="http://schemas.microsoft.com/office/powerpoint/2010/main" val="33015015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709F388-75EB-4B78-AFF4-550237151F7E}" type="slidenum">
              <a:rPr lang="en-US" altLang="en-US" smtClean="0"/>
              <a:pPr>
                <a:spcBef>
                  <a:spcPct val="0"/>
                </a:spcBef>
              </a:pPr>
              <a:t>68</a:t>
            </a:fld>
            <a:endParaRPr lang="en-US" altLang="en-US"/>
          </a:p>
        </p:txBody>
      </p:sp>
      <p:sp>
        <p:nvSpPr>
          <p:cNvPr id="219139" name="Rectangle 2"/>
          <p:cNvSpPr>
            <a:spLocks noGrp="1" noRot="1" noChangeAspect="1" noChangeArrowheads="1" noTextEdit="1"/>
          </p:cNvSpPr>
          <p:nvPr>
            <p:ph type="sldImg"/>
          </p:nvPr>
        </p:nvSpPr>
        <p:spPr>
          <a:xfrm>
            <a:off x="1252538" y="717550"/>
            <a:ext cx="4779962" cy="3584575"/>
          </a:xfrm>
          <a:ln/>
        </p:spPr>
      </p:sp>
      <p:sp>
        <p:nvSpPr>
          <p:cNvPr id="219140"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536160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2A6FB81-C84D-4EFB-9C5C-8595EE12A097}" type="slidenum">
              <a:rPr lang="en-US" altLang="en-US" smtClean="0"/>
              <a:pPr>
                <a:spcBef>
                  <a:spcPct val="0"/>
                </a:spcBef>
              </a:pPr>
              <a:t>69</a:t>
            </a:fld>
            <a:endParaRPr lang="en-US" altLang="en-US"/>
          </a:p>
        </p:txBody>
      </p:sp>
      <p:sp>
        <p:nvSpPr>
          <p:cNvPr id="221187" name="Rectangle 2"/>
          <p:cNvSpPr>
            <a:spLocks noGrp="1" noRot="1" noChangeAspect="1" noChangeArrowheads="1" noTextEdit="1"/>
          </p:cNvSpPr>
          <p:nvPr>
            <p:ph type="sldImg"/>
          </p:nvPr>
        </p:nvSpPr>
        <p:spPr>
          <a:xfrm>
            <a:off x="1252538" y="717550"/>
            <a:ext cx="4779962" cy="3584575"/>
          </a:xfrm>
          <a:ln/>
        </p:spPr>
      </p:sp>
      <p:sp>
        <p:nvSpPr>
          <p:cNvPr id="221188"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20245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D28B890-896D-4E5E-B929-37E0C506EA10}" type="slidenum">
              <a:rPr lang="en-US" altLang="en-US" smtClean="0"/>
              <a:pPr>
                <a:spcBef>
                  <a:spcPct val="0"/>
                </a:spcBef>
              </a:pPr>
              <a:t>70</a:t>
            </a:fld>
            <a:endParaRPr lang="en-US" altLang="en-US"/>
          </a:p>
        </p:txBody>
      </p:sp>
      <p:sp>
        <p:nvSpPr>
          <p:cNvPr id="223235" name="Rectangle 2"/>
          <p:cNvSpPr>
            <a:spLocks noGrp="1" noRot="1" noChangeAspect="1" noChangeArrowheads="1" noTextEdit="1"/>
          </p:cNvSpPr>
          <p:nvPr>
            <p:ph type="sldImg"/>
          </p:nvPr>
        </p:nvSpPr>
        <p:spPr>
          <a:xfrm>
            <a:off x="1252538" y="717550"/>
            <a:ext cx="4779962" cy="3584575"/>
          </a:xfrm>
          <a:ln/>
        </p:spPr>
      </p:sp>
      <p:sp>
        <p:nvSpPr>
          <p:cNvPr id="223236"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7974332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2473C37-8828-4BC8-B4AE-D91DFB7BCF75}" type="slidenum">
              <a:rPr lang="en-US" altLang="en-US" smtClean="0"/>
              <a:pPr>
                <a:spcBef>
                  <a:spcPct val="0"/>
                </a:spcBef>
              </a:pPr>
              <a:t>71</a:t>
            </a:fld>
            <a:endParaRPr lang="en-US" altLang="en-US"/>
          </a:p>
        </p:txBody>
      </p:sp>
      <p:sp>
        <p:nvSpPr>
          <p:cNvPr id="225283" name="Rectangle 2"/>
          <p:cNvSpPr>
            <a:spLocks noGrp="1" noRot="1" noChangeAspect="1" noChangeArrowheads="1" noTextEdit="1"/>
          </p:cNvSpPr>
          <p:nvPr>
            <p:ph type="sldImg"/>
          </p:nvPr>
        </p:nvSpPr>
        <p:spPr>
          <a:xfrm>
            <a:off x="1252538" y="717550"/>
            <a:ext cx="4779962" cy="3584575"/>
          </a:xfrm>
          <a:ln/>
        </p:spPr>
      </p:sp>
      <p:sp>
        <p:nvSpPr>
          <p:cNvPr id="225284"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5681525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7F1D399-9753-4D61-8C96-08067A5D8DF0}" type="slidenum">
              <a:rPr lang="en-US" altLang="en-US" smtClean="0"/>
              <a:pPr>
                <a:spcBef>
                  <a:spcPct val="0"/>
                </a:spcBef>
              </a:pPr>
              <a:t>72</a:t>
            </a:fld>
            <a:endParaRPr lang="en-US" altLang="en-US"/>
          </a:p>
        </p:txBody>
      </p:sp>
      <p:sp>
        <p:nvSpPr>
          <p:cNvPr id="227331" name="Rectangle 2"/>
          <p:cNvSpPr>
            <a:spLocks noGrp="1" noRot="1" noChangeAspect="1" noChangeArrowheads="1" noTextEdit="1"/>
          </p:cNvSpPr>
          <p:nvPr>
            <p:ph type="sldImg"/>
          </p:nvPr>
        </p:nvSpPr>
        <p:spPr>
          <a:xfrm>
            <a:off x="1252538" y="717550"/>
            <a:ext cx="4779962" cy="3584575"/>
          </a:xfrm>
          <a:ln/>
        </p:spPr>
      </p:sp>
      <p:sp>
        <p:nvSpPr>
          <p:cNvPr id="227332"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881479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E624A92-35D0-46B2-901D-83303D62116D}" type="slidenum">
              <a:rPr lang="en-US" altLang="en-US"/>
              <a:pPr>
                <a:defRPr/>
              </a:pPr>
              <a:t>‹#›</a:t>
            </a:fld>
            <a:endParaRPr lang="en-US" altLang="en-US"/>
          </a:p>
        </p:txBody>
      </p:sp>
    </p:spTree>
    <p:extLst>
      <p:ext uri="{BB962C8B-B14F-4D97-AF65-F5344CB8AC3E}">
        <p14:creationId xmlns:p14="http://schemas.microsoft.com/office/powerpoint/2010/main" val="1708020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2193E9-C224-4648-BB49-778FB1E667BB}" type="slidenum">
              <a:rPr lang="en-US" altLang="en-US"/>
              <a:pPr>
                <a:defRPr/>
              </a:pPr>
              <a:t>‹#›</a:t>
            </a:fld>
            <a:endParaRPr lang="en-US" altLang="en-US"/>
          </a:p>
        </p:txBody>
      </p:sp>
    </p:spTree>
    <p:extLst>
      <p:ext uri="{BB962C8B-B14F-4D97-AF65-F5344CB8AC3E}">
        <p14:creationId xmlns:p14="http://schemas.microsoft.com/office/powerpoint/2010/main" val="3543978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A681D9-0301-486D-A984-63B8B2BFB722}" type="slidenum">
              <a:rPr lang="en-US" altLang="en-US"/>
              <a:pPr>
                <a:defRPr/>
              </a:pPr>
              <a:t>‹#›</a:t>
            </a:fld>
            <a:endParaRPr lang="en-US" altLang="en-US"/>
          </a:p>
        </p:txBody>
      </p:sp>
    </p:spTree>
    <p:extLst>
      <p:ext uri="{BB962C8B-B14F-4D97-AF65-F5344CB8AC3E}">
        <p14:creationId xmlns:p14="http://schemas.microsoft.com/office/powerpoint/2010/main" val="2623207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023A4C-354F-43C5-B12D-B8AF5DCFF749}" type="slidenum">
              <a:rPr lang="en-US" altLang="en-US"/>
              <a:pPr>
                <a:defRPr/>
              </a:pPr>
              <a:t>‹#›</a:t>
            </a:fld>
            <a:endParaRPr lang="en-US" altLang="en-US"/>
          </a:p>
        </p:txBody>
      </p:sp>
    </p:spTree>
    <p:extLst>
      <p:ext uri="{BB962C8B-B14F-4D97-AF65-F5344CB8AC3E}">
        <p14:creationId xmlns:p14="http://schemas.microsoft.com/office/powerpoint/2010/main" val="1507614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DE1EC33-248D-4387-8D32-2633C72E3409}" type="slidenum">
              <a:rPr lang="en-US" altLang="en-US"/>
              <a:pPr>
                <a:defRPr/>
              </a:pPr>
              <a:t>‹#›</a:t>
            </a:fld>
            <a:endParaRPr lang="en-US" altLang="en-US"/>
          </a:p>
        </p:txBody>
      </p:sp>
    </p:spTree>
    <p:extLst>
      <p:ext uri="{BB962C8B-B14F-4D97-AF65-F5344CB8AC3E}">
        <p14:creationId xmlns:p14="http://schemas.microsoft.com/office/powerpoint/2010/main" val="3877287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B66E7CF-BAF7-4AF2-AC81-F1B4BC6B094F}" type="slidenum">
              <a:rPr lang="en-US" altLang="en-US"/>
              <a:pPr>
                <a:defRPr/>
              </a:pPr>
              <a:t>‹#›</a:t>
            </a:fld>
            <a:endParaRPr lang="en-US" altLang="en-US"/>
          </a:p>
        </p:txBody>
      </p:sp>
    </p:spTree>
    <p:extLst>
      <p:ext uri="{BB962C8B-B14F-4D97-AF65-F5344CB8AC3E}">
        <p14:creationId xmlns:p14="http://schemas.microsoft.com/office/powerpoint/2010/main" val="751604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91F2791-B904-4287-83FE-E84C7B21EFD8}" type="slidenum">
              <a:rPr lang="en-US" altLang="en-US"/>
              <a:pPr>
                <a:defRPr/>
              </a:pPr>
              <a:t>‹#›</a:t>
            </a:fld>
            <a:endParaRPr lang="en-US" altLang="en-US"/>
          </a:p>
        </p:txBody>
      </p:sp>
    </p:spTree>
    <p:extLst>
      <p:ext uri="{BB962C8B-B14F-4D97-AF65-F5344CB8AC3E}">
        <p14:creationId xmlns:p14="http://schemas.microsoft.com/office/powerpoint/2010/main" val="3728341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F92DBB6-884C-4798-870C-3799A71BCD36}" type="slidenum">
              <a:rPr lang="en-US" altLang="en-US"/>
              <a:pPr>
                <a:defRPr/>
              </a:pPr>
              <a:t>‹#›</a:t>
            </a:fld>
            <a:endParaRPr lang="en-US" altLang="en-US"/>
          </a:p>
        </p:txBody>
      </p:sp>
    </p:spTree>
    <p:extLst>
      <p:ext uri="{BB962C8B-B14F-4D97-AF65-F5344CB8AC3E}">
        <p14:creationId xmlns:p14="http://schemas.microsoft.com/office/powerpoint/2010/main" val="3805550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A2855F-9927-4B15-9E01-6431A276CABB}" type="slidenum">
              <a:rPr lang="en-US" altLang="en-US"/>
              <a:pPr>
                <a:defRPr/>
              </a:pPr>
              <a:t>‹#›</a:t>
            </a:fld>
            <a:endParaRPr lang="en-US" altLang="en-US"/>
          </a:p>
        </p:txBody>
      </p:sp>
    </p:spTree>
    <p:extLst>
      <p:ext uri="{BB962C8B-B14F-4D97-AF65-F5344CB8AC3E}">
        <p14:creationId xmlns:p14="http://schemas.microsoft.com/office/powerpoint/2010/main" val="3949089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D20F1D-26C2-4089-A0A0-5E9FFB92F085}" type="slidenum">
              <a:rPr lang="en-US" altLang="en-US"/>
              <a:pPr>
                <a:defRPr/>
              </a:pPr>
              <a:t>‹#›</a:t>
            </a:fld>
            <a:endParaRPr lang="en-US" altLang="en-US"/>
          </a:p>
        </p:txBody>
      </p:sp>
    </p:spTree>
    <p:extLst>
      <p:ext uri="{BB962C8B-B14F-4D97-AF65-F5344CB8AC3E}">
        <p14:creationId xmlns:p14="http://schemas.microsoft.com/office/powerpoint/2010/main" val="4152693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5A12CE4-D9A2-4C08-BD2E-25059C662098}" type="slidenum">
              <a:rPr lang="en-US" altLang="en-US"/>
              <a:pPr>
                <a:defRPr/>
              </a:pPr>
              <a:t>‹#›</a:t>
            </a:fld>
            <a:endParaRPr lang="en-US" altLang="en-US"/>
          </a:p>
        </p:txBody>
      </p:sp>
    </p:spTree>
    <p:extLst>
      <p:ext uri="{BB962C8B-B14F-4D97-AF65-F5344CB8AC3E}">
        <p14:creationId xmlns:p14="http://schemas.microsoft.com/office/powerpoint/2010/main" val="13763013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E55428-6124-4D15-9BC2-DD782E0D7687}" type="slidenum">
              <a:rPr lang="en-US" altLang="en-US"/>
              <a:pPr>
                <a:defRPr/>
              </a:pPr>
              <a:t>‹#›</a:t>
            </a:fld>
            <a:endParaRPr lang="en-US" altLang="en-US"/>
          </a:p>
        </p:txBody>
      </p:sp>
    </p:spTree>
    <p:extLst>
      <p:ext uri="{BB962C8B-B14F-4D97-AF65-F5344CB8AC3E}">
        <p14:creationId xmlns:p14="http://schemas.microsoft.com/office/powerpoint/2010/main" val="2424616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6B2E04F-01C8-417F-90F2-3FDA6521F21D}" type="slidenum">
              <a:rPr lang="en-US" altLang="en-US"/>
              <a:pPr>
                <a:defRPr/>
              </a:pPr>
              <a:t>‹#›</a:t>
            </a:fld>
            <a:endParaRPr lang="en-US" altLang="en-US"/>
          </a:p>
        </p:txBody>
      </p:sp>
    </p:spTree>
    <p:extLst>
      <p:ext uri="{BB962C8B-B14F-4D97-AF65-F5344CB8AC3E}">
        <p14:creationId xmlns:p14="http://schemas.microsoft.com/office/powerpoint/2010/main" val="3039937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6435E42-7A27-42E0-A9D6-A192A0F14E67}" type="slidenum">
              <a:rPr lang="en-US" altLang="en-US"/>
              <a:pPr>
                <a:defRPr/>
              </a:pPr>
              <a:t>‹#›</a:t>
            </a:fld>
            <a:endParaRPr lang="en-US" altLang="en-US"/>
          </a:p>
        </p:txBody>
      </p:sp>
    </p:spTree>
    <p:extLst>
      <p:ext uri="{BB962C8B-B14F-4D97-AF65-F5344CB8AC3E}">
        <p14:creationId xmlns:p14="http://schemas.microsoft.com/office/powerpoint/2010/main" val="33357583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B74EC90-1C12-494C-B57F-9F01751DD8AA}" type="slidenum">
              <a:rPr lang="en-US" altLang="en-US"/>
              <a:pPr>
                <a:defRPr/>
              </a:pPr>
              <a:t>‹#›</a:t>
            </a:fld>
            <a:endParaRPr lang="en-US" altLang="en-US"/>
          </a:p>
        </p:txBody>
      </p:sp>
    </p:spTree>
    <p:extLst>
      <p:ext uri="{BB962C8B-B14F-4D97-AF65-F5344CB8AC3E}">
        <p14:creationId xmlns:p14="http://schemas.microsoft.com/office/powerpoint/2010/main" val="3583194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8A678C32-435A-4709-9DA7-42859A9FA020}" type="slidenum">
              <a:rPr lang="en-US" altLang="en-US"/>
              <a:pPr>
                <a:defRPr/>
              </a:pPr>
              <a:t>‹#›</a:t>
            </a:fld>
            <a:endParaRPr lang="en-US" altLang="en-US"/>
          </a:p>
        </p:txBody>
      </p:sp>
    </p:spTree>
    <p:extLst>
      <p:ext uri="{BB962C8B-B14F-4D97-AF65-F5344CB8AC3E}">
        <p14:creationId xmlns:p14="http://schemas.microsoft.com/office/powerpoint/2010/main" val="3695983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8" name="Footer Placeholder 7"/>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ECDFC74B-9D4C-43EA-B0CB-CB682F8E86A8}" type="slidenum">
              <a:rPr lang="en-US" altLang="en-US"/>
              <a:pPr>
                <a:defRPr/>
              </a:pPr>
              <a:t>‹#›</a:t>
            </a:fld>
            <a:endParaRPr lang="en-US" altLang="en-US"/>
          </a:p>
        </p:txBody>
      </p:sp>
    </p:spTree>
    <p:extLst>
      <p:ext uri="{BB962C8B-B14F-4D97-AF65-F5344CB8AC3E}">
        <p14:creationId xmlns:p14="http://schemas.microsoft.com/office/powerpoint/2010/main" val="345291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4" name="Footer Placeholder 3"/>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C6312F02-C763-40FF-846B-901BA804DE73}" type="slidenum">
              <a:rPr lang="en-US" altLang="en-US"/>
              <a:pPr>
                <a:defRPr/>
              </a:pPr>
              <a:t>‹#›</a:t>
            </a:fld>
            <a:endParaRPr lang="en-US" altLang="en-US"/>
          </a:p>
        </p:txBody>
      </p:sp>
    </p:spTree>
    <p:extLst>
      <p:ext uri="{BB962C8B-B14F-4D97-AF65-F5344CB8AC3E}">
        <p14:creationId xmlns:p14="http://schemas.microsoft.com/office/powerpoint/2010/main" val="17914668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3" name="Footer Placeholder 2"/>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884FB777-1317-4FF9-ADDE-443A0782E70A}" type="slidenum">
              <a:rPr lang="en-US" altLang="en-US"/>
              <a:pPr>
                <a:defRPr/>
              </a:pPr>
              <a:t>‹#›</a:t>
            </a:fld>
            <a:endParaRPr lang="en-US" altLang="en-US"/>
          </a:p>
        </p:txBody>
      </p:sp>
    </p:spTree>
    <p:extLst>
      <p:ext uri="{BB962C8B-B14F-4D97-AF65-F5344CB8AC3E}">
        <p14:creationId xmlns:p14="http://schemas.microsoft.com/office/powerpoint/2010/main" val="42478819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3736FB7F-9009-4426-956F-677348D0936D}" type="slidenum">
              <a:rPr lang="en-US" altLang="en-US"/>
              <a:pPr>
                <a:defRPr/>
              </a:pPr>
              <a:t>‹#›</a:t>
            </a:fld>
            <a:endParaRPr lang="en-US" altLang="en-US"/>
          </a:p>
        </p:txBody>
      </p:sp>
    </p:spTree>
    <p:extLst>
      <p:ext uri="{BB962C8B-B14F-4D97-AF65-F5344CB8AC3E}">
        <p14:creationId xmlns:p14="http://schemas.microsoft.com/office/powerpoint/2010/main" val="25878843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BDCD3BFC-B224-444A-B699-DF6D22C5D1A0}" type="slidenum">
              <a:rPr lang="en-US" altLang="en-US"/>
              <a:pPr>
                <a:defRPr/>
              </a:pPr>
              <a:t>‹#›</a:t>
            </a:fld>
            <a:endParaRPr lang="en-US" altLang="en-US"/>
          </a:p>
        </p:txBody>
      </p:sp>
    </p:spTree>
    <p:extLst>
      <p:ext uri="{BB962C8B-B14F-4D97-AF65-F5344CB8AC3E}">
        <p14:creationId xmlns:p14="http://schemas.microsoft.com/office/powerpoint/2010/main" val="15984735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5583E70-813D-4DB8-A116-612A1E75FD61}" type="slidenum">
              <a:rPr lang="en-US" altLang="en-US"/>
              <a:pPr>
                <a:defRPr/>
              </a:pPr>
              <a:t>‹#›</a:t>
            </a:fld>
            <a:endParaRPr lang="en-US" altLang="en-US"/>
          </a:p>
        </p:txBody>
      </p:sp>
    </p:spTree>
    <p:extLst>
      <p:ext uri="{BB962C8B-B14F-4D97-AF65-F5344CB8AC3E}">
        <p14:creationId xmlns:p14="http://schemas.microsoft.com/office/powerpoint/2010/main" val="22591817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ADF05F4-7F4E-4791-900C-86FDD3D0135D}" type="slidenum">
              <a:rPr lang="en-US" altLang="en-US"/>
              <a:pPr>
                <a:defRPr/>
              </a:pPr>
              <a:t>‹#›</a:t>
            </a:fld>
            <a:endParaRPr lang="en-US" altLang="en-US"/>
          </a:p>
        </p:txBody>
      </p:sp>
    </p:spTree>
    <p:extLst>
      <p:ext uri="{BB962C8B-B14F-4D97-AF65-F5344CB8AC3E}">
        <p14:creationId xmlns:p14="http://schemas.microsoft.com/office/powerpoint/2010/main" val="41777271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51B7E09-E413-495A-9ADC-7E0569880D87}" type="slidenum">
              <a:rPr lang="en-US" altLang="en-US"/>
              <a:pPr>
                <a:defRPr/>
              </a:pPr>
              <a:t>‹#›</a:t>
            </a:fld>
            <a:endParaRPr lang="en-US" altLang="en-US"/>
          </a:p>
        </p:txBody>
      </p:sp>
    </p:spTree>
    <p:extLst>
      <p:ext uri="{BB962C8B-B14F-4D97-AF65-F5344CB8AC3E}">
        <p14:creationId xmlns:p14="http://schemas.microsoft.com/office/powerpoint/2010/main" val="19866360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9B76DA-63FE-43E4-A68B-74E9D9973B47}" type="slidenum">
              <a:rPr lang="en-US" altLang="en-US"/>
              <a:pPr>
                <a:defRPr/>
              </a:pPr>
              <a:t>‹#›</a:t>
            </a:fld>
            <a:endParaRPr lang="en-US" altLang="en-US"/>
          </a:p>
        </p:txBody>
      </p:sp>
    </p:spTree>
    <p:extLst>
      <p:ext uri="{BB962C8B-B14F-4D97-AF65-F5344CB8AC3E}">
        <p14:creationId xmlns:p14="http://schemas.microsoft.com/office/powerpoint/2010/main" val="15712130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7914EFD-6522-45EF-BCEE-3FC27F4BED90}" type="slidenum">
              <a:rPr lang="en-US" altLang="en-US"/>
              <a:pPr>
                <a:defRPr/>
              </a:pPr>
              <a:t>‹#›</a:t>
            </a:fld>
            <a:endParaRPr lang="en-US" altLang="en-US"/>
          </a:p>
        </p:txBody>
      </p:sp>
    </p:spTree>
    <p:extLst>
      <p:ext uri="{BB962C8B-B14F-4D97-AF65-F5344CB8AC3E}">
        <p14:creationId xmlns:p14="http://schemas.microsoft.com/office/powerpoint/2010/main" val="4980630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9E7B0BDB-E022-427C-B114-469E685EBDE0}" type="slidenum">
              <a:rPr lang="en-US" altLang="en-US"/>
              <a:pPr>
                <a:defRPr/>
              </a:pPr>
              <a:t>‹#›</a:t>
            </a:fld>
            <a:endParaRPr lang="en-US" altLang="en-US"/>
          </a:p>
        </p:txBody>
      </p:sp>
    </p:spTree>
    <p:extLst>
      <p:ext uri="{BB962C8B-B14F-4D97-AF65-F5344CB8AC3E}">
        <p14:creationId xmlns:p14="http://schemas.microsoft.com/office/powerpoint/2010/main" val="26622723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cs typeface="Arial" pitchFamily="34" charset="0"/>
              </a:defRPr>
            </a:lvl1pPr>
          </a:lstStyle>
          <a:p>
            <a:pPr>
              <a:defRPr/>
            </a:pPr>
            <a:endParaRPr lang="en-US"/>
          </a:p>
        </p:txBody>
      </p:sp>
      <p:sp>
        <p:nvSpPr>
          <p:cNvPr id="8" name="Footer Placeholder 7"/>
          <p:cNvSpPr>
            <a:spLocks noGrp="1"/>
          </p:cNvSpPr>
          <p:nvPr>
            <p:ph type="ftr" sz="quarter" idx="11"/>
          </p:nvPr>
        </p:nvSpPr>
        <p:spPr/>
        <p:txBody>
          <a:bodyPr/>
          <a:lstStyle>
            <a:lvl1pPr>
              <a:defRPr>
                <a:cs typeface="Arial"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1B51ADF6-F08D-489E-982C-924596FF3AF7}" type="slidenum">
              <a:rPr lang="en-US" altLang="en-US"/>
              <a:pPr>
                <a:defRPr/>
              </a:pPr>
              <a:t>‹#›</a:t>
            </a:fld>
            <a:endParaRPr lang="en-US" altLang="en-US"/>
          </a:p>
        </p:txBody>
      </p:sp>
    </p:spTree>
    <p:extLst>
      <p:ext uri="{BB962C8B-B14F-4D97-AF65-F5344CB8AC3E}">
        <p14:creationId xmlns:p14="http://schemas.microsoft.com/office/powerpoint/2010/main" val="4967916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cs typeface="Arial" pitchFamily="34" charset="0"/>
              </a:defRPr>
            </a:lvl1pPr>
          </a:lstStyle>
          <a:p>
            <a:pPr>
              <a:defRPr/>
            </a:pPr>
            <a:endParaRPr lang="en-US"/>
          </a:p>
        </p:txBody>
      </p:sp>
      <p:sp>
        <p:nvSpPr>
          <p:cNvPr id="4" name="Footer Placeholder 3"/>
          <p:cNvSpPr>
            <a:spLocks noGrp="1"/>
          </p:cNvSpPr>
          <p:nvPr>
            <p:ph type="ftr" sz="quarter" idx="11"/>
          </p:nvPr>
        </p:nvSpPr>
        <p:spPr/>
        <p:txBody>
          <a:bodyPr/>
          <a:lstStyle>
            <a:lvl1pPr>
              <a:defRPr>
                <a:cs typeface="Arial"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09F91780-31A4-4AE3-A4C9-D31E48B7380B}" type="slidenum">
              <a:rPr lang="en-US" altLang="en-US"/>
              <a:pPr>
                <a:defRPr/>
              </a:pPr>
              <a:t>‹#›</a:t>
            </a:fld>
            <a:endParaRPr lang="en-US" altLang="en-US"/>
          </a:p>
        </p:txBody>
      </p:sp>
    </p:spTree>
    <p:extLst>
      <p:ext uri="{BB962C8B-B14F-4D97-AF65-F5344CB8AC3E}">
        <p14:creationId xmlns:p14="http://schemas.microsoft.com/office/powerpoint/2010/main" val="14629741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cs typeface="Arial" pitchFamily="34" charset="0"/>
              </a:defRPr>
            </a:lvl1pPr>
          </a:lstStyle>
          <a:p>
            <a:pPr>
              <a:defRPr/>
            </a:pPr>
            <a:endParaRPr lang="en-US"/>
          </a:p>
        </p:txBody>
      </p:sp>
      <p:sp>
        <p:nvSpPr>
          <p:cNvPr id="3" name="Footer Placeholder 2"/>
          <p:cNvSpPr>
            <a:spLocks noGrp="1"/>
          </p:cNvSpPr>
          <p:nvPr>
            <p:ph type="ftr" sz="quarter" idx="11"/>
          </p:nvPr>
        </p:nvSpPr>
        <p:spPr/>
        <p:txBody>
          <a:bodyPr/>
          <a:lstStyle>
            <a:lvl1pPr>
              <a:defRPr>
                <a:cs typeface="Arial"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2544B68F-0D03-4D8D-95AB-A9A4101EC1C6}" type="slidenum">
              <a:rPr lang="en-US" altLang="en-US"/>
              <a:pPr>
                <a:defRPr/>
              </a:pPr>
              <a:t>‹#›</a:t>
            </a:fld>
            <a:endParaRPr lang="en-US" altLang="en-US"/>
          </a:p>
        </p:txBody>
      </p:sp>
    </p:spTree>
    <p:extLst>
      <p:ext uri="{BB962C8B-B14F-4D97-AF65-F5344CB8AC3E}">
        <p14:creationId xmlns:p14="http://schemas.microsoft.com/office/powerpoint/2010/main" val="4129563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1B2ED575-99D0-4C60-8E0C-2D13853F1725}" type="slidenum">
              <a:rPr lang="en-US" altLang="en-US"/>
              <a:pPr>
                <a:defRPr/>
              </a:pPr>
              <a:t>‹#›</a:t>
            </a:fld>
            <a:endParaRPr lang="en-US" altLang="en-US"/>
          </a:p>
        </p:txBody>
      </p:sp>
    </p:spTree>
    <p:extLst>
      <p:ext uri="{BB962C8B-B14F-4D97-AF65-F5344CB8AC3E}">
        <p14:creationId xmlns:p14="http://schemas.microsoft.com/office/powerpoint/2010/main" val="30017175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8715EA50-F3A1-4A11-A508-C0107BDB9634}" type="slidenum">
              <a:rPr lang="en-US" altLang="en-US"/>
              <a:pPr>
                <a:defRPr/>
              </a:pPr>
              <a:t>‹#›</a:t>
            </a:fld>
            <a:endParaRPr lang="en-US" altLang="en-US"/>
          </a:p>
        </p:txBody>
      </p:sp>
    </p:spTree>
    <p:extLst>
      <p:ext uri="{BB962C8B-B14F-4D97-AF65-F5344CB8AC3E}">
        <p14:creationId xmlns:p14="http://schemas.microsoft.com/office/powerpoint/2010/main" val="30703481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2767B85-EF2D-4E50-99FA-296EB4890E6A}" type="slidenum">
              <a:rPr lang="en-US" altLang="en-US"/>
              <a:pPr>
                <a:defRPr/>
              </a:pPr>
              <a:t>‹#›</a:t>
            </a:fld>
            <a:endParaRPr lang="en-US" altLang="en-US"/>
          </a:p>
        </p:txBody>
      </p:sp>
    </p:spTree>
    <p:extLst>
      <p:ext uri="{BB962C8B-B14F-4D97-AF65-F5344CB8AC3E}">
        <p14:creationId xmlns:p14="http://schemas.microsoft.com/office/powerpoint/2010/main" val="16450946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E492847-528A-4A2F-A02D-8FC1AA6E1CDB}" type="slidenum">
              <a:rPr lang="en-US" altLang="en-US"/>
              <a:pPr>
                <a:defRPr/>
              </a:pPr>
              <a:t>‹#›</a:t>
            </a:fld>
            <a:endParaRPr lang="en-US" altLang="en-US"/>
          </a:p>
        </p:txBody>
      </p:sp>
    </p:spTree>
    <p:extLst>
      <p:ext uri="{BB962C8B-B14F-4D97-AF65-F5344CB8AC3E}">
        <p14:creationId xmlns:p14="http://schemas.microsoft.com/office/powerpoint/2010/main" val="13680984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39B699-6D65-4D67-BBCD-D3298709C3E1}" type="slidenum">
              <a:rPr lang="en-US" altLang="en-US"/>
              <a:pPr>
                <a:defRPr/>
              </a:pPr>
              <a:t>‹#›</a:t>
            </a:fld>
            <a:endParaRPr lang="en-US" altLang="en-US"/>
          </a:p>
        </p:txBody>
      </p:sp>
    </p:spTree>
    <p:extLst>
      <p:ext uri="{BB962C8B-B14F-4D97-AF65-F5344CB8AC3E}">
        <p14:creationId xmlns:p14="http://schemas.microsoft.com/office/powerpoint/2010/main" val="9529684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960D8CE-AE83-474D-AA4D-4BCA782E4182}" type="slidenum">
              <a:rPr lang="en-US" altLang="en-US"/>
              <a:pPr>
                <a:defRPr/>
              </a:pPr>
              <a:t>‹#›</a:t>
            </a:fld>
            <a:endParaRPr lang="en-US" altLang="en-US"/>
          </a:p>
        </p:txBody>
      </p:sp>
    </p:spTree>
    <p:extLst>
      <p:ext uri="{BB962C8B-B14F-4D97-AF65-F5344CB8AC3E}">
        <p14:creationId xmlns:p14="http://schemas.microsoft.com/office/powerpoint/2010/main" val="23013777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67C60A5-03C1-43E0-9F16-5A7DBE61800A}" type="slidenum">
              <a:rPr lang="en-US" altLang="en-US"/>
              <a:pPr>
                <a:defRPr/>
              </a:pPr>
              <a:t>‹#›</a:t>
            </a:fld>
            <a:endParaRPr lang="en-US" altLang="en-US"/>
          </a:p>
        </p:txBody>
      </p:sp>
    </p:spTree>
    <p:extLst>
      <p:ext uri="{BB962C8B-B14F-4D97-AF65-F5344CB8AC3E}">
        <p14:creationId xmlns:p14="http://schemas.microsoft.com/office/powerpoint/2010/main" val="27696595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52DAFF4-3B7B-4F08-AE1B-5A820726DFAD}" type="slidenum">
              <a:rPr lang="en-US" altLang="en-US"/>
              <a:pPr>
                <a:defRPr/>
              </a:pPr>
              <a:t>‹#›</a:t>
            </a:fld>
            <a:endParaRPr lang="en-US" altLang="en-US"/>
          </a:p>
        </p:txBody>
      </p:sp>
    </p:spTree>
    <p:extLst>
      <p:ext uri="{BB962C8B-B14F-4D97-AF65-F5344CB8AC3E}">
        <p14:creationId xmlns:p14="http://schemas.microsoft.com/office/powerpoint/2010/main" val="3222344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E44120D-06FE-440B-A667-9E395D73D7B1}" type="slidenum">
              <a:rPr lang="en-US" altLang="en-US"/>
              <a:pPr>
                <a:defRPr/>
              </a:pPr>
              <a:t>‹#›</a:t>
            </a:fld>
            <a:endParaRPr lang="en-US" altLang="en-US"/>
          </a:p>
        </p:txBody>
      </p:sp>
    </p:spTree>
    <p:extLst>
      <p:ext uri="{BB962C8B-B14F-4D97-AF65-F5344CB8AC3E}">
        <p14:creationId xmlns:p14="http://schemas.microsoft.com/office/powerpoint/2010/main" val="25716627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2DA6873-4205-4E9F-AFAF-0B9B91042610}" type="slidenum">
              <a:rPr lang="en-US" altLang="en-US"/>
              <a:pPr>
                <a:defRPr/>
              </a:pPr>
              <a:t>‹#›</a:t>
            </a:fld>
            <a:endParaRPr lang="en-US" altLang="en-US"/>
          </a:p>
        </p:txBody>
      </p:sp>
    </p:spTree>
    <p:extLst>
      <p:ext uri="{BB962C8B-B14F-4D97-AF65-F5344CB8AC3E}">
        <p14:creationId xmlns:p14="http://schemas.microsoft.com/office/powerpoint/2010/main" val="9759365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FBB8FB2-EB29-4E8F-B46E-B222594E5CC7}" type="slidenum">
              <a:rPr lang="en-US" altLang="en-US"/>
              <a:pPr>
                <a:defRPr/>
              </a:pPr>
              <a:t>‹#›</a:t>
            </a:fld>
            <a:endParaRPr lang="en-US" altLang="en-US"/>
          </a:p>
        </p:txBody>
      </p:sp>
    </p:spTree>
    <p:extLst>
      <p:ext uri="{BB962C8B-B14F-4D97-AF65-F5344CB8AC3E}">
        <p14:creationId xmlns:p14="http://schemas.microsoft.com/office/powerpoint/2010/main" val="8814578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FE7AA69-A45B-4205-9332-61E5B74B9C15}" type="slidenum">
              <a:rPr lang="en-US" altLang="en-US"/>
              <a:pPr>
                <a:defRPr/>
              </a:pPr>
              <a:t>‹#›</a:t>
            </a:fld>
            <a:endParaRPr lang="en-US" altLang="en-US"/>
          </a:p>
        </p:txBody>
      </p:sp>
    </p:spTree>
    <p:extLst>
      <p:ext uri="{BB962C8B-B14F-4D97-AF65-F5344CB8AC3E}">
        <p14:creationId xmlns:p14="http://schemas.microsoft.com/office/powerpoint/2010/main" val="6410722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D1A96CB-9EDD-40BD-8A76-670A320F3439}" type="slidenum">
              <a:rPr lang="en-US" altLang="en-US"/>
              <a:pPr>
                <a:defRPr/>
              </a:pPr>
              <a:t>‹#›</a:t>
            </a:fld>
            <a:endParaRPr lang="en-US" altLang="en-US"/>
          </a:p>
        </p:txBody>
      </p:sp>
    </p:spTree>
    <p:extLst>
      <p:ext uri="{BB962C8B-B14F-4D97-AF65-F5344CB8AC3E}">
        <p14:creationId xmlns:p14="http://schemas.microsoft.com/office/powerpoint/2010/main" val="18911518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5D0D286-1E15-4F81-8E25-B76C090FB00A}" type="slidenum">
              <a:rPr lang="en-US" altLang="en-US"/>
              <a:pPr>
                <a:defRPr/>
              </a:pPr>
              <a:t>‹#›</a:t>
            </a:fld>
            <a:endParaRPr lang="en-US" altLang="en-US"/>
          </a:p>
        </p:txBody>
      </p:sp>
    </p:spTree>
    <p:extLst>
      <p:ext uri="{BB962C8B-B14F-4D97-AF65-F5344CB8AC3E}">
        <p14:creationId xmlns:p14="http://schemas.microsoft.com/office/powerpoint/2010/main" val="3035413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05D8B1-9EF3-4818-9954-D83E31F3D811}" type="slidenum">
              <a:rPr lang="en-US" altLang="en-US"/>
              <a:pPr>
                <a:defRPr/>
              </a:pPr>
              <a:t>‹#›</a:t>
            </a:fld>
            <a:endParaRPr lang="en-US" altLang="en-US"/>
          </a:p>
        </p:txBody>
      </p:sp>
    </p:spTree>
    <p:extLst>
      <p:ext uri="{BB962C8B-B14F-4D97-AF65-F5344CB8AC3E}">
        <p14:creationId xmlns:p14="http://schemas.microsoft.com/office/powerpoint/2010/main" val="27036309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DCF4496-E514-4E03-8DAC-84EE2F95E487}" type="slidenum">
              <a:rPr lang="en-US" altLang="en-US"/>
              <a:pPr>
                <a:defRPr/>
              </a:pPr>
              <a:t>‹#›</a:t>
            </a:fld>
            <a:endParaRPr lang="en-US" altLang="en-US"/>
          </a:p>
        </p:txBody>
      </p:sp>
    </p:spTree>
    <p:extLst>
      <p:ext uri="{BB962C8B-B14F-4D97-AF65-F5344CB8AC3E}">
        <p14:creationId xmlns:p14="http://schemas.microsoft.com/office/powerpoint/2010/main" val="26671547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6C27491-EC93-43A3-ABC1-0C3C44D580F9}" type="slidenum">
              <a:rPr lang="en-US" altLang="en-US"/>
              <a:pPr>
                <a:defRPr/>
              </a:pPr>
              <a:t>‹#›</a:t>
            </a:fld>
            <a:endParaRPr lang="en-US" altLang="en-US"/>
          </a:p>
        </p:txBody>
      </p:sp>
    </p:spTree>
    <p:extLst>
      <p:ext uri="{BB962C8B-B14F-4D97-AF65-F5344CB8AC3E}">
        <p14:creationId xmlns:p14="http://schemas.microsoft.com/office/powerpoint/2010/main" val="19611244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83997D5-F625-4243-8125-73FCF2EAB7C1}" type="slidenum">
              <a:rPr lang="en-US" altLang="en-US"/>
              <a:pPr>
                <a:defRPr/>
              </a:pPr>
              <a:t>‹#›</a:t>
            </a:fld>
            <a:endParaRPr lang="en-US" altLang="en-US"/>
          </a:p>
        </p:txBody>
      </p:sp>
    </p:spTree>
    <p:extLst>
      <p:ext uri="{BB962C8B-B14F-4D97-AF65-F5344CB8AC3E}">
        <p14:creationId xmlns:p14="http://schemas.microsoft.com/office/powerpoint/2010/main" val="18764539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143872E7-A085-48DF-AEB0-FD7E289810D5}" type="slidenum">
              <a:rPr lang="en-US" altLang="en-US"/>
              <a:pPr>
                <a:defRPr/>
              </a:pPr>
              <a:t>‹#›</a:t>
            </a:fld>
            <a:endParaRPr lang="en-US" altLang="en-US"/>
          </a:p>
        </p:txBody>
      </p:sp>
    </p:spTree>
    <p:extLst>
      <p:ext uri="{BB962C8B-B14F-4D97-AF65-F5344CB8AC3E}">
        <p14:creationId xmlns:p14="http://schemas.microsoft.com/office/powerpoint/2010/main" val="13065613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8" name="Footer Placeholder 7"/>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3F2FBAE4-DF35-47EB-B5E6-6C899DB8FBD1}" type="slidenum">
              <a:rPr lang="en-US" altLang="en-US"/>
              <a:pPr>
                <a:defRPr/>
              </a:pPr>
              <a:t>‹#›</a:t>
            </a:fld>
            <a:endParaRPr lang="en-US" altLang="en-US"/>
          </a:p>
        </p:txBody>
      </p:sp>
    </p:spTree>
    <p:extLst>
      <p:ext uri="{BB962C8B-B14F-4D97-AF65-F5344CB8AC3E}">
        <p14:creationId xmlns:p14="http://schemas.microsoft.com/office/powerpoint/2010/main" val="37999580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4" name="Footer Placeholder 3"/>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A6E53B0E-9138-41DD-9157-B2B82DAE812E}" type="slidenum">
              <a:rPr lang="en-US" altLang="en-US"/>
              <a:pPr>
                <a:defRPr/>
              </a:pPr>
              <a:t>‹#›</a:t>
            </a:fld>
            <a:endParaRPr lang="en-US" altLang="en-US"/>
          </a:p>
        </p:txBody>
      </p:sp>
    </p:spTree>
    <p:extLst>
      <p:ext uri="{BB962C8B-B14F-4D97-AF65-F5344CB8AC3E}">
        <p14:creationId xmlns:p14="http://schemas.microsoft.com/office/powerpoint/2010/main" val="34888731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3" name="Footer Placeholder 2"/>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E888DF09-7AFB-437E-9B41-64604DD8FA8D}" type="slidenum">
              <a:rPr lang="en-US" altLang="en-US"/>
              <a:pPr>
                <a:defRPr/>
              </a:pPr>
              <a:t>‹#›</a:t>
            </a:fld>
            <a:endParaRPr lang="en-US" altLang="en-US"/>
          </a:p>
        </p:txBody>
      </p:sp>
    </p:spTree>
    <p:extLst>
      <p:ext uri="{BB962C8B-B14F-4D97-AF65-F5344CB8AC3E}">
        <p14:creationId xmlns:p14="http://schemas.microsoft.com/office/powerpoint/2010/main" val="12144734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287EB8AA-BE22-406E-9BCA-A743F730DF9B}" type="slidenum">
              <a:rPr lang="en-US" altLang="en-US"/>
              <a:pPr>
                <a:defRPr/>
              </a:pPr>
              <a:t>‹#›</a:t>
            </a:fld>
            <a:endParaRPr lang="en-US" altLang="en-US"/>
          </a:p>
        </p:txBody>
      </p:sp>
    </p:spTree>
    <p:extLst>
      <p:ext uri="{BB962C8B-B14F-4D97-AF65-F5344CB8AC3E}">
        <p14:creationId xmlns:p14="http://schemas.microsoft.com/office/powerpoint/2010/main" val="22085976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831DB9B4-527D-4922-AAA2-EE2B8ED377CC}" type="slidenum">
              <a:rPr lang="en-US" altLang="en-US"/>
              <a:pPr>
                <a:defRPr/>
              </a:pPr>
              <a:t>‹#›</a:t>
            </a:fld>
            <a:endParaRPr lang="en-US" altLang="en-US"/>
          </a:p>
        </p:txBody>
      </p:sp>
    </p:spTree>
    <p:extLst>
      <p:ext uri="{BB962C8B-B14F-4D97-AF65-F5344CB8AC3E}">
        <p14:creationId xmlns:p14="http://schemas.microsoft.com/office/powerpoint/2010/main" val="24537439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B189E1E-F0AE-4B1B-A935-5E7CDBEB3B38}" type="slidenum">
              <a:rPr lang="en-US" altLang="en-US"/>
              <a:pPr>
                <a:defRPr/>
              </a:pPr>
              <a:t>‹#›</a:t>
            </a:fld>
            <a:endParaRPr lang="en-US" altLang="en-US"/>
          </a:p>
        </p:txBody>
      </p:sp>
    </p:spTree>
    <p:extLst>
      <p:ext uri="{BB962C8B-B14F-4D97-AF65-F5344CB8AC3E}">
        <p14:creationId xmlns:p14="http://schemas.microsoft.com/office/powerpoint/2010/main" val="13804436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99B155A-4081-48B0-824C-005B5F43AD7B}" type="slidenum">
              <a:rPr lang="en-US" altLang="en-US"/>
              <a:pPr>
                <a:defRPr/>
              </a:pPr>
              <a:t>‹#›</a:t>
            </a:fld>
            <a:endParaRPr lang="en-US" altLang="en-US"/>
          </a:p>
        </p:txBody>
      </p:sp>
    </p:spTree>
    <p:extLst>
      <p:ext uri="{BB962C8B-B14F-4D97-AF65-F5344CB8AC3E}">
        <p14:creationId xmlns:p14="http://schemas.microsoft.com/office/powerpoint/2010/main" val="5362338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7BC1B5B-8859-49A6-9E5D-A2A7762068F7}" type="slidenum">
              <a:rPr lang="en-US" altLang="en-US"/>
              <a:pPr>
                <a:defRPr/>
              </a:pPr>
              <a:t>‹#›</a:t>
            </a:fld>
            <a:endParaRPr lang="en-US" altLang="en-US"/>
          </a:p>
        </p:txBody>
      </p:sp>
    </p:spTree>
    <p:extLst>
      <p:ext uri="{BB962C8B-B14F-4D97-AF65-F5344CB8AC3E}">
        <p14:creationId xmlns:p14="http://schemas.microsoft.com/office/powerpoint/2010/main" val="90965901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B056AD3-7652-49B6-AC32-08ED46BC191B}" type="slidenum">
              <a:rPr lang="en-US" altLang="en-US"/>
              <a:pPr>
                <a:defRPr/>
              </a:pPr>
              <a:t>‹#›</a:t>
            </a:fld>
            <a:endParaRPr lang="en-US" altLang="en-US"/>
          </a:p>
        </p:txBody>
      </p:sp>
    </p:spTree>
    <p:extLst>
      <p:ext uri="{BB962C8B-B14F-4D97-AF65-F5344CB8AC3E}">
        <p14:creationId xmlns:p14="http://schemas.microsoft.com/office/powerpoint/2010/main" val="232427574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C4ED20B-1204-4E52-967D-370C4FAE6E9A}" type="slidenum">
              <a:rPr lang="en-US" altLang="en-US"/>
              <a:pPr>
                <a:defRPr/>
              </a:pPr>
              <a:t>‹#›</a:t>
            </a:fld>
            <a:endParaRPr lang="en-US" altLang="en-US"/>
          </a:p>
        </p:txBody>
      </p:sp>
    </p:spTree>
    <p:extLst>
      <p:ext uri="{BB962C8B-B14F-4D97-AF65-F5344CB8AC3E}">
        <p14:creationId xmlns:p14="http://schemas.microsoft.com/office/powerpoint/2010/main" val="21124924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96309E8-F06A-4041-81A2-BCA6B5C35B03}" type="slidenum">
              <a:rPr lang="en-US" altLang="en-US"/>
              <a:pPr>
                <a:defRPr/>
              </a:pPr>
              <a:t>‹#›</a:t>
            </a:fld>
            <a:endParaRPr lang="en-US" altLang="en-US"/>
          </a:p>
        </p:txBody>
      </p:sp>
    </p:spTree>
    <p:extLst>
      <p:ext uri="{BB962C8B-B14F-4D97-AF65-F5344CB8AC3E}">
        <p14:creationId xmlns:p14="http://schemas.microsoft.com/office/powerpoint/2010/main" val="13661939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1D8B9A1-1892-459B-9769-84E9FB686E30}" type="slidenum">
              <a:rPr lang="en-US" altLang="en-US"/>
              <a:pPr>
                <a:defRPr/>
              </a:pPr>
              <a:t>‹#›</a:t>
            </a:fld>
            <a:endParaRPr lang="en-US" altLang="en-US"/>
          </a:p>
        </p:txBody>
      </p:sp>
    </p:spTree>
    <p:extLst>
      <p:ext uri="{BB962C8B-B14F-4D97-AF65-F5344CB8AC3E}">
        <p14:creationId xmlns:p14="http://schemas.microsoft.com/office/powerpoint/2010/main" val="32705833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62BC21B-72B8-4E9F-A63C-1AFFD828E08F}" type="slidenum">
              <a:rPr lang="en-US" altLang="en-US"/>
              <a:pPr>
                <a:defRPr/>
              </a:pPr>
              <a:t>‹#›</a:t>
            </a:fld>
            <a:endParaRPr lang="en-US" altLang="en-US"/>
          </a:p>
        </p:txBody>
      </p:sp>
    </p:spTree>
    <p:extLst>
      <p:ext uri="{BB962C8B-B14F-4D97-AF65-F5344CB8AC3E}">
        <p14:creationId xmlns:p14="http://schemas.microsoft.com/office/powerpoint/2010/main" val="93252526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4968DDE-738C-4901-A5E3-D3B6EF7F1037}" type="slidenum">
              <a:rPr lang="en-US" altLang="en-US"/>
              <a:pPr>
                <a:defRPr/>
              </a:pPr>
              <a:t>‹#›</a:t>
            </a:fld>
            <a:endParaRPr lang="en-US" altLang="en-US"/>
          </a:p>
        </p:txBody>
      </p:sp>
    </p:spTree>
    <p:extLst>
      <p:ext uri="{BB962C8B-B14F-4D97-AF65-F5344CB8AC3E}">
        <p14:creationId xmlns:p14="http://schemas.microsoft.com/office/powerpoint/2010/main" val="3065882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0ABA3DB-7D1E-47FD-B340-B96591BC543F}" type="slidenum">
              <a:rPr lang="en-US" altLang="en-US"/>
              <a:pPr>
                <a:defRPr/>
              </a:pPr>
              <a:t>‹#›</a:t>
            </a:fld>
            <a:endParaRPr lang="en-US" altLang="en-US"/>
          </a:p>
        </p:txBody>
      </p:sp>
    </p:spTree>
    <p:extLst>
      <p:ext uri="{BB962C8B-B14F-4D97-AF65-F5344CB8AC3E}">
        <p14:creationId xmlns:p14="http://schemas.microsoft.com/office/powerpoint/2010/main" val="252310250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40E2957-44BF-4BF6-AA4C-3D9646E4E8EE}" type="slidenum">
              <a:rPr lang="en-US" altLang="en-US"/>
              <a:pPr>
                <a:defRPr/>
              </a:pPr>
              <a:t>‹#›</a:t>
            </a:fld>
            <a:endParaRPr lang="en-US" altLang="en-US"/>
          </a:p>
        </p:txBody>
      </p:sp>
    </p:spTree>
    <p:extLst>
      <p:ext uri="{BB962C8B-B14F-4D97-AF65-F5344CB8AC3E}">
        <p14:creationId xmlns:p14="http://schemas.microsoft.com/office/powerpoint/2010/main" val="419465915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08E583C-87D2-474C-A93D-DAFE19716FCC}" type="slidenum">
              <a:rPr lang="en-US" altLang="en-US"/>
              <a:pPr>
                <a:defRPr/>
              </a:pPr>
              <a:t>‹#›</a:t>
            </a:fld>
            <a:endParaRPr lang="en-US" altLang="en-US"/>
          </a:p>
        </p:txBody>
      </p:sp>
    </p:spTree>
    <p:extLst>
      <p:ext uri="{BB962C8B-B14F-4D97-AF65-F5344CB8AC3E}">
        <p14:creationId xmlns:p14="http://schemas.microsoft.com/office/powerpoint/2010/main" val="128883988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A337EDA-EBB1-4E13-B43B-512E62FF410F}" type="slidenum">
              <a:rPr lang="en-US" altLang="en-US"/>
              <a:pPr>
                <a:defRPr/>
              </a:pPr>
              <a:t>‹#›</a:t>
            </a:fld>
            <a:endParaRPr lang="en-US" altLang="en-US"/>
          </a:p>
        </p:txBody>
      </p:sp>
    </p:spTree>
    <p:extLst>
      <p:ext uri="{BB962C8B-B14F-4D97-AF65-F5344CB8AC3E}">
        <p14:creationId xmlns:p14="http://schemas.microsoft.com/office/powerpoint/2010/main" val="18290363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cs typeface="Arial" charset="0"/>
              </a:defRPr>
            </a:lvl1pPr>
          </a:lstStyle>
          <a:p>
            <a:pPr>
              <a:defRPr/>
            </a:pPr>
            <a:fld id="{D18D32EB-B9AA-4BBC-A7BA-8D916FFA1390}"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ED98EDD-08F3-4E7F-8D73-4963C84DF3AD}" type="slidenum">
              <a:rPr lang="en-US" altLang="en-US"/>
              <a:pPr>
                <a:defRPr/>
              </a:pPr>
              <a:t>‹#›</a:t>
            </a:fld>
            <a:endParaRPr lang="en-US" altLang="en-US"/>
          </a:p>
        </p:txBody>
      </p:sp>
    </p:spTree>
    <p:extLst>
      <p:ext uri="{BB962C8B-B14F-4D97-AF65-F5344CB8AC3E}">
        <p14:creationId xmlns:p14="http://schemas.microsoft.com/office/powerpoint/2010/main" val="408302471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fld id="{BBBA64C6-8FE0-4A20-B5E1-265FC3C05DC0}"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AE0AB6D-7E4A-420B-9204-2A40452B7013}" type="slidenum">
              <a:rPr lang="en-US" altLang="en-US"/>
              <a:pPr>
                <a:defRPr/>
              </a:pPr>
              <a:t>‹#›</a:t>
            </a:fld>
            <a:endParaRPr lang="en-US" altLang="en-US"/>
          </a:p>
        </p:txBody>
      </p:sp>
    </p:spTree>
    <p:extLst>
      <p:ext uri="{BB962C8B-B14F-4D97-AF65-F5344CB8AC3E}">
        <p14:creationId xmlns:p14="http://schemas.microsoft.com/office/powerpoint/2010/main" val="5393200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cs typeface="Arial" charset="0"/>
              </a:defRPr>
            </a:lvl1pPr>
          </a:lstStyle>
          <a:p>
            <a:pPr>
              <a:defRPr/>
            </a:pPr>
            <a:fld id="{ACE4ACD0-F6A2-42A9-B491-9443380AEE83}"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CC09218-9C1E-4BE7-9FE3-094BE2E50F48}" type="slidenum">
              <a:rPr lang="en-US" altLang="en-US"/>
              <a:pPr>
                <a:defRPr/>
              </a:pPr>
              <a:t>‹#›</a:t>
            </a:fld>
            <a:endParaRPr lang="en-US" altLang="en-US"/>
          </a:p>
        </p:txBody>
      </p:sp>
    </p:spTree>
    <p:extLst>
      <p:ext uri="{BB962C8B-B14F-4D97-AF65-F5344CB8AC3E}">
        <p14:creationId xmlns:p14="http://schemas.microsoft.com/office/powerpoint/2010/main" val="281808996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cs typeface="Arial" charset="0"/>
              </a:defRPr>
            </a:lvl1pPr>
          </a:lstStyle>
          <a:p>
            <a:pPr>
              <a:defRPr/>
            </a:pPr>
            <a:fld id="{7A6E999F-99EA-4B8E-B312-55EDA44CE35F}"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F4EDBBC-273A-48EE-A72C-17B1461CDDD4}" type="slidenum">
              <a:rPr lang="en-US" altLang="en-US"/>
              <a:pPr>
                <a:defRPr/>
              </a:pPr>
              <a:t>‹#›</a:t>
            </a:fld>
            <a:endParaRPr lang="en-US" altLang="en-US"/>
          </a:p>
        </p:txBody>
      </p:sp>
    </p:spTree>
    <p:extLst>
      <p:ext uri="{BB962C8B-B14F-4D97-AF65-F5344CB8AC3E}">
        <p14:creationId xmlns:p14="http://schemas.microsoft.com/office/powerpoint/2010/main" val="27330259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cs typeface="Arial" charset="0"/>
              </a:defRPr>
            </a:lvl1pPr>
          </a:lstStyle>
          <a:p>
            <a:pPr>
              <a:defRPr/>
            </a:pPr>
            <a:fld id="{8D10D7DF-0635-4E32-9A89-6E1BC52E9220}" type="datetimeFigureOut">
              <a:rPr lang="en-US"/>
              <a:pPr>
                <a:defRPr/>
              </a:pPr>
              <a:t>2/5/2020</a:t>
            </a:fld>
            <a:endParaRPr lang="en-US"/>
          </a:p>
        </p:txBody>
      </p:sp>
      <p:sp>
        <p:nvSpPr>
          <p:cNvPr id="8"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317040B-44A9-4834-9329-E4261C2D20CB}" type="slidenum">
              <a:rPr lang="en-US" altLang="en-US"/>
              <a:pPr>
                <a:defRPr/>
              </a:pPr>
              <a:t>‹#›</a:t>
            </a:fld>
            <a:endParaRPr lang="en-US" altLang="en-US"/>
          </a:p>
        </p:txBody>
      </p:sp>
    </p:spTree>
    <p:extLst>
      <p:ext uri="{BB962C8B-B14F-4D97-AF65-F5344CB8AC3E}">
        <p14:creationId xmlns:p14="http://schemas.microsoft.com/office/powerpoint/2010/main" val="20209388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cs typeface="Arial" charset="0"/>
              </a:defRPr>
            </a:lvl1pPr>
          </a:lstStyle>
          <a:p>
            <a:pPr>
              <a:defRPr/>
            </a:pPr>
            <a:fld id="{50F9D739-5C23-4E94-9CAC-65417F0E111C}" type="datetimeFigureOut">
              <a:rPr lang="en-US"/>
              <a:pPr>
                <a:defRPr/>
              </a:pPr>
              <a:t>2/5/2020</a:t>
            </a:fld>
            <a:endParaRPr lang="en-US"/>
          </a:p>
        </p:txBody>
      </p:sp>
      <p:sp>
        <p:nvSpPr>
          <p:cNvPr id="4"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1091FFC-F941-4931-AC48-165FFE8E850D}" type="slidenum">
              <a:rPr lang="en-US" altLang="en-US"/>
              <a:pPr>
                <a:defRPr/>
              </a:pPr>
              <a:t>‹#›</a:t>
            </a:fld>
            <a:endParaRPr lang="en-US" altLang="en-US"/>
          </a:p>
        </p:txBody>
      </p:sp>
    </p:spTree>
    <p:extLst>
      <p:ext uri="{BB962C8B-B14F-4D97-AF65-F5344CB8AC3E}">
        <p14:creationId xmlns:p14="http://schemas.microsoft.com/office/powerpoint/2010/main" val="112602825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cs typeface="Arial" charset="0"/>
              </a:defRPr>
            </a:lvl1pPr>
          </a:lstStyle>
          <a:p>
            <a:pPr>
              <a:defRPr/>
            </a:pPr>
            <a:fld id="{C123D5AC-57FB-42CE-AF1C-943BC5A3DDDF}" type="datetimeFigureOut">
              <a:rPr lang="en-US"/>
              <a:pPr>
                <a:defRPr/>
              </a:pPr>
              <a:t>2/5/2020</a:t>
            </a:fld>
            <a:endParaRPr lang="en-US"/>
          </a:p>
        </p:txBody>
      </p:sp>
      <p:sp>
        <p:nvSpPr>
          <p:cNvPr id="3"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40D34AE-D12F-4AD5-B955-A79300267A2D}" type="slidenum">
              <a:rPr lang="en-US" altLang="en-US"/>
              <a:pPr>
                <a:defRPr/>
              </a:pPr>
              <a:t>‹#›</a:t>
            </a:fld>
            <a:endParaRPr lang="en-US" altLang="en-US"/>
          </a:p>
        </p:txBody>
      </p:sp>
    </p:spTree>
    <p:extLst>
      <p:ext uri="{BB962C8B-B14F-4D97-AF65-F5344CB8AC3E}">
        <p14:creationId xmlns:p14="http://schemas.microsoft.com/office/powerpoint/2010/main" val="325538125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cs typeface="Arial" charset="0"/>
              </a:defRPr>
            </a:lvl1pPr>
          </a:lstStyle>
          <a:p>
            <a:pPr>
              <a:defRPr/>
            </a:pPr>
            <a:fld id="{71917992-F1F9-44B2-AC54-B39EACDDE9A4}"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8F8A4C4-B5E6-453B-9F92-197F82531409}" type="slidenum">
              <a:rPr lang="en-US" altLang="en-US"/>
              <a:pPr>
                <a:defRPr/>
              </a:pPr>
              <a:t>‹#›</a:t>
            </a:fld>
            <a:endParaRPr lang="en-US" altLang="en-US"/>
          </a:p>
        </p:txBody>
      </p:sp>
    </p:spTree>
    <p:extLst>
      <p:ext uri="{BB962C8B-B14F-4D97-AF65-F5344CB8AC3E}">
        <p14:creationId xmlns:p14="http://schemas.microsoft.com/office/powerpoint/2010/main" val="124176609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cs typeface="Arial" charset="0"/>
              </a:defRPr>
            </a:lvl1pPr>
          </a:lstStyle>
          <a:p>
            <a:pPr>
              <a:defRPr/>
            </a:pPr>
            <a:fld id="{D2E9FD0C-D5C7-4E8C-A9D0-C0D381C3488B}"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BBC144F-D860-428B-A6AD-EE3CD6980AB8}" type="slidenum">
              <a:rPr lang="en-US" altLang="en-US"/>
              <a:pPr>
                <a:defRPr/>
              </a:pPr>
              <a:t>‹#›</a:t>
            </a:fld>
            <a:endParaRPr lang="en-US" altLang="en-US"/>
          </a:p>
        </p:txBody>
      </p:sp>
    </p:spTree>
    <p:extLst>
      <p:ext uri="{BB962C8B-B14F-4D97-AF65-F5344CB8AC3E}">
        <p14:creationId xmlns:p14="http://schemas.microsoft.com/office/powerpoint/2010/main" val="232782398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fld id="{FCA4621F-ADD4-4645-8585-CB880950B93F}"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EB5B61C-4A38-48FF-96C0-CD2C40195579}" type="slidenum">
              <a:rPr lang="en-US" altLang="en-US"/>
              <a:pPr>
                <a:defRPr/>
              </a:pPr>
              <a:t>‹#›</a:t>
            </a:fld>
            <a:endParaRPr lang="en-US" altLang="en-US"/>
          </a:p>
        </p:txBody>
      </p:sp>
    </p:spTree>
    <p:extLst>
      <p:ext uri="{BB962C8B-B14F-4D97-AF65-F5344CB8AC3E}">
        <p14:creationId xmlns:p14="http://schemas.microsoft.com/office/powerpoint/2010/main" val="363885213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fld id="{0630BDEB-FEA2-4923-B2BB-5046BAA68EC3}"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255592-5601-452D-80BF-0B96E729F2F3}" type="slidenum">
              <a:rPr lang="en-US" altLang="en-US"/>
              <a:pPr>
                <a:defRPr/>
              </a:pPr>
              <a:t>‹#›</a:t>
            </a:fld>
            <a:endParaRPr lang="en-US" altLang="en-US"/>
          </a:p>
        </p:txBody>
      </p:sp>
    </p:spTree>
    <p:extLst>
      <p:ext uri="{BB962C8B-B14F-4D97-AF65-F5344CB8AC3E}">
        <p14:creationId xmlns:p14="http://schemas.microsoft.com/office/powerpoint/2010/main" val="228610406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9B8610EA-42E4-44A1-B5D5-12FC17FA8EDE}" type="slidenum">
              <a:rPr lang="en-US" altLang="en-US"/>
              <a:pPr>
                <a:defRPr/>
              </a:pPr>
              <a:t>‹#›</a:t>
            </a:fld>
            <a:endParaRPr lang="en-US" altLang="en-US"/>
          </a:p>
        </p:txBody>
      </p:sp>
    </p:spTree>
    <p:extLst>
      <p:ext uri="{BB962C8B-B14F-4D97-AF65-F5344CB8AC3E}">
        <p14:creationId xmlns:p14="http://schemas.microsoft.com/office/powerpoint/2010/main" val="280735257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4662674C-E115-4FFA-A47C-AAE4E4DF4524}" type="slidenum">
              <a:rPr lang="en-US" altLang="en-US"/>
              <a:pPr>
                <a:defRPr/>
              </a:pPr>
              <a:t>‹#›</a:t>
            </a:fld>
            <a:endParaRPr lang="en-US" altLang="en-US"/>
          </a:p>
        </p:txBody>
      </p:sp>
    </p:spTree>
    <p:extLst>
      <p:ext uri="{BB962C8B-B14F-4D97-AF65-F5344CB8AC3E}">
        <p14:creationId xmlns:p14="http://schemas.microsoft.com/office/powerpoint/2010/main" val="102541689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76F9B99E-9E87-4D88-BD89-C11FF57C0337}" type="slidenum">
              <a:rPr lang="en-US" altLang="en-US"/>
              <a:pPr>
                <a:defRPr/>
              </a:pPr>
              <a:t>‹#›</a:t>
            </a:fld>
            <a:endParaRPr lang="en-US" altLang="en-US"/>
          </a:p>
        </p:txBody>
      </p:sp>
    </p:spTree>
    <p:extLst>
      <p:ext uri="{BB962C8B-B14F-4D97-AF65-F5344CB8AC3E}">
        <p14:creationId xmlns:p14="http://schemas.microsoft.com/office/powerpoint/2010/main" val="397383938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06181BD2-C4E2-482D-B2CA-7B600A26295E}" type="slidenum">
              <a:rPr lang="en-US" altLang="en-US"/>
              <a:pPr>
                <a:defRPr/>
              </a:pPr>
              <a:t>‹#›</a:t>
            </a:fld>
            <a:endParaRPr lang="en-US" altLang="en-US"/>
          </a:p>
        </p:txBody>
      </p:sp>
    </p:spTree>
    <p:extLst>
      <p:ext uri="{BB962C8B-B14F-4D97-AF65-F5344CB8AC3E}">
        <p14:creationId xmlns:p14="http://schemas.microsoft.com/office/powerpoint/2010/main" val="150168455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D6111BDB-E546-4EA8-B810-1A52576F8DB1}" type="slidenum">
              <a:rPr lang="en-US" altLang="en-US"/>
              <a:pPr>
                <a:defRPr/>
              </a:pPr>
              <a:t>‹#›</a:t>
            </a:fld>
            <a:endParaRPr lang="en-US" altLang="en-US"/>
          </a:p>
        </p:txBody>
      </p:sp>
    </p:spTree>
    <p:extLst>
      <p:ext uri="{BB962C8B-B14F-4D97-AF65-F5344CB8AC3E}">
        <p14:creationId xmlns:p14="http://schemas.microsoft.com/office/powerpoint/2010/main" val="423654026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DBFDD5D8-77B2-410E-9A14-65D381ACBA0F}" type="slidenum">
              <a:rPr lang="en-US" altLang="en-US"/>
              <a:pPr>
                <a:defRPr/>
              </a:pPr>
              <a:t>‹#›</a:t>
            </a:fld>
            <a:endParaRPr lang="en-US" altLang="en-US"/>
          </a:p>
        </p:txBody>
      </p:sp>
    </p:spTree>
    <p:extLst>
      <p:ext uri="{BB962C8B-B14F-4D97-AF65-F5344CB8AC3E}">
        <p14:creationId xmlns:p14="http://schemas.microsoft.com/office/powerpoint/2010/main" val="251731188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3"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4"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7465CBD5-06E7-49C7-BBFE-88A94E739F04}" type="slidenum">
              <a:rPr lang="en-US" altLang="en-US"/>
              <a:pPr>
                <a:defRPr/>
              </a:pPr>
              <a:t>‹#›</a:t>
            </a:fld>
            <a:endParaRPr lang="en-US" altLang="en-US"/>
          </a:p>
        </p:txBody>
      </p:sp>
    </p:spTree>
    <p:extLst>
      <p:ext uri="{BB962C8B-B14F-4D97-AF65-F5344CB8AC3E}">
        <p14:creationId xmlns:p14="http://schemas.microsoft.com/office/powerpoint/2010/main" val="66165813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E4C212A6-38E4-4327-8E03-7F0DFA24FD1A}" type="slidenum">
              <a:rPr lang="en-US" altLang="en-US"/>
              <a:pPr>
                <a:defRPr/>
              </a:pPr>
              <a:t>‹#›</a:t>
            </a:fld>
            <a:endParaRPr lang="en-US" altLang="en-US"/>
          </a:p>
        </p:txBody>
      </p:sp>
    </p:spTree>
    <p:extLst>
      <p:ext uri="{BB962C8B-B14F-4D97-AF65-F5344CB8AC3E}">
        <p14:creationId xmlns:p14="http://schemas.microsoft.com/office/powerpoint/2010/main" val="133719099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AF527B1F-5510-459E-805B-E81435935675}" type="slidenum">
              <a:rPr lang="en-US" altLang="en-US"/>
              <a:pPr>
                <a:defRPr/>
              </a:pPr>
              <a:t>‹#›</a:t>
            </a:fld>
            <a:endParaRPr lang="en-US" altLang="en-US"/>
          </a:p>
        </p:txBody>
      </p:sp>
    </p:spTree>
    <p:extLst>
      <p:ext uri="{BB962C8B-B14F-4D97-AF65-F5344CB8AC3E}">
        <p14:creationId xmlns:p14="http://schemas.microsoft.com/office/powerpoint/2010/main" val="425695525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1A182C40-AFB2-426B-833B-A5AAAE37D3ED}" type="slidenum">
              <a:rPr lang="en-US" altLang="en-US"/>
              <a:pPr>
                <a:defRPr/>
              </a:pPr>
              <a:t>‹#›</a:t>
            </a:fld>
            <a:endParaRPr lang="en-US" altLang="en-US"/>
          </a:p>
        </p:txBody>
      </p:sp>
    </p:spTree>
    <p:extLst>
      <p:ext uri="{BB962C8B-B14F-4D97-AF65-F5344CB8AC3E}">
        <p14:creationId xmlns:p14="http://schemas.microsoft.com/office/powerpoint/2010/main" val="22015674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F0B3A60F-97C8-44D4-A520-EFAF464AFC93}" type="slidenum">
              <a:rPr lang="en-US" altLang="en-US"/>
              <a:pPr>
                <a:defRPr/>
              </a:pPr>
              <a:t>‹#›</a:t>
            </a:fld>
            <a:endParaRPr lang="en-US" altLang="en-US"/>
          </a:p>
        </p:txBody>
      </p:sp>
    </p:spTree>
    <p:extLst>
      <p:ext uri="{BB962C8B-B14F-4D97-AF65-F5344CB8AC3E}">
        <p14:creationId xmlns:p14="http://schemas.microsoft.com/office/powerpoint/2010/main" val="132876772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atin typeface="Arial" panose="020B0604020202020204" pitchFamily="34" charset="0"/>
              </a:defRPr>
            </a:lvl1pPr>
          </a:lstStyle>
          <a:p>
            <a:pPr>
              <a:defRPr/>
            </a:pPr>
            <a:fld id="{59B76CE1-3B08-4569-B289-CC971DCF037F}" type="slidenum">
              <a:rPr lang="en-US" altLang="en-US"/>
              <a:pPr>
                <a:defRPr/>
              </a:pPr>
              <a:t>‹#›</a:t>
            </a:fld>
            <a:endParaRPr lang="en-US" altLang="en-US"/>
          </a:p>
        </p:txBody>
      </p:sp>
    </p:spTree>
    <p:extLst>
      <p:ext uri="{BB962C8B-B14F-4D97-AF65-F5344CB8AC3E}">
        <p14:creationId xmlns:p14="http://schemas.microsoft.com/office/powerpoint/2010/main" val="17182484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D6748F0-FEBF-421E-9D02-82BF426A7671}"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10E544-8689-4304-82DA-D351B0ADCD66}" type="slidenum">
              <a:rPr lang="en-US" altLang="en-US"/>
              <a:pPr>
                <a:defRPr/>
              </a:pPr>
              <a:t>‹#›</a:t>
            </a:fld>
            <a:endParaRPr lang="en-US" altLang="en-US"/>
          </a:p>
        </p:txBody>
      </p:sp>
    </p:spTree>
    <p:extLst>
      <p:ext uri="{BB962C8B-B14F-4D97-AF65-F5344CB8AC3E}">
        <p14:creationId xmlns:p14="http://schemas.microsoft.com/office/powerpoint/2010/main" val="210109854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060A5699-BD04-4D86-8F8F-B8609DBFF33F}"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311C844-C540-4165-8432-722141C64AC5}" type="slidenum">
              <a:rPr lang="en-US" altLang="en-US"/>
              <a:pPr>
                <a:defRPr/>
              </a:pPr>
              <a:t>‹#›</a:t>
            </a:fld>
            <a:endParaRPr lang="en-US" altLang="en-US"/>
          </a:p>
        </p:txBody>
      </p:sp>
    </p:spTree>
    <p:extLst>
      <p:ext uri="{BB962C8B-B14F-4D97-AF65-F5344CB8AC3E}">
        <p14:creationId xmlns:p14="http://schemas.microsoft.com/office/powerpoint/2010/main" val="46438527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A09844B-77E4-434F-A467-A076E94AE2FD}"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3C98BB2-4370-4D52-B81A-7C2701E39317}" type="slidenum">
              <a:rPr lang="en-US" altLang="en-US"/>
              <a:pPr>
                <a:defRPr/>
              </a:pPr>
              <a:t>‹#›</a:t>
            </a:fld>
            <a:endParaRPr lang="en-US" altLang="en-US"/>
          </a:p>
        </p:txBody>
      </p:sp>
    </p:spTree>
    <p:extLst>
      <p:ext uri="{BB962C8B-B14F-4D97-AF65-F5344CB8AC3E}">
        <p14:creationId xmlns:p14="http://schemas.microsoft.com/office/powerpoint/2010/main" val="156713783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A03F08D-7DBE-4BDB-9F3D-71368E347719}"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94C595A-9221-4C27-86CC-6DF444ACC7EF}" type="slidenum">
              <a:rPr lang="en-US" altLang="en-US"/>
              <a:pPr>
                <a:defRPr/>
              </a:pPr>
              <a:t>‹#›</a:t>
            </a:fld>
            <a:endParaRPr lang="en-US" altLang="en-US"/>
          </a:p>
        </p:txBody>
      </p:sp>
    </p:spTree>
    <p:extLst>
      <p:ext uri="{BB962C8B-B14F-4D97-AF65-F5344CB8AC3E}">
        <p14:creationId xmlns:p14="http://schemas.microsoft.com/office/powerpoint/2010/main" val="419387105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2CAA0B2-686A-4BA8-956D-AB9A5D71A9A4}" type="datetimeFigureOut">
              <a:rPr lang="en-US"/>
              <a:pPr>
                <a:defRPr/>
              </a:pPr>
              <a:t>2/5/2020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0EBD3B2-3902-495E-957B-E3DE316C61BE}" type="slidenum">
              <a:rPr lang="en-US" altLang="en-US"/>
              <a:pPr>
                <a:defRPr/>
              </a:pPr>
              <a:t>‹#›</a:t>
            </a:fld>
            <a:endParaRPr lang="en-US" altLang="en-US"/>
          </a:p>
        </p:txBody>
      </p:sp>
    </p:spTree>
    <p:extLst>
      <p:ext uri="{BB962C8B-B14F-4D97-AF65-F5344CB8AC3E}">
        <p14:creationId xmlns:p14="http://schemas.microsoft.com/office/powerpoint/2010/main" val="217464907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B726CCB-480E-471F-9AD8-646CA282D3B6}" type="datetimeFigureOut">
              <a:rPr lang="en-US"/>
              <a:pPr>
                <a:defRPr/>
              </a:pPr>
              <a:t>2/5/2020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DB64624-752B-49CE-A73D-7347CD505135}" type="slidenum">
              <a:rPr lang="en-US" altLang="en-US"/>
              <a:pPr>
                <a:defRPr/>
              </a:pPr>
              <a:t>‹#›</a:t>
            </a:fld>
            <a:endParaRPr lang="en-US" altLang="en-US"/>
          </a:p>
        </p:txBody>
      </p:sp>
    </p:spTree>
    <p:extLst>
      <p:ext uri="{BB962C8B-B14F-4D97-AF65-F5344CB8AC3E}">
        <p14:creationId xmlns:p14="http://schemas.microsoft.com/office/powerpoint/2010/main" val="423875535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BD5EE94-A653-4866-A176-5DC1A70E5C33}" type="datetimeFigureOut">
              <a:rPr lang="en-US"/>
              <a:pPr>
                <a:defRPr/>
              </a:pPr>
              <a:t>2/5/2020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33B776D-B691-43AA-8837-EBDA93C260F7}" type="slidenum">
              <a:rPr lang="en-US" altLang="en-US"/>
              <a:pPr>
                <a:defRPr/>
              </a:pPr>
              <a:t>‹#›</a:t>
            </a:fld>
            <a:endParaRPr lang="en-US" altLang="en-US"/>
          </a:p>
        </p:txBody>
      </p:sp>
    </p:spTree>
    <p:extLst>
      <p:ext uri="{BB962C8B-B14F-4D97-AF65-F5344CB8AC3E}">
        <p14:creationId xmlns:p14="http://schemas.microsoft.com/office/powerpoint/2010/main" val="185681875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5E75861-9B76-4BEE-87B1-A30C31B3AB5C}"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CE99F5E-E994-4F05-835C-4B29B5D544D7}" type="slidenum">
              <a:rPr lang="en-US" altLang="en-US"/>
              <a:pPr>
                <a:defRPr/>
              </a:pPr>
              <a:t>‹#›</a:t>
            </a:fld>
            <a:endParaRPr lang="en-US" altLang="en-US"/>
          </a:p>
        </p:txBody>
      </p:sp>
    </p:spTree>
    <p:extLst>
      <p:ext uri="{BB962C8B-B14F-4D97-AF65-F5344CB8AC3E}">
        <p14:creationId xmlns:p14="http://schemas.microsoft.com/office/powerpoint/2010/main" val="374884262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707CA0D-A43C-4ABA-B699-3703B3627C70}"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0B97057-F778-4D12-AA9A-2958B46A326A}" type="slidenum">
              <a:rPr lang="en-US" altLang="en-US"/>
              <a:pPr>
                <a:defRPr/>
              </a:pPr>
              <a:t>‹#›</a:t>
            </a:fld>
            <a:endParaRPr lang="en-US" altLang="en-US"/>
          </a:p>
        </p:txBody>
      </p:sp>
    </p:spTree>
    <p:extLst>
      <p:ext uri="{BB962C8B-B14F-4D97-AF65-F5344CB8AC3E}">
        <p14:creationId xmlns:p14="http://schemas.microsoft.com/office/powerpoint/2010/main" val="256258619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260E7CE-8A36-47E5-AF04-CE3BB92A78A8}"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40F9E33-D6A1-41A7-B0B3-4212BFBAA68B}" type="slidenum">
              <a:rPr lang="en-US" altLang="en-US"/>
              <a:pPr>
                <a:defRPr/>
              </a:pPr>
              <a:t>‹#›</a:t>
            </a:fld>
            <a:endParaRPr lang="en-US" altLang="en-US"/>
          </a:p>
        </p:txBody>
      </p:sp>
    </p:spTree>
    <p:extLst>
      <p:ext uri="{BB962C8B-B14F-4D97-AF65-F5344CB8AC3E}">
        <p14:creationId xmlns:p14="http://schemas.microsoft.com/office/powerpoint/2010/main" val="137620831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426F83F-CC2E-4956-80CD-93790EBC04CA}"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75DDD62-DA10-49BD-9469-944CF37E428D}" type="slidenum">
              <a:rPr lang="en-US" altLang="en-US"/>
              <a:pPr>
                <a:defRPr/>
              </a:pPr>
              <a:t>‹#›</a:t>
            </a:fld>
            <a:endParaRPr lang="en-US" altLang="en-US"/>
          </a:p>
        </p:txBody>
      </p:sp>
    </p:spTree>
    <p:extLst>
      <p:ext uri="{BB962C8B-B14F-4D97-AF65-F5344CB8AC3E}">
        <p14:creationId xmlns:p14="http://schemas.microsoft.com/office/powerpoint/2010/main" val="200526929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315200" cy="609600"/>
          </a:xfrm>
        </p:spPr>
        <p:txBody>
          <a:bodyPr/>
          <a:lstStyle/>
          <a:p>
            <a:r>
              <a:rPr lang="en-US"/>
              <a:t>Click to edit Master title style</a:t>
            </a:r>
            <a:endParaRPr lang="de-CH"/>
          </a:p>
        </p:txBody>
      </p:sp>
      <p:sp>
        <p:nvSpPr>
          <p:cNvPr id="3" name="Text Placeholder 2"/>
          <p:cNvSpPr>
            <a:spLocks noGrp="1"/>
          </p:cNvSpPr>
          <p:nvPr>
            <p:ph type="body" sz="half" idx="1"/>
          </p:nvPr>
        </p:nvSpPr>
        <p:spPr>
          <a:xfrm>
            <a:off x="457200" y="1219200"/>
            <a:ext cx="42672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4" name="Content Placeholder 3"/>
          <p:cNvSpPr>
            <a:spLocks noGrp="1"/>
          </p:cNvSpPr>
          <p:nvPr>
            <p:ph sz="quarter" idx="2"/>
          </p:nvPr>
        </p:nvSpPr>
        <p:spPr>
          <a:xfrm>
            <a:off x="4876800" y="12192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5" name="Content Placeholder 4"/>
          <p:cNvSpPr>
            <a:spLocks noGrp="1"/>
          </p:cNvSpPr>
          <p:nvPr>
            <p:ph sz="quarter" idx="3"/>
          </p:nvPr>
        </p:nvSpPr>
        <p:spPr>
          <a:xfrm>
            <a:off x="4876800" y="35433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6" name="Rectangle 4"/>
          <p:cNvSpPr>
            <a:spLocks noGrp="1" noChangeArrowheads="1"/>
          </p:cNvSpPr>
          <p:nvPr>
            <p:ph type="sldNum" sz="quarter" idx="10"/>
          </p:nvPr>
        </p:nvSpPr>
        <p:spPr/>
        <p:txBody>
          <a:bodyPr/>
          <a:lstStyle>
            <a:lvl1pPr>
              <a:defRPr/>
            </a:lvl1pPr>
          </a:lstStyle>
          <a:p>
            <a:pPr>
              <a:defRPr/>
            </a:pPr>
            <a:fld id="{F49C58F2-1DF8-43FB-B8CE-A3D8090BED5A}" type="slidenum">
              <a:rPr lang="de-DE" altLang="en-US"/>
              <a:pPr>
                <a:defRPr/>
              </a:pPr>
              <a:t>‹#›</a:t>
            </a:fld>
            <a:endParaRPr lang="de-DE" altLang="en-US"/>
          </a:p>
        </p:txBody>
      </p:sp>
      <p:sp>
        <p:nvSpPr>
          <p:cNvPr id="7" name="Rectangle 6"/>
          <p:cNvSpPr>
            <a:spLocks noGrp="1" noChangeArrowheads="1"/>
          </p:cNvSpPr>
          <p:nvPr>
            <p:ph type="ftr" sz="quarter" idx="11"/>
          </p:nvPr>
        </p:nvSpPr>
        <p:spPr/>
        <p:txBody>
          <a:bodyPr/>
          <a:lstStyle>
            <a:lvl1pPr>
              <a:defRPr/>
            </a:lvl1pPr>
          </a:lstStyle>
          <a:p>
            <a:pPr>
              <a:defRPr/>
            </a:pPr>
            <a:r>
              <a:rPr lang="de-DE"/>
              <a:t>K. Grauman, B. Leibe</a:t>
            </a:r>
          </a:p>
        </p:txBody>
      </p:sp>
    </p:spTree>
    <p:extLst>
      <p:ext uri="{BB962C8B-B14F-4D97-AF65-F5344CB8AC3E}">
        <p14:creationId xmlns:p14="http://schemas.microsoft.com/office/powerpoint/2010/main" val="377407261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9886805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3104040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3150483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3628844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1970941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1945174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6297018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1733921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9396824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5836043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19841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theme" Target="../theme/theme8.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theme" Target="../theme/theme9.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0.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cs typeface="Arial" pitchFamily="34" charset="0"/>
              </a:defRPr>
            </a:lvl1pPr>
          </a:lstStyle>
          <a:p>
            <a:pPr>
              <a:defRPr/>
            </a:pPr>
            <a:endParaRPr lang="en-US"/>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cs typeface="Arial" pitchFamily="34" charset="0"/>
              </a:defRPr>
            </a:lvl1pPr>
          </a:lstStyle>
          <a:p>
            <a:pPr>
              <a:defRPr/>
            </a:pPr>
            <a:endParaRPr lang="en-US"/>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anose="02020603050405020304" pitchFamily="18" charset="0"/>
              </a:defRPr>
            </a:lvl1pPr>
          </a:lstStyle>
          <a:p>
            <a:pPr>
              <a:defRPr/>
            </a:pPr>
            <a:fld id="{EAEAE332-6B92-4FFE-B456-477CE6515D4A}" type="slidenum">
              <a:rPr lang="en-US" altLang="en-US"/>
              <a:pPr>
                <a:defRPr/>
              </a:pPr>
              <a:t>‹#›</a:t>
            </a:fld>
            <a:endParaRPr lang="en-US" altLang="en-US"/>
          </a:p>
        </p:txBody>
      </p:sp>
      <p:sp>
        <p:nvSpPr>
          <p:cNvPr id="1031"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4921" r:id="rId1"/>
    <p:sldLayoutId id="2147484922" r:id="rId2"/>
    <p:sldLayoutId id="2147484923" r:id="rId3"/>
    <p:sldLayoutId id="2147484924" r:id="rId4"/>
    <p:sldLayoutId id="2147484925" r:id="rId5"/>
    <p:sldLayoutId id="2147484926" r:id="rId6"/>
    <p:sldLayoutId id="2147484927" r:id="rId7"/>
    <p:sldLayoutId id="2147484928" r:id="rId8"/>
    <p:sldLayoutId id="2147484929" r:id="rId9"/>
    <p:sldLayoutId id="2147484930" r:id="rId10"/>
    <p:sldLayoutId id="2147484931" r:id="rId11"/>
    <p:sldLayoutId id="2147484932"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eaLnBrk="0" fontAlgn="base" hangingPunct="0">
        <a:spcBef>
          <a:spcPct val="0"/>
        </a:spcBef>
        <a:spcAft>
          <a:spcPct val="0"/>
        </a:spcAft>
        <a:defRPr sz="3400">
          <a:solidFill>
            <a:schemeClr val="tx2"/>
          </a:solidFill>
          <a:latin typeface="Arial" pitchFamily="34" charset="0"/>
        </a:defRPr>
      </a:lvl6pPr>
      <a:lvl7pPr marL="914400" algn="l" rtl="0" eaLnBrk="0" fontAlgn="base" hangingPunct="0">
        <a:spcBef>
          <a:spcPct val="0"/>
        </a:spcBef>
        <a:spcAft>
          <a:spcPct val="0"/>
        </a:spcAft>
        <a:defRPr sz="3400">
          <a:solidFill>
            <a:schemeClr val="tx2"/>
          </a:solidFill>
          <a:latin typeface="Arial" pitchFamily="34" charset="0"/>
        </a:defRPr>
      </a:lvl7pPr>
      <a:lvl8pPr marL="1371600" algn="l" rtl="0" eaLnBrk="0" fontAlgn="base" hangingPunct="0">
        <a:spcBef>
          <a:spcPct val="0"/>
        </a:spcBef>
        <a:spcAft>
          <a:spcPct val="0"/>
        </a:spcAft>
        <a:defRPr sz="3400">
          <a:solidFill>
            <a:schemeClr val="tx2"/>
          </a:solidFill>
          <a:latin typeface="Arial" pitchFamily="34" charset="0"/>
        </a:defRPr>
      </a:lvl8pPr>
      <a:lvl9pPr marL="1828800" algn="l" rtl="0" eaLnBrk="0" fontAlgn="base" hangingPunct="0">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3D781A3B-119E-4621-949F-915DA9A572A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988" r:id="rId1"/>
    <p:sldLayoutId id="2147484989" r:id="rId2"/>
    <p:sldLayoutId id="2147484990" r:id="rId3"/>
    <p:sldLayoutId id="2147484991" r:id="rId4"/>
    <p:sldLayoutId id="2147484992" r:id="rId5"/>
    <p:sldLayoutId id="2147484993" r:id="rId6"/>
    <p:sldLayoutId id="2147484994" r:id="rId7"/>
    <p:sldLayoutId id="2147484995" r:id="rId8"/>
    <p:sldLayoutId id="2147484996" r:id="rId9"/>
    <p:sldLayoutId id="2147484997" r:id="rId10"/>
    <p:sldLayoutId id="214748499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mn-lt"/>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0A43CA62-407B-4924-B40B-2A1D21773DD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999" r:id="rId1"/>
    <p:sldLayoutId id="2147485000" r:id="rId2"/>
    <p:sldLayoutId id="2147485001" r:id="rId3"/>
    <p:sldLayoutId id="2147485002" r:id="rId4"/>
    <p:sldLayoutId id="2147485003" r:id="rId5"/>
    <p:sldLayoutId id="2147485004" r:id="rId6"/>
    <p:sldLayoutId id="2147485005" r:id="rId7"/>
    <p:sldLayoutId id="2147485006" r:id="rId8"/>
    <p:sldLayoutId id="2147485007" r:id="rId9"/>
    <p:sldLayoutId id="2147485008" r:id="rId10"/>
    <p:sldLayoutId id="214748500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3149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Times New Roman" pitchFamily="18" charset="0"/>
                <a:cs typeface="Arial" pitchFamily="34" charset="0"/>
              </a:defRPr>
            </a:lvl1pPr>
          </a:lstStyle>
          <a:p>
            <a:pPr>
              <a:defRPr/>
            </a:pPr>
            <a:endParaRPr lang="en-US"/>
          </a:p>
        </p:txBody>
      </p:sp>
      <p:sp>
        <p:nvSpPr>
          <p:cNvPr id="83149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Times New Roman" pitchFamily="18" charset="0"/>
                <a:cs typeface="Arial" pitchFamily="34" charset="0"/>
              </a:defRPr>
            </a:lvl1pPr>
          </a:lstStyle>
          <a:p>
            <a:pPr>
              <a:defRPr/>
            </a:pPr>
            <a:endParaRPr lang="en-US"/>
          </a:p>
        </p:txBody>
      </p:sp>
      <p:sp>
        <p:nvSpPr>
          <p:cNvPr id="83149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New Roman" panose="02020603050405020304" pitchFamily="18" charset="0"/>
              </a:defRPr>
            </a:lvl1pPr>
          </a:lstStyle>
          <a:p>
            <a:pPr>
              <a:defRPr/>
            </a:pPr>
            <a:fld id="{EC713C27-CE7E-42A6-9156-A6AD36B83F5E}" type="slidenum">
              <a:rPr lang="en-US" altLang="en-US"/>
              <a:pPr>
                <a:defRPr/>
              </a:pPr>
              <a:t>‹#›</a:t>
            </a:fld>
            <a:endParaRPr lang="en-US" altLang="en-US"/>
          </a:p>
        </p:txBody>
      </p:sp>
      <p:sp>
        <p:nvSpPr>
          <p:cNvPr id="4103"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4933" r:id="rId1"/>
    <p:sldLayoutId id="2147484934" r:id="rId2"/>
    <p:sldLayoutId id="2147484935" r:id="rId3"/>
    <p:sldLayoutId id="2147484936" r:id="rId4"/>
    <p:sldLayoutId id="2147484937" r:id="rId5"/>
    <p:sldLayoutId id="2147484938" r:id="rId6"/>
    <p:sldLayoutId id="2147484939" r:id="rId7"/>
    <p:sldLayoutId id="2147484940" r:id="rId8"/>
    <p:sldLayoutId id="2147484941" r:id="rId9"/>
    <p:sldLayoutId id="2147484942" r:id="rId10"/>
    <p:sldLayoutId id="2147484943" r:id="rId11"/>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fontAlgn="base">
        <a:spcBef>
          <a:spcPct val="0"/>
        </a:spcBef>
        <a:spcAft>
          <a:spcPct val="0"/>
        </a:spcAft>
        <a:defRPr sz="3400">
          <a:solidFill>
            <a:schemeClr val="tx2"/>
          </a:solidFill>
          <a:latin typeface="Arial" pitchFamily="34" charset="0"/>
        </a:defRPr>
      </a:lvl6pPr>
      <a:lvl7pPr marL="914400" algn="l" rtl="0" fontAlgn="base">
        <a:spcBef>
          <a:spcPct val="0"/>
        </a:spcBef>
        <a:spcAft>
          <a:spcPct val="0"/>
        </a:spcAft>
        <a:defRPr sz="3400">
          <a:solidFill>
            <a:schemeClr val="tx2"/>
          </a:solidFill>
          <a:latin typeface="Arial" pitchFamily="34" charset="0"/>
        </a:defRPr>
      </a:lvl7pPr>
      <a:lvl8pPr marL="1371600" algn="l" rtl="0" fontAlgn="base">
        <a:spcBef>
          <a:spcPct val="0"/>
        </a:spcBef>
        <a:spcAft>
          <a:spcPct val="0"/>
        </a:spcAft>
        <a:defRPr sz="3400">
          <a:solidFill>
            <a:schemeClr val="tx2"/>
          </a:solidFill>
          <a:latin typeface="Arial" pitchFamily="34" charset="0"/>
        </a:defRPr>
      </a:lvl8pPr>
      <a:lvl9pPr marL="1828800" algn="l" rtl="0" fontAlgn="base">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2F52A004-45CC-4513-97C3-6B30AEAA6C4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010" r:id="rId1"/>
    <p:sldLayoutId id="2147485011" r:id="rId2"/>
    <p:sldLayoutId id="2147485012" r:id="rId3"/>
    <p:sldLayoutId id="2147485013" r:id="rId4"/>
    <p:sldLayoutId id="2147485014" r:id="rId5"/>
    <p:sldLayoutId id="2147485015" r:id="rId6"/>
    <p:sldLayoutId id="2147485016" r:id="rId7"/>
    <p:sldLayoutId id="2147485017" r:id="rId8"/>
    <p:sldLayoutId id="2147485018" r:id="rId9"/>
    <p:sldLayoutId id="2147485019" r:id="rId10"/>
    <p:sldLayoutId id="214748502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3149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Times New Roman" pitchFamily="18" charset="0"/>
                <a:cs typeface="Arial" pitchFamily="34" charset="0"/>
              </a:defRPr>
            </a:lvl1pPr>
          </a:lstStyle>
          <a:p>
            <a:pPr>
              <a:defRPr/>
            </a:pPr>
            <a:endParaRPr lang="en-US"/>
          </a:p>
        </p:txBody>
      </p:sp>
      <p:sp>
        <p:nvSpPr>
          <p:cNvPr id="83149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Times New Roman" pitchFamily="18" charset="0"/>
                <a:cs typeface="Arial" pitchFamily="34" charset="0"/>
              </a:defRPr>
            </a:lvl1pPr>
          </a:lstStyle>
          <a:p>
            <a:pPr>
              <a:defRPr/>
            </a:pPr>
            <a:endParaRPr lang="en-US"/>
          </a:p>
        </p:txBody>
      </p:sp>
      <p:sp>
        <p:nvSpPr>
          <p:cNvPr id="83149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New Roman" panose="02020603050405020304" pitchFamily="18" charset="0"/>
              </a:defRPr>
            </a:lvl1pPr>
          </a:lstStyle>
          <a:p>
            <a:pPr>
              <a:defRPr/>
            </a:pPr>
            <a:fld id="{0786FC40-1077-4687-89E5-394395D504B9}" type="slidenum">
              <a:rPr lang="en-US" altLang="en-US"/>
              <a:pPr>
                <a:defRPr/>
              </a:pPr>
              <a:t>‹#›</a:t>
            </a:fld>
            <a:endParaRPr lang="en-US" altLang="en-US"/>
          </a:p>
        </p:txBody>
      </p:sp>
      <p:sp>
        <p:nvSpPr>
          <p:cNvPr id="6151"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4944" r:id="rId1"/>
    <p:sldLayoutId id="2147484945" r:id="rId2"/>
    <p:sldLayoutId id="2147484946" r:id="rId3"/>
    <p:sldLayoutId id="2147484947" r:id="rId4"/>
    <p:sldLayoutId id="2147484948" r:id="rId5"/>
    <p:sldLayoutId id="2147484949" r:id="rId6"/>
    <p:sldLayoutId id="2147484950" r:id="rId7"/>
    <p:sldLayoutId id="2147484951" r:id="rId8"/>
    <p:sldLayoutId id="2147484952" r:id="rId9"/>
    <p:sldLayoutId id="2147484953" r:id="rId10"/>
    <p:sldLayoutId id="2147484954" r:id="rId11"/>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fontAlgn="base">
        <a:spcBef>
          <a:spcPct val="0"/>
        </a:spcBef>
        <a:spcAft>
          <a:spcPct val="0"/>
        </a:spcAft>
        <a:defRPr sz="3400">
          <a:solidFill>
            <a:schemeClr val="tx2"/>
          </a:solidFill>
          <a:latin typeface="Arial" pitchFamily="34" charset="0"/>
        </a:defRPr>
      </a:lvl6pPr>
      <a:lvl7pPr marL="914400" algn="l" rtl="0" fontAlgn="base">
        <a:spcBef>
          <a:spcPct val="0"/>
        </a:spcBef>
        <a:spcAft>
          <a:spcPct val="0"/>
        </a:spcAft>
        <a:defRPr sz="3400">
          <a:solidFill>
            <a:schemeClr val="tx2"/>
          </a:solidFill>
          <a:latin typeface="Arial" pitchFamily="34" charset="0"/>
        </a:defRPr>
      </a:lvl7pPr>
      <a:lvl8pPr marL="1371600" algn="l" rtl="0" fontAlgn="base">
        <a:spcBef>
          <a:spcPct val="0"/>
        </a:spcBef>
        <a:spcAft>
          <a:spcPct val="0"/>
        </a:spcAft>
        <a:defRPr sz="3400">
          <a:solidFill>
            <a:schemeClr val="tx2"/>
          </a:solidFill>
          <a:latin typeface="Arial" pitchFamily="34" charset="0"/>
        </a:defRPr>
      </a:lvl8pPr>
      <a:lvl9pPr marL="1828800" algn="l" rtl="0" fontAlgn="base">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cs typeface="+mn-cs"/>
              </a:defRPr>
            </a:lvl1pPr>
          </a:lstStyle>
          <a:p>
            <a:pPr>
              <a:defRPr/>
            </a:pPr>
            <a:fld id="{D0B5320D-8BAF-42B2-B902-8E31611DD3E6}" type="datetimeFigureOut">
              <a:rPr lang="en-US"/>
              <a:pPr>
                <a:defRPr/>
              </a:pPr>
              <a:t>2/5/2020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DC608805-F8A7-4F84-A521-AB2EF250F4A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033" r:id="rId1"/>
    <p:sldLayoutId id="2147485034" r:id="rId2"/>
    <p:sldLayoutId id="2147485035" r:id="rId3"/>
    <p:sldLayoutId id="2147485036" r:id="rId4"/>
    <p:sldLayoutId id="2147485037" r:id="rId5"/>
    <p:sldLayoutId id="2147485038" r:id="rId6"/>
    <p:sldLayoutId id="2147485039" r:id="rId7"/>
    <p:sldLayoutId id="2147485040" r:id="rId8"/>
    <p:sldLayoutId id="2147485041" r:id="rId9"/>
    <p:sldLayoutId id="2147485042" r:id="rId10"/>
    <p:sldLayoutId id="2147485043"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267"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b="0">
                <a:solidFill>
                  <a:srgbClr val="000000"/>
                </a:solidFill>
                <a:latin typeface="Times New Roman" pitchFamily="18" charset="0"/>
                <a:cs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b="0">
                <a:solidFill>
                  <a:srgbClr val="000000"/>
                </a:solidFill>
                <a:latin typeface="Times New Roman" pitchFamily="18" charset="0"/>
                <a:cs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New Roman" panose="02020603050405020304" pitchFamily="18" charset="0"/>
              </a:defRPr>
            </a:lvl1pPr>
          </a:lstStyle>
          <a:p>
            <a:pPr>
              <a:defRPr/>
            </a:pPr>
            <a:fld id="{8FB00C50-BB18-479E-92FA-3B46B2868DFB}" type="slidenum">
              <a:rPr lang="en-US" altLang="en-US"/>
              <a:pPr>
                <a:defRPr/>
              </a:pPr>
              <a:t>‹#›</a:t>
            </a:fld>
            <a:endParaRPr lang="en-US" altLang="en-US"/>
          </a:p>
        </p:txBody>
      </p:sp>
      <p:sp>
        <p:nvSpPr>
          <p:cNvPr id="11271"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5046" r:id="rId1"/>
    <p:sldLayoutId id="2147485047" r:id="rId2"/>
    <p:sldLayoutId id="2147485048" r:id="rId3"/>
    <p:sldLayoutId id="2147485049" r:id="rId4"/>
    <p:sldLayoutId id="2147485050" r:id="rId5"/>
    <p:sldLayoutId id="2147485051" r:id="rId6"/>
    <p:sldLayoutId id="2147485052" r:id="rId7"/>
    <p:sldLayoutId id="2147485053" r:id="rId8"/>
    <p:sldLayoutId id="2147485054" r:id="rId9"/>
    <p:sldLayoutId id="2147485055" r:id="rId10"/>
    <p:sldLayoutId id="2147485056" r:id="rId11"/>
    <p:sldLayoutId id="2147485057"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2291"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cs typeface="Arial" charset="0"/>
              </a:defRPr>
            </a:lvl1pPr>
          </a:lstStyle>
          <a:p>
            <a:pPr>
              <a:defRPr/>
            </a:pPr>
            <a:fld id="{958EFE60-8D24-4864-8BF8-DA01392DAB3C}" type="datetimeFigureOut">
              <a:rPr lang="en-US"/>
              <a:pPr>
                <a:defRPr/>
              </a:pPr>
              <a:t>2/5/2020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cs typeface="Arial"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95224E3C-6A34-4FDD-85B4-3BD04CF34E0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977" r:id="rId1"/>
    <p:sldLayoutId id="2147484978" r:id="rId2"/>
    <p:sldLayoutId id="2147484979" r:id="rId3"/>
    <p:sldLayoutId id="2147484980" r:id="rId4"/>
    <p:sldLayoutId id="2147484981" r:id="rId5"/>
    <p:sldLayoutId id="2147484982" r:id="rId6"/>
    <p:sldLayoutId id="2147484983" r:id="rId7"/>
    <p:sldLayoutId id="2147484984" r:id="rId8"/>
    <p:sldLayoutId id="2147484985" r:id="rId9"/>
    <p:sldLayoutId id="2147484986" r:id="rId10"/>
    <p:sldLayoutId id="2147484987" r:id="rId11"/>
    <p:sldLayoutId id="2147485058"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364137221"/>
      </p:ext>
    </p:extLst>
  </p:cSld>
  <p:clrMap bg1="lt1" tx1="dk1" bg2="lt2" tx2="dk2" accent1="accent1" accent2="accent2" accent3="accent3" accent4="accent4" accent5="accent5" accent6="accent6" hlink="hlink" folHlink="folHlink"/>
  <p:sldLayoutIdLst>
    <p:sldLayoutId id="2147485060" r:id="rId1"/>
    <p:sldLayoutId id="2147485061" r:id="rId2"/>
    <p:sldLayoutId id="2147485062" r:id="rId3"/>
    <p:sldLayoutId id="2147485063" r:id="rId4"/>
    <p:sldLayoutId id="2147485064" r:id="rId5"/>
    <p:sldLayoutId id="2147485065" r:id="rId6"/>
    <p:sldLayoutId id="2147485066" r:id="rId7"/>
    <p:sldLayoutId id="2147485067" r:id="rId8"/>
    <p:sldLayoutId id="2147485068" r:id="rId9"/>
    <p:sldLayoutId id="2147485069" r:id="rId10"/>
    <p:sldLayoutId id="214748507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0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hyperlink" Target="https://twitter.com/erikbryn"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4.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04.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4.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4.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04.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4.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4.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9.xml"/><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73.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3.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69.xml"/><Relationship Id="rId5" Type="http://schemas.openxmlformats.org/officeDocument/2006/relationships/image" Target="../media/image30.pn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35.wmf"/><Relationship Id="rId3" Type="http://schemas.openxmlformats.org/officeDocument/2006/relationships/notesSlide" Target="../notesSlides/notesSlide13.xml"/><Relationship Id="rId7" Type="http://schemas.openxmlformats.org/officeDocument/2006/relationships/image" Target="../media/image33.wmf"/><Relationship Id="rId12" Type="http://schemas.openxmlformats.org/officeDocument/2006/relationships/oleObject" Target="../embeddings/oleObject3.bin"/><Relationship Id="rId17" Type="http://schemas.openxmlformats.org/officeDocument/2006/relationships/image" Target="../media/image37.wmf"/><Relationship Id="rId2" Type="http://schemas.openxmlformats.org/officeDocument/2006/relationships/slideLayout" Target="../slideLayouts/slideLayout14.xml"/><Relationship Id="rId16" Type="http://schemas.openxmlformats.org/officeDocument/2006/relationships/oleObject" Target="../embeddings/oleObject5.bin"/><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41.png"/><Relationship Id="rId5" Type="http://schemas.openxmlformats.org/officeDocument/2006/relationships/image" Target="../media/image39.jpeg"/><Relationship Id="rId15" Type="http://schemas.openxmlformats.org/officeDocument/2006/relationships/image" Target="../media/image36.wmf"/><Relationship Id="rId10" Type="http://schemas.openxmlformats.org/officeDocument/2006/relationships/image" Target="../media/image40.png"/><Relationship Id="rId4" Type="http://schemas.openxmlformats.org/officeDocument/2006/relationships/image" Target="../media/image38.jpeg"/><Relationship Id="rId9" Type="http://schemas.openxmlformats.org/officeDocument/2006/relationships/image" Target="../media/image34.wmf"/><Relationship Id="rId14" Type="http://schemas.openxmlformats.org/officeDocument/2006/relationships/oleObject" Target="../embeddings/oleObject4.bin"/></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30.xml"/><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15.xml"/><Relationship Id="rId7" Type="http://schemas.microsoft.com/office/2007/relationships/hdphoto" Target="../media/hdphoto1.wdp"/><Relationship Id="rId2" Type="http://schemas.openxmlformats.org/officeDocument/2006/relationships/slideLayout" Target="../slideLayouts/slideLayout30.xml"/><Relationship Id="rId1" Type="http://schemas.openxmlformats.org/officeDocument/2006/relationships/vmlDrawing" Target="../drawings/vmlDrawing2.vml"/><Relationship Id="rId6" Type="http://schemas.openxmlformats.org/officeDocument/2006/relationships/image" Target="../media/image43.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42.wmf"/></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4.png"/><Relationship Id="rId1" Type="http://schemas.openxmlformats.org/officeDocument/2006/relationships/slideLayout" Target="../slideLayouts/slideLayout9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8.xml"/><Relationship Id="rId1" Type="http://schemas.openxmlformats.org/officeDocument/2006/relationships/slideLayout" Target="../slideLayouts/slideLayout4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7.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4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7.xml"/><Relationship Id="rId1" Type="http://schemas.openxmlformats.org/officeDocument/2006/relationships/vmlDrawing" Target="../drawings/vmlDrawing3.vml"/><Relationship Id="rId5" Type="http://schemas.openxmlformats.org/officeDocument/2006/relationships/image" Target="../media/image46.wmf"/><Relationship Id="rId4" Type="http://schemas.openxmlformats.org/officeDocument/2006/relationships/oleObject" Target="../embeddings/oleObject7.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48.png"/><Relationship Id="rId2" Type="http://schemas.openxmlformats.org/officeDocument/2006/relationships/slideLayout" Target="../slideLayouts/slideLayout47.xml"/><Relationship Id="rId1" Type="http://schemas.openxmlformats.org/officeDocument/2006/relationships/vmlDrawing" Target="../drawings/vmlDrawing4.vml"/><Relationship Id="rId6" Type="http://schemas.openxmlformats.org/officeDocument/2006/relationships/image" Target="../media/image47.png"/><Relationship Id="rId5" Type="http://schemas.openxmlformats.org/officeDocument/2006/relationships/image" Target="../media/image46.wmf"/><Relationship Id="rId4" Type="http://schemas.openxmlformats.org/officeDocument/2006/relationships/oleObject" Target="../embeddings/oleObject8.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48.png"/><Relationship Id="rId2" Type="http://schemas.openxmlformats.org/officeDocument/2006/relationships/slideLayout" Target="../slideLayouts/slideLayout47.xml"/><Relationship Id="rId1" Type="http://schemas.openxmlformats.org/officeDocument/2006/relationships/vmlDrawing" Target="../drawings/vmlDrawing5.vml"/><Relationship Id="rId6" Type="http://schemas.openxmlformats.org/officeDocument/2006/relationships/image" Target="../media/image47.png"/><Relationship Id="rId5" Type="http://schemas.openxmlformats.org/officeDocument/2006/relationships/image" Target="../media/image46.wmf"/><Relationship Id="rId4" Type="http://schemas.openxmlformats.org/officeDocument/2006/relationships/oleObject" Target="../embeddings/oleObject9.bin"/></Relationships>
</file>

<file path=ppt/slides/_rels/slide41.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notesSlide" Target="../notesSlides/notesSlide24.xml"/><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slideLayout" Target="../slideLayouts/slideLayout47.xml"/><Relationship Id="rId1" Type="http://schemas.openxmlformats.org/officeDocument/2006/relationships/vmlDrawing" Target="../drawings/vmlDrawing6.v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6.wmf"/><Relationship Id="rId10" Type="http://schemas.openxmlformats.org/officeDocument/2006/relationships/image" Target="../media/image53.png"/><Relationship Id="rId4" Type="http://schemas.openxmlformats.org/officeDocument/2006/relationships/oleObject" Target="../embeddings/oleObject8.bin"/><Relationship Id="rId9" Type="http://schemas.openxmlformats.org/officeDocument/2006/relationships/image" Target="../media/image52.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hyperlink" Target="http://www.csse.uwa.edu.au/~pk/research/matlabfns/Spatial/Docs/Harris/A_Combined_Corner_and_Edge_Detector.pdf" TargetMode="External"/><Relationship Id="rId5" Type="http://schemas.openxmlformats.org/officeDocument/2006/relationships/image" Target="../media/image57.png"/><Relationship Id="rId4" Type="http://schemas.openxmlformats.org/officeDocument/2006/relationships/oleObject" Target="../embeddings/oleObject10.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46.wmf"/><Relationship Id="rId4" Type="http://schemas.openxmlformats.org/officeDocument/2006/relationships/oleObject" Target="../embeddings/oleObject11.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58.png"/><Relationship Id="rId5" Type="http://schemas.openxmlformats.org/officeDocument/2006/relationships/image" Target="../media/image46.wmf"/><Relationship Id="rId4" Type="http://schemas.openxmlformats.org/officeDocument/2006/relationships/oleObject" Target="../embeddings/oleObject12.bin"/></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8.xml"/><Relationship Id="rId1" Type="http://schemas.openxmlformats.org/officeDocument/2006/relationships/slideLayout" Target="../slideLayouts/slideLayout19.xml"/><Relationship Id="rId4" Type="http://schemas.openxmlformats.org/officeDocument/2006/relationships/image" Target="../media/image58.png"/></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g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62.wmf"/><Relationship Id="rId4" Type="http://schemas.openxmlformats.org/officeDocument/2006/relationships/oleObject" Target="../embeddings/oleObject13.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62.wmf"/><Relationship Id="rId4" Type="http://schemas.openxmlformats.org/officeDocument/2006/relationships/oleObject" Target="../embeddings/oleObject13.bin"/></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notesSlide" Target="../notesSlides/notesSlide31.xml"/><Relationship Id="rId7" Type="http://schemas.openxmlformats.org/officeDocument/2006/relationships/image" Target="../media/image62.w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15.bin"/><Relationship Id="rId5" Type="http://schemas.openxmlformats.org/officeDocument/2006/relationships/image" Target="../media/image46.wmf"/><Relationship Id="rId4" Type="http://schemas.openxmlformats.org/officeDocument/2006/relationships/oleObject" Target="../embeddings/oleObject14.bin"/><Relationship Id="rId9" Type="http://schemas.openxmlformats.org/officeDocument/2006/relationships/image" Target="../media/image63.wmf"/></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notesSlide" Target="../notesSlides/notesSlide32.xml"/><Relationship Id="rId7" Type="http://schemas.openxmlformats.org/officeDocument/2006/relationships/image" Target="../media/image64.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18.bin"/><Relationship Id="rId5" Type="http://schemas.openxmlformats.org/officeDocument/2006/relationships/image" Target="../media/image46.wmf"/><Relationship Id="rId4" Type="http://schemas.openxmlformats.org/officeDocument/2006/relationships/oleObject" Target="../embeddings/oleObject17.bin"/><Relationship Id="rId9" Type="http://schemas.openxmlformats.org/officeDocument/2006/relationships/image" Target="../media/image62.wmf"/></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notesSlide" Target="../notesSlides/notesSlide33.xml"/><Relationship Id="rId7" Type="http://schemas.openxmlformats.org/officeDocument/2006/relationships/image" Target="../media/image65.w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21.bin"/><Relationship Id="rId5" Type="http://schemas.openxmlformats.org/officeDocument/2006/relationships/image" Target="../media/image46.wmf"/><Relationship Id="rId4" Type="http://schemas.openxmlformats.org/officeDocument/2006/relationships/oleObject" Target="../embeddings/oleObject20.bin"/><Relationship Id="rId9" Type="http://schemas.openxmlformats.org/officeDocument/2006/relationships/image" Target="../media/image64.wmf"/></Relationships>
</file>

<file path=ppt/slides/_rels/slide52.xml.rels><?xml version="1.0" encoding="UTF-8" standalone="yes"?>
<Relationships xmlns="http://schemas.openxmlformats.org/package/2006/relationships"><Relationship Id="rId8" Type="http://schemas.openxmlformats.org/officeDocument/2006/relationships/image" Target="../media/image67.wmf"/><Relationship Id="rId3" Type="http://schemas.openxmlformats.org/officeDocument/2006/relationships/slideLayout" Target="../slideLayouts/slideLayout2.xml"/><Relationship Id="rId7" Type="http://schemas.openxmlformats.org/officeDocument/2006/relationships/oleObject" Target="../embeddings/oleObject24.bin"/><Relationship Id="rId2" Type="http://schemas.openxmlformats.org/officeDocument/2006/relationships/tags" Target="../tags/tag1.xml"/><Relationship Id="rId1" Type="http://schemas.openxmlformats.org/officeDocument/2006/relationships/vmlDrawing" Target="../drawings/vmlDrawing15.vml"/><Relationship Id="rId6" Type="http://schemas.openxmlformats.org/officeDocument/2006/relationships/image" Target="../media/image66.wmf"/><Relationship Id="rId11" Type="http://schemas.openxmlformats.org/officeDocument/2006/relationships/image" Target="../media/image68.wmf"/><Relationship Id="rId5" Type="http://schemas.openxmlformats.org/officeDocument/2006/relationships/oleObject" Target="../embeddings/oleObject23.bin"/><Relationship Id="rId10" Type="http://schemas.openxmlformats.org/officeDocument/2006/relationships/oleObject" Target="../embeddings/oleObject25.bin"/><Relationship Id="rId4" Type="http://schemas.openxmlformats.org/officeDocument/2006/relationships/notesSlide" Target="../notesSlides/notesSlide34.xml"/><Relationship Id="rId9" Type="http://schemas.openxmlformats.org/officeDocument/2006/relationships/image" Target="../media/image69.png"/></Relationships>
</file>

<file path=ppt/slides/_rels/slide53.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3.wmf"/><Relationship Id="rId3" Type="http://schemas.openxmlformats.org/officeDocument/2006/relationships/notesSlide" Target="../notesSlides/notesSlide35.xml"/><Relationship Id="rId7" Type="http://schemas.openxmlformats.org/officeDocument/2006/relationships/image" Target="../media/image71.wmf"/><Relationship Id="rId12" Type="http://schemas.openxmlformats.org/officeDocument/2006/relationships/oleObject" Target="../embeddings/oleObject29.bin"/><Relationship Id="rId2" Type="http://schemas.openxmlformats.org/officeDocument/2006/relationships/slideLayout" Target="../slideLayouts/slideLayout58.xml"/><Relationship Id="rId1" Type="http://schemas.openxmlformats.org/officeDocument/2006/relationships/vmlDrawing" Target="../drawings/vmlDrawing16.vml"/><Relationship Id="rId6" Type="http://schemas.openxmlformats.org/officeDocument/2006/relationships/oleObject" Target="../embeddings/oleObject27.bin"/><Relationship Id="rId11" Type="http://schemas.openxmlformats.org/officeDocument/2006/relationships/image" Target="../media/image72.wmf"/><Relationship Id="rId5" Type="http://schemas.openxmlformats.org/officeDocument/2006/relationships/image" Target="../media/image70.wmf"/><Relationship Id="rId10" Type="http://schemas.openxmlformats.org/officeDocument/2006/relationships/oleObject" Target="../embeddings/oleObject28.bin"/><Relationship Id="rId4" Type="http://schemas.openxmlformats.org/officeDocument/2006/relationships/oleObject" Target="../embeddings/oleObject26.bin"/><Relationship Id="rId9" Type="http://schemas.openxmlformats.org/officeDocument/2006/relationships/image" Target="../media/image75.png"/></Relationships>
</file>

<file path=ppt/slides/_rels/slide54.xml.rels><?xml version="1.0" encoding="UTF-8" standalone="yes"?>
<Relationships xmlns="http://schemas.openxmlformats.org/package/2006/relationships"><Relationship Id="rId8" Type="http://schemas.openxmlformats.org/officeDocument/2006/relationships/image" Target="../media/image76.wmf"/><Relationship Id="rId3" Type="http://schemas.openxmlformats.org/officeDocument/2006/relationships/notesSlide" Target="../notesSlides/notesSlide36.xml"/><Relationship Id="rId7"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67.wmf"/><Relationship Id="rId5" Type="http://schemas.openxmlformats.org/officeDocument/2006/relationships/oleObject" Target="../embeddings/oleObject30.bin"/><Relationship Id="rId4" Type="http://schemas.openxmlformats.org/officeDocument/2006/relationships/image" Target="../media/image59.png"/></Relationships>
</file>

<file path=ppt/slides/_rels/slide5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79.wmf"/><Relationship Id="rId4" Type="http://schemas.openxmlformats.org/officeDocument/2006/relationships/oleObject" Target="../embeddings/oleObject32.bin"/></Relationships>
</file>

<file path=ppt/slides/_rels/slide57.xml.rels><?xml version="1.0" encoding="UTF-8" standalone="yes"?>
<Relationships xmlns="http://schemas.openxmlformats.org/package/2006/relationships"><Relationship Id="rId3" Type="http://schemas.openxmlformats.org/officeDocument/2006/relationships/image" Target="../media/image670.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81.png"/><Relationship Id="rId4" Type="http://schemas.openxmlformats.org/officeDocument/2006/relationships/oleObject" Target="../embeddings/oleObject33.bin"/></Relationships>
</file>

<file path=ppt/slides/_rels/slide5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00.png"/><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8" Type="http://schemas.openxmlformats.org/officeDocument/2006/relationships/image" Target="../media/image84.wmf"/><Relationship Id="rId3" Type="http://schemas.openxmlformats.org/officeDocument/2006/relationships/notesSlide" Target="../notesSlides/notesSlide41.xml"/><Relationship Id="rId7"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660.png"/><Relationship Id="rId5" Type="http://schemas.openxmlformats.org/officeDocument/2006/relationships/image" Target="../media/image83.wmf"/><Relationship Id="rId4" Type="http://schemas.openxmlformats.org/officeDocument/2006/relationships/oleObject" Target="../embeddings/oleObject34.bin"/><Relationship Id="rId9" Type="http://schemas.openxmlformats.org/officeDocument/2006/relationships/image" Target="../media/image85.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notesSlide" Target="../notesSlides/notesSlide45.xml"/><Relationship Id="rId7" Type="http://schemas.openxmlformats.org/officeDocument/2006/relationships/image" Target="../media/image90.png"/><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89.png"/><Relationship Id="rId5" Type="http://schemas.openxmlformats.org/officeDocument/2006/relationships/image" Target="../media/image88.wmf"/><Relationship Id="rId4" Type="http://schemas.openxmlformats.org/officeDocument/2006/relationships/oleObject" Target="../embeddings/oleObject36.bin"/></Relationships>
</file>

<file path=ppt/slides/_rels/slide66.xml.rels><?xml version="1.0" encoding="UTF-8" standalone="yes"?>
<Relationships xmlns="http://schemas.openxmlformats.org/package/2006/relationships"><Relationship Id="rId3" Type="http://schemas.openxmlformats.org/officeDocument/2006/relationships/image" Target="../media/image731.png"/><Relationship Id="rId2" Type="http://schemas.openxmlformats.org/officeDocument/2006/relationships/notesSlide" Target="../notesSlides/notesSlide46.xml"/><Relationship Id="rId1" Type="http://schemas.openxmlformats.org/officeDocument/2006/relationships/slideLayout" Target="../slideLayouts/slideLayout36.xml"/><Relationship Id="rId4" Type="http://schemas.openxmlformats.org/officeDocument/2006/relationships/hyperlink" Target="http://www.bmva.org/bmvc/1988/avc-88-023.pdf" TargetMode="External"/></Relationships>
</file>

<file path=ppt/slides/_rels/slide67.xml.rels><?xml version="1.0" encoding="UTF-8" standalone="yes"?>
<Relationships xmlns="http://schemas.openxmlformats.org/package/2006/relationships"><Relationship Id="rId8" Type="http://schemas.openxmlformats.org/officeDocument/2006/relationships/image" Target="../media/image760.png"/><Relationship Id="rId13" Type="http://schemas.openxmlformats.org/officeDocument/2006/relationships/image" Target="../media/image98.png"/><Relationship Id="rId18" Type="http://schemas.openxmlformats.org/officeDocument/2006/relationships/image" Target="../media/image860.png"/><Relationship Id="rId26" Type="http://schemas.openxmlformats.org/officeDocument/2006/relationships/image" Target="../media/image940.png"/><Relationship Id="rId3" Type="http://schemas.openxmlformats.org/officeDocument/2006/relationships/image" Target="../media/image92.png"/><Relationship Id="rId21" Type="http://schemas.openxmlformats.org/officeDocument/2006/relationships/image" Target="../media/image102.png"/><Relationship Id="rId7" Type="http://schemas.openxmlformats.org/officeDocument/2006/relationships/image" Target="../media/image94.png"/><Relationship Id="rId12" Type="http://schemas.openxmlformats.org/officeDocument/2006/relationships/image" Target="../media/image97.png"/><Relationship Id="rId17" Type="http://schemas.openxmlformats.org/officeDocument/2006/relationships/image" Target="../media/image850.png"/><Relationship Id="rId25" Type="http://schemas.openxmlformats.org/officeDocument/2006/relationships/image" Target="../media/image930.png"/><Relationship Id="rId2" Type="http://schemas.openxmlformats.org/officeDocument/2006/relationships/notesSlide" Target="../notesSlides/notesSlide47.xml"/><Relationship Id="rId16" Type="http://schemas.openxmlformats.org/officeDocument/2006/relationships/image" Target="../media/image840.png"/><Relationship Id="rId20" Type="http://schemas.openxmlformats.org/officeDocument/2006/relationships/image" Target="../media/image880.png"/><Relationship Id="rId1" Type="http://schemas.openxmlformats.org/officeDocument/2006/relationships/slideLayout" Target="../slideLayouts/slideLayout102.xml"/><Relationship Id="rId6" Type="http://schemas.openxmlformats.org/officeDocument/2006/relationships/image" Target="../media/image93.png"/><Relationship Id="rId11" Type="http://schemas.openxmlformats.org/officeDocument/2006/relationships/image" Target="../media/image96.png"/><Relationship Id="rId24" Type="http://schemas.openxmlformats.org/officeDocument/2006/relationships/image" Target="../media/image920.png"/><Relationship Id="rId5" Type="http://schemas.openxmlformats.org/officeDocument/2006/relationships/image" Target="../media/image761.png"/><Relationship Id="rId15" Type="http://schemas.openxmlformats.org/officeDocument/2006/relationships/image" Target="../media/image100.png"/><Relationship Id="rId23" Type="http://schemas.openxmlformats.org/officeDocument/2006/relationships/image" Target="../media/image910.png"/><Relationship Id="rId28" Type="http://schemas.openxmlformats.org/officeDocument/2006/relationships/image" Target="../media/image870.png"/><Relationship Id="rId10" Type="http://schemas.openxmlformats.org/officeDocument/2006/relationships/image" Target="../media/image95.png"/><Relationship Id="rId19" Type="http://schemas.openxmlformats.org/officeDocument/2006/relationships/image" Target="../media/image101.png"/><Relationship Id="rId4" Type="http://schemas.openxmlformats.org/officeDocument/2006/relationships/image" Target="../media/image730.png"/><Relationship Id="rId9" Type="http://schemas.openxmlformats.org/officeDocument/2006/relationships/image" Target="../media/image770.png"/><Relationship Id="rId14" Type="http://schemas.openxmlformats.org/officeDocument/2006/relationships/image" Target="../media/image99.png"/><Relationship Id="rId22" Type="http://schemas.openxmlformats.org/officeDocument/2006/relationships/image" Target="../media/image900.png"/><Relationship Id="rId27" Type="http://schemas.openxmlformats.org/officeDocument/2006/relationships/image" Target="../media/image950.png"/></Relationships>
</file>

<file path=ppt/slides/_rels/slide6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49.xml"/><Relationship Id="rId1" Type="http://schemas.openxmlformats.org/officeDocument/2006/relationships/slideLayout" Target="../slideLayouts/slideLayout6.xml"/><Relationship Id="rId4" Type="http://schemas.openxmlformats.org/officeDocument/2006/relationships/image" Target="../media/image980.png"/></Relationships>
</file>

<file path=ppt/slides/_rels/slide70.xml.rels><?xml version="1.0" encoding="UTF-8" standalone="yes"?>
<Relationships xmlns="http://schemas.openxmlformats.org/package/2006/relationships"><Relationship Id="rId3" Type="http://schemas.openxmlformats.org/officeDocument/2006/relationships/image" Target="../media/image990.pn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105.png"/></Relationships>
</file>

<file path=ppt/slides/_rels/slide71.xml.rels><?xml version="1.0" encoding="UTF-8" standalone="yes"?>
<Relationships xmlns="http://schemas.openxmlformats.org/package/2006/relationships"><Relationship Id="rId3" Type="http://schemas.openxmlformats.org/officeDocument/2006/relationships/image" Target="../media/image1010.png"/><Relationship Id="rId2" Type="http://schemas.openxmlformats.org/officeDocument/2006/relationships/notesSlide" Target="../notesSlides/notesSlide51.xml"/><Relationship Id="rId1" Type="http://schemas.openxmlformats.org/officeDocument/2006/relationships/slideLayout" Target="../slideLayouts/slideLayout6.xml"/><Relationship Id="rId4" Type="http://schemas.openxmlformats.org/officeDocument/2006/relationships/image" Target="../media/image106.png"/></Relationships>
</file>

<file path=ppt/slides/_rels/slide7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5" name="Picture 4" descr="A picture containing coral, animal&#10;&#10;Description automatically generated">
            <a:extLst>
              <a:ext uri="{FF2B5EF4-FFF2-40B4-BE49-F238E27FC236}">
                <a16:creationId xmlns:a16="http://schemas.microsoft.com/office/drawing/2014/main" id="{6CC9CEA6-333F-4998-880B-13865A920C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Tree>
    <p:extLst>
      <p:ext uri="{BB962C8B-B14F-4D97-AF65-F5344CB8AC3E}">
        <p14:creationId xmlns:p14="http://schemas.microsoft.com/office/powerpoint/2010/main" val="308158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 up of a logo&#10;&#10;Description generated with high confidence">
            <a:extLst>
              <a:ext uri="{FF2B5EF4-FFF2-40B4-BE49-F238E27FC236}">
                <a16:creationId xmlns:a16="http://schemas.microsoft.com/office/drawing/2014/main" id="{E220D753-E757-4AB5-A3C1-450E158C57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14568"/>
            <a:ext cx="6858000" cy="6858000"/>
          </a:xfrm>
          <a:prstGeom prst="rect">
            <a:avLst/>
          </a:prstGeom>
        </p:spPr>
      </p:pic>
      <p:sp>
        <p:nvSpPr>
          <p:cNvPr id="4" name="TextBox 3">
            <a:extLst>
              <a:ext uri="{FF2B5EF4-FFF2-40B4-BE49-F238E27FC236}">
                <a16:creationId xmlns:a16="http://schemas.microsoft.com/office/drawing/2014/main" id="{6805FDF6-B8FC-4959-B9B0-A97E2F0B87D5}"/>
              </a:ext>
            </a:extLst>
          </p:cNvPr>
          <p:cNvSpPr txBox="1"/>
          <p:nvPr/>
        </p:nvSpPr>
        <p:spPr>
          <a:xfrm>
            <a:off x="7391400" y="6530898"/>
            <a:ext cx="188641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Wikipedia - Mysid</a:t>
            </a:r>
          </a:p>
        </p:txBody>
      </p:sp>
    </p:spTree>
    <p:extLst>
      <p:ext uri="{BB962C8B-B14F-4D97-AF65-F5344CB8AC3E}">
        <p14:creationId xmlns:p14="http://schemas.microsoft.com/office/powerpoint/2010/main" val="1249857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1F7E39E-5A62-4E92-BAAC-D997BC7CA39C}"/>
              </a:ext>
            </a:extLst>
          </p:cNvPr>
          <p:cNvPicPr>
            <a:picLocks noChangeAspect="1"/>
          </p:cNvPicPr>
          <p:nvPr/>
        </p:nvPicPr>
        <p:blipFill rotWithShape="1">
          <a:blip r:embed="rId3"/>
          <a:srcRect r="458" b="184"/>
          <a:stretch/>
        </p:blipFill>
        <p:spPr>
          <a:xfrm>
            <a:off x="1143000" y="0"/>
            <a:ext cx="6826541" cy="6845417"/>
          </a:xfrm>
          <a:prstGeom prst="rect">
            <a:avLst/>
          </a:prstGeom>
        </p:spPr>
      </p:pic>
    </p:spTree>
    <p:extLst>
      <p:ext uri="{BB962C8B-B14F-4D97-AF65-F5344CB8AC3E}">
        <p14:creationId xmlns:p14="http://schemas.microsoft.com/office/powerpoint/2010/main" val="1417216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E3763C-B55A-4057-967D-33C7362AE5D8}"/>
              </a:ext>
            </a:extLst>
          </p:cNvPr>
          <p:cNvPicPr>
            <a:picLocks noChangeAspect="1"/>
          </p:cNvPicPr>
          <p:nvPr/>
        </p:nvPicPr>
        <p:blipFill rotWithShape="1">
          <a:blip r:embed="rId3"/>
          <a:srcRect l="-1" r="285" b="184"/>
          <a:stretch/>
        </p:blipFill>
        <p:spPr>
          <a:xfrm>
            <a:off x="1146587" y="0"/>
            <a:ext cx="6831343" cy="6845417"/>
          </a:xfrm>
          <a:prstGeom prst="rect">
            <a:avLst/>
          </a:prstGeom>
        </p:spPr>
      </p:pic>
    </p:spTree>
    <p:extLst>
      <p:ext uri="{BB962C8B-B14F-4D97-AF65-F5344CB8AC3E}">
        <p14:creationId xmlns:p14="http://schemas.microsoft.com/office/powerpoint/2010/main" val="1685643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DF5DD3-B27C-4B45-A4F0-F0D8106C8E5E}"/>
              </a:ext>
            </a:extLst>
          </p:cNvPr>
          <p:cNvPicPr>
            <a:picLocks noChangeAspect="1"/>
          </p:cNvPicPr>
          <p:nvPr/>
        </p:nvPicPr>
        <p:blipFill rotWithShape="1">
          <a:blip r:embed="rId3"/>
          <a:srcRect r="162" b="184"/>
          <a:stretch/>
        </p:blipFill>
        <p:spPr>
          <a:xfrm>
            <a:off x="1146590" y="0"/>
            <a:ext cx="6839729" cy="6845417"/>
          </a:xfrm>
          <a:prstGeom prst="rect">
            <a:avLst/>
          </a:prstGeom>
        </p:spPr>
      </p:pic>
    </p:spTree>
    <p:extLst>
      <p:ext uri="{BB962C8B-B14F-4D97-AF65-F5344CB8AC3E}">
        <p14:creationId xmlns:p14="http://schemas.microsoft.com/office/powerpoint/2010/main" val="2348049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69696"/>
        </a:solidFill>
        <a:effectLst/>
      </p:bgPr>
    </p:bg>
    <p:spTree>
      <p:nvGrpSpPr>
        <p:cNvPr id="1" name=""/>
        <p:cNvGrpSpPr/>
        <p:nvPr/>
      </p:nvGrpSpPr>
      <p:grpSpPr>
        <a:xfrm>
          <a:off x="0" y="0"/>
          <a:ext cx="0" cy="0"/>
          <a:chOff x="0" y="0"/>
          <a:chExt cx="0" cy="0"/>
        </a:xfrm>
      </p:grpSpPr>
      <p:pic>
        <p:nvPicPr>
          <p:cNvPr id="3" name="Picture 2" descr="A picture containing indoor, outdoor object&#10;&#10;Description automatically generated">
            <a:extLst>
              <a:ext uri="{FF2B5EF4-FFF2-40B4-BE49-F238E27FC236}">
                <a16:creationId xmlns:a16="http://schemas.microsoft.com/office/drawing/2014/main" id="{D220CC1A-F2DB-4011-82BC-6DE3578ABE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48032"/>
            <a:ext cx="9144000" cy="5161935"/>
          </a:xfrm>
          <a:prstGeom prst="rect">
            <a:avLst/>
          </a:prstGeom>
        </p:spPr>
      </p:pic>
    </p:spTree>
    <p:extLst>
      <p:ext uri="{BB962C8B-B14F-4D97-AF65-F5344CB8AC3E}">
        <p14:creationId xmlns:p14="http://schemas.microsoft.com/office/powerpoint/2010/main" val="3255271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69696"/>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A0E49F-27C0-4831-B88E-DABC06BEB382}"/>
              </a:ext>
            </a:extLst>
          </p:cNvPr>
          <p:cNvPicPr>
            <a:picLocks noChangeAspect="1"/>
          </p:cNvPicPr>
          <p:nvPr/>
        </p:nvPicPr>
        <p:blipFill>
          <a:blip r:embed="rId3"/>
          <a:stretch>
            <a:fillRect/>
          </a:stretch>
        </p:blipFill>
        <p:spPr>
          <a:xfrm>
            <a:off x="1714500" y="571500"/>
            <a:ext cx="5715000" cy="5715000"/>
          </a:xfrm>
          <a:prstGeom prst="rect">
            <a:avLst/>
          </a:prstGeom>
        </p:spPr>
      </p:pic>
      <p:sp>
        <p:nvSpPr>
          <p:cNvPr id="5" name="TextBox 4">
            <a:extLst>
              <a:ext uri="{FF2B5EF4-FFF2-40B4-BE49-F238E27FC236}">
                <a16:creationId xmlns:a16="http://schemas.microsoft.com/office/drawing/2014/main" id="{869767FA-0120-4EB5-A06C-63D0C49422F8}"/>
              </a:ext>
            </a:extLst>
          </p:cNvPr>
          <p:cNvSpPr txBox="1"/>
          <p:nvPr/>
        </p:nvSpPr>
        <p:spPr>
          <a:xfrm>
            <a:off x="4627418" y="6514888"/>
            <a:ext cx="9144000"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lumMod val="95000"/>
                  </a:srgbClr>
                </a:solidFill>
                <a:effectLst/>
                <a:uLnTx/>
                <a:uFillTx/>
                <a:latin typeface="Arial" panose="020B0604020202020204" pitchFamily="34" charset="0"/>
                <a:ea typeface="+mn-ea"/>
                <a:cs typeface="Arial" panose="020B0604020202020204" pitchFamily="34" charset="0"/>
              </a:rPr>
              <a:t>[</a:t>
            </a:r>
            <a:r>
              <a:rPr kumimoji="0" lang="en-US" sz="1600" b="0" i="0" u="none" strike="noStrike" kern="1200" cap="none" spc="0" normalizeH="0" baseline="0" noProof="0" dirty="0" err="1">
                <a:ln>
                  <a:noFill/>
                </a:ln>
                <a:solidFill>
                  <a:srgbClr val="FFFFFF">
                    <a:lumMod val="95000"/>
                  </a:srgbClr>
                </a:solidFill>
                <a:effectLst/>
                <a:uLnTx/>
                <a:uFillTx/>
                <a:latin typeface="Arial" panose="020B0604020202020204" pitchFamily="34" charset="0"/>
                <a:ea typeface="+mn-ea"/>
                <a:cs typeface="Arial" panose="020B0604020202020204" pitchFamily="34" charset="0"/>
              </a:rPr>
              <a:t>Akiyoshi</a:t>
            </a:r>
            <a:r>
              <a:rPr kumimoji="0" lang="en-US" sz="1600" b="0" i="0" u="none" strike="noStrike" kern="1200" cap="none" spc="0" normalizeH="0" baseline="0" noProof="0" dirty="0">
                <a:ln>
                  <a:noFill/>
                </a:ln>
                <a:solidFill>
                  <a:srgbClr val="FFFFFF">
                    <a:lumMod val="95000"/>
                  </a:srgbClr>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srgbClr val="FFFFFF">
                    <a:lumMod val="95000"/>
                  </a:srgbClr>
                </a:solidFill>
                <a:effectLst/>
                <a:uLnTx/>
                <a:uFillTx/>
                <a:latin typeface="Arial" panose="020B0604020202020204" pitchFamily="34" charset="0"/>
                <a:ea typeface="+mn-ea"/>
                <a:cs typeface="Arial" panose="020B0604020202020204" pitchFamily="34" charset="0"/>
              </a:rPr>
              <a:t>Kitaoka</a:t>
            </a:r>
            <a:r>
              <a:rPr kumimoji="0" lang="en-US" sz="1600" b="0" i="0" u="none" strike="noStrike" kern="1200" cap="none" spc="0" normalizeH="0" baseline="0" noProof="0" dirty="0">
                <a:ln>
                  <a:noFill/>
                </a:ln>
                <a:solidFill>
                  <a:srgbClr val="FFFFFF">
                    <a:lumMod val="95000"/>
                  </a:srgbClr>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err="1">
                <a:ln>
                  <a:noFill/>
                </a:ln>
                <a:solidFill>
                  <a:srgbClr val="FFFFFF">
                    <a:lumMod val="95000"/>
                  </a:srgbClr>
                </a:solidFill>
                <a:effectLst/>
                <a:uLnTx/>
                <a:uFillTx/>
                <a:latin typeface="Arial" panose="020B0604020202020204" pitchFamily="34" charset="0"/>
                <a:ea typeface="+mn-ea"/>
                <a:cs typeface="Arial" panose="020B0604020202020204" pitchFamily="34" charset="0"/>
              </a:rPr>
              <a:t>Ritsumeikan</a:t>
            </a:r>
            <a:r>
              <a:rPr kumimoji="0" lang="en-US" sz="1600" b="0" i="0" u="none" strike="noStrike" kern="1200" cap="none" spc="0" normalizeH="0" baseline="0" noProof="0" dirty="0">
                <a:ln>
                  <a:noFill/>
                </a:ln>
                <a:solidFill>
                  <a:srgbClr val="FFFFFF">
                    <a:lumMod val="95000"/>
                  </a:srgbClr>
                </a:solidFill>
                <a:effectLst/>
                <a:uLnTx/>
                <a:uFillTx/>
                <a:latin typeface="Arial" panose="020B0604020202020204" pitchFamily="34" charset="0"/>
                <a:ea typeface="+mn-ea"/>
                <a:cs typeface="Arial" panose="020B0604020202020204" pitchFamily="34" charset="0"/>
              </a:rPr>
              <a:t> University, Kyoto]</a:t>
            </a:r>
          </a:p>
        </p:txBody>
      </p:sp>
    </p:spTree>
    <p:extLst>
      <p:ext uri="{BB962C8B-B14F-4D97-AF65-F5344CB8AC3E}">
        <p14:creationId xmlns:p14="http://schemas.microsoft.com/office/powerpoint/2010/main" val="2243534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979797"/>
        </a:solidFill>
        <a:effectLst/>
      </p:bgPr>
    </p:bg>
    <p:spTree>
      <p:nvGrpSpPr>
        <p:cNvPr id="1" name=""/>
        <p:cNvGrpSpPr/>
        <p:nvPr/>
      </p:nvGrpSpPr>
      <p:grpSpPr>
        <a:xfrm>
          <a:off x="0" y="0"/>
          <a:ext cx="0" cy="0"/>
          <a:chOff x="0" y="0"/>
          <a:chExt cx="0" cy="0"/>
        </a:xfrm>
      </p:grpSpPr>
      <p:pic>
        <p:nvPicPr>
          <p:cNvPr id="13824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23950" y="1130300"/>
            <a:ext cx="6896100" cy="459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486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979797"/>
        </a:solidFill>
        <a:effectLst/>
      </p:bgPr>
    </p:bg>
    <p:spTree>
      <p:nvGrpSpPr>
        <p:cNvPr id="1" name=""/>
        <p:cNvGrpSpPr/>
        <p:nvPr/>
      </p:nvGrpSpPr>
      <p:grpSpPr>
        <a:xfrm>
          <a:off x="0" y="0"/>
          <a:ext cx="0" cy="0"/>
          <a:chOff x="0" y="0"/>
          <a:chExt cx="0" cy="0"/>
        </a:xfrm>
      </p:grpSpPr>
      <p:pic>
        <p:nvPicPr>
          <p:cNvPr id="13926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143000"/>
            <a:ext cx="6858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1095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9139EB-1247-4E9A-8559-662C7A755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
        <p:nvSpPr>
          <p:cNvPr id="6" name="TextBox 5">
            <a:extLst>
              <a:ext uri="{FF2B5EF4-FFF2-40B4-BE49-F238E27FC236}">
                <a16:creationId xmlns:a16="http://schemas.microsoft.com/office/drawing/2014/main" id="{094D9428-689E-4574-81BC-A0ABE4C8C1FD}"/>
              </a:ext>
            </a:extLst>
          </p:cNvPr>
          <p:cNvSpPr txBox="1"/>
          <p:nvPr/>
        </p:nvSpPr>
        <p:spPr>
          <a:xfrm>
            <a:off x="6803366" y="6500755"/>
            <a:ext cx="2362200"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4"/>
              </a:rPr>
              <a:t>Erik Brynjolfsson</a:t>
            </a: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MIT</a:t>
            </a:r>
          </a:p>
        </p:txBody>
      </p:sp>
    </p:spTree>
    <p:extLst>
      <p:ext uri="{BB962C8B-B14F-4D97-AF65-F5344CB8AC3E}">
        <p14:creationId xmlns:p14="http://schemas.microsoft.com/office/powerpoint/2010/main" val="3746475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8E1C1-2C63-44EE-9625-7F74F46A201D}"/>
              </a:ext>
            </a:extLst>
          </p:cNvPr>
          <p:cNvSpPr>
            <a:spLocks noGrp="1"/>
          </p:cNvSpPr>
          <p:nvPr>
            <p:ph type="title"/>
          </p:nvPr>
        </p:nvSpPr>
        <p:spPr/>
        <p:txBody>
          <a:bodyPr/>
          <a:lstStyle/>
          <a:p>
            <a:r>
              <a:rPr lang="en-US" dirty="0"/>
              <a:t>Project 1 Feedback</a:t>
            </a:r>
          </a:p>
        </p:txBody>
      </p:sp>
      <p:sp>
        <p:nvSpPr>
          <p:cNvPr id="3" name="Content Placeholder 2">
            <a:extLst>
              <a:ext uri="{FF2B5EF4-FFF2-40B4-BE49-F238E27FC236}">
                <a16:creationId xmlns:a16="http://schemas.microsoft.com/office/drawing/2014/main" id="{122951A5-CD91-4BA9-A2D5-53E1F036B62B}"/>
              </a:ext>
            </a:extLst>
          </p:cNvPr>
          <p:cNvSpPr>
            <a:spLocks noGrp="1"/>
          </p:cNvSpPr>
          <p:nvPr>
            <p:ph idx="1"/>
          </p:nvPr>
        </p:nvSpPr>
        <p:spPr/>
        <p:txBody>
          <a:bodyPr/>
          <a:lstStyle/>
          <a:p>
            <a:pPr marL="0" indent="0">
              <a:buNone/>
            </a:pPr>
            <a:r>
              <a:rPr lang="en-US" dirty="0"/>
              <a:t>Thank you all.</a:t>
            </a:r>
          </a:p>
          <a:p>
            <a:pPr marL="0" indent="0">
              <a:buNone/>
            </a:pPr>
            <a:endParaRPr lang="en-US" dirty="0"/>
          </a:p>
          <a:p>
            <a:pPr>
              <a:buFontTx/>
              <a:buChar char="-"/>
            </a:pPr>
            <a:r>
              <a:rPr lang="en-US" dirty="0"/>
              <a:t>There are no late days on proj0</a:t>
            </a:r>
          </a:p>
          <a:p>
            <a:pPr>
              <a:buFontTx/>
              <a:buChar char="-"/>
            </a:pPr>
            <a:r>
              <a:rPr lang="en-US" dirty="0" err="1"/>
              <a:t>Numpy</a:t>
            </a:r>
            <a:r>
              <a:rPr lang="en-US" dirty="0"/>
              <a:t> </a:t>
            </a:r>
            <a:r>
              <a:rPr lang="en-US" dirty="0" err="1"/>
              <a:t>gearup</a:t>
            </a:r>
            <a:r>
              <a:rPr lang="en-US" dirty="0"/>
              <a:t> beyond proj0 tutorial – OK</a:t>
            </a:r>
          </a:p>
          <a:p>
            <a:pPr>
              <a:buFontTx/>
              <a:buChar char="-"/>
            </a:pPr>
            <a:r>
              <a:rPr lang="en-US" dirty="0"/>
              <a:t>Short time frame [my fault]</a:t>
            </a:r>
          </a:p>
          <a:p>
            <a:pPr>
              <a:buFontTx/>
              <a:buChar char="-"/>
            </a:pPr>
            <a:r>
              <a:rPr lang="en-US" dirty="0"/>
              <a:t>Axes3D - OK</a:t>
            </a:r>
          </a:p>
          <a:p>
            <a:pPr>
              <a:buFontTx/>
              <a:buChar char="-"/>
            </a:pPr>
            <a:r>
              <a:rPr lang="en-US" dirty="0"/>
              <a:t>Improvements to code description – OK</a:t>
            </a:r>
          </a:p>
        </p:txBody>
      </p:sp>
    </p:spTree>
    <p:extLst>
      <p:ext uri="{BB962C8B-B14F-4D97-AF65-F5344CB8AC3E}">
        <p14:creationId xmlns:p14="http://schemas.microsoft.com/office/powerpoint/2010/main" val="3477428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F98E0-79AA-47FA-B8DA-AC0478B5DF3A}"/>
              </a:ext>
            </a:extLst>
          </p:cNvPr>
          <p:cNvSpPr>
            <a:spLocks noGrp="1"/>
          </p:cNvSpPr>
          <p:nvPr>
            <p:ph type="title"/>
          </p:nvPr>
        </p:nvSpPr>
        <p:spPr>
          <a:xfrm>
            <a:off x="457200" y="0"/>
            <a:ext cx="8229600" cy="609600"/>
          </a:xfrm>
        </p:spPr>
        <p:txBody>
          <a:bodyPr>
            <a:normAutofit fontScale="90000"/>
          </a:bodyPr>
          <a:lstStyle/>
          <a:p>
            <a:r>
              <a:rPr lang="en-US" dirty="0"/>
              <a:t>Project 1 Convolution Speeds</a:t>
            </a:r>
          </a:p>
        </p:txBody>
      </p:sp>
      <p:graphicFrame>
        <p:nvGraphicFramePr>
          <p:cNvPr id="4" name="Table 4">
            <a:extLst>
              <a:ext uri="{FF2B5EF4-FFF2-40B4-BE49-F238E27FC236}">
                <a16:creationId xmlns:a16="http://schemas.microsoft.com/office/drawing/2014/main" id="{97FDDFBA-B2DC-4735-BAA2-37FB57C195DA}"/>
              </a:ext>
            </a:extLst>
          </p:cNvPr>
          <p:cNvGraphicFramePr>
            <a:graphicFrameLocks noGrp="1"/>
          </p:cNvGraphicFramePr>
          <p:nvPr>
            <p:ph idx="1"/>
            <p:extLst>
              <p:ext uri="{D42A27DB-BD31-4B8C-83A1-F6EECF244321}">
                <p14:modId xmlns:p14="http://schemas.microsoft.com/office/powerpoint/2010/main" val="3596308543"/>
              </p:ext>
            </p:extLst>
          </p:nvPr>
        </p:nvGraphicFramePr>
        <p:xfrm>
          <a:off x="1535185" y="762000"/>
          <a:ext cx="6096000" cy="407924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120760498"/>
                    </a:ext>
                  </a:extLst>
                </a:gridCol>
                <a:gridCol w="3048000">
                  <a:extLst>
                    <a:ext uri="{9D8B030D-6E8A-4147-A177-3AD203B41FA5}">
                      <a16:colId xmlns:a16="http://schemas.microsoft.com/office/drawing/2014/main" val="1583252583"/>
                    </a:ext>
                  </a:extLst>
                </a:gridCol>
              </a:tblGrid>
              <a:tr h="370840">
                <a:tc>
                  <a:txBody>
                    <a:bodyPr/>
                    <a:lstStyle/>
                    <a:p>
                      <a:endParaRPr lang="en-US" dirty="0"/>
                    </a:p>
                  </a:txBody>
                  <a:tcPr/>
                </a:tc>
                <a:tc>
                  <a:txBody>
                    <a:bodyPr/>
                    <a:lstStyle/>
                    <a:p>
                      <a:r>
                        <a:rPr lang="en-US" dirty="0"/>
                        <a:t>Convolution speed (seconds)</a:t>
                      </a:r>
                    </a:p>
                  </a:txBody>
                  <a:tcPr/>
                </a:tc>
                <a:extLst>
                  <a:ext uri="{0D108BD9-81ED-4DB2-BD59-A6C34878D82A}">
                    <a16:rowId xmlns:a16="http://schemas.microsoft.com/office/drawing/2014/main" val="367405187"/>
                  </a:ext>
                </a:extLst>
              </a:tr>
              <a:tr h="370840">
                <a:tc>
                  <a:txBody>
                    <a:bodyPr/>
                    <a:lstStyle/>
                    <a:p>
                      <a:r>
                        <a:rPr lang="en-US" dirty="0"/>
                        <a:t>Jake </a:t>
                      </a:r>
                      <a:r>
                        <a:rPr lang="en-US" dirty="0" err="1"/>
                        <a:t>Chanan</a:t>
                      </a:r>
                      <a:endParaRPr lang="en-US" dirty="0"/>
                    </a:p>
                  </a:txBody>
                  <a:tcPr/>
                </a:tc>
                <a:tc>
                  <a:txBody>
                    <a:bodyPr/>
                    <a:lstStyle/>
                    <a:p>
                      <a:r>
                        <a:rPr lang="en-US" dirty="0"/>
                        <a:t>0.91</a:t>
                      </a:r>
                    </a:p>
                  </a:txBody>
                  <a:tcPr/>
                </a:tc>
                <a:extLst>
                  <a:ext uri="{0D108BD9-81ED-4DB2-BD59-A6C34878D82A}">
                    <a16:rowId xmlns:a16="http://schemas.microsoft.com/office/drawing/2014/main" val="4001623550"/>
                  </a:ext>
                </a:extLst>
              </a:tr>
              <a:tr h="370840">
                <a:tc>
                  <a:txBody>
                    <a:bodyPr/>
                    <a:lstStyle/>
                    <a:p>
                      <a:r>
                        <a:rPr lang="en-US" dirty="0"/>
                        <a:t>Alice </a:t>
                      </a:r>
                      <a:r>
                        <a:rPr lang="en-US" dirty="0" err="1"/>
                        <a:t>Marbach</a:t>
                      </a:r>
                      <a:endParaRPr lang="en-US" dirty="0"/>
                    </a:p>
                  </a:txBody>
                  <a:tcPr/>
                </a:tc>
                <a:tc>
                  <a:txBody>
                    <a:bodyPr/>
                    <a:lstStyle/>
                    <a:p>
                      <a:r>
                        <a:rPr lang="en-US" dirty="0"/>
                        <a:t>0.94</a:t>
                      </a:r>
                    </a:p>
                  </a:txBody>
                  <a:tcPr/>
                </a:tc>
                <a:extLst>
                  <a:ext uri="{0D108BD9-81ED-4DB2-BD59-A6C34878D82A}">
                    <a16:rowId xmlns:a16="http://schemas.microsoft.com/office/drawing/2014/main" val="3939864994"/>
                  </a:ext>
                </a:extLst>
              </a:tr>
              <a:tr h="370840">
                <a:tc>
                  <a:txBody>
                    <a:bodyPr/>
                    <a:lstStyle/>
                    <a:p>
                      <a:r>
                        <a:rPr lang="en-US" dirty="0"/>
                        <a:t>Andrew Cooke</a:t>
                      </a:r>
                    </a:p>
                  </a:txBody>
                  <a:tcPr/>
                </a:tc>
                <a:tc>
                  <a:txBody>
                    <a:bodyPr/>
                    <a:lstStyle/>
                    <a:p>
                      <a:r>
                        <a:rPr lang="en-US" dirty="0"/>
                        <a:t>1.07</a:t>
                      </a:r>
                    </a:p>
                  </a:txBody>
                  <a:tcPr/>
                </a:tc>
                <a:extLst>
                  <a:ext uri="{0D108BD9-81ED-4DB2-BD59-A6C34878D82A}">
                    <a16:rowId xmlns:a16="http://schemas.microsoft.com/office/drawing/2014/main" val="3279055504"/>
                  </a:ext>
                </a:extLst>
              </a:tr>
              <a:tr h="370840">
                <a:tc>
                  <a:txBody>
                    <a:bodyPr/>
                    <a:lstStyle/>
                    <a:p>
                      <a:r>
                        <a:rPr lang="en-US" dirty="0"/>
                        <a:t>Albert </a:t>
                      </a:r>
                      <a:r>
                        <a:rPr lang="en-US" dirty="0" err="1"/>
                        <a:t>Webson</a:t>
                      </a:r>
                      <a:endParaRPr lang="en-US" dirty="0"/>
                    </a:p>
                  </a:txBody>
                  <a:tcPr/>
                </a:tc>
                <a:tc>
                  <a:txBody>
                    <a:bodyPr/>
                    <a:lstStyle/>
                    <a:p>
                      <a:r>
                        <a:rPr lang="en-US" dirty="0"/>
                        <a:t>1.2</a:t>
                      </a:r>
                    </a:p>
                  </a:txBody>
                  <a:tcPr/>
                </a:tc>
                <a:extLst>
                  <a:ext uri="{0D108BD9-81ED-4DB2-BD59-A6C34878D82A}">
                    <a16:rowId xmlns:a16="http://schemas.microsoft.com/office/drawing/2014/main" val="4033096277"/>
                  </a:ext>
                </a:extLst>
              </a:tr>
              <a:tr h="370840">
                <a:tc>
                  <a:txBody>
                    <a:bodyPr/>
                    <a:lstStyle/>
                    <a:p>
                      <a:r>
                        <a:rPr lang="en-US" dirty="0"/>
                        <a:t>Reza </a:t>
                      </a:r>
                      <a:r>
                        <a:rPr lang="en-US" dirty="0" err="1"/>
                        <a:t>Esfandiarpoor</a:t>
                      </a:r>
                      <a:endParaRPr lang="en-US" dirty="0"/>
                    </a:p>
                  </a:txBody>
                  <a:tcPr/>
                </a:tc>
                <a:tc>
                  <a:txBody>
                    <a:bodyPr/>
                    <a:lstStyle/>
                    <a:p>
                      <a:r>
                        <a:rPr lang="en-US" dirty="0"/>
                        <a:t>1.2</a:t>
                      </a:r>
                    </a:p>
                  </a:txBody>
                  <a:tcPr/>
                </a:tc>
                <a:extLst>
                  <a:ext uri="{0D108BD9-81ED-4DB2-BD59-A6C34878D82A}">
                    <a16:rowId xmlns:a16="http://schemas.microsoft.com/office/drawing/2014/main" val="2513515672"/>
                  </a:ext>
                </a:extLst>
              </a:tr>
              <a:tr h="370840">
                <a:tc>
                  <a:txBody>
                    <a:bodyPr/>
                    <a:lstStyle/>
                    <a:p>
                      <a:r>
                        <a:rPr lang="en-US" dirty="0"/>
                        <a:t>Andrew Levy</a:t>
                      </a:r>
                    </a:p>
                  </a:txBody>
                  <a:tcPr/>
                </a:tc>
                <a:tc>
                  <a:txBody>
                    <a:bodyPr/>
                    <a:lstStyle/>
                    <a:p>
                      <a:r>
                        <a:rPr lang="en-US" dirty="0"/>
                        <a:t>1.22</a:t>
                      </a:r>
                    </a:p>
                  </a:txBody>
                  <a:tcPr/>
                </a:tc>
                <a:extLst>
                  <a:ext uri="{0D108BD9-81ED-4DB2-BD59-A6C34878D82A}">
                    <a16:rowId xmlns:a16="http://schemas.microsoft.com/office/drawing/2014/main" val="628053286"/>
                  </a:ext>
                </a:extLst>
              </a:tr>
              <a:tr h="370840">
                <a:tc>
                  <a:txBody>
                    <a:bodyPr/>
                    <a:lstStyle/>
                    <a:p>
                      <a:r>
                        <a:rPr lang="en-US" dirty="0"/>
                        <a:t>James White</a:t>
                      </a:r>
                    </a:p>
                  </a:txBody>
                  <a:tcPr/>
                </a:tc>
                <a:tc>
                  <a:txBody>
                    <a:bodyPr/>
                    <a:lstStyle/>
                    <a:p>
                      <a:r>
                        <a:rPr lang="en-US" dirty="0"/>
                        <a:t>1.23</a:t>
                      </a:r>
                    </a:p>
                  </a:txBody>
                  <a:tcPr/>
                </a:tc>
                <a:extLst>
                  <a:ext uri="{0D108BD9-81ED-4DB2-BD59-A6C34878D82A}">
                    <a16:rowId xmlns:a16="http://schemas.microsoft.com/office/drawing/2014/main" val="1738337192"/>
                  </a:ext>
                </a:extLst>
              </a:tr>
              <a:tr h="370840">
                <a:tc>
                  <a:txBody>
                    <a:bodyPr/>
                    <a:lstStyle/>
                    <a:p>
                      <a:r>
                        <a:rPr lang="en-US" dirty="0"/>
                        <a:t>Da </a:t>
                      </a:r>
                      <a:r>
                        <a:rPr lang="en-US" dirty="0" err="1"/>
                        <a:t>Huo</a:t>
                      </a:r>
                      <a:endParaRPr lang="en-US" dirty="0"/>
                    </a:p>
                  </a:txBody>
                  <a:tcPr/>
                </a:tc>
                <a:tc>
                  <a:txBody>
                    <a:bodyPr/>
                    <a:lstStyle/>
                    <a:p>
                      <a:r>
                        <a:rPr lang="en-US" dirty="0"/>
                        <a:t>1.24</a:t>
                      </a:r>
                    </a:p>
                  </a:txBody>
                  <a:tcPr/>
                </a:tc>
                <a:extLst>
                  <a:ext uri="{0D108BD9-81ED-4DB2-BD59-A6C34878D82A}">
                    <a16:rowId xmlns:a16="http://schemas.microsoft.com/office/drawing/2014/main" val="2113726879"/>
                  </a:ext>
                </a:extLst>
              </a:tr>
              <a:tr h="370840">
                <a:tc>
                  <a:txBody>
                    <a:bodyPr/>
                    <a:lstStyle/>
                    <a:p>
                      <a:r>
                        <a:rPr lang="en-US" dirty="0"/>
                        <a:t>Troy Moo Penn</a:t>
                      </a:r>
                    </a:p>
                  </a:txBody>
                  <a:tcPr/>
                </a:tc>
                <a:tc>
                  <a:txBody>
                    <a:bodyPr/>
                    <a:lstStyle/>
                    <a:p>
                      <a:r>
                        <a:rPr lang="en-US" dirty="0"/>
                        <a:t>1.27</a:t>
                      </a:r>
                    </a:p>
                  </a:txBody>
                  <a:tcPr/>
                </a:tc>
                <a:extLst>
                  <a:ext uri="{0D108BD9-81ED-4DB2-BD59-A6C34878D82A}">
                    <a16:rowId xmlns:a16="http://schemas.microsoft.com/office/drawing/2014/main" val="1519619942"/>
                  </a:ext>
                </a:extLst>
              </a:tr>
              <a:tr h="370840">
                <a:tc>
                  <a:txBody>
                    <a:bodyPr/>
                    <a:lstStyle/>
                    <a:p>
                      <a:r>
                        <a:rPr lang="en-US" dirty="0"/>
                        <a:t>Michael T Lincoln</a:t>
                      </a:r>
                    </a:p>
                  </a:txBody>
                  <a:tcPr/>
                </a:tc>
                <a:tc>
                  <a:txBody>
                    <a:bodyPr/>
                    <a:lstStyle/>
                    <a:p>
                      <a:r>
                        <a:rPr lang="en-US" dirty="0"/>
                        <a:t>1.29</a:t>
                      </a:r>
                    </a:p>
                  </a:txBody>
                  <a:tcPr/>
                </a:tc>
                <a:extLst>
                  <a:ext uri="{0D108BD9-81ED-4DB2-BD59-A6C34878D82A}">
                    <a16:rowId xmlns:a16="http://schemas.microsoft.com/office/drawing/2014/main" val="2261258232"/>
                  </a:ext>
                </a:extLst>
              </a:tr>
            </a:tbl>
          </a:graphicData>
        </a:graphic>
      </p:graphicFrame>
      <p:graphicFrame>
        <p:nvGraphicFramePr>
          <p:cNvPr id="6" name="Table 6">
            <a:extLst>
              <a:ext uri="{FF2B5EF4-FFF2-40B4-BE49-F238E27FC236}">
                <a16:creationId xmlns:a16="http://schemas.microsoft.com/office/drawing/2014/main" id="{B8FF7A43-4ABA-4518-A862-FF48C540D5D3}"/>
              </a:ext>
            </a:extLst>
          </p:cNvPr>
          <p:cNvGraphicFramePr>
            <a:graphicFrameLocks noGrp="1"/>
          </p:cNvGraphicFramePr>
          <p:nvPr>
            <p:extLst>
              <p:ext uri="{D42A27DB-BD31-4B8C-83A1-F6EECF244321}">
                <p14:modId xmlns:p14="http://schemas.microsoft.com/office/powerpoint/2010/main" val="337986156"/>
              </p:ext>
            </p:extLst>
          </p:nvPr>
        </p:nvGraphicFramePr>
        <p:xfrm>
          <a:off x="1535185" y="5105400"/>
          <a:ext cx="6096000" cy="148336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3211844598"/>
                    </a:ext>
                  </a:extLst>
                </a:gridCol>
                <a:gridCol w="3048000">
                  <a:extLst>
                    <a:ext uri="{9D8B030D-6E8A-4147-A177-3AD203B41FA5}">
                      <a16:colId xmlns:a16="http://schemas.microsoft.com/office/drawing/2014/main" val="1937472093"/>
                    </a:ext>
                  </a:extLst>
                </a:gridCol>
              </a:tblGrid>
              <a:tr h="370840">
                <a:tc>
                  <a:txBody>
                    <a:bodyPr/>
                    <a:lstStyle/>
                    <a:p>
                      <a:endParaRPr lang="en-US"/>
                    </a:p>
                  </a:txBody>
                  <a:tcPr/>
                </a:tc>
                <a:tc>
                  <a:txBody>
                    <a:bodyPr/>
                    <a:lstStyle/>
                    <a:p>
                      <a:r>
                        <a:rPr lang="en-US" dirty="0"/>
                        <a:t>FFT convolution (seconds)</a:t>
                      </a:r>
                    </a:p>
                  </a:txBody>
                  <a:tcPr/>
                </a:tc>
                <a:extLst>
                  <a:ext uri="{0D108BD9-81ED-4DB2-BD59-A6C34878D82A}">
                    <a16:rowId xmlns:a16="http://schemas.microsoft.com/office/drawing/2014/main" val="3136006183"/>
                  </a:ext>
                </a:extLst>
              </a:tr>
              <a:tr h="370840">
                <a:tc>
                  <a:txBody>
                    <a:bodyPr/>
                    <a:lstStyle/>
                    <a:p>
                      <a:r>
                        <a:rPr lang="en-US" dirty="0"/>
                        <a:t>James Wang</a:t>
                      </a:r>
                    </a:p>
                  </a:txBody>
                  <a:tcPr/>
                </a:tc>
                <a:tc>
                  <a:txBody>
                    <a:bodyPr/>
                    <a:lstStyle/>
                    <a:p>
                      <a:r>
                        <a:rPr lang="en-US" dirty="0"/>
                        <a:t>0.45</a:t>
                      </a:r>
                    </a:p>
                  </a:txBody>
                  <a:tcPr/>
                </a:tc>
                <a:extLst>
                  <a:ext uri="{0D108BD9-81ED-4DB2-BD59-A6C34878D82A}">
                    <a16:rowId xmlns:a16="http://schemas.microsoft.com/office/drawing/2014/main" val="2666418780"/>
                  </a:ext>
                </a:extLst>
              </a:tr>
              <a:tr h="370840">
                <a:tc>
                  <a:txBody>
                    <a:bodyPr/>
                    <a:lstStyle/>
                    <a:p>
                      <a:r>
                        <a:rPr lang="en-US" dirty="0"/>
                        <a:t>Matthew </a:t>
                      </a:r>
                      <a:r>
                        <a:rPr lang="en-US" dirty="0" err="1"/>
                        <a:t>Kovoor</a:t>
                      </a:r>
                      <a:endParaRPr lang="en-US" dirty="0"/>
                    </a:p>
                  </a:txBody>
                  <a:tcPr/>
                </a:tc>
                <a:tc>
                  <a:txBody>
                    <a:bodyPr/>
                    <a:lstStyle/>
                    <a:p>
                      <a:r>
                        <a:rPr lang="en-US" dirty="0"/>
                        <a:t>0.75</a:t>
                      </a:r>
                    </a:p>
                  </a:txBody>
                  <a:tcPr/>
                </a:tc>
                <a:extLst>
                  <a:ext uri="{0D108BD9-81ED-4DB2-BD59-A6C34878D82A}">
                    <a16:rowId xmlns:a16="http://schemas.microsoft.com/office/drawing/2014/main" val="1544386295"/>
                  </a:ext>
                </a:extLst>
              </a:tr>
              <a:tr h="370840">
                <a:tc>
                  <a:txBody>
                    <a:bodyPr/>
                    <a:lstStyle/>
                    <a:p>
                      <a:r>
                        <a:rPr lang="en-US" dirty="0"/>
                        <a:t>Isaiah Liu</a:t>
                      </a:r>
                    </a:p>
                  </a:txBody>
                  <a:tcPr/>
                </a:tc>
                <a:tc>
                  <a:txBody>
                    <a:bodyPr/>
                    <a:lstStyle/>
                    <a:p>
                      <a:r>
                        <a:rPr lang="en-US" dirty="0"/>
                        <a:t>0.85</a:t>
                      </a:r>
                    </a:p>
                  </a:txBody>
                  <a:tcPr/>
                </a:tc>
                <a:extLst>
                  <a:ext uri="{0D108BD9-81ED-4DB2-BD59-A6C34878D82A}">
                    <a16:rowId xmlns:a16="http://schemas.microsoft.com/office/drawing/2014/main" val="2079853968"/>
                  </a:ext>
                </a:extLst>
              </a:tr>
            </a:tbl>
          </a:graphicData>
        </a:graphic>
      </p:graphicFrame>
    </p:spTree>
    <p:extLst>
      <p:ext uri="{BB962C8B-B14F-4D97-AF65-F5344CB8AC3E}">
        <p14:creationId xmlns:p14="http://schemas.microsoft.com/office/powerpoint/2010/main" val="61697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30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10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3A165-52C9-4DAC-B1AF-00F861A1A44F}"/>
              </a:ext>
            </a:extLst>
          </p:cNvPr>
          <p:cNvSpPr>
            <a:spLocks noGrp="1"/>
          </p:cNvSpPr>
          <p:nvPr>
            <p:ph type="title"/>
          </p:nvPr>
        </p:nvSpPr>
        <p:spPr/>
        <p:txBody>
          <a:bodyPr/>
          <a:lstStyle/>
          <a:p>
            <a:r>
              <a:rPr lang="en-US" dirty="0"/>
              <a:t>Hybrid images</a:t>
            </a:r>
          </a:p>
        </p:txBody>
      </p:sp>
      <p:sp>
        <p:nvSpPr>
          <p:cNvPr id="3" name="Content Placeholder 2">
            <a:extLst>
              <a:ext uri="{FF2B5EF4-FFF2-40B4-BE49-F238E27FC236}">
                <a16:creationId xmlns:a16="http://schemas.microsoft.com/office/drawing/2014/main" id="{91ABA29A-A10F-41EC-AE41-2EB9412BB374}"/>
              </a:ext>
            </a:extLst>
          </p:cNvPr>
          <p:cNvSpPr>
            <a:spLocks noGrp="1"/>
          </p:cNvSpPr>
          <p:nvPr>
            <p:ph idx="1"/>
          </p:nvPr>
        </p:nvSpPr>
        <p:spPr/>
        <p:txBody>
          <a:bodyPr/>
          <a:lstStyle/>
          <a:p>
            <a:endParaRPr lang="en-US"/>
          </a:p>
        </p:txBody>
      </p:sp>
      <p:pic>
        <p:nvPicPr>
          <p:cNvPr id="273410" name="Picture 2">
            <a:extLst>
              <a:ext uri="{FF2B5EF4-FFF2-40B4-BE49-F238E27FC236}">
                <a16:creationId xmlns:a16="http://schemas.microsoft.com/office/drawing/2014/main" id="{75DF6CC0-B32F-4494-95A6-5481423E9E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219200"/>
            <a:ext cx="4976812" cy="5260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549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412EF-F3E5-48DE-8432-2EBD29F6791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2D82DBB-CCAC-4A52-8AF5-4EE4E6CB0965}"/>
              </a:ext>
            </a:extLst>
          </p:cNvPr>
          <p:cNvSpPr>
            <a:spLocks noGrp="1"/>
          </p:cNvSpPr>
          <p:nvPr>
            <p:ph idx="1"/>
          </p:nvPr>
        </p:nvSpPr>
        <p:spPr/>
        <p:txBody>
          <a:bodyPr/>
          <a:lstStyle/>
          <a:p>
            <a:endParaRPr lang="en-US"/>
          </a:p>
        </p:txBody>
      </p:sp>
      <p:pic>
        <p:nvPicPr>
          <p:cNvPr id="283650" name="Picture 2">
            <a:extLst>
              <a:ext uri="{FF2B5EF4-FFF2-40B4-BE49-F238E27FC236}">
                <a16:creationId xmlns:a16="http://schemas.microsoft.com/office/drawing/2014/main" id="{5C25E316-E02C-47FC-A45B-0E0A8D47A2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811" y="-73120"/>
            <a:ext cx="7368763" cy="31956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EAF1161A-4453-4651-B572-16C6091409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4149" y="2950558"/>
            <a:ext cx="4953000" cy="4056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7325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EEA32-65E4-4038-8628-ACC6E076352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FE49CD4-A7D0-4B9C-A23F-A39524551407}"/>
              </a:ext>
            </a:extLst>
          </p:cNvPr>
          <p:cNvSpPr>
            <a:spLocks noGrp="1"/>
          </p:cNvSpPr>
          <p:nvPr>
            <p:ph idx="1"/>
          </p:nvPr>
        </p:nvSpPr>
        <p:spPr/>
        <p:txBody>
          <a:bodyPr/>
          <a:lstStyle/>
          <a:p>
            <a:endParaRPr lang="en-US"/>
          </a:p>
        </p:txBody>
      </p:sp>
      <p:pic>
        <p:nvPicPr>
          <p:cNvPr id="274434" name="Picture 2">
            <a:extLst>
              <a:ext uri="{FF2B5EF4-FFF2-40B4-BE49-F238E27FC236}">
                <a16:creationId xmlns:a16="http://schemas.microsoft.com/office/drawing/2014/main" id="{C8E0DA5C-6F19-435A-A2AF-6651C96761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9378" y="1600200"/>
            <a:ext cx="7265243" cy="4564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5013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905FA-A42F-4650-B18F-48D756DD19F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67DDF00-8F55-45B0-B5AA-24EBA781FC45}"/>
              </a:ext>
            </a:extLst>
          </p:cNvPr>
          <p:cNvSpPr>
            <a:spLocks noGrp="1"/>
          </p:cNvSpPr>
          <p:nvPr>
            <p:ph idx="1"/>
          </p:nvPr>
        </p:nvSpPr>
        <p:spPr/>
        <p:txBody>
          <a:bodyPr/>
          <a:lstStyle/>
          <a:p>
            <a:endParaRPr lang="en-US"/>
          </a:p>
        </p:txBody>
      </p:sp>
      <p:pic>
        <p:nvPicPr>
          <p:cNvPr id="276482" name="Picture 2">
            <a:extLst>
              <a:ext uri="{FF2B5EF4-FFF2-40B4-BE49-F238E27FC236}">
                <a16:creationId xmlns:a16="http://schemas.microsoft.com/office/drawing/2014/main" id="{6960C22A-EB83-4920-84A4-CF4D63320B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366713"/>
            <a:ext cx="5943600" cy="6124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428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80E9A-3952-4F87-8C35-013A6ED04FD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447D6CE-84F6-45DA-B50B-B915B68C8EB0}"/>
              </a:ext>
            </a:extLst>
          </p:cNvPr>
          <p:cNvSpPr>
            <a:spLocks noGrp="1"/>
          </p:cNvSpPr>
          <p:nvPr>
            <p:ph idx="1"/>
          </p:nvPr>
        </p:nvSpPr>
        <p:spPr/>
        <p:txBody>
          <a:bodyPr/>
          <a:lstStyle/>
          <a:p>
            <a:endParaRPr lang="en-US"/>
          </a:p>
        </p:txBody>
      </p:sp>
      <p:pic>
        <p:nvPicPr>
          <p:cNvPr id="277506" name="Picture 2">
            <a:extLst>
              <a:ext uri="{FF2B5EF4-FFF2-40B4-BE49-F238E27FC236}">
                <a16:creationId xmlns:a16="http://schemas.microsoft.com/office/drawing/2014/main" id="{B3520880-5037-406D-A46D-8315E5E87A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366838"/>
            <a:ext cx="5943600" cy="4124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0087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3ABD9-6704-4F07-8CFD-75BC9F7F68B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F33813D-2A71-484C-AC97-05F3A26669EA}"/>
              </a:ext>
            </a:extLst>
          </p:cNvPr>
          <p:cNvSpPr>
            <a:spLocks noGrp="1"/>
          </p:cNvSpPr>
          <p:nvPr>
            <p:ph idx="1"/>
          </p:nvPr>
        </p:nvSpPr>
        <p:spPr/>
        <p:txBody>
          <a:bodyPr/>
          <a:lstStyle/>
          <a:p>
            <a:endParaRPr lang="en-US"/>
          </a:p>
        </p:txBody>
      </p:sp>
      <p:pic>
        <p:nvPicPr>
          <p:cNvPr id="280578" name="Picture 2">
            <a:extLst>
              <a:ext uri="{FF2B5EF4-FFF2-40B4-BE49-F238E27FC236}">
                <a16:creationId xmlns:a16="http://schemas.microsoft.com/office/drawing/2014/main" id="{C1B52ACA-28E4-4998-B93A-93C8D0FC3E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9763" y="0"/>
            <a:ext cx="53228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8476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E2543-3D43-48E4-8687-7AC2CB11668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4CE8360-A15C-41C8-9913-50DEB2914C9C}"/>
              </a:ext>
            </a:extLst>
          </p:cNvPr>
          <p:cNvSpPr>
            <a:spLocks noGrp="1"/>
          </p:cNvSpPr>
          <p:nvPr>
            <p:ph idx="1"/>
          </p:nvPr>
        </p:nvSpPr>
        <p:spPr/>
        <p:txBody>
          <a:bodyPr/>
          <a:lstStyle/>
          <a:p>
            <a:endParaRPr lang="en-US"/>
          </a:p>
        </p:txBody>
      </p:sp>
      <p:pic>
        <p:nvPicPr>
          <p:cNvPr id="281602" name="Picture 2">
            <a:extLst>
              <a:ext uri="{FF2B5EF4-FFF2-40B4-BE49-F238E27FC236}">
                <a16:creationId xmlns:a16="http://schemas.microsoft.com/office/drawing/2014/main" id="{0AE7278C-903B-42BA-B099-E56C9FEB72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531"/>
          <a:stretch/>
        </p:blipFill>
        <p:spPr bwMode="auto">
          <a:xfrm>
            <a:off x="1321965" y="705971"/>
            <a:ext cx="6677039" cy="39135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073B991F-19FC-4B87-82F8-12D090007D5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053" b="4506"/>
          <a:stretch/>
        </p:blipFill>
        <p:spPr bwMode="auto">
          <a:xfrm>
            <a:off x="1321965" y="3992214"/>
            <a:ext cx="5943600" cy="2667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2630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766A3-50EE-41C9-BF07-138584A0602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1DC65D3-AA99-4696-83A1-42E5CF3098B1}"/>
              </a:ext>
            </a:extLst>
          </p:cNvPr>
          <p:cNvSpPr>
            <a:spLocks noGrp="1"/>
          </p:cNvSpPr>
          <p:nvPr>
            <p:ph idx="1"/>
          </p:nvPr>
        </p:nvSpPr>
        <p:spPr/>
        <p:txBody>
          <a:bodyPr/>
          <a:lstStyle/>
          <a:p>
            <a:endParaRPr lang="en-US"/>
          </a:p>
        </p:txBody>
      </p:sp>
      <p:pic>
        <p:nvPicPr>
          <p:cNvPr id="284674" name="Picture 2">
            <a:extLst>
              <a:ext uri="{FF2B5EF4-FFF2-40B4-BE49-F238E27FC236}">
                <a16:creationId xmlns:a16="http://schemas.microsoft.com/office/drawing/2014/main" id="{DB1094BD-3722-462A-B897-7C8A173AF5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6450" y="385763"/>
            <a:ext cx="4991100" cy="608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9198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13DF4-F0A0-43C1-ACCE-1CA887EFE31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2C9767B-456A-4422-B2A6-C48555631055}"/>
              </a:ext>
            </a:extLst>
          </p:cNvPr>
          <p:cNvSpPr>
            <a:spLocks noGrp="1"/>
          </p:cNvSpPr>
          <p:nvPr>
            <p:ph idx="1"/>
          </p:nvPr>
        </p:nvSpPr>
        <p:spPr/>
        <p:txBody>
          <a:bodyPr/>
          <a:lstStyle/>
          <a:p>
            <a:endParaRPr lang="en-US"/>
          </a:p>
        </p:txBody>
      </p:sp>
      <p:pic>
        <p:nvPicPr>
          <p:cNvPr id="278530" name="Picture 2">
            <a:extLst>
              <a:ext uri="{FF2B5EF4-FFF2-40B4-BE49-F238E27FC236}">
                <a16:creationId xmlns:a16="http://schemas.microsoft.com/office/drawing/2014/main" id="{52B476D1-073C-4375-A15F-ED5FD80F52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9450" y="0"/>
            <a:ext cx="52451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9584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8DE64-BE2F-410E-BC9C-B77C75E5B6C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05AF893-A40A-432B-89F7-F6FD535E91D7}"/>
              </a:ext>
            </a:extLst>
          </p:cNvPr>
          <p:cNvSpPr>
            <a:spLocks noGrp="1"/>
          </p:cNvSpPr>
          <p:nvPr>
            <p:ph idx="1"/>
          </p:nvPr>
        </p:nvSpPr>
        <p:spPr/>
        <p:txBody>
          <a:bodyPr/>
          <a:lstStyle/>
          <a:p>
            <a:endParaRPr lang="en-US"/>
          </a:p>
        </p:txBody>
      </p:sp>
      <p:pic>
        <p:nvPicPr>
          <p:cNvPr id="282626" name="Picture 2">
            <a:extLst>
              <a:ext uri="{FF2B5EF4-FFF2-40B4-BE49-F238E27FC236}">
                <a16:creationId xmlns:a16="http://schemas.microsoft.com/office/drawing/2014/main" id="{17FB6C9F-CE7E-4728-80AB-A0C711024A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661988"/>
            <a:ext cx="5943600" cy="553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65384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1"/>
          <p:cNvSpPr>
            <a:spLocks noGrp="1"/>
          </p:cNvSpPr>
          <p:nvPr>
            <p:ph type="ctrTitle"/>
          </p:nvPr>
        </p:nvSpPr>
        <p:spPr>
          <a:xfrm>
            <a:off x="6038850" y="647702"/>
            <a:ext cx="2990850" cy="1470025"/>
          </a:xfrm>
        </p:spPr>
        <p:txBody>
          <a:bodyPr>
            <a:normAutofit/>
          </a:bodyPr>
          <a:lstStyle/>
          <a:p>
            <a:pPr eaLnBrk="1" hangingPunct="1"/>
            <a:r>
              <a:rPr lang="en-US" altLang="en-US" dirty="0"/>
              <a:t>Corners</a:t>
            </a:r>
          </a:p>
        </p:txBody>
      </p:sp>
      <p:sp>
        <p:nvSpPr>
          <p:cNvPr id="6" name="TextBox 5"/>
          <p:cNvSpPr txBox="1"/>
          <p:nvPr/>
        </p:nvSpPr>
        <p:spPr>
          <a:xfrm>
            <a:off x="685800" y="6550025"/>
            <a:ext cx="8458200" cy="307975"/>
          </a:xfrm>
          <a:prstGeom prst="rect">
            <a:avLst/>
          </a:prstGeom>
          <a:noFill/>
        </p:spPr>
        <p:txBody>
          <a:bodyPr>
            <a:spAutoFit/>
          </a:bodyPr>
          <a:lstStyle/>
          <a:p>
            <a:pPr algn="r" eaLnBrk="1" fontAlgn="auto" hangingPunct="1">
              <a:spcBef>
                <a:spcPts val="0"/>
              </a:spcBef>
              <a:spcAft>
                <a:spcPts val="0"/>
              </a:spcAft>
              <a:defRPr/>
            </a:pPr>
            <a:r>
              <a:rPr lang="en-US" sz="1400" dirty="0">
                <a:solidFill>
                  <a:schemeClr val="bg1">
                    <a:lumMod val="75000"/>
                  </a:schemeClr>
                </a:solidFill>
                <a:latin typeface="Arial"/>
                <a:cs typeface="+mn-cs"/>
              </a:rPr>
              <a:t>Slides from Rick </a:t>
            </a:r>
            <a:r>
              <a:rPr lang="en-US" sz="1400" dirty="0" err="1">
                <a:solidFill>
                  <a:schemeClr val="bg1">
                    <a:lumMod val="75000"/>
                  </a:schemeClr>
                </a:solidFill>
                <a:latin typeface="Arial"/>
                <a:cs typeface="+mn-cs"/>
              </a:rPr>
              <a:t>Szeliski</a:t>
            </a:r>
            <a:r>
              <a:rPr lang="en-US" sz="1400" dirty="0">
                <a:solidFill>
                  <a:schemeClr val="bg1">
                    <a:lumMod val="75000"/>
                  </a:schemeClr>
                </a:solidFill>
                <a:latin typeface="Arial"/>
                <a:cs typeface="+mn-cs"/>
              </a:rPr>
              <a:t>, Svetlana </a:t>
            </a:r>
            <a:r>
              <a:rPr lang="en-US" sz="1400" dirty="0" err="1">
                <a:solidFill>
                  <a:schemeClr val="bg1">
                    <a:lumMod val="75000"/>
                  </a:schemeClr>
                </a:solidFill>
                <a:latin typeface="Arial"/>
                <a:cs typeface="+mn-cs"/>
              </a:rPr>
              <a:t>Lazebnik</a:t>
            </a:r>
            <a:r>
              <a:rPr lang="en-US" sz="1400" dirty="0">
                <a:solidFill>
                  <a:schemeClr val="bg1">
                    <a:lumMod val="75000"/>
                  </a:schemeClr>
                </a:solidFill>
                <a:latin typeface="Arial"/>
                <a:cs typeface="+mn-cs"/>
              </a:rPr>
              <a:t>, Derek </a:t>
            </a:r>
            <a:r>
              <a:rPr lang="en-US" sz="1400" dirty="0" err="1">
                <a:solidFill>
                  <a:schemeClr val="bg1">
                    <a:lumMod val="75000"/>
                  </a:schemeClr>
                </a:solidFill>
                <a:latin typeface="Arial"/>
                <a:cs typeface="+mn-cs"/>
              </a:rPr>
              <a:t>Hoiem</a:t>
            </a:r>
            <a:r>
              <a:rPr lang="en-US" sz="1400" dirty="0">
                <a:solidFill>
                  <a:schemeClr val="bg1">
                    <a:lumMod val="75000"/>
                  </a:schemeClr>
                </a:solidFill>
                <a:latin typeface="Arial"/>
                <a:cs typeface="+mn-cs"/>
              </a:rPr>
              <a:t> and </a:t>
            </a:r>
            <a:r>
              <a:rPr lang="en-US" sz="1400" dirty="0" err="1">
                <a:solidFill>
                  <a:schemeClr val="bg1">
                    <a:lumMod val="75000"/>
                  </a:schemeClr>
                </a:solidFill>
                <a:latin typeface="Arial" charset="0"/>
                <a:cs typeface="Arial" charset="0"/>
              </a:rPr>
              <a:t>Grauman&amp;Leibe</a:t>
            </a:r>
            <a:r>
              <a:rPr lang="en-US" sz="1400" dirty="0">
                <a:solidFill>
                  <a:schemeClr val="bg1">
                    <a:lumMod val="75000"/>
                  </a:schemeClr>
                </a:solidFill>
                <a:latin typeface="Arial" charset="0"/>
                <a:cs typeface="Arial" charset="0"/>
              </a:rPr>
              <a:t> 2008 AAAI Tutorial</a:t>
            </a:r>
            <a:endParaRPr lang="en-US" sz="1400" dirty="0">
              <a:solidFill>
                <a:schemeClr val="bg1">
                  <a:lumMod val="75000"/>
                </a:schemeClr>
              </a:solidFill>
              <a:latin typeface="Arial"/>
              <a:cs typeface="+mn-cs"/>
            </a:endParaRPr>
          </a:p>
        </p:txBody>
      </p:sp>
      <p:sp>
        <p:nvSpPr>
          <p:cNvPr id="140293" name="TextBox 1"/>
          <p:cNvSpPr txBox="1">
            <a:spLocks noChangeArrowheads="1"/>
          </p:cNvSpPr>
          <p:nvPr/>
        </p:nvSpPr>
        <p:spPr bwMode="auto">
          <a:xfrm>
            <a:off x="7454405" y="6088062"/>
            <a:ext cx="1790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dirty="0" err="1">
                <a:solidFill>
                  <a:srgbClr val="C00000"/>
                </a:solidFill>
                <a:latin typeface="Arial" panose="020B0604020202020204" pitchFamily="34" charset="0"/>
              </a:rPr>
              <a:t>Szeliski</a:t>
            </a:r>
            <a:r>
              <a:rPr lang="en-US" altLang="en-US" sz="2400" dirty="0">
                <a:solidFill>
                  <a:srgbClr val="C00000"/>
                </a:solidFill>
                <a:latin typeface="Arial" panose="020B0604020202020204" pitchFamily="34" charset="0"/>
              </a:rPr>
              <a:t> 4.1</a:t>
            </a:r>
          </a:p>
        </p:txBody>
      </p:sp>
      <p:sp>
        <p:nvSpPr>
          <p:cNvPr id="3" name="Rectangle 2"/>
          <p:cNvSpPr/>
          <p:nvPr/>
        </p:nvSpPr>
        <p:spPr>
          <a:xfrm>
            <a:off x="1371600" y="5148035"/>
            <a:ext cx="6896100" cy="830997"/>
          </a:xfrm>
          <a:prstGeom prst="rect">
            <a:avLst/>
          </a:prstGeom>
        </p:spPr>
        <p:txBody>
          <a:bodyPr wrap="square">
            <a:spAutoFit/>
          </a:bodyPr>
          <a:lstStyle/>
          <a:p>
            <a:pPr algn="ctr"/>
            <a:r>
              <a:rPr lang="en-US" altLang="en-US" sz="2400" dirty="0"/>
              <a:t>Also called interest points, key points, etc.</a:t>
            </a:r>
            <a:br>
              <a:rPr lang="en-US" altLang="en-US" sz="2400" dirty="0"/>
            </a:br>
            <a:r>
              <a:rPr lang="en-US" altLang="en-US" sz="2400" dirty="0"/>
              <a:t>Often described as ‘local’ features.</a:t>
            </a:r>
          </a:p>
        </p:txBody>
      </p:sp>
      <p:sp>
        <p:nvSpPr>
          <p:cNvPr id="7" name="Title 1">
            <a:extLst>
              <a:ext uri="{FF2B5EF4-FFF2-40B4-BE49-F238E27FC236}">
                <a16:creationId xmlns:a16="http://schemas.microsoft.com/office/drawing/2014/main" id="{7D7986F0-9637-4F1D-82C6-52EE56525E60}"/>
              </a:ext>
            </a:extLst>
          </p:cNvPr>
          <p:cNvSpPr txBox="1">
            <a:spLocks/>
          </p:cNvSpPr>
          <p:nvPr/>
        </p:nvSpPr>
        <p:spPr bwMode="auto">
          <a:xfrm>
            <a:off x="171450" y="647700"/>
            <a:ext cx="299085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ctr" rtl="0" eaLnBrk="0" fontAlgn="base" hangingPunct="0">
              <a:spcBef>
                <a:spcPct val="0"/>
              </a:spcBef>
              <a:spcAft>
                <a:spcPct val="0"/>
              </a:spcAft>
              <a:defRPr sz="40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a:lstStyle>
          <a:p>
            <a:pPr eaLnBrk="1" hangingPunct="1"/>
            <a:r>
              <a:rPr lang="en-US" altLang="en-US" dirty="0"/>
              <a:t>Filtering</a:t>
            </a:r>
          </a:p>
        </p:txBody>
      </p:sp>
      <p:sp>
        <p:nvSpPr>
          <p:cNvPr id="8" name="Title 1">
            <a:extLst>
              <a:ext uri="{FF2B5EF4-FFF2-40B4-BE49-F238E27FC236}">
                <a16:creationId xmlns:a16="http://schemas.microsoft.com/office/drawing/2014/main" id="{3D7B76A7-5627-4828-8D69-154F0C03FC22}"/>
              </a:ext>
            </a:extLst>
          </p:cNvPr>
          <p:cNvSpPr txBox="1">
            <a:spLocks/>
          </p:cNvSpPr>
          <p:nvPr/>
        </p:nvSpPr>
        <p:spPr bwMode="auto">
          <a:xfrm>
            <a:off x="3209925" y="647700"/>
            <a:ext cx="299085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ctr" rtl="0" eaLnBrk="0" fontAlgn="base" hangingPunct="0">
              <a:spcBef>
                <a:spcPct val="0"/>
              </a:spcBef>
              <a:spcAft>
                <a:spcPct val="0"/>
              </a:spcAft>
              <a:defRPr sz="40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a:lstStyle>
          <a:p>
            <a:pPr eaLnBrk="1" hangingPunct="1"/>
            <a:r>
              <a:rPr lang="en-US" altLang="en-US" dirty="0"/>
              <a:t>Edges</a:t>
            </a:r>
          </a:p>
        </p:txBody>
      </p:sp>
      <p:cxnSp>
        <p:nvCxnSpPr>
          <p:cNvPr id="4" name="Straight Arrow Connector 3">
            <a:extLst>
              <a:ext uri="{FF2B5EF4-FFF2-40B4-BE49-F238E27FC236}">
                <a16:creationId xmlns:a16="http://schemas.microsoft.com/office/drawing/2014/main" id="{9468E722-9994-439A-A450-ED163644B83A}"/>
              </a:ext>
            </a:extLst>
          </p:cNvPr>
          <p:cNvCxnSpPr/>
          <p:nvPr/>
        </p:nvCxnSpPr>
        <p:spPr>
          <a:xfrm>
            <a:off x="2829361" y="1383834"/>
            <a:ext cx="990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52003FA-C30C-49D0-8B86-C5680E541111}"/>
              </a:ext>
            </a:extLst>
          </p:cNvPr>
          <p:cNvCxnSpPr/>
          <p:nvPr/>
        </p:nvCxnSpPr>
        <p:spPr>
          <a:xfrm>
            <a:off x="5532015" y="1376843"/>
            <a:ext cx="990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DA6FD0-2B41-4665-B673-8FAB9DEED589}"/>
              </a:ext>
            </a:extLst>
          </p:cNvPr>
          <p:cNvSpPr txBox="1">
            <a:spLocks/>
          </p:cNvSpPr>
          <p:nvPr/>
        </p:nvSpPr>
        <p:spPr bwMode="auto">
          <a:xfrm>
            <a:off x="3152775" y="2480884"/>
            <a:ext cx="2990850" cy="1982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sz="40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a:lstStyle>
          <a:p>
            <a:pPr eaLnBrk="1" hangingPunct="1"/>
            <a:r>
              <a:rPr lang="en-US" altLang="en-US" sz="5400" dirty="0"/>
              <a:t>Feature points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p:txBody>
          <a:bodyPr/>
          <a:lstStyle/>
          <a:p>
            <a:r>
              <a:rPr lang="en-US" altLang="en-US"/>
              <a:t>Correspondence across views</a:t>
            </a:r>
          </a:p>
        </p:txBody>
      </p:sp>
      <p:sp>
        <p:nvSpPr>
          <p:cNvPr id="141315" name="Content Placeholder 2"/>
          <p:cNvSpPr>
            <a:spLocks noGrp="1"/>
          </p:cNvSpPr>
          <p:nvPr>
            <p:ph idx="1"/>
          </p:nvPr>
        </p:nvSpPr>
        <p:spPr>
          <a:xfrm>
            <a:off x="914400" y="990600"/>
            <a:ext cx="7035800" cy="5135563"/>
          </a:xfrm>
        </p:spPr>
        <p:txBody>
          <a:bodyPr/>
          <a:lstStyle/>
          <a:p>
            <a:pPr marL="0" indent="0">
              <a:buNone/>
            </a:pPr>
            <a:r>
              <a:rPr lang="en-US" altLang="en-US" dirty="0"/>
              <a:t>Matching points, patches, edges, </a:t>
            </a:r>
            <a:br>
              <a:rPr lang="en-US" altLang="en-US" dirty="0"/>
            </a:br>
            <a:r>
              <a:rPr lang="en-US" altLang="en-US" dirty="0"/>
              <a:t>or regions across images.</a:t>
            </a:r>
          </a:p>
          <a:p>
            <a:pPr marL="0" indent="0">
              <a:buNone/>
            </a:pPr>
            <a:r>
              <a:rPr lang="en-US" altLang="en-US" i="1" dirty="0"/>
              <a:t>Sparse or local correspondence </a:t>
            </a:r>
            <a:r>
              <a:rPr lang="en-US" altLang="en-US" dirty="0"/>
              <a:t>vs.</a:t>
            </a:r>
          </a:p>
          <a:p>
            <a:pPr marL="0" indent="0">
              <a:buNone/>
            </a:pPr>
            <a:r>
              <a:rPr lang="en-US" altLang="en-US" i="1" dirty="0"/>
              <a:t>dense correspondence </a:t>
            </a:r>
            <a:r>
              <a:rPr lang="en-US" altLang="en-US" dirty="0"/>
              <a:t>(at every pixel)</a:t>
            </a:r>
            <a:r>
              <a:rPr lang="en-US" altLang="en-US" i="1" dirty="0"/>
              <a:t>.</a:t>
            </a:r>
            <a:endParaRPr lang="en-US" altLang="en-US" dirty="0"/>
          </a:p>
          <a:p>
            <a:endParaRPr lang="en-US" altLang="en-US" dirty="0"/>
          </a:p>
        </p:txBody>
      </p:sp>
      <p:pic>
        <p:nvPicPr>
          <p:cNvPr id="141316" name="Picture 2" descr="http://blog.chron.com/goodmombadmom/files/legacy/Br%20stop%20sign%202%20copy.jpg"/>
          <p:cNvPicPr>
            <a:picLocks noChangeAspect="1" noChangeArrowheads="1"/>
          </p:cNvPicPr>
          <p:nvPr/>
        </p:nvPicPr>
        <p:blipFill>
          <a:blip r:embed="rId2">
            <a:extLst>
              <a:ext uri="{28A0092B-C50C-407E-A947-70E740481C1C}">
                <a14:useLocalDpi xmlns:a14="http://schemas.microsoft.com/office/drawing/2010/main" val="0"/>
              </a:ext>
            </a:extLst>
          </a:blip>
          <a:srcRect t="7614" r="24120" b="6261"/>
          <a:stretch>
            <a:fillRect/>
          </a:stretch>
        </p:blipFill>
        <p:spPr bwMode="auto">
          <a:xfrm>
            <a:off x="1866900" y="3721100"/>
            <a:ext cx="1987550" cy="287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7" name="Picture 4" descr="http://www.freefoto.com/images/41/15/41_15_85---Stop-Sign_we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3962400"/>
            <a:ext cx="1600200" cy="238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8" name="Picture 2" descr="http://blog.chron.com/goodmombadmom/files/legacy/Br%20stop%20sign%202%20copy.jpg"/>
          <p:cNvPicPr>
            <a:picLocks noChangeAspect="1" noChangeArrowheads="1"/>
          </p:cNvPicPr>
          <p:nvPr/>
        </p:nvPicPr>
        <p:blipFill>
          <a:blip r:embed="rId2">
            <a:extLst>
              <a:ext uri="{28A0092B-C50C-407E-A947-70E740481C1C}">
                <a14:useLocalDpi xmlns:a14="http://schemas.microsoft.com/office/drawing/2010/main" val="0"/>
              </a:ext>
            </a:extLst>
          </a:blip>
          <a:srcRect l="32123" t="30582" r="48683" b="53894"/>
          <a:stretch>
            <a:fillRect/>
          </a:stretch>
        </p:blipFill>
        <p:spPr bwMode="auto">
          <a:xfrm>
            <a:off x="4229100" y="4638675"/>
            <a:ext cx="5016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9" name="Picture 4" descr="http://www.freefoto.com/images/41/15/41_15_85---Stop-Sign_web.jpg"/>
          <p:cNvPicPr>
            <a:picLocks noChangeAspect="1" noChangeArrowheads="1"/>
          </p:cNvPicPr>
          <p:nvPr/>
        </p:nvPicPr>
        <p:blipFill>
          <a:blip r:embed="rId4">
            <a:extLst>
              <a:ext uri="{28A0092B-C50C-407E-A947-70E740481C1C}">
                <a14:useLocalDpi xmlns:a14="http://schemas.microsoft.com/office/drawing/2010/main" val="0"/>
              </a:ext>
            </a:extLst>
          </a:blip>
          <a:srcRect l="40475" t="32785" r="29762" b="42061"/>
          <a:stretch>
            <a:fillRect/>
          </a:stretch>
        </p:blipFill>
        <p:spPr bwMode="auto">
          <a:xfrm>
            <a:off x="5029200" y="4597400"/>
            <a:ext cx="4762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p:cNvSpPr/>
          <p:nvPr/>
        </p:nvSpPr>
        <p:spPr>
          <a:xfrm>
            <a:off x="2606675" y="4268788"/>
            <a:ext cx="685800" cy="887412"/>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4" name="Oval 13"/>
          <p:cNvSpPr/>
          <p:nvPr/>
        </p:nvSpPr>
        <p:spPr>
          <a:xfrm>
            <a:off x="6445250" y="4597400"/>
            <a:ext cx="685800" cy="887413"/>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41322" name="TextBox 9"/>
          <p:cNvSpPr txBox="1">
            <a:spLocks noChangeArrowheads="1"/>
          </p:cNvSpPr>
          <p:nvPr/>
        </p:nvSpPr>
        <p:spPr bwMode="auto">
          <a:xfrm>
            <a:off x="4686300" y="4645025"/>
            <a:ext cx="393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a:latin typeface="Arial" panose="020B0604020202020204" pitchFamily="34" charset="0"/>
              </a:rPr>
              <a:t>≈</a:t>
            </a:r>
          </a:p>
        </p:txBody>
      </p:sp>
      <p:cxnSp>
        <p:nvCxnSpPr>
          <p:cNvPr id="15" name="Straight Arrow Connector 14"/>
          <p:cNvCxnSpPr/>
          <p:nvPr/>
        </p:nvCxnSpPr>
        <p:spPr>
          <a:xfrm>
            <a:off x="3292475" y="4713288"/>
            <a:ext cx="784225" cy="18415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5505450" y="4984750"/>
            <a:ext cx="939800"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58200" y="6519446"/>
            <a:ext cx="1371600" cy="338554"/>
          </a:xfrm>
          <a:prstGeom prst="rect">
            <a:avLst/>
          </a:prstGeom>
          <a:noFill/>
        </p:spPr>
        <p:txBody>
          <a:bodyPr wrap="square" rtlCol="0">
            <a:spAutoFit/>
          </a:bodyPr>
          <a:lstStyle/>
          <a:p>
            <a:r>
              <a:rPr lang="en-US" sz="1600" dirty="0">
                <a:solidFill>
                  <a:schemeClr val="bg1">
                    <a:lumMod val="50000"/>
                  </a:schemeClr>
                </a:solidFill>
              </a:rPr>
              <a:t>Hays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1315">
                                            <p:txEl>
                                              <p:pRg st="1" end="1"/>
                                            </p:txEl>
                                          </p:spTgt>
                                        </p:tgtEl>
                                        <p:attrNameLst>
                                          <p:attrName>style.visibility</p:attrName>
                                        </p:attrNameLst>
                                      </p:cBhvr>
                                      <p:to>
                                        <p:strVal val="visible"/>
                                      </p:to>
                                    </p:set>
                                    <p:animEffect transition="in" filter="fade">
                                      <p:cBhvr>
                                        <p:cTn id="7" dur="500"/>
                                        <p:tgtEl>
                                          <p:spTgt spid="14131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1315">
                                            <p:txEl>
                                              <p:pRg st="2" end="2"/>
                                            </p:txEl>
                                          </p:spTgt>
                                        </p:tgtEl>
                                        <p:attrNameLst>
                                          <p:attrName>style.visibility</p:attrName>
                                        </p:attrNameLst>
                                      </p:cBhvr>
                                      <p:to>
                                        <p:strVal val="visible"/>
                                      </p:to>
                                    </p:set>
                                    <p:animEffect transition="in" filter="fade">
                                      <p:cBhvr>
                                        <p:cTn id="10" dur="500"/>
                                        <p:tgtEl>
                                          <p:spTgt spid="1413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2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401763"/>
            <a:ext cx="8534400"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39" name="Oval 3"/>
          <p:cNvSpPr>
            <a:spLocks noChangeArrowheads="1"/>
          </p:cNvSpPr>
          <p:nvPr/>
        </p:nvSpPr>
        <p:spPr bwMode="auto">
          <a:xfrm>
            <a:off x="1905000" y="3535363"/>
            <a:ext cx="228600" cy="228600"/>
          </a:xfrm>
          <a:prstGeom prst="ellipse">
            <a:avLst/>
          </a:prstGeom>
          <a:solidFill>
            <a:srgbClr val="FFFF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0" name="Oval 4"/>
          <p:cNvSpPr>
            <a:spLocks noChangeArrowheads="1"/>
          </p:cNvSpPr>
          <p:nvPr/>
        </p:nvSpPr>
        <p:spPr bwMode="auto">
          <a:xfrm>
            <a:off x="6477000" y="3535363"/>
            <a:ext cx="228600" cy="228600"/>
          </a:xfrm>
          <a:prstGeom prst="ellipse">
            <a:avLst/>
          </a:prstGeom>
          <a:solidFill>
            <a:srgbClr val="FFFF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1" name="Oval 6"/>
          <p:cNvSpPr>
            <a:spLocks noChangeArrowheads="1"/>
          </p:cNvSpPr>
          <p:nvPr/>
        </p:nvSpPr>
        <p:spPr bwMode="auto">
          <a:xfrm>
            <a:off x="1752600" y="3048000"/>
            <a:ext cx="228600" cy="228600"/>
          </a:xfrm>
          <a:prstGeom prst="ellipse">
            <a:avLst/>
          </a:prstGeom>
          <a:solidFill>
            <a:srgbClr val="FF00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2" name="Oval 7"/>
          <p:cNvSpPr>
            <a:spLocks noChangeArrowheads="1"/>
          </p:cNvSpPr>
          <p:nvPr/>
        </p:nvSpPr>
        <p:spPr bwMode="auto">
          <a:xfrm>
            <a:off x="6172200" y="3048000"/>
            <a:ext cx="228600" cy="228600"/>
          </a:xfrm>
          <a:prstGeom prst="ellipse">
            <a:avLst/>
          </a:prstGeom>
          <a:solidFill>
            <a:srgbClr val="FF00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3" name="Oval 8"/>
          <p:cNvSpPr>
            <a:spLocks noChangeArrowheads="1"/>
          </p:cNvSpPr>
          <p:nvPr/>
        </p:nvSpPr>
        <p:spPr bwMode="auto">
          <a:xfrm>
            <a:off x="2743200" y="3048000"/>
            <a:ext cx="228600" cy="228600"/>
          </a:xfrm>
          <a:prstGeom prst="ellipse">
            <a:avLst/>
          </a:prstGeom>
          <a:solidFill>
            <a:srgbClr val="FF66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4" name="Oval 9"/>
          <p:cNvSpPr>
            <a:spLocks noChangeArrowheads="1"/>
          </p:cNvSpPr>
          <p:nvPr/>
        </p:nvSpPr>
        <p:spPr bwMode="auto">
          <a:xfrm>
            <a:off x="7315200" y="3048000"/>
            <a:ext cx="228600" cy="228600"/>
          </a:xfrm>
          <a:prstGeom prst="ellipse">
            <a:avLst/>
          </a:prstGeom>
          <a:solidFill>
            <a:srgbClr val="FF66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5" name="Oval 10"/>
          <p:cNvSpPr>
            <a:spLocks noChangeArrowheads="1"/>
          </p:cNvSpPr>
          <p:nvPr/>
        </p:nvSpPr>
        <p:spPr bwMode="auto">
          <a:xfrm>
            <a:off x="2362200" y="3962400"/>
            <a:ext cx="228600" cy="228600"/>
          </a:xfrm>
          <a:prstGeom prst="ellipse">
            <a:avLst/>
          </a:prstGeom>
          <a:solidFill>
            <a:srgbClr val="00FF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6" name="Oval 11"/>
          <p:cNvSpPr>
            <a:spLocks noChangeArrowheads="1"/>
          </p:cNvSpPr>
          <p:nvPr/>
        </p:nvSpPr>
        <p:spPr bwMode="auto">
          <a:xfrm>
            <a:off x="6934200" y="3962400"/>
            <a:ext cx="228600" cy="228600"/>
          </a:xfrm>
          <a:prstGeom prst="ellipse">
            <a:avLst/>
          </a:prstGeom>
          <a:solidFill>
            <a:srgbClr val="00FF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7" name="Oval 12"/>
          <p:cNvSpPr>
            <a:spLocks noChangeArrowheads="1"/>
          </p:cNvSpPr>
          <p:nvPr/>
        </p:nvSpPr>
        <p:spPr bwMode="auto">
          <a:xfrm>
            <a:off x="1371600" y="5638800"/>
            <a:ext cx="228600" cy="228600"/>
          </a:xfrm>
          <a:prstGeom prst="ellipse">
            <a:avLst/>
          </a:prstGeom>
          <a:solidFill>
            <a:srgbClr val="3366FF"/>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8" name="Oval 13"/>
          <p:cNvSpPr>
            <a:spLocks noChangeArrowheads="1"/>
          </p:cNvSpPr>
          <p:nvPr/>
        </p:nvSpPr>
        <p:spPr bwMode="auto">
          <a:xfrm>
            <a:off x="5715000" y="5638800"/>
            <a:ext cx="228600" cy="228600"/>
          </a:xfrm>
          <a:prstGeom prst="ellipse">
            <a:avLst/>
          </a:prstGeom>
          <a:solidFill>
            <a:srgbClr val="3366FF"/>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49" name="Oval 14"/>
          <p:cNvSpPr>
            <a:spLocks noChangeArrowheads="1"/>
          </p:cNvSpPr>
          <p:nvPr/>
        </p:nvSpPr>
        <p:spPr bwMode="auto">
          <a:xfrm>
            <a:off x="3429000" y="2286000"/>
            <a:ext cx="228600" cy="228600"/>
          </a:xfrm>
          <a:prstGeom prst="ellipse">
            <a:avLst/>
          </a:prstGeom>
          <a:solidFill>
            <a:srgbClr val="8000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50" name="Oval 15"/>
          <p:cNvSpPr>
            <a:spLocks noChangeArrowheads="1"/>
          </p:cNvSpPr>
          <p:nvPr/>
        </p:nvSpPr>
        <p:spPr bwMode="auto">
          <a:xfrm>
            <a:off x="7772400" y="2286000"/>
            <a:ext cx="228600" cy="228600"/>
          </a:xfrm>
          <a:prstGeom prst="ellipse">
            <a:avLst/>
          </a:prstGeom>
          <a:solidFill>
            <a:srgbClr val="8000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51" name="Oval 16"/>
          <p:cNvSpPr>
            <a:spLocks noChangeArrowheads="1"/>
          </p:cNvSpPr>
          <p:nvPr/>
        </p:nvSpPr>
        <p:spPr bwMode="auto">
          <a:xfrm>
            <a:off x="3962400" y="5715000"/>
            <a:ext cx="228600" cy="228600"/>
          </a:xfrm>
          <a:prstGeom prst="ellipse">
            <a:avLst/>
          </a:prstGeom>
          <a:solidFill>
            <a:srgbClr val="FFCC99"/>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52" name="Oval 17"/>
          <p:cNvSpPr>
            <a:spLocks noChangeArrowheads="1"/>
          </p:cNvSpPr>
          <p:nvPr/>
        </p:nvSpPr>
        <p:spPr bwMode="auto">
          <a:xfrm>
            <a:off x="8534400" y="5715000"/>
            <a:ext cx="228600" cy="228600"/>
          </a:xfrm>
          <a:prstGeom prst="ellipse">
            <a:avLst/>
          </a:prstGeom>
          <a:solidFill>
            <a:srgbClr val="FFCC99"/>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53" name="Oval 18"/>
          <p:cNvSpPr>
            <a:spLocks noChangeArrowheads="1"/>
          </p:cNvSpPr>
          <p:nvPr/>
        </p:nvSpPr>
        <p:spPr bwMode="auto">
          <a:xfrm>
            <a:off x="1143000" y="2286000"/>
            <a:ext cx="228600" cy="228600"/>
          </a:xfrm>
          <a:prstGeom prst="ellipse">
            <a:avLst/>
          </a:prstGeom>
          <a:solidFill>
            <a:srgbClr val="993366"/>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54" name="Oval 19"/>
          <p:cNvSpPr>
            <a:spLocks noChangeArrowheads="1"/>
          </p:cNvSpPr>
          <p:nvPr/>
        </p:nvSpPr>
        <p:spPr bwMode="auto">
          <a:xfrm>
            <a:off x="5410200" y="2362200"/>
            <a:ext cx="228600" cy="228600"/>
          </a:xfrm>
          <a:prstGeom prst="ellipse">
            <a:avLst/>
          </a:prstGeom>
          <a:solidFill>
            <a:srgbClr val="993366"/>
          </a:solidFill>
          <a:ln w="9525">
            <a:solidFill>
              <a:schemeClr val="tx1"/>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142355" name="Line 20"/>
          <p:cNvSpPr>
            <a:spLocks noChangeShapeType="1"/>
          </p:cNvSpPr>
          <p:nvPr/>
        </p:nvSpPr>
        <p:spPr bwMode="auto">
          <a:xfrm>
            <a:off x="762000" y="2209800"/>
            <a:ext cx="3581400" cy="8382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356" name="Line 21"/>
          <p:cNvSpPr>
            <a:spLocks noChangeShapeType="1"/>
          </p:cNvSpPr>
          <p:nvPr/>
        </p:nvSpPr>
        <p:spPr bwMode="auto">
          <a:xfrm>
            <a:off x="533400" y="2895600"/>
            <a:ext cx="3276600" cy="7620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357" name="Line 22"/>
          <p:cNvSpPr>
            <a:spLocks noChangeShapeType="1"/>
          </p:cNvSpPr>
          <p:nvPr/>
        </p:nvSpPr>
        <p:spPr bwMode="auto">
          <a:xfrm>
            <a:off x="762000" y="3733800"/>
            <a:ext cx="2971800" cy="6096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358" name="Line 23"/>
          <p:cNvSpPr>
            <a:spLocks noChangeShapeType="1"/>
          </p:cNvSpPr>
          <p:nvPr/>
        </p:nvSpPr>
        <p:spPr bwMode="auto">
          <a:xfrm flipV="1">
            <a:off x="5562600" y="2590800"/>
            <a:ext cx="2895600" cy="6858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359" name="Line 24"/>
          <p:cNvSpPr>
            <a:spLocks noChangeShapeType="1"/>
          </p:cNvSpPr>
          <p:nvPr/>
        </p:nvSpPr>
        <p:spPr bwMode="auto">
          <a:xfrm flipV="1">
            <a:off x="5562600" y="3200400"/>
            <a:ext cx="2895600" cy="6096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360" name="Line 25"/>
          <p:cNvSpPr>
            <a:spLocks noChangeShapeType="1"/>
          </p:cNvSpPr>
          <p:nvPr/>
        </p:nvSpPr>
        <p:spPr bwMode="auto">
          <a:xfrm flipV="1">
            <a:off x="5791200" y="3886200"/>
            <a:ext cx="2743200" cy="3810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361" name="Title 25"/>
          <p:cNvSpPr>
            <a:spLocks noGrp="1"/>
          </p:cNvSpPr>
          <p:nvPr>
            <p:ph type="title"/>
          </p:nvPr>
        </p:nvSpPr>
        <p:spPr>
          <a:xfrm>
            <a:off x="457200" y="152400"/>
            <a:ext cx="8229600" cy="914400"/>
          </a:xfrm>
        </p:spPr>
        <p:txBody>
          <a:bodyPr/>
          <a:lstStyle/>
          <a:p>
            <a:r>
              <a:rPr lang="en-US" altLang="en-US" dirty="0"/>
              <a:t>Example: estimate “fundamental matrix” that corresponds two views</a:t>
            </a:r>
          </a:p>
        </p:txBody>
      </p:sp>
      <p:sp>
        <p:nvSpPr>
          <p:cNvPr id="27" name="TextBox 26"/>
          <p:cNvSpPr txBox="1"/>
          <p:nvPr/>
        </p:nvSpPr>
        <p:spPr>
          <a:xfrm>
            <a:off x="7724775" y="6550223"/>
            <a:ext cx="1420582" cy="307777"/>
          </a:xfrm>
          <a:prstGeom prst="rect">
            <a:avLst/>
          </a:prstGeom>
          <a:noFill/>
        </p:spPr>
        <p:txBody>
          <a:bodyPr wrap="none">
            <a:spAutoFit/>
          </a:bodyPr>
          <a:lstStyle/>
          <a:p>
            <a:pPr eaLnBrk="1" hangingPunct="1">
              <a:defRPr/>
            </a:pPr>
            <a:r>
              <a:rPr lang="en-US" sz="1400" dirty="0">
                <a:solidFill>
                  <a:schemeClr val="tx1">
                    <a:lumMod val="50000"/>
                    <a:lumOff val="50000"/>
                  </a:schemeClr>
                </a:solidFill>
                <a:latin typeface="Arial" charset="0"/>
                <a:cs typeface="Arial" charset="0"/>
              </a:rPr>
              <a:t>Silvio Savarese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4386" name="Title 1"/>
          <p:cNvSpPr>
            <a:spLocks noGrp="1"/>
          </p:cNvSpPr>
          <p:nvPr>
            <p:ph type="title"/>
          </p:nvPr>
        </p:nvSpPr>
        <p:spPr/>
        <p:txBody>
          <a:bodyPr/>
          <a:lstStyle/>
          <a:p>
            <a:r>
              <a:rPr lang="en-US" altLang="en-US"/>
              <a:t>Example: structure from motion</a:t>
            </a:r>
          </a:p>
        </p:txBody>
      </p:sp>
      <p:pic>
        <p:nvPicPr>
          <p:cNvPr id="144387" name="Picture 2" descr="C:\Users\James\Dropbox\cs143 fall 2013\cs143 fall 2013 slides\08\Colosse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76" y="1905000"/>
            <a:ext cx="9221152"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en-US" altLang="en-US" dirty="0"/>
              <a:t>Fundamental to Applications  </a:t>
            </a:r>
            <a:endParaRPr lang="ru-RU" altLang="en-US" dirty="0"/>
          </a:p>
        </p:txBody>
      </p:sp>
      <p:sp>
        <p:nvSpPr>
          <p:cNvPr id="145411" name="Rectangle 3"/>
          <p:cNvSpPr>
            <a:spLocks noGrp="1" noChangeArrowheads="1"/>
          </p:cNvSpPr>
          <p:nvPr>
            <p:ph type="body" idx="1"/>
          </p:nvPr>
        </p:nvSpPr>
        <p:spPr>
          <a:xfrm>
            <a:off x="457200" y="1036637"/>
            <a:ext cx="8001000" cy="5257800"/>
          </a:xfrm>
        </p:spPr>
        <p:txBody>
          <a:bodyPr/>
          <a:lstStyle/>
          <a:p>
            <a:r>
              <a:rPr lang="en-US" altLang="en-US" sz="2800" dirty="0"/>
              <a:t>Image alignment </a:t>
            </a:r>
          </a:p>
          <a:p>
            <a:r>
              <a:rPr lang="en-US" altLang="en-US" sz="2800" dirty="0"/>
              <a:t>3D reconstruction</a:t>
            </a:r>
          </a:p>
          <a:p>
            <a:r>
              <a:rPr lang="en-US" altLang="en-US" sz="2800" dirty="0"/>
              <a:t>Motion tracking (robots, drones, AR)</a:t>
            </a:r>
          </a:p>
          <a:p>
            <a:r>
              <a:rPr lang="en-US" altLang="en-US" sz="2800" dirty="0"/>
              <a:t>Indexing and database retrieval</a:t>
            </a:r>
          </a:p>
          <a:p>
            <a:r>
              <a:rPr lang="en-US" altLang="en-US" sz="2800" dirty="0"/>
              <a:t>Object recognition</a:t>
            </a:r>
          </a:p>
        </p:txBody>
      </p:sp>
      <p:pic>
        <p:nvPicPr>
          <p:cNvPr id="1454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5425" y="1036637"/>
            <a:ext cx="2339975" cy="23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145413" name="Picture 4" descr="Inliers_im1_a.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84487" y="4243546"/>
            <a:ext cx="4038600" cy="261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414" name="Picture 5" descr="Inliers_im2.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4243546"/>
            <a:ext cx="3638800" cy="261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8515350" y="6519446"/>
            <a:ext cx="1371600" cy="338554"/>
          </a:xfrm>
          <a:prstGeom prst="rect">
            <a:avLst/>
          </a:prstGeom>
          <a:noFill/>
        </p:spPr>
        <p:txBody>
          <a:bodyPr wrap="square" rtlCol="0">
            <a:spAutoFit/>
          </a:bodyPr>
          <a:lstStyle/>
          <a:p>
            <a:r>
              <a:rPr lang="en-US" sz="1600" dirty="0">
                <a:solidFill>
                  <a:schemeClr val="bg1">
                    <a:lumMod val="50000"/>
                  </a:schemeClr>
                </a:solidFill>
              </a:rPr>
              <a:t>Hays</a:t>
            </a: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381000" y="76200"/>
            <a:ext cx="8458200" cy="838200"/>
          </a:xfrm>
        </p:spPr>
        <p:txBody>
          <a:bodyPr/>
          <a:lstStyle/>
          <a:p>
            <a:pPr algn="ctr"/>
            <a:r>
              <a:rPr lang="en-US" altLang="en-US" dirty="0"/>
              <a:t>Example application: Panorama stitching</a:t>
            </a:r>
          </a:p>
        </p:txBody>
      </p:sp>
      <p:sp>
        <p:nvSpPr>
          <p:cNvPr id="152579" name="Rectangle 3"/>
          <p:cNvSpPr>
            <a:spLocks noGrp="1" noChangeArrowheads="1"/>
          </p:cNvSpPr>
          <p:nvPr>
            <p:ph type="body" idx="1"/>
          </p:nvPr>
        </p:nvSpPr>
        <p:spPr>
          <a:xfrm>
            <a:off x="685800" y="1219200"/>
            <a:ext cx="7772400" cy="4953000"/>
          </a:xfrm>
        </p:spPr>
        <p:txBody>
          <a:bodyPr/>
          <a:lstStyle/>
          <a:p>
            <a:pPr marL="0" indent="0"/>
            <a:r>
              <a:rPr lang="en-US" altLang="en-US" dirty="0"/>
              <a:t>We have two images – </a:t>
            </a:r>
            <a:br>
              <a:rPr lang="en-US" altLang="en-US" dirty="0"/>
            </a:br>
            <a:r>
              <a:rPr lang="en-US" altLang="en-US" dirty="0"/>
              <a:t>how do we estimate how to overlay them?</a:t>
            </a:r>
          </a:p>
        </p:txBody>
      </p:sp>
      <p:pic>
        <p:nvPicPr>
          <p:cNvPr id="152580" name="Picture 4" descr="imag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15" y="2825750"/>
            <a:ext cx="4413735" cy="319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81" name="Picture 5" descr="imag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199" y="2825750"/>
            <a:ext cx="4413735" cy="319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11"/>
          <p:cNvGrpSpPr>
            <a:grpSpLocks/>
          </p:cNvGrpSpPr>
          <p:nvPr/>
        </p:nvGrpSpPr>
        <p:grpSpPr bwMode="auto">
          <a:xfrm>
            <a:off x="5244811" y="3026804"/>
            <a:ext cx="3581400" cy="1319463"/>
            <a:chOff x="528" y="624"/>
            <a:chExt cx="4715" cy="1678"/>
          </a:xfrm>
        </p:grpSpPr>
        <p:pic>
          <p:nvPicPr>
            <p:cNvPr id="25"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4626" name="Title 1"/>
          <p:cNvSpPr>
            <a:spLocks noGrp="1"/>
          </p:cNvSpPr>
          <p:nvPr>
            <p:ph type="title"/>
          </p:nvPr>
        </p:nvSpPr>
        <p:spPr>
          <a:xfrm>
            <a:off x="0" y="0"/>
            <a:ext cx="9144000" cy="1143000"/>
          </a:xfrm>
        </p:spPr>
        <p:txBody>
          <a:bodyPr/>
          <a:lstStyle/>
          <a:p>
            <a:pPr eaLnBrk="1" hangingPunct="1"/>
            <a:r>
              <a:rPr lang="en-US" altLang="en-US" sz="4000" dirty="0"/>
              <a:t>Local features: main components</a:t>
            </a:r>
          </a:p>
        </p:txBody>
      </p:sp>
      <p:sp>
        <p:nvSpPr>
          <p:cNvPr id="3" name="Content Placeholder 2"/>
          <p:cNvSpPr>
            <a:spLocks noGrp="1"/>
          </p:cNvSpPr>
          <p:nvPr>
            <p:ph idx="1"/>
          </p:nvPr>
        </p:nvSpPr>
        <p:spPr>
          <a:xfrm>
            <a:off x="457200" y="1143000"/>
            <a:ext cx="4724400" cy="4525963"/>
          </a:xfrm>
        </p:spPr>
        <p:txBody>
          <a:bodyPr/>
          <a:lstStyle/>
          <a:p>
            <a:pPr marL="514350" indent="-514350" eaLnBrk="1" hangingPunct="1">
              <a:buFontTx/>
              <a:buAutoNum type="arabicParenR"/>
            </a:pPr>
            <a:r>
              <a:rPr lang="en-US" altLang="en-US" sz="2800" dirty="0"/>
              <a:t>Detection:</a:t>
            </a:r>
            <a:br>
              <a:rPr lang="en-US" altLang="en-US" sz="2800" dirty="0"/>
            </a:br>
            <a:r>
              <a:rPr lang="en-US" altLang="en-US" sz="2000" dirty="0"/>
              <a:t>Find a set of distinctive key points.</a:t>
            </a:r>
            <a:endParaRPr lang="en-US" altLang="en-US" sz="24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t>Description</a:t>
            </a:r>
            <a:r>
              <a:rPr lang="en-US" altLang="en-US" sz="2400" dirty="0"/>
              <a:t>: </a:t>
            </a:r>
            <a:br>
              <a:rPr lang="en-US" altLang="en-US" sz="2400" dirty="0"/>
            </a:br>
            <a:r>
              <a:rPr lang="en-US" altLang="en-US" sz="2000" dirty="0"/>
              <a:t>Extract feature descriptor around each interest point as vector.</a:t>
            </a:r>
            <a:endParaRPr lang="en-US" altLang="en-US" sz="24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t>Matching: </a:t>
            </a:r>
            <a:br>
              <a:rPr lang="en-US" altLang="en-US" sz="2800" dirty="0"/>
            </a:br>
            <a:r>
              <a:rPr lang="en-US" altLang="en-US" sz="2000" dirty="0"/>
              <a:t>Compute distance between feature vectors to find correspondence.</a:t>
            </a:r>
            <a:endParaRPr lang="en-US" altLang="en-US" sz="2400" dirty="0"/>
          </a:p>
        </p:txBody>
      </p:sp>
      <p:grpSp>
        <p:nvGrpSpPr>
          <p:cNvPr id="2" name="Group 20"/>
          <p:cNvGrpSpPr>
            <a:grpSpLocks noChangeAspect="1"/>
          </p:cNvGrpSpPr>
          <p:nvPr/>
        </p:nvGrpSpPr>
        <p:grpSpPr bwMode="auto">
          <a:xfrm>
            <a:off x="2696447" y="3292030"/>
            <a:ext cx="3878503" cy="1127571"/>
            <a:chOff x="2122468" y="4998134"/>
            <a:chExt cx="4484435" cy="1303204"/>
          </a:xfrm>
        </p:grpSpPr>
        <p:sp>
          <p:nvSpPr>
            <p:cNvPr id="8" name="Rectangle 7"/>
            <p:cNvSpPr/>
            <p:nvPr/>
          </p:nvSpPr>
          <p:spPr bwMode="auto">
            <a:xfrm>
              <a:off x="6195748" y="4998134"/>
              <a:ext cx="411155" cy="442179"/>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rgbClr val="000000"/>
                </a:solidFill>
                <a:latin typeface="Arial"/>
                <a:cs typeface="+mn-cs"/>
              </a:endParaRPr>
            </a:p>
          </p:txBody>
        </p:sp>
        <p:graphicFrame>
          <p:nvGraphicFramePr>
            <p:cNvPr id="154645" name="Object 2"/>
            <p:cNvGraphicFramePr>
              <a:graphicFrameLocks noChangeAspect="1"/>
            </p:cNvGraphicFramePr>
            <p:nvPr>
              <p:extLst>
                <p:ext uri="{D42A27DB-BD31-4B8C-83A1-F6EECF244321}">
                  <p14:modId xmlns:p14="http://schemas.microsoft.com/office/powerpoint/2010/main" val="643546313"/>
                </p:ext>
              </p:extLst>
            </p:nvPr>
          </p:nvGraphicFramePr>
          <p:xfrm>
            <a:off x="2122468" y="5698088"/>
            <a:ext cx="2667000" cy="603250"/>
          </p:xfrm>
          <a:graphic>
            <a:graphicData uri="http://schemas.openxmlformats.org/presentationml/2006/ole">
              <mc:AlternateContent xmlns:mc="http://schemas.openxmlformats.org/markup-compatibility/2006">
                <mc:Choice xmlns:v="urn:schemas-microsoft-com:vml" Requires="v">
                  <p:oleObj spid="_x0000_s154897" name="Equation" r:id="rId6" imgW="1066800" imgH="241300" progId="Equation.3">
                    <p:embed/>
                  </p:oleObj>
                </mc:Choice>
                <mc:Fallback>
                  <p:oleObj name="Equation" r:id="rId6" imgW="1066800" imgH="241300" progId="Equation.3">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2468" y="5698088"/>
                          <a:ext cx="2667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54646" name="Shape 17"/>
            <p:cNvCxnSpPr>
              <a:cxnSpLocks noChangeShapeType="1"/>
              <a:stCxn id="8" idx="1"/>
            </p:cNvCxnSpPr>
            <p:nvPr/>
          </p:nvCxnSpPr>
          <p:spPr bwMode="auto">
            <a:xfrm rot="10800000" flipV="1">
              <a:off x="4814886" y="5219223"/>
              <a:ext cx="1380864" cy="810802"/>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4" name="Group 21"/>
          <p:cNvGrpSpPr>
            <a:grpSpLocks/>
          </p:cNvGrpSpPr>
          <p:nvPr/>
        </p:nvGrpSpPr>
        <p:grpSpPr bwMode="auto">
          <a:xfrm>
            <a:off x="6705600" y="3200402"/>
            <a:ext cx="2425700" cy="1755518"/>
            <a:chOff x="7027888" y="4800600"/>
            <a:chExt cx="2794000" cy="1974604"/>
          </a:xfrm>
        </p:grpSpPr>
        <p:grpSp>
          <p:nvGrpSpPr>
            <p:cNvPr id="154640" name="Group 11"/>
            <p:cNvGrpSpPr>
              <a:grpSpLocks/>
            </p:cNvGrpSpPr>
            <p:nvPr/>
          </p:nvGrpSpPr>
          <p:grpSpPr bwMode="auto">
            <a:xfrm>
              <a:off x="7027888" y="4800600"/>
              <a:ext cx="2794000" cy="1974604"/>
              <a:chOff x="7027888" y="4800600"/>
              <a:chExt cx="2794000" cy="1974604"/>
            </a:xfrm>
          </p:grpSpPr>
          <p:sp>
            <p:nvSpPr>
              <p:cNvPr id="10" name="Rectangle 9"/>
              <p:cNvSpPr/>
              <p:nvPr/>
            </p:nvSpPr>
            <p:spPr bwMode="auto">
              <a:xfrm>
                <a:off x="7470393" y="4800600"/>
                <a:ext cx="530275" cy="533901"/>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rgbClr val="000000"/>
                  </a:solidFill>
                  <a:latin typeface="Arial"/>
                  <a:cs typeface="+mn-cs"/>
                </a:endParaRPr>
              </a:p>
            </p:txBody>
          </p:sp>
          <p:graphicFrame>
            <p:nvGraphicFramePr>
              <p:cNvPr id="154643" name="Object 3"/>
              <p:cNvGraphicFramePr>
                <a:graphicFrameLocks noChangeAspect="1"/>
              </p:cNvGraphicFramePr>
              <p:nvPr>
                <p:extLst>
                  <p:ext uri="{D42A27DB-BD31-4B8C-83A1-F6EECF244321}">
                    <p14:modId xmlns:p14="http://schemas.microsoft.com/office/powerpoint/2010/main" val="1694086609"/>
                  </p:ext>
                </p:extLst>
              </p:nvPr>
            </p:nvGraphicFramePr>
            <p:xfrm>
              <a:off x="7027888" y="6171954"/>
              <a:ext cx="2794000" cy="603250"/>
            </p:xfrm>
            <a:graphic>
              <a:graphicData uri="http://schemas.openxmlformats.org/presentationml/2006/ole">
                <mc:AlternateContent xmlns:mc="http://schemas.openxmlformats.org/markup-compatibility/2006">
                  <mc:Choice xmlns:v="urn:schemas-microsoft-com:vml" Requires="v">
                    <p:oleObj spid="_x0000_s154898" name="Equation" r:id="rId8" imgW="1117600" imgH="241300" progId="Equation.3">
                      <p:embed/>
                    </p:oleObj>
                  </mc:Choice>
                  <mc:Fallback>
                    <p:oleObj name="Equation" r:id="rId8" imgW="1117600" imgH="241300" progId="Equation.3">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27888" y="6171954"/>
                            <a:ext cx="2794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cxnSp>
          <p:nvCxnSpPr>
            <p:cNvPr id="154641" name="Curved Connector 19"/>
            <p:cNvCxnSpPr>
              <a:cxnSpLocks noChangeShapeType="1"/>
            </p:cNvCxnSpPr>
            <p:nvPr/>
          </p:nvCxnSpPr>
          <p:spPr bwMode="auto">
            <a:xfrm rot="16200000" flipH="1">
              <a:off x="7136099" y="5817903"/>
              <a:ext cx="990081" cy="22273"/>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6" name="Group 34"/>
          <p:cNvGrpSpPr>
            <a:grpSpLocks/>
          </p:cNvGrpSpPr>
          <p:nvPr/>
        </p:nvGrpSpPr>
        <p:grpSpPr bwMode="auto">
          <a:xfrm>
            <a:off x="5244811" y="5345132"/>
            <a:ext cx="3707822" cy="971550"/>
            <a:chOff x="4800600" y="5391912"/>
            <a:chExt cx="4343400" cy="1161288"/>
          </a:xfrm>
        </p:grpSpPr>
        <p:pic>
          <p:nvPicPr>
            <p:cNvPr id="154634"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00600" y="5391912"/>
              <a:ext cx="2121408" cy="116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5"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11052" y="5395686"/>
              <a:ext cx="2132948" cy="115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4636" name="Straight Arrow Connector 27"/>
            <p:cNvCxnSpPr>
              <a:cxnSpLocks noChangeShapeType="1"/>
            </p:cNvCxnSpPr>
            <p:nvPr/>
          </p:nvCxnSpPr>
          <p:spPr bwMode="auto">
            <a:xfrm flipV="1">
              <a:off x="5562600" y="5562600"/>
              <a:ext cx="19812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7" name="Straight Arrow Connector 28"/>
            <p:cNvCxnSpPr>
              <a:cxnSpLocks noChangeShapeType="1"/>
            </p:cNvCxnSpPr>
            <p:nvPr/>
          </p:nvCxnSpPr>
          <p:spPr bwMode="auto">
            <a:xfrm>
              <a:off x="6629400" y="59436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8" name="Straight Arrow Connector 31"/>
            <p:cNvCxnSpPr>
              <a:cxnSpLocks noChangeShapeType="1"/>
            </p:cNvCxnSpPr>
            <p:nvPr/>
          </p:nvCxnSpPr>
          <p:spPr bwMode="auto">
            <a:xfrm>
              <a:off x="5410200" y="62484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9" name="Straight Arrow Connector 32"/>
            <p:cNvCxnSpPr>
              <a:cxnSpLocks noChangeShapeType="1"/>
            </p:cNvCxnSpPr>
            <p:nvPr/>
          </p:nvCxnSpPr>
          <p:spPr bwMode="auto">
            <a:xfrm flipV="1">
              <a:off x="5334000" y="5791200"/>
              <a:ext cx="21336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grpSp>
      <p:grpSp>
        <p:nvGrpSpPr>
          <p:cNvPr id="27" name="Group 11"/>
          <p:cNvGrpSpPr>
            <a:grpSpLocks/>
          </p:cNvGrpSpPr>
          <p:nvPr/>
        </p:nvGrpSpPr>
        <p:grpSpPr bwMode="auto">
          <a:xfrm>
            <a:off x="5226050" y="1182225"/>
            <a:ext cx="3581400" cy="1319463"/>
            <a:chOff x="528" y="624"/>
            <a:chExt cx="4715" cy="1678"/>
          </a:xfrm>
        </p:grpSpPr>
        <p:pic>
          <p:nvPicPr>
            <p:cNvPr id="28"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3" name="Object 5"/>
          <p:cNvGraphicFramePr>
            <a:graphicFrameLocks noChangeAspect="1"/>
          </p:cNvGraphicFramePr>
          <p:nvPr>
            <p:extLst>
              <p:ext uri="{D42A27DB-BD31-4B8C-83A1-F6EECF244321}">
                <p14:modId xmlns:p14="http://schemas.microsoft.com/office/powerpoint/2010/main" val="4045278511"/>
              </p:ext>
            </p:extLst>
          </p:nvPr>
        </p:nvGraphicFramePr>
        <p:xfrm>
          <a:off x="1879075" y="5790700"/>
          <a:ext cx="1854725" cy="476750"/>
        </p:xfrm>
        <a:graphic>
          <a:graphicData uri="http://schemas.openxmlformats.org/presentationml/2006/ole">
            <mc:AlternateContent xmlns:mc="http://schemas.openxmlformats.org/markup-compatibility/2006">
              <mc:Choice xmlns:v="urn:schemas-microsoft-com:vml" Requires="v">
                <p:oleObj spid="_x0000_s154899" name="Equation" r:id="rId12" imgW="838080" imgH="215640" progId="Equation.3">
                  <p:embed/>
                </p:oleObj>
              </mc:Choice>
              <mc:Fallback>
                <p:oleObj name="Equation" r:id="rId12" imgW="838080" imgH="215640" progId="Equation.3">
                  <p:embed/>
                  <p:pic>
                    <p:nvPicPr>
                      <p:cNvPr id="99" name="Object 5"/>
                      <p:cNvPicPr>
                        <a:picLocks noChangeAspect="1" noChangeArrowheads="1"/>
                      </p:cNvPicPr>
                      <p:nvPr/>
                    </p:nvPicPr>
                    <p:blipFill>
                      <a:blip r:embed="rId13"/>
                      <a:srcRect/>
                      <a:stretch>
                        <a:fillRect/>
                      </a:stretch>
                    </p:blipFill>
                    <p:spPr bwMode="auto">
                      <a:xfrm>
                        <a:off x="1879075" y="5790700"/>
                        <a:ext cx="1854725" cy="476750"/>
                      </a:xfrm>
                      <a:prstGeom prst="rect">
                        <a:avLst/>
                      </a:prstGeom>
                      <a:noFill/>
                      <a:ln>
                        <a:noFill/>
                      </a:ln>
                    </p:spPr>
                  </p:pic>
                </p:oleObj>
              </mc:Fallback>
            </mc:AlternateContent>
          </a:graphicData>
        </a:graphic>
      </p:graphicFrame>
      <p:grpSp>
        <p:nvGrpSpPr>
          <p:cNvPr id="34" name="Group 105"/>
          <p:cNvGrpSpPr>
            <a:grpSpLocks/>
          </p:cNvGrpSpPr>
          <p:nvPr/>
        </p:nvGrpSpPr>
        <p:grpSpPr bwMode="auto">
          <a:xfrm>
            <a:off x="1205320" y="3921709"/>
            <a:ext cx="1234095" cy="552404"/>
            <a:chOff x="2366355" y="5265735"/>
            <a:chExt cx="1234095" cy="552347"/>
          </a:xfrm>
        </p:grpSpPr>
        <p:grpSp>
          <p:nvGrpSpPr>
            <p:cNvPr id="35" name="Group 52"/>
            <p:cNvGrpSpPr>
              <a:grpSpLocks/>
            </p:cNvGrpSpPr>
            <p:nvPr/>
          </p:nvGrpSpPr>
          <p:grpSpPr bwMode="auto">
            <a:xfrm>
              <a:off x="2771775" y="5265735"/>
              <a:ext cx="828675" cy="552347"/>
              <a:chOff x="1859" y="3339"/>
              <a:chExt cx="363" cy="301"/>
            </a:xfrm>
          </p:grpSpPr>
          <p:sp>
            <p:nvSpPr>
              <p:cNvPr id="37" name="Line 53"/>
              <p:cNvSpPr>
                <a:spLocks noChangeShapeType="1"/>
              </p:cNvSpPr>
              <p:nvPr/>
            </p:nvSpPr>
            <p:spPr bwMode="auto">
              <a:xfrm>
                <a:off x="1859" y="3362"/>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38" name="Line 54"/>
              <p:cNvSpPr>
                <a:spLocks noChangeShapeType="1"/>
              </p:cNvSpPr>
              <p:nvPr/>
            </p:nvSpPr>
            <p:spPr bwMode="auto">
              <a:xfrm>
                <a:off x="1859" y="3640"/>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39" name="Rectangle 55"/>
              <p:cNvSpPr>
                <a:spLocks noChangeArrowheads="1"/>
              </p:cNvSpPr>
              <p:nvPr/>
            </p:nvSpPr>
            <p:spPr bwMode="auto">
              <a:xfrm>
                <a:off x="188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0" name="Rectangle 56"/>
              <p:cNvSpPr>
                <a:spLocks noChangeArrowheads="1"/>
              </p:cNvSpPr>
              <p:nvPr/>
            </p:nvSpPr>
            <p:spPr bwMode="auto">
              <a:xfrm>
                <a:off x="1904"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1" name="Rectangle 57"/>
              <p:cNvSpPr>
                <a:spLocks noChangeArrowheads="1"/>
              </p:cNvSpPr>
              <p:nvPr/>
            </p:nvSpPr>
            <p:spPr bwMode="auto">
              <a:xfrm>
                <a:off x="1927"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2" name="Rectangle 58"/>
              <p:cNvSpPr>
                <a:spLocks noChangeArrowheads="1"/>
              </p:cNvSpPr>
              <p:nvPr/>
            </p:nvSpPr>
            <p:spPr bwMode="auto">
              <a:xfrm>
                <a:off x="1950" y="3430"/>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3" name="Rectangle 59"/>
              <p:cNvSpPr>
                <a:spLocks noChangeArrowheads="1"/>
              </p:cNvSpPr>
              <p:nvPr/>
            </p:nvSpPr>
            <p:spPr bwMode="auto">
              <a:xfrm>
                <a:off x="197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4" name="Rectangle 60"/>
              <p:cNvSpPr>
                <a:spLocks noChangeArrowheads="1"/>
              </p:cNvSpPr>
              <p:nvPr/>
            </p:nvSpPr>
            <p:spPr bwMode="auto">
              <a:xfrm>
                <a:off x="1995" y="3385"/>
                <a:ext cx="23" cy="249"/>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5" name="Rectangle 61"/>
              <p:cNvSpPr>
                <a:spLocks noChangeArrowheads="1"/>
              </p:cNvSpPr>
              <p:nvPr/>
            </p:nvSpPr>
            <p:spPr bwMode="auto">
              <a:xfrm>
                <a:off x="2018" y="3362"/>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6" name="Rectangle 62"/>
              <p:cNvSpPr>
                <a:spLocks noChangeArrowheads="1"/>
              </p:cNvSpPr>
              <p:nvPr/>
            </p:nvSpPr>
            <p:spPr bwMode="auto">
              <a:xfrm>
                <a:off x="2040"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7" name="Rectangle 63"/>
              <p:cNvSpPr>
                <a:spLocks noChangeArrowheads="1"/>
              </p:cNvSpPr>
              <p:nvPr/>
            </p:nvSpPr>
            <p:spPr bwMode="auto">
              <a:xfrm>
                <a:off x="2063"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8" name="Rectangle 64"/>
              <p:cNvSpPr>
                <a:spLocks noChangeArrowheads="1"/>
              </p:cNvSpPr>
              <p:nvPr/>
            </p:nvSpPr>
            <p:spPr bwMode="auto">
              <a:xfrm>
                <a:off x="2086" y="3362"/>
                <a:ext cx="23"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9" name="Rectangle 65"/>
              <p:cNvSpPr>
                <a:spLocks noChangeArrowheads="1"/>
              </p:cNvSpPr>
              <p:nvPr/>
            </p:nvSpPr>
            <p:spPr bwMode="auto">
              <a:xfrm>
                <a:off x="2108"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0" name="Rectangle 66"/>
              <p:cNvSpPr>
                <a:spLocks noChangeArrowheads="1"/>
              </p:cNvSpPr>
              <p:nvPr/>
            </p:nvSpPr>
            <p:spPr bwMode="auto">
              <a:xfrm>
                <a:off x="2131"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grpSp>
        <p:graphicFrame>
          <p:nvGraphicFramePr>
            <p:cNvPr id="36" name="Object 2"/>
            <p:cNvGraphicFramePr>
              <a:graphicFrameLocks noChangeAspect="1"/>
            </p:cNvGraphicFramePr>
            <p:nvPr>
              <p:extLst>
                <p:ext uri="{D42A27DB-BD31-4B8C-83A1-F6EECF244321}">
                  <p14:modId xmlns:p14="http://schemas.microsoft.com/office/powerpoint/2010/main" val="182388059"/>
                </p:ext>
              </p:extLst>
            </p:nvPr>
          </p:nvGraphicFramePr>
          <p:xfrm>
            <a:off x="2366355" y="5307941"/>
            <a:ext cx="301625" cy="395246"/>
          </p:xfrm>
          <a:graphic>
            <a:graphicData uri="http://schemas.openxmlformats.org/presentationml/2006/ole">
              <mc:AlternateContent xmlns:mc="http://schemas.openxmlformats.org/markup-compatibility/2006">
                <mc:Choice xmlns:v="urn:schemas-microsoft-com:vml" Requires="v">
                  <p:oleObj spid="_x0000_s154900" name="Equation" r:id="rId14" imgW="164880" imgH="215640" progId="Equation.3">
                    <p:embed/>
                  </p:oleObj>
                </mc:Choice>
                <mc:Fallback>
                  <p:oleObj name="Equation" r:id="rId14" imgW="164880" imgH="215640" progId="Equation.3">
                    <p:embed/>
                    <p:pic>
                      <p:nvPicPr>
                        <p:cNvPr id="149587" name="Object 2"/>
                        <p:cNvPicPr>
                          <a:picLocks noChangeAspect="1" noChangeArrowheads="1"/>
                        </p:cNvPicPr>
                        <p:nvPr/>
                      </p:nvPicPr>
                      <p:blipFill>
                        <a:blip r:embed="rId15"/>
                        <a:srcRect/>
                        <a:stretch>
                          <a:fillRect/>
                        </a:stretch>
                      </p:blipFill>
                      <p:spPr bwMode="auto">
                        <a:xfrm>
                          <a:off x="2366355" y="5307941"/>
                          <a:ext cx="301625" cy="395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51" name="Group 106"/>
          <p:cNvGrpSpPr>
            <a:grpSpLocks/>
          </p:cNvGrpSpPr>
          <p:nvPr/>
        </p:nvGrpSpPr>
        <p:grpSpPr bwMode="auto">
          <a:xfrm>
            <a:off x="5257800" y="4419600"/>
            <a:ext cx="1195185" cy="515947"/>
            <a:chOff x="4529340" y="5300665"/>
            <a:chExt cx="1195185" cy="515961"/>
          </a:xfrm>
        </p:grpSpPr>
        <p:grpSp>
          <p:nvGrpSpPr>
            <p:cNvPr id="52" name="Group 67"/>
            <p:cNvGrpSpPr>
              <a:grpSpLocks/>
            </p:cNvGrpSpPr>
            <p:nvPr/>
          </p:nvGrpSpPr>
          <p:grpSpPr bwMode="auto">
            <a:xfrm>
              <a:off x="4967288" y="5300665"/>
              <a:ext cx="757237" cy="515961"/>
              <a:chOff x="3515" y="3498"/>
              <a:chExt cx="363" cy="278"/>
            </a:xfrm>
          </p:grpSpPr>
          <p:sp>
            <p:nvSpPr>
              <p:cNvPr id="54" name="Line 68"/>
              <p:cNvSpPr>
                <a:spLocks noChangeShapeType="1"/>
              </p:cNvSpPr>
              <p:nvPr/>
            </p:nvSpPr>
            <p:spPr bwMode="auto">
              <a:xfrm>
                <a:off x="3515" y="3498"/>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5" name="Line 69"/>
              <p:cNvSpPr>
                <a:spLocks noChangeShapeType="1"/>
              </p:cNvSpPr>
              <p:nvPr/>
            </p:nvSpPr>
            <p:spPr bwMode="auto">
              <a:xfrm>
                <a:off x="3515" y="3776"/>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56" name="Rectangle 70"/>
              <p:cNvSpPr>
                <a:spLocks noChangeArrowheads="1"/>
              </p:cNvSpPr>
              <p:nvPr/>
            </p:nvSpPr>
            <p:spPr bwMode="auto">
              <a:xfrm>
                <a:off x="3538"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7" name="Rectangle 71"/>
              <p:cNvSpPr>
                <a:spLocks noChangeArrowheads="1"/>
              </p:cNvSpPr>
              <p:nvPr/>
            </p:nvSpPr>
            <p:spPr bwMode="auto">
              <a:xfrm>
                <a:off x="3560"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8" name="Rectangle 72"/>
              <p:cNvSpPr>
                <a:spLocks noChangeArrowheads="1"/>
              </p:cNvSpPr>
              <p:nvPr/>
            </p:nvSpPr>
            <p:spPr bwMode="auto">
              <a:xfrm>
                <a:off x="3583"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9" name="Rectangle 73"/>
              <p:cNvSpPr>
                <a:spLocks noChangeArrowheads="1"/>
              </p:cNvSpPr>
              <p:nvPr/>
            </p:nvSpPr>
            <p:spPr bwMode="auto">
              <a:xfrm>
                <a:off x="3606" y="3566"/>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0" name="Rectangle 74"/>
              <p:cNvSpPr>
                <a:spLocks noChangeArrowheads="1"/>
              </p:cNvSpPr>
              <p:nvPr/>
            </p:nvSpPr>
            <p:spPr bwMode="auto">
              <a:xfrm>
                <a:off x="3628"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1" name="Rectangle 75"/>
              <p:cNvSpPr>
                <a:spLocks noChangeArrowheads="1"/>
              </p:cNvSpPr>
              <p:nvPr/>
            </p:nvSpPr>
            <p:spPr bwMode="auto">
              <a:xfrm>
                <a:off x="3651"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2" name="Rectangle 76"/>
              <p:cNvSpPr>
                <a:spLocks noChangeArrowheads="1"/>
              </p:cNvSpPr>
              <p:nvPr/>
            </p:nvSpPr>
            <p:spPr bwMode="auto">
              <a:xfrm>
                <a:off x="3674" y="3498"/>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3" name="Rectangle 77"/>
              <p:cNvSpPr>
                <a:spLocks noChangeArrowheads="1"/>
              </p:cNvSpPr>
              <p:nvPr/>
            </p:nvSpPr>
            <p:spPr bwMode="auto">
              <a:xfrm>
                <a:off x="3696"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4" name="Rectangle 78"/>
              <p:cNvSpPr>
                <a:spLocks noChangeArrowheads="1"/>
              </p:cNvSpPr>
              <p:nvPr/>
            </p:nvSpPr>
            <p:spPr bwMode="auto">
              <a:xfrm>
                <a:off x="3719"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5" name="Rectangle 79"/>
              <p:cNvSpPr>
                <a:spLocks noChangeArrowheads="1"/>
              </p:cNvSpPr>
              <p:nvPr/>
            </p:nvSpPr>
            <p:spPr bwMode="auto">
              <a:xfrm>
                <a:off x="3742"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6" name="Rectangle 80"/>
              <p:cNvSpPr>
                <a:spLocks noChangeArrowheads="1"/>
              </p:cNvSpPr>
              <p:nvPr/>
            </p:nvSpPr>
            <p:spPr bwMode="auto">
              <a:xfrm>
                <a:off x="3764"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7" name="Rectangle 81"/>
              <p:cNvSpPr>
                <a:spLocks noChangeArrowheads="1"/>
              </p:cNvSpPr>
              <p:nvPr/>
            </p:nvSpPr>
            <p:spPr bwMode="auto">
              <a:xfrm>
                <a:off x="3787"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grpSp>
        <p:graphicFrame>
          <p:nvGraphicFramePr>
            <p:cNvPr id="53" name="Object 3"/>
            <p:cNvGraphicFramePr>
              <a:graphicFrameLocks noChangeAspect="1"/>
            </p:cNvGraphicFramePr>
            <p:nvPr>
              <p:extLst>
                <p:ext uri="{D42A27DB-BD31-4B8C-83A1-F6EECF244321}">
                  <p14:modId xmlns:p14="http://schemas.microsoft.com/office/powerpoint/2010/main" val="3613757634"/>
                </p:ext>
              </p:extLst>
            </p:nvPr>
          </p:nvGraphicFramePr>
          <p:xfrm>
            <a:off x="4529340" y="5342263"/>
            <a:ext cx="349250" cy="395287"/>
          </p:xfrm>
          <a:graphic>
            <a:graphicData uri="http://schemas.openxmlformats.org/presentationml/2006/ole">
              <mc:AlternateContent xmlns:mc="http://schemas.openxmlformats.org/markup-compatibility/2006">
                <mc:Choice xmlns:v="urn:schemas-microsoft-com:vml" Requires="v">
                  <p:oleObj spid="_x0000_s154901" name="Equation" r:id="rId16" imgW="190440" imgH="215640" progId="Equation.3">
                    <p:embed/>
                  </p:oleObj>
                </mc:Choice>
                <mc:Fallback>
                  <p:oleObj name="Equation" r:id="rId16" imgW="190440" imgH="215640" progId="Equation.3">
                    <p:embed/>
                    <p:pic>
                      <p:nvPicPr>
                        <p:cNvPr id="149571" name="Object 3"/>
                        <p:cNvPicPr>
                          <a:picLocks noChangeAspect="1" noChangeArrowheads="1"/>
                        </p:cNvPicPr>
                        <p:nvPr/>
                      </p:nvPicPr>
                      <p:blipFill>
                        <a:blip r:embed="rId17"/>
                        <a:srcRect/>
                        <a:stretch>
                          <a:fillRect/>
                        </a:stretch>
                      </p:blipFill>
                      <p:spPr bwMode="auto">
                        <a:xfrm>
                          <a:off x="4529340" y="5342263"/>
                          <a:ext cx="34925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68" name="Footer Placeholder 4"/>
          <p:cNvSpPr>
            <a:spLocks noGrp="1"/>
          </p:cNvSpPr>
          <p:nvPr>
            <p:ph type="ftr" sz="quarter" idx="11"/>
          </p:nvPr>
        </p:nvSpPr>
        <p:spPr>
          <a:xfrm>
            <a:off x="0" y="6515100"/>
            <a:ext cx="1955800" cy="342900"/>
          </a:xfrm>
        </p:spPr>
        <p:txBody>
          <a:bodyPr/>
          <a:lstStyle/>
          <a:p>
            <a:pPr>
              <a:defRPr/>
            </a:pPr>
            <a:r>
              <a:rPr lang="de-DE" dirty="0">
                <a:solidFill>
                  <a:schemeClr val="bg1">
                    <a:lumMod val="50000"/>
                  </a:schemeClr>
                </a:solidFill>
              </a:rPr>
              <a:t>K. Grauman, B. Leibe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animEffect transition="in" filter="fade">
                                      <p:cBhvr>
                                        <p:cTn id="9" dur="500"/>
                                        <p:tgtEl>
                                          <p:spTgt spid="2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5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5"/>
          <p:cNvPicPr>
            <a:picLocks noChangeAspect="1" noChangeArrowheads="1"/>
          </p:cNvPicPr>
          <p:nvPr/>
        </p:nvPicPr>
        <p:blipFill>
          <a:blip r:embed="rId3">
            <a:extLst>
              <a:ext uri="{28A0092B-C50C-407E-A947-70E740481C1C}">
                <a14:useLocalDpi xmlns:a14="http://schemas.microsoft.com/office/drawing/2010/main" val="0"/>
              </a:ext>
            </a:extLst>
          </a:blip>
          <a:srcRect l="48239" t="33333" r="35683" b="40741"/>
          <a:stretch>
            <a:fillRect/>
          </a:stretch>
        </p:blipFill>
        <p:spPr bwMode="auto">
          <a:xfrm>
            <a:off x="6477000" y="3124200"/>
            <a:ext cx="60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Line 14"/>
          <p:cNvSpPr>
            <a:spLocks noChangeShapeType="1"/>
          </p:cNvSpPr>
          <p:nvPr/>
        </p:nvSpPr>
        <p:spPr bwMode="auto">
          <a:xfrm>
            <a:off x="1676400" y="3200400"/>
            <a:ext cx="5181600" cy="312738"/>
          </a:xfrm>
          <a:prstGeom prst="line">
            <a:avLst/>
          </a:prstGeom>
          <a:noFill/>
          <a:ln w="28575">
            <a:solidFill>
              <a:srgbClr val="008000"/>
            </a:solidFill>
            <a:round/>
            <a:headEnd/>
            <a:tailEnd type="triangle" w="lg" len="lg"/>
          </a:ln>
        </p:spPr>
        <p:txBody>
          <a:bodyPr/>
          <a:lstStyle/>
          <a:p>
            <a:pPr>
              <a:defRPr/>
            </a:pPr>
            <a:endParaRPr lang="en-US" sz="1800">
              <a:solidFill>
                <a:srgbClr val="000000"/>
              </a:solidFill>
              <a:latin typeface="Arial"/>
              <a:cs typeface="+mn-cs"/>
            </a:endParaRPr>
          </a:p>
        </p:txBody>
      </p:sp>
      <p:sp>
        <p:nvSpPr>
          <p:cNvPr id="4" name="Rectangle 5"/>
          <p:cNvSpPr txBox="1">
            <a:spLocks noChangeArrowheads="1"/>
          </p:cNvSpPr>
          <p:nvPr/>
        </p:nvSpPr>
        <p:spPr bwMode="auto">
          <a:xfrm>
            <a:off x="0" y="152400"/>
            <a:ext cx="9144000" cy="1143000"/>
          </a:xfrm>
          <a:prstGeom prst="rect">
            <a:avLst/>
          </a:prstGeom>
          <a:noFill/>
          <a:ln w="9525">
            <a:noFill/>
            <a:miter lim="800000"/>
            <a:headEnd/>
            <a:tailEnd/>
          </a:ln>
        </p:spPr>
        <p:txBody>
          <a:bodyPr anchor="ctr"/>
          <a:lstStyle/>
          <a:p>
            <a:pPr algn="ctr" eaLnBrk="1" hangingPunct="1">
              <a:defRPr/>
            </a:pPr>
            <a:r>
              <a:rPr lang="en-US" sz="4000" kern="0" dirty="0">
                <a:solidFill>
                  <a:srgbClr val="000000"/>
                </a:solidFill>
                <a:latin typeface="Arial"/>
                <a:cs typeface="+mn-cs"/>
              </a:rPr>
              <a:t>Goal: Distinctiveness</a:t>
            </a:r>
          </a:p>
        </p:txBody>
      </p:sp>
      <p:sp>
        <p:nvSpPr>
          <p:cNvPr id="5" name="Rectangle 6"/>
          <p:cNvSpPr>
            <a:spLocks noChangeArrowheads="1"/>
          </p:cNvSpPr>
          <p:nvPr/>
        </p:nvSpPr>
        <p:spPr bwMode="auto">
          <a:xfrm>
            <a:off x="479425" y="1371600"/>
            <a:ext cx="7978775"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33363" indent="-2333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a:spcBef>
                <a:spcPct val="50000"/>
              </a:spcBef>
              <a:buNone/>
            </a:pPr>
            <a:r>
              <a:rPr lang="en-US" altLang="en-US" sz="2800" dirty="0">
                <a:solidFill>
                  <a:srgbClr val="000000"/>
                </a:solidFill>
                <a:cs typeface="Times New Roman" panose="02020603050405020304" pitchFamily="18" charset="0"/>
              </a:rPr>
              <a:t>We want to be able to reliably determine which point goes with which.</a:t>
            </a:r>
          </a:p>
          <a:p>
            <a:pPr>
              <a:spcBef>
                <a:spcPct val="50000"/>
              </a:spcBef>
            </a:pPr>
            <a:endParaRPr lang="en-US" altLang="en-US" sz="2800" dirty="0">
              <a:solidFill>
                <a:srgbClr val="000000"/>
              </a:solidFill>
              <a:cs typeface="Times New Roman" panose="02020603050405020304" pitchFamily="18" charset="0"/>
            </a:endParaRPr>
          </a:p>
          <a:p>
            <a:pPr>
              <a:spcBef>
                <a:spcPct val="50000"/>
              </a:spcBef>
            </a:pPr>
            <a:endParaRPr lang="en-US" altLang="en-US" sz="2800" dirty="0">
              <a:solidFill>
                <a:srgbClr val="000000"/>
              </a:solidFill>
              <a:cs typeface="Times New Roman" panose="02020603050405020304" pitchFamily="18" charset="0"/>
            </a:endParaRPr>
          </a:p>
          <a:p>
            <a:pPr>
              <a:spcBef>
                <a:spcPct val="50000"/>
              </a:spcBef>
            </a:pPr>
            <a:endParaRPr lang="en-US" altLang="en-US" sz="2800" dirty="0">
              <a:solidFill>
                <a:srgbClr val="000000"/>
              </a:solidFill>
              <a:cs typeface="Times New Roman" panose="02020603050405020304" pitchFamily="18" charset="0"/>
            </a:endParaRPr>
          </a:p>
          <a:p>
            <a:pPr marL="0" indent="0">
              <a:spcBef>
                <a:spcPct val="50000"/>
              </a:spcBef>
              <a:buNone/>
            </a:pPr>
            <a:endParaRPr lang="en-US" altLang="en-US" sz="2800" dirty="0">
              <a:solidFill>
                <a:srgbClr val="000000"/>
              </a:solidFill>
              <a:cs typeface="Times New Roman" panose="02020603050405020304" pitchFamily="18" charset="0"/>
            </a:endParaRPr>
          </a:p>
        </p:txBody>
      </p:sp>
      <p:grpSp>
        <p:nvGrpSpPr>
          <p:cNvPr id="2" name="Group 20"/>
          <p:cNvGrpSpPr>
            <a:grpSpLocks noChangeAspect="1"/>
          </p:cNvGrpSpPr>
          <p:nvPr/>
        </p:nvGrpSpPr>
        <p:grpSpPr bwMode="auto">
          <a:xfrm>
            <a:off x="479425" y="2514600"/>
            <a:ext cx="3463925" cy="2020888"/>
            <a:chOff x="1981200" y="3535362"/>
            <a:chExt cx="1714500" cy="1000125"/>
          </a:xfrm>
        </p:grpSpPr>
        <p:pic>
          <p:nvPicPr>
            <p:cNvPr id="16079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535362"/>
              <a:ext cx="1714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6"/>
            <p:cNvSpPr>
              <a:spLocks noChangeArrowheads="1"/>
            </p:cNvSpPr>
            <p:nvPr/>
          </p:nvSpPr>
          <p:spPr bwMode="auto">
            <a:xfrm>
              <a:off x="2590940" y="3840192"/>
              <a:ext cx="76218" cy="76208"/>
            </a:xfrm>
            <a:prstGeom prst="ellipse">
              <a:avLst/>
            </a:prstGeom>
            <a:solidFill>
              <a:schemeClr val="accent1"/>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9" name="Oval 7"/>
            <p:cNvSpPr>
              <a:spLocks noChangeArrowheads="1"/>
            </p:cNvSpPr>
            <p:nvPr/>
          </p:nvSpPr>
          <p:spPr bwMode="auto">
            <a:xfrm>
              <a:off x="2362288" y="4145022"/>
              <a:ext cx="76217" cy="76208"/>
            </a:xfrm>
            <a:prstGeom prst="ellipse">
              <a:avLst/>
            </a:prstGeom>
            <a:solidFill>
              <a:schemeClr val="accent1"/>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0" name="Oval 8"/>
            <p:cNvSpPr>
              <a:spLocks noChangeArrowheads="1"/>
            </p:cNvSpPr>
            <p:nvPr/>
          </p:nvSpPr>
          <p:spPr bwMode="auto">
            <a:xfrm>
              <a:off x="2667157" y="4297437"/>
              <a:ext cx="76217" cy="76208"/>
            </a:xfrm>
            <a:prstGeom prst="ellipse">
              <a:avLst/>
            </a:prstGeom>
            <a:solidFill>
              <a:schemeClr val="accent1"/>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1" name="Oval 9"/>
            <p:cNvSpPr>
              <a:spLocks noChangeArrowheads="1"/>
            </p:cNvSpPr>
            <p:nvPr/>
          </p:nvSpPr>
          <p:spPr bwMode="auto">
            <a:xfrm>
              <a:off x="2972027" y="4068814"/>
              <a:ext cx="76217" cy="76207"/>
            </a:xfrm>
            <a:prstGeom prst="ellipse">
              <a:avLst/>
            </a:prstGeom>
            <a:solidFill>
              <a:schemeClr val="accent1"/>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grpSp>
      <p:grpSp>
        <p:nvGrpSpPr>
          <p:cNvPr id="3" name="Group 21"/>
          <p:cNvGrpSpPr>
            <a:grpSpLocks noChangeAspect="1"/>
          </p:cNvGrpSpPr>
          <p:nvPr/>
        </p:nvGrpSpPr>
        <p:grpSpPr bwMode="auto">
          <a:xfrm>
            <a:off x="4743450" y="2514600"/>
            <a:ext cx="3790950" cy="2057400"/>
            <a:chOff x="4495800" y="3611562"/>
            <a:chExt cx="1562100" cy="847725"/>
          </a:xfrm>
        </p:grpSpPr>
        <p:pic>
          <p:nvPicPr>
            <p:cNvPr id="16078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3611562"/>
              <a:ext cx="15621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10"/>
            <p:cNvSpPr>
              <a:spLocks noChangeArrowheads="1"/>
            </p:cNvSpPr>
            <p:nvPr/>
          </p:nvSpPr>
          <p:spPr bwMode="auto">
            <a:xfrm>
              <a:off x="5367122" y="3992253"/>
              <a:ext cx="76535" cy="76531"/>
            </a:xfrm>
            <a:prstGeom prst="ellipse">
              <a:avLst/>
            </a:prstGeom>
            <a:solidFill>
              <a:srgbClr val="FF3300"/>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3" name="Oval 11"/>
            <p:cNvSpPr>
              <a:spLocks noChangeArrowheads="1"/>
            </p:cNvSpPr>
            <p:nvPr/>
          </p:nvSpPr>
          <p:spPr bwMode="auto">
            <a:xfrm>
              <a:off x="5000801" y="4192411"/>
              <a:ext cx="75881" cy="76531"/>
            </a:xfrm>
            <a:prstGeom prst="ellipse">
              <a:avLst/>
            </a:prstGeom>
            <a:solidFill>
              <a:srgbClr val="FF3300"/>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4" name="Oval 12"/>
            <p:cNvSpPr>
              <a:spLocks noChangeArrowheads="1"/>
            </p:cNvSpPr>
            <p:nvPr/>
          </p:nvSpPr>
          <p:spPr bwMode="auto">
            <a:xfrm>
              <a:off x="4953048" y="3687439"/>
              <a:ext cx="75881" cy="76531"/>
            </a:xfrm>
            <a:prstGeom prst="ellipse">
              <a:avLst/>
            </a:prstGeom>
            <a:solidFill>
              <a:srgbClr val="FF3300"/>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5" name="Oval 13"/>
            <p:cNvSpPr>
              <a:spLocks noChangeArrowheads="1"/>
            </p:cNvSpPr>
            <p:nvPr/>
          </p:nvSpPr>
          <p:spPr bwMode="auto">
            <a:xfrm>
              <a:off x="4724097" y="3992253"/>
              <a:ext cx="76535" cy="76531"/>
            </a:xfrm>
            <a:prstGeom prst="ellipse">
              <a:avLst/>
            </a:prstGeom>
            <a:solidFill>
              <a:srgbClr val="FF3300"/>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grpSp>
      <p:sp>
        <p:nvSpPr>
          <p:cNvPr id="16" name="Line 14"/>
          <p:cNvSpPr>
            <a:spLocks noChangeShapeType="1"/>
          </p:cNvSpPr>
          <p:nvPr/>
        </p:nvSpPr>
        <p:spPr bwMode="auto">
          <a:xfrm>
            <a:off x="1771650" y="3192463"/>
            <a:ext cx="5181600" cy="312737"/>
          </a:xfrm>
          <a:prstGeom prst="line">
            <a:avLst/>
          </a:prstGeom>
          <a:noFill/>
          <a:ln w="28575">
            <a:solidFill>
              <a:srgbClr val="008000"/>
            </a:solidFill>
            <a:round/>
            <a:headEnd/>
            <a:tailEnd type="triangle" w="lg" len="lg"/>
          </a:ln>
        </p:spPr>
        <p:txBody>
          <a:bodyPr/>
          <a:lstStyle/>
          <a:p>
            <a:pPr>
              <a:defRPr/>
            </a:pPr>
            <a:endParaRPr lang="en-US" sz="1800">
              <a:solidFill>
                <a:srgbClr val="000000"/>
              </a:solidFill>
              <a:latin typeface="Arial"/>
              <a:cs typeface="+mn-cs"/>
            </a:endParaRPr>
          </a:p>
        </p:txBody>
      </p:sp>
      <p:sp>
        <p:nvSpPr>
          <p:cNvPr id="17" name="Line 15"/>
          <p:cNvSpPr>
            <a:spLocks noChangeShapeType="1"/>
          </p:cNvSpPr>
          <p:nvPr/>
        </p:nvSpPr>
        <p:spPr bwMode="auto">
          <a:xfrm>
            <a:off x="1847850" y="3192463"/>
            <a:ext cx="3505200" cy="312737"/>
          </a:xfrm>
          <a:prstGeom prst="line">
            <a:avLst/>
          </a:prstGeom>
          <a:noFill/>
          <a:ln w="28575">
            <a:solidFill>
              <a:srgbClr val="008000"/>
            </a:solidFill>
            <a:round/>
            <a:headEnd/>
            <a:tailEnd type="triangle" w="lg" len="lg"/>
          </a:ln>
        </p:spPr>
        <p:txBody>
          <a:bodyPr/>
          <a:lstStyle/>
          <a:p>
            <a:pPr>
              <a:defRPr/>
            </a:pPr>
            <a:endParaRPr lang="en-US" sz="1800">
              <a:solidFill>
                <a:srgbClr val="000000"/>
              </a:solidFill>
              <a:latin typeface="Arial"/>
              <a:cs typeface="+mn-cs"/>
            </a:endParaRPr>
          </a:p>
        </p:txBody>
      </p:sp>
      <p:sp>
        <p:nvSpPr>
          <p:cNvPr id="18" name="Line 16"/>
          <p:cNvSpPr>
            <a:spLocks noChangeShapeType="1"/>
          </p:cNvSpPr>
          <p:nvPr/>
        </p:nvSpPr>
        <p:spPr bwMode="auto">
          <a:xfrm flipV="1">
            <a:off x="1847850" y="2819400"/>
            <a:ext cx="3962400" cy="457200"/>
          </a:xfrm>
          <a:prstGeom prst="line">
            <a:avLst/>
          </a:prstGeom>
          <a:noFill/>
          <a:ln w="28575">
            <a:solidFill>
              <a:srgbClr val="008000"/>
            </a:solidFill>
            <a:round/>
            <a:headEnd/>
            <a:tailEnd type="triangle" w="lg" len="lg"/>
          </a:ln>
        </p:spPr>
        <p:txBody>
          <a:bodyPr/>
          <a:lstStyle/>
          <a:p>
            <a:pPr>
              <a:defRPr/>
            </a:pPr>
            <a:endParaRPr lang="en-US" sz="1800">
              <a:solidFill>
                <a:srgbClr val="000000"/>
              </a:solidFill>
              <a:latin typeface="Arial"/>
              <a:cs typeface="+mn-cs"/>
            </a:endParaRPr>
          </a:p>
        </p:txBody>
      </p:sp>
      <p:sp>
        <p:nvSpPr>
          <p:cNvPr id="19" name="Line 17"/>
          <p:cNvSpPr>
            <a:spLocks noChangeShapeType="1"/>
          </p:cNvSpPr>
          <p:nvPr/>
        </p:nvSpPr>
        <p:spPr bwMode="auto">
          <a:xfrm>
            <a:off x="1771650" y="3225800"/>
            <a:ext cx="4267200" cy="812800"/>
          </a:xfrm>
          <a:prstGeom prst="line">
            <a:avLst/>
          </a:prstGeom>
          <a:noFill/>
          <a:ln w="28575">
            <a:solidFill>
              <a:srgbClr val="008000"/>
            </a:solidFill>
            <a:round/>
            <a:headEnd/>
            <a:tailEnd type="triangle" w="lg" len="lg"/>
          </a:ln>
        </p:spPr>
        <p:txBody>
          <a:bodyPr/>
          <a:lstStyle/>
          <a:p>
            <a:pPr>
              <a:defRPr/>
            </a:pPr>
            <a:endParaRPr lang="en-US" sz="1800">
              <a:solidFill>
                <a:srgbClr val="000000"/>
              </a:solidFill>
              <a:latin typeface="Arial"/>
              <a:cs typeface="+mn-cs"/>
            </a:endParaRPr>
          </a:p>
        </p:txBody>
      </p:sp>
      <p:sp>
        <p:nvSpPr>
          <p:cNvPr id="20" name="Text Box 18"/>
          <p:cNvSpPr txBox="1">
            <a:spLocks noChangeArrowheads="1"/>
          </p:cNvSpPr>
          <p:nvPr/>
        </p:nvSpPr>
        <p:spPr bwMode="auto">
          <a:xfrm>
            <a:off x="4038600" y="3565525"/>
            <a:ext cx="6096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6000" b="1">
                <a:solidFill>
                  <a:srgbClr val="FF3300"/>
                </a:solidFill>
                <a:latin typeface="Times New Roman" panose="02020603050405020304" pitchFamily="18" charset="0"/>
                <a:cs typeface="Times New Roman" panose="02020603050405020304" pitchFamily="18" charset="0"/>
              </a:rPr>
              <a:t>?</a:t>
            </a:r>
            <a:endParaRPr lang="ru-RU" altLang="en-US" sz="6000" b="1">
              <a:solidFill>
                <a:srgbClr val="FF3300"/>
              </a:solidFill>
              <a:latin typeface="Times New Roman" panose="02020603050405020304" pitchFamily="18" charset="0"/>
              <a:cs typeface="Times New Roman" panose="02020603050405020304" pitchFamily="18" charset="0"/>
            </a:endParaRPr>
          </a:p>
        </p:txBody>
      </p:sp>
      <p:pic>
        <p:nvPicPr>
          <p:cNvPr id="24" name="Picture 5"/>
          <p:cNvPicPr>
            <a:picLocks noChangeAspect="1" noChangeArrowheads="1"/>
          </p:cNvPicPr>
          <p:nvPr/>
        </p:nvPicPr>
        <p:blipFill>
          <a:blip r:embed="rId3">
            <a:extLst>
              <a:ext uri="{28A0092B-C50C-407E-A947-70E740481C1C}">
                <a14:useLocalDpi xmlns:a14="http://schemas.microsoft.com/office/drawing/2010/main" val="0"/>
              </a:ext>
            </a:extLst>
          </a:blip>
          <a:srcRect l="22108" r="59801" b="70370"/>
          <a:stretch>
            <a:fillRect/>
          </a:stretch>
        </p:blipFill>
        <p:spPr bwMode="auto">
          <a:xfrm>
            <a:off x="5410200" y="2743200"/>
            <a:ext cx="685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5"/>
          <p:cNvPicPr>
            <a:picLocks noChangeAspect="1" noChangeArrowheads="1"/>
          </p:cNvPicPr>
          <p:nvPr/>
        </p:nvPicPr>
        <p:blipFill>
          <a:blip r:embed="rId3">
            <a:extLst>
              <a:ext uri="{28A0092B-C50C-407E-A947-70E740481C1C}">
                <a14:useLocalDpi xmlns:a14="http://schemas.microsoft.com/office/drawing/2010/main" val="0"/>
              </a:ext>
            </a:extLst>
          </a:blip>
          <a:srcRect l="8040" t="33333" r="71861" b="33333"/>
          <a:stretch>
            <a:fillRect/>
          </a:stretch>
        </p:blipFill>
        <p:spPr bwMode="auto">
          <a:xfrm>
            <a:off x="4648200" y="3124200"/>
            <a:ext cx="6096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5"/>
          <p:cNvPicPr>
            <a:picLocks noChangeAspect="1" noChangeArrowheads="1"/>
          </p:cNvPicPr>
          <p:nvPr/>
        </p:nvPicPr>
        <p:blipFill>
          <a:blip r:embed="rId3">
            <a:extLst>
              <a:ext uri="{28A0092B-C50C-407E-A947-70E740481C1C}">
                <a14:useLocalDpi xmlns:a14="http://schemas.microsoft.com/office/drawing/2010/main" val="0"/>
              </a:ext>
            </a:extLst>
          </a:blip>
          <a:srcRect l="28139" t="62962" r="55782" b="7407"/>
          <a:stretch>
            <a:fillRect/>
          </a:stretch>
        </p:blipFill>
        <p:spPr bwMode="auto">
          <a:xfrm>
            <a:off x="5638800" y="37338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
          <p:cNvPicPr>
            <a:picLocks noChangeAspect="1" noChangeArrowheads="1"/>
          </p:cNvPicPr>
          <p:nvPr/>
        </p:nvPicPr>
        <p:blipFill>
          <a:blip r:embed="rId4">
            <a:extLst>
              <a:ext uri="{28A0092B-C50C-407E-A947-70E740481C1C}">
                <a14:useLocalDpi xmlns:a14="http://schemas.microsoft.com/office/drawing/2010/main" val="0"/>
              </a:ext>
            </a:extLst>
          </a:blip>
          <a:srcRect l="24194" t="20818" r="56009" b="45247"/>
          <a:stretch>
            <a:fillRect/>
          </a:stretch>
        </p:blipFill>
        <p:spPr bwMode="auto">
          <a:xfrm>
            <a:off x="1447800" y="2895600"/>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Line 15"/>
          <p:cNvSpPr>
            <a:spLocks noChangeShapeType="1"/>
          </p:cNvSpPr>
          <p:nvPr/>
        </p:nvSpPr>
        <p:spPr bwMode="auto">
          <a:xfrm>
            <a:off x="1752600" y="3200400"/>
            <a:ext cx="2971800" cy="76200"/>
          </a:xfrm>
          <a:prstGeom prst="line">
            <a:avLst/>
          </a:prstGeom>
          <a:noFill/>
          <a:ln w="28575">
            <a:solidFill>
              <a:srgbClr val="008000"/>
            </a:solidFill>
            <a:round/>
            <a:headEnd/>
            <a:tailEnd type="triangle" w="lg" len="lg"/>
          </a:ln>
        </p:spPr>
        <p:txBody>
          <a:bodyPr/>
          <a:lstStyle/>
          <a:p>
            <a:pPr>
              <a:defRPr/>
            </a:pPr>
            <a:endParaRPr lang="en-US" sz="1800">
              <a:solidFill>
                <a:srgbClr val="000000"/>
              </a:solidFill>
              <a:latin typeface="Arial"/>
              <a:cs typeface="+mn-cs"/>
            </a:endParaRPr>
          </a:p>
        </p:txBody>
      </p:sp>
      <p:sp>
        <p:nvSpPr>
          <p:cNvPr id="47" name="Line 16"/>
          <p:cNvSpPr>
            <a:spLocks noChangeShapeType="1"/>
          </p:cNvSpPr>
          <p:nvPr/>
        </p:nvSpPr>
        <p:spPr bwMode="auto">
          <a:xfrm flipV="1">
            <a:off x="1752600" y="2827338"/>
            <a:ext cx="3962400" cy="457200"/>
          </a:xfrm>
          <a:prstGeom prst="line">
            <a:avLst/>
          </a:prstGeom>
          <a:noFill/>
          <a:ln w="28575">
            <a:solidFill>
              <a:srgbClr val="008000"/>
            </a:solidFill>
            <a:round/>
            <a:headEnd/>
            <a:tailEnd type="triangle" w="lg" len="lg"/>
          </a:ln>
        </p:spPr>
        <p:txBody>
          <a:bodyPr/>
          <a:lstStyle/>
          <a:p>
            <a:pPr>
              <a:defRPr/>
            </a:pPr>
            <a:endParaRPr lang="en-US" sz="1800">
              <a:solidFill>
                <a:srgbClr val="000000"/>
              </a:solidFill>
              <a:latin typeface="Arial"/>
              <a:cs typeface="+mn-cs"/>
            </a:endParaRPr>
          </a:p>
        </p:txBody>
      </p:sp>
      <p:sp>
        <p:nvSpPr>
          <p:cNvPr id="48" name="Line 17"/>
          <p:cNvSpPr>
            <a:spLocks noChangeShapeType="1"/>
          </p:cNvSpPr>
          <p:nvPr/>
        </p:nvSpPr>
        <p:spPr bwMode="auto">
          <a:xfrm>
            <a:off x="1676400" y="3233738"/>
            <a:ext cx="4267200" cy="812800"/>
          </a:xfrm>
          <a:prstGeom prst="line">
            <a:avLst/>
          </a:prstGeom>
          <a:noFill/>
          <a:ln w="28575">
            <a:solidFill>
              <a:srgbClr val="008000"/>
            </a:solidFill>
            <a:round/>
            <a:headEnd/>
            <a:tailEnd type="triangle" w="lg" len="lg"/>
          </a:ln>
        </p:spPr>
        <p:txBody>
          <a:bodyPr/>
          <a:lstStyle/>
          <a:p>
            <a:pPr>
              <a:defRPr/>
            </a:pPr>
            <a:endParaRPr lang="en-US" sz="1800">
              <a:solidFill>
                <a:srgbClr val="000000"/>
              </a:solidFill>
              <a:latin typeface="Arial"/>
              <a:cs typeface="+mn-cs"/>
            </a:endParaRPr>
          </a:p>
        </p:txBody>
      </p:sp>
      <p:sp>
        <p:nvSpPr>
          <p:cNvPr id="30" name="TextBox 29"/>
          <p:cNvSpPr txBox="1"/>
          <p:nvPr/>
        </p:nvSpPr>
        <p:spPr>
          <a:xfrm>
            <a:off x="-76200" y="6626225"/>
            <a:ext cx="2209800" cy="307975"/>
          </a:xfrm>
          <a:prstGeom prst="rect">
            <a:avLst/>
          </a:prstGeom>
          <a:noFill/>
        </p:spPr>
        <p:txBody>
          <a:bodyPr>
            <a:spAutoFit/>
          </a:bodyPr>
          <a:lstStyle/>
          <a:p>
            <a:pPr eaLnBrk="1" fontAlgn="auto" hangingPunct="1">
              <a:spcBef>
                <a:spcPts val="0"/>
              </a:spcBef>
              <a:spcAft>
                <a:spcPts val="0"/>
              </a:spcAft>
              <a:defRPr/>
            </a:pPr>
            <a:r>
              <a:rPr lang="en-US" sz="1400" dirty="0">
                <a:solidFill>
                  <a:schemeClr val="bg1">
                    <a:lumMod val="50000"/>
                  </a:schemeClr>
                </a:solidFill>
                <a:latin typeface="Arial"/>
                <a:cs typeface="+mn-cs"/>
              </a:rPr>
              <a:t>Kristen </a:t>
            </a:r>
            <a:r>
              <a:rPr lang="en-US" sz="1400" dirty="0" err="1">
                <a:solidFill>
                  <a:schemeClr val="bg1">
                    <a:lumMod val="50000"/>
                  </a:schemeClr>
                </a:solidFill>
                <a:latin typeface="Arial"/>
                <a:cs typeface="+mn-cs"/>
              </a:rPr>
              <a:t>Grauman</a:t>
            </a:r>
            <a:endParaRPr lang="en-US" sz="1400" dirty="0">
              <a:solidFill>
                <a:schemeClr val="bg1">
                  <a:lumMod val="50000"/>
                </a:schemeClr>
              </a:solidFill>
              <a:latin typeface="Arial"/>
              <a:cs typeface="+mn-cs"/>
            </a:endParaRPr>
          </a:p>
        </p:txBody>
      </p:sp>
      <p:sp>
        <p:nvSpPr>
          <p:cNvPr id="6" name="TextBox 5">
            <a:extLst>
              <a:ext uri="{FF2B5EF4-FFF2-40B4-BE49-F238E27FC236}">
                <a16:creationId xmlns:a16="http://schemas.microsoft.com/office/drawing/2014/main" id="{45CBB737-20B8-4E8C-8539-B2264EE5AC74}"/>
              </a:ext>
            </a:extLst>
          </p:cNvPr>
          <p:cNvSpPr txBox="1"/>
          <p:nvPr/>
        </p:nvSpPr>
        <p:spPr>
          <a:xfrm>
            <a:off x="1066800" y="5410200"/>
            <a:ext cx="6858000" cy="954107"/>
          </a:xfrm>
          <a:prstGeom prst="rect">
            <a:avLst/>
          </a:prstGeom>
          <a:noFill/>
        </p:spPr>
        <p:txBody>
          <a:bodyPr wrap="square" rtlCol="0">
            <a:spAutoFit/>
          </a:bodyPr>
          <a:lstStyle/>
          <a:p>
            <a:pPr algn="ctr"/>
            <a:r>
              <a:rPr lang="en-US" dirty="0"/>
              <a:t>May be difficult in structured environments</a:t>
            </a:r>
            <a:br>
              <a:rPr lang="en-US" dirty="0"/>
            </a:br>
            <a:r>
              <a:rPr lang="en-US" dirty="0"/>
              <a:t>with repeated elements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dissolve">
                                      <p:cBhvr>
                                        <p:cTn id="7" dur="500"/>
                                        <p:tgtEl>
                                          <p:spTgt spid="39"/>
                                        </p:tgtEl>
                                      </p:cBhvr>
                                    </p:animEffect>
                                  </p:childTnLst>
                                </p:cTn>
                              </p:par>
                              <p:par>
                                <p:cTn id="8" presetID="9" presetClass="entr" presetSubtype="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dissolve">
                                      <p:cBhvr>
                                        <p:cTn id="10" dur="500"/>
                                        <p:tgtEl>
                                          <p:spTgt spid="45"/>
                                        </p:tgtEl>
                                      </p:cBhvr>
                                    </p:animEffect>
                                  </p:childTnLst>
                                </p:cTn>
                              </p:par>
                              <p:par>
                                <p:cTn id="11" presetID="9"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dissolve">
                                      <p:cBhvr>
                                        <p:cTn id="13" dur="500"/>
                                        <p:tgtEl>
                                          <p:spTgt spid="24"/>
                                        </p:tgtEl>
                                      </p:cBhvr>
                                    </p:animEffect>
                                  </p:childTnLst>
                                </p:cTn>
                              </p:par>
                              <p:par>
                                <p:cTn id="14" presetID="9" presetClass="entr" presetSubtype="0"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dissolve">
                                      <p:cBhvr>
                                        <p:cTn id="16" dur="500"/>
                                        <p:tgtEl>
                                          <p:spTgt spid="29"/>
                                        </p:tgtEl>
                                      </p:cBhvr>
                                    </p:animEffect>
                                  </p:childTnLst>
                                </p:cTn>
                              </p:par>
                              <p:par>
                                <p:cTn id="17" presetID="9"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dissolve">
                                      <p:cBhvr>
                                        <p:cTn id="19" dur="500"/>
                                        <p:tgtEl>
                                          <p:spTgt spid="34"/>
                                        </p:tgtEl>
                                      </p:cBhvr>
                                    </p:animEffect>
                                  </p:childTnLst>
                                </p:cTn>
                              </p:par>
                              <p:par>
                                <p:cTn id="20" presetID="9" presetClass="entr" presetSubtype="0" fill="hold"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dissolve">
                                      <p:cBhvr>
                                        <p:cTn id="22" dur="500"/>
                                        <p:tgtEl>
                                          <p:spTgt spid="44"/>
                                        </p:tgtEl>
                                      </p:cBhvr>
                                    </p:animEffect>
                                  </p:childTnLst>
                                </p:cTn>
                              </p:par>
                              <p:par>
                                <p:cTn id="23" presetID="9"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dissolve">
                                      <p:cBhvr>
                                        <p:cTn id="25" dur="500"/>
                                        <p:tgtEl>
                                          <p:spTgt spid="46"/>
                                        </p:tgtEl>
                                      </p:cBhvr>
                                    </p:animEffect>
                                  </p:childTnLst>
                                </p:cTn>
                              </p:par>
                              <p:par>
                                <p:cTn id="26" presetID="9" presetClass="entr" presetSubtype="0" fill="hold" nodeType="with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dissolve">
                                      <p:cBhvr>
                                        <p:cTn id="28" dur="500"/>
                                        <p:tgtEl>
                                          <p:spTgt spid="47"/>
                                        </p:tgtEl>
                                      </p:cBhvr>
                                    </p:animEffect>
                                  </p:childTnLst>
                                </p:cTn>
                              </p:par>
                              <p:par>
                                <p:cTn id="29" presetID="9" presetClass="entr" presetSubtype="0" fill="hold" nodeType="with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dissolve">
                                      <p:cBhvr>
                                        <p:cTn id="31" dur="500"/>
                                        <p:tgtEl>
                                          <p:spTgt spid="48"/>
                                        </p:tgtEl>
                                      </p:cBhvr>
                                    </p:animEffect>
                                  </p:childTnLst>
                                </p:cTn>
                              </p:par>
                              <p:par>
                                <p:cTn id="32" presetID="9" presetClass="exit" presetSubtype="0" fill="hold" nodeType="withEffect">
                                  <p:stCondLst>
                                    <p:cond delay="0"/>
                                  </p:stCondLst>
                                  <p:childTnLst>
                                    <p:animEffect transition="out" filter="dissolve">
                                      <p:cBhvr>
                                        <p:cTn id="33" dur="500"/>
                                        <p:tgtEl>
                                          <p:spTgt spid="2"/>
                                        </p:tgtEl>
                                      </p:cBhvr>
                                    </p:animEffect>
                                    <p:set>
                                      <p:cBhvr>
                                        <p:cTn id="34" dur="1" fill="hold">
                                          <p:stCondLst>
                                            <p:cond delay="499"/>
                                          </p:stCondLst>
                                        </p:cTn>
                                        <p:tgtEl>
                                          <p:spTgt spid="2"/>
                                        </p:tgtEl>
                                        <p:attrNameLst>
                                          <p:attrName>style.visibility</p:attrName>
                                        </p:attrNameLst>
                                      </p:cBhvr>
                                      <p:to>
                                        <p:strVal val="hidden"/>
                                      </p:to>
                                    </p:set>
                                  </p:childTnLst>
                                </p:cTn>
                              </p:par>
                              <p:par>
                                <p:cTn id="35" presetID="9" presetClass="exit" presetSubtype="0" fill="hold" nodeType="withEffect">
                                  <p:stCondLst>
                                    <p:cond delay="0"/>
                                  </p:stCondLst>
                                  <p:childTnLst>
                                    <p:animEffect transition="out" filter="dissolve">
                                      <p:cBhvr>
                                        <p:cTn id="36" dur="500"/>
                                        <p:tgtEl>
                                          <p:spTgt spid="3"/>
                                        </p:tgtEl>
                                      </p:cBhvr>
                                    </p:animEffect>
                                    <p:set>
                                      <p:cBhvr>
                                        <p:cTn id="37" dur="1" fill="hold">
                                          <p:stCondLst>
                                            <p:cond delay="499"/>
                                          </p:stCondLst>
                                        </p:cTn>
                                        <p:tgtEl>
                                          <p:spTgt spid="3"/>
                                        </p:tgtEl>
                                        <p:attrNameLst>
                                          <p:attrName>style.visibility</p:attrName>
                                        </p:attrNameLst>
                                      </p:cBhvr>
                                      <p:to>
                                        <p:strVal val="hidden"/>
                                      </p:to>
                                    </p:set>
                                  </p:childTnLst>
                                </p:cTn>
                              </p:par>
                              <p:par>
                                <p:cTn id="38" presetID="9" presetClass="exit" presetSubtype="0" fill="hold" nodeType="withEffect">
                                  <p:stCondLst>
                                    <p:cond delay="0"/>
                                  </p:stCondLst>
                                  <p:childTnLst>
                                    <p:animEffect transition="out" filter="dissolve">
                                      <p:cBhvr>
                                        <p:cTn id="39" dur="500"/>
                                        <p:tgtEl>
                                          <p:spTgt spid="16"/>
                                        </p:tgtEl>
                                      </p:cBhvr>
                                    </p:animEffect>
                                    <p:set>
                                      <p:cBhvr>
                                        <p:cTn id="40" dur="1" fill="hold">
                                          <p:stCondLst>
                                            <p:cond delay="499"/>
                                          </p:stCondLst>
                                        </p:cTn>
                                        <p:tgtEl>
                                          <p:spTgt spid="16"/>
                                        </p:tgtEl>
                                        <p:attrNameLst>
                                          <p:attrName>style.visibility</p:attrName>
                                        </p:attrNameLst>
                                      </p:cBhvr>
                                      <p:to>
                                        <p:strVal val="hidden"/>
                                      </p:to>
                                    </p:set>
                                  </p:childTnLst>
                                </p:cTn>
                              </p:par>
                              <p:par>
                                <p:cTn id="41" presetID="9" presetClass="exit" presetSubtype="0" fill="hold" nodeType="withEffect">
                                  <p:stCondLst>
                                    <p:cond delay="0"/>
                                  </p:stCondLst>
                                  <p:childTnLst>
                                    <p:animEffect transition="out" filter="dissolve">
                                      <p:cBhvr>
                                        <p:cTn id="42" dur="500"/>
                                        <p:tgtEl>
                                          <p:spTgt spid="17"/>
                                        </p:tgtEl>
                                      </p:cBhvr>
                                    </p:animEffect>
                                    <p:set>
                                      <p:cBhvr>
                                        <p:cTn id="43" dur="1" fill="hold">
                                          <p:stCondLst>
                                            <p:cond delay="499"/>
                                          </p:stCondLst>
                                        </p:cTn>
                                        <p:tgtEl>
                                          <p:spTgt spid="17"/>
                                        </p:tgtEl>
                                        <p:attrNameLst>
                                          <p:attrName>style.visibility</p:attrName>
                                        </p:attrNameLst>
                                      </p:cBhvr>
                                      <p:to>
                                        <p:strVal val="hidden"/>
                                      </p:to>
                                    </p:set>
                                  </p:childTnLst>
                                </p:cTn>
                              </p:par>
                              <p:par>
                                <p:cTn id="44" presetID="9" presetClass="exit" presetSubtype="0" fill="hold" nodeType="withEffect">
                                  <p:stCondLst>
                                    <p:cond delay="0"/>
                                  </p:stCondLst>
                                  <p:childTnLst>
                                    <p:animEffect transition="out" filter="dissolve">
                                      <p:cBhvr>
                                        <p:cTn id="45" dur="500"/>
                                        <p:tgtEl>
                                          <p:spTgt spid="18"/>
                                        </p:tgtEl>
                                      </p:cBhvr>
                                    </p:animEffect>
                                    <p:set>
                                      <p:cBhvr>
                                        <p:cTn id="46" dur="1" fill="hold">
                                          <p:stCondLst>
                                            <p:cond delay="499"/>
                                          </p:stCondLst>
                                        </p:cTn>
                                        <p:tgtEl>
                                          <p:spTgt spid="18"/>
                                        </p:tgtEl>
                                        <p:attrNameLst>
                                          <p:attrName>style.visibility</p:attrName>
                                        </p:attrNameLst>
                                      </p:cBhvr>
                                      <p:to>
                                        <p:strVal val="hidden"/>
                                      </p:to>
                                    </p:set>
                                  </p:childTnLst>
                                </p:cTn>
                              </p:par>
                              <p:par>
                                <p:cTn id="47" presetID="9" presetClass="exit" presetSubtype="0" fill="hold" nodeType="withEffect">
                                  <p:stCondLst>
                                    <p:cond delay="0"/>
                                  </p:stCondLst>
                                  <p:childTnLst>
                                    <p:animEffect transition="out" filter="dissolve">
                                      <p:cBhvr>
                                        <p:cTn id="48" dur="500"/>
                                        <p:tgtEl>
                                          <p:spTgt spid="19"/>
                                        </p:tgtEl>
                                      </p:cBhvr>
                                    </p:animEffect>
                                    <p:set>
                                      <p:cBhvr>
                                        <p:cTn id="49" dur="1" fill="hold">
                                          <p:stCondLst>
                                            <p:cond delay="499"/>
                                          </p:stCondLst>
                                        </p:cTn>
                                        <p:tgtEl>
                                          <p:spTgt spid="19"/>
                                        </p:tgtEl>
                                        <p:attrNameLst>
                                          <p:attrName>style.visibility</p:attrName>
                                        </p:attrNameLst>
                                      </p:cBhvr>
                                      <p:to>
                                        <p:strVal val="hidden"/>
                                      </p:to>
                                    </p:set>
                                  </p:childTnLst>
                                </p:cTn>
                              </p:par>
                              <p:par>
                                <p:cTn id="50" presetID="9" presetClass="exit" presetSubtype="0" fill="hold" grpId="0" nodeType="withEffect">
                                  <p:stCondLst>
                                    <p:cond delay="0"/>
                                  </p:stCondLst>
                                  <p:childTnLst>
                                    <p:animEffect transition="out" filter="dissolve">
                                      <p:cBhvr>
                                        <p:cTn id="51" dur="500"/>
                                        <p:tgtEl>
                                          <p:spTgt spid="20"/>
                                        </p:tgtEl>
                                      </p:cBhvr>
                                    </p:animEffect>
                                    <p:set>
                                      <p:cBhvr>
                                        <p:cTn id="52"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5"/>
          <p:cNvSpPr>
            <a:spLocks noGrp="1" noChangeArrowheads="1"/>
          </p:cNvSpPr>
          <p:nvPr>
            <p:ph type="title" idx="4294967295"/>
          </p:nvPr>
        </p:nvSpPr>
        <p:spPr>
          <a:xfrm>
            <a:off x="0" y="152400"/>
            <a:ext cx="9144000" cy="1143000"/>
          </a:xfrm>
        </p:spPr>
        <p:txBody>
          <a:bodyPr/>
          <a:lstStyle/>
          <a:p>
            <a:pPr eaLnBrk="1" hangingPunct="1"/>
            <a:r>
              <a:rPr lang="en-US" altLang="en-US" sz="4000" dirty="0"/>
              <a:t>Goal: Repeatability</a:t>
            </a:r>
          </a:p>
        </p:txBody>
      </p:sp>
      <p:sp>
        <p:nvSpPr>
          <p:cNvPr id="576518" name="Rectangle 6"/>
          <p:cNvSpPr>
            <a:spLocks noChangeArrowheads="1"/>
          </p:cNvSpPr>
          <p:nvPr/>
        </p:nvSpPr>
        <p:spPr bwMode="auto">
          <a:xfrm>
            <a:off x="838200" y="1234177"/>
            <a:ext cx="7620000" cy="386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33363" indent="-2333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algn="ctr">
              <a:spcBef>
                <a:spcPct val="50000"/>
              </a:spcBef>
              <a:buNone/>
            </a:pPr>
            <a:r>
              <a:rPr lang="en-US" altLang="en-US" sz="2800" dirty="0">
                <a:solidFill>
                  <a:srgbClr val="000000"/>
                </a:solidFill>
                <a:cs typeface="Times New Roman" panose="02020603050405020304" pitchFamily="18" charset="0"/>
              </a:rPr>
              <a:t>We want to detect (at least some of) </a:t>
            </a:r>
            <a:br>
              <a:rPr lang="en-US" altLang="en-US" sz="2800" dirty="0">
                <a:solidFill>
                  <a:srgbClr val="000000"/>
                </a:solidFill>
                <a:cs typeface="Times New Roman" panose="02020603050405020304" pitchFamily="18" charset="0"/>
              </a:rPr>
            </a:br>
            <a:r>
              <a:rPr lang="en-US" altLang="en-US" sz="2800" dirty="0">
                <a:solidFill>
                  <a:srgbClr val="000000"/>
                </a:solidFill>
                <a:cs typeface="Times New Roman" panose="02020603050405020304" pitchFamily="18" charset="0"/>
              </a:rPr>
              <a:t>the same points in both images.</a:t>
            </a:r>
          </a:p>
          <a:p>
            <a:pPr>
              <a:spcBef>
                <a:spcPct val="50000"/>
              </a:spcBef>
            </a:pPr>
            <a:endParaRPr lang="en-US" altLang="en-US" sz="2800" dirty="0">
              <a:solidFill>
                <a:srgbClr val="000000"/>
              </a:solidFill>
              <a:cs typeface="Times New Roman" panose="02020603050405020304" pitchFamily="18" charset="0"/>
            </a:endParaRPr>
          </a:p>
          <a:p>
            <a:pPr>
              <a:spcBef>
                <a:spcPct val="50000"/>
              </a:spcBef>
            </a:pPr>
            <a:endParaRPr lang="en-US" altLang="en-US" sz="2800" dirty="0">
              <a:solidFill>
                <a:srgbClr val="000000"/>
              </a:solidFill>
              <a:cs typeface="Times New Roman" panose="02020603050405020304" pitchFamily="18" charset="0"/>
            </a:endParaRPr>
          </a:p>
          <a:p>
            <a:pPr>
              <a:spcBef>
                <a:spcPct val="50000"/>
              </a:spcBef>
            </a:pPr>
            <a:endParaRPr lang="en-US" altLang="en-US" sz="2800" dirty="0">
              <a:solidFill>
                <a:srgbClr val="000000"/>
              </a:solidFill>
              <a:cs typeface="Times New Roman" panose="02020603050405020304" pitchFamily="18" charset="0"/>
            </a:endParaRPr>
          </a:p>
          <a:p>
            <a:pPr>
              <a:spcBef>
                <a:spcPct val="50000"/>
              </a:spcBef>
              <a:buFontTx/>
              <a:buNone/>
            </a:pPr>
            <a:endParaRPr lang="en-US" altLang="en-US" sz="2800" dirty="0">
              <a:solidFill>
                <a:srgbClr val="000000"/>
              </a:solidFill>
              <a:cs typeface="Times New Roman" panose="02020603050405020304" pitchFamily="18" charset="0"/>
            </a:endParaRPr>
          </a:p>
          <a:p>
            <a:pPr>
              <a:spcBef>
                <a:spcPct val="50000"/>
              </a:spcBef>
              <a:buFontTx/>
              <a:buNone/>
            </a:pPr>
            <a:endParaRPr lang="en-US" altLang="en-US" sz="1400" dirty="0">
              <a:solidFill>
                <a:srgbClr val="000000"/>
              </a:solidFill>
              <a:cs typeface="Times New Roman" panose="02020603050405020304" pitchFamily="18" charset="0"/>
            </a:endParaRPr>
          </a:p>
        </p:txBody>
      </p:sp>
      <p:grpSp>
        <p:nvGrpSpPr>
          <p:cNvPr id="2" name="Group 21"/>
          <p:cNvGrpSpPr>
            <a:grpSpLocks/>
          </p:cNvGrpSpPr>
          <p:nvPr/>
        </p:nvGrpSpPr>
        <p:grpSpPr bwMode="auto">
          <a:xfrm>
            <a:off x="652812" y="2287582"/>
            <a:ext cx="8237383" cy="2614565"/>
            <a:chOff x="652831" y="3202008"/>
            <a:chExt cx="8236570" cy="2614273"/>
          </a:xfrm>
        </p:grpSpPr>
        <p:grpSp>
          <p:nvGrpSpPr>
            <p:cNvPr id="158726" name="Group 20"/>
            <p:cNvGrpSpPr>
              <a:grpSpLocks noChangeAspect="1"/>
            </p:cNvGrpSpPr>
            <p:nvPr/>
          </p:nvGrpSpPr>
          <p:grpSpPr bwMode="auto">
            <a:xfrm>
              <a:off x="843160" y="3202008"/>
              <a:ext cx="3657600" cy="2133600"/>
              <a:chOff x="842629" y="3226329"/>
              <a:chExt cx="3265714" cy="1905000"/>
            </a:xfrm>
          </p:grpSpPr>
          <p:pic>
            <p:nvPicPr>
              <p:cNvPr id="15873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629" y="3226329"/>
                <a:ext cx="3265714"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7"/>
              <p:cNvSpPr>
                <a:spLocks noChangeArrowheads="1"/>
              </p:cNvSpPr>
              <p:nvPr/>
            </p:nvSpPr>
            <p:spPr bwMode="auto">
              <a:xfrm>
                <a:off x="1998945" y="4010074"/>
                <a:ext cx="145978" cy="144560"/>
              </a:xfrm>
              <a:prstGeom prst="ellipse">
                <a:avLst/>
              </a:prstGeom>
              <a:solidFill>
                <a:schemeClr val="accent1"/>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1" name="Oval 8"/>
              <p:cNvSpPr>
                <a:spLocks noChangeArrowheads="1"/>
              </p:cNvSpPr>
              <p:nvPr/>
            </p:nvSpPr>
            <p:spPr bwMode="auto">
              <a:xfrm>
                <a:off x="1563842" y="4589730"/>
                <a:ext cx="144562" cy="145977"/>
              </a:xfrm>
              <a:prstGeom prst="ellipse">
                <a:avLst/>
              </a:prstGeom>
              <a:solidFill>
                <a:schemeClr val="accent1"/>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2" name="Oval 9"/>
              <p:cNvSpPr>
                <a:spLocks noChangeArrowheads="1"/>
              </p:cNvSpPr>
              <p:nvPr/>
            </p:nvSpPr>
            <p:spPr bwMode="auto">
              <a:xfrm>
                <a:off x="2144923" y="4880267"/>
                <a:ext cx="144562" cy="144560"/>
              </a:xfrm>
              <a:prstGeom prst="ellipse">
                <a:avLst/>
              </a:prstGeom>
              <a:solidFill>
                <a:schemeClr val="accent1"/>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3" name="Oval 10"/>
              <p:cNvSpPr>
                <a:spLocks noChangeArrowheads="1"/>
              </p:cNvSpPr>
              <p:nvPr/>
            </p:nvSpPr>
            <p:spPr bwMode="auto">
              <a:xfrm>
                <a:off x="2724587" y="4445171"/>
                <a:ext cx="145978" cy="144560"/>
              </a:xfrm>
              <a:prstGeom prst="ellipse">
                <a:avLst/>
              </a:prstGeom>
              <a:solidFill>
                <a:schemeClr val="accent1"/>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grpSp>
        <p:grpSp>
          <p:nvGrpSpPr>
            <p:cNvPr id="158727" name="Group 18"/>
            <p:cNvGrpSpPr>
              <a:grpSpLocks noChangeAspect="1"/>
            </p:cNvGrpSpPr>
            <p:nvPr/>
          </p:nvGrpSpPr>
          <p:grpSpPr bwMode="auto">
            <a:xfrm>
              <a:off x="4653161" y="3263695"/>
              <a:ext cx="3677497" cy="2038346"/>
              <a:chOff x="5631928" y="3375972"/>
              <a:chExt cx="2975429" cy="1649207"/>
            </a:xfrm>
          </p:grpSpPr>
          <p:pic>
            <p:nvPicPr>
              <p:cNvPr id="158729"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1928" y="3375972"/>
                <a:ext cx="2975429" cy="1614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Oval 11"/>
              <p:cNvSpPr>
                <a:spLocks noChangeArrowheads="1"/>
              </p:cNvSpPr>
              <p:nvPr/>
            </p:nvSpPr>
            <p:spPr bwMode="auto">
              <a:xfrm>
                <a:off x="8094758" y="4299557"/>
                <a:ext cx="145126" cy="145124"/>
              </a:xfrm>
              <a:prstGeom prst="ellipse">
                <a:avLst/>
              </a:prstGeom>
              <a:solidFill>
                <a:srgbClr val="FF3300"/>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5" name="Oval 12"/>
              <p:cNvSpPr>
                <a:spLocks noChangeArrowheads="1"/>
              </p:cNvSpPr>
              <p:nvPr/>
            </p:nvSpPr>
            <p:spPr bwMode="auto">
              <a:xfrm>
                <a:off x="7659379" y="4880055"/>
                <a:ext cx="145127" cy="145124"/>
              </a:xfrm>
              <a:prstGeom prst="ellipse">
                <a:avLst/>
              </a:prstGeom>
              <a:solidFill>
                <a:srgbClr val="FF3300"/>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6" name="Oval 13"/>
              <p:cNvSpPr>
                <a:spLocks noChangeArrowheads="1"/>
              </p:cNvSpPr>
              <p:nvPr/>
            </p:nvSpPr>
            <p:spPr bwMode="auto">
              <a:xfrm>
                <a:off x="6933747" y="4154432"/>
                <a:ext cx="145126" cy="145125"/>
              </a:xfrm>
              <a:prstGeom prst="ellipse">
                <a:avLst/>
              </a:prstGeom>
              <a:solidFill>
                <a:srgbClr val="FF3300"/>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sp>
            <p:nvSpPr>
              <p:cNvPr id="17" name="Oval 14"/>
              <p:cNvSpPr>
                <a:spLocks noChangeArrowheads="1"/>
              </p:cNvSpPr>
              <p:nvPr/>
            </p:nvSpPr>
            <p:spPr bwMode="auto">
              <a:xfrm>
                <a:off x="5917862" y="4734930"/>
                <a:ext cx="145127" cy="145125"/>
              </a:xfrm>
              <a:prstGeom prst="ellipse">
                <a:avLst/>
              </a:prstGeom>
              <a:solidFill>
                <a:srgbClr val="FF3300"/>
              </a:solidFill>
              <a:ln w="9525">
                <a:solidFill>
                  <a:schemeClr val="tx1"/>
                </a:solidFill>
                <a:round/>
                <a:headEnd/>
                <a:tailEnd/>
              </a:ln>
            </p:spPr>
            <p:txBody>
              <a:bodyPr wrap="none" anchor="ctr"/>
              <a:lstStyle/>
              <a:p>
                <a:pPr>
                  <a:defRPr/>
                </a:pPr>
                <a:endParaRPr lang="en-US" sz="1800">
                  <a:solidFill>
                    <a:srgbClr val="000000"/>
                  </a:solidFill>
                  <a:latin typeface="Arial"/>
                  <a:cs typeface="+mn-cs"/>
                </a:endParaRPr>
              </a:p>
            </p:txBody>
          </p:sp>
        </p:grpSp>
        <p:sp>
          <p:nvSpPr>
            <p:cNvPr id="158728" name="Text Box 15"/>
            <p:cNvSpPr txBox="1">
              <a:spLocks noChangeArrowheads="1"/>
            </p:cNvSpPr>
            <p:nvPr/>
          </p:nvSpPr>
          <p:spPr bwMode="auto">
            <a:xfrm>
              <a:off x="652831" y="5354667"/>
              <a:ext cx="8236570" cy="461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solidFill>
                    <a:srgbClr val="FF3300"/>
                  </a:solidFill>
                  <a:cs typeface="Times New Roman" panose="02020603050405020304" pitchFamily="18" charset="0"/>
                </a:rPr>
                <a:t>With these points, there’s no chance to find true matches!</a:t>
              </a:r>
              <a:endParaRPr lang="ru-RU" altLang="en-US" sz="2400" dirty="0">
                <a:solidFill>
                  <a:srgbClr val="FF3300"/>
                </a:solidFill>
                <a:cs typeface="Times New Roman" panose="02020603050405020304" pitchFamily="18" charset="0"/>
              </a:endParaRPr>
            </a:p>
          </p:txBody>
        </p:sp>
      </p:grpSp>
      <p:sp>
        <p:nvSpPr>
          <p:cNvPr id="19" name="TextBox 18"/>
          <p:cNvSpPr txBox="1"/>
          <p:nvPr/>
        </p:nvSpPr>
        <p:spPr>
          <a:xfrm>
            <a:off x="-76200" y="6626225"/>
            <a:ext cx="2209800" cy="307975"/>
          </a:xfrm>
          <a:prstGeom prst="rect">
            <a:avLst/>
          </a:prstGeom>
          <a:noFill/>
        </p:spPr>
        <p:txBody>
          <a:bodyPr>
            <a:spAutoFit/>
          </a:bodyPr>
          <a:lstStyle/>
          <a:p>
            <a:pPr eaLnBrk="1" fontAlgn="auto" hangingPunct="1">
              <a:spcBef>
                <a:spcPts val="0"/>
              </a:spcBef>
              <a:spcAft>
                <a:spcPts val="0"/>
              </a:spcAft>
              <a:defRPr/>
            </a:pPr>
            <a:r>
              <a:rPr lang="en-US" sz="1400" dirty="0">
                <a:solidFill>
                  <a:schemeClr val="bg1">
                    <a:lumMod val="50000"/>
                  </a:schemeClr>
                </a:solidFill>
                <a:latin typeface="Arial"/>
                <a:cs typeface="+mn-cs"/>
              </a:rPr>
              <a:t>Kristen </a:t>
            </a:r>
            <a:r>
              <a:rPr lang="en-US" sz="1400" dirty="0" err="1">
                <a:solidFill>
                  <a:schemeClr val="bg1">
                    <a:lumMod val="50000"/>
                  </a:schemeClr>
                </a:solidFill>
                <a:latin typeface="Arial"/>
                <a:cs typeface="+mn-cs"/>
              </a:rPr>
              <a:t>Grauman</a:t>
            </a:r>
            <a:endParaRPr lang="en-US" sz="1400" dirty="0">
              <a:solidFill>
                <a:schemeClr val="bg1">
                  <a:lumMod val="50000"/>
                </a:schemeClr>
              </a:solidFill>
              <a:latin typeface="Arial"/>
              <a:cs typeface="+mn-cs"/>
            </a:endParaRPr>
          </a:p>
        </p:txBody>
      </p:sp>
      <p:sp>
        <p:nvSpPr>
          <p:cNvPr id="3" name="Rectangle 2">
            <a:extLst>
              <a:ext uri="{FF2B5EF4-FFF2-40B4-BE49-F238E27FC236}">
                <a16:creationId xmlns:a16="http://schemas.microsoft.com/office/drawing/2014/main" id="{A691B35B-1690-47C7-B9F8-716C9D0C0611}"/>
              </a:ext>
            </a:extLst>
          </p:cNvPr>
          <p:cNvSpPr/>
          <p:nvPr/>
        </p:nvSpPr>
        <p:spPr>
          <a:xfrm>
            <a:off x="636034" y="5265219"/>
            <a:ext cx="4572000" cy="954107"/>
          </a:xfrm>
          <a:prstGeom prst="rect">
            <a:avLst/>
          </a:prstGeom>
        </p:spPr>
        <p:txBody>
          <a:bodyPr>
            <a:spAutoFit/>
          </a:bodyPr>
          <a:lstStyle/>
          <a:p>
            <a:pPr marL="0" indent="0">
              <a:spcBef>
                <a:spcPct val="50000"/>
              </a:spcBef>
              <a:buNone/>
            </a:pPr>
            <a:r>
              <a:rPr lang="en-US" altLang="en-US" dirty="0">
                <a:solidFill>
                  <a:srgbClr val="000000"/>
                </a:solidFill>
                <a:cs typeface="Times New Roman" panose="02020603050405020304" pitchFamily="18" charset="0"/>
              </a:rPr>
              <a:t>Under geometric and photometric variations.</a:t>
            </a:r>
          </a:p>
        </p:txBody>
      </p:sp>
      <p:pic>
        <p:nvPicPr>
          <p:cNvPr id="20" name="Picture 5">
            <a:extLst>
              <a:ext uri="{FF2B5EF4-FFF2-40B4-BE49-F238E27FC236}">
                <a16:creationId xmlns:a16="http://schemas.microsoft.com/office/drawing/2014/main" id="{913D88E7-0DF7-4C40-BD53-93C89417484F}"/>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6785205" y="5409195"/>
            <a:ext cx="2183934" cy="1273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Object 3">
            <a:extLst>
              <a:ext uri="{FF2B5EF4-FFF2-40B4-BE49-F238E27FC236}">
                <a16:creationId xmlns:a16="http://schemas.microsoft.com/office/drawing/2014/main" id="{A0F73DF1-27FA-483D-9545-014AF5D739CA}"/>
              </a:ext>
            </a:extLst>
          </p:cNvPr>
          <p:cNvGraphicFramePr>
            <a:graphicFrameLocks noChangeAspect="1"/>
          </p:cNvGraphicFramePr>
          <p:nvPr>
            <p:extLst>
              <p:ext uri="{D42A27DB-BD31-4B8C-83A1-F6EECF244321}">
                <p14:modId xmlns:p14="http://schemas.microsoft.com/office/powerpoint/2010/main" val="4233096873"/>
              </p:ext>
            </p:extLst>
          </p:nvPr>
        </p:nvGraphicFramePr>
        <p:xfrm>
          <a:off x="4501419" y="5408927"/>
          <a:ext cx="2176218" cy="1268033"/>
        </p:xfrm>
        <a:graphic>
          <a:graphicData uri="http://schemas.openxmlformats.org/presentationml/2006/ole">
            <mc:AlternateContent xmlns:mc="http://schemas.openxmlformats.org/markup-compatibility/2006">
              <mc:Choice xmlns:v="urn:schemas-microsoft-com:vml" Requires="v">
                <p:oleObj spid="_x0000_s285710" r:id="rId8" imgW="3225240" imgH="1879200" progId="">
                  <p:embed/>
                </p:oleObj>
              </mc:Choice>
              <mc:Fallback>
                <p:oleObj r:id="rId8" imgW="3225240" imgH="1879200" progId="">
                  <p:embed/>
                  <p:pic>
                    <p:nvPicPr>
                      <p:cNvPr id="0" name=""/>
                      <p:cNvPicPr/>
                      <p:nvPr/>
                    </p:nvPicPr>
                    <p:blipFill>
                      <a:blip r:embed="rId9"/>
                      <a:stretch>
                        <a:fillRect/>
                      </a:stretch>
                    </p:blipFill>
                    <p:spPr>
                      <a:xfrm>
                        <a:off x="4501419" y="5408927"/>
                        <a:ext cx="2176218" cy="1268033"/>
                      </a:xfrm>
                      <a:prstGeom prst="rect">
                        <a:avLst/>
                      </a:prstGeom>
                    </p:spPr>
                  </p:pic>
                </p:oleObj>
              </mc:Fallback>
            </mc:AlternateContent>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en-US" altLang="en-US" sz="3000" dirty="0"/>
              <a:t>Example: Object Detection</a:t>
            </a:r>
          </a:p>
        </p:txBody>
      </p:sp>
      <p:sp>
        <p:nvSpPr>
          <p:cNvPr id="151555" name="Rectangle 3"/>
          <p:cNvSpPr>
            <a:spLocks noGrp="1" noChangeArrowheads="1"/>
          </p:cNvSpPr>
          <p:nvPr>
            <p:ph type="body" sz="half" idx="1"/>
          </p:nvPr>
        </p:nvSpPr>
        <p:spPr>
          <a:xfrm>
            <a:off x="838200" y="1033066"/>
            <a:ext cx="8001000" cy="1600200"/>
          </a:xfrm>
        </p:spPr>
        <p:txBody>
          <a:bodyPr/>
          <a:lstStyle/>
          <a:p>
            <a:pPr marL="0" indent="0"/>
            <a:r>
              <a:rPr lang="en-US" altLang="en-US" sz="2000" dirty="0"/>
              <a:t>Finding </a:t>
            </a:r>
            <a:r>
              <a:rPr lang="en-US" altLang="en-US" sz="2000" i="1" dirty="0"/>
              <a:t>distinctive </a:t>
            </a:r>
            <a:r>
              <a:rPr lang="en-US" altLang="en-US" sz="2000" dirty="0"/>
              <a:t>and </a:t>
            </a:r>
            <a:r>
              <a:rPr lang="en-US" altLang="en-US" sz="2000" i="1" dirty="0"/>
              <a:t>repeatable</a:t>
            </a:r>
            <a:r>
              <a:rPr lang="en-US" altLang="en-US" sz="2000" dirty="0"/>
              <a:t> feature points can be difficult when we want our features to be invariant to large transformations:</a:t>
            </a:r>
          </a:p>
          <a:p>
            <a:pPr>
              <a:buFontTx/>
              <a:buChar char="-"/>
            </a:pPr>
            <a:r>
              <a:rPr lang="en-US" altLang="en-US" sz="2000" dirty="0"/>
              <a:t>geometric variation (translation, rotation, scale, perspective)</a:t>
            </a:r>
          </a:p>
          <a:p>
            <a:pPr>
              <a:buFontTx/>
              <a:buChar char="-"/>
            </a:pPr>
            <a:r>
              <a:rPr lang="en-US" altLang="en-US" sz="2000" dirty="0"/>
              <a:t>appearance variation (reflectance, illumination) </a:t>
            </a:r>
          </a:p>
        </p:txBody>
      </p:sp>
      <p:pic>
        <p:nvPicPr>
          <p:cNvPr id="151556" name="Picture 4" descr="sift-feat"/>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a:xfrm>
            <a:off x="685800" y="2675731"/>
            <a:ext cx="7559675" cy="3640138"/>
          </a:xfrm>
        </p:spPr>
      </p:pic>
      <p:sp>
        <p:nvSpPr>
          <p:cNvPr id="151557" name="Text Box 5"/>
          <p:cNvSpPr txBox="1">
            <a:spLocks noChangeArrowheads="1"/>
          </p:cNvSpPr>
          <p:nvPr/>
        </p:nvSpPr>
        <p:spPr bwMode="auto">
          <a:xfrm>
            <a:off x="3336925" y="6400800"/>
            <a:ext cx="2518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800" b="1" dirty="0" err="1">
                <a:solidFill>
                  <a:srgbClr val="000000"/>
                </a:solidFill>
              </a:rPr>
              <a:t>Keypoint</a:t>
            </a:r>
            <a:r>
              <a:rPr lang="en-US" altLang="en-US" sz="1800" b="1" dirty="0">
                <a:solidFill>
                  <a:srgbClr val="000000"/>
                </a:solidFill>
              </a:rPr>
              <a:t> Descriptors</a:t>
            </a:r>
          </a:p>
        </p:txBody>
      </p:sp>
      <p:sp>
        <p:nvSpPr>
          <p:cNvPr id="6" name="TextBox 5"/>
          <p:cNvSpPr txBox="1"/>
          <p:nvPr/>
        </p:nvSpPr>
        <p:spPr>
          <a:xfrm>
            <a:off x="7848600" y="6519446"/>
            <a:ext cx="1371600" cy="338554"/>
          </a:xfrm>
          <a:prstGeom prst="rect">
            <a:avLst/>
          </a:prstGeom>
          <a:noFill/>
        </p:spPr>
        <p:txBody>
          <a:bodyPr wrap="square" rtlCol="0">
            <a:spAutoFit/>
          </a:bodyPr>
          <a:lstStyle/>
          <a:p>
            <a:r>
              <a:rPr lang="en-US" sz="1600" dirty="0"/>
              <a:t>James Hays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5"/>
          <p:cNvSpPr>
            <a:spLocks noGrp="1" noChangeArrowheads="1"/>
          </p:cNvSpPr>
          <p:nvPr>
            <p:ph type="title" idx="4294967295"/>
          </p:nvPr>
        </p:nvSpPr>
        <p:spPr>
          <a:xfrm>
            <a:off x="0" y="152400"/>
            <a:ext cx="9144000" cy="1143000"/>
          </a:xfrm>
        </p:spPr>
        <p:txBody>
          <a:bodyPr/>
          <a:lstStyle/>
          <a:p>
            <a:pPr eaLnBrk="1" hangingPunct="1"/>
            <a:r>
              <a:rPr lang="en-US" altLang="en-US" sz="4000" dirty="0"/>
              <a:t>Goal: Compactness and Efficiency</a:t>
            </a:r>
          </a:p>
        </p:txBody>
      </p:sp>
      <p:sp>
        <p:nvSpPr>
          <p:cNvPr id="576518" name="Rectangle 6"/>
          <p:cNvSpPr>
            <a:spLocks noChangeArrowheads="1"/>
          </p:cNvSpPr>
          <p:nvPr/>
        </p:nvSpPr>
        <p:spPr bwMode="auto">
          <a:xfrm>
            <a:off x="838200" y="1371600"/>
            <a:ext cx="762000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33363" indent="-2333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a:spcBef>
                <a:spcPct val="50000"/>
              </a:spcBef>
              <a:buNone/>
            </a:pPr>
            <a:r>
              <a:rPr lang="en-US" altLang="en-US" sz="2800" dirty="0">
                <a:solidFill>
                  <a:srgbClr val="000000"/>
                </a:solidFill>
                <a:cs typeface="Times New Roman" panose="02020603050405020304" pitchFamily="18" charset="0"/>
              </a:rPr>
              <a:t>We want the representation to be as small and as fast as possible</a:t>
            </a:r>
          </a:p>
          <a:p>
            <a:pPr lvl="1">
              <a:spcBef>
                <a:spcPct val="50000"/>
              </a:spcBef>
            </a:pPr>
            <a:r>
              <a:rPr lang="en-US" altLang="en-US" sz="2400" dirty="0">
                <a:solidFill>
                  <a:srgbClr val="000000"/>
                </a:solidFill>
                <a:cs typeface="Times New Roman" panose="02020603050405020304" pitchFamily="18" charset="0"/>
              </a:rPr>
              <a:t>Much smaller than a whole image</a:t>
            </a:r>
          </a:p>
          <a:p>
            <a:pPr>
              <a:spcBef>
                <a:spcPct val="50000"/>
              </a:spcBef>
            </a:pPr>
            <a:endParaRPr lang="en-US" altLang="en-US" sz="2800" dirty="0">
              <a:solidFill>
                <a:srgbClr val="000000"/>
              </a:solidFill>
              <a:cs typeface="Times New Roman" panose="02020603050405020304" pitchFamily="18" charset="0"/>
            </a:endParaRPr>
          </a:p>
          <a:p>
            <a:pPr marL="0" indent="0">
              <a:spcBef>
                <a:spcPct val="50000"/>
              </a:spcBef>
              <a:buNone/>
            </a:pPr>
            <a:r>
              <a:rPr lang="en-US" altLang="en-US" sz="2800" dirty="0">
                <a:solidFill>
                  <a:srgbClr val="000000"/>
                </a:solidFill>
                <a:cs typeface="Times New Roman" panose="02020603050405020304" pitchFamily="18" charset="0"/>
              </a:rPr>
              <a:t>We’d like to be able to run the detection procedure </a:t>
            </a:r>
            <a:r>
              <a:rPr lang="en-US" altLang="en-US" sz="2800" i="1" dirty="0">
                <a:solidFill>
                  <a:srgbClr val="000000"/>
                </a:solidFill>
                <a:cs typeface="Times New Roman" panose="02020603050405020304" pitchFamily="18" charset="0"/>
              </a:rPr>
              <a:t>independently</a:t>
            </a:r>
            <a:r>
              <a:rPr lang="en-US" altLang="en-US" sz="2800" dirty="0">
                <a:solidFill>
                  <a:srgbClr val="000000"/>
                </a:solidFill>
                <a:cs typeface="Times New Roman" panose="02020603050405020304" pitchFamily="18" charset="0"/>
              </a:rPr>
              <a:t> per image</a:t>
            </a:r>
          </a:p>
          <a:p>
            <a:pPr lvl="1">
              <a:spcBef>
                <a:spcPct val="50000"/>
              </a:spcBef>
              <a:buFontTx/>
              <a:buChar char="-"/>
            </a:pPr>
            <a:r>
              <a:rPr lang="en-US" altLang="en-US" sz="2400" dirty="0">
                <a:solidFill>
                  <a:srgbClr val="000000"/>
                </a:solidFill>
                <a:cs typeface="Times New Roman" panose="02020603050405020304" pitchFamily="18" charset="0"/>
              </a:rPr>
              <a:t>Match just the compact descriptors for speed.</a:t>
            </a:r>
          </a:p>
          <a:p>
            <a:pPr lvl="1">
              <a:spcBef>
                <a:spcPct val="50000"/>
              </a:spcBef>
              <a:buFontTx/>
              <a:buChar char="-"/>
            </a:pPr>
            <a:r>
              <a:rPr lang="en-US" altLang="en-US" sz="2400" i="1" dirty="0">
                <a:solidFill>
                  <a:srgbClr val="000000"/>
                </a:solidFill>
                <a:cs typeface="Times New Roman" panose="02020603050405020304" pitchFamily="18" charset="0"/>
              </a:rPr>
              <a:t>Difficult!</a:t>
            </a:r>
            <a:r>
              <a:rPr lang="en-US" altLang="en-US" sz="2400" dirty="0">
                <a:solidFill>
                  <a:srgbClr val="000000"/>
                </a:solidFill>
                <a:cs typeface="Times New Roman" panose="02020603050405020304" pitchFamily="18" charset="0"/>
              </a:rPr>
              <a:t> We don’t get to see ‘the other image’ at match time, e.g., object detection.</a:t>
            </a:r>
            <a:endParaRPr lang="en-US" altLang="en-US" sz="2400" i="1" dirty="0">
              <a:solidFill>
                <a:srgbClr val="000000"/>
              </a:solidFill>
              <a:cs typeface="Times New Roman" panose="02020603050405020304" pitchFamily="18" charset="0"/>
            </a:endParaRPr>
          </a:p>
        </p:txBody>
      </p:sp>
      <p:sp>
        <p:nvSpPr>
          <p:cNvPr id="19" name="TextBox 18"/>
          <p:cNvSpPr txBox="1"/>
          <p:nvPr/>
        </p:nvSpPr>
        <p:spPr>
          <a:xfrm>
            <a:off x="-76200" y="6626225"/>
            <a:ext cx="2209800" cy="307975"/>
          </a:xfrm>
          <a:prstGeom prst="rect">
            <a:avLst/>
          </a:prstGeom>
          <a:noFill/>
        </p:spPr>
        <p:txBody>
          <a:bodyPr>
            <a:spAutoFit/>
          </a:bodyPr>
          <a:lstStyle/>
          <a:p>
            <a:pPr eaLnBrk="1" fontAlgn="auto" hangingPunct="1">
              <a:spcBef>
                <a:spcPts val="0"/>
              </a:spcBef>
              <a:spcAft>
                <a:spcPts val="0"/>
              </a:spcAft>
              <a:defRPr/>
            </a:pPr>
            <a:r>
              <a:rPr lang="en-US" sz="1400" dirty="0">
                <a:solidFill>
                  <a:schemeClr val="bg1">
                    <a:lumMod val="50000"/>
                  </a:schemeClr>
                </a:solidFill>
                <a:latin typeface="Arial"/>
                <a:cs typeface="+mn-cs"/>
              </a:rPr>
              <a:t>Kristen </a:t>
            </a:r>
            <a:r>
              <a:rPr lang="en-US" sz="1400" dirty="0" err="1">
                <a:solidFill>
                  <a:schemeClr val="bg1">
                    <a:lumMod val="50000"/>
                  </a:schemeClr>
                </a:solidFill>
                <a:latin typeface="Arial"/>
                <a:cs typeface="+mn-cs"/>
              </a:rPr>
              <a:t>Grauman</a:t>
            </a:r>
            <a:endParaRPr lang="en-US" sz="1400" dirty="0">
              <a:solidFill>
                <a:schemeClr val="bg1">
                  <a:lumMod val="50000"/>
                </a:schemeClr>
              </a:solidFill>
              <a:latin typeface="Arial"/>
              <a:cs typeface="+mn-cs"/>
            </a:endParaRPr>
          </a:p>
        </p:txBody>
      </p:sp>
    </p:spTree>
    <p:extLst>
      <p:ext uri="{BB962C8B-B14F-4D97-AF65-F5344CB8AC3E}">
        <p14:creationId xmlns:p14="http://schemas.microsoft.com/office/powerpoint/2010/main" val="145313672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7651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651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651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r>
              <a:rPr lang="en-US" altLang="en-US" dirty="0"/>
              <a:t>Characteristics of good features</a:t>
            </a:r>
          </a:p>
        </p:txBody>
      </p:sp>
      <p:sp>
        <p:nvSpPr>
          <p:cNvPr id="1220611" name="Rectangle 3"/>
          <p:cNvSpPr>
            <a:spLocks noGrp="1" noChangeArrowheads="1"/>
          </p:cNvSpPr>
          <p:nvPr>
            <p:ph type="body" idx="1"/>
          </p:nvPr>
        </p:nvSpPr>
        <p:spPr>
          <a:xfrm>
            <a:off x="609600" y="3197857"/>
            <a:ext cx="8001000" cy="3660143"/>
          </a:xfrm>
        </p:spPr>
        <p:txBody>
          <a:bodyPr/>
          <a:lstStyle/>
          <a:p>
            <a:pPr marL="0" indent="0"/>
            <a:r>
              <a:rPr lang="en-US" altLang="en-US" sz="2400" dirty="0"/>
              <a:t>Distinctiveness</a:t>
            </a:r>
          </a:p>
          <a:p>
            <a:pPr marL="457200" lvl="1" indent="0">
              <a:buNone/>
            </a:pPr>
            <a:r>
              <a:rPr lang="en-US" altLang="en-US" sz="1800" dirty="0"/>
              <a:t>Each feature can be uniquely identified</a:t>
            </a:r>
          </a:p>
          <a:p>
            <a:pPr marL="0" indent="0"/>
            <a:r>
              <a:rPr lang="en-US" altLang="en-US" sz="2400" dirty="0"/>
              <a:t>Repeatability</a:t>
            </a:r>
          </a:p>
          <a:p>
            <a:pPr marL="457200" lvl="1" indent="0">
              <a:buNone/>
            </a:pPr>
            <a:r>
              <a:rPr lang="en-US" altLang="en-US" sz="1800" dirty="0"/>
              <a:t>The same feature can be found in several images despite differences: </a:t>
            </a:r>
            <a:br>
              <a:rPr lang="en-US" altLang="en-US" sz="1800" dirty="0"/>
            </a:br>
            <a:r>
              <a:rPr lang="en-US" altLang="en-US" sz="1800" dirty="0"/>
              <a:t>- geometrically (translation, rotation, scale, perspective)</a:t>
            </a:r>
            <a:br>
              <a:rPr lang="en-US" altLang="en-US" sz="1800" dirty="0"/>
            </a:br>
            <a:r>
              <a:rPr lang="en-US" altLang="en-US" sz="1800" dirty="0"/>
              <a:t>- photometrically (reflectance, illumination)</a:t>
            </a:r>
          </a:p>
          <a:p>
            <a:pPr marL="0" indent="0"/>
            <a:r>
              <a:rPr lang="en-US" altLang="en-US" sz="2400" dirty="0"/>
              <a:t>Compactness and efficiency</a:t>
            </a:r>
          </a:p>
          <a:p>
            <a:pPr marL="457200" lvl="1" indent="0">
              <a:buNone/>
            </a:pPr>
            <a:r>
              <a:rPr lang="en-US" altLang="en-US" sz="1800" dirty="0"/>
              <a:t>Many fewer features than image pixels; run independently per image</a:t>
            </a:r>
          </a:p>
        </p:txBody>
      </p:sp>
      <p:grpSp>
        <p:nvGrpSpPr>
          <p:cNvPr id="156676" name="Group 11"/>
          <p:cNvGrpSpPr>
            <a:grpSpLocks/>
          </p:cNvGrpSpPr>
          <p:nvPr/>
        </p:nvGrpSpPr>
        <p:grpSpPr bwMode="auto">
          <a:xfrm>
            <a:off x="1600200" y="990600"/>
            <a:ext cx="5791200" cy="2133600"/>
            <a:chOff x="528" y="624"/>
            <a:chExt cx="4715" cy="1678"/>
          </a:xfrm>
        </p:grpSpPr>
        <p:pic>
          <p:nvPicPr>
            <p:cNvPr id="156677" name="Picture 9" descr="SIFT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678" name="Picture 10" descr="SIFT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extBox 7"/>
          <p:cNvSpPr txBox="1"/>
          <p:nvPr/>
        </p:nvSpPr>
        <p:spPr>
          <a:xfrm>
            <a:off x="7654637" y="6556953"/>
            <a:ext cx="2209800" cy="307975"/>
          </a:xfrm>
          <a:prstGeom prst="rect">
            <a:avLst/>
          </a:prstGeom>
          <a:noFill/>
        </p:spPr>
        <p:txBody>
          <a:bodyPr>
            <a:spAutoFit/>
          </a:bodyPr>
          <a:lstStyle/>
          <a:p>
            <a:pPr eaLnBrk="1" fontAlgn="auto" hangingPunct="1">
              <a:spcBef>
                <a:spcPts val="0"/>
              </a:spcBef>
              <a:spcAft>
                <a:spcPts val="0"/>
              </a:spcAft>
              <a:defRPr/>
            </a:pPr>
            <a:r>
              <a:rPr lang="en-US" sz="1400" dirty="0">
                <a:solidFill>
                  <a:schemeClr val="bg1">
                    <a:lumMod val="50000"/>
                  </a:schemeClr>
                </a:solidFill>
                <a:latin typeface="Arial"/>
                <a:cs typeface="+mn-cs"/>
              </a:rPr>
              <a:t>Kristen </a:t>
            </a:r>
            <a:r>
              <a:rPr lang="en-US" sz="1400" dirty="0" err="1">
                <a:solidFill>
                  <a:schemeClr val="bg1">
                    <a:lumMod val="50000"/>
                  </a:schemeClr>
                </a:solidFill>
                <a:latin typeface="Arial"/>
                <a:cs typeface="+mn-cs"/>
              </a:rPr>
              <a:t>Grauman</a:t>
            </a:r>
            <a:endParaRPr lang="en-US" sz="1400" dirty="0">
              <a:solidFill>
                <a:schemeClr val="bg1">
                  <a:lumMod val="50000"/>
                </a:schemeClr>
              </a:solidFill>
              <a:latin typeface="Arial"/>
              <a:cs typeface="+mn-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06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2061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2061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06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061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206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0611"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p:cNvSpPr>
            <a:spLocks noGrp="1"/>
          </p:cNvSpPr>
          <p:nvPr>
            <p:ph type="title"/>
          </p:nvPr>
        </p:nvSpPr>
        <p:spPr>
          <a:xfrm>
            <a:off x="0" y="0"/>
            <a:ext cx="9144000" cy="1143000"/>
          </a:xfrm>
        </p:spPr>
        <p:txBody>
          <a:bodyPr/>
          <a:lstStyle/>
          <a:p>
            <a:pPr eaLnBrk="1" hangingPunct="1"/>
            <a:r>
              <a:rPr lang="en-US" altLang="en-US"/>
              <a:t>Local features: main components</a:t>
            </a:r>
          </a:p>
        </p:txBody>
      </p:sp>
      <p:sp>
        <p:nvSpPr>
          <p:cNvPr id="162819" name="Content Placeholder 2"/>
          <p:cNvSpPr>
            <a:spLocks noGrp="1"/>
          </p:cNvSpPr>
          <p:nvPr>
            <p:ph idx="1"/>
          </p:nvPr>
        </p:nvSpPr>
        <p:spPr>
          <a:xfrm>
            <a:off x="457200" y="1143000"/>
            <a:ext cx="4724400" cy="5410200"/>
          </a:xfrm>
        </p:spPr>
        <p:txBody>
          <a:bodyPr/>
          <a:lstStyle/>
          <a:p>
            <a:pPr marL="514350" indent="-514350" eaLnBrk="1" hangingPunct="1">
              <a:buFontTx/>
              <a:buAutoNum type="arabicParenR"/>
            </a:pPr>
            <a:r>
              <a:rPr lang="en-US" altLang="en-US" sz="2800" dirty="0"/>
              <a:t>Detection:</a:t>
            </a:r>
            <a:br>
              <a:rPr lang="en-US" altLang="en-US" sz="2800" dirty="0"/>
            </a:br>
            <a:r>
              <a:rPr lang="en-US" altLang="en-US" sz="2000" dirty="0"/>
              <a:t>Find a set of distinctive key points.</a:t>
            </a:r>
            <a:endParaRPr lang="en-US" altLang="en-US" sz="24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solidFill>
                <a:schemeClr val="bg2"/>
              </a:solidFill>
            </a:endParaRPr>
          </a:p>
          <a:p>
            <a:pPr marL="514350" indent="-514350" eaLnBrk="1" hangingPunct="1">
              <a:buFontTx/>
              <a:buAutoNum type="arabicParenR"/>
            </a:pPr>
            <a:r>
              <a:rPr lang="en-US" altLang="en-US" sz="2800" dirty="0">
                <a:solidFill>
                  <a:schemeClr val="bg2"/>
                </a:solidFill>
              </a:rPr>
              <a:t>Description</a:t>
            </a:r>
            <a:r>
              <a:rPr lang="en-US" altLang="en-US" sz="2400" dirty="0">
                <a:solidFill>
                  <a:schemeClr val="bg2"/>
                </a:solidFill>
              </a:rPr>
              <a:t>:</a:t>
            </a:r>
            <a:br>
              <a:rPr lang="en-US" altLang="en-US" sz="2400" dirty="0">
                <a:solidFill>
                  <a:schemeClr val="bg2"/>
                </a:solidFill>
              </a:rPr>
            </a:br>
            <a:r>
              <a:rPr lang="en-US" altLang="en-US" sz="2000" dirty="0">
                <a:solidFill>
                  <a:schemeClr val="bg1">
                    <a:lumMod val="50000"/>
                  </a:schemeClr>
                </a:solidFill>
              </a:rPr>
              <a:t>Extract feature descriptor around each interest point as vector.</a:t>
            </a:r>
            <a:endParaRPr lang="en-US" altLang="en-US" sz="2800" dirty="0">
              <a:solidFill>
                <a:schemeClr val="bg1">
                  <a:lumMod val="50000"/>
                </a:schemeClr>
              </a:solidFill>
            </a:endParaRPr>
          </a:p>
          <a:p>
            <a:pPr marL="514350" indent="-514350" eaLnBrk="1" hangingPunct="1">
              <a:buFontTx/>
              <a:buAutoNum type="arabicParenR"/>
            </a:pPr>
            <a:endParaRPr lang="en-US" altLang="en-US" sz="2400" dirty="0">
              <a:solidFill>
                <a:schemeClr val="bg2"/>
              </a:solidFill>
            </a:endParaRPr>
          </a:p>
          <a:p>
            <a:pPr marL="514350" indent="-514350" eaLnBrk="1" hangingPunct="1">
              <a:buFontTx/>
              <a:buAutoNum type="arabicParenR"/>
            </a:pPr>
            <a:endParaRPr lang="en-US" altLang="en-US" sz="1000" dirty="0">
              <a:solidFill>
                <a:schemeClr val="bg2"/>
              </a:solidFill>
            </a:endParaRPr>
          </a:p>
          <a:p>
            <a:pPr marL="514350" indent="-514350" eaLnBrk="1" hangingPunct="1">
              <a:buFontTx/>
              <a:buAutoNum type="arabicParenR"/>
            </a:pPr>
            <a:r>
              <a:rPr lang="en-US" altLang="en-US" sz="2800" dirty="0">
                <a:solidFill>
                  <a:schemeClr val="bg2"/>
                </a:solidFill>
              </a:rPr>
              <a:t>Matching:</a:t>
            </a:r>
            <a:br>
              <a:rPr lang="en-US" altLang="en-US" sz="2800" dirty="0">
                <a:solidFill>
                  <a:schemeClr val="bg2"/>
                </a:solidFill>
              </a:rPr>
            </a:br>
            <a:r>
              <a:rPr lang="en-US" altLang="en-US" sz="2000" dirty="0">
                <a:solidFill>
                  <a:schemeClr val="bg1">
                    <a:lumMod val="50000"/>
                  </a:schemeClr>
                </a:solidFill>
              </a:rPr>
              <a:t>Compute distance between feature vectors to find correspondence.</a:t>
            </a:r>
            <a:endParaRPr lang="en-US" altLang="en-US" sz="2400" dirty="0">
              <a:solidFill>
                <a:schemeClr val="bg1">
                  <a:lumMod val="50000"/>
                </a:schemeClr>
              </a:solidFill>
            </a:endParaRPr>
          </a:p>
        </p:txBody>
      </p:sp>
      <p:pic>
        <p:nvPicPr>
          <p:cNvPr id="162820" name="Picture 4" descr="SIF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066800"/>
            <a:ext cx="2438400"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685800" y="228600"/>
            <a:ext cx="7772400" cy="533400"/>
          </a:xfrm>
        </p:spPr>
        <p:txBody>
          <a:bodyPr/>
          <a:lstStyle/>
          <a:p>
            <a:r>
              <a:rPr lang="en-US" altLang="en-US" sz="3000" dirty="0"/>
              <a:t>Detection: Basic Idea</a:t>
            </a:r>
            <a:endParaRPr lang="ru-RU" altLang="en-US" sz="3000" dirty="0"/>
          </a:p>
        </p:txBody>
      </p:sp>
      <p:sp>
        <p:nvSpPr>
          <p:cNvPr id="165891" name="Rectangle 3"/>
          <p:cNvSpPr>
            <a:spLocks noGrp="1" noChangeArrowheads="1"/>
          </p:cNvSpPr>
          <p:nvPr>
            <p:ph type="body" idx="1"/>
          </p:nvPr>
        </p:nvSpPr>
        <p:spPr>
          <a:xfrm>
            <a:off x="685800" y="990600"/>
            <a:ext cx="7772400" cy="4724400"/>
          </a:xfrm>
        </p:spPr>
        <p:txBody>
          <a:bodyPr/>
          <a:lstStyle/>
          <a:p>
            <a:pPr marL="0" indent="0">
              <a:buNone/>
            </a:pPr>
            <a:r>
              <a:rPr lang="en-US" dirty="0"/>
              <a:t>We do not know which other image locations the feature will end up being matched against.</a:t>
            </a:r>
          </a:p>
          <a:p>
            <a:pPr marL="0" indent="0">
              <a:buNone/>
            </a:pPr>
            <a:endParaRPr lang="en-US" dirty="0"/>
          </a:p>
          <a:p>
            <a:pPr marL="0" indent="0">
              <a:buNone/>
            </a:pPr>
            <a:r>
              <a:rPr lang="en-US" i="1" dirty="0"/>
              <a:t>But </a:t>
            </a:r>
            <a:r>
              <a:rPr lang="en-US" dirty="0"/>
              <a:t>we can compute how stable a location is in appearance with respect to small variations in its position.</a:t>
            </a:r>
          </a:p>
          <a:p>
            <a:endParaRPr lang="en-US" dirty="0"/>
          </a:p>
          <a:p>
            <a:pPr marL="0" indent="0" algn="ctr">
              <a:buNone/>
            </a:pPr>
            <a:r>
              <a:rPr lang="en-US" i="1" dirty="0"/>
              <a:t>Strategy: Compare image patch </a:t>
            </a:r>
            <a:br>
              <a:rPr lang="en-US" i="1" dirty="0"/>
            </a:br>
            <a:r>
              <a:rPr lang="en-US" i="1" dirty="0"/>
              <a:t>against local neighbors.</a:t>
            </a:r>
            <a:endParaRPr lang="ru-RU" altLang="en-US" i="1" dirty="0"/>
          </a:p>
        </p:txBody>
      </p:sp>
      <p:sp>
        <p:nvSpPr>
          <p:cNvPr id="165895" name="Text Box 27"/>
          <p:cNvSpPr txBox="1">
            <a:spLocks noChangeArrowheads="1"/>
          </p:cNvSpPr>
          <p:nvPr/>
        </p:nvSpPr>
        <p:spPr bwMode="auto">
          <a:xfrm>
            <a:off x="8318332" y="6524625"/>
            <a:ext cx="8226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400" dirty="0">
                <a:solidFill>
                  <a:schemeClr val="bg1">
                    <a:lumMod val="50000"/>
                  </a:schemeClr>
                </a:solidFill>
              </a:rPr>
              <a:t>A. </a:t>
            </a:r>
            <a:r>
              <a:rPr lang="en-US" altLang="en-US" sz="1400" dirty="0" err="1">
                <a:solidFill>
                  <a:schemeClr val="bg1">
                    <a:lumMod val="50000"/>
                  </a:schemeClr>
                </a:solidFill>
              </a:rPr>
              <a:t>Efros</a:t>
            </a:r>
            <a:endParaRPr lang="en-US" altLang="en-US" sz="1400" dirty="0">
              <a:solidFill>
                <a:schemeClr val="bg1">
                  <a:lumMod val="50000"/>
                </a:schemeClr>
              </a:solidFill>
            </a:endParaRPr>
          </a:p>
        </p:txBody>
      </p:sp>
    </p:spTree>
    <p:extLst>
      <p:ext uri="{BB962C8B-B14F-4D97-AF65-F5344CB8AC3E}">
        <p14:creationId xmlns:p14="http://schemas.microsoft.com/office/powerpoint/2010/main" val="1664156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5891">
                                            <p:txEl>
                                              <p:pRg st="2" end="2"/>
                                            </p:txEl>
                                          </p:spTgt>
                                        </p:tgtEl>
                                        <p:attrNameLst>
                                          <p:attrName>style.visibility</p:attrName>
                                        </p:attrNameLst>
                                      </p:cBhvr>
                                      <p:to>
                                        <p:strVal val="visible"/>
                                      </p:to>
                                    </p:set>
                                    <p:animEffect transition="in" filter="fade">
                                      <p:cBhvr>
                                        <p:cTn id="7" dur="500"/>
                                        <p:tgtEl>
                                          <p:spTgt spid="16589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5891">
                                            <p:txEl>
                                              <p:pRg st="4" end="4"/>
                                            </p:txEl>
                                          </p:spTgt>
                                        </p:tgtEl>
                                        <p:attrNameLst>
                                          <p:attrName>style.visibility</p:attrName>
                                        </p:attrNameLst>
                                      </p:cBhvr>
                                      <p:to>
                                        <p:strVal val="visible"/>
                                      </p:to>
                                    </p:set>
                                    <p:animEffect transition="in" filter="fade">
                                      <p:cBhvr>
                                        <p:cTn id="12" dur="500"/>
                                        <p:tgtEl>
                                          <p:spTgt spid="1658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685800" y="228600"/>
            <a:ext cx="7772400" cy="533400"/>
          </a:xfrm>
        </p:spPr>
        <p:txBody>
          <a:bodyPr/>
          <a:lstStyle/>
          <a:p>
            <a:r>
              <a:rPr lang="en-US" altLang="en-US" sz="3000"/>
              <a:t>Corner Detection: Basic Idea</a:t>
            </a:r>
            <a:endParaRPr lang="ru-RU" altLang="en-US" sz="3000"/>
          </a:p>
        </p:txBody>
      </p:sp>
      <p:sp>
        <p:nvSpPr>
          <p:cNvPr id="165891" name="Rectangle 3"/>
          <p:cNvSpPr>
            <a:spLocks noGrp="1" noChangeArrowheads="1"/>
          </p:cNvSpPr>
          <p:nvPr>
            <p:ph type="body" idx="1"/>
          </p:nvPr>
        </p:nvSpPr>
        <p:spPr>
          <a:xfrm>
            <a:off x="685800" y="990600"/>
            <a:ext cx="7772400" cy="1828800"/>
          </a:xfrm>
        </p:spPr>
        <p:txBody>
          <a:bodyPr/>
          <a:lstStyle/>
          <a:p>
            <a:pPr marL="0" indent="0">
              <a:lnSpc>
                <a:spcPct val="90000"/>
              </a:lnSpc>
              <a:buNone/>
            </a:pPr>
            <a:r>
              <a:rPr lang="en-US" altLang="en-US" sz="2800" dirty="0"/>
              <a:t>Recognize corners by looking at small window.</a:t>
            </a:r>
          </a:p>
          <a:p>
            <a:pPr marL="0" indent="0">
              <a:lnSpc>
                <a:spcPct val="90000"/>
              </a:lnSpc>
              <a:buNone/>
            </a:pPr>
            <a:endParaRPr lang="en-US" altLang="en-US" sz="2800" dirty="0"/>
          </a:p>
          <a:p>
            <a:pPr marL="0" indent="0">
              <a:lnSpc>
                <a:spcPct val="90000"/>
              </a:lnSpc>
              <a:buNone/>
            </a:pPr>
            <a:r>
              <a:rPr lang="en-US" altLang="en-US" sz="2800" dirty="0"/>
              <a:t>We want a window shift in </a:t>
            </a:r>
            <a:r>
              <a:rPr lang="en-US" altLang="en-US" sz="2800" i="1" dirty="0"/>
              <a:t>any</a:t>
            </a:r>
            <a:r>
              <a:rPr lang="en-US" altLang="en-US" sz="2800" dirty="0"/>
              <a:t> </a:t>
            </a:r>
            <a:r>
              <a:rPr lang="en-US" altLang="en-US" sz="2800" i="1" dirty="0"/>
              <a:t>direction</a:t>
            </a:r>
            <a:r>
              <a:rPr lang="en-US" altLang="en-US" sz="2800" dirty="0"/>
              <a:t> to give </a:t>
            </a:r>
            <a:r>
              <a:rPr lang="en-US" altLang="en-US" sz="2800" i="1" dirty="0"/>
              <a:t>a large change</a:t>
            </a:r>
            <a:r>
              <a:rPr lang="en-US" altLang="en-US" sz="2800" dirty="0"/>
              <a:t> in intensity.</a:t>
            </a:r>
            <a:endParaRPr lang="ru-RU" altLang="en-US" sz="2800" dirty="0"/>
          </a:p>
        </p:txBody>
      </p:sp>
      <p:grpSp>
        <p:nvGrpSpPr>
          <p:cNvPr id="2" name="Group 29"/>
          <p:cNvGrpSpPr>
            <a:grpSpLocks/>
          </p:cNvGrpSpPr>
          <p:nvPr/>
        </p:nvGrpSpPr>
        <p:grpSpPr bwMode="auto">
          <a:xfrm>
            <a:off x="3429000" y="2895600"/>
            <a:ext cx="2438400" cy="3887788"/>
            <a:chOff x="2160" y="1824"/>
            <a:chExt cx="1536" cy="2449"/>
          </a:xfrm>
        </p:grpSpPr>
        <p:pic>
          <p:nvPicPr>
            <p:cNvPr id="165910" name="Picture 8" descr="cor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0" y="1824"/>
              <a:ext cx="1440" cy="144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5911" name="Text Box 11"/>
            <p:cNvSpPr txBox="1">
              <a:spLocks noChangeArrowheads="1"/>
            </p:cNvSpPr>
            <p:nvPr/>
          </p:nvSpPr>
          <p:spPr bwMode="auto">
            <a:xfrm>
              <a:off x="2160" y="3284"/>
              <a:ext cx="1536" cy="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dirty="0">
                  <a:solidFill>
                    <a:srgbClr val="003399"/>
                  </a:solidFill>
                  <a:latin typeface="Arial Unicode MS" panose="020B0604020202020204" pitchFamily="34" charset="-128"/>
                  <a:cs typeface="Times New Roman" panose="02020603050405020304" pitchFamily="18" charset="0"/>
                </a:rPr>
                <a:t>“Edge”</a:t>
              </a:r>
              <a:r>
                <a:rPr lang="en-US" altLang="en-US" sz="2400" dirty="0">
                  <a:latin typeface="Arial Unicode MS" panose="020B0604020202020204" pitchFamily="34" charset="-128"/>
                  <a:cs typeface="Times New Roman" panose="02020603050405020304" pitchFamily="18" charset="0"/>
                </a:rPr>
                <a:t>:</a:t>
              </a:r>
              <a:br>
                <a:rPr lang="en-US" altLang="en-US" sz="2400" dirty="0">
                  <a:latin typeface="Arial Unicode MS" panose="020B0604020202020204" pitchFamily="34" charset="-128"/>
                  <a:cs typeface="Times New Roman" panose="02020603050405020304" pitchFamily="18" charset="0"/>
                </a:rPr>
              </a:br>
              <a:r>
                <a:rPr lang="en-US" altLang="en-US" sz="2400" dirty="0">
                  <a:latin typeface="Arial Unicode MS" panose="020B0604020202020204" pitchFamily="34" charset="-128"/>
                  <a:cs typeface="Times New Roman" panose="02020603050405020304" pitchFamily="18" charset="0"/>
                </a:rPr>
                <a:t>no change along the edge direction</a:t>
              </a:r>
              <a:endParaRPr lang="ru-RU" altLang="en-US" sz="2400" dirty="0">
                <a:latin typeface="Arial Unicode MS" panose="020B0604020202020204" pitchFamily="34" charset="-128"/>
                <a:cs typeface="Times New Roman" panose="02020603050405020304" pitchFamily="18" charset="0"/>
              </a:endParaRPr>
            </a:p>
          </p:txBody>
        </p:sp>
        <p:sp>
          <p:nvSpPr>
            <p:cNvPr id="165912" name="Rectangle 14"/>
            <p:cNvSpPr>
              <a:spLocks noChangeArrowheads="1"/>
            </p:cNvSpPr>
            <p:nvPr/>
          </p:nvSpPr>
          <p:spPr bwMode="auto">
            <a:xfrm>
              <a:off x="2496" y="2496"/>
              <a:ext cx="432" cy="432"/>
            </a:xfrm>
            <a:prstGeom prst="rect">
              <a:avLst/>
            </a:prstGeom>
            <a:solidFill>
              <a:srgbClr val="FFCC99">
                <a:alpha val="39999"/>
              </a:srgb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65913" name="Line 16"/>
            <p:cNvSpPr>
              <a:spLocks noChangeShapeType="1"/>
            </p:cNvSpPr>
            <p:nvPr/>
          </p:nvSpPr>
          <p:spPr bwMode="auto">
            <a:xfrm flipV="1">
              <a:off x="2352" y="2544"/>
              <a:ext cx="0" cy="336"/>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3" name="Group 30"/>
          <p:cNvGrpSpPr>
            <a:grpSpLocks/>
          </p:cNvGrpSpPr>
          <p:nvPr/>
        </p:nvGrpSpPr>
        <p:grpSpPr bwMode="auto">
          <a:xfrm>
            <a:off x="6019800" y="2895600"/>
            <a:ext cx="2667000" cy="3887788"/>
            <a:chOff x="3792" y="1824"/>
            <a:chExt cx="1680" cy="2449"/>
          </a:xfrm>
        </p:grpSpPr>
        <p:pic>
          <p:nvPicPr>
            <p:cNvPr id="165903" name="Picture 9" descr="cor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2" y="1824"/>
              <a:ext cx="1440" cy="144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5904" name="Text Box 12"/>
            <p:cNvSpPr txBox="1">
              <a:spLocks noChangeArrowheads="1"/>
            </p:cNvSpPr>
            <p:nvPr/>
          </p:nvSpPr>
          <p:spPr bwMode="auto">
            <a:xfrm>
              <a:off x="3936" y="3284"/>
              <a:ext cx="1536" cy="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dirty="0">
                  <a:solidFill>
                    <a:srgbClr val="003399"/>
                  </a:solidFill>
                  <a:latin typeface="Arial Unicode MS" panose="020B0604020202020204" pitchFamily="34" charset="-128"/>
                  <a:cs typeface="Times New Roman" panose="02020603050405020304" pitchFamily="18" charset="0"/>
                </a:rPr>
                <a:t>“Corner”</a:t>
              </a:r>
              <a:r>
                <a:rPr lang="en-US" altLang="en-US" sz="2400" dirty="0">
                  <a:latin typeface="Arial Unicode MS" panose="020B0604020202020204" pitchFamily="34" charset="-128"/>
                  <a:cs typeface="Times New Roman" panose="02020603050405020304" pitchFamily="18" charset="0"/>
                </a:rPr>
                <a:t>:</a:t>
              </a:r>
              <a:br>
                <a:rPr lang="en-US" altLang="en-US" sz="2400" dirty="0">
                  <a:latin typeface="Arial Unicode MS" panose="020B0604020202020204" pitchFamily="34" charset="-128"/>
                  <a:cs typeface="Times New Roman" panose="02020603050405020304" pitchFamily="18" charset="0"/>
                </a:rPr>
              </a:br>
              <a:r>
                <a:rPr lang="en-US" altLang="en-US" sz="2400" dirty="0">
                  <a:latin typeface="Arial Unicode MS" panose="020B0604020202020204" pitchFamily="34" charset="-128"/>
                  <a:cs typeface="Times New Roman" panose="02020603050405020304" pitchFamily="18" charset="0"/>
                </a:rPr>
                <a:t>significant change in all directions</a:t>
              </a:r>
              <a:endParaRPr lang="ru-RU" altLang="en-US" sz="2400" dirty="0">
                <a:latin typeface="Arial Unicode MS" panose="020B0604020202020204" pitchFamily="34" charset="-128"/>
                <a:cs typeface="Times New Roman" panose="02020603050405020304" pitchFamily="18" charset="0"/>
              </a:endParaRPr>
            </a:p>
          </p:txBody>
        </p:sp>
        <p:sp>
          <p:nvSpPr>
            <p:cNvPr id="165905" name="Rectangle 17"/>
            <p:cNvSpPr>
              <a:spLocks noChangeArrowheads="1"/>
            </p:cNvSpPr>
            <p:nvPr/>
          </p:nvSpPr>
          <p:spPr bwMode="auto">
            <a:xfrm>
              <a:off x="4224" y="2016"/>
              <a:ext cx="432" cy="432"/>
            </a:xfrm>
            <a:prstGeom prst="rect">
              <a:avLst/>
            </a:prstGeom>
            <a:solidFill>
              <a:srgbClr val="FFCC99">
                <a:alpha val="39999"/>
              </a:srgb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65906" name="Line 18"/>
            <p:cNvSpPr>
              <a:spLocks noChangeShapeType="1"/>
            </p:cNvSpPr>
            <p:nvPr/>
          </p:nvSpPr>
          <p:spPr bwMode="auto">
            <a:xfrm flipH="1">
              <a:off x="4080" y="2448"/>
              <a:ext cx="144" cy="1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5907" name="Line 20"/>
            <p:cNvSpPr>
              <a:spLocks noChangeShapeType="1"/>
            </p:cNvSpPr>
            <p:nvPr/>
          </p:nvSpPr>
          <p:spPr bwMode="auto">
            <a:xfrm flipH="1" flipV="1">
              <a:off x="4080" y="1872"/>
              <a:ext cx="144" cy="1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5908" name="Line 21"/>
            <p:cNvSpPr>
              <a:spLocks noChangeShapeType="1"/>
            </p:cNvSpPr>
            <p:nvPr/>
          </p:nvSpPr>
          <p:spPr bwMode="auto">
            <a:xfrm>
              <a:off x="4656" y="2448"/>
              <a:ext cx="144" cy="144"/>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5909" name="Line 22"/>
            <p:cNvSpPr>
              <a:spLocks noChangeShapeType="1"/>
            </p:cNvSpPr>
            <p:nvPr/>
          </p:nvSpPr>
          <p:spPr bwMode="auto">
            <a:xfrm flipV="1">
              <a:off x="4656" y="1872"/>
              <a:ext cx="144" cy="1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4" name="Group 28"/>
          <p:cNvGrpSpPr>
            <a:grpSpLocks/>
          </p:cNvGrpSpPr>
          <p:nvPr/>
        </p:nvGrpSpPr>
        <p:grpSpPr bwMode="auto">
          <a:xfrm>
            <a:off x="762000" y="2895600"/>
            <a:ext cx="2362200" cy="3517900"/>
            <a:chOff x="480" y="1824"/>
            <a:chExt cx="1488" cy="2216"/>
          </a:xfrm>
        </p:grpSpPr>
        <p:pic>
          <p:nvPicPr>
            <p:cNvPr id="165896" name="Picture 7" descr="cor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 y="1824"/>
              <a:ext cx="1440" cy="144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5897" name="Text Box 10"/>
            <p:cNvSpPr txBox="1">
              <a:spLocks noChangeArrowheads="1"/>
            </p:cNvSpPr>
            <p:nvPr/>
          </p:nvSpPr>
          <p:spPr bwMode="auto">
            <a:xfrm>
              <a:off x="480" y="3284"/>
              <a:ext cx="1296"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dirty="0">
                  <a:solidFill>
                    <a:srgbClr val="003399"/>
                  </a:solidFill>
                  <a:latin typeface="Arial Unicode MS" panose="020B0604020202020204" pitchFamily="34" charset="-128"/>
                  <a:cs typeface="Times New Roman" panose="02020603050405020304" pitchFamily="18" charset="0"/>
                </a:rPr>
                <a:t>“Flat”</a:t>
              </a:r>
              <a:r>
                <a:rPr lang="en-US" altLang="en-US" sz="2400" dirty="0">
                  <a:latin typeface="Arial Unicode MS" panose="020B0604020202020204" pitchFamily="34" charset="-128"/>
                  <a:cs typeface="Times New Roman" panose="02020603050405020304" pitchFamily="18" charset="0"/>
                </a:rPr>
                <a:t> region:</a:t>
              </a:r>
              <a:br>
                <a:rPr lang="en-US" altLang="en-US" sz="2400" dirty="0">
                  <a:latin typeface="Arial Unicode MS" panose="020B0604020202020204" pitchFamily="34" charset="-128"/>
                  <a:cs typeface="Times New Roman" panose="02020603050405020304" pitchFamily="18" charset="0"/>
                </a:rPr>
              </a:br>
              <a:r>
                <a:rPr lang="en-US" altLang="en-US" sz="2400" dirty="0">
                  <a:latin typeface="Arial Unicode MS" panose="020B0604020202020204" pitchFamily="34" charset="-128"/>
                  <a:cs typeface="Times New Roman" panose="02020603050405020304" pitchFamily="18" charset="0"/>
                </a:rPr>
                <a:t>no change in all directions</a:t>
              </a:r>
              <a:endParaRPr lang="ru-RU" altLang="en-US" sz="2400" dirty="0">
                <a:latin typeface="Arial Unicode MS" panose="020B0604020202020204" pitchFamily="34" charset="-128"/>
                <a:cs typeface="Times New Roman" panose="02020603050405020304" pitchFamily="18" charset="0"/>
              </a:endParaRPr>
            </a:p>
          </p:txBody>
        </p:sp>
        <p:sp>
          <p:nvSpPr>
            <p:cNvPr id="165898" name="Rectangle 13"/>
            <p:cNvSpPr>
              <a:spLocks noChangeArrowheads="1"/>
            </p:cNvSpPr>
            <p:nvPr/>
          </p:nvSpPr>
          <p:spPr bwMode="auto">
            <a:xfrm>
              <a:off x="1344" y="2496"/>
              <a:ext cx="432" cy="432"/>
            </a:xfrm>
            <a:prstGeom prst="rect">
              <a:avLst/>
            </a:prstGeom>
            <a:solidFill>
              <a:srgbClr val="FFCC99">
                <a:alpha val="39999"/>
              </a:srgb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65899" name="Line 23"/>
            <p:cNvSpPr>
              <a:spLocks noChangeShapeType="1"/>
            </p:cNvSpPr>
            <p:nvPr/>
          </p:nvSpPr>
          <p:spPr bwMode="auto">
            <a:xfrm>
              <a:off x="1776" y="2928"/>
              <a:ext cx="144" cy="144"/>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5900" name="Line 24"/>
            <p:cNvSpPr>
              <a:spLocks noChangeShapeType="1"/>
            </p:cNvSpPr>
            <p:nvPr/>
          </p:nvSpPr>
          <p:spPr bwMode="auto">
            <a:xfrm flipH="1">
              <a:off x="1200" y="2928"/>
              <a:ext cx="144" cy="144"/>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5901" name="Line 25"/>
            <p:cNvSpPr>
              <a:spLocks noChangeShapeType="1"/>
            </p:cNvSpPr>
            <p:nvPr/>
          </p:nvSpPr>
          <p:spPr bwMode="auto">
            <a:xfrm flipH="1" flipV="1">
              <a:off x="1200" y="2352"/>
              <a:ext cx="144" cy="144"/>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5902" name="Line 26"/>
            <p:cNvSpPr>
              <a:spLocks noChangeShapeType="1"/>
            </p:cNvSpPr>
            <p:nvPr/>
          </p:nvSpPr>
          <p:spPr bwMode="auto">
            <a:xfrm flipV="1">
              <a:off x="1776" y="2352"/>
              <a:ext cx="144" cy="144"/>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165895" name="Text Box 27"/>
          <p:cNvSpPr txBox="1">
            <a:spLocks noChangeArrowheads="1"/>
          </p:cNvSpPr>
          <p:nvPr/>
        </p:nvSpPr>
        <p:spPr bwMode="auto">
          <a:xfrm>
            <a:off x="8330864" y="6540698"/>
            <a:ext cx="8226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400" dirty="0">
                <a:solidFill>
                  <a:schemeClr val="bg1">
                    <a:lumMod val="50000"/>
                  </a:schemeClr>
                </a:solidFill>
              </a:rPr>
              <a:t>A. </a:t>
            </a:r>
            <a:r>
              <a:rPr lang="en-US" altLang="en-US" sz="1400" dirty="0" err="1">
                <a:solidFill>
                  <a:schemeClr val="bg1">
                    <a:lumMod val="50000"/>
                  </a:schemeClr>
                </a:solidFill>
              </a:rPr>
              <a:t>Efros</a:t>
            </a:r>
            <a:endParaRPr lang="en-US" altLang="en-US" sz="1400" dirty="0">
              <a:solidFill>
                <a:schemeClr val="bg1">
                  <a:lumMod val="50000"/>
                </a:schemeClr>
              </a:solidFill>
            </a:endParaRPr>
          </a:p>
        </p:txBody>
      </p:sp>
    </p:spTree>
    <p:extLst>
      <p:ext uri="{BB962C8B-B14F-4D97-AF65-F5344CB8AC3E}">
        <p14:creationId xmlns:p14="http://schemas.microsoft.com/office/powerpoint/2010/main" val="31399254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417007" y="93768"/>
            <a:ext cx="8229600" cy="1143000"/>
          </a:xfrm>
        </p:spPr>
        <p:txBody>
          <a:bodyPr/>
          <a:lstStyle/>
          <a:p>
            <a:pPr algn="l"/>
            <a:r>
              <a:rPr lang="en-US" altLang="en-US" sz="3600" dirty="0"/>
              <a:t>Corner Detection by Auto-correlation</a:t>
            </a:r>
            <a:endParaRPr lang="ru-RU" altLang="en-US" sz="3600" dirty="0"/>
          </a:p>
        </p:txBody>
      </p:sp>
      <p:graphicFrame>
        <p:nvGraphicFramePr>
          <p:cNvPr id="174083" name="Object 3"/>
          <p:cNvGraphicFramePr>
            <a:graphicFrameLocks noChangeAspect="1"/>
          </p:cNvGraphicFramePr>
          <p:nvPr/>
        </p:nvGraphicFramePr>
        <p:xfrm>
          <a:off x="1219200" y="1981200"/>
          <a:ext cx="6934200" cy="954088"/>
        </p:xfrm>
        <a:graphic>
          <a:graphicData uri="http://schemas.openxmlformats.org/presentationml/2006/ole">
            <mc:AlternateContent xmlns:mc="http://schemas.openxmlformats.org/markup-compatibility/2006">
              <mc:Choice xmlns:v="urn:schemas-microsoft-com:vml" Requires="v">
                <p:oleObj spid="_x0000_s267316" name="Equation" r:id="rId4" imgW="2768600" imgH="381000" progId="">
                  <p:embed/>
                </p:oleObj>
              </mc:Choice>
              <mc:Fallback>
                <p:oleObj name="Equation" r:id="rId4" imgW="2768600" imgH="381000" progId="">
                  <p:embed/>
                  <p:pic>
                    <p:nvPicPr>
                      <p:cNvPr id="17408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981200"/>
                        <a:ext cx="6934200" cy="954088"/>
                      </a:xfrm>
                      <a:prstGeom prst="rect">
                        <a:avLst/>
                      </a:prstGeom>
                      <a:solidFill>
                        <a:srgbClr val="67D967"/>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 name="Group 5"/>
          <p:cNvGrpSpPr>
            <a:grpSpLocks/>
          </p:cNvGrpSpPr>
          <p:nvPr/>
        </p:nvGrpSpPr>
        <p:grpSpPr bwMode="auto">
          <a:xfrm>
            <a:off x="6477000" y="2514600"/>
            <a:ext cx="1371600" cy="1371600"/>
            <a:chOff x="4080" y="1920"/>
            <a:chExt cx="864" cy="864"/>
          </a:xfrm>
        </p:grpSpPr>
        <p:sp>
          <p:nvSpPr>
            <p:cNvPr id="174113" name="Line 6"/>
            <p:cNvSpPr>
              <a:spLocks noChangeShapeType="1"/>
            </p:cNvSpPr>
            <p:nvPr/>
          </p:nvSpPr>
          <p:spPr bwMode="auto">
            <a:xfrm flipH="1" flipV="1">
              <a:off x="4368" y="1920"/>
              <a:ext cx="96" cy="52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114" name="AutoShape 7"/>
            <p:cNvSpPr>
              <a:spLocks noChangeArrowheads="1"/>
            </p:cNvSpPr>
            <p:nvPr/>
          </p:nvSpPr>
          <p:spPr bwMode="auto">
            <a:xfrm>
              <a:off x="4080" y="2448"/>
              <a:ext cx="864" cy="336"/>
            </a:xfrm>
            <a:prstGeom prst="roundRect">
              <a:avLst>
                <a:gd name="adj" fmla="val 45486"/>
              </a:avLst>
            </a:prstGeom>
            <a:solidFill>
              <a:srgbClr val="B3FFB3"/>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74115" name="Text Box 8"/>
            <p:cNvSpPr txBox="1">
              <a:spLocks noChangeArrowheads="1"/>
            </p:cNvSpPr>
            <p:nvPr/>
          </p:nvSpPr>
          <p:spPr bwMode="auto">
            <a:xfrm>
              <a:off x="4080" y="2486"/>
              <a:ext cx="8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000">
                  <a:latin typeface="Tahoma" panose="020B0604030504040204" pitchFamily="34" charset="0"/>
                  <a:cs typeface="Tahoma" panose="020B0604030504040204" pitchFamily="34" charset="0"/>
                </a:rPr>
                <a:t>Intensity</a:t>
              </a:r>
              <a:endParaRPr lang="ru-RU" altLang="en-US" sz="2000">
                <a:latin typeface="Tahoma" panose="020B0604030504040204" pitchFamily="34" charset="0"/>
                <a:cs typeface="Tahoma" panose="020B0604030504040204" pitchFamily="34" charset="0"/>
              </a:endParaRPr>
            </a:p>
          </p:txBody>
        </p:sp>
      </p:grpSp>
      <p:grpSp>
        <p:nvGrpSpPr>
          <p:cNvPr id="3" name="Group 9"/>
          <p:cNvGrpSpPr>
            <a:grpSpLocks/>
          </p:cNvGrpSpPr>
          <p:nvPr/>
        </p:nvGrpSpPr>
        <p:grpSpPr bwMode="auto">
          <a:xfrm>
            <a:off x="4114800" y="2667000"/>
            <a:ext cx="1385888" cy="1371600"/>
            <a:chOff x="2592" y="2016"/>
            <a:chExt cx="873" cy="864"/>
          </a:xfrm>
        </p:grpSpPr>
        <p:sp>
          <p:nvSpPr>
            <p:cNvPr id="174110" name="AutoShape 10"/>
            <p:cNvSpPr>
              <a:spLocks noChangeArrowheads="1"/>
            </p:cNvSpPr>
            <p:nvPr/>
          </p:nvSpPr>
          <p:spPr bwMode="auto">
            <a:xfrm>
              <a:off x="2592" y="2400"/>
              <a:ext cx="864" cy="480"/>
            </a:xfrm>
            <a:prstGeom prst="roundRect">
              <a:avLst>
                <a:gd name="adj" fmla="val 45486"/>
              </a:avLst>
            </a:prstGeom>
            <a:solidFill>
              <a:srgbClr val="B3FFB3"/>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74111" name="Text Box 11"/>
            <p:cNvSpPr txBox="1">
              <a:spLocks noChangeArrowheads="1"/>
            </p:cNvSpPr>
            <p:nvPr/>
          </p:nvSpPr>
          <p:spPr bwMode="auto">
            <a:xfrm>
              <a:off x="2601" y="2427"/>
              <a:ext cx="864"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000">
                  <a:latin typeface="Tahoma" panose="020B0604030504040204" pitchFamily="34" charset="0"/>
                  <a:cs typeface="Tahoma" panose="020B0604030504040204" pitchFamily="34" charset="0"/>
                </a:rPr>
                <a:t>Shifted intensity</a:t>
              </a:r>
              <a:endParaRPr lang="ru-RU" altLang="en-US" sz="2000">
                <a:latin typeface="Tahoma" panose="020B0604030504040204" pitchFamily="34" charset="0"/>
                <a:cs typeface="Tahoma" panose="020B0604030504040204" pitchFamily="34" charset="0"/>
              </a:endParaRPr>
            </a:p>
          </p:txBody>
        </p:sp>
        <p:sp>
          <p:nvSpPr>
            <p:cNvPr id="174112" name="Line 12"/>
            <p:cNvSpPr>
              <a:spLocks noChangeShapeType="1"/>
            </p:cNvSpPr>
            <p:nvPr/>
          </p:nvSpPr>
          <p:spPr bwMode="auto">
            <a:xfrm flipH="1" flipV="1">
              <a:off x="2928" y="2016"/>
              <a:ext cx="48" cy="384"/>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4" name="Group 13"/>
          <p:cNvGrpSpPr>
            <a:grpSpLocks/>
          </p:cNvGrpSpPr>
          <p:nvPr/>
        </p:nvGrpSpPr>
        <p:grpSpPr bwMode="auto">
          <a:xfrm>
            <a:off x="1905000" y="2590800"/>
            <a:ext cx="1385888" cy="1447800"/>
            <a:chOff x="1200" y="1968"/>
            <a:chExt cx="873" cy="912"/>
          </a:xfrm>
        </p:grpSpPr>
        <p:sp>
          <p:nvSpPr>
            <p:cNvPr id="174107" name="AutoShape 14"/>
            <p:cNvSpPr>
              <a:spLocks noChangeArrowheads="1"/>
            </p:cNvSpPr>
            <p:nvPr/>
          </p:nvSpPr>
          <p:spPr bwMode="auto">
            <a:xfrm>
              <a:off x="1200" y="2400"/>
              <a:ext cx="864" cy="480"/>
            </a:xfrm>
            <a:prstGeom prst="roundRect">
              <a:avLst>
                <a:gd name="adj" fmla="val 45486"/>
              </a:avLst>
            </a:prstGeom>
            <a:solidFill>
              <a:srgbClr val="B3FFB3"/>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74108" name="Text Box 15"/>
            <p:cNvSpPr txBox="1">
              <a:spLocks noChangeArrowheads="1"/>
            </p:cNvSpPr>
            <p:nvPr/>
          </p:nvSpPr>
          <p:spPr bwMode="auto">
            <a:xfrm>
              <a:off x="1209" y="2427"/>
              <a:ext cx="864"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000">
                  <a:latin typeface="Tahoma" panose="020B0604030504040204" pitchFamily="34" charset="0"/>
                  <a:cs typeface="Tahoma" panose="020B0604030504040204" pitchFamily="34" charset="0"/>
                </a:rPr>
                <a:t>Window function</a:t>
              </a:r>
              <a:endParaRPr lang="ru-RU" altLang="en-US" sz="2000">
                <a:latin typeface="Tahoma" panose="020B0604030504040204" pitchFamily="34" charset="0"/>
                <a:cs typeface="Tahoma" panose="020B0604030504040204" pitchFamily="34" charset="0"/>
              </a:endParaRPr>
            </a:p>
          </p:txBody>
        </p:sp>
        <p:sp>
          <p:nvSpPr>
            <p:cNvPr id="174109" name="Line 16"/>
            <p:cNvSpPr>
              <a:spLocks noChangeShapeType="1"/>
            </p:cNvSpPr>
            <p:nvPr/>
          </p:nvSpPr>
          <p:spPr bwMode="auto">
            <a:xfrm flipV="1">
              <a:off x="1728" y="1968"/>
              <a:ext cx="336" cy="43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5" name="Group 17"/>
          <p:cNvGrpSpPr>
            <a:grpSpLocks/>
          </p:cNvGrpSpPr>
          <p:nvPr/>
        </p:nvGrpSpPr>
        <p:grpSpPr bwMode="auto">
          <a:xfrm>
            <a:off x="152400" y="4876800"/>
            <a:ext cx="8758238" cy="1281113"/>
            <a:chOff x="99" y="3312"/>
            <a:chExt cx="5517" cy="807"/>
          </a:xfrm>
        </p:grpSpPr>
        <p:grpSp>
          <p:nvGrpSpPr>
            <p:cNvPr id="174090" name="Group 18"/>
            <p:cNvGrpSpPr>
              <a:grpSpLocks/>
            </p:cNvGrpSpPr>
            <p:nvPr/>
          </p:nvGrpSpPr>
          <p:grpSpPr bwMode="auto">
            <a:xfrm>
              <a:off x="4128" y="3312"/>
              <a:ext cx="1488" cy="432"/>
              <a:chOff x="3696" y="3264"/>
              <a:chExt cx="1920" cy="624"/>
            </a:xfrm>
          </p:grpSpPr>
          <p:grpSp>
            <p:nvGrpSpPr>
              <p:cNvPr id="174100" name="Group 19"/>
              <p:cNvGrpSpPr>
                <a:grpSpLocks/>
              </p:cNvGrpSpPr>
              <p:nvPr/>
            </p:nvGrpSpPr>
            <p:grpSpPr bwMode="auto">
              <a:xfrm>
                <a:off x="3696" y="3648"/>
                <a:ext cx="1920" cy="240"/>
                <a:chOff x="3408" y="3648"/>
                <a:chExt cx="1920" cy="240"/>
              </a:xfrm>
            </p:grpSpPr>
            <p:sp>
              <p:nvSpPr>
                <p:cNvPr id="174105" name="AutoShape 20"/>
                <p:cNvSpPr>
                  <a:spLocks noChangeArrowheads="1"/>
                </p:cNvSpPr>
                <p:nvPr/>
              </p:nvSpPr>
              <p:spPr bwMode="auto">
                <a:xfrm>
                  <a:off x="3408" y="3648"/>
                  <a:ext cx="1920" cy="240"/>
                </a:xfrm>
                <a:prstGeom prst="parallelogram">
                  <a:avLst>
                    <a:gd name="adj" fmla="val 200000"/>
                  </a:avLst>
                </a:prstGeom>
                <a:solidFill>
                  <a:srgbClr val="C0C0C0"/>
                </a:solidFill>
                <a:ln w="9525">
                  <a:solidFill>
                    <a:schemeClr val="tx1"/>
                  </a:solidFill>
                  <a:prstDash val="dash"/>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74106" name="Freeform 21"/>
                <p:cNvSpPr>
                  <a:spLocks/>
                </p:cNvSpPr>
                <p:nvPr/>
              </p:nvSpPr>
              <p:spPr bwMode="auto">
                <a:xfrm>
                  <a:off x="3840" y="3696"/>
                  <a:ext cx="960" cy="144"/>
                </a:xfrm>
                <a:custGeom>
                  <a:avLst/>
                  <a:gdLst>
                    <a:gd name="T0" fmla="*/ 0 w 960"/>
                    <a:gd name="T1" fmla="*/ 144 h 144"/>
                    <a:gd name="T2" fmla="*/ 240 w 960"/>
                    <a:gd name="T3" fmla="*/ 0 h 144"/>
                    <a:gd name="T4" fmla="*/ 960 w 960"/>
                    <a:gd name="T5" fmla="*/ 96 h 144"/>
                    <a:gd name="T6" fmla="*/ 0 60000 65536"/>
                    <a:gd name="T7" fmla="*/ 0 60000 65536"/>
                    <a:gd name="T8" fmla="*/ 0 60000 65536"/>
                    <a:gd name="T9" fmla="*/ 0 w 960"/>
                    <a:gd name="T10" fmla="*/ 0 h 144"/>
                    <a:gd name="T11" fmla="*/ 960 w 960"/>
                    <a:gd name="T12" fmla="*/ 144 h 144"/>
                  </a:gdLst>
                  <a:ahLst/>
                  <a:cxnLst>
                    <a:cxn ang="T6">
                      <a:pos x="T0" y="T1"/>
                    </a:cxn>
                    <a:cxn ang="T7">
                      <a:pos x="T2" y="T3"/>
                    </a:cxn>
                    <a:cxn ang="T8">
                      <a:pos x="T4" y="T5"/>
                    </a:cxn>
                  </a:cxnLst>
                  <a:rect l="T9" t="T10" r="T11" b="T12"/>
                  <a:pathLst>
                    <a:path w="960" h="144">
                      <a:moveTo>
                        <a:pt x="0" y="144"/>
                      </a:moveTo>
                      <a:lnTo>
                        <a:pt x="240" y="0"/>
                      </a:lnTo>
                      <a:lnTo>
                        <a:pt x="960" y="96"/>
                      </a:ln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74101" name="Group 22"/>
              <p:cNvGrpSpPr>
                <a:grpSpLocks/>
              </p:cNvGrpSpPr>
              <p:nvPr/>
            </p:nvGrpSpPr>
            <p:grpSpPr bwMode="auto">
              <a:xfrm>
                <a:off x="3744" y="3264"/>
                <a:ext cx="1824" cy="528"/>
                <a:chOff x="1680" y="3312"/>
                <a:chExt cx="2640" cy="816"/>
              </a:xfrm>
            </p:grpSpPr>
            <p:sp>
              <p:nvSpPr>
                <p:cNvPr id="174102" name="Freeform 23"/>
                <p:cNvSpPr>
                  <a:spLocks/>
                </p:cNvSpPr>
                <p:nvPr/>
              </p:nvSpPr>
              <p:spPr bwMode="auto">
                <a:xfrm>
                  <a:off x="1680" y="3312"/>
                  <a:ext cx="1248" cy="816"/>
                </a:xfrm>
                <a:custGeom>
                  <a:avLst/>
                  <a:gdLst>
                    <a:gd name="T0" fmla="*/ 0 w 1248"/>
                    <a:gd name="T1" fmla="*/ 816 h 816"/>
                    <a:gd name="T2" fmla="*/ 336 w 1248"/>
                    <a:gd name="T3" fmla="*/ 720 h 816"/>
                    <a:gd name="T4" fmla="*/ 768 w 1248"/>
                    <a:gd name="T5" fmla="*/ 288 h 816"/>
                    <a:gd name="T6" fmla="*/ 1008 w 1248"/>
                    <a:gd name="T7" fmla="*/ 96 h 816"/>
                    <a:gd name="T8" fmla="*/ 1248 w 1248"/>
                    <a:gd name="T9" fmla="*/ 0 h 816"/>
                    <a:gd name="T10" fmla="*/ 0 60000 65536"/>
                    <a:gd name="T11" fmla="*/ 0 60000 65536"/>
                    <a:gd name="T12" fmla="*/ 0 60000 65536"/>
                    <a:gd name="T13" fmla="*/ 0 60000 65536"/>
                    <a:gd name="T14" fmla="*/ 0 60000 65536"/>
                    <a:gd name="T15" fmla="*/ 0 w 1248"/>
                    <a:gd name="T16" fmla="*/ 0 h 816"/>
                    <a:gd name="T17" fmla="*/ 1248 w 1248"/>
                    <a:gd name="T18" fmla="*/ 816 h 816"/>
                  </a:gdLst>
                  <a:ahLst/>
                  <a:cxnLst>
                    <a:cxn ang="T10">
                      <a:pos x="T0" y="T1"/>
                    </a:cxn>
                    <a:cxn ang="T11">
                      <a:pos x="T2" y="T3"/>
                    </a:cxn>
                    <a:cxn ang="T12">
                      <a:pos x="T4" y="T5"/>
                    </a:cxn>
                    <a:cxn ang="T13">
                      <a:pos x="T6" y="T7"/>
                    </a:cxn>
                    <a:cxn ang="T14">
                      <a:pos x="T8" y="T9"/>
                    </a:cxn>
                  </a:cxnLst>
                  <a:rect l="T15" t="T16" r="T17" b="T18"/>
                  <a:pathLst>
                    <a:path w="1248" h="816">
                      <a:moveTo>
                        <a:pt x="0" y="816"/>
                      </a:moveTo>
                      <a:cubicBezTo>
                        <a:pt x="104" y="812"/>
                        <a:pt x="208" y="808"/>
                        <a:pt x="336" y="720"/>
                      </a:cubicBezTo>
                      <a:cubicBezTo>
                        <a:pt x="464" y="632"/>
                        <a:pt x="656" y="392"/>
                        <a:pt x="768" y="288"/>
                      </a:cubicBezTo>
                      <a:cubicBezTo>
                        <a:pt x="880" y="184"/>
                        <a:pt x="928" y="144"/>
                        <a:pt x="1008" y="96"/>
                      </a:cubicBezTo>
                      <a:cubicBezTo>
                        <a:pt x="1088" y="48"/>
                        <a:pt x="1208" y="16"/>
                        <a:pt x="1248" y="0"/>
                      </a:cubicBezTo>
                    </a:path>
                  </a:pathLst>
                </a:cu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4103" name="Freeform 24"/>
                <p:cNvSpPr>
                  <a:spLocks/>
                </p:cNvSpPr>
                <p:nvPr/>
              </p:nvSpPr>
              <p:spPr bwMode="auto">
                <a:xfrm flipH="1">
                  <a:off x="3072" y="3312"/>
                  <a:ext cx="1248" cy="816"/>
                </a:xfrm>
                <a:custGeom>
                  <a:avLst/>
                  <a:gdLst>
                    <a:gd name="T0" fmla="*/ 0 w 1248"/>
                    <a:gd name="T1" fmla="*/ 816 h 816"/>
                    <a:gd name="T2" fmla="*/ 336 w 1248"/>
                    <a:gd name="T3" fmla="*/ 720 h 816"/>
                    <a:gd name="T4" fmla="*/ 768 w 1248"/>
                    <a:gd name="T5" fmla="*/ 288 h 816"/>
                    <a:gd name="T6" fmla="*/ 1008 w 1248"/>
                    <a:gd name="T7" fmla="*/ 96 h 816"/>
                    <a:gd name="T8" fmla="*/ 1248 w 1248"/>
                    <a:gd name="T9" fmla="*/ 0 h 816"/>
                    <a:gd name="T10" fmla="*/ 0 60000 65536"/>
                    <a:gd name="T11" fmla="*/ 0 60000 65536"/>
                    <a:gd name="T12" fmla="*/ 0 60000 65536"/>
                    <a:gd name="T13" fmla="*/ 0 60000 65536"/>
                    <a:gd name="T14" fmla="*/ 0 60000 65536"/>
                    <a:gd name="T15" fmla="*/ 0 w 1248"/>
                    <a:gd name="T16" fmla="*/ 0 h 816"/>
                    <a:gd name="T17" fmla="*/ 1248 w 1248"/>
                    <a:gd name="T18" fmla="*/ 816 h 816"/>
                  </a:gdLst>
                  <a:ahLst/>
                  <a:cxnLst>
                    <a:cxn ang="T10">
                      <a:pos x="T0" y="T1"/>
                    </a:cxn>
                    <a:cxn ang="T11">
                      <a:pos x="T2" y="T3"/>
                    </a:cxn>
                    <a:cxn ang="T12">
                      <a:pos x="T4" y="T5"/>
                    </a:cxn>
                    <a:cxn ang="T13">
                      <a:pos x="T6" y="T7"/>
                    </a:cxn>
                    <a:cxn ang="T14">
                      <a:pos x="T8" y="T9"/>
                    </a:cxn>
                  </a:cxnLst>
                  <a:rect l="T15" t="T16" r="T17" b="T18"/>
                  <a:pathLst>
                    <a:path w="1248" h="816">
                      <a:moveTo>
                        <a:pt x="0" y="816"/>
                      </a:moveTo>
                      <a:cubicBezTo>
                        <a:pt x="104" y="812"/>
                        <a:pt x="208" y="808"/>
                        <a:pt x="336" y="720"/>
                      </a:cubicBezTo>
                      <a:cubicBezTo>
                        <a:pt x="464" y="632"/>
                        <a:pt x="656" y="392"/>
                        <a:pt x="768" y="288"/>
                      </a:cubicBezTo>
                      <a:cubicBezTo>
                        <a:pt x="880" y="184"/>
                        <a:pt x="928" y="144"/>
                        <a:pt x="1008" y="96"/>
                      </a:cubicBezTo>
                      <a:cubicBezTo>
                        <a:pt x="1088" y="48"/>
                        <a:pt x="1208" y="16"/>
                        <a:pt x="1248" y="0"/>
                      </a:cubicBezTo>
                    </a:path>
                  </a:pathLst>
                </a:cu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4104" name="Line 25"/>
                <p:cNvSpPr>
                  <a:spLocks noChangeShapeType="1"/>
                </p:cNvSpPr>
                <p:nvPr/>
              </p:nvSpPr>
              <p:spPr bwMode="auto">
                <a:xfrm>
                  <a:off x="2928" y="3312"/>
                  <a:ext cx="144" cy="0"/>
                </a:xfrm>
                <a:prstGeom prst="line">
                  <a:avLst/>
                </a:prstGeom>
                <a:noFill/>
                <a:ln w="317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174091" name="Group 26"/>
            <p:cNvGrpSpPr>
              <a:grpSpLocks/>
            </p:cNvGrpSpPr>
            <p:nvPr/>
          </p:nvGrpSpPr>
          <p:grpSpPr bwMode="auto">
            <a:xfrm>
              <a:off x="2208" y="3360"/>
              <a:ext cx="1632" cy="432"/>
              <a:chOff x="1296" y="3360"/>
              <a:chExt cx="2112" cy="528"/>
            </a:xfrm>
          </p:grpSpPr>
          <p:grpSp>
            <p:nvGrpSpPr>
              <p:cNvPr id="174096" name="Group 27"/>
              <p:cNvGrpSpPr>
                <a:grpSpLocks/>
              </p:cNvGrpSpPr>
              <p:nvPr/>
            </p:nvGrpSpPr>
            <p:grpSpPr bwMode="auto">
              <a:xfrm>
                <a:off x="1488" y="3648"/>
                <a:ext cx="1920" cy="240"/>
                <a:chOff x="3408" y="3648"/>
                <a:chExt cx="1920" cy="240"/>
              </a:xfrm>
            </p:grpSpPr>
            <p:sp>
              <p:nvSpPr>
                <p:cNvPr id="174098" name="AutoShape 28"/>
                <p:cNvSpPr>
                  <a:spLocks noChangeArrowheads="1"/>
                </p:cNvSpPr>
                <p:nvPr/>
              </p:nvSpPr>
              <p:spPr bwMode="auto">
                <a:xfrm>
                  <a:off x="3408" y="3648"/>
                  <a:ext cx="1920" cy="240"/>
                </a:xfrm>
                <a:prstGeom prst="parallelogram">
                  <a:avLst>
                    <a:gd name="adj" fmla="val 200000"/>
                  </a:avLst>
                </a:prstGeom>
                <a:solidFill>
                  <a:srgbClr val="C0C0C0"/>
                </a:solidFill>
                <a:ln w="9525">
                  <a:solidFill>
                    <a:schemeClr val="tx1"/>
                  </a:solidFill>
                  <a:prstDash val="dash"/>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74099" name="Freeform 29"/>
                <p:cNvSpPr>
                  <a:spLocks/>
                </p:cNvSpPr>
                <p:nvPr/>
              </p:nvSpPr>
              <p:spPr bwMode="auto">
                <a:xfrm>
                  <a:off x="3840" y="3696"/>
                  <a:ext cx="960" cy="144"/>
                </a:xfrm>
                <a:custGeom>
                  <a:avLst/>
                  <a:gdLst>
                    <a:gd name="T0" fmla="*/ 0 w 960"/>
                    <a:gd name="T1" fmla="*/ 144 h 144"/>
                    <a:gd name="T2" fmla="*/ 240 w 960"/>
                    <a:gd name="T3" fmla="*/ 0 h 144"/>
                    <a:gd name="T4" fmla="*/ 960 w 960"/>
                    <a:gd name="T5" fmla="*/ 96 h 144"/>
                    <a:gd name="T6" fmla="*/ 0 60000 65536"/>
                    <a:gd name="T7" fmla="*/ 0 60000 65536"/>
                    <a:gd name="T8" fmla="*/ 0 60000 65536"/>
                    <a:gd name="T9" fmla="*/ 0 w 960"/>
                    <a:gd name="T10" fmla="*/ 0 h 144"/>
                    <a:gd name="T11" fmla="*/ 960 w 960"/>
                    <a:gd name="T12" fmla="*/ 144 h 144"/>
                  </a:gdLst>
                  <a:ahLst/>
                  <a:cxnLst>
                    <a:cxn ang="T6">
                      <a:pos x="T0" y="T1"/>
                    </a:cxn>
                    <a:cxn ang="T7">
                      <a:pos x="T2" y="T3"/>
                    </a:cxn>
                    <a:cxn ang="T8">
                      <a:pos x="T4" y="T5"/>
                    </a:cxn>
                  </a:cxnLst>
                  <a:rect l="T9" t="T10" r="T11" b="T12"/>
                  <a:pathLst>
                    <a:path w="960" h="144">
                      <a:moveTo>
                        <a:pt x="0" y="144"/>
                      </a:moveTo>
                      <a:lnTo>
                        <a:pt x="240" y="0"/>
                      </a:lnTo>
                      <a:lnTo>
                        <a:pt x="960" y="96"/>
                      </a:ln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74097" name="Freeform 30"/>
              <p:cNvSpPr>
                <a:spLocks/>
              </p:cNvSpPr>
              <p:nvPr/>
            </p:nvSpPr>
            <p:spPr bwMode="auto">
              <a:xfrm>
                <a:off x="1296" y="3360"/>
                <a:ext cx="2064" cy="432"/>
              </a:xfrm>
              <a:custGeom>
                <a:avLst/>
                <a:gdLst>
                  <a:gd name="T0" fmla="*/ 0 w 2064"/>
                  <a:gd name="T1" fmla="*/ 432 h 432"/>
                  <a:gd name="T2" fmla="*/ 384 w 2064"/>
                  <a:gd name="T3" fmla="*/ 432 h 432"/>
                  <a:gd name="T4" fmla="*/ 384 w 2064"/>
                  <a:gd name="T5" fmla="*/ 0 h 432"/>
                  <a:gd name="T6" fmla="*/ 1824 w 2064"/>
                  <a:gd name="T7" fmla="*/ 0 h 432"/>
                  <a:gd name="T8" fmla="*/ 1824 w 2064"/>
                  <a:gd name="T9" fmla="*/ 432 h 432"/>
                  <a:gd name="T10" fmla="*/ 2064 w 2064"/>
                  <a:gd name="T11" fmla="*/ 432 h 432"/>
                  <a:gd name="T12" fmla="*/ 0 60000 65536"/>
                  <a:gd name="T13" fmla="*/ 0 60000 65536"/>
                  <a:gd name="T14" fmla="*/ 0 60000 65536"/>
                  <a:gd name="T15" fmla="*/ 0 60000 65536"/>
                  <a:gd name="T16" fmla="*/ 0 60000 65536"/>
                  <a:gd name="T17" fmla="*/ 0 60000 65536"/>
                  <a:gd name="T18" fmla="*/ 0 w 2064"/>
                  <a:gd name="T19" fmla="*/ 0 h 432"/>
                  <a:gd name="T20" fmla="*/ 2064 w 2064"/>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2064" h="432">
                    <a:moveTo>
                      <a:pt x="0" y="432"/>
                    </a:moveTo>
                    <a:lnTo>
                      <a:pt x="384" y="432"/>
                    </a:lnTo>
                    <a:lnTo>
                      <a:pt x="384" y="0"/>
                    </a:lnTo>
                    <a:lnTo>
                      <a:pt x="1824" y="0"/>
                    </a:lnTo>
                    <a:lnTo>
                      <a:pt x="1824" y="432"/>
                    </a:lnTo>
                    <a:lnTo>
                      <a:pt x="2064" y="432"/>
                    </a:lnTo>
                  </a:path>
                </a:pathLst>
              </a:cu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74092" name="Text Box 31"/>
            <p:cNvSpPr txBox="1">
              <a:spLocks noChangeArrowheads="1"/>
            </p:cNvSpPr>
            <p:nvPr/>
          </p:nvSpPr>
          <p:spPr bwMode="auto">
            <a:xfrm>
              <a:off x="3923" y="3389"/>
              <a:ext cx="25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000">
                  <a:cs typeface="Times New Roman" panose="02020603050405020304" pitchFamily="18" charset="0"/>
                </a:rPr>
                <a:t>or</a:t>
              </a:r>
              <a:endParaRPr lang="ru-RU" altLang="en-US" sz="2000">
                <a:cs typeface="Times New Roman" panose="02020603050405020304" pitchFamily="18" charset="0"/>
              </a:endParaRPr>
            </a:p>
          </p:txBody>
        </p:sp>
        <p:sp>
          <p:nvSpPr>
            <p:cNvPr id="174093" name="Text Box 32"/>
            <p:cNvSpPr txBox="1">
              <a:spLocks noChangeArrowheads="1"/>
            </p:cNvSpPr>
            <p:nvPr/>
          </p:nvSpPr>
          <p:spPr bwMode="auto">
            <a:xfrm>
              <a:off x="99" y="3360"/>
              <a:ext cx="201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000">
                  <a:cs typeface="Times New Roman" panose="02020603050405020304" pitchFamily="18" charset="0"/>
                </a:rPr>
                <a:t>Window function </a:t>
              </a:r>
              <a:r>
                <a:rPr lang="en-US" altLang="en-US" i="1">
                  <a:latin typeface="Times New Roman" panose="02020603050405020304" pitchFamily="18" charset="0"/>
                  <a:cs typeface="Times New Roman" panose="02020603050405020304" pitchFamily="18" charset="0"/>
                </a:rPr>
                <a:t>w(x,y)</a:t>
              </a:r>
              <a:r>
                <a:rPr lang="en-US" altLang="en-US" sz="2000">
                  <a:latin typeface="Times New Roman" panose="02020603050405020304" pitchFamily="18" charset="0"/>
                  <a:cs typeface="Times New Roman" panose="02020603050405020304" pitchFamily="18" charset="0"/>
                </a:rPr>
                <a:t> =</a:t>
              </a:r>
              <a:endParaRPr lang="ru-RU" altLang="en-US" sz="2000">
                <a:latin typeface="Times New Roman" panose="02020603050405020304" pitchFamily="18" charset="0"/>
                <a:cs typeface="Times New Roman" panose="02020603050405020304" pitchFamily="18" charset="0"/>
              </a:endParaRPr>
            </a:p>
          </p:txBody>
        </p:sp>
        <p:sp>
          <p:nvSpPr>
            <p:cNvPr id="174094" name="Text Box 33"/>
            <p:cNvSpPr txBox="1">
              <a:spLocks noChangeArrowheads="1"/>
            </p:cNvSpPr>
            <p:nvPr/>
          </p:nvSpPr>
          <p:spPr bwMode="auto">
            <a:xfrm>
              <a:off x="4478" y="3869"/>
              <a:ext cx="7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000">
                  <a:cs typeface="Times New Roman" panose="02020603050405020304" pitchFamily="18" charset="0"/>
                </a:rPr>
                <a:t>Gaussian</a:t>
              </a:r>
              <a:endParaRPr lang="ru-RU" altLang="en-US" sz="2000">
                <a:cs typeface="Times New Roman" panose="02020603050405020304" pitchFamily="18" charset="0"/>
              </a:endParaRPr>
            </a:p>
          </p:txBody>
        </p:sp>
        <p:sp>
          <p:nvSpPr>
            <p:cNvPr id="174095" name="Text Box 34"/>
            <p:cNvSpPr txBox="1">
              <a:spLocks noChangeArrowheads="1"/>
            </p:cNvSpPr>
            <p:nvPr/>
          </p:nvSpPr>
          <p:spPr bwMode="auto">
            <a:xfrm>
              <a:off x="2154" y="3869"/>
              <a:ext cx="169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000">
                  <a:cs typeface="Times New Roman" panose="02020603050405020304" pitchFamily="18" charset="0"/>
                </a:rPr>
                <a:t>1 in window, 0 outside</a:t>
              </a:r>
              <a:endParaRPr lang="ru-RU" altLang="en-US" sz="2000">
                <a:cs typeface="Times New Roman" panose="02020603050405020304" pitchFamily="18" charset="0"/>
              </a:endParaRPr>
            </a:p>
          </p:txBody>
        </p:sp>
      </p:grpSp>
      <p:sp>
        <p:nvSpPr>
          <p:cNvPr id="174088" name="Text Box 35"/>
          <p:cNvSpPr txBox="1">
            <a:spLocks noChangeArrowheads="1"/>
          </p:cNvSpPr>
          <p:nvPr/>
        </p:nvSpPr>
        <p:spPr bwMode="auto">
          <a:xfrm>
            <a:off x="7504113" y="6477000"/>
            <a:ext cx="16748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400" dirty="0">
                <a:solidFill>
                  <a:schemeClr val="bg2"/>
                </a:solidFill>
              </a:rPr>
              <a:t>Source: R. </a:t>
            </a:r>
            <a:r>
              <a:rPr lang="en-US" altLang="en-US" sz="1400" dirty="0" err="1">
                <a:solidFill>
                  <a:schemeClr val="bg2"/>
                </a:solidFill>
              </a:rPr>
              <a:t>Szeliski</a:t>
            </a:r>
            <a:endParaRPr lang="en-US" altLang="en-US" sz="1400" dirty="0">
              <a:solidFill>
                <a:schemeClr val="bg2"/>
              </a:solidFill>
            </a:endParaRPr>
          </a:p>
        </p:txBody>
      </p:sp>
      <p:sp>
        <p:nvSpPr>
          <p:cNvPr id="37" name="Text Box 4">
            <a:extLst>
              <a:ext uri="{FF2B5EF4-FFF2-40B4-BE49-F238E27FC236}">
                <a16:creationId xmlns:a16="http://schemas.microsoft.com/office/drawing/2014/main" id="{22CF4ABC-8258-43B8-ADCC-B894C66757DB}"/>
              </a:ext>
            </a:extLst>
          </p:cNvPr>
          <p:cNvSpPr txBox="1">
            <a:spLocks noChangeArrowheads="1"/>
          </p:cNvSpPr>
          <p:nvPr/>
        </p:nvSpPr>
        <p:spPr bwMode="auto">
          <a:xfrm>
            <a:off x="304800" y="1303666"/>
            <a:ext cx="8763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dirty="0">
                <a:cs typeface="Times New Roman" panose="02020603050405020304" pitchFamily="18" charset="0"/>
              </a:rPr>
              <a:t>Change in appearance of window </a:t>
            </a:r>
            <a:r>
              <a:rPr lang="en-US" altLang="en-US" i="1" dirty="0">
                <a:cs typeface="Times New Roman" panose="02020603050405020304" pitchFamily="18" charset="0"/>
              </a:rPr>
              <a:t>w</a:t>
            </a:r>
            <a:r>
              <a:rPr lang="en-US" altLang="en-US" dirty="0">
                <a:cs typeface="Times New Roman" panose="02020603050405020304" pitchFamily="18" charset="0"/>
              </a:rPr>
              <a:t>(</a:t>
            </a:r>
            <a:r>
              <a:rPr lang="en-US" altLang="en-US" i="1" dirty="0" err="1">
                <a:cs typeface="Times New Roman" panose="02020603050405020304" pitchFamily="18" charset="0"/>
              </a:rPr>
              <a:t>x</a:t>
            </a:r>
            <a:r>
              <a:rPr lang="en-US" altLang="en-US" dirty="0" err="1">
                <a:cs typeface="Times New Roman" panose="02020603050405020304" pitchFamily="18" charset="0"/>
              </a:rPr>
              <a:t>,</a:t>
            </a:r>
            <a:r>
              <a:rPr lang="en-US" altLang="en-US" i="1" dirty="0" err="1">
                <a:cs typeface="Times New Roman" panose="02020603050405020304" pitchFamily="18" charset="0"/>
              </a:rPr>
              <a:t>y</a:t>
            </a:r>
            <a:r>
              <a:rPr lang="en-US" altLang="en-US" dirty="0">
                <a:cs typeface="Times New Roman" panose="02020603050405020304" pitchFamily="18" charset="0"/>
              </a:rPr>
              <a:t>) for shift [</a:t>
            </a:r>
            <a:r>
              <a:rPr lang="en-US" altLang="en-US" i="1" dirty="0" err="1">
                <a:cs typeface="Times New Roman" panose="02020603050405020304" pitchFamily="18" charset="0"/>
              </a:rPr>
              <a:t>u,v</a:t>
            </a:r>
            <a:r>
              <a:rPr lang="en-US" altLang="en-US" dirty="0">
                <a:cs typeface="Times New Roman" panose="02020603050405020304" pitchFamily="18" charset="0"/>
              </a:rPr>
              <a:t>]:</a:t>
            </a:r>
            <a:endParaRPr lang="ru-RU" altLang="en-US" dirty="0">
              <a:cs typeface="Times New Roman" panose="02020603050405020304" pitchFamily="18" charset="0"/>
            </a:endParaRPr>
          </a:p>
        </p:txBody>
      </p:sp>
    </p:spTree>
    <p:extLst>
      <p:ext uri="{BB962C8B-B14F-4D97-AF65-F5344CB8AC3E}">
        <p14:creationId xmlns:p14="http://schemas.microsoft.com/office/powerpoint/2010/main" val="2202276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2035" name="Object 3"/>
          <p:cNvGraphicFramePr>
            <a:graphicFrameLocks noChangeAspect="1"/>
          </p:cNvGraphicFramePr>
          <p:nvPr/>
        </p:nvGraphicFramePr>
        <p:xfrm>
          <a:off x="1219200" y="1981200"/>
          <a:ext cx="6934200" cy="954088"/>
        </p:xfrm>
        <a:graphic>
          <a:graphicData uri="http://schemas.openxmlformats.org/presentationml/2006/ole">
            <mc:AlternateContent xmlns:mc="http://schemas.openxmlformats.org/markup-compatibility/2006">
              <mc:Choice xmlns:v="urn:schemas-microsoft-com:vml" Requires="v">
                <p:oleObj spid="_x0000_s265266" name="Equation" r:id="rId4" imgW="2768600" imgH="381000" progId="">
                  <p:embed/>
                </p:oleObj>
              </mc:Choice>
              <mc:Fallback>
                <p:oleObj name="Equation" r:id="rId4" imgW="2768600" imgH="381000" progId="">
                  <p:embed/>
                  <p:pic>
                    <p:nvPicPr>
                      <p:cNvPr id="17203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981200"/>
                        <a:ext cx="6934200" cy="954088"/>
                      </a:xfrm>
                      <a:prstGeom prst="rect">
                        <a:avLst/>
                      </a:prstGeom>
                      <a:solidFill>
                        <a:srgbClr val="67D967"/>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72036"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3810000"/>
            <a:ext cx="278130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7"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15000" y="4191000"/>
            <a:ext cx="1971675" cy="1981200"/>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72038" name="Rectangle 10"/>
          <p:cNvSpPr>
            <a:spLocks noChangeArrowheads="1"/>
          </p:cNvSpPr>
          <p:nvPr/>
        </p:nvSpPr>
        <p:spPr bwMode="auto">
          <a:xfrm>
            <a:off x="2265363" y="4452938"/>
            <a:ext cx="1462087" cy="1463675"/>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72039" name="TextBox 11"/>
          <p:cNvSpPr txBox="1">
            <a:spLocks noChangeArrowheads="1"/>
          </p:cNvSpPr>
          <p:nvPr/>
        </p:nvSpPr>
        <p:spPr bwMode="auto">
          <a:xfrm>
            <a:off x="2514600" y="3276600"/>
            <a:ext cx="10429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i="1">
                <a:latin typeface="Times New Roman" panose="02020603050405020304" pitchFamily="18" charset="0"/>
                <a:cs typeface="Times New Roman" panose="02020603050405020304" pitchFamily="18" charset="0"/>
              </a:rPr>
              <a:t>I</a:t>
            </a:r>
            <a:r>
              <a:rPr lang="en-US" altLang="en-US">
                <a:latin typeface="Times New Roman" panose="02020603050405020304" pitchFamily="18" charset="0"/>
                <a:cs typeface="Times New Roman" panose="02020603050405020304" pitchFamily="18" charset="0"/>
              </a:rPr>
              <a:t>(</a:t>
            </a:r>
            <a:r>
              <a:rPr lang="en-US" altLang="en-US" i="1">
                <a:latin typeface="Times New Roman" panose="02020603050405020304" pitchFamily="18" charset="0"/>
                <a:cs typeface="Times New Roman" panose="02020603050405020304" pitchFamily="18" charset="0"/>
              </a:rPr>
              <a:t>x</a:t>
            </a:r>
            <a:r>
              <a:rPr lang="en-US" altLang="en-US">
                <a:latin typeface="Times New Roman" panose="02020603050405020304" pitchFamily="18" charset="0"/>
                <a:cs typeface="Times New Roman" panose="02020603050405020304" pitchFamily="18" charset="0"/>
              </a:rPr>
              <a:t>, </a:t>
            </a:r>
            <a:r>
              <a:rPr lang="en-US" altLang="en-US" i="1">
                <a:latin typeface="Times New Roman" panose="02020603050405020304" pitchFamily="18" charset="0"/>
                <a:cs typeface="Times New Roman" panose="02020603050405020304" pitchFamily="18" charset="0"/>
              </a:rPr>
              <a:t>y</a:t>
            </a:r>
            <a:r>
              <a:rPr lang="en-US" altLang="en-US">
                <a:latin typeface="Times New Roman" panose="02020603050405020304" pitchFamily="18" charset="0"/>
                <a:cs typeface="Times New Roman" panose="02020603050405020304" pitchFamily="18" charset="0"/>
              </a:rPr>
              <a:t>)</a:t>
            </a:r>
          </a:p>
        </p:txBody>
      </p:sp>
      <p:sp>
        <p:nvSpPr>
          <p:cNvPr id="172040" name="TextBox 12"/>
          <p:cNvSpPr txBox="1">
            <a:spLocks noChangeArrowheads="1"/>
          </p:cNvSpPr>
          <p:nvPr/>
        </p:nvSpPr>
        <p:spPr bwMode="auto">
          <a:xfrm>
            <a:off x="6196013" y="3590925"/>
            <a:ext cx="11636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i="1">
                <a:latin typeface="Times New Roman" panose="02020603050405020304" pitchFamily="18" charset="0"/>
                <a:cs typeface="Times New Roman" panose="02020603050405020304" pitchFamily="18" charset="0"/>
              </a:rPr>
              <a:t>E</a:t>
            </a:r>
            <a:r>
              <a:rPr lang="en-US" altLang="en-US">
                <a:latin typeface="Times New Roman" panose="02020603050405020304" pitchFamily="18" charset="0"/>
                <a:cs typeface="Times New Roman" panose="02020603050405020304" pitchFamily="18" charset="0"/>
              </a:rPr>
              <a:t>(</a:t>
            </a:r>
            <a:r>
              <a:rPr lang="en-US" altLang="en-US" i="1">
                <a:latin typeface="Times New Roman" panose="02020603050405020304" pitchFamily="18" charset="0"/>
                <a:cs typeface="Times New Roman" panose="02020603050405020304" pitchFamily="18" charset="0"/>
              </a:rPr>
              <a:t>u</a:t>
            </a:r>
            <a:r>
              <a:rPr lang="en-US" altLang="en-US">
                <a:latin typeface="Times New Roman" panose="02020603050405020304" pitchFamily="18" charset="0"/>
                <a:cs typeface="Times New Roman" panose="02020603050405020304" pitchFamily="18" charset="0"/>
              </a:rPr>
              <a:t>, </a:t>
            </a:r>
            <a:r>
              <a:rPr lang="en-US" altLang="en-US" i="1">
                <a:latin typeface="Times New Roman" panose="02020603050405020304" pitchFamily="18" charset="0"/>
                <a:cs typeface="Times New Roman" panose="02020603050405020304" pitchFamily="18" charset="0"/>
              </a:rPr>
              <a:t>v</a:t>
            </a:r>
            <a:r>
              <a:rPr lang="en-US" altLang="en-US">
                <a:latin typeface="Times New Roman" panose="02020603050405020304" pitchFamily="18" charset="0"/>
                <a:cs typeface="Times New Roman" panose="02020603050405020304" pitchFamily="18" charset="0"/>
              </a:rPr>
              <a:t>)</a:t>
            </a:r>
          </a:p>
        </p:txBody>
      </p:sp>
      <p:sp>
        <p:nvSpPr>
          <p:cNvPr id="172041" name="Rectangle 15"/>
          <p:cNvSpPr>
            <a:spLocks noChangeArrowheads="1"/>
          </p:cNvSpPr>
          <p:nvPr/>
        </p:nvSpPr>
        <p:spPr bwMode="auto">
          <a:xfrm>
            <a:off x="6629400" y="5084763"/>
            <a:ext cx="173038" cy="173037"/>
          </a:xfrm>
          <a:prstGeom prst="rect">
            <a:avLst/>
          </a:prstGeom>
          <a:noFill/>
          <a:ln w="25400" algn="ctr">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72042" name="TextBox 16"/>
          <p:cNvSpPr txBox="1">
            <a:spLocks noChangeArrowheads="1"/>
          </p:cNvSpPr>
          <p:nvPr/>
        </p:nvSpPr>
        <p:spPr bwMode="auto">
          <a:xfrm>
            <a:off x="6324600" y="5224463"/>
            <a:ext cx="7159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600" b="1" i="1">
                <a:solidFill>
                  <a:schemeClr val="bg1"/>
                </a:solidFill>
                <a:latin typeface="Times New Roman" panose="02020603050405020304" pitchFamily="18" charset="0"/>
                <a:cs typeface="Times New Roman" panose="02020603050405020304" pitchFamily="18" charset="0"/>
              </a:rPr>
              <a:t>E</a:t>
            </a:r>
            <a:r>
              <a:rPr lang="en-US" altLang="en-US" sz="1600" b="1">
                <a:solidFill>
                  <a:schemeClr val="bg1"/>
                </a:solidFill>
                <a:latin typeface="Times New Roman" panose="02020603050405020304" pitchFamily="18" charset="0"/>
                <a:cs typeface="Times New Roman" panose="02020603050405020304" pitchFamily="18" charset="0"/>
              </a:rPr>
              <a:t>(0,0)</a:t>
            </a:r>
          </a:p>
        </p:txBody>
      </p:sp>
      <p:sp>
        <p:nvSpPr>
          <p:cNvPr id="172043" name="TextBox 11"/>
          <p:cNvSpPr txBox="1">
            <a:spLocks noChangeArrowheads="1"/>
          </p:cNvSpPr>
          <p:nvPr/>
        </p:nvSpPr>
        <p:spPr bwMode="auto">
          <a:xfrm>
            <a:off x="2514600" y="5876925"/>
            <a:ext cx="11604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i="1">
                <a:solidFill>
                  <a:schemeClr val="bg1"/>
                </a:solidFill>
                <a:latin typeface="Times New Roman" panose="02020603050405020304" pitchFamily="18" charset="0"/>
                <a:cs typeface="Times New Roman" panose="02020603050405020304" pitchFamily="18" charset="0"/>
              </a:rPr>
              <a:t>w</a:t>
            </a:r>
            <a:r>
              <a:rPr lang="en-US" altLang="en-US">
                <a:solidFill>
                  <a:schemeClr val="bg1"/>
                </a:solidFill>
                <a:latin typeface="Times New Roman" panose="02020603050405020304" pitchFamily="18" charset="0"/>
                <a:cs typeface="Times New Roman" panose="02020603050405020304" pitchFamily="18" charset="0"/>
              </a:rPr>
              <a:t>(</a:t>
            </a:r>
            <a:r>
              <a:rPr lang="en-US" altLang="en-US" i="1">
                <a:solidFill>
                  <a:schemeClr val="bg1"/>
                </a:solidFill>
                <a:latin typeface="Times New Roman" panose="02020603050405020304" pitchFamily="18" charset="0"/>
                <a:cs typeface="Times New Roman" panose="02020603050405020304" pitchFamily="18" charset="0"/>
              </a:rPr>
              <a:t>x</a:t>
            </a:r>
            <a:r>
              <a:rPr lang="en-US" altLang="en-US">
                <a:solidFill>
                  <a:schemeClr val="bg1"/>
                </a:solidFill>
                <a:latin typeface="Times New Roman" panose="02020603050405020304" pitchFamily="18" charset="0"/>
                <a:cs typeface="Times New Roman" panose="02020603050405020304" pitchFamily="18" charset="0"/>
              </a:rPr>
              <a:t>, </a:t>
            </a:r>
            <a:r>
              <a:rPr lang="en-US" altLang="en-US" i="1">
                <a:solidFill>
                  <a:schemeClr val="bg1"/>
                </a:solidFill>
                <a:latin typeface="Times New Roman" panose="02020603050405020304" pitchFamily="18" charset="0"/>
                <a:cs typeface="Times New Roman" panose="02020603050405020304" pitchFamily="18" charset="0"/>
              </a:rPr>
              <a:t>y</a:t>
            </a:r>
            <a:r>
              <a:rPr lang="en-US" altLang="en-US">
                <a:solidFill>
                  <a:schemeClr val="bg1"/>
                </a:solidFill>
                <a:latin typeface="Times New Roman" panose="02020603050405020304" pitchFamily="18" charset="0"/>
                <a:cs typeface="Times New Roman" panose="02020603050405020304" pitchFamily="18" charset="0"/>
              </a:rPr>
              <a:t>)</a:t>
            </a:r>
          </a:p>
        </p:txBody>
      </p:sp>
      <p:sp>
        <p:nvSpPr>
          <p:cNvPr id="13" name="Text Box 4">
            <a:extLst>
              <a:ext uri="{FF2B5EF4-FFF2-40B4-BE49-F238E27FC236}">
                <a16:creationId xmlns:a16="http://schemas.microsoft.com/office/drawing/2014/main" id="{34503443-909D-4B24-9E9C-7505E4D81EA7}"/>
              </a:ext>
            </a:extLst>
          </p:cNvPr>
          <p:cNvSpPr txBox="1">
            <a:spLocks noChangeArrowheads="1"/>
          </p:cNvSpPr>
          <p:nvPr/>
        </p:nvSpPr>
        <p:spPr bwMode="auto">
          <a:xfrm>
            <a:off x="304800" y="1303666"/>
            <a:ext cx="8763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dirty="0">
                <a:cs typeface="Times New Roman" panose="02020603050405020304" pitchFamily="18" charset="0"/>
              </a:rPr>
              <a:t>Change in appearance of window </a:t>
            </a:r>
            <a:r>
              <a:rPr lang="en-US" altLang="en-US" i="1" dirty="0">
                <a:cs typeface="Times New Roman" panose="02020603050405020304" pitchFamily="18" charset="0"/>
              </a:rPr>
              <a:t>w</a:t>
            </a:r>
            <a:r>
              <a:rPr lang="en-US" altLang="en-US" dirty="0">
                <a:cs typeface="Times New Roman" panose="02020603050405020304" pitchFamily="18" charset="0"/>
              </a:rPr>
              <a:t>(</a:t>
            </a:r>
            <a:r>
              <a:rPr lang="en-US" altLang="en-US" i="1" dirty="0" err="1">
                <a:cs typeface="Times New Roman" panose="02020603050405020304" pitchFamily="18" charset="0"/>
              </a:rPr>
              <a:t>x</a:t>
            </a:r>
            <a:r>
              <a:rPr lang="en-US" altLang="en-US" dirty="0" err="1">
                <a:cs typeface="Times New Roman" panose="02020603050405020304" pitchFamily="18" charset="0"/>
              </a:rPr>
              <a:t>,</a:t>
            </a:r>
            <a:r>
              <a:rPr lang="en-US" altLang="en-US" i="1" dirty="0" err="1">
                <a:cs typeface="Times New Roman" panose="02020603050405020304" pitchFamily="18" charset="0"/>
              </a:rPr>
              <a:t>y</a:t>
            </a:r>
            <a:r>
              <a:rPr lang="en-US" altLang="en-US" dirty="0">
                <a:cs typeface="Times New Roman" panose="02020603050405020304" pitchFamily="18" charset="0"/>
              </a:rPr>
              <a:t>) for shift [</a:t>
            </a:r>
            <a:r>
              <a:rPr lang="en-US" altLang="en-US" i="1" dirty="0" err="1">
                <a:cs typeface="Times New Roman" panose="02020603050405020304" pitchFamily="18" charset="0"/>
              </a:rPr>
              <a:t>u,v</a:t>
            </a:r>
            <a:r>
              <a:rPr lang="en-US" altLang="en-US" dirty="0">
                <a:cs typeface="Times New Roman" panose="02020603050405020304" pitchFamily="18" charset="0"/>
              </a:rPr>
              <a:t>]:</a:t>
            </a:r>
            <a:endParaRPr lang="ru-RU" altLang="en-US" dirty="0">
              <a:cs typeface="Times New Roman" panose="02020603050405020304" pitchFamily="18" charset="0"/>
            </a:endParaRPr>
          </a:p>
        </p:txBody>
      </p:sp>
      <p:sp>
        <p:nvSpPr>
          <p:cNvPr id="16" name="Rectangle 2">
            <a:extLst>
              <a:ext uri="{FF2B5EF4-FFF2-40B4-BE49-F238E27FC236}">
                <a16:creationId xmlns:a16="http://schemas.microsoft.com/office/drawing/2014/main" id="{F899F384-40FC-4E66-9D22-02002BAEB45E}"/>
              </a:ext>
            </a:extLst>
          </p:cNvPr>
          <p:cNvSpPr txBox="1">
            <a:spLocks noChangeArrowheads="1"/>
          </p:cNvSpPr>
          <p:nvPr/>
        </p:nvSpPr>
        <p:spPr bwMode="auto">
          <a:xfrm>
            <a:off x="417007" y="9376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algn="l"/>
            <a:r>
              <a:rPr lang="en-US" altLang="en-US" sz="3600" kern="0"/>
              <a:t>Corner Detection by Auto-correlation</a:t>
            </a:r>
            <a:endParaRPr lang="ru-RU" altLang="en-US" sz="3600" kern="0" dirty="0"/>
          </a:p>
        </p:txBody>
      </p:sp>
    </p:spTree>
    <p:extLst>
      <p:ext uri="{BB962C8B-B14F-4D97-AF65-F5344CB8AC3E}">
        <p14:creationId xmlns:p14="http://schemas.microsoft.com/office/powerpoint/2010/main" val="2381542632"/>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9987" name="Object 3"/>
          <p:cNvGraphicFramePr>
            <a:graphicFrameLocks noChangeAspect="1"/>
          </p:cNvGraphicFramePr>
          <p:nvPr/>
        </p:nvGraphicFramePr>
        <p:xfrm>
          <a:off x="1219200" y="1981200"/>
          <a:ext cx="6934200" cy="954088"/>
        </p:xfrm>
        <a:graphic>
          <a:graphicData uri="http://schemas.openxmlformats.org/presentationml/2006/ole">
            <mc:AlternateContent xmlns:mc="http://schemas.openxmlformats.org/markup-compatibility/2006">
              <mc:Choice xmlns:v="urn:schemas-microsoft-com:vml" Requires="v">
                <p:oleObj spid="_x0000_s266289" name="Equation" r:id="rId4" imgW="2768600" imgH="381000" progId="">
                  <p:embed/>
                </p:oleObj>
              </mc:Choice>
              <mc:Fallback>
                <p:oleObj name="Equation" r:id="rId4" imgW="2768600" imgH="381000" progId="">
                  <p:embed/>
                  <p:pic>
                    <p:nvPicPr>
                      <p:cNvPr id="16998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981200"/>
                        <a:ext cx="6934200" cy="954088"/>
                      </a:xfrm>
                      <a:prstGeom prst="rect">
                        <a:avLst/>
                      </a:prstGeom>
                      <a:solidFill>
                        <a:srgbClr val="67D967"/>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9988" name="Text Box 4"/>
          <p:cNvSpPr txBox="1">
            <a:spLocks noChangeArrowheads="1"/>
          </p:cNvSpPr>
          <p:nvPr/>
        </p:nvSpPr>
        <p:spPr bwMode="auto">
          <a:xfrm>
            <a:off x="304800" y="1303666"/>
            <a:ext cx="8763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dirty="0">
                <a:cs typeface="Times New Roman" panose="02020603050405020304" pitchFamily="18" charset="0"/>
              </a:rPr>
              <a:t>Change in appearance of window </a:t>
            </a:r>
            <a:r>
              <a:rPr lang="en-US" altLang="en-US" i="1" dirty="0">
                <a:cs typeface="Times New Roman" panose="02020603050405020304" pitchFamily="18" charset="0"/>
              </a:rPr>
              <a:t>w</a:t>
            </a:r>
            <a:r>
              <a:rPr lang="en-US" altLang="en-US" dirty="0">
                <a:cs typeface="Times New Roman" panose="02020603050405020304" pitchFamily="18" charset="0"/>
              </a:rPr>
              <a:t>(</a:t>
            </a:r>
            <a:r>
              <a:rPr lang="en-US" altLang="en-US" i="1" dirty="0" err="1">
                <a:cs typeface="Times New Roman" panose="02020603050405020304" pitchFamily="18" charset="0"/>
              </a:rPr>
              <a:t>x</a:t>
            </a:r>
            <a:r>
              <a:rPr lang="en-US" altLang="en-US" dirty="0" err="1">
                <a:cs typeface="Times New Roman" panose="02020603050405020304" pitchFamily="18" charset="0"/>
              </a:rPr>
              <a:t>,</a:t>
            </a:r>
            <a:r>
              <a:rPr lang="en-US" altLang="en-US" i="1" dirty="0" err="1">
                <a:cs typeface="Times New Roman" panose="02020603050405020304" pitchFamily="18" charset="0"/>
              </a:rPr>
              <a:t>y</a:t>
            </a:r>
            <a:r>
              <a:rPr lang="en-US" altLang="en-US" dirty="0">
                <a:cs typeface="Times New Roman" panose="02020603050405020304" pitchFamily="18" charset="0"/>
              </a:rPr>
              <a:t>) for shift [</a:t>
            </a:r>
            <a:r>
              <a:rPr lang="en-US" altLang="en-US" i="1" dirty="0" err="1">
                <a:cs typeface="Times New Roman" panose="02020603050405020304" pitchFamily="18" charset="0"/>
              </a:rPr>
              <a:t>u,v</a:t>
            </a:r>
            <a:r>
              <a:rPr lang="en-US" altLang="en-US" dirty="0">
                <a:cs typeface="Times New Roman" panose="02020603050405020304" pitchFamily="18" charset="0"/>
              </a:rPr>
              <a:t>]:</a:t>
            </a:r>
            <a:endParaRPr lang="ru-RU" altLang="en-US" dirty="0">
              <a:cs typeface="Times New Roman" panose="02020603050405020304" pitchFamily="18" charset="0"/>
            </a:endParaRPr>
          </a:p>
        </p:txBody>
      </p:sp>
      <p:pic>
        <p:nvPicPr>
          <p:cNvPr id="16998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3810000"/>
            <a:ext cx="278130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99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15000" y="4191000"/>
            <a:ext cx="1971675" cy="1981200"/>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69991" name="Rectangle 10"/>
          <p:cNvSpPr>
            <a:spLocks noChangeArrowheads="1"/>
          </p:cNvSpPr>
          <p:nvPr/>
        </p:nvSpPr>
        <p:spPr bwMode="auto">
          <a:xfrm>
            <a:off x="2265363" y="4452938"/>
            <a:ext cx="1462087" cy="1463675"/>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69992" name="TextBox 11"/>
          <p:cNvSpPr txBox="1">
            <a:spLocks noChangeArrowheads="1"/>
          </p:cNvSpPr>
          <p:nvPr/>
        </p:nvSpPr>
        <p:spPr bwMode="auto">
          <a:xfrm>
            <a:off x="2514600" y="3276600"/>
            <a:ext cx="10429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i="1">
                <a:latin typeface="Times New Roman" panose="02020603050405020304" pitchFamily="18" charset="0"/>
                <a:cs typeface="Times New Roman" panose="02020603050405020304" pitchFamily="18" charset="0"/>
              </a:rPr>
              <a:t>I</a:t>
            </a:r>
            <a:r>
              <a:rPr lang="en-US" altLang="en-US">
                <a:latin typeface="Times New Roman" panose="02020603050405020304" pitchFamily="18" charset="0"/>
                <a:cs typeface="Times New Roman" panose="02020603050405020304" pitchFamily="18" charset="0"/>
              </a:rPr>
              <a:t>(</a:t>
            </a:r>
            <a:r>
              <a:rPr lang="en-US" altLang="en-US" i="1">
                <a:latin typeface="Times New Roman" panose="02020603050405020304" pitchFamily="18" charset="0"/>
                <a:cs typeface="Times New Roman" panose="02020603050405020304" pitchFamily="18" charset="0"/>
              </a:rPr>
              <a:t>x</a:t>
            </a:r>
            <a:r>
              <a:rPr lang="en-US" altLang="en-US">
                <a:latin typeface="Times New Roman" panose="02020603050405020304" pitchFamily="18" charset="0"/>
                <a:cs typeface="Times New Roman" panose="02020603050405020304" pitchFamily="18" charset="0"/>
              </a:rPr>
              <a:t>, </a:t>
            </a:r>
            <a:r>
              <a:rPr lang="en-US" altLang="en-US" i="1">
                <a:latin typeface="Times New Roman" panose="02020603050405020304" pitchFamily="18" charset="0"/>
                <a:cs typeface="Times New Roman" panose="02020603050405020304" pitchFamily="18" charset="0"/>
              </a:rPr>
              <a:t>y</a:t>
            </a:r>
            <a:r>
              <a:rPr lang="en-US" altLang="en-US">
                <a:latin typeface="Times New Roman" panose="02020603050405020304" pitchFamily="18" charset="0"/>
                <a:cs typeface="Times New Roman" panose="02020603050405020304" pitchFamily="18" charset="0"/>
              </a:rPr>
              <a:t>)</a:t>
            </a:r>
          </a:p>
        </p:txBody>
      </p:sp>
      <p:sp>
        <p:nvSpPr>
          <p:cNvPr id="169993" name="TextBox 12"/>
          <p:cNvSpPr txBox="1">
            <a:spLocks noChangeArrowheads="1"/>
          </p:cNvSpPr>
          <p:nvPr/>
        </p:nvSpPr>
        <p:spPr bwMode="auto">
          <a:xfrm>
            <a:off x="6196013" y="3590925"/>
            <a:ext cx="11636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i="1">
                <a:latin typeface="Times New Roman" panose="02020603050405020304" pitchFamily="18" charset="0"/>
                <a:cs typeface="Times New Roman" panose="02020603050405020304" pitchFamily="18" charset="0"/>
              </a:rPr>
              <a:t>E</a:t>
            </a:r>
            <a:r>
              <a:rPr lang="en-US" altLang="en-US">
                <a:latin typeface="Times New Roman" panose="02020603050405020304" pitchFamily="18" charset="0"/>
                <a:cs typeface="Times New Roman" panose="02020603050405020304" pitchFamily="18" charset="0"/>
              </a:rPr>
              <a:t>(</a:t>
            </a:r>
            <a:r>
              <a:rPr lang="en-US" altLang="en-US" i="1">
                <a:latin typeface="Times New Roman" panose="02020603050405020304" pitchFamily="18" charset="0"/>
                <a:cs typeface="Times New Roman" panose="02020603050405020304" pitchFamily="18" charset="0"/>
              </a:rPr>
              <a:t>u</a:t>
            </a:r>
            <a:r>
              <a:rPr lang="en-US" altLang="en-US">
                <a:latin typeface="Times New Roman" panose="02020603050405020304" pitchFamily="18" charset="0"/>
                <a:cs typeface="Times New Roman" panose="02020603050405020304" pitchFamily="18" charset="0"/>
              </a:rPr>
              <a:t>, </a:t>
            </a:r>
            <a:r>
              <a:rPr lang="en-US" altLang="en-US" i="1">
                <a:latin typeface="Times New Roman" panose="02020603050405020304" pitchFamily="18" charset="0"/>
                <a:cs typeface="Times New Roman" panose="02020603050405020304" pitchFamily="18" charset="0"/>
              </a:rPr>
              <a:t>v</a:t>
            </a:r>
            <a:r>
              <a:rPr lang="en-US" altLang="en-US">
                <a:latin typeface="Times New Roman" panose="02020603050405020304" pitchFamily="18" charset="0"/>
                <a:cs typeface="Times New Roman" panose="02020603050405020304" pitchFamily="18" charset="0"/>
              </a:rPr>
              <a:t>)</a:t>
            </a:r>
          </a:p>
        </p:txBody>
      </p:sp>
      <p:sp>
        <p:nvSpPr>
          <p:cNvPr id="14" name="Rectangle 13"/>
          <p:cNvSpPr>
            <a:spLocks noChangeArrowheads="1"/>
          </p:cNvSpPr>
          <p:nvPr/>
        </p:nvSpPr>
        <p:spPr bwMode="auto">
          <a:xfrm>
            <a:off x="2651125" y="4191000"/>
            <a:ext cx="1463675" cy="1463675"/>
          </a:xfrm>
          <a:prstGeom prst="rect">
            <a:avLst/>
          </a:prstGeom>
          <a:noFill/>
          <a:ln w="25400" algn="ctr">
            <a:solidFill>
              <a:srgbClr val="00FF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5" name="Rectangle 14"/>
          <p:cNvSpPr>
            <a:spLocks noChangeArrowheads="1"/>
          </p:cNvSpPr>
          <p:nvPr/>
        </p:nvSpPr>
        <p:spPr bwMode="auto">
          <a:xfrm>
            <a:off x="7159625" y="4745038"/>
            <a:ext cx="174625" cy="174625"/>
          </a:xfrm>
          <a:prstGeom prst="rect">
            <a:avLst/>
          </a:prstGeom>
          <a:noFill/>
          <a:ln w="25400" algn="ctr">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8" name="TextBox 17"/>
          <p:cNvSpPr txBox="1">
            <a:spLocks noChangeArrowheads="1"/>
          </p:cNvSpPr>
          <p:nvPr/>
        </p:nvSpPr>
        <p:spPr bwMode="auto">
          <a:xfrm>
            <a:off x="6858000" y="4876800"/>
            <a:ext cx="7159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600" b="1" i="1">
                <a:solidFill>
                  <a:schemeClr val="bg1"/>
                </a:solidFill>
                <a:latin typeface="Times New Roman" panose="02020603050405020304" pitchFamily="18" charset="0"/>
                <a:cs typeface="Times New Roman" panose="02020603050405020304" pitchFamily="18" charset="0"/>
              </a:rPr>
              <a:t>E</a:t>
            </a:r>
            <a:r>
              <a:rPr lang="en-US" altLang="en-US" sz="1600" b="1">
                <a:solidFill>
                  <a:schemeClr val="bg1"/>
                </a:solidFill>
                <a:latin typeface="Times New Roman" panose="02020603050405020304" pitchFamily="18" charset="0"/>
                <a:cs typeface="Times New Roman" panose="02020603050405020304" pitchFamily="18" charset="0"/>
              </a:rPr>
              <a:t>(3,2)</a:t>
            </a:r>
          </a:p>
        </p:txBody>
      </p:sp>
      <p:sp>
        <p:nvSpPr>
          <p:cNvPr id="169997" name="TextBox 11"/>
          <p:cNvSpPr txBox="1">
            <a:spLocks noChangeArrowheads="1"/>
          </p:cNvSpPr>
          <p:nvPr/>
        </p:nvSpPr>
        <p:spPr bwMode="auto">
          <a:xfrm>
            <a:off x="2514600" y="5876925"/>
            <a:ext cx="11604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i="1">
                <a:solidFill>
                  <a:schemeClr val="bg1"/>
                </a:solidFill>
                <a:latin typeface="Times New Roman" panose="02020603050405020304" pitchFamily="18" charset="0"/>
                <a:cs typeface="Times New Roman" panose="02020603050405020304" pitchFamily="18" charset="0"/>
              </a:rPr>
              <a:t>w</a:t>
            </a:r>
            <a:r>
              <a:rPr lang="en-US" altLang="en-US">
                <a:solidFill>
                  <a:schemeClr val="bg1"/>
                </a:solidFill>
                <a:latin typeface="Times New Roman" panose="02020603050405020304" pitchFamily="18" charset="0"/>
                <a:cs typeface="Times New Roman" panose="02020603050405020304" pitchFamily="18" charset="0"/>
              </a:rPr>
              <a:t>(</a:t>
            </a:r>
            <a:r>
              <a:rPr lang="en-US" altLang="en-US" i="1">
                <a:solidFill>
                  <a:schemeClr val="bg1"/>
                </a:solidFill>
                <a:latin typeface="Times New Roman" panose="02020603050405020304" pitchFamily="18" charset="0"/>
                <a:cs typeface="Times New Roman" panose="02020603050405020304" pitchFamily="18" charset="0"/>
              </a:rPr>
              <a:t>x</a:t>
            </a:r>
            <a:r>
              <a:rPr lang="en-US" altLang="en-US">
                <a:solidFill>
                  <a:schemeClr val="bg1"/>
                </a:solidFill>
                <a:latin typeface="Times New Roman" panose="02020603050405020304" pitchFamily="18" charset="0"/>
                <a:cs typeface="Times New Roman" panose="02020603050405020304" pitchFamily="18" charset="0"/>
              </a:rPr>
              <a:t>, </a:t>
            </a:r>
            <a:r>
              <a:rPr lang="en-US" altLang="en-US" i="1">
                <a:solidFill>
                  <a:schemeClr val="bg1"/>
                </a:solidFill>
                <a:latin typeface="Times New Roman" panose="02020603050405020304" pitchFamily="18" charset="0"/>
                <a:cs typeface="Times New Roman" panose="02020603050405020304" pitchFamily="18" charset="0"/>
              </a:rPr>
              <a:t>y</a:t>
            </a:r>
            <a:r>
              <a:rPr lang="en-US" altLang="en-US">
                <a:solidFill>
                  <a:schemeClr val="bg1"/>
                </a:solidFill>
                <a:latin typeface="Times New Roman" panose="02020603050405020304" pitchFamily="18" charset="0"/>
                <a:cs typeface="Times New Roman" panose="02020603050405020304" pitchFamily="18" charset="0"/>
              </a:rPr>
              <a:t>)</a:t>
            </a:r>
          </a:p>
        </p:txBody>
      </p:sp>
      <p:sp>
        <p:nvSpPr>
          <p:cNvPr id="16" name="Rectangle 2">
            <a:extLst>
              <a:ext uri="{FF2B5EF4-FFF2-40B4-BE49-F238E27FC236}">
                <a16:creationId xmlns:a16="http://schemas.microsoft.com/office/drawing/2014/main" id="{42B687EA-A61B-45F7-A006-EEA29AF6AAC2}"/>
              </a:ext>
            </a:extLst>
          </p:cNvPr>
          <p:cNvSpPr>
            <a:spLocks noGrp="1" noChangeArrowheads="1"/>
          </p:cNvSpPr>
          <p:nvPr>
            <p:ph type="title"/>
          </p:nvPr>
        </p:nvSpPr>
        <p:spPr>
          <a:xfrm>
            <a:off x="417007" y="93768"/>
            <a:ext cx="8229600" cy="1143000"/>
          </a:xfrm>
        </p:spPr>
        <p:txBody>
          <a:bodyPr/>
          <a:lstStyle/>
          <a:p>
            <a:pPr algn="l"/>
            <a:r>
              <a:rPr lang="en-US" altLang="en-US" sz="3600" dirty="0"/>
              <a:t>Corner Detection by Auto-correlation</a:t>
            </a:r>
            <a:endParaRPr lang="ru-RU" altLang="en-US" sz="3600" dirty="0"/>
          </a:p>
        </p:txBody>
      </p:sp>
    </p:spTree>
    <p:extLst>
      <p:ext uri="{BB962C8B-B14F-4D97-AF65-F5344CB8AC3E}">
        <p14:creationId xmlns:p14="http://schemas.microsoft.com/office/powerpoint/2010/main" val="5170938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001486" y="6056488"/>
            <a:ext cx="1683822" cy="400110"/>
          </a:xfrm>
          <a:prstGeom prst="rect">
            <a:avLst/>
          </a:prstGeom>
          <a:noFill/>
        </p:spPr>
        <p:txBody>
          <a:bodyPr wrap="square" rtlCol="0">
            <a:spAutoFit/>
          </a:bodyPr>
          <a:lstStyle/>
          <a:p>
            <a:r>
              <a:rPr lang="en-US" sz="2000" dirty="0"/>
              <a:t>As a surface</a:t>
            </a:r>
            <a:endParaRPr lang="en-US" dirty="0"/>
          </a:p>
        </p:txBody>
      </p:sp>
      <p:sp>
        <p:nvSpPr>
          <p:cNvPr id="2" name="Title 1"/>
          <p:cNvSpPr>
            <a:spLocks noGrp="1"/>
          </p:cNvSpPr>
          <p:nvPr>
            <p:ph type="title"/>
          </p:nvPr>
        </p:nvSpPr>
        <p:spPr>
          <a:xfrm>
            <a:off x="47626" y="1609932"/>
            <a:ext cx="2819400" cy="496621"/>
          </a:xfrm>
        </p:spPr>
        <p:txBody>
          <a:bodyPr/>
          <a:lstStyle/>
          <a:p>
            <a:r>
              <a:rPr lang="en-US" sz="2400" dirty="0"/>
              <a:t>Think-Pair-Share:</a:t>
            </a:r>
          </a:p>
        </p:txBody>
      </p:sp>
      <p:graphicFrame>
        <p:nvGraphicFramePr>
          <p:cNvPr id="12" name="Object 3"/>
          <p:cNvGraphicFramePr>
            <a:graphicFrameLocks noChangeAspect="1"/>
          </p:cNvGraphicFramePr>
          <p:nvPr>
            <p:extLst>
              <p:ext uri="{D42A27DB-BD31-4B8C-83A1-F6EECF244321}">
                <p14:modId xmlns:p14="http://schemas.microsoft.com/office/powerpoint/2010/main" val="4163829188"/>
              </p:ext>
            </p:extLst>
          </p:nvPr>
        </p:nvGraphicFramePr>
        <p:xfrm>
          <a:off x="168752" y="483022"/>
          <a:ext cx="4372893" cy="601674"/>
        </p:xfrm>
        <a:graphic>
          <a:graphicData uri="http://schemas.openxmlformats.org/presentationml/2006/ole">
            <mc:AlternateContent xmlns:mc="http://schemas.openxmlformats.org/markup-compatibility/2006">
              <mc:Choice xmlns:v="urn:schemas-microsoft-com:vml" Requires="v">
                <p:oleObj spid="_x0000_s269363" name="Equation" r:id="rId4" imgW="2768600" imgH="381000" progId="">
                  <p:embed/>
                </p:oleObj>
              </mc:Choice>
              <mc:Fallback>
                <p:oleObj name="Equation" r:id="rId4" imgW="2768600" imgH="381000" progId="">
                  <p:embed/>
                  <p:pic>
                    <p:nvPicPr>
                      <p:cNvPr id="17203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752" y="483022"/>
                        <a:ext cx="4372893" cy="601674"/>
                      </a:xfrm>
                      <a:prstGeom prst="rect">
                        <a:avLst/>
                      </a:prstGeom>
                      <a:solidFill>
                        <a:srgbClr val="67D967"/>
                      </a:solidFill>
                      <a:ln>
                        <a:noFill/>
                      </a:ln>
                    </p:spPr>
                  </p:pic>
                </p:oleObj>
              </mc:Fallback>
            </mc:AlternateContent>
          </a:graphicData>
        </a:graphic>
      </p:graphicFrame>
      <p:pic>
        <p:nvPicPr>
          <p:cNvPr id="5" name="Picture 4"/>
          <p:cNvPicPr>
            <a:picLocks noChangeAspect="1"/>
          </p:cNvPicPr>
          <p:nvPr/>
        </p:nvPicPr>
        <p:blipFill>
          <a:blip r:embed="rId6"/>
          <a:stretch>
            <a:fillRect/>
          </a:stretch>
        </p:blipFill>
        <p:spPr>
          <a:xfrm>
            <a:off x="1195199" y="3733800"/>
            <a:ext cx="1098223" cy="592957"/>
          </a:xfrm>
          <a:prstGeom prst="rect">
            <a:avLst/>
          </a:prstGeom>
        </p:spPr>
      </p:pic>
      <p:pic>
        <p:nvPicPr>
          <p:cNvPr id="14" name="Picture 13"/>
          <p:cNvPicPr>
            <a:picLocks noChangeAspect="1"/>
          </p:cNvPicPr>
          <p:nvPr/>
        </p:nvPicPr>
        <p:blipFill>
          <a:blip r:embed="rId6"/>
          <a:stretch>
            <a:fillRect/>
          </a:stretch>
        </p:blipFill>
        <p:spPr>
          <a:xfrm>
            <a:off x="1196980" y="5319998"/>
            <a:ext cx="1098223" cy="592957"/>
          </a:xfrm>
          <a:prstGeom prst="rect">
            <a:avLst/>
          </a:prstGeom>
        </p:spPr>
      </p:pic>
      <p:sp>
        <p:nvSpPr>
          <p:cNvPr id="6" name="TextBox 5">
            <a:extLst>
              <a:ext uri="{FF2B5EF4-FFF2-40B4-BE49-F238E27FC236}">
                <a16:creationId xmlns:a16="http://schemas.microsoft.com/office/drawing/2014/main" id="{4D9A7057-B82E-48F4-8F30-36A8160C631F}"/>
              </a:ext>
            </a:extLst>
          </p:cNvPr>
          <p:cNvSpPr txBox="1"/>
          <p:nvPr/>
        </p:nvSpPr>
        <p:spPr>
          <a:xfrm>
            <a:off x="461774" y="2199841"/>
            <a:ext cx="2729101" cy="707886"/>
          </a:xfrm>
          <a:prstGeom prst="rect">
            <a:avLst/>
          </a:prstGeom>
          <a:noFill/>
        </p:spPr>
        <p:txBody>
          <a:bodyPr wrap="square" rtlCol="0">
            <a:spAutoFit/>
          </a:bodyPr>
          <a:lstStyle/>
          <a:p>
            <a:r>
              <a:rPr lang="en-US" sz="2000" dirty="0"/>
              <a:t>Correspond the three red crosses to (</a:t>
            </a:r>
            <a:r>
              <a:rPr lang="en-US" sz="2000" dirty="0" err="1"/>
              <a:t>b,c,d</a:t>
            </a:r>
            <a:r>
              <a:rPr lang="en-US" sz="2000" dirty="0"/>
              <a:t>).</a:t>
            </a:r>
          </a:p>
        </p:txBody>
      </p:sp>
      <p:sp>
        <p:nvSpPr>
          <p:cNvPr id="7" name="Rectangle 6">
            <a:extLst>
              <a:ext uri="{FF2B5EF4-FFF2-40B4-BE49-F238E27FC236}">
                <a16:creationId xmlns:a16="http://schemas.microsoft.com/office/drawing/2014/main" id="{8EDA321C-D528-4C3E-A50F-66BF5015AC87}"/>
              </a:ext>
            </a:extLst>
          </p:cNvPr>
          <p:cNvSpPr/>
          <p:nvPr/>
        </p:nvSpPr>
        <p:spPr bwMode="auto">
          <a:xfrm>
            <a:off x="5562600" y="3048000"/>
            <a:ext cx="466725" cy="33337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pic>
        <p:nvPicPr>
          <p:cNvPr id="11" name="Picture 10">
            <a:extLst>
              <a:ext uri="{FF2B5EF4-FFF2-40B4-BE49-F238E27FC236}">
                <a16:creationId xmlns:a16="http://schemas.microsoft.com/office/drawing/2014/main" id="{29725890-3485-46DB-AF30-7793B48A8598}"/>
              </a:ext>
            </a:extLst>
          </p:cNvPr>
          <p:cNvPicPr>
            <a:picLocks noChangeAspect="1"/>
          </p:cNvPicPr>
          <p:nvPr/>
        </p:nvPicPr>
        <p:blipFill rotWithShape="1">
          <a:blip r:embed="rId7"/>
          <a:srcRect l="22529" t="1644" r="26501" b="59833"/>
          <a:stretch/>
        </p:blipFill>
        <p:spPr>
          <a:xfrm>
            <a:off x="4541645" y="104774"/>
            <a:ext cx="4449955" cy="3370867"/>
          </a:xfrm>
          <a:prstGeom prst="rect">
            <a:avLst/>
          </a:prstGeom>
        </p:spPr>
      </p:pic>
      <p:pic>
        <p:nvPicPr>
          <p:cNvPr id="3" name="Picture 2">
            <a:extLst>
              <a:ext uri="{FF2B5EF4-FFF2-40B4-BE49-F238E27FC236}">
                <a16:creationId xmlns:a16="http://schemas.microsoft.com/office/drawing/2014/main" id="{2ED8081E-299E-4CEC-A853-6ECAB23B258D}"/>
              </a:ext>
            </a:extLst>
          </p:cNvPr>
          <p:cNvPicPr>
            <a:picLocks noChangeAspect="1"/>
          </p:cNvPicPr>
          <p:nvPr/>
        </p:nvPicPr>
        <p:blipFill>
          <a:blip r:embed="rId8"/>
          <a:stretch>
            <a:fillRect/>
          </a:stretch>
        </p:blipFill>
        <p:spPr>
          <a:xfrm>
            <a:off x="2971800" y="3595509"/>
            <a:ext cx="1569845" cy="1236954"/>
          </a:xfrm>
          <a:prstGeom prst="rect">
            <a:avLst/>
          </a:prstGeom>
        </p:spPr>
      </p:pic>
      <p:pic>
        <p:nvPicPr>
          <p:cNvPr id="8" name="Picture 7">
            <a:extLst>
              <a:ext uri="{FF2B5EF4-FFF2-40B4-BE49-F238E27FC236}">
                <a16:creationId xmlns:a16="http://schemas.microsoft.com/office/drawing/2014/main" id="{66BFD0E2-DE93-48F8-87E2-D6A03830AF37}"/>
              </a:ext>
            </a:extLst>
          </p:cNvPr>
          <p:cNvPicPr>
            <a:picLocks noChangeAspect="1"/>
          </p:cNvPicPr>
          <p:nvPr/>
        </p:nvPicPr>
        <p:blipFill>
          <a:blip r:embed="rId9"/>
          <a:stretch>
            <a:fillRect/>
          </a:stretch>
        </p:blipFill>
        <p:spPr>
          <a:xfrm>
            <a:off x="5034892" y="3595509"/>
            <a:ext cx="1569845" cy="1236954"/>
          </a:xfrm>
          <a:prstGeom prst="rect">
            <a:avLst/>
          </a:prstGeom>
        </p:spPr>
      </p:pic>
      <p:pic>
        <p:nvPicPr>
          <p:cNvPr id="9" name="Picture 8">
            <a:extLst>
              <a:ext uri="{FF2B5EF4-FFF2-40B4-BE49-F238E27FC236}">
                <a16:creationId xmlns:a16="http://schemas.microsoft.com/office/drawing/2014/main" id="{7DC25001-657B-49DB-872A-F58335711667}"/>
              </a:ext>
            </a:extLst>
          </p:cNvPr>
          <p:cNvPicPr>
            <a:picLocks noChangeAspect="1"/>
          </p:cNvPicPr>
          <p:nvPr/>
        </p:nvPicPr>
        <p:blipFill>
          <a:blip r:embed="rId10"/>
          <a:stretch>
            <a:fillRect/>
          </a:stretch>
        </p:blipFill>
        <p:spPr>
          <a:xfrm>
            <a:off x="7173320" y="3593258"/>
            <a:ext cx="1581964" cy="1239205"/>
          </a:xfrm>
          <a:prstGeom prst="rect">
            <a:avLst/>
          </a:prstGeom>
        </p:spPr>
      </p:pic>
      <p:pic>
        <p:nvPicPr>
          <p:cNvPr id="22" name="Picture 21">
            <a:extLst>
              <a:ext uri="{FF2B5EF4-FFF2-40B4-BE49-F238E27FC236}">
                <a16:creationId xmlns:a16="http://schemas.microsoft.com/office/drawing/2014/main" id="{34B43621-A3A2-4866-BFEA-501A6BEA403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005624" y="5158576"/>
            <a:ext cx="1917355" cy="1435941"/>
          </a:xfrm>
          <a:prstGeom prst="rect">
            <a:avLst/>
          </a:prstGeom>
        </p:spPr>
      </p:pic>
      <p:pic>
        <p:nvPicPr>
          <p:cNvPr id="24" name="Picture 23" descr="A close up of a piece of paper&#10;&#10;Description generated with high confidence">
            <a:extLst>
              <a:ext uri="{FF2B5EF4-FFF2-40B4-BE49-F238E27FC236}">
                <a16:creationId xmlns:a16="http://schemas.microsoft.com/office/drawing/2014/main" id="{EA50C032-7A61-4237-B3E6-103B61B31D7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825956" y="5179479"/>
            <a:ext cx="1861531" cy="1394133"/>
          </a:xfrm>
          <a:prstGeom prst="rect">
            <a:avLst/>
          </a:prstGeom>
        </p:spPr>
      </p:pic>
      <p:pic>
        <p:nvPicPr>
          <p:cNvPr id="26" name="Picture 25" descr="A picture containing stationary&#10;&#10;Description generated with high confidence">
            <a:extLst>
              <a:ext uri="{FF2B5EF4-FFF2-40B4-BE49-F238E27FC236}">
                <a16:creationId xmlns:a16="http://schemas.microsoft.com/office/drawing/2014/main" id="{858730CC-9974-4037-9AAB-DCE94DF6557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50576" y="5142759"/>
            <a:ext cx="1938475" cy="1451758"/>
          </a:xfrm>
          <a:prstGeom prst="rect">
            <a:avLst/>
          </a:prstGeom>
        </p:spPr>
      </p:pic>
    </p:spTree>
    <p:extLst>
      <p:ext uri="{BB962C8B-B14F-4D97-AF65-F5344CB8AC3E}">
        <p14:creationId xmlns:p14="http://schemas.microsoft.com/office/powerpoint/2010/main" val="24723554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r>
              <a:rPr lang="en-US" altLang="en-US"/>
              <a:t>Finding Corners</a:t>
            </a:r>
          </a:p>
        </p:txBody>
      </p:sp>
      <p:sp>
        <p:nvSpPr>
          <p:cNvPr id="1159173" name="Rectangle 5"/>
          <p:cNvSpPr>
            <a:spLocks noGrp="1" noChangeArrowheads="1"/>
          </p:cNvSpPr>
          <p:nvPr>
            <p:ph type="body" idx="1"/>
          </p:nvPr>
        </p:nvSpPr>
        <p:spPr>
          <a:xfrm>
            <a:off x="609600" y="3352800"/>
            <a:ext cx="7772400" cy="2286000"/>
          </a:xfrm>
        </p:spPr>
        <p:txBody>
          <a:bodyPr/>
          <a:lstStyle/>
          <a:p>
            <a:pPr>
              <a:buFontTx/>
              <a:buChar char="•"/>
            </a:pPr>
            <a:r>
              <a:rPr lang="en-US" altLang="en-US"/>
              <a:t>Key property: in the region around a corner, image gradient has two or more dominant directions</a:t>
            </a:r>
          </a:p>
          <a:p>
            <a:pPr>
              <a:buFontTx/>
              <a:buChar char="•"/>
            </a:pPr>
            <a:r>
              <a:rPr lang="en-US" altLang="en-US"/>
              <a:t>Corners are repeatable and distinctive</a:t>
            </a:r>
          </a:p>
        </p:txBody>
      </p:sp>
      <p:graphicFrame>
        <p:nvGraphicFramePr>
          <p:cNvPr id="167940" name="Object 12"/>
          <p:cNvGraphicFramePr>
            <a:graphicFrameLocks noGrp="1" noChangeAspect="1"/>
          </p:cNvGraphicFramePr>
          <p:nvPr>
            <p:ph sz="half" idx="4294967295"/>
          </p:nvPr>
        </p:nvGraphicFramePr>
        <p:xfrm>
          <a:off x="1447800" y="935038"/>
          <a:ext cx="6248400" cy="2265362"/>
        </p:xfrm>
        <a:graphic>
          <a:graphicData uri="http://schemas.openxmlformats.org/presentationml/2006/ole">
            <mc:AlternateContent xmlns:mc="http://schemas.openxmlformats.org/markup-compatibility/2006">
              <mc:Choice xmlns:v="urn:schemas-microsoft-com:vml" Requires="v">
                <p:oleObj spid="_x0000_s167992" name="Bitmap Image" r:id="rId4" imgW="7411485" imgH="2685714" progId="PBrush">
                  <p:embed/>
                </p:oleObj>
              </mc:Choice>
              <mc:Fallback>
                <p:oleObj name="Bitmap Image" r:id="rId4" imgW="7411485" imgH="2685714" progId="PBrush">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935038"/>
                        <a:ext cx="6248400" cy="2265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7941" name="Rectangle 14"/>
          <p:cNvSpPr>
            <a:spLocks noChangeArrowheads="1"/>
          </p:cNvSpPr>
          <p:nvPr/>
        </p:nvSpPr>
        <p:spPr bwMode="auto">
          <a:xfrm>
            <a:off x="457200" y="5759450"/>
            <a:ext cx="8305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nSpc>
                <a:spcPct val="90000"/>
              </a:lnSpc>
            </a:pPr>
            <a:r>
              <a:rPr lang="en-US" altLang="en-US" sz="2000"/>
              <a:t>C.Harris and M.Stephens. </a:t>
            </a:r>
            <a:r>
              <a:rPr lang="en-US" altLang="en-US" sz="2000">
                <a:hlinkClick r:id="rId6"/>
              </a:rPr>
              <a:t>"A Combined Corner and Edge Detector.“</a:t>
            </a:r>
            <a:r>
              <a:rPr lang="en-US" altLang="en-US" sz="2000"/>
              <a:t> </a:t>
            </a:r>
            <a:r>
              <a:rPr lang="en-US" altLang="en-US" sz="2000" i="1"/>
              <a:t>Proceedings of the 4th Alvey Vision Conference</a:t>
            </a:r>
            <a:r>
              <a:rPr lang="en-US" altLang="en-US" sz="2000"/>
              <a:t>: pages 147--151.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917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5917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917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r>
              <a:rPr lang="en-US" altLang="en-US" dirty="0"/>
              <a:t>Corner Detection by Auto-correlation</a:t>
            </a:r>
            <a:endParaRPr lang="ru-RU" altLang="en-US" dirty="0"/>
          </a:p>
        </p:txBody>
      </p:sp>
      <p:graphicFrame>
        <p:nvGraphicFramePr>
          <p:cNvPr id="178179" name="Object 3"/>
          <p:cNvGraphicFramePr>
            <a:graphicFrameLocks noChangeAspect="1"/>
          </p:cNvGraphicFramePr>
          <p:nvPr/>
        </p:nvGraphicFramePr>
        <p:xfrm>
          <a:off x="1219200" y="1981200"/>
          <a:ext cx="6934200" cy="954088"/>
        </p:xfrm>
        <a:graphic>
          <a:graphicData uri="http://schemas.openxmlformats.org/presentationml/2006/ole">
            <mc:AlternateContent xmlns:mc="http://schemas.openxmlformats.org/markup-compatibility/2006">
              <mc:Choice xmlns:v="urn:schemas-microsoft-com:vml" Requires="v">
                <p:oleObj spid="_x0000_s178236" name="Equation" r:id="rId4" imgW="2768600" imgH="381000" progId="">
                  <p:embed/>
                </p:oleObj>
              </mc:Choice>
              <mc:Fallback>
                <p:oleObj name="Equation" r:id="rId4" imgW="2768600" imgH="381000"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981200"/>
                        <a:ext cx="6934200" cy="954088"/>
                      </a:xfrm>
                      <a:prstGeom prst="rect">
                        <a:avLst/>
                      </a:prstGeom>
                      <a:solidFill>
                        <a:srgbClr val="67D967"/>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8180" name="Text Box 4"/>
          <p:cNvSpPr txBox="1">
            <a:spLocks noChangeArrowheads="1"/>
          </p:cNvSpPr>
          <p:nvPr/>
        </p:nvSpPr>
        <p:spPr bwMode="auto">
          <a:xfrm>
            <a:off x="457200" y="3133725"/>
            <a:ext cx="8458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dirty="0">
                <a:cs typeface="Times New Roman" panose="02020603050405020304" pitchFamily="18" charset="0"/>
              </a:rPr>
              <a:t>We want to discover how E behaves for small shifts</a:t>
            </a:r>
            <a:endParaRPr lang="ru-RU" altLang="en-US" dirty="0">
              <a:cs typeface="Times New Roman" panose="02020603050405020304" pitchFamily="18" charset="0"/>
            </a:endParaRPr>
          </a:p>
        </p:txBody>
      </p:sp>
      <p:sp>
        <p:nvSpPr>
          <p:cNvPr id="178181" name="Text Box 4"/>
          <p:cNvSpPr txBox="1">
            <a:spLocks noChangeArrowheads="1"/>
          </p:cNvSpPr>
          <p:nvPr/>
        </p:nvSpPr>
        <p:spPr bwMode="auto">
          <a:xfrm>
            <a:off x="327907" y="1259543"/>
            <a:ext cx="8739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dirty="0">
                <a:cs typeface="Times New Roman" panose="02020603050405020304" pitchFamily="18" charset="0"/>
              </a:rPr>
              <a:t>Change in appearance of window </a:t>
            </a:r>
            <a:r>
              <a:rPr lang="en-US" altLang="en-US" i="1" dirty="0">
                <a:cs typeface="Times New Roman" panose="02020603050405020304" pitchFamily="18" charset="0"/>
              </a:rPr>
              <a:t>w</a:t>
            </a:r>
            <a:r>
              <a:rPr lang="en-US" altLang="en-US" dirty="0">
                <a:cs typeface="Times New Roman" panose="02020603050405020304" pitchFamily="18" charset="0"/>
              </a:rPr>
              <a:t>(</a:t>
            </a:r>
            <a:r>
              <a:rPr lang="en-US" altLang="en-US" i="1" dirty="0" err="1">
                <a:cs typeface="Times New Roman" panose="02020603050405020304" pitchFamily="18" charset="0"/>
              </a:rPr>
              <a:t>x</a:t>
            </a:r>
            <a:r>
              <a:rPr lang="en-US" altLang="en-US" dirty="0" err="1">
                <a:cs typeface="Times New Roman" panose="02020603050405020304" pitchFamily="18" charset="0"/>
              </a:rPr>
              <a:t>,</a:t>
            </a:r>
            <a:r>
              <a:rPr lang="en-US" altLang="en-US" i="1" dirty="0" err="1">
                <a:cs typeface="Times New Roman" panose="02020603050405020304" pitchFamily="18" charset="0"/>
              </a:rPr>
              <a:t>y</a:t>
            </a:r>
            <a:r>
              <a:rPr lang="en-US" altLang="en-US" dirty="0">
                <a:cs typeface="Times New Roman" panose="02020603050405020304" pitchFamily="18" charset="0"/>
              </a:rPr>
              <a:t>) for shift [</a:t>
            </a:r>
            <a:r>
              <a:rPr lang="en-US" altLang="en-US" i="1" dirty="0" err="1">
                <a:cs typeface="Times New Roman" panose="02020603050405020304" pitchFamily="18" charset="0"/>
              </a:rPr>
              <a:t>u,v</a:t>
            </a:r>
            <a:r>
              <a:rPr lang="en-US" altLang="en-US" dirty="0">
                <a:cs typeface="Times New Roman" panose="02020603050405020304" pitchFamily="18" charset="0"/>
              </a:rPr>
              <a:t>]:</a:t>
            </a:r>
            <a:endParaRPr lang="ru-RU" altLang="en-US" dirty="0">
              <a:cs typeface="Times New Roman" panose="02020603050405020304" pitchFamily="18" charset="0"/>
            </a:endParaRPr>
          </a:p>
        </p:txBody>
      </p:sp>
      <p:sp>
        <p:nvSpPr>
          <p:cNvPr id="8" name="Text Box 4"/>
          <p:cNvSpPr txBox="1">
            <a:spLocks noChangeArrowheads="1"/>
          </p:cNvSpPr>
          <p:nvPr/>
        </p:nvSpPr>
        <p:spPr bwMode="auto">
          <a:xfrm>
            <a:off x="457200" y="4012465"/>
            <a:ext cx="86106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dirty="0">
                <a:cs typeface="Times New Roman" panose="02020603050405020304" pitchFamily="18" charset="0"/>
              </a:rPr>
              <a:t>But this is very slow to compute naively.</a:t>
            </a:r>
          </a:p>
          <a:p>
            <a:pPr eaLnBrk="1" hangingPunct="1">
              <a:spcBef>
                <a:spcPct val="0"/>
              </a:spcBef>
            </a:pPr>
            <a:r>
              <a:rPr lang="en-US" altLang="en-US" dirty="0">
                <a:cs typeface="Times New Roman" panose="02020603050405020304" pitchFamily="18" charset="0"/>
              </a:rPr>
              <a:t>O(window_width</a:t>
            </a:r>
            <a:r>
              <a:rPr lang="en-US" altLang="en-US" baseline="30000" dirty="0">
                <a:cs typeface="Times New Roman" panose="02020603050405020304" pitchFamily="18" charset="0"/>
              </a:rPr>
              <a:t>2</a:t>
            </a:r>
            <a:r>
              <a:rPr lang="en-US" altLang="en-US" dirty="0">
                <a:cs typeface="Times New Roman" panose="02020603050405020304" pitchFamily="18" charset="0"/>
              </a:rPr>
              <a:t> * shift_range</a:t>
            </a:r>
            <a:r>
              <a:rPr lang="en-US" altLang="en-US" baseline="30000" dirty="0">
                <a:cs typeface="Times New Roman" panose="02020603050405020304" pitchFamily="18" charset="0"/>
              </a:rPr>
              <a:t>2</a:t>
            </a:r>
            <a:r>
              <a:rPr lang="en-US" altLang="en-US" dirty="0">
                <a:cs typeface="Times New Roman" panose="02020603050405020304" pitchFamily="18" charset="0"/>
              </a:rPr>
              <a:t> * image_width</a:t>
            </a:r>
            <a:r>
              <a:rPr lang="en-US" altLang="en-US" baseline="30000" dirty="0">
                <a:cs typeface="Times New Roman" panose="02020603050405020304" pitchFamily="18" charset="0"/>
              </a:rPr>
              <a:t>2</a:t>
            </a:r>
            <a:r>
              <a:rPr lang="en-US" altLang="en-US" dirty="0">
                <a:cs typeface="Times New Roman" panose="02020603050405020304" pitchFamily="18" charset="0"/>
              </a:rPr>
              <a:t>)</a:t>
            </a:r>
          </a:p>
          <a:p>
            <a:pPr eaLnBrk="1" hangingPunct="1">
              <a:spcBef>
                <a:spcPct val="0"/>
              </a:spcBef>
            </a:pPr>
            <a:endParaRPr lang="en-US" altLang="en-US" dirty="0">
              <a:cs typeface="Times New Roman" panose="02020603050405020304" pitchFamily="18" charset="0"/>
            </a:endParaRPr>
          </a:p>
          <a:p>
            <a:pPr eaLnBrk="1" hangingPunct="1">
              <a:spcBef>
                <a:spcPct val="0"/>
              </a:spcBef>
            </a:pPr>
            <a:r>
              <a:rPr lang="en-US" altLang="en-US" dirty="0">
                <a:cs typeface="Times New Roman" panose="02020603050405020304" pitchFamily="18" charset="0"/>
              </a:rPr>
              <a:t>O( 11</a:t>
            </a:r>
            <a:r>
              <a:rPr lang="en-US" altLang="en-US" baseline="30000" dirty="0">
                <a:cs typeface="Times New Roman" panose="02020603050405020304" pitchFamily="18" charset="0"/>
              </a:rPr>
              <a:t>2</a:t>
            </a:r>
            <a:r>
              <a:rPr lang="en-US" altLang="en-US" dirty="0">
                <a:cs typeface="Times New Roman" panose="02020603050405020304" pitchFamily="18" charset="0"/>
              </a:rPr>
              <a:t> * 11</a:t>
            </a:r>
            <a:r>
              <a:rPr lang="en-US" altLang="en-US" baseline="30000" dirty="0">
                <a:cs typeface="Times New Roman" panose="02020603050405020304" pitchFamily="18" charset="0"/>
              </a:rPr>
              <a:t>2</a:t>
            </a:r>
            <a:r>
              <a:rPr lang="en-US" altLang="en-US" dirty="0">
                <a:cs typeface="Times New Roman" panose="02020603050405020304" pitchFamily="18" charset="0"/>
              </a:rPr>
              <a:t> * 600</a:t>
            </a:r>
            <a:r>
              <a:rPr lang="en-US" altLang="en-US" baseline="30000" dirty="0">
                <a:cs typeface="Times New Roman" panose="02020603050405020304" pitchFamily="18" charset="0"/>
              </a:rPr>
              <a:t>2</a:t>
            </a:r>
            <a:r>
              <a:rPr lang="en-US" altLang="en-US" dirty="0">
                <a:cs typeface="Times New Roman" panose="02020603050405020304" pitchFamily="18" charset="0"/>
              </a:rPr>
              <a:t> ) = 5.2 billion of these </a:t>
            </a:r>
          </a:p>
          <a:p>
            <a:pPr eaLnBrk="1" hangingPunct="1">
              <a:spcBef>
                <a:spcPct val="0"/>
              </a:spcBef>
            </a:pPr>
            <a:r>
              <a:rPr lang="en-US" altLang="en-US" dirty="0">
                <a:cs typeface="Times New Roman" panose="02020603050405020304" pitchFamily="18" charset="0"/>
              </a:rPr>
              <a:t>14.6k ops per image pixel</a:t>
            </a:r>
            <a:endParaRPr lang="ru-RU" altLang="en-US" dirty="0">
              <a:cs typeface="Times New Roman" panose="02020603050405020304" pitchFamily="18" charset="0"/>
            </a:endParaRPr>
          </a:p>
        </p:txBody>
      </p:sp>
      <p:sp>
        <p:nvSpPr>
          <p:cNvPr id="2" name="Curved Right Arrow 1"/>
          <p:cNvSpPr>
            <a:spLocks noChangeArrowheads="1"/>
          </p:cNvSpPr>
          <p:nvPr/>
        </p:nvSpPr>
        <p:spPr bwMode="auto">
          <a:xfrm rot="11484949">
            <a:off x="7771520" y="2249776"/>
            <a:ext cx="1400568" cy="3977352"/>
          </a:xfrm>
          <a:prstGeom prst="curvedRightArrow">
            <a:avLst>
              <a:gd name="adj1" fmla="val 25000"/>
              <a:gd name="adj2" fmla="val 50000"/>
              <a:gd name="adj3" fmla="val 25000"/>
            </a:avLst>
          </a:prstGeom>
          <a:solidFill>
            <a:schemeClr val="accent1"/>
          </a:solidFill>
          <a:ln w="9525" algn="ctr">
            <a:solidFill>
              <a:schemeClr val="tx1"/>
            </a:solidFill>
            <a:round/>
            <a:headEnd/>
            <a:tailEnd/>
          </a:ln>
        </p:spPr>
        <p:txBody>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en-US"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animEffect transition="in" filter="fade">
                                      <p:cBhvr>
                                        <p:cTn id="25"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txBody>
          <a:bodyPr/>
          <a:lstStyle/>
          <a:p>
            <a:r>
              <a:rPr lang="en-US" altLang="en-US" dirty="0"/>
              <a:t>Corner Detection by Auto-correlation</a:t>
            </a:r>
            <a:endParaRPr lang="ru-RU" altLang="en-US" dirty="0"/>
          </a:p>
        </p:txBody>
      </p:sp>
      <p:graphicFrame>
        <p:nvGraphicFramePr>
          <p:cNvPr id="180227" name="Object 3"/>
          <p:cNvGraphicFramePr>
            <a:graphicFrameLocks noChangeAspect="1"/>
          </p:cNvGraphicFramePr>
          <p:nvPr/>
        </p:nvGraphicFramePr>
        <p:xfrm>
          <a:off x="1219200" y="1981200"/>
          <a:ext cx="6934200" cy="954088"/>
        </p:xfrm>
        <a:graphic>
          <a:graphicData uri="http://schemas.openxmlformats.org/presentationml/2006/ole">
            <mc:AlternateContent xmlns:mc="http://schemas.openxmlformats.org/markup-compatibility/2006">
              <mc:Choice xmlns:v="urn:schemas-microsoft-com:vml" Requires="v">
                <p:oleObj spid="_x0000_s270385" name="Equation" r:id="rId4" imgW="2768600" imgH="381000" progId="">
                  <p:embed/>
                </p:oleObj>
              </mc:Choice>
              <mc:Fallback>
                <p:oleObj name="Equation" r:id="rId4" imgW="2768600" imgH="381000" progId="">
                  <p:embed/>
                  <p:pic>
                    <p:nvPicPr>
                      <p:cNvPr id="18022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981200"/>
                        <a:ext cx="6934200" cy="954088"/>
                      </a:xfrm>
                      <a:prstGeom prst="rect">
                        <a:avLst/>
                      </a:prstGeom>
                      <a:solidFill>
                        <a:srgbClr val="67D967"/>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0231" name="Text Box 4"/>
          <p:cNvSpPr txBox="1">
            <a:spLocks noChangeArrowheads="1"/>
          </p:cNvSpPr>
          <p:nvPr/>
        </p:nvSpPr>
        <p:spPr bwMode="auto">
          <a:xfrm>
            <a:off x="436563" y="4286250"/>
            <a:ext cx="82835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dirty="0">
                <a:cs typeface="Times New Roman" panose="02020603050405020304" pitchFamily="18" charset="0"/>
              </a:rPr>
              <a:t>But we know the response in </a:t>
            </a:r>
            <a:r>
              <a:rPr lang="en-US" altLang="en-US" i="1" dirty="0">
                <a:cs typeface="Times New Roman" panose="02020603050405020304" pitchFamily="18" charset="0"/>
              </a:rPr>
              <a:t>E </a:t>
            </a:r>
            <a:r>
              <a:rPr lang="en-US" altLang="en-US" dirty="0">
                <a:cs typeface="Times New Roman" panose="02020603050405020304" pitchFamily="18" charset="0"/>
              </a:rPr>
              <a:t>that we are looking for – strong peak.</a:t>
            </a:r>
            <a:endParaRPr lang="ru-RU" altLang="en-US" i="1" dirty="0">
              <a:cs typeface="Times New Roman" panose="02020603050405020304" pitchFamily="18" charset="0"/>
            </a:endParaRPr>
          </a:p>
        </p:txBody>
      </p:sp>
      <p:pic>
        <p:nvPicPr>
          <p:cNvPr id="3" name="Picture 2"/>
          <p:cNvPicPr>
            <a:picLocks noChangeAspect="1"/>
          </p:cNvPicPr>
          <p:nvPr/>
        </p:nvPicPr>
        <p:blipFill rotWithShape="1">
          <a:blip r:embed="rId6"/>
          <a:srcRect t="50676"/>
          <a:stretch/>
        </p:blipFill>
        <p:spPr>
          <a:xfrm>
            <a:off x="6705600" y="4920661"/>
            <a:ext cx="2257425" cy="1909367"/>
          </a:xfrm>
          <a:prstGeom prst="rect">
            <a:avLst/>
          </a:prstGeom>
        </p:spPr>
      </p:pic>
      <p:pic>
        <p:nvPicPr>
          <p:cNvPr id="10" name="Picture 9"/>
          <p:cNvPicPr>
            <a:picLocks noChangeAspect="1"/>
          </p:cNvPicPr>
          <p:nvPr/>
        </p:nvPicPr>
        <p:blipFill rotWithShape="1">
          <a:blip r:embed="rId6"/>
          <a:srcRect b="51883"/>
          <a:stretch/>
        </p:blipFill>
        <p:spPr>
          <a:xfrm>
            <a:off x="4320064" y="5029199"/>
            <a:ext cx="2164834" cy="1786239"/>
          </a:xfrm>
          <a:prstGeom prst="rect">
            <a:avLst/>
          </a:prstGeom>
        </p:spPr>
      </p:pic>
      <p:sp>
        <p:nvSpPr>
          <p:cNvPr id="9" name="Text Box 4">
            <a:extLst>
              <a:ext uri="{FF2B5EF4-FFF2-40B4-BE49-F238E27FC236}">
                <a16:creationId xmlns:a16="http://schemas.microsoft.com/office/drawing/2014/main" id="{B9971AC4-476B-472E-A05D-B77119C1D4F4}"/>
              </a:ext>
            </a:extLst>
          </p:cNvPr>
          <p:cNvSpPr txBox="1">
            <a:spLocks noChangeArrowheads="1"/>
          </p:cNvSpPr>
          <p:nvPr/>
        </p:nvSpPr>
        <p:spPr bwMode="auto">
          <a:xfrm>
            <a:off x="327907" y="1259543"/>
            <a:ext cx="8739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dirty="0">
                <a:cs typeface="Times New Roman" panose="02020603050405020304" pitchFamily="18" charset="0"/>
              </a:rPr>
              <a:t>Change in appearance of window </a:t>
            </a:r>
            <a:r>
              <a:rPr lang="en-US" altLang="en-US" i="1" dirty="0">
                <a:cs typeface="Times New Roman" panose="02020603050405020304" pitchFamily="18" charset="0"/>
              </a:rPr>
              <a:t>w</a:t>
            </a:r>
            <a:r>
              <a:rPr lang="en-US" altLang="en-US" dirty="0">
                <a:cs typeface="Times New Roman" panose="02020603050405020304" pitchFamily="18" charset="0"/>
              </a:rPr>
              <a:t>(</a:t>
            </a:r>
            <a:r>
              <a:rPr lang="en-US" altLang="en-US" i="1" dirty="0" err="1">
                <a:cs typeface="Times New Roman" panose="02020603050405020304" pitchFamily="18" charset="0"/>
              </a:rPr>
              <a:t>x</a:t>
            </a:r>
            <a:r>
              <a:rPr lang="en-US" altLang="en-US" dirty="0" err="1">
                <a:cs typeface="Times New Roman" panose="02020603050405020304" pitchFamily="18" charset="0"/>
              </a:rPr>
              <a:t>,</a:t>
            </a:r>
            <a:r>
              <a:rPr lang="en-US" altLang="en-US" i="1" dirty="0" err="1">
                <a:cs typeface="Times New Roman" panose="02020603050405020304" pitchFamily="18" charset="0"/>
              </a:rPr>
              <a:t>y</a:t>
            </a:r>
            <a:r>
              <a:rPr lang="en-US" altLang="en-US" dirty="0">
                <a:cs typeface="Times New Roman" panose="02020603050405020304" pitchFamily="18" charset="0"/>
              </a:rPr>
              <a:t>) for shift [</a:t>
            </a:r>
            <a:r>
              <a:rPr lang="en-US" altLang="en-US" i="1" dirty="0" err="1">
                <a:cs typeface="Times New Roman" panose="02020603050405020304" pitchFamily="18" charset="0"/>
              </a:rPr>
              <a:t>u,v</a:t>
            </a:r>
            <a:r>
              <a:rPr lang="en-US" altLang="en-US" dirty="0">
                <a:cs typeface="Times New Roman" panose="02020603050405020304" pitchFamily="18" charset="0"/>
              </a:rPr>
              <a:t>]:</a:t>
            </a:r>
            <a:endParaRPr lang="ru-RU" altLang="en-US" dirty="0">
              <a:cs typeface="Times New Roman" panose="02020603050405020304" pitchFamily="18" charset="0"/>
            </a:endParaRPr>
          </a:p>
        </p:txBody>
      </p:sp>
      <p:sp>
        <p:nvSpPr>
          <p:cNvPr id="11" name="Text Box 4">
            <a:extLst>
              <a:ext uri="{FF2B5EF4-FFF2-40B4-BE49-F238E27FC236}">
                <a16:creationId xmlns:a16="http://schemas.microsoft.com/office/drawing/2014/main" id="{377E5FAF-EEE2-49E2-B339-32E7BBDE16C0}"/>
              </a:ext>
            </a:extLst>
          </p:cNvPr>
          <p:cNvSpPr txBox="1">
            <a:spLocks noChangeArrowheads="1"/>
          </p:cNvSpPr>
          <p:nvPr/>
        </p:nvSpPr>
        <p:spPr bwMode="auto">
          <a:xfrm>
            <a:off x="457200" y="3133725"/>
            <a:ext cx="8458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dirty="0">
                <a:cs typeface="Times New Roman" panose="02020603050405020304" pitchFamily="18" charset="0"/>
              </a:rPr>
              <a:t>We want to discover how E behaves for small shifts</a:t>
            </a:r>
            <a:endParaRPr lang="ru-RU" altLang="en-US" dirty="0">
              <a:cs typeface="Times New Roman" panose="02020603050405020304" pitchFamily="18" charset="0"/>
            </a:endParaRPr>
          </a:p>
        </p:txBody>
      </p:sp>
    </p:spTree>
    <p:extLst>
      <p:ext uri="{BB962C8B-B14F-4D97-AF65-F5344CB8AC3E}">
        <p14:creationId xmlns:p14="http://schemas.microsoft.com/office/powerpoint/2010/main" val="1619866572"/>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Text Box 3"/>
          <p:cNvSpPr txBox="1">
            <a:spLocks noChangeArrowheads="1"/>
          </p:cNvSpPr>
          <p:nvPr/>
        </p:nvSpPr>
        <p:spPr bwMode="auto">
          <a:xfrm>
            <a:off x="520700" y="839829"/>
            <a:ext cx="8102600"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dirty="0"/>
              <a:t>Strategy:</a:t>
            </a:r>
          </a:p>
          <a:p>
            <a:pPr eaLnBrk="1" hangingPunct="1">
              <a:spcBef>
                <a:spcPct val="50000"/>
              </a:spcBef>
            </a:pPr>
            <a:r>
              <a:rPr lang="en-US" altLang="en-US" dirty="0"/>
              <a:t>Approximate </a:t>
            </a:r>
            <a:r>
              <a:rPr lang="en-US" altLang="en-US" i="1" dirty="0"/>
              <a:t>E</a:t>
            </a:r>
            <a:r>
              <a:rPr lang="en-US" altLang="en-US" dirty="0"/>
              <a:t>(</a:t>
            </a:r>
            <a:r>
              <a:rPr lang="en-US" altLang="en-US" i="1" dirty="0" err="1"/>
              <a:t>u</a:t>
            </a:r>
            <a:r>
              <a:rPr lang="en-US" altLang="en-US" dirty="0" err="1"/>
              <a:t>,</a:t>
            </a:r>
            <a:r>
              <a:rPr lang="en-US" altLang="en-US" i="1" dirty="0" err="1"/>
              <a:t>v</a:t>
            </a:r>
            <a:r>
              <a:rPr lang="en-US" altLang="en-US" dirty="0"/>
              <a:t>) locally by a quadratic surface, and look for that instead.</a:t>
            </a:r>
          </a:p>
        </p:txBody>
      </p:sp>
      <p:pic>
        <p:nvPicPr>
          <p:cNvPr id="197636"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391" y="2590800"/>
            <a:ext cx="39878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F0E39043-8593-4C80-90DE-F5D65F6DCA5B}"/>
              </a:ext>
            </a:extLst>
          </p:cNvPr>
          <p:cNvPicPr>
            <a:picLocks noChangeAspect="1"/>
          </p:cNvPicPr>
          <p:nvPr/>
        </p:nvPicPr>
        <p:blipFill rotWithShape="1">
          <a:blip r:embed="rId4"/>
          <a:srcRect t="50676"/>
          <a:stretch/>
        </p:blipFill>
        <p:spPr>
          <a:xfrm>
            <a:off x="2392235" y="3396662"/>
            <a:ext cx="2257425" cy="1909367"/>
          </a:xfrm>
          <a:prstGeom prst="rect">
            <a:avLst/>
          </a:prstGeom>
        </p:spPr>
      </p:pic>
      <p:pic>
        <p:nvPicPr>
          <p:cNvPr id="9" name="Picture 8">
            <a:extLst>
              <a:ext uri="{FF2B5EF4-FFF2-40B4-BE49-F238E27FC236}">
                <a16:creationId xmlns:a16="http://schemas.microsoft.com/office/drawing/2014/main" id="{2000D554-73D8-4C7D-B138-30BF9374B290}"/>
              </a:ext>
            </a:extLst>
          </p:cNvPr>
          <p:cNvPicPr>
            <a:picLocks noChangeAspect="1"/>
          </p:cNvPicPr>
          <p:nvPr/>
        </p:nvPicPr>
        <p:blipFill rotWithShape="1">
          <a:blip r:embed="rId4"/>
          <a:srcRect b="51883"/>
          <a:stretch/>
        </p:blipFill>
        <p:spPr>
          <a:xfrm>
            <a:off x="6699" y="3505200"/>
            <a:ext cx="2164834" cy="1786239"/>
          </a:xfrm>
          <a:prstGeom prst="rect">
            <a:avLst/>
          </a:prstGeom>
        </p:spPr>
      </p:pic>
      <p:sp>
        <p:nvSpPr>
          <p:cNvPr id="2" name="TextBox 1">
            <a:extLst>
              <a:ext uri="{FF2B5EF4-FFF2-40B4-BE49-F238E27FC236}">
                <a16:creationId xmlns:a16="http://schemas.microsoft.com/office/drawing/2014/main" id="{5C33060E-A883-46FE-B85D-E1BD2D0076FC}"/>
              </a:ext>
            </a:extLst>
          </p:cNvPr>
          <p:cNvSpPr txBox="1"/>
          <p:nvPr/>
        </p:nvSpPr>
        <p:spPr>
          <a:xfrm>
            <a:off x="4658871" y="3890172"/>
            <a:ext cx="608140" cy="769441"/>
          </a:xfrm>
          <a:prstGeom prst="rect">
            <a:avLst/>
          </a:prstGeom>
          <a:noFill/>
        </p:spPr>
        <p:txBody>
          <a:bodyPr wrap="square" rtlCol="0">
            <a:spAutoFit/>
          </a:bodyPr>
          <a:lstStyle/>
          <a:p>
            <a:r>
              <a:rPr lang="en-US" sz="4400" dirty="0"/>
              <a:t>≈</a:t>
            </a:r>
          </a:p>
        </p:txBody>
      </p:sp>
    </p:spTree>
    <p:extLst>
      <p:ext uri="{BB962C8B-B14F-4D97-AF65-F5344CB8AC3E}">
        <p14:creationId xmlns:p14="http://schemas.microsoft.com/office/powerpoint/2010/main" val="2317263395"/>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itle 1"/>
          <p:cNvSpPr>
            <a:spLocks noGrp="1"/>
          </p:cNvSpPr>
          <p:nvPr>
            <p:ph type="title"/>
          </p:nvPr>
        </p:nvSpPr>
        <p:spPr/>
        <p:txBody>
          <a:bodyPr/>
          <a:lstStyle/>
          <a:p>
            <a:r>
              <a:rPr lang="en-US" altLang="en-US"/>
              <a:t>Recall: Taylor series expansion</a:t>
            </a:r>
          </a:p>
        </p:txBody>
      </p:sp>
      <p:sp>
        <p:nvSpPr>
          <p:cNvPr id="182275" name="Text Box 4"/>
          <p:cNvSpPr txBox="1">
            <a:spLocks noChangeArrowheads="1"/>
          </p:cNvSpPr>
          <p:nvPr/>
        </p:nvSpPr>
        <p:spPr bwMode="auto">
          <a:xfrm>
            <a:off x="393097" y="1023833"/>
            <a:ext cx="82835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dirty="0">
                <a:cs typeface="Times New Roman" panose="02020603050405020304" pitchFamily="18" charset="0"/>
              </a:rPr>
              <a:t>A function f can be represented by an infinite series of its derivatives at a single point </a:t>
            </a:r>
            <a:r>
              <a:rPr lang="en-US" altLang="en-US" i="1" dirty="0">
                <a:cs typeface="Times New Roman" panose="02020603050405020304" pitchFamily="18" charset="0"/>
              </a:rPr>
              <a:t>a</a:t>
            </a:r>
            <a:r>
              <a:rPr lang="en-US" altLang="en-US" dirty="0">
                <a:cs typeface="Times New Roman" panose="02020603050405020304" pitchFamily="18" charset="0"/>
              </a:rPr>
              <a:t>:</a:t>
            </a:r>
            <a:endParaRPr lang="ru-RU" altLang="en-US" dirty="0">
              <a:cs typeface="Times New Roman" panose="02020603050405020304" pitchFamily="18" charset="0"/>
            </a:endParaRPr>
          </a:p>
        </p:txBody>
      </p:sp>
      <p:pic>
        <p:nvPicPr>
          <p:cNvPr id="182277"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88070" y="3121610"/>
            <a:ext cx="27813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2278" name="Text Box 4"/>
          <p:cNvSpPr txBox="1">
            <a:spLocks noChangeArrowheads="1"/>
          </p:cNvSpPr>
          <p:nvPr/>
        </p:nvSpPr>
        <p:spPr bwMode="auto">
          <a:xfrm>
            <a:off x="1844670" y="5703617"/>
            <a:ext cx="43434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r" eaLnBrk="1" hangingPunct="1">
              <a:spcBef>
                <a:spcPct val="0"/>
              </a:spcBef>
            </a:pPr>
            <a:r>
              <a:rPr lang="en-US" altLang="en-US" sz="1800" dirty="0">
                <a:cs typeface="Times New Roman" panose="02020603050405020304" pitchFamily="18" charset="0"/>
              </a:rPr>
              <a:t>Approximation of </a:t>
            </a:r>
            <a:br>
              <a:rPr lang="en-US" altLang="en-US" sz="1800" dirty="0">
                <a:cs typeface="Times New Roman" panose="02020603050405020304" pitchFamily="18" charset="0"/>
              </a:rPr>
            </a:br>
            <a:r>
              <a:rPr lang="en-US" altLang="en-US" sz="1800" dirty="0">
                <a:cs typeface="Times New Roman" panose="02020603050405020304" pitchFamily="18" charset="0"/>
              </a:rPr>
              <a:t>f(x) = e</a:t>
            </a:r>
            <a:r>
              <a:rPr lang="en-US" altLang="en-US" sz="1800" baseline="30000" dirty="0">
                <a:cs typeface="Times New Roman" panose="02020603050405020304" pitchFamily="18" charset="0"/>
              </a:rPr>
              <a:t>x </a:t>
            </a:r>
            <a:br>
              <a:rPr lang="en-US" altLang="en-US" sz="1800" baseline="30000" dirty="0">
                <a:cs typeface="Times New Roman" panose="02020603050405020304" pitchFamily="18" charset="0"/>
              </a:rPr>
            </a:br>
            <a:r>
              <a:rPr lang="en-US" altLang="en-US" sz="1800" dirty="0">
                <a:cs typeface="Times New Roman" panose="02020603050405020304" pitchFamily="18" charset="0"/>
              </a:rPr>
              <a:t>centered at f(0)</a:t>
            </a:r>
            <a:endParaRPr lang="ru-RU" altLang="en-US" sz="1800" baseline="30000" dirty="0">
              <a:cs typeface="Times New Roman" panose="02020603050405020304" pitchFamily="18" charset="0"/>
            </a:endParaRPr>
          </a:p>
        </p:txBody>
      </p:sp>
      <p:pic>
        <p:nvPicPr>
          <p:cNvPr id="2" name="Picture 1"/>
          <p:cNvPicPr>
            <a:picLocks noChangeAspect="1"/>
          </p:cNvPicPr>
          <p:nvPr/>
        </p:nvPicPr>
        <p:blipFill>
          <a:blip r:embed="rId3"/>
          <a:stretch>
            <a:fillRect/>
          </a:stretch>
        </p:blipFill>
        <p:spPr>
          <a:xfrm>
            <a:off x="457221" y="2087374"/>
            <a:ext cx="8420100" cy="924802"/>
          </a:xfrm>
          <a:prstGeom prst="rect">
            <a:avLst/>
          </a:prstGeom>
        </p:spPr>
      </p:pic>
      <p:sp>
        <p:nvSpPr>
          <p:cNvPr id="3" name="TextBox 2"/>
          <p:cNvSpPr txBox="1"/>
          <p:nvPr/>
        </p:nvSpPr>
        <p:spPr>
          <a:xfrm>
            <a:off x="8336284" y="2939493"/>
            <a:ext cx="1143000" cy="276999"/>
          </a:xfrm>
          <a:prstGeom prst="rect">
            <a:avLst/>
          </a:prstGeom>
          <a:noFill/>
        </p:spPr>
        <p:txBody>
          <a:bodyPr wrap="square" rtlCol="0">
            <a:spAutoFit/>
          </a:bodyPr>
          <a:lstStyle/>
          <a:p>
            <a:r>
              <a:rPr lang="en-US" sz="1200" dirty="0">
                <a:solidFill>
                  <a:schemeClr val="bg1">
                    <a:lumMod val="50000"/>
                  </a:schemeClr>
                </a:solidFill>
              </a:rPr>
              <a:t>Wikipedia</a:t>
            </a:r>
          </a:p>
        </p:txBody>
      </p:sp>
      <p:sp>
        <p:nvSpPr>
          <p:cNvPr id="5" name="TextBox 4"/>
          <p:cNvSpPr txBox="1"/>
          <p:nvPr/>
        </p:nvSpPr>
        <p:spPr>
          <a:xfrm>
            <a:off x="396446" y="3477330"/>
            <a:ext cx="5181600" cy="1384995"/>
          </a:xfrm>
          <a:prstGeom prst="rect">
            <a:avLst/>
          </a:prstGeom>
          <a:noFill/>
        </p:spPr>
        <p:txBody>
          <a:bodyPr wrap="square" rtlCol="0">
            <a:spAutoFit/>
          </a:bodyPr>
          <a:lstStyle/>
          <a:p>
            <a:r>
              <a:rPr lang="en-US" dirty="0"/>
              <a:t>As we care about window centered, we set </a:t>
            </a:r>
            <a:r>
              <a:rPr lang="en-US" i="1" dirty="0"/>
              <a:t>a = 0</a:t>
            </a:r>
          </a:p>
          <a:p>
            <a:r>
              <a:rPr lang="en-US" dirty="0"/>
              <a:t>(</a:t>
            </a:r>
            <a:r>
              <a:rPr lang="en-US" dirty="0" err="1"/>
              <a:t>MacLaurin</a:t>
            </a:r>
            <a:r>
              <a:rPr lang="en-US" dirty="0"/>
              <a:t> series)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300" name="Text Box 35"/>
          <p:cNvSpPr txBox="1">
            <a:spLocks noChangeArrowheads="1"/>
          </p:cNvSpPr>
          <p:nvPr/>
        </p:nvSpPr>
        <p:spPr bwMode="auto">
          <a:xfrm>
            <a:off x="457200" y="1143000"/>
            <a:ext cx="842168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dirty="0">
                <a:cs typeface="Times New Roman" panose="02020603050405020304" pitchFamily="18" charset="0"/>
              </a:rPr>
              <a:t>Local quadratic approximation of </a:t>
            </a:r>
            <a:r>
              <a:rPr lang="en-US" altLang="en-US" i="1" dirty="0">
                <a:cs typeface="Times New Roman" panose="02020603050405020304" pitchFamily="18" charset="0"/>
              </a:rPr>
              <a:t>E</a:t>
            </a:r>
            <a:r>
              <a:rPr lang="en-US" altLang="en-US" dirty="0">
                <a:cs typeface="Times New Roman" panose="02020603050405020304" pitchFamily="18" charset="0"/>
              </a:rPr>
              <a:t>(</a:t>
            </a:r>
            <a:r>
              <a:rPr lang="en-US" altLang="en-US" i="1" dirty="0" err="1">
                <a:cs typeface="Times New Roman" panose="02020603050405020304" pitchFamily="18" charset="0"/>
              </a:rPr>
              <a:t>u</a:t>
            </a:r>
            <a:r>
              <a:rPr lang="en-US" altLang="en-US" dirty="0" err="1">
                <a:cs typeface="Times New Roman" panose="02020603050405020304" pitchFamily="18" charset="0"/>
              </a:rPr>
              <a:t>,</a:t>
            </a:r>
            <a:r>
              <a:rPr lang="en-US" altLang="en-US" i="1" dirty="0" err="1">
                <a:cs typeface="Times New Roman" panose="02020603050405020304" pitchFamily="18" charset="0"/>
              </a:rPr>
              <a:t>v</a:t>
            </a:r>
            <a:r>
              <a:rPr lang="en-US" altLang="en-US" dirty="0">
                <a:cs typeface="Times New Roman" panose="02020603050405020304" pitchFamily="18" charset="0"/>
              </a:rPr>
              <a:t>) in the neighborhood of (0,0) is given by the </a:t>
            </a:r>
            <a:br>
              <a:rPr lang="en-US" altLang="en-US" dirty="0">
                <a:cs typeface="Times New Roman" panose="02020603050405020304" pitchFamily="18" charset="0"/>
              </a:rPr>
            </a:br>
            <a:r>
              <a:rPr lang="en-US" altLang="en-US" i="1" dirty="0">
                <a:cs typeface="Times New Roman" panose="02020603050405020304" pitchFamily="18" charset="0"/>
              </a:rPr>
              <a:t>second-order Taylor expansion</a:t>
            </a:r>
            <a:r>
              <a:rPr lang="en-US" altLang="en-US" dirty="0">
                <a:cs typeface="Times New Roman" panose="02020603050405020304" pitchFamily="18" charset="0"/>
              </a:rPr>
              <a:t>:</a:t>
            </a:r>
            <a:endParaRPr lang="ru-RU" altLang="en-US" dirty="0">
              <a:cs typeface="Times New Roman" panose="02020603050405020304" pitchFamily="18" charset="0"/>
            </a:endParaRPr>
          </a:p>
        </p:txBody>
      </p:sp>
      <p:graphicFrame>
        <p:nvGraphicFramePr>
          <p:cNvPr id="7" name="Object 36">
            <a:extLst>
              <a:ext uri="{FF2B5EF4-FFF2-40B4-BE49-F238E27FC236}">
                <a16:creationId xmlns:a16="http://schemas.microsoft.com/office/drawing/2014/main" id="{69AAF84B-B451-43ED-8CC9-5B5FE0E8AE76}"/>
              </a:ext>
            </a:extLst>
          </p:cNvPr>
          <p:cNvGraphicFramePr>
            <a:graphicFrameLocks noGrp="1" noChangeAspect="1"/>
          </p:cNvGraphicFramePr>
          <p:nvPr>
            <p:ph idx="1"/>
            <p:extLst>
              <p:ext uri="{D42A27DB-BD31-4B8C-83A1-F6EECF244321}">
                <p14:modId xmlns:p14="http://schemas.microsoft.com/office/powerpoint/2010/main" val="2687509898"/>
              </p:ext>
            </p:extLst>
          </p:nvPr>
        </p:nvGraphicFramePr>
        <p:xfrm>
          <a:off x="334963" y="3036272"/>
          <a:ext cx="8550275" cy="1006475"/>
        </p:xfrm>
        <a:graphic>
          <a:graphicData uri="http://schemas.openxmlformats.org/presentationml/2006/ole">
            <mc:AlternateContent xmlns:mc="http://schemas.openxmlformats.org/markup-compatibility/2006">
              <mc:Choice xmlns:v="urn:schemas-microsoft-com:vml" Requires="v">
                <p:oleObj spid="_x0000_s183367" name="Equation" r:id="rId4" imgW="4102100" imgH="482600" progId="Equation.3">
                  <p:embed/>
                </p:oleObj>
              </mc:Choice>
              <mc:Fallback>
                <p:oleObj name="Equation" r:id="rId4" imgW="4102100" imgH="482600" progId="Equation.3">
                  <p:embed/>
                  <p:pic>
                    <p:nvPicPr>
                      <p:cNvPr id="185348" name="Object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963" y="3036272"/>
                        <a:ext cx="85502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extBox 1">
            <a:extLst>
              <a:ext uri="{FF2B5EF4-FFF2-40B4-BE49-F238E27FC236}">
                <a16:creationId xmlns:a16="http://schemas.microsoft.com/office/drawing/2014/main" id="{90BAC84C-8D2E-46F9-AF84-C39B8E9BF6AA}"/>
              </a:ext>
            </a:extLst>
          </p:cNvPr>
          <p:cNvSpPr txBox="1"/>
          <p:nvPr/>
        </p:nvSpPr>
        <p:spPr>
          <a:xfrm>
            <a:off x="457200" y="4428308"/>
            <a:ext cx="2895600" cy="369332"/>
          </a:xfrm>
          <a:prstGeom prst="rect">
            <a:avLst/>
          </a:prstGeom>
          <a:noFill/>
        </p:spPr>
        <p:txBody>
          <a:bodyPr wrap="square" rtlCol="0">
            <a:spAutoFit/>
          </a:bodyPr>
          <a:lstStyle/>
          <a:p>
            <a:r>
              <a:rPr lang="en-US" sz="1800" dirty="0"/>
              <a:t>Notation: partial derivative</a:t>
            </a:r>
          </a:p>
        </p:txBody>
      </p:sp>
      <p:cxnSp>
        <p:nvCxnSpPr>
          <p:cNvPr id="4" name="Straight Arrow Connector 3">
            <a:extLst>
              <a:ext uri="{FF2B5EF4-FFF2-40B4-BE49-F238E27FC236}">
                <a16:creationId xmlns:a16="http://schemas.microsoft.com/office/drawing/2014/main" id="{ABFF65DC-0A4A-4354-BD19-4DF2A68BA4C9}"/>
              </a:ext>
            </a:extLst>
          </p:cNvPr>
          <p:cNvCxnSpPr>
            <a:stCxn id="2" idx="3"/>
          </p:cNvCxnSpPr>
          <p:nvPr/>
        </p:nvCxnSpPr>
        <p:spPr bwMode="auto">
          <a:xfrm flipV="1">
            <a:off x="3352800" y="4042747"/>
            <a:ext cx="304800" cy="570227"/>
          </a:xfrm>
          <a:prstGeom prst="straightConnector1">
            <a:avLst/>
          </a:prstGeom>
          <a:solidFill>
            <a:schemeClr val="accent1"/>
          </a:solidFill>
          <a:ln w="9525" cap="flat" cmpd="sng" algn="ctr">
            <a:solidFill>
              <a:srgbClr val="C00000"/>
            </a:solidFill>
            <a:prstDash val="solid"/>
            <a:round/>
            <a:headEnd type="none" w="med" len="med"/>
            <a:tailEnd type="triangle"/>
          </a:ln>
          <a:effectLst/>
        </p:spPr>
      </p:cxn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7" name="Text Box 35"/>
          <p:cNvSpPr txBox="1">
            <a:spLocks noChangeArrowheads="1"/>
          </p:cNvSpPr>
          <p:nvPr/>
        </p:nvSpPr>
        <p:spPr bwMode="auto">
          <a:xfrm>
            <a:off x="457200" y="1143000"/>
            <a:ext cx="842168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dirty="0">
                <a:cs typeface="Times New Roman" panose="02020603050405020304" pitchFamily="18" charset="0"/>
              </a:rPr>
              <a:t>Local quadratic approximation of </a:t>
            </a:r>
            <a:r>
              <a:rPr lang="en-US" altLang="en-US" i="1" dirty="0">
                <a:cs typeface="Times New Roman" panose="02020603050405020304" pitchFamily="18" charset="0"/>
              </a:rPr>
              <a:t>E</a:t>
            </a:r>
            <a:r>
              <a:rPr lang="en-US" altLang="en-US" dirty="0">
                <a:cs typeface="Times New Roman" panose="02020603050405020304" pitchFamily="18" charset="0"/>
              </a:rPr>
              <a:t>(</a:t>
            </a:r>
            <a:r>
              <a:rPr lang="en-US" altLang="en-US" i="1" dirty="0" err="1">
                <a:cs typeface="Times New Roman" panose="02020603050405020304" pitchFamily="18" charset="0"/>
              </a:rPr>
              <a:t>u</a:t>
            </a:r>
            <a:r>
              <a:rPr lang="en-US" altLang="en-US" dirty="0" err="1">
                <a:cs typeface="Times New Roman" panose="02020603050405020304" pitchFamily="18" charset="0"/>
              </a:rPr>
              <a:t>,</a:t>
            </a:r>
            <a:r>
              <a:rPr lang="en-US" altLang="en-US" i="1" dirty="0" err="1">
                <a:cs typeface="Times New Roman" panose="02020603050405020304" pitchFamily="18" charset="0"/>
              </a:rPr>
              <a:t>v</a:t>
            </a:r>
            <a:r>
              <a:rPr lang="en-US" altLang="en-US" dirty="0">
                <a:cs typeface="Times New Roman" panose="02020603050405020304" pitchFamily="18" charset="0"/>
              </a:rPr>
              <a:t>) in the neighborhood of (0,0) is given by the </a:t>
            </a:r>
            <a:br>
              <a:rPr lang="en-US" altLang="en-US" dirty="0">
                <a:cs typeface="Times New Roman" panose="02020603050405020304" pitchFamily="18" charset="0"/>
              </a:rPr>
            </a:br>
            <a:r>
              <a:rPr lang="en-US" altLang="en-US" i="1" dirty="0">
                <a:cs typeface="Times New Roman" panose="02020603050405020304" pitchFamily="18" charset="0"/>
              </a:rPr>
              <a:t>second-order Taylor expansion</a:t>
            </a:r>
            <a:r>
              <a:rPr lang="en-US" altLang="en-US" dirty="0">
                <a:cs typeface="Times New Roman" panose="02020603050405020304" pitchFamily="18" charset="0"/>
              </a:rPr>
              <a:t>:</a:t>
            </a:r>
            <a:endParaRPr lang="ru-RU" altLang="en-US" dirty="0">
              <a:cs typeface="Times New Roman" panose="02020603050405020304" pitchFamily="18" charset="0"/>
            </a:endParaRPr>
          </a:p>
        </p:txBody>
      </p:sp>
      <p:graphicFrame>
        <p:nvGraphicFramePr>
          <p:cNvPr id="185348" name="Object 36"/>
          <p:cNvGraphicFramePr>
            <a:graphicFrameLocks noGrp="1" noChangeAspect="1"/>
          </p:cNvGraphicFramePr>
          <p:nvPr>
            <p:ph idx="1"/>
            <p:extLst>
              <p:ext uri="{D42A27DB-BD31-4B8C-83A1-F6EECF244321}">
                <p14:modId xmlns:p14="http://schemas.microsoft.com/office/powerpoint/2010/main" val="130286419"/>
              </p:ext>
            </p:extLst>
          </p:nvPr>
        </p:nvGraphicFramePr>
        <p:xfrm>
          <a:off x="334963" y="3036272"/>
          <a:ext cx="8550275" cy="1006475"/>
        </p:xfrm>
        <a:graphic>
          <a:graphicData uri="http://schemas.openxmlformats.org/presentationml/2006/ole">
            <mc:AlternateContent xmlns:mc="http://schemas.openxmlformats.org/markup-compatibility/2006">
              <mc:Choice xmlns:v="urn:schemas-microsoft-com:vml" Requires="v">
                <p:oleObj spid="_x0000_s185411" name="Equation" r:id="rId4" imgW="4102100" imgH="482600" progId="Equation.3">
                  <p:embed/>
                </p:oleObj>
              </mc:Choice>
              <mc:Fallback>
                <p:oleObj name="Equation" r:id="rId4" imgW="4102100" imgH="482600" progId="Equation.3">
                  <p:embed/>
                  <p:pic>
                    <p:nvPicPr>
                      <p:cNvPr id="0" name="Object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963" y="3036272"/>
                        <a:ext cx="85502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Text Box 35"/>
          <p:cNvSpPr txBox="1">
            <a:spLocks noChangeArrowheads="1"/>
          </p:cNvSpPr>
          <p:nvPr/>
        </p:nvSpPr>
        <p:spPr bwMode="auto">
          <a:xfrm>
            <a:off x="1219200" y="4557425"/>
            <a:ext cx="17907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800" dirty="0">
                <a:cs typeface="Times New Roman" panose="02020603050405020304" pitchFamily="18" charset="0"/>
              </a:rPr>
              <a:t>Ignore function value; set to 0</a:t>
            </a:r>
            <a:endParaRPr lang="ru-RU" altLang="en-US" sz="1800" i="1" dirty="0">
              <a:cs typeface="Times New Roman" panose="02020603050405020304" pitchFamily="18" charset="0"/>
            </a:endParaRPr>
          </a:p>
        </p:txBody>
      </p:sp>
      <p:sp>
        <p:nvSpPr>
          <p:cNvPr id="11" name="Text Box 35"/>
          <p:cNvSpPr txBox="1">
            <a:spLocks noChangeArrowheads="1"/>
          </p:cNvSpPr>
          <p:nvPr/>
        </p:nvSpPr>
        <p:spPr bwMode="auto">
          <a:xfrm>
            <a:off x="3166904" y="4875076"/>
            <a:ext cx="14859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dirty="0">
                <a:cs typeface="Times New Roman" panose="02020603050405020304" pitchFamily="18" charset="0"/>
              </a:rPr>
              <a:t>Ignore first derivative, set to 0</a:t>
            </a:r>
            <a:endParaRPr lang="ru-RU" altLang="en-US" sz="1800" dirty="0">
              <a:cs typeface="Times New Roman" panose="02020603050405020304" pitchFamily="18" charset="0"/>
            </a:endParaRPr>
          </a:p>
        </p:txBody>
      </p:sp>
      <p:sp>
        <p:nvSpPr>
          <p:cNvPr id="2" name="Up Arrow 1"/>
          <p:cNvSpPr>
            <a:spLocks noChangeArrowheads="1"/>
          </p:cNvSpPr>
          <p:nvPr/>
        </p:nvSpPr>
        <p:spPr bwMode="auto">
          <a:xfrm>
            <a:off x="1752600" y="3861772"/>
            <a:ext cx="457200" cy="638175"/>
          </a:xfrm>
          <a:prstGeom prst="upArrow">
            <a:avLst>
              <a:gd name="adj1" fmla="val 50000"/>
              <a:gd name="adj2" fmla="val 50024"/>
            </a:avLst>
          </a:prstGeom>
          <a:solidFill>
            <a:schemeClr val="accent1"/>
          </a:solidFill>
          <a:ln w="9525" algn="ctr">
            <a:solidFill>
              <a:schemeClr val="tx1"/>
            </a:solidFill>
            <a:round/>
            <a:headEnd/>
            <a:tailEnd/>
          </a:ln>
        </p:spPr>
        <p:txBody>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en-US" altLang="en-US"/>
          </a:p>
        </p:txBody>
      </p:sp>
      <p:sp>
        <p:nvSpPr>
          <p:cNvPr id="13" name="Up Arrow 12"/>
          <p:cNvSpPr>
            <a:spLocks noChangeArrowheads="1"/>
          </p:cNvSpPr>
          <p:nvPr/>
        </p:nvSpPr>
        <p:spPr bwMode="auto">
          <a:xfrm>
            <a:off x="3657600" y="4180860"/>
            <a:ext cx="457200" cy="638175"/>
          </a:xfrm>
          <a:prstGeom prst="upArrow">
            <a:avLst>
              <a:gd name="adj1" fmla="val 50000"/>
              <a:gd name="adj2" fmla="val 50024"/>
            </a:avLst>
          </a:prstGeom>
          <a:solidFill>
            <a:schemeClr val="accent1"/>
          </a:solidFill>
          <a:ln w="9525" algn="ctr">
            <a:solidFill>
              <a:schemeClr val="tx1"/>
            </a:solidFill>
            <a:round/>
            <a:headEnd/>
            <a:tailEnd/>
          </a:ln>
        </p:spPr>
        <p:txBody>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en-US" altLang="en-US"/>
          </a:p>
        </p:txBody>
      </p:sp>
      <p:sp>
        <p:nvSpPr>
          <p:cNvPr id="8" name="Up Arrow 12">
            <a:extLst>
              <a:ext uri="{FF2B5EF4-FFF2-40B4-BE49-F238E27FC236}">
                <a16:creationId xmlns:a16="http://schemas.microsoft.com/office/drawing/2014/main" id="{FEF85F6E-56B5-4478-BFD0-AD6A0C9276F8}"/>
              </a:ext>
            </a:extLst>
          </p:cNvPr>
          <p:cNvSpPr>
            <a:spLocks noChangeArrowheads="1"/>
          </p:cNvSpPr>
          <p:nvPr/>
        </p:nvSpPr>
        <p:spPr bwMode="auto">
          <a:xfrm>
            <a:off x="6781800" y="4193923"/>
            <a:ext cx="457200" cy="638175"/>
          </a:xfrm>
          <a:prstGeom prst="upArrow">
            <a:avLst>
              <a:gd name="adj1" fmla="val 50000"/>
              <a:gd name="adj2" fmla="val 50024"/>
            </a:avLst>
          </a:prstGeom>
          <a:solidFill>
            <a:schemeClr val="accent1"/>
          </a:solidFill>
          <a:ln w="9525" algn="ctr">
            <a:solidFill>
              <a:schemeClr val="tx1"/>
            </a:solidFill>
            <a:round/>
            <a:headEnd/>
            <a:tailEnd/>
          </a:ln>
        </p:spPr>
        <p:txBody>
          <a:bodyPr/>
          <a:lstStyle>
            <a:lvl1pPr>
              <a:defRPr sz="2800">
                <a:solidFill>
                  <a:schemeClr val="tx1"/>
                </a:solidFill>
                <a:latin typeface="Arial" panose="020B0604020202020204" pitchFamily="34" charset="0"/>
                <a:cs typeface="Arial" panose="020B0604020202020204" pitchFamily="34" charset="0"/>
              </a:defRPr>
            </a:lvl1pPr>
            <a:lvl2pPr marL="742950" indent="-285750">
              <a:defRPr sz="2800">
                <a:solidFill>
                  <a:schemeClr val="tx1"/>
                </a:solidFill>
                <a:latin typeface="Arial" panose="020B0604020202020204" pitchFamily="34" charset="0"/>
                <a:cs typeface="Arial" panose="020B0604020202020204" pitchFamily="34" charset="0"/>
              </a:defRPr>
            </a:lvl2pPr>
            <a:lvl3pPr marL="1143000" indent="-228600">
              <a:defRPr sz="2800">
                <a:solidFill>
                  <a:schemeClr val="tx1"/>
                </a:solidFill>
                <a:latin typeface="Arial" panose="020B0604020202020204" pitchFamily="34" charset="0"/>
                <a:cs typeface="Arial" panose="020B0604020202020204" pitchFamily="34" charset="0"/>
              </a:defRPr>
            </a:lvl3pPr>
            <a:lvl4pPr marL="1600200" indent="-228600">
              <a:defRPr sz="2800">
                <a:solidFill>
                  <a:schemeClr val="tx1"/>
                </a:solidFill>
                <a:latin typeface="Arial" panose="020B0604020202020204" pitchFamily="34" charset="0"/>
                <a:cs typeface="Arial" panose="020B0604020202020204" pitchFamily="34" charset="0"/>
              </a:defRPr>
            </a:lvl4pPr>
            <a:lvl5pPr marL="2057400" indent="-228600">
              <a:defRPr sz="2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endParaRPr lang="en-US" altLang="en-US"/>
          </a:p>
        </p:txBody>
      </p:sp>
      <p:sp>
        <p:nvSpPr>
          <p:cNvPr id="9" name="Text Box 35">
            <a:extLst>
              <a:ext uri="{FF2B5EF4-FFF2-40B4-BE49-F238E27FC236}">
                <a16:creationId xmlns:a16="http://schemas.microsoft.com/office/drawing/2014/main" id="{67857CAE-5A9E-4D9C-8AED-C38B67AAE26A}"/>
              </a:ext>
            </a:extLst>
          </p:cNvPr>
          <p:cNvSpPr txBox="1">
            <a:spLocks noChangeArrowheads="1"/>
          </p:cNvSpPr>
          <p:nvPr/>
        </p:nvSpPr>
        <p:spPr bwMode="auto">
          <a:xfrm>
            <a:off x="5738812" y="4983274"/>
            <a:ext cx="25431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dirty="0">
                <a:cs typeface="Times New Roman" panose="02020603050405020304" pitchFamily="18" charset="0"/>
              </a:rPr>
              <a:t>Just look at shape of second derivative</a:t>
            </a:r>
          </a:p>
          <a:p>
            <a:pPr algn="ctr" eaLnBrk="1" hangingPunct="1">
              <a:spcBef>
                <a:spcPct val="0"/>
              </a:spcBef>
            </a:pPr>
            <a:r>
              <a:rPr lang="en-US" altLang="en-US" sz="1800" dirty="0">
                <a:cs typeface="Times New Roman" panose="02020603050405020304" pitchFamily="18" charset="0"/>
              </a:rPr>
              <a:t>(2D quadratic surface)</a:t>
            </a:r>
            <a:endParaRPr lang="ru-RU" altLang="en-US" sz="1800" dirty="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2" grpId="0" animBg="1"/>
      <p:bldP spid="13" grpId="0" animBg="1"/>
      <p:bldP spid="8" grpId="0" animBg="1"/>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lstStyle/>
          <a:p>
            <a:r>
              <a:rPr lang="en-US" altLang="en-US"/>
              <a:t>Corner Detection: Mathematics</a:t>
            </a:r>
            <a:endParaRPr lang="ru-RU" altLang="en-US"/>
          </a:p>
        </p:txBody>
      </p:sp>
      <p:graphicFrame>
        <p:nvGraphicFramePr>
          <p:cNvPr id="187395" name="Object 3"/>
          <p:cNvGraphicFramePr>
            <a:graphicFrameLocks noChangeAspect="1"/>
          </p:cNvGraphicFramePr>
          <p:nvPr/>
        </p:nvGraphicFramePr>
        <p:xfrm>
          <a:off x="1219200" y="914400"/>
          <a:ext cx="6934200" cy="954088"/>
        </p:xfrm>
        <a:graphic>
          <a:graphicData uri="http://schemas.openxmlformats.org/presentationml/2006/ole">
            <mc:AlternateContent xmlns:mc="http://schemas.openxmlformats.org/markup-compatibility/2006">
              <mc:Choice xmlns:v="urn:schemas-microsoft-com:vml" Requires="v">
                <p:oleObj spid="_x0000_s187549" name="Equation" r:id="rId4" imgW="2768600" imgH="381000" progId="">
                  <p:embed/>
                </p:oleObj>
              </mc:Choice>
              <mc:Fallback>
                <p:oleObj name="Equation" r:id="rId4" imgW="2768600" imgH="381000"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914400"/>
                        <a:ext cx="6934200" cy="954088"/>
                      </a:xfrm>
                      <a:prstGeom prst="rect">
                        <a:avLst/>
                      </a:prstGeom>
                      <a:solidFill>
                        <a:srgbClr val="67D967"/>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7396" name="Text Box 35"/>
          <p:cNvSpPr txBox="1">
            <a:spLocks noChangeArrowheads="1"/>
          </p:cNvSpPr>
          <p:nvPr/>
        </p:nvSpPr>
        <p:spPr bwMode="auto">
          <a:xfrm>
            <a:off x="381000" y="1905000"/>
            <a:ext cx="8656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a:cs typeface="Times New Roman" panose="02020603050405020304" pitchFamily="18" charset="0"/>
              </a:rPr>
              <a:t>Second-order Taylor expansion of </a:t>
            </a:r>
            <a:r>
              <a:rPr lang="en-US" altLang="en-US" i="1">
                <a:cs typeface="Times New Roman" panose="02020603050405020304" pitchFamily="18" charset="0"/>
              </a:rPr>
              <a:t>E</a:t>
            </a:r>
            <a:r>
              <a:rPr lang="en-US" altLang="en-US">
                <a:cs typeface="Times New Roman" panose="02020603050405020304" pitchFamily="18" charset="0"/>
              </a:rPr>
              <a:t>(</a:t>
            </a:r>
            <a:r>
              <a:rPr lang="en-US" altLang="en-US" i="1">
                <a:cs typeface="Times New Roman" panose="02020603050405020304" pitchFamily="18" charset="0"/>
              </a:rPr>
              <a:t>u</a:t>
            </a:r>
            <a:r>
              <a:rPr lang="en-US" altLang="en-US">
                <a:cs typeface="Times New Roman" panose="02020603050405020304" pitchFamily="18" charset="0"/>
              </a:rPr>
              <a:t>,</a:t>
            </a:r>
            <a:r>
              <a:rPr lang="en-US" altLang="en-US" i="1">
                <a:cs typeface="Times New Roman" panose="02020603050405020304" pitchFamily="18" charset="0"/>
              </a:rPr>
              <a:t>v</a:t>
            </a:r>
            <a:r>
              <a:rPr lang="en-US" altLang="en-US">
                <a:cs typeface="Times New Roman" panose="02020603050405020304" pitchFamily="18" charset="0"/>
              </a:rPr>
              <a:t>) about (0,0):</a:t>
            </a:r>
            <a:endParaRPr lang="ru-RU" altLang="en-US">
              <a:cs typeface="Times New Roman" panose="02020603050405020304" pitchFamily="18" charset="0"/>
            </a:endParaRPr>
          </a:p>
        </p:txBody>
      </p:sp>
      <p:graphicFrame>
        <p:nvGraphicFramePr>
          <p:cNvPr id="187397" name="Object 36"/>
          <p:cNvGraphicFramePr>
            <a:graphicFrameLocks noGrp="1" noChangeAspect="1"/>
          </p:cNvGraphicFramePr>
          <p:nvPr>
            <p:ph idx="1"/>
          </p:nvPr>
        </p:nvGraphicFramePr>
        <p:xfrm>
          <a:off x="563563" y="2424113"/>
          <a:ext cx="7894637" cy="928687"/>
        </p:xfrm>
        <a:graphic>
          <a:graphicData uri="http://schemas.openxmlformats.org/presentationml/2006/ole">
            <mc:AlternateContent xmlns:mc="http://schemas.openxmlformats.org/markup-compatibility/2006">
              <mc:Choice xmlns:v="urn:schemas-microsoft-com:vml" Requires="v">
                <p:oleObj spid="_x0000_s187550" name="Equation" r:id="rId6" imgW="4102100" imgH="482600" progId="Equation.3">
                  <p:embed/>
                </p:oleObj>
              </mc:Choice>
              <mc:Fallback>
                <p:oleObj name="Equation" r:id="rId6" imgW="4102100" imgH="482600" progId="Equation.3">
                  <p:embed/>
                  <p:pic>
                    <p:nvPicPr>
                      <p:cNvPr id="0" name="Object 3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3563" y="2424113"/>
                        <a:ext cx="7894637"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7398" name="Object 4"/>
          <p:cNvGraphicFramePr>
            <a:graphicFrameLocks noChangeAspect="1"/>
          </p:cNvGraphicFramePr>
          <p:nvPr/>
        </p:nvGraphicFramePr>
        <p:xfrm>
          <a:off x="838200" y="3424238"/>
          <a:ext cx="7032625" cy="3433762"/>
        </p:xfrm>
        <a:graphic>
          <a:graphicData uri="http://schemas.openxmlformats.org/presentationml/2006/ole">
            <mc:AlternateContent xmlns:mc="http://schemas.openxmlformats.org/markup-compatibility/2006">
              <mc:Choice xmlns:v="urn:schemas-microsoft-com:vml" Requires="v">
                <p:oleObj spid="_x0000_s187551" name="Equation" r:id="rId8" imgW="3797300" imgH="1854200" progId="Equation.3">
                  <p:embed/>
                </p:oleObj>
              </mc:Choice>
              <mc:Fallback>
                <p:oleObj name="Equation" r:id="rId8" imgW="3797300" imgH="18542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8200" y="3424238"/>
                        <a:ext cx="7032625" cy="343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lstStyle/>
          <a:p>
            <a:r>
              <a:rPr lang="en-US" altLang="en-US"/>
              <a:t>Corner Detection: Mathematics</a:t>
            </a:r>
            <a:endParaRPr lang="ru-RU" altLang="en-US"/>
          </a:p>
        </p:txBody>
      </p:sp>
      <p:graphicFrame>
        <p:nvGraphicFramePr>
          <p:cNvPr id="189443" name="Object 3"/>
          <p:cNvGraphicFramePr>
            <a:graphicFrameLocks noChangeAspect="1"/>
          </p:cNvGraphicFramePr>
          <p:nvPr/>
        </p:nvGraphicFramePr>
        <p:xfrm>
          <a:off x="1219200" y="914400"/>
          <a:ext cx="6934200" cy="954088"/>
        </p:xfrm>
        <a:graphic>
          <a:graphicData uri="http://schemas.openxmlformats.org/presentationml/2006/ole">
            <mc:AlternateContent xmlns:mc="http://schemas.openxmlformats.org/markup-compatibility/2006">
              <mc:Choice xmlns:v="urn:schemas-microsoft-com:vml" Requires="v">
                <p:oleObj spid="_x0000_s189597" name="Equation" r:id="rId4" imgW="2768600" imgH="381000" progId="">
                  <p:embed/>
                </p:oleObj>
              </mc:Choice>
              <mc:Fallback>
                <p:oleObj name="Equation" r:id="rId4" imgW="2768600" imgH="381000"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914400"/>
                        <a:ext cx="6934200" cy="954088"/>
                      </a:xfrm>
                      <a:prstGeom prst="rect">
                        <a:avLst/>
                      </a:prstGeom>
                      <a:solidFill>
                        <a:srgbClr val="67D967"/>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9444" name="Text Box 35"/>
          <p:cNvSpPr txBox="1">
            <a:spLocks noChangeArrowheads="1"/>
          </p:cNvSpPr>
          <p:nvPr/>
        </p:nvSpPr>
        <p:spPr bwMode="auto">
          <a:xfrm>
            <a:off x="381000" y="1905000"/>
            <a:ext cx="8656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a:cs typeface="Times New Roman" panose="02020603050405020304" pitchFamily="18" charset="0"/>
              </a:rPr>
              <a:t>Second-order Taylor expansion of </a:t>
            </a:r>
            <a:r>
              <a:rPr lang="en-US" altLang="en-US" i="1">
                <a:cs typeface="Times New Roman" panose="02020603050405020304" pitchFamily="18" charset="0"/>
              </a:rPr>
              <a:t>E</a:t>
            </a:r>
            <a:r>
              <a:rPr lang="en-US" altLang="en-US">
                <a:cs typeface="Times New Roman" panose="02020603050405020304" pitchFamily="18" charset="0"/>
              </a:rPr>
              <a:t>(</a:t>
            </a:r>
            <a:r>
              <a:rPr lang="en-US" altLang="en-US" i="1">
                <a:cs typeface="Times New Roman" panose="02020603050405020304" pitchFamily="18" charset="0"/>
              </a:rPr>
              <a:t>u</a:t>
            </a:r>
            <a:r>
              <a:rPr lang="en-US" altLang="en-US">
                <a:cs typeface="Times New Roman" panose="02020603050405020304" pitchFamily="18" charset="0"/>
              </a:rPr>
              <a:t>,</a:t>
            </a:r>
            <a:r>
              <a:rPr lang="en-US" altLang="en-US" i="1">
                <a:cs typeface="Times New Roman" panose="02020603050405020304" pitchFamily="18" charset="0"/>
              </a:rPr>
              <a:t>v</a:t>
            </a:r>
            <a:r>
              <a:rPr lang="en-US" altLang="en-US">
                <a:cs typeface="Times New Roman" panose="02020603050405020304" pitchFamily="18" charset="0"/>
              </a:rPr>
              <a:t>) about (0,0):</a:t>
            </a:r>
            <a:endParaRPr lang="ru-RU" altLang="en-US">
              <a:cs typeface="Times New Roman" panose="02020603050405020304" pitchFamily="18" charset="0"/>
            </a:endParaRPr>
          </a:p>
        </p:txBody>
      </p:sp>
      <p:graphicFrame>
        <p:nvGraphicFramePr>
          <p:cNvPr id="189445" name="Object 4"/>
          <p:cNvGraphicFramePr>
            <a:graphicFrameLocks noChangeAspect="1"/>
          </p:cNvGraphicFramePr>
          <p:nvPr/>
        </p:nvGraphicFramePr>
        <p:xfrm>
          <a:off x="2514600" y="3519488"/>
          <a:ext cx="4256088" cy="3338512"/>
        </p:xfrm>
        <a:graphic>
          <a:graphicData uri="http://schemas.openxmlformats.org/presentationml/2006/ole">
            <mc:AlternateContent xmlns:mc="http://schemas.openxmlformats.org/markup-compatibility/2006">
              <mc:Choice xmlns:v="urn:schemas-microsoft-com:vml" Requires="v">
                <p:oleObj spid="_x0000_s189598" name="Equation" r:id="rId6" imgW="2298700" imgH="1803400" progId="Equation.3">
                  <p:embed/>
                </p:oleObj>
              </mc:Choice>
              <mc:Fallback>
                <p:oleObj name="Equation" r:id="rId6" imgW="2298700" imgH="18034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4600" y="3519488"/>
                        <a:ext cx="4256088" cy="333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9446" name="Object 36"/>
          <p:cNvGraphicFramePr>
            <a:graphicFrameLocks noChangeAspect="1"/>
          </p:cNvGraphicFramePr>
          <p:nvPr/>
        </p:nvGraphicFramePr>
        <p:xfrm>
          <a:off x="563563" y="2424113"/>
          <a:ext cx="7894637" cy="928687"/>
        </p:xfrm>
        <a:graphic>
          <a:graphicData uri="http://schemas.openxmlformats.org/presentationml/2006/ole">
            <mc:AlternateContent xmlns:mc="http://schemas.openxmlformats.org/markup-compatibility/2006">
              <mc:Choice xmlns:v="urn:schemas-microsoft-com:vml" Requires="v">
                <p:oleObj spid="_x0000_s189599" name="Equation" r:id="rId8" imgW="4102100" imgH="482600" progId="Equation.3">
                  <p:embed/>
                </p:oleObj>
              </mc:Choice>
              <mc:Fallback>
                <p:oleObj name="Equation" r:id="rId8" imgW="4102100" imgH="482600" progId="Equation.3">
                  <p:embed/>
                  <p:pic>
                    <p:nvPicPr>
                      <p:cNvPr id="0" name="Object 3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3563" y="2424113"/>
                        <a:ext cx="7894637"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r>
              <a:rPr lang="en-US" altLang="en-US"/>
              <a:t>Corner Detection: Mathematics</a:t>
            </a:r>
            <a:endParaRPr lang="ru-RU" altLang="en-US"/>
          </a:p>
        </p:txBody>
      </p:sp>
      <p:graphicFrame>
        <p:nvGraphicFramePr>
          <p:cNvPr id="191491" name="Object 3"/>
          <p:cNvGraphicFramePr>
            <a:graphicFrameLocks noChangeAspect="1"/>
          </p:cNvGraphicFramePr>
          <p:nvPr/>
        </p:nvGraphicFramePr>
        <p:xfrm>
          <a:off x="1219200" y="914400"/>
          <a:ext cx="6934200" cy="954088"/>
        </p:xfrm>
        <a:graphic>
          <a:graphicData uri="http://schemas.openxmlformats.org/presentationml/2006/ole">
            <mc:AlternateContent xmlns:mc="http://schemas.openxmlformats.org/markup-compatibility/2006">
              <mc:Choice xmlns:v="urn:schemas-microsoft-com:vml" Requires="v">
                <p:oleObj spid="_x0000_s191645" name="Equation" r:id="rId4" imgW="2768600" imgH="381000" progId="">
                  <p:embed/>
                </p:oleObj>
              </mc:Choice>
              <mc:Fallback>
                <p:oleObj name="Equation" r:id="rId4" imgW="2768600" imgH="381000"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914400"/>
                        <a:ext cx="6934200" cy="954088"/>
                      </a:xfrm>
                      <a:prstGeom prst="rect">
                        <a:avLst/>
                      </a:prstGeom>
                      <a:solidFill>
                        <a:srgbClr val="67D967"/>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1492" name="Text Box 35"/>
          <p:cNvSpPr txBox="1">
            <a:spLocks noChangeArrowheads="1"/>
          </p:cNvSpPr>
          <p:nvPr/>
        </p:nvSpPr>
        <p:spPr bwMode="auto">
          <a:xfrm>
            <a:off x="381000" y="1905000"/>
            <a:ext cx="8656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a:cs typeface="Times New Roman" panose="02020603050405020304" pitchFamily="18" charset="0"/>
              </a:rPr>
              <a:t>Second-order Taylor expansion of </a:t>
            </a:r>
            <a:r>
              <a:rPr lang="en-US" altLang="en-US" i="1">
                <a:cs typeface="Times New Roman" panose="02020603050405020304" pitchFamily="18" charset="0"/>
              </a:rPr>
              <a:t>E</a:t>
            </a:r>
            <a:r>
              <a:rPr lang="en-US" altLang="en-US">
                <a:cs typeface="Times New Roman" panose="02020603050405020304" pitchFamily="18" charset="0"/>
              </a:rPr>
              <a:t>(</a:t>
            </a:r>
            <a:r>
              <a:rPr lang="en-US" altLang="en-US" i="1">
                <a:cs typeface="Times New Roman" panose="02020603050405020304" pitchFamily="18" charset="0"/>
              </a:rPr>
              <a:t>u</a:t>
            </a:r>
            <a:r>
              <a:rPr lang="en-US" altLang="en-US">
                <a:cs typeface="Times New Roman" panose="02020603050405020304" pitchFamily="18" charset="0"/>
              </a:rPr>
              <a:t>,</a:t>
            </a:r>
            <a:r>
              <a:rPr lang="en-US" altLang="en-US" i="1">
                <a:cs typeface="Times New Roman" panose="02020603050405020304" pitchFamily="18" charset="0"/>
              </a:rPr>
              <a:t>v</a:t>
            </a:r>
            <a:r>
              <a:rPr lang="en-US" altLang="en-US">
                <a:cs typeface="Times New Roman" panose="02020603050405020304" pitchFamily="18" charset="0"/>
              </a:rPr>
              <a:t>) about (0,0):</a:t>
            </a:r>
            <a:endParaRPr lang="ru-RU" altLang="en-US">
              <a:cs typeface="Times New Roman" panose="02020603050405020304" pitchFamily="18" charset="0"/>
            </a:endParaRPr>
          </a:p>
        </p:txBody>
      </p:sp>
      <p:graphicFrame>
        <p:nvGraphicFramePr>
          <p:cNvPr id="191493" name="Object 36"/>
          <p:cNvGraphicFramePr>
            <a:graphicFrameLocks noGrp="1" noChangeAspect="1"/>
          </p:cNvGraphicFramePr>
          <p:nvPr>
            <p:ph idx="1"/>
          </p:nvPr>
        </p:nvGraphicFramePr>
        <p:xfrm>
          <a:off x="685800" y="2362200"/>
          <a:ext cx="7805738" cy="1231900"/>
        </p:xfrm>
        <a:graphic>
          <a:graphicData uri="http://schemas.openxmlformats.org/presentationml/2006/ole">
            <mc:AlternateContent xmlns:mc="http://schemas.openxmlformats.org/markup-compatibility/2006">
              <mc:Choice xmlns:v="urn:schemas-microsoft-com:vml" Requires="v">
                <p:oleObj spid="_x0000_s191646" name="Equation" r:id="rId6" imgW="4508500" imgH="711200" progId="Equation.3">
                  <p:embed/>
                </p:oleObj>
              </mc:Choice>
              <mc:Fallback>
                <p:oleObj name="Equation" r:id="rId6" imgW="4508500" imgH="711200" progId="Equation.3">
                  <p:embed/>
                  <p:pic>
                    <p:nvPicPr>
                      <p:cNvPr id="0" name="Object 3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2362200"/>
                        <a:ext cx="780573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1494" name="Object 4"/>
          <p:cNvGraphicFramePr>
            <a:graphicFrameLocks noChangeAspect="1"/>
          </p:cNvGraphicFramePr>
          <p:nvPr/>
        </p:nvGraphicFramePr>
        <p:xfrm>
          <a:off x="2514600" y="3519488"/>
          <a:ext cx="4256088" cy="3338512"/>
        </p:xfrm>
        <a:graphic>
          <a:graphicData uri="http://schemas.openxmlformats.org/presentationml/2006/ole">
            <mc:AlternateContent xmlns:mc="http://schemas.openxmlformats.org/markup-compatibility/2006">
              <mc:Choice xmlns:v="urn:schemas-microsoft-com:vml" Requires="v">
                <p:oleObj spid="_x0000_s191647" name="Equation" r:id="rId8" imgW="2298700" imgH="1803400" progId="Equation.3">
                  <p:embed/>
                </p:oleObj>
              </mc:Choice>
              <mc:Fallback>
                <p:oleObj name="Equation" r:id="rId8" imgW="2298700" imgH="18034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14600" y="3519488"/>
                        <a:ext cx="4256088" cy="333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10"/>
          <p:cNvSpPr>
            <a:spLocks noChangeArrowheads="1"/>
          </p:cNvSpPr>
          <p:nvPr/>
        </p:nvSpPr>
        <p:spPr bwMode="auto">
          <a:xfrm>
            <a:off x="4883552" y="1562100"/>
            <a:ext cx="4038600" cy="1295400"/>
          </a:xfrm>
          <a:prstGeom prst="rect">
            <a:avLst/>
          </a:prstGeom>
          <a:solidFill>
            <a:srgbClr val="62D8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93539" name="Rectangle 2"/>
          <p:cNvSpPr>
            <a:spLocks noGrp="1" noChangeArrowheads="1"/>
          </p:cNvSpPr>
          <p:nvPr>
            <p:ph type="title"/>
          </p:nvPr>
        </p:nvSpPr>
        <p:spPr/>
        <p:txBody>
          <a:bodyPr/>
          <a:lstStyle/>
          <a:p>
            <a:r>
              <a:rPr lang="en-US" altLang="en-US"/>
              <a:t>Corner Detection: Mathematics</a:t>
            </a:r>
            <a:endParaRPr lang="ru-RU" altLang="en-US"/>
          </a:p>
        </p:txBody>
      </p:sp>
      <p:sp>
        <p:nvSpPr>
          <p:cNvPr id="193540" name="Text Box 4"/>
          <p:cNvSpPr txBox="1">
            <a:spLocks noChangeArrowheads="1"/>
          </p:cNvSpPr>
          <p:nvPr/>
        </p:nvSpPr>
        <p:spPr bwMode="auto">
          <a:xfrm>
            <a:off x="381000" y="914400"/>
            <a:ext cx="853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sz="2400">
                <a:cs typeface="Times New Roman" panose="02020603050405020304" pitchFamily="18" charset="0"/>
              </a:rPr>
              <a:t>The quadratic approximation simplifies to</a:t>
            </a:r>
            <a:endParaRPr lang="ru-RU" altLang="en-US" sz="2400">
              <a:cs typeface="Times New Roman" panose="02020603050405020304" pitchFamily="18" charset="0"/>
            </a:endParaRPr>
          </a:p>
        </p:txBody>
      </p:sp>
      <p:graphicFrame>
        <p:nvGraphicFramePr>
          <p:cNvPr id="193541" name="Object 5"/>
          <p:cNvGraphicFramePr>
            <a:graphicFrameLocks noChangeAspect="1"/>
          </p:cNvGraphicFramePr>
          <p:nvPr/>
        </p:nvGraphicFramePr>
        <p:xfrm>
          <a:off x="2286000" y="4140200"/>
          <a:ext cx="4422775" cy="1270000"/>
        </p:xfrm>
        <a:graphic>
          <a:graphicData uri="http://schemas.openxmlformats.org/presentationml/2006/ole">
            <mc:AlternateContent xmlns:mc="http://schemas.openxmlformats.org/markup-compatibility/2006">
              <mc:Choice xmlns:v="urn:schemas-microsoft-com:vml" Requires="v">
                <p:oleObj spid="_x0000_s193696" name="Equation" r:id="rId5" imgW="1765300" imgH="508000" progId="">
                  <p:embed/>
                </p:oleObj>
              </mc:Choice>
              <mc:Fallback>
                <p:oleObj name="Equation" r:id="rId5" imgW="1765300" imgH="508000" progId="">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0" y="4140200"/>
                        <a:ext cx="4422775" cy="1270000"/>
                      </a:xfrm>
                      <a:prstGeom prst="rect">
                        <a:avLst/>
                      </a:prstGeom>
                      <a:solidFill>
                        <a:srgbClr val="67D967"/>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3542" name="Text Box 6"/>
          <p:cNvSpPr txBox="1">
            <a:spLocks noChangeArrowheads="1"/>
          </p:cNvSpPr>
          <p:nvPr/>
        </p:nvSpPr>
        <p:spPr bwMode="auto">
          <a:xfrm>
            <a:off x="381000" y="3208338"/>
            <a:ext cx="85344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sz="2400" dirty="0">
                <a:cs typeface="Times New Roman" panose="02020603050405020304" pitchFamily="18" charset="0"/>
              </a:rPr>
              <a:t>where </a:t>
            </a:r>
            <a:r>
              <a:rPr lang="en-US" altLang="en-US" sz="2400" i="1" dirty="0">
                <a:cs typeface="Times New Roman" panose="02020603050405020304" pitchFamily="18" charset="0"/>
              </a:rPr>
              <a:t>M</a:t>
            </a:r>
            <a:r>
              <a:rPr lang="en-US" altLang="en-US" sz="2400" dirty="0">
                <a:cs typeface="Times New Roman" panose="02020603050405020304" pitchFamily="18" charset="0"/>
              </a:rPr>
              <a:t> is a </a:t>
            </a:r>
            <a:r>
              <a:rPr lang="en-US" altLang="en-US" sz="2400" i="1" dirty="0">
                <a:cs typeface="Times New Roman" panose="02020603050405020304" pitchFamily="18" charset="0"/>
              </a:rPr>
              <a:t>second moment matrix</a:t>
            </a:r>
            <a:r>
              <a:rPr lang="en-US" altLang="en-US" sz="2400" dirty="0">
                <a:cs typeface="Times New Roman" panose="02020603050405020304" pitchFamily="18" charset="0"/>
              </a:rPr>
              <a:t> </a:t>
            </a:r>
            <a:r>
              <a:rPr lang="en-US" altLang="en-US" sz="2400" dirty="0">
                <a:cs typeface="Times New Roman" panose="02020603050405020304" pitchFamily="18" charset="0"/>
                <a:sym typeface="Symbol" panose="05050102010706020507" pitchFamily="18" charset="2"/>
              </a:rPr>
              <a:t>computed from image derivatives:</a:t>
            </a:r>
            <a:endParaRPr lang="ru-RU" altLang="en-US" sz="2400" dirty="0">
              <a:cs typeface="Times New Roman" panose="02020603050405020304" pitchFamily="18" charset="0"/>
            </a:endParaRPr>
          </a:p>
        </p:txBody>
      </p:sp>
      <p:graphicFrame>
        <p:nvGraphicFramePr>
          <p:cNvPr id="193543" name="Object 8"/>
          <p:cNvGraphicFramePr>
            <a:graphicFrameLocks noGrp="1" noChangeAspect="1"/>
          </p:cNvGraphicFramePr>
          <p:nvPr>
            <p:ph idx="1"/>
            <p:extLst>
              <p:ext uri="{D42A27DB-BD31-4B8C-83A1-F6EECF244321}">
                <p14:modId xmlns:p14="http://schemas.microsoft.com/office/powerpoint/2010/main" val="87443988"/>
              </p:ext>
            </p:extLst>
          </p:nvPr>
        </p:nvGraphicFramePr>
        <p:xfrm>
          <a:off x="4883552" y="1598613"/>
          <a:ext cx="4038600" cy="1201737"/>
        </p:xfrm>
        <a:graphic>
          <a:graphicData uri="http://schemas.openxmlformats.org/presentationml/2006/ole">
            <mc:AlternateContent xmlns:mc="http://schemas.openxmlformats.org/markup-compatibility/2006">
              <mc:Choice xmlns:v="urn:schemas-microsoft-com:vml" Requires="v">
                <p:oleObj spid="_x0000_s193697" name="Equation" r:id="rId7" imgW="1536700" imgH="457200" progId="Equation.3">
                  <p:embed/>
                </p:oleObj>
              </mc:Choice>
              <mc:Fallback>
                <p:oleObj name="Equation" r:id="rId7" imgW="1536700" imgH="457200"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83552" y="1598613"/>
                        <a:ext cx="40386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 name="Group 13"/>
          <p:cNvGrpSpPr>
            <a:grpSpLocks/>
          </p:cNvGrpSpPr>
          <p:nvPr/>
        </p:nvGrpSpPr>
        <p:grpSpPr bwMode="auto">
          <a:xfrm>
            <a:off x="838200" y="5867400"/>
            <a:ext cx="7431088" cy="687388"/>
            <a:chOff x="528" y="3696"/>
            <a:chExt cx="4681" cy="433"/>
          </a:xfrm>
        </p:grpSpPr>
        <p:pic>
          <p:nvPicPr>
            <p:cNvPr id="193545" name="Picture 7" descr="Edittex"/>
            <p:cNvPicPr>
              <a:picLocks noChangeAspect="1" noChangeArrowheads="1"/>
            </p:cNvPicPr>
            <p:nvPr>
              <p:custDataLst>
                <p:tags r:id="rId2"/>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528" y="3696"/>
              <a:ext cx="4681" cy="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46" name="Rectangle 11"/>
            <p:cNvSpPr>
              <a:spLocks noChangeArrowheads="1"/>
            </p:cNvSpPr>
            <p:nvPr/>
          </p:nvSpPr>
          <p:spPr bwMode="auto">
            <a:xfrm>
              <a:off x="528" y="3696"/>
              <a:ext cx="432" cy="4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2400" i="1">
                  <a:latin typeface="Times New Roman" panose="02020603050405020304" pitchFamily="18" charset="0"/>
                </a:rPr>
                <a:t>M</a:t>
              </a:r>
            </a:p>
          </p:txBody>
        </p:sp>
      </p:grpSp>
      <p:graphicFrame>
        <p:nvGraphicFramePr>
          <p:cNvPr id="11" name="Object 36"/>
          <p:cNvGraphicFramePr>
            <a:graphicFrameLocks noChangeAspect="1"/>
          </p:cNvGraphicFramePr>
          <p:nvPr>
            <p:extLst>
              <p:ext uri="{D42A27DB-BD31-4B8C-83A1-F6EECF244321}">
                <p14:modId xmlns:p14="http://schemas.microsoft.com/office/powerpoint/2010/main" val="1367113256"/>
              </p:ext>
            </p:extLst>
          </p:nvPr>
        </p:nvGraphicFramePr>
        <p:xfrm>
          <a:off x="228600" y="1762807"/>
          <a:ext cx="4467105" cy="893985"/>
        </p:xfrm>
        <a:graphic>
          <a:graphicData uri="http://schemas.openxmlformats.org/presentationml/2006/ole">
            <mc:AlternateContent xmlns:mc="http://schemas.openxmlformats.org/markup-compatibility/2006">
              <mc:Choice xmlns:v="urn:schemas-microsoft-com:vml" Requires="v">
                <p:oleObj spid="_x0000_s193698" name="Equation" r:id="rId10" imgW="2412720" imgH="482400" progId="Equation.3">
                  <p:embed/>
                </p:oleObj>
              </mc:Choice>
              <mc:Fallback>
                <p:oleObj name="Equation" r:id="rId10" imgW="2412720" imgH="482400" progId="Equation.3">
                  <p:embed/>
                  <p:pic>
                    <p:nvPicPr>
                      <p:cNvPr id="185348" name="Object 36"/>
                      <p:cNvPicPr>
                        <a:picLocks noChangeAspect="1" noChangeArrowheads="1"/>
                      </p:cNvPicPr>
                      <p:nvPr/>
                    </p:nvPicPr>
                    <p:blipFill>
                      <a:blip r:embed="rId11"/>
                      <a:srcRect/>
                      <a:stretch>
                        <a:fillRect/>
                      </a:stretch>
                    </p:blipFill>
                    <p:spPr bwMode="auto">
                      <a:xfrm>
                        <a:off x="228600" y="1762807"/>
                        <a:ext cx="4467105" cy="893985"/>
                      </a:xfrm>
                      <a:prstGeom prst="rect">
                        <a:avLst/>
                      </a:prstGeom>
                      <a:noFill/>
                      <a:ln>
                        <a:noFill/>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5586" name="Object 2"/>
          <p:cNvGraphicFramePr>
            <a:graphicFrameLocks noChangeAspect="1"/>
          </p:cNvGraphicFramePr>
          <p:nvPr>
            <p:extLst>
              <p:ext uri="{D42A27DB-BD31-4B8C-83A1-F6EECF244321}">
                <p14:modId xmlns:p14="http://schemas.microsoft.com/office/powerpoint/2010/main" val="3721481265"/>
              </p:ext>
            </p:extLst>
          </p:nvPr>
        </p:nvGraphicFramePr>
        <p:xfrm>
          <a:off x="1793875" y="1043466"/>
          <a:ext cx="5556250" cy="1498600"/>
        </p:xfrm>
        <a:graphic>
          <a:graphicData uri="http://schemas.openxmlformats.org/presentationml/2006/ole">
            <mc:AlternateContent xmlns:mc="http://schemas.openxmlformats.org/markup-compatibility/2006">
              <mc:Choice xmlns:v="urn:schemas-microsoft-com:vml" Requires="v">
                <p:oleObj spid="_x0000_s195805" name="Equation" r:id="rId4" imgW="1790700" imgH="482600" progId="Equation.3">
                  <p:embed/>
                </p:oleObj>
              </mc:Choice>
              <mc:Fallback>
                <p:oleObj name="Equation" r:id="rId4" imgW="1790700" imgH="482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75" y="1043466"/>
                        <a:ext cx="5556250"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3" name="Object 3"/>
          <p:cNvGraphicFramePr>
            <a:graphicFrameLocks noChangeAspect="1"/>
          </p:cNvGraphicFramePr>
          <p:nvPr/>
        </p:nvGraphicFramePr>
        <p:xfrm>
          <a:off x="2687638" y="5362575"/>
          <a:ext cx="1428750" cy="984250"/>
        </p:xfrm>
        <a:graphic>
          <a:graphicData uri="http://schemas.openxmlformats.org/presentationml/2006/ole">
            <mc:AlternateContent xmlns:mc="http://schemas.openxmlformats.org/markup-compatibility/2006">
              <mc:Choice xmlns:v="urn:schemas-microsoft-com:vml" Requires="v">
                <p:oleObj spid="_x0000_s195806" name="Equation" r:id="rId6" imgW="571252" imgH="393529" progId="Equation.3">
                  <p:embed/>
                </p:oleObj>
              </mc:Choice>
              <mc:Fallback>
                <p:oleObj name="Equation" r:id="rId6" imgW="571252" imgH="393529"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87638" y="5362575"/>
                        <a:ext cx="142875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Picture 10" descr="hessia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113" y="3990975"/>
            <a:ext cx="1655762" cy="13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descr="hessian"/>
          <p:cNvPicPr>
            <a:picLocks noChangeAspect="1" noChangeArrowheads="1"/>
          </p:cNvPicPr>
          <p:nvPr/>
        </p:nvPicPr>
        <p:blipFill>
          <a:blip r:embed="rId9">
            <a:extLst>
              <a:ext uri="{28A0092B-C50C-407E-A947-70E740481C1C}">
                <a14:useLocalDpi xmlns:a14="http://schemas.microsoft.com/office/drawing/2010/main" val="0"/>
              </a:ext>
            </a:extLst>
          </a:blip>
          <a:srcRect l="7629" t="9563" r="47212" b="45161"/>
          <a:stretch>
            <a:fillRect/>
          </a:stretch>
        </p:blipFill>
        <p:spPr bwMode="auto">
          <a:xfrm>
            <a:off x="2606675" y="4013200"/>
            <a:ext cx="16192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8" descr="hessian"/>
          <p:cNvPicPr>
            <a:picLocks noChangeAspect="1" noChangeArrowheads="1"/>
          </p:cNvPicPr>
          <p:nvPr/>
        </p:nvPicPr>
        <p:blipFill>
          <a:blip r:embed="rId9">
            <a:extLst>
              <a:ext uri="{28A0092B-C50C-407E-A947-70E740481C1C}">
                <a14:useLocalDpi xmlns:a14="http://schemas.microsoft.com/office/drawing/2010/main" val="0"/>
              </a:ext>
            </a:extLst>
          </a:blip>
          <a:srcRect l="6955" t="54877" r="45802"/>
          <a:stretch>
            <a:fillRect/>
          </a:stretch>
        </p:blipFill>
        <p:spPr bwMode="auto">
          <a:xfrm>
            <a:off x="6762750" y="4013200"/>
            <a:ext cx="170021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9" descr="hessian"/>
          <p:cNvPicPr>
            <a:picLocks noChangeAspect="1" noChangeArrowheads="1"/>
          </p:cNvPicPr>
          <p:nvPr/>
        </p:nvPicPr>
        <p:blipFill>
          <a:blip r:embed="rId9">
            <a:extLst>
              <a:ext uri="{28A0092B-C50C-407E-A947-70E740481C1C}">
                <a14:useLocalDpi xmlns:a14="http://schemas.microsoft.com/office/drawing/2010/main" val="0"/>
              </a:ext>
            </a:extLst>
          </a:blip>
          <a:srcRect l="53523" t="54877"/>
          <a:stretch>
            <a:fillRect/>
          </a:stretch>
        </p:blipFill>
        <p:spPr bwMode="auto">
          <a:xfrm>
            <a:off x="4668838" y="4013200"/>
            <a:ext cx="16732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11078" name="Object 4"/>
          <p:cNvGraphicFramePr>
            <a:graphicFrameLocks noChangeAspect="1"/>
          </p:cNvGraphicFramePr>
          <p:nvPr/>
        </p:nvGraphicFramePr>
        <p:xfrm>
          <a:off x="4745038" y="5362575"/>
          <a:ext cx="1460500" cy="1047750"/>
        </p:xfrm>
        <a:graphic>
          <a:graphicData uri="http://schemas.openxmlformats.org/presentationml/2006/ole">
            <mc:AlternateContent xmlns:mc="http://schemas.openxmlformats.org/markup-compatibility/2006">
              <mc:Choice xmlns:v="urn:schemas-microsoft-com:vml" Requires="v">
                <p:oleObj spid="_x0000_s195807" name="Equation" r:id="rId10" imgW="583947" imgH="418918" progId="Equation.3">
                  <p:embed/>
                </p:oleObj>
              </mc:Choice>
              <mc:Fallback>
                <p:oleObj name="Equation" r:id="rId10" imgW="583947" imgH="418918" progId="Equation.3">
                  <p:embed/>
                  <p:pic>
                    <p:nvPicPr>
                      <p:cNvPr id="0" name="Object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45038" y="5362575"/>
                        <a:ext cx="146050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11079" name="Object 5"/>
          <p:cNvGraphicFramePr>
            <a:graphicFrameLocks noChangeAspect="1"/>
          </p:cNvGraphicFramePr>
          <p:nvPr/>
        </p:nvGraphicFramePr>
        <p:xfrm>
          <a:off x="6497638" y="5362575"/>
          <a:ext cx="2222500" cy="1047750"/>
        </p:xfrm>
        <a:graphic>
          <a:graphicData uri="http://schemas.openxmlformats.org/presentationml/2006/ole">
            <mc:AlternateContent xmlns:mc="http://schemas.openxmlformats.org/markup-compatibility/2006">
              <mc:Choice xmlns:v="urn:schemas-microsoft-com:vml" Requires="v">
                <p:oleObj spid="_x0000_s195808" name="Equation" r:id="rId12" imgW="889000" imgH="419100" progId="Equation.3">
                  <p:embed/>
                </p:oleObj>
              </mc:Choice>
              <mc:Fallback>
                <p:oleObj name="Equation" r:id="rId12" imgW="889000" imgH="419100" progId="Equation.3">
                  <p:embed/>
                  <p:pic>
                    <p:nvPicPr>
                      <p:cNvPr id="0" name="Object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97638" y="5362575"/>
                        <a:ext cx="222250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2"/>
          <p:cNvSpPr txBox="1">
            <a:spLocks noChangeArrowheads="1"/>
          </p:cNvSpPr>
          <p:nvPr/>
        </p:nvSpPr>
        <p:spPr bwMode="auto">
          <a:xfrm>
            <a:off x="685800" y="228600"/>
            <a:ext cx="7772400" cy="533400"/>
          </a:xfrm>
          <a:prstGeom prst="rect">
            <a:avLst/>
          </a:prstGeom>
          <a:noFill/>
          <a:ln w="9525">
            <a:noFill/>
            <a:miter lim="800000"/>
            <a:headEnd/>
            <a:tailEnd/>
          </a:ln>
          <a:effectLst/>
        </p:spPr>
        <p:txBody>
          <a:bodyPr anchor="ctr"/>
          <a:lstStyle/>
          <a:p>
            <a:pPr eaLnBrk="1" hangingPunct="1">
              <a:defRPr/>
            </a:pPr>
            <a:r>
              <a:rPr lang="en-US" sz="3000" b="1" kern="0">
                <a:solidFill>
                  <a:srgbClr val="000000"/>
                </a:solidFill>
                <a:latin typeface="Arial"/>
                <a:cs typeface="+mn-cs"/>
              </a:rPr>
              <a:t>Corners</a:t>
            </a:r>
            <a:r>
              <a:rPr lang="en-US" sz="3000" kern="0">
                <a:solidFill>
                  <a:srgbClr val="000000"/>
                </a:solidFill>
                <a:latin typeface="Arial"/>
                <a:cs typeface="+mn-cs"/>
              </a:rPr>
              <a:t> as distinctive interest points</a:t>
            </a:r>
            <a:endParaRPr lang="ru-RU" sz="3000" kern="0" dirty="0">
              <a:solidFill>
                <a:srgbClr val="000000"/>
              </a:solidFill>
              <a:latin typeface="Arial"/>
              <a:cs typeface="+mn-cs"/>
            </a:endParaRPr>
          </a:p>
        </p:txBody>
      </p:sp>
      <p:sp>
        <p:nvSpPr>
          <p:cNvPr id="195595" name="Text Box 6"/>
          <p:cNvSpPr txBox="1">
            <a:spLocks noChangeArrowheads="1"/>
          </p:cNvSpPr>
          <p:nvPr/>
        </p:nvSpPr>
        <p:spPr bwMode="auto">
          <a:xfrm>
            <a:off x="957263" y="2771775"/>
            <a:ext cx="78136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dirty="0">
                <a:solidFill>
                  <a:srgbClr val="000000"/>
                </a:solidFill>
                <a:cs typeface="Times New Roman" panose="02020603050405020304" pitchFamily="18" charset="0"/>
                <a:sym typeface="Symbol" panose="05050102010706020507" pitchFamily="18" charset="2"/>
              </a:rPr>
              <a:t>2 x 2 matrix of image derivatives </a:t>
            </a:r>
            <a:br>
              <a:rPr lang="en-US" altLang="en-US" dirty="0">
                <a:solidFill>
                  <a:srgbClr val="000000"/>
                </a:solidFill>
                <a:cs typeface="Times New Roman" panose="02020603050405020304" pitchFamily="18" charset="0"/>
                <a:sym typeface="Symbol" panose="05050102010706020507" pitchFamily="18" charset="2"/>
              </a:rPr>
            </a:br>
            <a:r>
              <a:rPr lang="en-US" altLang="en-US" dirty="0">
                <a:solidFill>
                  <a:srgbClr val="000000"/>
                </a:solidFill>
                <a:cs typeface="Times New Roman" panose="02020603050405020304" pitchFamily="18" charset="0"/>
                <a:sym typeface="Symbol" panose="05050102010706020507" pitchFamily="18" charset="2"/>
              </a:rPr>
              <a:t>(averaged in neighborhood of a point)</a:t>
            </a:r>
          </a:p>
        </p:txBody>
      </p:sp>
      <p:sp>
        <p:nvSpPr>
          <p:cNvPr id="15" name="TextBox 14"/>
          <p:cNvSpPr txBox="1"/>
          <p:nvPr/>
        </p:nvSpPr>
        <p:spPr>
          <a:xfrm>
            <a:off x="628650" y="5619750"/>
            <a:ext cx="1497013" cy="369888"/>
          </a:xfrm>
          <a:prstGeom prst="rect">
            <a:avLst/>
          </a:prstGeom>
          <a:noFill/>
        </p:spPr>
        <p:txBody>
          <a:bodyPr>
            <a:spAutoFit/>
          </a:bodyPr>
          <a:lstStyle/>
          <a:p>
            <a:pPr>
              <a:defRPr/>
            </a:pPr>
            <a:r>
              <a:rPr lang="en-US" sz="1800" dirty="0">
                <a:solidFill>
                  <a:srgbClr val="000000"/>
                </a:solidFill>
                <a:latin typeface="Arial"/>
                <a:cs typeface="+mn-cs"/>
              </a:rPr>
              <a:t>Notation:</a:t>
            </a:r>
          </a:p>
        </p:txBody>
      </p:sp>
      <p:sp>
        <p:nvSpPr>
          <p:cNvPr id="13" name="TextBox 12"/>
          <p:cNvSpPr txBox="1"/>
          <p:nvPr/>
        </p:nvSpPr>
        <p:spPr>
          <a:xfrm>
            <a:off x="7975600" y="6519446"/>
            <a:ext cx="1371600" cy="307777"/>
          </a:xfrm>
          <a:prstGeom prst="rect">
            <a:avLst/>
          </a:prstGeom>
          <a:noFill/>
        </p:spPr>
        <p:txBody>
          <a:bodyPr wrap="square" rtlCol="0">
            <a:spAutoFit/>
          </a:bodyPr>
          <a:lstStyle/>
          <a:p>
            <a:r>
              <a:rPr lang="en-US" sz="1400" dirty="0">
                <a:solidFill>
                  <a:schemeClr val="bg1">
                    <a:lumMod val="65000"/>
                  </a:schemeClr>
                </a:solidFill>
              </a:rPr>
              <a:t>James Hays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1107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1107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Text Box 3"/>
          <p:cNvSpPr txBox="1">
            <a:spLocks noChangeArrowheads="1"/>
          </p:cNvSpPr>
          <p:nvPr/>
        </p:nvSpPr>
        <p:spPr bwMode="auto">
          <a:xfrm>
            <a:off x="533400" y="1066800"/>
            <a:ext cx="8001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i="1" dirty="0"/>
              <a:t>E</a:t>
            </a:r>
            <a:r>
              <a:rPr lang="en-US" altLang="en-US" dirty="0"/>
              <a:t>(</a:t>
            </a:r>
            <a:r>
              <a:rPr lang="en-US" altLang="en-US" i="1" dirty="0" err="1"/>
              <a:t>u</a:t>
            </a:r>
            <a:r>
              <a:rPr lang="en-US" altLang="en-US" dirty="0" err="1"/>
              <a:t>,</a:t>
            </a:r>
            <a:r>
              <a:rPr lang="en-US" altLang="en-US" i="1" dirty="0" err="1"/>
              <a:t>v</a:t>
            </a:r>
            <a:r>
              <a:rPr lang="en-US" altLang="en-US" dirty="0"/>
              <a:t>) is locally approximated by a quadratic surface. Let’s try to understand how its shape relates to </a:t>
            </a:r>
            <a:r>
              <a:rPr lang="en-US" altLang="en-US" i="1" dirty="0">
                <a:latin typeface="Times New Roman" panose="02020603050405020304" pitchFamily="18" charset="0"/>
                <a:cs typeface="Times New Roman" panose="02020603050405020304" pitchFamily="18" charset="0"/>
              </a:rPr>
              <a:t>M</a:t>
            </a:r>
            <a:r>
              <a:rPr lang="en-US" altLang="en-US" dirty="0"/>
              <a:t>.</a:t>
            </a:r>
          </a:p>
        </p:txBody>
      </p:sp>
      <p:sp>
        <p:nvSpPr>
          <p:cNvPr id="197635" name="Rectangle 7"/>
          <p:cNvSpPr>
            <a:spLocks noGrp="1" noChangeArrowheads="1"/>
          </p:cNvSpPr>
          <p:nvPr>
            <p:ph type="title"/>
          </p:nvPr>
        </p:nvSpPr>
        <p:spPr/>
        <p:txBody>
          <a:bodyPr/>
          <a:lstStyle/>
          <a:p>
            <a:r>
              <a:rPr lang="en-US" altLang="en-US"/>
              <a:t>Interpreting the second moment matrix</a:t>
            </a:r>
          </a:p>
        </p:txBody>
      </p:sp>
      <p:pic>
        <p:nvPicPr>
          <p:cNvPr id="197636"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2667000"/>
            <a:ext cx="39878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7637" name="Object 8"/>
          <p:cNvGraphicFramePr>
            <a:graphicFrameLocks noChangeAspect="1"/>
          </p:cNvGraphicFramePr>
          <p:nvPr/>
        </p:nvGraphicFramePr>
        <p:xfrm>
          <a:off x="533400" y="2743200"/>
          <a:ext cx="4038600" cy="1201738"/>
        </p:xfrm>
        <a:graphic>
          <a:graphicData uri="http://schemas.openxmlformats.org/presentationml/2006/ole">
            <mc:AlternateContent xmlns:mc="http://schemas.openxmlformats.org/markup-compatibility/2006">
              <mc:Choice xmlns:v="urn:schemas-microsoft-com:vml" Requires="v">
                <p:oleObj spid="_x0000_s197757" name="Equation" r:id="rId5" imgW="1536700" imgH="457200" progId="Equation.3">
                  <p:embed/>
                </p:oleObj>
              </mc:Choice>
              <mc:Fallback>
                <p:oleObj name="Equation" r:id="rId5" imgW="1536700" imgH="457200"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2743200"/>
                        <a:ext cx="40386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7638" name="Object 2"/>
          <p:cNvGraphicFramePr>
            <a:graphicFrameLocks noChangeAspect="1"/>
          </p:cNvGraphicFramePr>
          <p:nvPr>
            <p:extLst>
              <p:ext uri="{D42A27DB-BD31-4B8C-83A1-F6EECF244321}">
                <p14:modId xmlns:p14="http://schemas.microsoft.com/office/powerpoint/2010/main" val="3422138185"/>
              </p:ext>
            </p:extLst>
          </p:nvPr>
        </p:nvGraphicFramePr>
        <p:xfrm>
          <a:off x="304800" y="4267200"/>
          <a:ext cx="4495800" cy="1303338"/>
        </p:xfrm>
        <a:graphic>
          <a:graphicData uri="http://schemas.openxmlformats.org/presentationml/2006/ole">
            <mc:AlternateContent xmlns:mc="http://schemas.openxmlformats.org/markup-compatibility/2006">
              <mc:Choice xmlns:v="urn:schemas-microsoft-com:vml" Requires="v">
                <p:oleObj spid="_x0000_s197758" name="Equation" r:id="rId7" imgW="1752480" imgH="507960" progId="Equation.3">
                  <p:embed/>
                </p:oleObj>
              </mc:Choice>
              <mc:Fallback>
                <p:oleObj name="Equation" r:id="rId7" imgW="1752480" imgH="507960" progId="Equation.3">
                  <p:embed/>
                  <p:pic>
                    <p:nvPicPr>
                      <p:cNvPr id="0" name="Object 2"/>
                      <p:cNvPicPr>
                        <a:picLocks noChangeAspect="1" noChangeArrowheads="1"/>
                      </p:cNvPicPr>
                      <p:nvPr/>
                    </p:nvPicPr>
                    <p:blipFill>
                      <a:blip r:embed="rId8"/>
                      <a:srcRect/>
                      <a:stretch>
                        <a:fillRect/>
                      </a:stretch>
                    </p:blipFill>
                    <p:spPr bwMode="auto">
                      <a:xfrm>
                        <a:off x="304800" y="4267200"/>
                        <a:ext cx="4495800" cy="1303338"/>
                      </a:xfrm>
                      <a:prstGeom prst="rect">
                        <a:avLst/>
                      </a:prstGeom>
                      <a:noFill/>
                      <a:ln>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7975600" y="6519446"/>
            <a:ext cx="1371600" cy="307777"/>
          </a:xfrm>
          <a:prstGeom prst="rect">
            <a:avLst/>
          </a:prstGeom>
          <a:noFill/>
        </p:spPr>
        <p:txBody>
          <a:bodyPr wrap="square" rtlCol="0">
            <a:spAutoFit/>
          </a:bodyPr>
          <a:lstStyle/>
          <a:p>
            <a:r>
              <a:rPr lang="en-US" sz="1400" dirty="0">
                <a:solidFill>
                  <a:schemeClr val="bg1">
                    <a:lumMod val="65000"/>
                  </a:schemeClr>
                </a:solidFill>
              </a:rPr>
              <a:t>James Hays</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Text Box 20"/>
          <p:cNvSpPr txBox="1">
            <a:spLocks noChangeArrowheads="1"/>
          </p:cNvSpPr>
          <p:nvPr/>
        </p:nvSpPr>
        <p:spPr bwMode="auto">
          <a:xfrm>
            <a:off x="381000" y="1138238"/>
            <a:ext cx="8610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dirty="0"/>
              <a:t>Let’s take horizontal “slices” of our approximation of </a:t>
            </a:r>
            <a:r>
              <a:rPr lang="en-US" altLang="en-US" sz="2400" i="1" dirty="0"/>
              <a:t>E</a:t>
            </a:r>
            <a:r>
              <a:rPr lang="en-US" altLang="en-US" sz="2400" dirty="0"/>
              <a:t>(</a:t>
            </a:r>
            <a:r>
              <a:rPr lang="en-US" altLang="en-US" sz="2400" i="1" dirty="0"/>
              <a:t>u</a:t>
            </a:r>
            <a:r>
              <a:rPr lang="en-US" altLang="en-US" sz="2400" dirty="0"/>
              <a:t>, </a:t>
            </a:r>
            <a:r>
              <a:rPr lang="en-US" altLang="en-US" sz="2400" i="1" dirty="0"/>
              <a:t>v</a:t>
            </a:r>
            <a:r>
              <a:rPr lang="en-US" altLang="en-US" sz="2400" dirty="0"/>
              <a:t>):</a:t>
            </a:r>
          </a:p>
        </p:txBody>
      </p:sp>
      <p:sp>
        <p:nvSpPr>
          <p:cNvPr id="199683" name="Rectangle 2"/>
          <p:cNvSpPr>
            <a:spLocks noGrp="1" noChangeArrowheads="1"/>
          </p:cNvSpPr>
          <p:nvPr>
            <p:ph type="title"/>
          </p:nvPr>
        </p:nvSpPr>
        <p:spPr/>
        <p:txBody>
          <a:bodyPr/>
          <a:lstStyle/>
          <a:p>
            <a:r>
              <a:rPr lang="en-US" altLang="en-US"/>
              <a:t>Interpreting the second moment matrix</a:t>
            </a:r>
          </a:p>
        </p:txBody>
      </p:sp>
      <mc:AlternateContent xmlns:mc="http://schemas.openxmlformats.org/markup-compatibility/2006">
        <mc:Choice xmlns:a14="http://schemas.microsoft.com/office/drawing/2010/main" Requires="a14">
          <p:sp>
            <p:nvSpPr>
              <p:cNvPr id="199685" name="Object 18"/>
              <p:cNvSpPr txBox="1"/>
              <p:nvPr>
                <p:ph idx="1"/>
              </p:nvPr>
            </p:nvSpPr>
            <p:spPr bwMode="auto">
              <a:xfrm>
                <a:off x="5480395" y="1657350"/>
                <a:ext cx="3663605" cy="857250"/>
              </a:xfrm>
              <a:prstGeom prst="rect">
                <a:avLst/>
              </a:prstGeom>
              <a:noFill/>
              <a:ln>
                <a:noFill/>
              </a:ln>
            </p:spPr>
            <p:txBody>
              <a:bodyPr>
                <a:normAutofit fontScale="40000" lnSpcReduction="20000"/>
              </a:bodyPr>
              <a:lstStyle/>
              <a:p>
                <a:pPr/>
                <a14:m>
                  <m:oMathPara xmlns:m="http://schemas.openxmlformats.org/officeDocument/2006/math">
                    <m:oMathParaPr>
                      <m:jc m:val="left"/>
                    </m:oMathParaPr>
                    <m:oMath xmlns:m="http://schemas.openxmlformats.org/officeDocument/2006/math">
                      <m:r>
                        <a:rPr lang="en-US" sz="6000" i="1">
                          <a:solidFill>
                            <a:srgbClr val="000000"/>
                          </a:solidFill>
                          <a:latin typeface="Cambria Math" panose="02040503050406030204" pitchFamily="18" charset="0"/>
                        </a:rPr>
                        <m:t>[</m:t>
                      </m:r>
                      <m:r>
                        <a:rPr lang="en-US" sz="6000" i="1">
                          <a:solidFill>
                            <a:srgbClr val="000000"/>
                          </a:solidFill>
                          <a:latin typeface="Cambria Math" panose="02040503050406030204" pitchFamily="18" charset="0"/>
                        </a:rPr>
                        <m:t>𝑢</m:t>
                      </m:r>
                      <m:r>
                        <a:rPr lang="en-US" sz="6000" i="1">
                          <a:solidFill>
                            <a:srgbClr val="000000"/>
                          </a:solidFill>
                          <a:latin typeface="Cambria Math" panose="02040503050406030204" pitchFamily="18" charset="0"/>
                        </a:rPr>
                        <m:t>  </m:t>
                      </m:r>
                      <m:r>
                        <a:rPr lang="en-US" sz="6000" i="1">
                          <a:solidFill>
                            <a:srgbClr val="000000"/>
                          </a:solidFill>
                          <a:latin typeface="Cambria Math" panose="02040503050406030204" pitchFamily="18" charset="0"/>
                        </a:rPr>
                        <m:t>𝑣</m:t>
                      </m:r>
                      <m:r>
                        <a:rPr lang="en-US" sz="6000" i="1">
                          <a:solidFill>
                            <a:srgbClr val="000000"/>
                          </a:solidFill>
                          <a:latin typeface="Cambria Math" panose="02040503050406030204" pitchFamily="18" charset="0"/>
                        </a:rPr>
                        <m:t>]  </m:t>
                      </m:r>
                      <m:r>
                        <a:rPr lang="en-US" sz="6000" i="1">
                          <a:solidFill>
                            <a:srgbClr val="000000"/>
                          </a:solidFill>
                          <a:latin typeface="Cambria Math" panose="02040503050406030204" pitchFamily="18" charset="0"/>
                        </a:rPr>
                        <m:t>𝑀</m:t>
                      </m:r>
                      <m:r>
                        <a:rPr lang="en-US" sz="6000" i="1">
                          <a:solidFill>
                            <a:srgbClr val="000000"/>
                          </a:solidFill>
                          <a:latin typeface="Cambria Math" panose="02040503050406030204" pitchFamily="18" charset="0"/>
                        </a:rPr>
                        <m:t>  </m:t>
                      </m:r>
                      <m:d>
                        <m:dPr>
                          <m:begChr m:val="["/>
                          <m:endChr m:val="]"/>
                          <m:ctrlPr>
                            <a:rPr lang="en-US" sz="6000" i="1">
                              <a:solidFill>
                                <a:srgbClr val="000000"/>
                              </a:solidFill>
                              <a:latin typeface="Cambria Math" panose="02040503050406030204" pitchFamily="18" charset="0"/>
                            </a:rPr>
                          </m:ctrlPr>
                        </m:dPr>
                        <m:e>
                          <m:m>
                            <m:mPr>
                              <m:plcHide m:val="on"/>
                              <m:mcs>
                                <m:mc>
                                  <m:mcPr>
                                    <m:count m:val="1"/>
                                    <m:mcJc m:val="center"/>
                                  </m:mcPr>
                                </m:mc>
                              </m:mcs>
                              <m:ctrlPr>
                                <a:rPr lang="en-US" sz="6000" i="1">
                                  <a:solidFill>
                                    <a:srgbClr val="000000"/>
                                  </a:solidFill>
                                  <a:latin typeface="Cambria Math" panose="02040503050406030204" pitchFamily="18" charset="0"/>
                                </a:rPr>
                              </m:ctrlPr>
                            </m:mPr>
                            <m:mr>
                              <m:e>
                                <m:r>
                                  <a:rPr lang="en-US" sz="6000" i="1">
                                    <a:solidFill>
                                      <a:srgbClr val="000000"/>
                                    </a:solidFill>
                                    <a:latin typeface="Cambria Math" panose="02040503050406030204" pitchFamily="18" charset="0"/>
                                  </a:rPr>
                                  <m:t>𝑢</m:t>
                                </m:r>
                              </m:e>
                            </m:mr>
                            <m:mr>
                              <m:e>
                                <m:r>
                                  <a:rPr lang="en-US" sz="6000" i="1">
                                    <a:solidFill>
                                      <a:srgbClr val="000000"/>
                                    </a:solidFill>
                                    <a:latin typeface="Cambria Math" panose="02040503050406030204" pitchFamily="18" charset="0"/>
                                  </a:rPr>
                                  <m:t>𝑣</m:t>
                                </m:r>
                              </m:e>
                            </m:mr>
                          </m:m>
                        </m:e>
                      </m:d>
                      <m:r>
                        <a:rPr lang="en-US" sz="6000" i="1">
                          <a:solidFill>
                            <a:srgbClr val="000000"/>
                          </a:solidFill>
                          <a:latin typeface="Cambria Math" panose="02040503050406030204" pitchFamily="18" charset="0"/>
                        </a:rPr>
                        <m:t>=</m:t>
                      </m:r>
                      <m:r>
                        <m:rPr>
                          <m:nor/>
                        </m:rPr>
                        <a:rPr lang="en-US" sz="6000" i="0">
                          <a:solidFill>
                            <a:srgbClr val="000000"/>
                          </a:solidFill>
                          <a:latin typeface="Cambria Math" panose="02040503050406030204" pitchFamily="18" charset="0"/>
                        </a:rPr>
                        <m:t>const</m:t>
                      </m:r>
                      <m:r>
                        <m:rPr>
                          <m:nor/>
                        </m:rPr>
                        <a:rPr lang="en-US" sz="6000" b="0" i="0" smtClean="0">
                          <a:solidFill>
                            <a:srgbClr val="000000"/>
                          </a:solidFill>
                          <a:latin typeface="Cambria Math" panose="02040503050406030204" pitchFamily="18" charset="0"/>
                        </a:rPr>
                        <m:t>ant</m:t>
                      </m:r>
                    </m:oMath>
                  </m:oMathPara>
                </a14:m>
                <a:endParaRPr lang="en-US" dirty="0"/>
              </a:p>
            </p:txBody>
          </p:sp>
        </mc:Choice>
        <mc:Fallback>
          <p:sp>
            <p:nvSpPr>
              <p:cNvPr id="199685" name="Object 18"/>
              <p:cNvSpPr txBox="1">
                <a:spLocks noRot="1" noChangeAspect="1" noMove="1" noResize="1" noEditPoints="1" noAdjustHandles="1" noChangeArrowheads="1" noChangeShapeType="1" noTextEdit="1"/>
              </p:cNvSpPr>
              <p:nvPr>
                <p:ph idx="1"/>
              </p:nvPr>
            </p:nvSpPr>
            <p:spPr bwMode="auto">
              <a:xfrm>
                <a:off x="5480395" y="1657350"/>
                <a:ext cx="3663605" cy="857250"/>
              </a:xfrm>
              <a:prstGeom prst="rect">
                <a:avLst/>
              </a:prstGeom>
              <a:blipFill>
                <a:blip r:embed="rId3"/>
                <a:stretch>
                  <a:fillRect/>
                </a:stretch>
              </a:blipFill>
              <a:ln>
                <a:noFill/>
              </a:ln>
            </p:spPr>
            <p:txBody>
              <a:bodyPr/>
              <a:lstStyle/>
              <a:p>
                <a:r>
                  <a:rPr lang="en-US">
                    <a:noFill/>
                  </a:rPr>
                  <a:t> </a:t>
                </a:r>
              </a:p>
            </p:txBody>
          </p:sp>
        </mc:Fallback>
      </mc:AlternateContent>
      <p:pic>
        <p:nvPicPr>
          <p:cNvPr id="199686"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2667000"/>
            <a:ext cx="669925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7975600" y="6519446"/>
            <a:ext cx="1371600" cy="307777"/>
          </a:xfrm>
          <a:prstGeom prst="rect">
            <a:avLst/>
          </a:prstGeom>
          <a:noFill/>
        </p:spPr>
        <p:txBody>
          <a:bodyPr wrap="square" rtlCol="0">
            <a:spAutoFit/>
          </a:bodyPr>
          <a:lstStyle/>
          <a:p>
            <a:r>
              <a:rPr lang="en-US" sz="1400" dirty="0">
                <a:solidFill>
                  <a:schemeClr val="bg1">
                    <a:lumMod val="65000"/>
                  </a:schemeClr>
                </a:solidFill>
              </a:rPr>
              <a:t>James Hays</a:t>
            </a:r>
          </a:p>
        </p:txBody>
      </p:sp>
      <p:sp>
        <p:nvSpPr>
          <p:cNvPr id="2" name="TextBox 1">
            <a:extLst>
              <a:ext uri="{FF2B5EF4-FFF2-40B4-BE49-F238E27FC236}">
                <a16:creationId xmlns:a16="http://schemas.microsoft.com/office/drawing/2014/main" id="{F0C7ABE8-D3F7-42A2-8BF8-19E6D2ACD158}"/>
              </a:ext>
            </a:extLst>
          </p:cNvPr>
          <p:cNvSpPr txBox="1"/>
          <p:nvPr/>
        </p:nvSpPr>
        <p:spPr>
          <a:xfrm>
            <a:off x="359843" y="1833680"/>
            <a:ext cx="5590382" cy="369332"/>
          </a:xfrm>
          <a:prstGeom prst="rect">
            <a:avLst/>
          </a:prstGeom>
          <a:noFill/>
        </p:spPr>
        <p:txBody>
          <a:bodyPr wrap="square" rtlCol="0">
            <a:spAutoFit/>
          </a:bodyPr>
          <a:lstStyle/>
          <a:p>
            <a:r>
              <a:rPr lang="en-US" sz="1800" dirty="0"/>
              <a:t>Each </a:t>
            </a:r>
            <a:r>
              <a:rPr lang="en-US" sz="1800" dirty="0" err="1"/>
              <a:t>coloured</a:t>
            </a:r>
            <a:r>
              <a:rPr lang="en-US" sz="1800" dirty="0"/>
              <a:t> line in the diagram below is where</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01730" name="Object 2"/>
          <p:cNvGraphicFramePr>
            <a:graphicFrameLocks noChangeAspect="1"/>
          </p:cNvGraphicFramePr>
          <p:nvPr/>
        </p:nvGraphicFramePr>
        <p:xfrm>
          <a:off x="846138" y="2514600"/>
          <a:ext cx="7473950" cy="1549400"/>
        </p:xfrm>
        <a:graphic>
          <a:graphicData uri="http://schemas.openxmlformats.org/presentationml/2006/ole">
            <mc:AlternateContent xmlns:mc="http://schemas.openxmlformats.org/markup-compatibility/2006">
              <mc:Choice xmlns:v="urn:schemas-microsoft-com:vml" Requires="v">
                <p:oleObj spid="_x0000_s201785" name="Equation" r:id="rId4" imgW="2451100" imgH="508000" progId="Equation.3">
                  <p:embed/>
                </p:oleObj>
              </mc:Choice>
              <mc:Fallback>
                <p:oleObj name="Equation" r:id="rId4" imgW="2451100" imgH="508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6138" y="2514600"/>
                        <a:ext cx="7473950" cy="1549400"/>
                      </a:xfrm>
                      <a:prstGeom prst="rect">
                        <a:avLst/>
                      </a:prstGeom>
                      <a:noFill/>
                      <a:ln>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1731" name="Text Box 3"/>
          <p:cNvSpPr txBox="1">
            <a:spLocks noChangeArrowheads="1"/>
          </p:cNvSpPr>
          <p:nvPr/>
        </p:nvSpPr>
        <p:spPr bwMode="auto">
          <a:xfrm>
            <a:off x="685800" y="1143000"/>
            <a:ext cx="6858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t>First, consider the axis-aligned case (gradients are either horizontal or vertical)</a:t>
            </a:r>
          </a:p>
        </p:txBody>
      </p:sp>
      <p:sp>
        <p:nvSpPr>
          <p:cNvPr id="5124" name="Text Box 4"/>
          <p:cNvSpPr txBox="1">
            <a:spLocks noChangeArrowheads="1"/>
          </p:cNvSpPr>
          <p:nvPr/>
        </p:nvSpPr>
        <p:spPr bwMode="auto">
          <a:xfrm>
            <a:off x="457200" y="4343400"/>
            <a:ext cx="8229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t>If either </a:t>
            </a:r>
            <a:r>
              <a:rPr lang="el-GR" altLang="en-US"/>
              <a:t>λ</a:t>
            </a:r>
            <a:r>
              <a:rPr lang="en-US" altLang="en-US"/>
              <a:t> is close to 0, then this is </a:t>
            </a:r>
            <a:r>
              <a:rPr lang="en-US" altLang="en-US" b="1"/>
              <a:t>not</a:t>
            </a:r>
            <a:r>
              <a:rPr lang="en-US" altLang="en-US"/>
              <a:t> a corner, so look for locations where both are large.</a:t>
            </a:r>
            <a:endParaRPr lang="en-US" altLang="en-US" sz="2400">
              <a:latin typeface="Symbol" panose="05050102010706020507" pitchFamily="18" charset="2"/>
            </a:endParaRPr>
          </a:p>
        </p:txBody>
      </p:sp>
      <p:sp>
        <p:nvSpPr>
          <p:cNvPr id="201733" name="Rectangle 6"/>
          <p:cNvSpPr>
            <a:spLocks noGrp="1" noChangeArrowheads="1"/>
          </p:cNvSpPr>
          <p:nvPr>
            <p:ph type="title"/>
          </p:nvPr>
        </p:nvSpPr>
        <p:spPr/>
        <p:txBody>
          <a:bodyPr/>
          <a:lstStyle/>
          <a:p>
            <a:r>
              <a:rPr lang="en-US" altLang="en-US"/>
              <a:t>Interpreting the second moment matrix</a:t>
            </a:r>
          </a:p>
        </p:txBody>
      </p:sp>
      <p:sp>
        <p:nvSpPr>
          <p:cNvPr id="7" name="Rectangle 6"/>
          <p:cNvSpPr>
            <a:spLocks noChangeArrowheads="1"/>
          </p:cNvSpPr>
          <p:nvPr/>
        </p:nvSpPr>
        <p:spPr bwMode="auto">
          <a:xfrm>
            <a:off x="6172200" y="2438400"/>
            <a:ext cx="2286000" cy="16764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5D97-9252-4AF1-A933-555E8D274590}"/>
              </a:ext>
            </a:extLst>
          </p:cNvPr>
          <p:cNvSpPr>
            <a:spLocks noGrp="1"/>
          </p:cNvSpPr>
          <p:nvPr>
            <p:ph type="title"/>
          </p:nvPr>
        </p:nvSpPr>
        <p:spPr/>
        <p:txBody>
          <a:bodyPr/>
          <a:lstStyle/>
          <a:p>
            <a:r>
              <a:rPr lang="en-US" dirty="0"/>
              <a:t>Visualization of second moment matrix</a:t>
            </a:r>
          </a:p>
        </p:txBody>
      </p:sp>
      <p:sp>
        <p:nvSpPr>
          <p:cNvPr id="3" name="Content Placeholder 2">
            <a:extLst>
              <a:ext uri="{FF2B5EF4-FFF2-40B4-BE49-F238E27FC236}">
                <a16:creationId xmlns:a16="http://schemas.microsoft.com/office/drawing/2014/main" id="{DD4B896D-84BF-4AE4-893B-B124E97C934D}"/>
              </a:ext>
            </a:extLst>
          </p:cNvPr>
          <p:cNvSpPr>
            <a:spLocks noGrp="1"/>
          </p:cNvSpPr>
          <p:nvPr>
            <p:ph idx="1"/>
          </p:nvPr>
        </p:nvSpPr>
        <p:spPr>
          <a:xfrm>
            <a:off x="224506" y="1676400"/>
            <a:ext cx="2899694" cy="4495800"/>
          </a:xfrm>
        </p:spPr>
        <p:txBody>
          <a:bodyPr/>
          <a:lstStyle/>
          <a:p>
            <a:r>
              <a:rPr lang="en-US" dirty="0"/>
              <a:t>Simple image:</a:t>
            </a:r>
          </a:p>
          <a:p>
            <a:r>
              <a:rPr lang="en-US" dirty="0"/>
              <a:t>Checkerboard.</a:t>
            </a:r>
          </a:p>
          <a:p>
            <a:endParaRPr lang="en-US" dirty="0"/>
          </a:p>
          <a:p>
            <a:r>
              <a:rPr lang="en-US" dirty="0"/>
              <a:t>1 corner</a:t>
            </a:r>
          </a:p>
          <a:p>
            <a:r>
              <a:rPr lang="en-US" dirty="0"/>
              <a:t>4 edges</a:t>
            </a:r>
          </a:p>
          <a:p>
            <a:r>
              <a:rPr lang="en-US" dirty="0"/>
              <a:t>4 flat regions</a:t>
            </a:r>
          </a:p>
          <a:p>
            <a:endParaRPr lang="en-US" dirty="0"/>
          </a:p>
        </p:txBody>
      </p:sp>
      <p:pic>
        <p:nvPicPr>
          <p:cNvPr id="4" name="Picture 3">
            <a:extLst>
              <a:ext uri="{FF2B5EF4-FFF2-40B4-BE49-F238E27FC236}">
                <a16:creationId xmlns:a16="http://schemas.microsoft.com/office/drawing/2014/main" id="{6A109CC2-5D94-4A6F-BF05-17827941F09C}"/>
              </a:ext>
            </a:extLst>
          </p:cNvPr>
          <p:cNvPicPr>
            <a:picLocks noChangeAspect="1"/>
          </p:cNvPicPr>
          <p:nvPr/>
        </p:nvPicPr>
        <p:blipFill>
          <a:blip r:embed="rId2"/>
          <a:stretch>
            <a:fillRect/>
          </a:stretch>
        </p:blipFill>
        <p:spPr>
          <a:xfrm>
            <a:off x="3320561" y="1147809"/>
            <a:ext cx="5795294" cy="5552982"/>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8BDFDDC-6AB5-4699-ACEF-00C56B33A518}"/>
                  </a:ext>
                </a:extLst>
              </p:cNvPr>
              <p:cNvSpPr txBox="1"/>
              <p:nvPr/>
            </p:nvSpPr>
            <p:spPr>
              <a:xfrm>
                <a:off x="28145" y="5697903"/>
                <a:ext cx="3295348" cy="1077218"/>
              </a:xfrm>
              <a:prstGeom prst="rect">
                <a:avLst/>
              </a:prstGeom>
              <a:noFill/>
            </p:spPr>
            <p:txBody>
              <a:bodyPr wrap="square" rtlCol="0">
                <a:spAutoFit/>
              </a:bodyPr>
              <a:lstStyle/>
              <a:p>
                <a:r>
                  <a:rPr lang="en-US" sz="1600" i="1" dirty="0"/>
                  <a:t>Note: Edges show ‘wide’ response because image derivatives were blurred by Gaussian </a:t>
                </a:r>
                <a14:m>
                  <m:oMath xmlns:m="http://schemas.openxmlformats.org/officeDocument/2006/math">
                    <m:r>
                      <a:rPr lang="en-US" sz="1600" i="1" smtClean="0">
                        <a:latin typeface="Cambria Math" panose="02040503050406030204" pitchFamily="18" charset="0"/>
                        <a:ea typeface="Cambria Math" panose="02040503050406030204" pitchFamily="18" charset="0"/>
                      </a:rPr>
                      <m:t>𝜎</m:t>
                    </m:r>
                    <m:r>
                      <a:rPr lang="en-US" sz="1600" b="0" i="1" smtClean="0">
                        <a:latin typeface="Cambria Math" panose="02040503050406030204" pitchFamily="18" charset="0"/>
                        <a:ea typeface="Cambria Math" panose="02040503050406030204" pitchFamily="18" charset="0"/>
                      </a:rPr>
                      <m:t>=1</m:t>
                    </m:r>
                  </m:oMath>
                </a14:m>
                <a:r>
                  <a:rPr lang="en-US" sz="1600" i="1" dirty="0"/>
                  <a:t> before visualizing.</a:t>
                </a:r>
              </a:p>
            </p:txBody>
          </p:sp>
        </mc:Choice>
        <mc:Fallback xmlns="">
          <p:sp>
            <p:nvSpPr>
              <p:cNvPr id="5" name="TextBox 4">
                <a:extLst>
                  <a:ext uri="{FF2B5EF4-FFF2-40B4-BE49-F238E27FC236}">
                    <a16:creationId xmlns:a16="http://schemas.microsoft.com/office/drawing/2014/main" id="{18BDFDDC-6AB5-4699-ACEF-00C56B33A518}"/>
                  </a:ext>
                </a:extLst>
              </p:cNvPr>
              <p:cNvSpPr txBox="1">
                <a:spLocks noRot="1" noChangeAspect="1" noMove="1" noResize="1" noEditPoints="1" noAdjustHandles="1" noChangeArrowheads="1" noChangeShapeType="1" noTextEdit="1"/>
              </p:cNvSpPr>
              <p:nvPr/>
            </p:nvSpPr>
            <p:spPr>
              <a:xfrm>
                <a:off x="28145" y="5697903"/>
                <a:ext cx="3295348" cy="1077218"/>
              </a:xfrm>
              <a:prstGeom prst="rect">
                <a:avLst/>
              </a:prstGeom>
              <a:blipFill>
                <a:blip r:embed="rId3"/>
                <a:stretch>
                  <a:fillRect l="-1111" t="-1705" r="-2037" b="-6818"/>
                </a:stretch>
              </a:blipFill>
            </p:spPr>
            <p:txBody>
              <a:bodyPr/>
              <a:lstStyle/>
              <a:p>
                <a:r>
                  <a:rPr lang="en-US">
                    <a:noFill/>
                  </a:rPr>
                  <a:t> </a:t>
                </a:r>
              </a:p>
            </p:txBody>
          </p:sp>
        </mc:Fallback>
      </mc:AlternateContent>
    </p:spTree>
    <p:extLst>
      <p:ext uri="{BB962C8B-B14F-4D97-AF65-F5344CB8AC3E}">
        <p14:creationId xmlns:p14="http://schemas.microsoft.com/office/powerpoint/2010/main" val="30919969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6"/>
          <p:cNvSpPr>
            <a:spLocks noGrp="1" noChangeArrowheads="1"/>
          </p:cNvSpPr>
          <p:nvPr>
            <p:ph type="title"/>
          </p:nvPr>
        </p:nvSpPr>
        <p:spPr>
          <a:xfrm>
            <a:off x="533400" y="76200"/>
            <a:ext cx="8229600" cy="838200"/>
          </a:xfrm>
        </p:spPr>
        <p:txBody>
          <a:bodyPr/>
          <a:lstStyle/>
          <a:p>
            <a:r>
              <a:rPr lang="en-US" altLang="en-US"/>
              <a:t>Visualization of second moment matrices</a:t>
            </a:r>
          </a:p>
        </p:txBody>
      </p:sp>
      <p:graphicFrame>
        <p:nvGraphicFramePr>
          <p:cNvPr id="205827" name="Object 5"/>
          <p:cNvGraphicFramePr>
            <a:graphicFrameLocks noGrp="1" noChangeAspect="1"/>
          </p:cNvGraphicFramePr>
          <p:nvPr>
            <p:ph idx="1"/>
            <p:extLst>
              <p:ext uri="{D42A27DB-BD31-4B8C-83A1-F6EECF244321}">
                <p14:modId xmlns:p14="http://schemas.microsoft.com/office/powerpoint/2010/main" val="3898867151"/>
              </p:ext>
            </p:extLst>
          </p:nvPr>
        </p:nvGraphicFramePr>
        <p:xfrm>
          <a:off x="533400" y="1143000"/>
          <a:ext cx="5624513" cy="5257800"/>
        </p:xfrm>
        <a:graphic>
          <a:graphicData uri="http://schemas.openxmlformats.org/presentationml/2006/ole">
            <mc:AlternateContent xmlns:mc="http://schemas.openxmlformats.org/markup-compatibility/2006">
              <mc:Choice xmlns:v="urn:schemas-microsoft-com:vml" Requires="v">
                <p:oleObj spid="_x0000_s205879" name="Image" r:id="rId4" imgW="5650794" imgH="5282540" progId="">
                  <p:embed/>
                </p:oleObj>
              </mc:Choice>
              <mc:Fallback>
                <p:oleObj name="Image" r:id="rId4" imgW="5650794" imgH="5282540" progId="">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143000"/>
                        <a:ext cx="5624513"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Box 3"/>
          <p:cNvSpPr txBox="1"/>
          <p:nvPr/>
        </p:nvSpPr>
        <p:spPr>
          <a:xfrm>
            <a:off x="7975600" y="6519446"/>
            <a:ext cx="1371600" cy="307777"/>
          </a:xfrm>
          <a:prstGeom prst="rect">
            <a:avLst/>
          </a:prstGeom>
          <a:noFill/>
        </p:spPr>
        <p:txBody>
          <a:bodyPr wrap="square" rtlCol="0">
            <a:spAutoFit/>
          </a:bodyPr>
          <a:lstStyle/>
          <a:p>
            <a:r>
              <a:rPr lang="en-US" sz="1400" dirty="0">
                <a:solidFill>
                  <a:schemeClr val="bg1">
                    <a:lumMod val="65000"/>
                  </a:schemeClr>
                </a:solidFill>
              </a:rPr>
              <a:t>James Hays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533400" y="76200"/>
            <a:ext cx="8153400" cy="838200"/>
          </a:xfrm>
        </p:spPr>
        <p:txBody>
          <a:bodyPr/>
          <a:lstStyle/>
          <a:p>
            <a:r>
              <a:rPr lang="en-US" altLang="en-US"/>
              <a:t>Visualization of second moment matrices</a:t>
            </a:r>
          </a:p>
        </p:txBody>
      </p:sp>
      <p:pic>
        <p:nvPicPr>
          <p:cNvPr id="207876" name="Picture 4" descr="second_moment_v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139825"/>
            <a:ext cx="5638800" cy="526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975600" y="6519446"/>
            <a:ext cx="1371600" cy="307777"/>
          </a:xfrm>
          <a:prstGeom prst="rect">
            <a:avLst/>
          </a:prstGeom>
          <a:noFill/>
        </p:spPr>
        <p:txBody>
          <a:bodyPr wrap="square" rtlCol="0">
            <a:spAutoFit/>
          </a:bodyPr>
          <a:lstStyle/>
          <a:p>
            <a:r>
              <a:rPr lang="en-US" sz="1400" dirty="0">
                <a:solidFill>
                  <a:schemeClr val="bg1">
                    <a:lumMod val="65000"/>
                  </a:schemeClr>
                </a:solidFill>
              </a:rPr>
              <a:t>James Hays</a:t>
            </a:r>
          </a:p>
        </p:txBody>
      </p:sp>
      <p:sp>
        <p:nvSpPr>
          <p:cNvPr id="2" name="TextBox 1">
            <a:extLst>
              <a:ext uri="{FF2B5EF4-FFF2-40B4-BE49-F238E27FC236}">
                <a16:creationId xmlns:a16="http://schemas.microsoft.com/office/drawing/2014/main" id="{0677E214-BE03-43D2-B9EC-FBEAD9FC6C24}"/>
              </a:ext>
            </a:extLst>
          </p:cNvPr>
          <p:cNvSpPr txBox="1"/>
          <p:nvPr/>
        </p:nvSpPr>
        <p:spPr>
          <a:xfrm>
            <a:off x="6319078" y="3959087"/>
            <a:ext cx="2811670" cy="2308324"/>
          </a:xfrm>
          <a:prstGeom prst="rect">
            <a:avLst/>
          </a:prstGeom>
          <a:noFill/>
        </p:spPr>
        <p:txBody>
          <a:bodyPr wrap="square" rtlCol="0">
            <a:spAutoFit/>
          </a:bodyPr>
          <a:lstStyle/>
          <a:p>
            <a:r>
              <a:rPr lang="en-US" sz="2400" dirty="0"/>
              <a:t>For </a:t>
            </a:r>
            <a:r>
              <a:rPr lang="en-US" sz="2400" dirty="0" err="1"/>
              <a:t>cornerness</a:t>
            </a:r>
            <a:r>
              <a:rPr lang="en-US" sz="2400" dirty="0"/>
              <a:t>, </a:t>
            </a:r>
            <a:br>
              <a:rPr lang="en-US" sz="2400" dirty="0"/>
            </a:br>
            <a:r>
              <a:rPr lang="en-US" sz="2400" dirty="0"/>
              <a:t>we only care about the ‘steepness’, </a:t>
            </a:r>
            <a:br>
              <a:rPr lang="en-US" sz="2400" dirty="0"/>
            </a:br>
            <a:r>
              <a:rPr lang="en-US" sz="2400" dirty="0"/>
              <a:t>not the rotation.</a:t>
            </a:r>
          </a:p>
          <a:p>
            <a:r>
              <a:rPr lang="en-US" sz="2400" dirty="0"/>
              <a:t>Can we ignore </a:t>
            </a:r>
            <a:br>
              <a:rPr lang="en-US" sz="2400" dirty="0"/>
            </a:br>
            <a:r>
              <a:rPr lang="en-US" sz="2400" dirty="0"/>
              <a:t>this somehow?</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F7C428-FD8E-45BA-95DB-494FE8425FE6}"/>
              </a:ext>
            </a:extLst>
          </p:cNvPr>
          <p:cNvSpPr>
            <a:spLocks noGrp="1"/>
          </p:cNvSpPr>
          <p:nvPr>
            <p:ph type="title"/>
          </p:nvPr>
        </p:nvSpPr>
        <p:spPr/>
        <p:txBody>
          <a:bodyPr/>
          <a:lstStyle/>
          <a:p>
            <a:r>
              <a:rPr lang="en-US" dirty="0"/>
              <a:t>Linear algebra review</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D6BAE96E-2B88-426F-8C6D-52D5F4350310}"/>
                  </a:ext>
                </a:extLst>
              </p:cNvPr>
              <p:cNvSpPr>
                <a:spLocks noGrp="1"/>
              </p:cNvSpPr>
              <p:nvPr>
                <p:ph idx="1"/>
              </p:nvPr>
            </p:nvSpPr>
            <p:spPr/>
            <p:txBody>
              <a:bodyPr/>
              <a:lstStyle/>
              <a:p>
                <a:pPr marL="0" indent="0">
                  <a:buNone/>
                </a:pPr>
                <a14:m>
                  <m:oMath xmlns:m="http://schemas.openxmlformats.org/officeDocument/2006/math">
                    <m:r>
                      <a:rPr lang="en-US" i="1" dirty="0">
                        <a:latin typeface="Cambria Math" panose="02040503050406030204" pitchFamily="18" charset="0"/>
                      </a:rPr>
                      <m:t>𝑀</m:t>
                    </m:r>
                  </m:oMath>
                </a14:m>
                <a:r>
                  <a:rPr lang="en-US" dirty="0"/>
                  <a:t> is symmetric. Symmetric matrices have orthogonal eigenvectors (i.e., a basis).</a:t>
                </a:r>
              </a:p>
              <a:p>
                <a:pPr marL="0" indent="0">
                  <a:buNone/>
                </a:pPr>
                <a:endParaRPr lang="en-US" dirty="0"/>
              </a:p>
              <a:p>
                <a:pPr marL="0" indent="0">
                  <a:buNone/>
                </a:pPr>
                <a14:m>
                  <m:oMath xmlns:m="http://schemas.openxmlformats.org/officeDocument/2006/math">
                    <m:r>
                      <a:rPr lang="en-US" i="1" dirty="0" smtClean="0">
                        <a:latin typeface="Cambria Math" panose="02040503050406030204" pitchFamily="18" charset="0"/>
                      </a:rPr>
                      <m:t>𝑀</m:t>
                    </m:r>
                  </m:oMath>
                </a14:m>
                <a:r>
                  <a:rPr lang="en-US" dirty="0"/>
                  <a:t> is square. Square matrices are diagonalizable if some matrix </a:t>
                </a:r>
                <a14:m>
                  <m:oMath xmlns:m="http://schemas.openxmlformats.org/officeDocument/2006/math">
                    <m:r>
                      <a:rPr lang="en-US" i="1" dirty="0" smtClean="0">
                        <a:latin typeface="Cambria Math" panose="02040503050406030204" pitchFamily="18" charset="0"/>
                      </a:rPr>
                      <m:t>𝑃</m:t>
                    </m:r>
                  </m:oMath>
                </a14:m>
                <a:r>
                  <a:rPr lang="en-US" dirty="0"/>
                  <a:t> exists </a:t>
                </a:r>
                <a:r>
                  <a:rPr lang="en-US" dirty="0" err="1"/>
                  <a:t>s.t.</a:t>
                </a:r>
                <a:r>
                  <a:rPr lang="en-US" dirty="0"/>
                  <a:t> </a:t>
                </a:r>
                <a14:m>
                  <m:oMath xmlns:m="http://schemas.openxmlformats.org/officeDocument/2006/math">
                    <m:r>
                      <a:rPr lang="en-US" b="0" i="1" smtClean="0">
                        <a:latin typeface="Cambria Math" panose="02040503050406030204" pitchFamily="18" charset="0"/>
                      </a:rPr>
                      <m:t>𝑀</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𝑃</m:t>
                        </m:r>
                      </m:e>
                      <m:sup>
                        <m:r>
                          <a:rPr lang="en-US" b="0" i="1" smtClean="0">
                            <a:latin typeface="Cambria Math" panose="02040503050406030204" pitchFamily="18" charset="0"/>
                          </a:rPr>
                          <m:t>−</m:t>
                        </m:r>
                        <m:r>
                          <a:rPr lang="en-US" b="0" i="1" smtClean="0">
                            <a:latin typeface="Cambria Math" panose="02040503050406030204" pitchFamily="18" charset="0"/>
                          </a:rPr>
                          <m:t>1</m:t>
                        </m:r>
                      </m:sup>
                    </m:sSup>
                    <m:r>
                      <a:rPr lang="en-US" b="0" i="1" smtClean="0">
                        <a:latin typeface="Cambria Math" panose="02040503050406030204" pitchFamily="18" charset="0"/>
                      </a:rPr>
                      <m:t>𝐴𝑃</m:t>
                    </m:r>
                  </m:oMath>
                </a14:m>
                <a:r>
                  <a:rPr lang="en-US" dirty="0"/>
                  <a:t>, where </a:t>
                </a:r>
                <a14:m>
                  <m:oMath xmlns:m="http://schemas.openxmlformats.org/officeDocument/2006/math">
                    <m:r>
                      <a:rPr lang="en-US" i="1" dirty="0" smtClean="0">
                        <a:latin typeface="Cambria Math" panose="02040503050406030204" pitchFamily="18" charset="0"/>
                      </a:rPr>
                      <m:t>𝐴</m:t>
                    </m:r>
                  </m:oMath>
                </a14:m>
                <a:r>
                  <a:rPr lang="en-US" dirty="0"/>
                  <a:t> has only diagonal entries and </a:t>
                </a:r>
                <a14:m>
                  <m:oMath xmlns:m="http://schemas.openxmlformats.org/officeDocument/2006/math">
                    <m:r>
                      <a:rPr lang="en-US" i="1" dirty="0" smtClean="0">
                        <a:latin typeface="Cambria Math" panose="02040503050406030204" pitchFamily="18" charset="0"/>
                      </a:rPr>
                      <m:t>𝑃</m:t>
                    </m:r>
                  </m:oMath>
                </a14:m>
                <a:r>
                  <a:rPr lang="en-US" dirty="0"/>
                  <a:t> represents a change of basis (in 2D, a rotation).</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mc:Choice>
        <mc:Fallback xmlns="">
          <p:sp>
            <p:nvSpPr>
              <p:cNvPr id="5" name="Content Placeholder 4">
                <a:extLst>
                  <a:ext uri="{FF2B5EF4-FFF2-40B4-BE49-F238E27FC236}">
                    <a16:creationId xmlns:a16="http://schemas.microsoft.com/office/drawing/2014/main" id="{D6BAE96E-2B88-426F-8C6D-52D5F4350310}"/>
                  </a:ext>
                </a:extLst>
              </p:cNvPr>
              <p:cNvSpPr>
                <a:spLocks noGrp="1" noRot="1" noChangeAspect="1" noMove="1" noResize="1" noEditPoints="1" noAdjustHandles="1" noChangeArrowheads="1" noChangeShapeType="1" noTextEdit="1"/>
              </p:cNvSpPr>
              <p:nvPr>
                <p:ph idx="1"/>
              </p:nvPr>
            </p:nvSpPr>
            <p:spPr>
              <a:blipFill>
                <a:blip r:embed="rId2"/>
                <a:stretch>
                  <a:fillRect l="-1852" t="-1752"/>
                </a:stretch>
              </a:blipFill>
            </p:spPr>
            <p:txBody>
              <a:bodyPr/>
              <a:lstStyle/>
              <a:p>
                <a:r>
                  <a:rPr lang="en-US">
                    <a:noFill/>
                  </a:rPr>
                  <a:t> </a:t>
                </a:r>
              </a:p>
            </p:txBody>
          </p:sp>
        </mc:Fallback>
      </mc:AlternateContent>
    </p:spTree>
    <p:extLst>
      <p:ext uri="{BB962C8B-B14F-4D97-AF65-F5344CB8AC3E}">
        <p14:creationId xmlns:p14="http://schemas.microsoft.com/office/powerpoint/2010/main" val="4034648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Text Box 20"/>
          <p:cNvSpPr txBox="1">
            <a:spLocks noChangeArrowheads="1"/>
          </p:cNvSpPr>
          <p:nvPr/>
        </p:nvSpPr>
        <p:spPr bwMode="auto">
          <a:xfrm>
            <a:off x="381000" y="1138238"/>
            <a:ext cx="76755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t>Consider a horizontal “slice” of </a:t>
            </a:r>
            <a:r>
              <a:rPr lang="en-US" altLang="en-US" sz="2400" i="1"/>
              <a:t>E</a:t>
            </a:r>
            <a:r>
              <a:rPr lang="en-US" altLang="en-US" sz="2400"/>
              <a:t>(</a:t>
            </a:r>
            <a:r>
              <a:rPr lang="en-US" altLang="en-US" sz="2400" i="1"/>
              <a:t>u</a:t>
            </a:r>
            <a:r>
              <a:rPr lang="en-US" altLang="en-US" sz="2400"/>
              <a:t>, </a:t>
            </a:r>
            <a:r>
              <a:rPr lang="en-US" altLang="en-US" sz="2400" i="1"/>
              <a:t>v</a:t>
            </a:r>
            <a:r>
              <a:rPr lang="en-US" altLang="en-US" sz="2400"/>
              <a:t>):</a:t>
            </a:r>
          </a:p>
        </p:txBody>
      </p:sp>
      <p:sp>
        <p:nvSpPr>
          <p:cNvPr id="203779" name="Rectangle 2"/>
          <p:cNvSpPr>
            <a:spLocks noGrp="1" noChangeArrowheads="1"/>
          </p:cNvSpPr>
          <p:nvPr>
            <p:ph type="title"/>
          </p:nvPr>
        </p:nvSpPr>
        <p:spPr/>
        <p:txBody>
          <a:bodyPr/>
          <a:lstStyle/>
          <a:p>
            <a:r>
              <a:rPr lang="en-US" altLang="en-US"/>
              <a:t>Interpreting the second moment matrix</a:t>
            </a:r>
          </a:p>
        </p:txBody>
      </p:sp>
      <p:sp>
        <p:nvSpPr>
          <p:cNvPr id="203780" name="Text Box 3"/>
          <p:cNvSpPr txBox="1">
            <a:spLocks noChangeArrowheads="1"/>
          </p:cNvSpPr>
          <p:nvPr/>
        </p:nvSpPr>
        <p:spPr bwMode="auto">
          <a:xfrm>
            <a:off x="381000" y="1524774"/>
            <a:ext cx="5486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sz="2400" dirty="0"/>
              <a:t>This defines an ellipse.</a:t>
            </a:r>
          </a:p>
        </p:txBody>
      </p:sp>
      <p:graphicFrame>
        <p:nvGraphicFramePr>
          <p:cNvPr id="203781" name="Object 4"/>
          <p:cNvGraphicFramePr>
            <a:graphicFrameLocks noChangeAspect="1"/>
          </p:cNvGraphicFramePr>
          <p:nvPr>
            <p:extLst>
              <p:ext uri="{D42A27DB-BD31-4B8C-83A1-F6EECF244321}">
                <p14:modId xmlns:p14="http://schemas.microsoft.com/office/powerpoint/2010/main" val="1758854772"/>
              </p:ext>
            </p:extLst>
          </p:nvPr>
        </p:nvGraphicFramePr>
        <p:xfrm>
          <a:off x="4343400" y="2117725"/>
          <a:ext cx="2514600" cy="1006475"/>
        </p:xfrm>
        <a:graphic>
          <a:graphicData uri="http://schemas.openxmlformats.org/presentationml/2006/ole">
            <mc:AlternateContent xmlns:mc="http://schemas.openxmlformats.org/markup-compatibility/2006">
              <mc:Choice xmlns:v="urn:schemas-microsoft-com:vml" Requires="v">
                <p:oleObj spid="_x0000_s203915" name="Equation" r:id="rId4" imgW="1206360" imgH="482400" progId="Equation.3">
                  <p:embed/>
                </p:oleObj>
              </mc:Choice>
              <mc:Fallback>
                <p:oleObj name="Equation" r:id="rId4" imgW="1206360" imgH="482400" progId="Equation.3">
                  <p:embed/>
                  <p:pic>
                    <p:nvPicPr>
                      <p:cNvPr id="0" name="Object 4"/>
                      <p:cNvPicPr>
                        <a:picLocks noChangeAspect="1" noChangeArrowheads="1"/>
                      </p:cNvPicPr>
                      <p:nvPr/>
                    </p:nvPicPr>
                    <p:blipFill>
                      <a:blip r:embed="rId5"/>
                      <a:srcRect/>
                      <a:stretch>
                        <a:fillRect/>
                      </a:stretch>
                    </p:blipFill>
                    <p:spPr bwMode="auto">
                      <a:xfrm>
                        <a:off x="4343400" y="2117725"/>
                        <a:ext cx="2514600" cy="1006475"/>
                      </a:xfrm>
                      <a:prstGeom prst="rect">
                        <a:avLst/>
                      </a:prstGeom>
                      <a:noFill/>
                      <a:ln>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mc:AlternateContent xmlns:mc="http://schemas.openxmlformats.org/markup-compatibility/2006" xmlns:a14="http://schemas.microsoft.com/office/drawing/2010/main">
        <mc:Choice Requires="a14">
          <p:sp>
            <p:nvSpPr>
              <p:cNvPr id="203782" name="Text Box 5"/>
              <p:cNvSpPr txBox="1">
                <a:spLocks noChangeArrowheads="1"/>
              </p:cNvSpPr>
              <p:nvPr/>
            </p:nvSpPr>
            <p:spPr bwMode="auto">
              <a:xfrm>
                <a:off x="386787" y="3146385"/>
                <a:ext cx="8534400" cy="78483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ts val="600"/>
                  </a:spcBef>
                </a:pPr>
                <a:r>
                  <a:rPr lang="en-US" altLang="en-US" sz="2000" dirty="0"/>
                  <a:t>The axis lengths of the ellipse are determined by the eigenvalues,</a:t>
                </a:r>
              </a:p>
              <a:p>
                <a:pPr eaLnBrk="1" hangingPunct="1">
                  <a:spcBef>
                    <a:spcPts val="600"/>
                  </a:spcBef>
                </a:pPr>
                <a:r>
                  <a:rPr lang="en-US" altLang="en-US" sz="2000" dirty="0"/>
                  <a:t>and the orientation is determined by a rotation matrix </a:t>
                </a:r>
                <a14:m>
                  <m:oMath xmlns:m="http://schemas.openxmlformats.org/officeDocument/2006/math">
                    <m:r>
                      <a:rPr lang="en-US" altLang="en-US" sz="2000" i="1" dirty="0" smtClean="0">
                        <a:latin typeface="Cambria Math" panose="02040503050406030204" pitchFamily="18" charset="0"/>
                      </a:rPr>
                      <m:t>𝑅</m:t>
                    </m:r>
                  </m:oMath>
                </a14:m>
                <a:r>
                  <a:rPr lang="en-US" altLang="en-US" sz="2000" i="1" dirty="0"/>
                  <a:t>.</a:t>
                </a:r>
              </a:p>
            </p:txBody>
          </p:sp>
        </mc:Choice>
        <mc:Fallback xmlns="">
          <p:sp>
            <p:nvSpPr>
              <p:cNvPr id="203782" name="Text Box 5"/>
              <p:cNvSpPr txBox="1">
                <a:spLocks noRot="1" noChangeAspect="1" noMove="1" noResize="1" noEditPoints="1" noAdjustHandles="1" noChangeArrowheads="1" noChangeShapeType="1" noTextEdit="1"/>
              </p:cNvSpPr>
              <p:nvPr/>
            </p:nvSpPr>
            <p:spPr bwMode="auto">
              <a:xfrm>
                <a:off x="386787" y="3146385"/>
                <a:ext cx="8534400" cy="784830"/>
              </a:xfrm>
              <a:prstGeom prst="rect">
                <a:avLst/>
              </a:prstGeom>
              <a:blipFill>
                <a:blip r:embed="rId6"/>
                <a:stretch>
                  <a:fillRect l="-714" t="-3101" b="-1317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grpSp>
        <p:nvGrpSpPr>
          <p:cNvPr id="203783" name="Group 21"/>
          <p:cNvGrpSpPr>
            <a:grpSpLocks/>
          </p:cNvGrpSpPr>
          <p:nvPr/>
        </p:nvGrpSpPr>
        <p:grpSpPr bwMode="auto">
          <a:xfrm>
            <a:off x="2438400" y="3979863"/>
            <a:ext cx="5413375" cy="2878137"/>
            <a:chOff x="2254" y="2352"/>
            <a:chExt cx="3410" cy="1813"/>
          </a:xfrm>
        </p:grpSpPr>
        <p:sp>
          <p:nvSpPr>
            <p:cNvPr id="203786" name="Text Box 8"/>
            <p:cNvSpPr txBox="1">
              <a:spLocks noChangeArrowheads="1"/>
            </p:cNvSpPr>
            <p:nvPr/>
          </p:nvSpPr>
          <p:spPr bwMode="auto">
            <a:xfrm>
              <a:off x="4656" y="2736"/>
              <a:ext cx="1008"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600">
                  <a:solidFill>
                    <a:srgbClr val="FF3300"/>
                  </a:solidFill>
                  <a:cs typeface="Times New Roman" panose="02020603050405020304" pitchFamily="18" charset="0"/>
                </a:rPr>
                <a:t>direction of the slowest change</a:t>
              </a:r>
              <a:endParaRPr lang="ru-RU" altLang="en-US" sz="1600">
                <a:solidFill>
                  <a:srgbClr val="FF3300"/>
                </a:solidFill>
                <a:cs typeface="Times New Roman" panose="02020603050405020304" pitchFamily="18" charset="0"/>
              </a:endParaRPr>
            </a:p>
          </p:txBody>
        </p:sp>
        <p:sp>
          <p:nvSpPr>
            <p:cNvPr id="203787" name="Text Box 9"/>
            <p:cNvSpPr txBox="1">
              <a:spLocks noChangeArrowheads="1"/>
            </p:cNvSpPr>
            <p:nvPr/>
          </p:nvSpPr>
          <p:spPr bwMode="auto">
            <a:xfrm>
              <a:off x="2640" y="2352"/>
              <a:ext cx="1056"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600">
                  <a:solidFill>
                    <a:srgbClr val="0033CC"/>
                  </a:solidFill>
                  <a:cs typeface="Times New Roman" panose="02020603050405020304" pitchFamily="18" charset="0"/>
                </a:rPr>
                <a:t>direction of the fastest change</a:t>
              </a:r>
              <a:endParaRPr lang="ru-RU" altLang="en-US" sz="1600">
                <a:solidFill>
                  <a:srgbClr val="0033CC"/>
                </a:solidFill>
                <a:cs typeface="Times New Roman" panose="02020603050405020304" pitchFamily="18" charset="0"/>
              </a:endParaRPr>
            </a:p>
          </p:txBody>
        </p:sp>
        <p:sp>
          <p:nvSpPr>
            <p:cNvPr id="203788" name="Oval 11"/>
            <p:cNvSpPr>
              <a:spLocks noChangeArrowheads="1"/>
            </p:cNvSpPr>
            <p:nvPr/>
          </p:nvSpPr>
          <p:spPr bwMode="auto">
            <a:xfrm rot="-1106879">
              <a:off x="2254" y="2771"/>
              <a:ext cx="2448" cy="1217"/>
            </a:xfrm>
            <a:prstGeom prst="ellipse">
              <a:avLst/>
            </a:prstGeom>
            <a:solidFill>
              <a:srgbClr val="7CF6D3"/>
            </a:solidFill>
            <a:ln w="19050">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03789" name="Line 12"/>
            <p:cNvSpPr>
              <a:spLocks noChangeShapeType="1"/>
            </p:cNvSpPr>
            <p:nvPr/>
          </p:nvSpPr>
          <p:spPr bwMode="auto">
            <a:xfrm rot="1280297" flipV="1">
              <a:off x="2555" y="2597"/>
              <a:ext cx="1875" cy="1568"/>
            </a:xfrm>
            <a:prstGeom prst="line">
              <a:avLst/>
            </a:prstGeom>
            <a:noFill/>
            <a:ln w="19050">
              <a:solidFill>
                <a:srgbClr val="FF3300"/>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203790" name="Line 13"/>
            <p:cNvSpPr>
              <a:spLocks noChangeShapeType="1"/>
            </p:cNvSpPr>
            <p:nvPr/>
          </p:nvSpPr>
          <p:spPr bwMode="auto">
            <a:xfrm rot="1280297" flipH="1" flipV="1">
              <a:off x="3094" y="2904"/>
              <a:ext cx="798" cy="940"/>
            </a:xfrm>
            <a:prstGeom prst="line">
              <a:avLst/>
            </a:prstGeom>
            <a:noFill/>
            <a:ln w="19050">
              <a:solidFill>
                <a:schemeClr val="accent2"/>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203791" name="AutoShape 14"/>
            <p:cNvSpPr>
              <a:spLocks/>
            </p:cNvSpPr>
            <p:nvPr/>
          </p:nvSpPr>
          <p:spPr bwMode="auto">
            <a:xfrm rot="-6496486">
              <a:off x="4037" y="2756"/>
              <a:ext cx="116" cy="1095"/>
            </a:xfrm>
            <a:prstGeom prst="leftBrace">
              <a:avLst>
                <a:gd name="adj1" fmla="val 78664"/>
                <a:gd name="adj2" fmla="val 49065"/>
              </a:avLst>
            </a:prstGeom>
            <a:noFill/>
            <a:ln w="9525">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03792" name="AutoShape 15"/>
            <p:cNvSpPr>
              <a:spLocks/>
            </p:cNvSpPr>
            <p:nvPr/>
          </p:nvSpPr>
          <p:spPr bwMode="auto">
            <a:xfrm rot="-1178674">
              <a:off x="3212" y="2864"/>
              <a:ext cx="140" cy="513"/>
            </a:xfrm>
            <a:prstGeom prst="leftBrace">
              <a:avLst>
                <a:gd name="adj1" fmla="val 30536"/>
                <a:gd name="adj2" fmla="val 49065"/>
              </a:avLst>
            </a:pr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03793" name="Rectangle 16"/>
            <p:cNvSpPr>
              <a:spLocks noChangeArrowheads="1"/>
            </p:cNvSpPr>
            <p:nvPr/>
          </p:nvSpPr>
          <p:spPr bwMode="auto">
            <a:xfrm>
              <a:off x="2400" y="3168"/>
              <a:ext cx="110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a:t>
              </a:r>
              <a:r>
                <a:rPr lang="ru-RU" altLang="en-US" sz="24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max</a:t>
              </a:r>
              <a:r>
                <a:rPr lang="en-US" altLang="en-US" sz="24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300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-1/2</a:t>
              </a:r>
              <a:endParaRPr lang="ru-RU" altLang="en-US" sz="2400" baseline="30000">
                <a:solidFill>
                  <a:srgbClr val="0033CC"/>
                </a:solidFill>
                <a:latin typeface="Times New Roman" panose="02020603050405020304" pitchFamily="18" charset="0"/>
                <a:cs typeface="Times New Roman" panose="02020603050405020304" pitchFamily="18" charset="0"/>
                <a:sym typeface="Symbol" panose="05050102010706020507" pitchFamily="18" charset="2"/>
              </a:endParaRPr>
            </a:p>
          </p:txBody>
        </p:sp>
        <p:sp>
          <p:nvSpPr>
            <p:cNvPr id="203794" name="Rectangle 17"/>
            <p:cNvSpPr>
              <a:spLocks noChangeArrowheads="1"/>
            </p:cNvSpPr>
            <p:nvPr/>
          </p:nvSpPr>
          <p:spPr bwMode="auto">
            <a:xfrm>
              <a:off x="3552" y="3360"/>
              <a:ext cx="110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a:solidFill>
                    <a:srgbClr val="FF3300"/>
                  </a:solidFill>
                  <a:latin typeface="Times New Roman" panose="02020603050405020304" pitchFamily="18" charset="0"/>
                  <a:cs typeface="Times New Roman" panose="02020603050405020304" pitchFamily="18" charset="0"/>
                  <a:sym typeface="Symbol" panose="05050102010706020507" pitchFamily="18" charset="2"/>
                </a:rPr>
                <a:t>(</a:t>
              </a:r>
              <a:r>
                <a:rPr lang="ru-RU" altLang="en-US" sz="2400">
                  <a:solidFill>
                    <a:srgbClr val="FF33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solidFill>
                    <a:srgbClr val="FF3300"/>
                  </a:solidFill>
                  <a:latin typeface="Times New Roman" panose="02020603050405020304" pitchFamily="18" charset="0"/>
                  <a:cs typeface="Times New Roman" panose="02020603050405020304" pitchFamily="18" charset="0"/>
                  <a:sym typeface="Symbol" panose="05050102010706020507" pitchFamily="18" charset="2"/>
                </a:rPr>
                <a:t>min</a:t>
              </a:r>
              <a:r>
                <a:rPr lang="en-US" altLang="en-US" sz="2400">
                  <a:solidFill>
                    <a:srgbClr val="FF33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30000">
                  <a:solidFill>
                    <a:srgbClr val="FF3300"/>
                  </a:solidFill>
                  <a:latin typeface="Times New Roman" panose="02020603050405020304" pitchFamily="18" charset="0"/>
                  <a:cs typeface="Times New Roman" panose="02020603050405020304" pitchFamily="18" charset="0"/>
                  <a:sym typeface="Symbol" panose="05050102010706020507" pitchFamily="18" charset="2"/>
                </a:rPr>
                <a:t>-1/2</a:t>
              </a:r>
              <a:endParaRPr lang="ru-RU" altLang="en-US" sz="2400" baseline="30000">
                <a:solidFill>
                  <a:srgbClr val="FF3300"/>
                </a:solidFill>
                <a:latin typeface="Times New Roman" panose="02020603050405020304" pitchFamily="18" charset="0"/>
                <a:cs typeface="Times New Roman" panose="02020603050405020304" pitchFamily="18" charset="0"/>
                <a:sym typeface="Symbol" panose="05050102010706020507" pitchFamily="18" charset="2"/>
              </a:endParaRPr>
            </a:p>
          </p:txBody>
        </p:sp>
      </p:grpSp>
      <p:graphicFrame>
        <p:nvGraphicFramePr>
          <p:cNvPr id="203784" name="Object 18"/>
          <p:cNvGraphicFramePr>
            <a:graphicFrameLocks noGrp="1" noChangeAspect="1"/>
          </p:cNvGraphicFramePr>
          <p:nvPr>
            <p:ph idx="1"/>
          </p:nvPr>
        </p:nvGraphicFramePr>
        <p:xfrm>
          <a:off x="5943600" y="914400"/>
          <a:ext cx="2743200" cy="922338"/>
        </p:xfrm>
        <a:graphic>
          <a:graphicData uri="http://schemas.openxmlformats.org/presentationml/2006/ole">
            <mc:AlternateContent xmlns:mc="http://schemas.openxmlformats.org/markup-compatibility/2006">
              <mc:Choice xmlns:v="urn:schemas-microsoft-com:vml" Requires="v">
                <p:oleObj spid="_x0000_s203916" name="Equation" r:id="rId7" imgW="1358900" imgH="457200" progId="Equation.3">
                  <p:embed/>
                </p:oleObj>
              </mc:Choice>
              <mc:Fallback>
                <p:oleObj name="Equation" r:id="rId7" imgW="1358900" imgH="457200" progId="Equation.3">
                  <p:embed/>
                  <p:pic>
                    <p:nvPicPr>
                      <p:cNvPr id="0" name="Object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3600" y="914400"/>
                        <a:ext cx="27432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3785" name="Text Box 3"/>
          <p:cNvSpPr txBox="1">
            <a:spLocks noChangeArrowheads="1"/>
          </p:cNvSpPr>
          <p:nvPr/>
        </p:nvSpPr>
        <p:spPr bwMode="auto">
          <a:xfrm>
            <a:off x="381000" y="2373313"/>
            <a:ext cx="3124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sz="2400" dirty="0"/>
              <a:t>Diagonalization of M:</a:t>
            </a:r>
          </a:p>
        </p:txBody>
      </p:sp>
      <p:sp>
        <p:nvSpPr>
          <p:cNvPr id="19" name="TextBox 18"/>
          <p:cNvSpPr txBox="1"/>
          <p:nvPr/>
        </p:nvSpPr>
        <p:spPr>
          <a:xfrm>
            <a:off x="7975600" y="6519446"/>
            <a:ext cx="1371600" cy="307777"/>
          </a:xfrm>
          <a:prstGeom prst="rect">
            <a:avLst/>
          </a:prstGeom>
          <a:noFill/>
        </p:spPr>
        <p:txBody>
          <a:bodyPr wrap="square" rtlCol="0">
            <a:spAutoFit/>
          </a:bodyPr>
          <a:lstStyle/>
          <a:p>
            <a:r>
              <a:rPr lang="en-US" sz="1400" dirty="0">
                <a:solidFill>
                  <a:schemeClr val="bg1">
                    <a:lumMod val="65000"/>
                  </a:schemeClr>
                </a:solidFill>
              </a:rPr>
              <a:t>James Hays</a:t>
            </a:r>
          </a:p>
        </p:txBody>
      </p:sp>
      <p:sp>
        <p:nvSpPr>
          <p:cNvPr id="2" name="TextBox 1">
            <a:extLst>
              <a:ext uri="{FF2B5EF4-FFF2-40B4-BE49-F238E27FC236}">
                <a16:creationId xmlns:a16="http://schemas.microsoft.com/office/drawing/2014/main" id="{0F939A67-1358-44D5-B61F-325F25C2EE06}"/>
              </a:ext>
            </a:extLst>
          </p:cNvPr>
          <p:cNvSpPr txBox="1"/>
          <p:nvPr/>
        </p:nvSpPr>
        <p:spPr>
          <a:xfrm>
            <a:off x="44532" y="4650566"/>
            <a:ext cx="2845436" cy="1200329"/>
          </a:xfrm>
          <a:prstGeom prst="rect">
            <a:avLst/>
          </a:prstGeom>
          <a:noFill/>
        </p:spPr>
        <p:txBody>
          <a:bodyPr wrap="square" rtlCol="0">
            <a:spAutoFit/>
          </a:bodyPr>
          <a:lstStyle/>
          <a:p>
            <a:r>
              <a:rPr lang="en-US" sz="1800" i="1" dirty="0"/>
              <a:t>Note inverse relationship: larger eigenvalue = steeper slope; smaller ellipse in visualization</a:t>
            </a:r>
          </a:p>
        </p:txBody>
      </p:sp>
      <mc:AlternateContent xmlns:mc="http://schemas.openxmlformats.org/markup-compatibility/2006">
        <mc:Choice xmlns:a14="http://schemas.microsoft.com/office/drawing/2010/main" Requires="a14">
          <p:sp>
            <p:nvSpPr>
              <p:cNvPr id="3" name="Rectangle 2">
                <a:extLst>
                  <a:ext uri="{FF2B5EF4-FFF2-40B4-BE49-F238E27FC236}">
                    <a16:creationId xmlns:a16="http://schemas.microsoft.com/office/drawing/2014/main" id="{F1785129-A611-4978-9518-93DCF05995D7}"/>
                  </a:ext>
                </a:extLst>
              </p:cNvPr>
              <p:cNvSpPr/>
              <p:nvPr/>
            </p:nvSpPr>
            <p:spPr>
              <a:xfrm>
                <a:off x="5795328" y="1736155"/>
                <a:ext cx="515205" cy="523220"/>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𝐴</m:t>
                      </m:r>
                    </m:oMath>
                  </m:oMathPara>
                </a14:m>
                <a:endParaRPr lang="en-US" dirty="0"/>
              </a:p>
            </p:txBody>
          </p:sp>
        </mc:Choice>
        <mc:Fallback>
          <p:sp>
            <p:nvSpPr>
              <p:cNvPr id="3" name="Rectangle 2">
                <a:extLst>
                  <a:ext uri="{FF2B5EF4-FFF2-40B4-BE49-F238E27FC236}">
                    <a16:creationId xmlns:a16="http://schemas.microsoft.com/office/drawing/2014/main" id="{F1785129-A611-4978-9518-93DCF05995D7}"/>
                  </a:ext>
                </a:extLst>
              </p:cNvPr>
              <p:cNvSpPr>
                <a:spLocks noRot="1" noChangeAspect="1" noMove="1" noResize="1" noEditPoints="1" noAdjustHandles="1" noChangeArrowheads="1" noChangeShapeType="1" noTextEdit="1"/>
              </p:cNvSpPr>
              <p:nvPr/>
            </p:nvSpPr>
            <p:spPr>
              <a:xfrm>
                <a:off x="5795328" y="1736155"/>
                <a:ext cx="515205" cy="523220"/>
              </a:xfrm>
              <a:prstGeom prst="rect">
                <a:avLst/>
              </a:prstGeom>
              <a:blipFill>
                <a:blip r:embed="rId9"/>
                <a:stretch>
                  <a:fillRect/>
                </a:stretch>
              </a:blipFill>
            </p:spPr>
            <p:txBody>
              <a:bodyPr/>
              <a:lstStyle/>
              <a:p>
                <a:r>
                  <a:rPr lang="en-US">
                    <a:noFill/>
                  </a:rPr>
                  <a:t> </a:t>
                </a:r>
              </a:p>
            </p:txBody>
          </p:sp>
        </mc:Fallback>
      </mc:AlternateContent>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AutoShape 2"/>
          <p:cNvSpPr>
            <a:spLocks noChangeArrowheads="1"/>
          </p:cNvSpPr>
          <p:nvPr/>
        </p:nvSpPr>
        <p:spPr bwMode="auto">
          <a:xfrm>
            <a:off x="1295400" y="4800600"/>
            <a:ext cx="3124200" cy="1219200"/>
          </a:xfrm>
          <a:prstGeom prst="rightArrowCallout">
            <a:avLst>
              <a:gd name="adj1" fmla="val 25000"/>
              <a:gd name="adj2" fmla="val 24093"/>
              <a:gd name="adj3" fmla="val 41581"/>
              <a:gd name="adj4" fmla="val 75662"/>
            </a:avLst>
          </a:prstGeom>
          <a:solidFill>
            <a:srgbClr val="C0C0C0"/>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09923" name="Rectangle 3"/>
          <p:cNvSpPr>
            <a:spLocks noGrp="1" noChangeArrowheads="1"/>
          </p:cNvSpPr>
          <p:nvPr>
            <p:ph type="title"/>
          </p:nvPr>
        </p:nvSpPr>
        <p:spPr/>
        <p:txBody>
          <a:bodyPr/>
          <a:lstStyle/>
          <a:p>
            <a:pPr eaLnBrk="1" hangingPunct="1">
              <a:spcBef>
                <a:spcPct val="50000"/>
              </a:spcBef>
            </a:pPr>
            <a:r>
              <a:rPr lang="en-US" altLang="en-US" sz="2400" dirty="0">
                <a:cs typeface="Times New Roman" panose="02020603050405020304" pitchFamily="18" charset="0"/>
              </a:rPr>
              <a:t>Classification of image points using eigenvalues of </a:t>
            </a:r>
            <a:r>
              <a:rPr lang="en-US" altLang="en-US" sz="2400" i="1" dirty="0">
                <a:cs typeface="Times New Roman" panose="02020603050405020304" pitchFamily="18" charset="0"/>
              </a:rPr>
              <a:t>M</a:t>
            </a:r>
            <a:endParaRPr lang="ru-RU" altLang="en-US" sz="2400" dirty="0">
              <a:cs typeface="Times New Roman" panose="02020603050405020304" pitchFamily="18" charset="0"/>
            </a:endParaRPr>
          </a:p>
        </p:txBody>
      </p:sp>
      <p:sp>
        <p:nvSpPr>
          <p:cNvPr id="209924" name="Rectangle 4"/>
          <p:cNvSpPr>
            <a:spLocks noChangeArrowheads="1"/>
          </p:cNvSpPr>
          <p:nvPr/>
        </p:nvSpPr>
        <p:spPr bwMode="auto">
          <a:xfrm>
            <a:off x="4495800" y="1752600"/>
            <a:ext cx="4343400" cy="4343400"/>
          </a:xfrm>
          <a:prstGeom prst="rect">
            <a:avLst/>
          </a:prstGeom>
          <a:solidFill>
            <a:srgbClr val="F38F67"/>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09925" name="Rectangle 5"/>
          <p:cNvSpPr>
            <a:spLocks noChangeArrowheads="1"/>
          </p:cNvSpPr>
          <p:nvPr/>
        </p:nvSpPr>
        <p:spPr bwMode="auto">
          <a:xfrm>
            <a:off x="8229600" y="60960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1</a:t>
            </a:r>
            <a:endParaRPr lang="ru-RU" altLang="en-US" sz="2400" baseline="-2500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09926" name="Rectangle 6"/>
          <p:cNvSpPr>
            <a:spLocks noChangeArrowheads="1"/>
          </p:cNvSpPr>
          <p:nvPr/>
        </p:nvSpPr>
        <p:spPr bwMode="auto">
          <a:xfrm>
            <a:off x="3733800" y="18288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ru-RU" altLang="en-US" sz="240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dirty="0">
                <a:latin typeface="Times New Roman" panose="02020603050405020304" pitchFamily="18" charset="0"/>
                <a:cs typeface="Times New Roman" panose="02020603050405020304" pitchFamily="18" charset="0"/>
                <a:sym typeface="Symbol" panose="05050102010706020507" pitchFamily="18" charset="2"/>
              </a:rPr>
              <a:t>2</a:t>
            </a:r>
            <a:endParaRPr lang="ru-RU" altLang="en-US" sz="2400" baseline="-25000" dirty="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09927" name="Freeform 7"/>
          <p:cNvSpPr>
            <a:spLocks/>
          </p:cNvSpPr>
          <p:nvPr/>
        </p:nvSpPr>
        <p:spPr bwMode="auto">
          <a:xfrm>
            <a:off x="4953000" y="1752600"/>
            <a:ext cx="3886200" cy="3937000"/>
          </a:xfrm>
          <a:custGeom>
            <a:avLst/>
            <a:gdLst>
              <a:gd name="T0" fmla="*/ 0 w 2448"/>
              <a:gd name="T1" fmla="*/ 2147483646 h 2480"/>
              <a:gd name="T2" fmla="*/ 2147483646 w 2448"/>
              <a:gd name="T3" fmla="*/ 0 h 2480"/>
              <a:gd name="T4" fmla="*/ 2147483646 w 2448"/>
              <a:gd name="T5" fmla="*/ 0 h 2480"/>
              <a:gd name="T6" fmla="*/ 2147483646 w 2448"/>
              <a:gd name="T7" fmla="*/ 2147483646 h 2480"/>
              <a:gd name="T8" fmla="*/ 2147483646 w 2448"/>
              <a:gd name="T9" fmla="*/ 2147483646 h 2480"/>
              <a:gd name="T10" fmla="*/ 0 w 2448"/>
              <a:gd name="T11" fmla="*/ 2147483646 h 2480"/>
              <a:gd name="T12" fmla="*/ 0 60000 65536"/>
              <a:gd name="T13" fmla="*/ 0 60000 65536"/>
              <a:gd name="T14" fmla="*/ 0 60000 65536"/>
              <a:gd name="T15" fmla="*/ 0 60000 65536"/>
              <a:gd name="T16" fmla="*/ 0 60000 65536"/>
              <a:gd name="T17" fmla="*/ 0 60000 65536"/>
              <a:gd name="T18" fmla="*/ 0 w 2448"/>
              <a:gd name="T19" fmla="*/ 0 h 2480"/>
              <a:gd name="T20" fmla="*/ 2448 w 2448"/>
              <a:gd name="T21" fmla="*/ 2480 h 2480"/>
            </a:gdLst>
            <a:ahLst/>
            <a:cxnLst>
              <a:cxn ang="T12">
                <a:pos x="T0" y="T1"/>
              </a:cxn>
              <a:cxn ang="T13">
                <a:pos x="T2" y="T3"/>
              </a:cxn>
              <a:cxn ang="T14">
                <a:pos x="T4" y="T5"/>
              </a:cxn>
              <a:cxn ang="T15">
                <a:pos x="T6" y="T7"/>
              </a:cxn>
              <a:cxn ang="T16">
                <a:pos x="T8" y="T9"/>
              </a:cxn>
              <a:cxn ang="T17">
                <a:pos x="T10" y="T11"/>
              </a:cxn>
            </a:cxnLst>
            <a:rect l="T18" t="T19" r="T20" b="T21"/>
            <a:pathLst>
              <a:path w="2448" h="2480">
                <a:moveTo>
                  <a:pt x="0" y="1920"/>
                </a:moveTo>
                <a:lnTo>
                  <a:pt x="672" y="0"/>
                </a:lnTo>
                <a:lnTo>
                  <a:pt x="2448" y="0"/>
                </a:lnTo>
                <a:lnTo>
                  <a:pt x="2448" y="1872"/>
                </a:lnTo>
                <a:lnTo>
                  <a:pt x="555" y="2480"/>
                </a:lnTo>
                <a:lnTo>
                  <a:pt x="0" y="1920"/>
                </a:lnTo>
                <a:close/>
              </a:path>
            </a:pathLst>
          </a:custGeom>
          <a:solidFill>
            <a:schemeClr val="accent1"/>
          </a:solidFill>
          <a:ln w="9525">
            <a:solidFill>
              <a:schemeClr val="tx1"/>
            </a:solidFill>
            <a:round/>
            <a:headEnd/>
            <a:tailEnd/>
          </a:ln>
        </p:spPr>
        <p:txBody>
          <a:bodyPr/>
          <a:lstStyle/>
          <a:p>
            <a:endParaRPr lang="en-US"/>
          </a:p>
        </p:txBody>
      </p:sp>
      <p:sp>
        <p:nvSpPr>
          <p:cNvPr id="209928" name="AutoShape 8"/>
          <p:cNvSpPr>
            <a:spLocks noChangeArrowheads="1"/>
          </p:cNvSpPr>
          <p:nvPr/>
        </p:nvSpPr>
        <p:spPr bwMode="auto">
          <a:xfrm>
            <a:off x="4495800" y="4343400"/>
            <a:ext cx="1749425" cy="1752600"/>
          </a:xfrm>
          <a:prstGeom prst="rtTriangle">
            <a:avLst/>
          </a:prstGeom>
          <a:solidFill>
            <a:srgbClr val="B2B2B2"/>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09929" name="Rectangle 9"/>
          <p:cNvSpPr>
            <a:spLocks noChangeArrowheads="1"/>
          </p:cNvSpPr>
          <p:nvPr/>
        </p:nvSpPr>
        <p:spPr bwMode="auto">
          <a:xfrm>
            <a:off x="6019800" y="2362200"/>
            <a:ext cx="26670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“Corner”</a:t>
            </a:r>
            <a:br>
              <a:rPr lang="en-US" altLang="en-US" sz="2400">
                <a:latin typeface="Times New Roman" panose="02020603050405020304" pitchFamily="18" charset="0"/>
                <a:cs typeface="Times New Roman" panose="02020603050405020304" pitchFamily="18" charset="0"/>
                <a:sym typeface="Symbol" panose="05050102010706020507" pitchFamily="18" charset="2"/>
              </a:rPr>
            </a:b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1</a:t>
            </a:r>
            <a:r>
              <a:rPr lang="en-US" altLang="en-US" sz="2000">
                <a:latin typeface="Times New Roman" panose="02020603050405020304" pitchFamily="18" charset="0"/>
                <a:cs typeface="Times New Roman" panose="02020603050405020304" pitchFamily="18" charset="0"/>
                <a:sym typeface="Symbol" panose="05050102010706020507" pitchFamily="18" charset="2"/>
              </a:rPr>
              <a:t> and </a:t>
            </a: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2</a:t>
            </a:r>
            <a:r>
              <a:rPr lang="en-US" altLang="en-US" sz="2000">
                <a:latin typeface="Times New Roman" panose="02020603050405020304" pitchFamily="18" charset="0"/>
                <a:cs typeface="Times New Roman" panose="02020603050405020304" pitchFamily="18" charset="0"/>
                <a:sym typeface="Symbol" panose="05050102010706020507" pitchFamily="18" charset="2"/>
              </a:rPr>
              <a:t> are large,</a:t>
            </a:r>
            <a:br>
              <a:rPr lang="en-US" altLang="en-US" sz="2000">
                <a:latin typeface="Times New Roman" panose="02020603050405020304" pitchFamily="18" charset="0"/>
                <a:cs typeface="Times New Roman" panose="02020603050405020304" pitchFamily="18" charset="0"/>
                <a:sym typeface="Symbol" panose="05050102010706020507" pitchFamily="18" charset="2"/>
              </a:rPr>
            </a:br>
            <a:r>
              <a:rPr lang="en-US" altLang="en-US" sz="2000">
                <a:latin typeface="Times New Roman" panose="02020603050405020304" pitchFamily="18" charset="0"/>
                <a:cs typeface="Times New Roman" panose="02020603050405020304" pitchFamily="18" charset="0"/>
                <a:sym typeface="Symbol" panose="05050102010706020507" pitchFamily="18" charset="2"/>
              </a:rPr>
              <a:t> </a:t>
            </a: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1 </a:t>
            </a:r>
            <a:r>
              <a:rPr lang="en-US" altLang="en-US" sz="2400">
                <a:latin typeface="Times New Roman" panose="02020603050405020304" pitchFamily="18" charset="0"/>
                <a:cs typeface="Times New Roman" panose="02020603050405020304" pitchFamily="18" charset="0"/>
                <a:sym typeface="Symbol" panose="05050102010706020507" pitchFamily="18" charset="2"/>
              </a:rPr>
              <a:t>~ </a:t>
            </a: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2</a:t>
            </a:r>
            <a:r>
              <a:rPr lang="en-US" altLang="en-US" sz="2000">
                <a:latin typeface="Times New Roman" panose="02020603050405020304" pitchFamily="18" charset="0"/>
                <a:cs typeface="Times New Roman" panose="02020603050405020304" pitchFamily="18" charset="0"/>
                <a:sym typeface="Symbol" panose="05050102010706020507" pitchFamily="18" charset="2"/>
              </a:rPr>
              <a:t>;</a:t>
            </a:r>
            <a:br>
              <a:rPr lang="en-US" altLang="en-US" sz="2000">
                <a:latin typeface="Times New Roman" panose="02020603050405020304" pitchFamily="18" charset="0"/>
                <a:cs typeface="Times New Roman" panose="02020603050405020304" pitchFamily="18" charset="0"/>
                <a:sym typeface="Symbol" panose="05050102010706020507" pitchFamily="18" charset="2"/>
              </a:rPr>
            </a:br>
            <a:r>
              <a:rPr lang="en-US" altLang="en-US" sz="2400" i="1">
                <a:latin typeface="Times New Roman" panose="02020603050405020304" pitchFamily="18" charset="0"/>
                <a:cs typeface="Times New Roman" panose="02020603050405020304" pitchFamily="18" charset="0"/>
                <a:sym typeface="Symbol" panose="05050102010706020507" pitchFamily="18" charset="2"/>
              </a:rPr>
              <a:t>E</a:t>
            </a:r>
            <a:r>
              <a:rPr lang="en-US" altLang="en-US" sz="2000">
                <a:latin typeface="Times New Roman" panose="02020603050405020304" pitchFamily="18" charset="0"/>
                <a:cs typeface="Times New Roman" panose="02020603050405020304" pitchFamily="18" charset="0"/>
                <a:sym typeface="Symbol" panose="05050102010706020507" pitchFamily="18" charset="2"/>
              </a:rPr>
              <a:t> increases in all directions</a:t>
            </a:r>
            <a:endParaRPr lang="ru-RU" altLang="en-US" sz="200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09930" name="Rectangle 10"/>
          <p:cNvSpPr>
            <a:spLocks noChangeArrowheads="1"/>
          </p:cNvSpPr>
          <p:nvPr/>
        </p:nvSpPr>
        <p:spPr bwMode="auto">
          <a:xfrm>
            <a:off x="1371600" y="4800600"/>
            <a:ext cx="23622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1</a:t>
            </a:r>
            <a:r>
              <a:rPr lang="en-US" altLang="en-US" sz="2000">
                <a:latin typeface="Times New Roman" panose="02020603050405020304" pitchFamily="18" charset="0"/>
                <a:cs typeface="Times New Roman" panose="02020603050405020304" pitchFamily="18" charset="0"/>
                <a:sym typeface="Symbol" panose="05050102010706020507" pitchFamily="18" charset="2"/>
              </a:rPr>
              <a:t> and </a:t>
            </a: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2</a:t>
            </a:r>
            <a:r>
              <a:rPr lang="en-US" altLang="en-US" sz="2000">
                <a:latin typeface="Times New Roman" panose="02020603050405020304" pitchFamily="18" charset="0"/>
                <a:cs typeface="Times New Roman" panose="02020603050405020304" pitchFamily="18" charset="0"/>
                <a:sym typeface="Symbol" panose="05050102010706020507" pitchFamily="18" charset="2"/>
              </a:rPr>
              <a:t> are small;</a:t>
            </a:r>
            <a:br>
              <a:rPr lang="en-US" altLang="en-US" sz="2000">
                <a:latin typeface="Times New Roman" panose="02020603050405020304" pitchFamily="18" charset="0"/>
                <a:cs typeface="Times New Roman" panose="02020603050405020304" pitchFamily="18" charset="0"/>
                <a:sym typeface="Symbol" panose="05050102010706020507" pitchFamily="18" charset="2"/>
              </a:rPr>
            </a:br>
            <a:r>
              <a:rPr lang="en-US" altLang="en-US" sz="2400" i="1">
                <a:latin typeface="Times New Roman" panose="02020603050405020304" pitchFamily="18" charset="0"/>
                <a:cs typeface="Times New Roman" panose="02020603050405020304" pitchFamily="18" charset="0"/>
                <a:sym typeface="Symbol" panose="05050102010706020507" pitchFamily="18" charset="2"/>
              </a:rPr>
              <a:t>E</a:t>
            </a:r>
            <a:r>
              <a:rPr lang="en-US" altLang="en-US" sz="2000">
                <a:latin typeface="Times New Roman" panose="02020603050405020304" pitchFamily="18" charset="0"/>
                <a:cs typeface="Times New Roman" panose="02020603050405020304" pitchFamily="18" charset="0"/>
                <a:sym typeface="Symbol" panose="05050102010706020507" pitchFamily="18" charset="2"/>
              </a:rPr>
              <a:t> is almost constant in all directions</a:t>
            </a:r>
            <a:endParaRPr lang="ru-RU" altLang="en-US" sz="200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09931" name="Rectangle 11"/>
          <p:cNvSpPr>
            <a:spLocks noChangeArrowheads="1"/>
          </p:cNvSpPr>
          <p:nvPr/>
        </p:nvSpPr>
        <p:spPr bwMode="auto">
          <a:xfrm>
            <a:off x="7620000" y="5105400"/>
            <a:ext cx="1295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“Edge” </a:t>
            </a:r>
            <a:br>
              <a:rPr lang="en-US" altLang="en-US" sz="2400">
                <a:latin typeface="Times New Roman" panose="02020603050405020304" pitchFamily="18" charset="0"/>
                <a:cs typeface="Times New Roman" panose="02020603050405020304" pitchFamily="18" charset="0"/>
                <a:sym typeface="Symbol" panose="05050102010706020507" pitchFamily="18" charset="2"/>
              </a:rPr>
            </a:b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1</a:t>
            </a:r>
            <a:r>
              <a:rPr lang="en-US" altLang="en-US" sz="2000">
                <a:latin typeface="Times New Roman" panose="02020603050405020304" pitchFamily="18" charset="0"/>
                <a:cs typeface="Times New Roman" panose="02020603050405020304" pitchFamily="18" charset="0"/>
                <a:sym typeface="Symbol" panose="05050102010706020507" pitchFamily="18" charset="2"/>
              </a:rPr>
              <a:t> &gt;&gt; </a:t>
            </a: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2</a:t>
            </a:r>
            <a:endParaRPr lang="ru-RU" altLang="en-US" sz="200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09932" name="Rectangle 12"/>
          <p:cNvSpPr>
            <a:spLocks noChangeArrowheads="1"/>
          </p:cNvSpPr>
          <p:nvPr/>
        </p:nvSpPr>
        <p:spPr bwMode="auto">
          <a:xfrm>
            <a:off x="4572000" y="1905000"/>
            <a:ext cx="1295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a:solidFill>
                  <a:srgbClr val="0033CC"/>
                </a:solidFill>
                <a:latin typeface="Times New Roman" panose="02020603050405020304" pitchFamily="18" charset="0"/>
                <a:cs typeface="Times New Roman" panose="02020603050405020304" pitchFamily="18" charset="0"/>
                <a:sym typeface="Symbol" panose="05050102010706020507" pitchFamily="18" charset="2"/>
              </a:rPr>
              <a:t>“Edge” </a:t>
            </a:r>
            <a:br>
              <a:rPr lang="en-US" altLang="en-US" sz="2400">
                <a:latin typeface="Times New Roman" panose="02020603050405020304" pitchFamily="18" charset="0"/>
                <a:cs typeface="Times New Roman" panose="02020603050405020304" pitchFamily="18" charset="0"/>
                <a:sym typeface="Symbol" panose="05050102010706020507" pitchFamily="18" charset="2"/>
              </a:rPr>
            </a:b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2</a:t>
            </a:r>
            <a:r>
              <a:rPr lang="en-US" altLang="en-US" sz="2000">
                <a:latin typeface="Times New Roman" panose="02020603050405020304" pitchFamily="18" charset="0"/>
                <a:cs typeface="Times New Roman" panose="02020603050405020304" pitchFamily="18" charset="0"/>
                <a:sym typeface="Symbol" panose="05050102010706020507" pitchFamily="18" charset="2"/>
              </a:rPr>
              <a:t> &gt;&gt; </a:t>
            </a: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1</a:t>
            </a:r>
            <a:endParaRPr lang="ru-RU" altLang="en-US" sz="200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09936" name="Oval 16"/>
          <p:cNvSpPr>
            <a:spLocks noChangeArrowheads="1"/>
          </p:cNvSpPr>
          <p:nvPr/>
        </p:nvSpPr>
        <p:spPr bwMode="auto">
          <a:xfrm>
            <a:off x="4641850" y="1828800"/>
            <a:ext cx="927100" cy="125413"/>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09938" name="Oval 18"/>
          <p:cNvSpPr>
            <a:spLocks noChangeArrowheads="1"/>
          </p:cNvSpPr>
          <p:nvPr/>
        </p:nvSpPr>
        <p:spPr bwMode="auto">
          <a:xfrm rot="5542000">
            <a:off x="7108032" y="5557043"/>
            <a:ext cx="927100" cy="125413"/>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cxnSp>
        <p:nvCxnSpPr>
          <p:cNvPr id="3" name="Straight Arrow Connector 2"/>
          <p:cNvCxnSpPr/>
          <p:nvPr/>
        </p:nvCxnSpPr>
        <p:spPr bwMode="auto">
          <a:xfrm>
            <a:off x="5105400" y="6324600"/>
            <a:ext cx="274320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5" name="Straight Arrow Connector 4"/>
          <p:cNvCxnSpPr/>
          <p:nvPr/>
        </p:nvCxnSpPr>
        <p:spPr bwMode="auto">
          <a:xfrm flipV="1">
            <a:off x="4267200" y="2514600"/>
            <a:ext cx="0" cy="220980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0" name="Rectangle 13">
            <a:extLst>
              <a:ext uri="{FF2B5EF4-FFF2-40B4-BE49-F238E27FC236}">
                <a16:creationId xmlns:a16="http://schemas.microsoft.com/office/drawing/2014/main" id="{2E452480-C6DE-44BE-810F-19D7F286DED1}"/>
              </a:ext>
            </a:extLst>
          </p:cNvPr>
          <p:cNvSpPr>
            <a:spLocks noChangeArrowheads="1"/>
          </p:cNvSpPr>
          <p:nvPr/>
        </p:nvSpPr>
        <p:spPr bwMode="auto">
          <a:xfrm>
            <a:off x="4471577" y="5263169"/>
            <a:ext cx="1219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dirty="0">
                <a:solidFill>
                  <a:srgbClr val="0033CC"/>
                </a:solidFill>
                <a:latin typeface="Times New Roman" panose="02020603050405020304" pitchFamily="18" charset="0"/>
                <a:cs typeface="Times New Roman" panose="02020603050405020304" pitchFamily="18" charset="0"/>
                <a:sym typeface="Symbol" panose="05050102010706020507" pitchFamily="18" charset="2"/>
              </a:rPr>
              <a:t>“Flat” region</a:t>
            </a:r>
            <a:endParaRPr lang="ru-RU" altLang="en-US" sz="2400" dirty="0">
              <a:solidFill>
                <a:srgbClr val="0033CC"/>
              </a:solidFill>
              <a:latin typeface="Times New Roman" panose="02020603050405020304" pitchFamily="18" charset="0"/>
              <a:cs typeface="Times New Roman" panose="02020603050405020304" pitchFamily="18" charset="0"/>
              <a:sym typeface="Symbol" panose="05050102010706020507" pitchFamily="18" charset="2"/>
            </a:endParaRPr>
          </a:p>
        </p:txBody>
      </p:sp>
      <p:sp>
        <p:nvSpPr>
          <p:cNvPr id="21" name="Oval 15">
            <a:extLst>
              <a:ext uri="{FF2B5EF4-FFF2-40B4-BE49-F238E27FC236}">
                <a16:creationId xmlns:a16="http://schemas.microsoft.com/office/drawing/2014/main" id="{87100E64-321C-4AB3-B2C4-26E84DDED4EC}"/>
              </a:ext>
            </a:extLst>
          </p:cNvPr>
          <p:cNvSpPr>
            <a:spLocks noChangeArrowheads="1"/>
          </p:cNvSpPr>
          <p:nvPr/>
        </p:nvSpPr>
        <p:spPr bwMode="auto">
          <a:xfrm>
            <a:off x="4543301" y="4815011"/>
            <a:ext cx="482561" cy="505181"/>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2" name="Oval 17">
            <a:extLst>
              <a:ext uri="{FF2B5EF4-FFF2-40B4-BE49-F238E27FC236}">
                <a16:creationId xmlns:a16="http://schemas.microsoft.com/office/drawing/2014/main" id="{3113A73D-AE1F-47FC-8B0B-9D37A144DA04}"/>
              </a:ext>
            </a:extLst>
          </p:cNvPr>
          <p:cNvSpPr>
            <a:spLocks noChangeArrowheads="1"/>
          </p:cNvSpPr>
          <p:nvPr/>
        </p:nvSpPr>
        <p:spPr bwMode="auto">
          <a:xfrm>
            <a:off x="7413586" y="2536928"/>
            <a:ext cx="152400" cy="152400"/>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r>
              <a:rPr lang="en-US" altLang="en-US" sz="2400" dirty="0">
                <a:cs typeface="Times New Roman" panose="02020603050405020304" pitchFamily="18" charset="0"/>
              </a:rPr>
              <a:t>Classification of image points using eigenvalues of </a:t>
            </a:r>
            <a:r>
              <a:rPr lang="en-US" altLang="en-US" sz="2400" i="1" dirty="0">
                <a:cs typeface="Times New Roman" panose="02020603050405020304" pitchFamily="18" charset="0"/>
              </a:rPr>
              <a:t>M</a:t>
            </a:r>
            <a:endParaRPr lang="en-US" altLang="en-US" sz="2400" dirty="0"/>
          </a:p>
        </p:txBody>
      </p:sp>
      <p:sp>
        <p:nvSpPr>
          <p:cNvPr id="211971" name="Rectangle 4"/>
          <p:cNvSpPr>
            <a:spLocks noChangeArrowheads="1"/>
          </p:cNvSpPr>
          <p:nvPr/>
        </p:nvSpPr>
        <p:spPr bwMode="auto">
          <a:xfrm>
            <a:off x="4495800" y="1752600"/>
            <a:ext cx="4343400" cy="4343400"/>
          </a:xfrm>
          <a:prstGeom prst="rect">
            <a:avLst/>
          </a:prstGeom>
          <a:solidFill>
            <a:srgbClr val="F38F67"/>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11972" name="Freeform 5"/>
          <p:cNvSpPr>
            <a:spLocks/>
          </p:cNvSpPr>
          <p:nvPr/>
        </p:nvSpPr>
        <p:spPr bwMode="auto">
          <a:xfrm>
            <a:off x="4953000" y="1752600"/>
            <a:ext cx="3886200" cy="3937000"/>
          </a:xfrm>
          <a:custGeom>
            <a:avLst/>
            <a:gdLst>
              <a:gd name="T0" fmla="*/ 0 w 2448"/>
              <a:gd name="T1" fmla="*/ 2147483646 h 2480"/>
              <a:gd name="T2" fmla="*/ 2147483646 w 2448"/>
              <a:gd name="T3" fmla="*/ 0 h 2480"/>
              <a:gd name="T4" fmla="*/ 2147483646 w 2448"/>
              <a:gd name="T5" fmla="*/ 0 h 2480"/>
              <a:gd name="T6" fmla="*/ 2147483646 w 2448"/>
              <a:gd name="T7" fmla="*/ 2147483646 h 2480"/>
              <a:gd name="T8" fmla="*/ 2147483646 w 2448"/>
              <a:gd name="T9" fmla="*/ 2147483646 h 2480"/>
              <a:gd name="T10" fmla="*/ 0 w 2448"/>
              <a:gd name="T11" fmla="*/ 2147483646 h 2480"/>
              <a:gd name="T12" fmla="*/ 0 60000 65536"/>
              <a:gd name="T13" fmla="*/ 0 60000 65536"/>
              <a:gd name="T14" fmla="*/ 0 60000 65536"/>
              <a:gd name="T15" fmla="*/ 0 60000 65536"/>
              <a:gd name="T16" fmla="*/ 0 60000 65536"/>
              <a:gd name="T17" fmla="*/ 0 60000 65536"/>
              <a:gd name="T18" fmla="*/ 0 w 2448"/>
              <a:gd name="T19" fmla="*/ 0 h 2480"/>
              <a:gd name="T20" fmla="*/ 2448 w 2448"/>
              <a:gd name="T21" fmla="*/ 2480 h 2480"/>
            </a:gdLst>
            <a:ahLst/>
            <a:cxnLst>
              <a:cxn ang="T12">
                <a:pos x="T0" y="T1"/>
              </a:cxn>
              <a:cxn ang="T13">
                <a:pos x="T2" y="T3"/>
              </a:cxn>
              <a:cxn ang="T14">
                <a:pos x="T4" y="T5"/>
              </a:cxn>
              <a:cxn ang="T15">
                <a:pos x="T6" y="T7"/>
              </a:cxn>
              <a:cxn ang="T16">
                <a:pos x="T8" y="T9"/>
              </a:cxn>
              <a:cxn ang="T17">
                <a:pos x="T10" y="T11"/>
              </a:cxn>
            </a:cxnLst>
            <a:rect l="T18" t="T19" r="T20" b="T21"/>
            <a:pathLst>
              <a:path w="2448" h="2480">
                <a:moveTo>
                  <a:pt x="0" y="1920"/>
                </a:moveTo>
                <a:lnTo>
                  <a:pt x="672" y="0"/>
                </a:lnTo>
                <a:lnTo>
                  <a:pt x="2448" y="0"/>
                </a:lnTo>
                <a:lnTo>
                  <a:pt x="2448" y="1872"/>
                </a:lnTo>
                <a:lnTo>
                  <a:pt x="555" y="2480"/>
                </a:lnTo>
                <a:lnTo>
                  <a:pt x="0" y="1920"/>
                </a:lnTo>
                <a:close/>
              </a:path>
            </a:pathLst>
          </a:custGeom>
          <a:solidFill>
            <a:schemeClr val="accent1"/>
          </a:solidFill>
          <a:ln w="9525">
            <a:solidFill>
              <a:schemeClr val="tx1"/>
            </a:solidFill>
            <a:round/>
            <a:headEnd/>
            <a:tailEnd/>
          </a:ln>
        </p:spPr>
        <p:txBody>
          <a:bodyPr/>
          <a:lstStyle/>
          <a:p>
            <a:endParaRPr lang="en-US"/>
          </a:p>
        </p:txBody>
      </p:sp>
      <p:sp>
        <p:nvSpPr>
          <p:cNvPr id="211973" name="AutoShape 6"/>
          <p:cNvSpPr>
            <a:spLocks noChangeArrowheads="1"/>
          </p:cNvSpPr>
          <p:nvPr/>
        </p:nvSpPr>
        <p:spPr bwMode="auto">
          <a:xfrm>
            <a:off x="4495800" y="4343400"/>
            <a:ext cx="1749425" cy="1752600"/>
          </a:xfrm>
          <a:prstGeom prst="rtTriangle">
            <a:avLst/>
          </a:prstGeom>
          <a:solidFill>
            <a:srgbClr val="B2B2B2"/>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11974" name="Rectangle 7"/>
          <p:cNvSpPr>
            <a:spLocks noChangeArrowheads="1"/>
          </p:cNvSpPr>
          <p:nvPr/>
        </p:nvSpPr>
        <p:spPr bwMode="auto">
          <a:xfrm>
            <a:off x="6019800" y="2362200"/>
            <a:ext cx="2667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dirty="0">
                <a:solidFill>
                  <a:srgbClr val="0033CC"/>
                </a:solidFill>
                <a:latin typeface="Times New Roman" panose="02020603050405020304" pitchFamily="18" charset="0"/>
                <a:cs typeface="Times New Roman" panose="02020603050405020304" pitchFamily="18" charset="0"/>
                <a:sym typeface="Symbol" panose="05050102010706020507" pitchFamily="18" charset="2"/>
              </a:rPr>
              <a:t>“Corner”</a:t>
            </a:r>
            <a:br>
              <a:rPr lang="en-US" altLang="en-US" sz="2400" dirty="0">
                <a:latin typeface="Times New Roman" panose="02020603050405020304" pitchFamily="18" charset="0"/>
                <a:cs typeface="Times New Roman" panose="02020603050405020304" pitchFamily="18" charset="0"/>
                <a:sym typeface="Symbol" panose="05050102010706020507" pitchFamily="18" charset="2"/>
              </a:rPr>
            </a:br>
            <a:r>
              <a:rPr lang="en-US" altLang="en-US" sz="2400" dirty="0">
                <a:latin typeface="Times New Roman" panose="02020603050405020304" pitchFamily="18" charset="0"/>
                <a:cs typeface="Times New Roman" panose="02020603050405020304" pitchFamily="18" charset="0"/>
                <a:sym typeface="Symbol" panose="05050102010706020507" pitchFamily="18" charset="2"/>
              </a:rPr>
              <a:t>C &gt; 0</a:t>
            </a:r>
            <a:endParaRPr lang="ru-RU" altLang="en-US" sz="2000" dirty="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11975" name="Rectangle 8"/>
          <p:cNvSpPr>
            <a:spLocks noChangeArrowheads="1"/>
          </p:cNvSpPr>
          <p:nvPr/>
        </p:nvSpPr>
        <p:spPr bwMode="auto">
          <a:xfrm>
            <a:off x="7620000" y="5105400"/>
            <a:ext cx="1295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dirty="0">
                <a:solidFill>
                  <a:srgbClr val="0033CC"/>
                </a:solidFill>
                <a:latin typeface="Times New Roman" panose="02020603050405020304" pitchFamily="18" charset="0"/>
                <a:cs typeface="Times New Roman" panose="02020603050405020304" pitchFamily="18" charset="0"/>
                <a:sym typeface="Symbol" panose="05050102010706020507" pitchFamily="18" charset="2"/>
              </a:rPr>
              <a:t>“Edge” </a:t>
            </a:r>
            <a:br>
              <a:rPr lang="en-US" altLang="en-US" sz="2400" dirty="0">
                <a:latin typeface="Times New Roman" panose="02020603050405020304" pitchFamily="18" charset="0"/>
                <a:cs typeface="Times New Roman" panose="02020603050405020304" pitchFamily="18" charset="0"/>
                <a:sym typeface="Symbol" panose="05050102010706020507" pitchFamily="18" charset="2"/>
              </a:rPr>
            </a:br>
            <a:r>
              <a:rPr lang="en-US" altLang="en-US" sz="2400" dirty="0">
                <a:latin typeface="Times New Roman" panose="02020603050405020304" pitchFamily="18" charset="0"/>
                <a:cs typeface="Times New Roman" panose="02020603050405020304" pitchFamily="18" charset="0"/>
                <a:sym typeface="Symbol" panose="05050102010706020507" pitchFamily="18" charset="2"/>
              </a:rPr>
              <a:t>C &lt; 0</a:t>
            </a:r>
            <a:endParaRPr lang="ru-RU" altLang="en-US" sz="2000" dirty="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11976" name="Rectangle 9"/>
          <p:cNvSpPr>
            <a:spLocks noChangeArrowheads="1"/>
          </p:cNvSpPr>
          <p:nvPr/>
        </p:nvSpPr>
        <p:spPr bwMode="auto">
          <a:xfrm>
            <a:off x="4572000" y="1905000"/>
            <a:ext cx="1295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dirty="0">
                <a:solidFill>
                  <a:srgbClr val="0033CC"/>
                </a:solidFill>
                <a:latin typeface="Times New Roman" panose="02020603050405020304" pitchFamily="18" charset="0"/>
                <a:cs typeface="Times New Roman" panose="02020603050405020304" pitchFamily="18" charset="0"/>
                <a:sym typeface="Symbol" panose="05050102010706020507" pitchFamily="18" charset="2"/>
              </a:rPr>
              <a:t>“Edge” </a:t>
            </a:r>
            <a:br>
              <a:rPr lang="en-US" altLang="en-US" sz="2400" dirty="0">
                <a:latin typeface="Times New Roman" panose="02020603050405020304" pitchFamily="18" charset="0"/>
                <a:cs typeface="Times New Roman" panose="02020603050405020304" pitchFamily="18" charset="0"/>
                <a:sym typeface="Symbol" panose="05050102010706020507" pitchFamily="18" charset="2"/>
              </a:rPr>
            </a:br>
            <a:r>
              <a:rPr lang="en-US" altLang="en-US" sz="2400" i="1" dirty="0">
                <a:latin typeface="Times New Roman" panose="02020603050405020304" pitchFamily="18" charset="0"/>
                <a:cs typeface="Times New Roman" panose="02020603050405020304" pitchFamily="18" charset="0"/>
                <a:sym typeface="Symbol" panose="05050102010706020507" pitchFamily="18" charset="2"/>
              </a:rPr>
              <a:t>C</a:t>
            </a:r>
            <a:r>
              <a:rPr lang="en-US" altLang="en-US" sz="2400" dirty="0">
                <a:latin typeface="Times New Roman" panose="02020603050405020304" pitchFamily="18" charset="0"/>
                <a:cs typeface="Times New Roman" panose="02020603050405020304" pitchFamily="18" charset="0"/>
                <a:sym typeface="Symbol" panose="05050102010706020507" pitchFamily="18" charset="2"/>
              </a:rPr>
              <a:t> &lt; 0</a:t>
            </a:r>
            <a:endParaRPr lang="ru-RU" altLang="en-US" sz="2000" dirty="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11979" name="Oval 12"/>
          <p:cNvSpPr>
            <a:spLocks noChangeArrowheads="1"/>
          </p:cNvSpPr>
          <p:nvPr/>
        </p:nvSpPr>
        <p:spPr bwMode="auto">
          <a:xfrm>
            <a:off x="4641850" y="1828800"/>
            <a:ext cx="927100" cy="125413"/>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11981" name="Oval 14"/>
          <p:cNvSpPr>
            <a:spLocks noChangeArrowheads="1"/>
          </p:cNvSpPr>
          <p:nvPr/>
        </p:nvSpPr>
        <p:spPr bwMode="auto">
          <a:xfrm rot="5542000">
            <a:off x="7108032" y="5557043"/>
            <a:ext cx="927100" cy="125413"/>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11982" name="Rectangle 15"/>
          <p:cNvSpPr>
            <a:spLocks noChangeArrowheads="1"/>
          </p:cNvSpPr>
          <p:nvPr/>
        </p:nvSpPr>
        <p:spPr bwMode="auto">
          <a:xfrm>
            <a:off x="5356225" y="4714875"/>
            <a:ext cx="13019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i="1" dirty="0">
                <a:latin typeface="Times New Roman" panose="02020603050405020304" pitchFamily="18" charset="0"/>
                <a:sym typeface="Symbol" panose="05050102010706020507" pitchFamily="18" charset="2"/>
              </a:rPr>
              <a:t>|C| </a:t>
            </a:r>
            <a:r>
              <a:rPr lang="en-US" altLang="en-US" sz="2400" dirty="0">
                <a:latin typeface="Times New Roman" panose="02020603050405020304" pitchFamily="18" charset="0"/>
                <a:sym typeface="Symbol" panose="05050102010706020507" pitchFamily="18" charset="2"/>
              </a:rPr>
              <a:t>small</a:t>
            </a:r>
          </a:p>
        </p:txBody>
      </p:sp>
      <p:sp>
        <p:nvSpPr>
          <p:cNvPr id="211983" name="Line 16"/>
          <p:cNvSpPr>
            <a:spLocks noChangeShapeType="1"/>
          </p:cNvSpPr>
          <p:nvPr/>
        </p:nvSpPr>
        <p:spPr bwMode="auto">
          <a:xfrm flipH="1">
            <a:off x="5486400" y="5181600"/>
            <a:ext cx="5334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 name="Rectangle 5"/>
          <p:cNvSpPr>
            <a:spLocks noChangeArrowheads="1"/>
          </p:cNvSpPr>
          <p:nvPr/>
        </p:nvSpPr>
        <p:spPr bwMode="auto">
          <a:xfrm>
            <a:off x="8229600" y="60960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1</a:t>
            </a:r>
            <a:endParaRPr lang="ru-RU" altLang="en-US" sz="2400" baseline="-25000">
              <a:latin typeface="Times New Roman" panose="02020603050405020304" pitchFamily="18" charset="0"/>
              <a:cs typeface="Times New Roman" panose="02020603050405020304" pitchFamily="18" charset="0"/>
              <a:sym typeface="Symbol" panose="05050102010706020507" pitchFamily="18" charset="2"/>
            </a:endParaRPr>
          </a:p>
        </p:txBody>
      </p:sp>
      <p:cxnSp>
        <p:nvCxnSpPr>
          <p:cNvPr id="24" name="Straight Arrow Connector 23"/>
          <p:cNvCxnSpPr/>
          <p:nvPr/>
        </p:nvCxnSpPr>
        <p:spPr bwMode="auto">
          <a:xfrm>
            <a:off x="5105400" y="6324600"/>
            <a:ext cx="274320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5" name="Rectangle 6"/>
          <p:cNvSpPr>
            <a:spLocks noChangeArrowheads="1"/>
          </p:cNvSpPr>
          <p:nvPr/>
        </p:nvSpPr>
        <p:spPr bwMode="auto">
          <a:xfrm>
            <a:off x="3733800" y="18288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ru-RU" altLang="en-US" sz="240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dirty="0">
                <a:latin typeface="Times New Roman" panose="02020603050405020304" pitchFamily="18" charset="0"/>
                <a:cs typeface="Times New Roman" panose="02020603050405020304" pitchFamily="18" charset="0"/>
                <a:sym typeface="Symbol" panose="05050102010706020507" pitchFamily="18" charset="2"/>
              </a:rPr>
              <a:t>2</a:t>
            </a:r>
            <a:endParaRPr lang="ru-RU" altLang="en-US" sz="2400" baseline="-25000" dirty="0">
              <a:latin typeface="Times New Roman" panose="02020603050405020304" pitchFamily="18" charset="0"/>
              <a:cs typeface="Times New Roman" panose="02020603050405020304" pitchFamily="18" charset="0"/>
              <a:sym typeface="Symbol" panose="05050102010706020507" pitchFamily="18" charset="2"/>
            </a:endParaRPr>
          </a:p>
        </p:txBody>
      </p:sp>
      <p:cxnSp>
        <p:nvCxnSpPr>
          <p:cNvPr id="26" name="Straight Arrow Connector 25"/>
          <p:cNvCxnSpPr/>
          <p:nvPr/>
        </p:nvCxnSpPr>
        <p:spPr bwMode="auto">
          <a:xfrm flipV="1">
            <a:off x="4267200" y="2514600"/>
            <a:ext cx="0" cy="220980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9" name="TextBox 28">
            <a:extLst>
              <a:ext uri="{FF2B5EF4-FFF2-40B4-BE49-F238E27FC236}">
                <a16:creationId xmlns:a16="http://schemas.microsoft.com/office/drawing/2014/main" id="{252178CB-DB06-4DBF-80EC-4D8D80AB5FA7}"/>
              </a:ext>
            </a:extLst>
          </p:cNvPr>
          <p:cNvSpPr txBox="1"/>
          <p:nvPr/>
        </p:nvSpPr>
        <p:spPr>
          <a:xfrm>
            <a:off x="76200" y="1676400"/>
            <a:ext cx="2819400" cy="461665"/>
          </a:xfrm>
          <a:prstGeom prst="rect">
            <a:avLst/>
          </a:prstGeom>
          <a:noFill/>
        </p:spPr>
        <p:txBody>
          <a:bodyPr wrap="square" rtlCol="0">
            <a:spAutoFit/>
          </a:bodyPr>
          <a:lstStyle/>
          <a:p>
            <a:r>
              <a:rPr lang="en-US" sz="2400" dirty="0" err="1"/>
              <a:t>Cornerness</a:t>
            </a:r>
            <a:r>
              <a:rPr lang="en-US" sz="2400" dirty="0"/>
              <a:t> score:</a:t>
            </a:r>
          </a:p>
        </p:txBody>
      </p:sp>
      <p:sp>
        <p:nvSpPr>
          <p:cNvPr id="32" name="Text Box 18">
            <a:extLst>
              <a:ext uri="{FF2B5EF4-FFF2-40B4-BE49-F238E27FC236}">
                <a16:creationId xmlns:a16="http://schemas.microsoft.com/office/drawing/2014/main" id="{1433DB41-4CC4-4DF6-AB78-46B19D75F32F}"/>
              </a:ext>
            </a:extLst>
          </p:cNvPr>
          <p:cNvSpPr txBox="1">
            <a:spLocks noChangeArrowheads="1"/>
          </p:cNvSpPr>
          <p:nvPr/>
        </p:nvSpPr>
        <p:spPr bwMode="auto">
          <a:xfrm>
            <a:off x="449567" y="2735997"/>
            <a:ext cx="35060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l-GR" altLang="en-US" sz="1800" i="1" dirty="0">
                <a:latin typeface="Times New Roman" panose="02020603050405020304" pitchFamily="18" charset="0"/>
              </a:rPr>
              <a:t>α</a:t>
            </a:r>
            <a:r>
              <a:rPr lang="en-US" altLang="en-US" sz="1800" dirty="0"/>
              <a:t>: some constant (~0.04 to 0.06)</a:t>
            </a:r>
            <a:endParaRPr lang="el-GR" altLang="en-US" sz="1800" dirty="0"/>
          </a:p>
        </p:txBody>
      </p:sp>
      <p:sp>
        <p:nvSpPr>
          <p:cNvPr id="28" name="Rectangle 13">
            <a:extLst>
              <a:ext uri="{FF2B5EF4-FFF2-40B4-BE49-F238E27FC236}">
                <a16:creationId xmlns:a16="http://schemas.microsoft.com/office/drawing/2014/main" id="{ABAF5ABF-BA00-4475-A52D-67B18F971569}"/>
              </a:ext>
            </a:extLst>
          </p:cNvPr>
          <p:cNvSpPr>
            <a:spLocks noChangeArrowheads="1"/>
          </p:cNvSpPr>
          <p:nvPr/>
        </p:nvSpPr>
        <p:spPr bwMode="auto">
          <a:xfrm>
            <a:off x="4471577" y="5263169"/>
            <a:ext cx="1219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dirty="0">
                <a:solidFill>
                  <a:srgbClr val="0033CC"/>
                </a:solidFill>
                <a:latin typeface="Times New Roman" panose="02020603050405020304" pitchFamily="18" charset="0"/>
                <a:cs typeface="Times New Roman" panose="02020603050405020304" pitchFamily="18" charset="0"/>
                <a:sym typeface="Symbol" panose="05050102010706020507" pitchFamily="18" charset="2"/>
              </a:rPr>
              <a:t>“Flat” region</a:t>
            </a:r>
            <a:endParaRPr lang="ru-RU" altLang="en-US" sz="2400" dirty="0">
              <a:solidFill>
                <a:srgbClr val="0033CC"/>
              </a:solidFill>
              <a:latin typeface="Times New Roman" panose="02020603050405020304" pitchFamily="18" charset="0"/>
              <a:cs typeface="Times New Roman" panose="02020603050405020304" pitchFamily="18" charset="0"/>
              <a:sym typeface="Symbol" panose="05050102010706020507" pitchFamily="18" charset="2"/>
            </a:endParaRPr>
          </a:p>
        </p:txBody>
      </p:sp>
      <p:sp>
        <p:nvSpPr>
          <p:cNvPr id="30" name="Oval 15">
            <a:extLst>
              <a:ext uri="{FF2B5EF4-FFF2-40B4-BE49-F238E27FC236}">
                <a16:creationId xmlns:a16="http://schemas.microsoft.com/office/drawing/2014/main" id="{0E42A751-0D14-4FE5-9FC0-0777EBC3AF79}"/>
              </a:ext>
            </a:extLst>
          </p:cNvPr>
          <p:cNvSpPr>
            <a:spLocks noChangeArrowheads="1"/>
          </p:cNvSpPr>
          <p:nvPr/>
        </p:nvSpPr>
        <p:spPr bwMode="auto">
          <a:xfrm>
            <a:off x="4543301" y="4815011"/>
            <a:ext cx="482561" cy="505181"/>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31" name="Oval 17">
            <a:extLst>
              <a:ext uri="{FF2B5EF4-FFF2-40B4-BE49-F238E27FC236}">
                <a16:creationId xmlns:a16="http://schemas.microsoft.com/office/drawing/2014/main" id="{747E9D09-11DD-4FAD-AE9F-65146B94510B}"/>
              </a:ext>
            </a:extLst>
          </p:cNvPr>
          <p:cNvSpPr>
            <a:spLocks noChangeArrowheads="1"/>
          </p:cNvSpPr>
          <p:nvPr/>
        </p:nvSpPr>
        <p:spPr bwMode="auto">
          <a:xfrm>
            <a:off x="7413586" y="2536928"/>
            <a:ext cx="152400" cy="152400"/>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mc:AlternateContent xmlns:mc="http://schemas.openxmlformats.org/markup-compatibility/2006">
        <mc:Choice xmlns:a14="http://schemas.microsoft.com/office/drawing/2010/main" Requires="a14">
          <p:sp>
            <p:nvSpPr>
              <p:cNvPr id="33" name="Object 17">
                <a:extLst>
                  <a:ext uri="{FF2B5EF4-FFF2-40B4-BE49-F238E27FC236}">
                    <a16:creationId xmlns:a16="http://schemas.microsoft.com/office/drawing/2014/main" id="{36B546CC-7D3E-4DE3-9306-1D1BADFABE27}"/>
                  </a:ext>
                </a:extLst>
              </p:cNvPr>
              <p:cNvSpPr txBox="1"/>
              <p:nvPr/>
            </p:nvSpPr>
            <p:spPr bwMode="auto">
              <a:xfrm>
                <a:off x="100012" y="2138065"/>
                <a:ext cx="3855641" cy="661134"/>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𝐶</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𝜆</m:t>
                          </m:r>
                        </m:e>
                        <m:sub>
                          <m:r>
                            <a:rPr lang="en-US" i="1">
                              <a:solidFill>
                                <a:srgbClr val="000000"/>
                              </a:solidFill>
                              <a:latin typeface="Cambria Math" panose="02040503050406030204" pitchFamily="18" charset="0"/>
                            </a:rPr>
                            <m:t>1</m:t>
                          </m:r>
                        </m:sub>
                      </m:sSub>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𝜆</m:t>
                          </m:r>
                        </m:e>
                        <m:sub>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𝛼</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𝜆</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𝜆</m:t>
                          </m:r>
                        </m:e>
                        <m:sub>
                          <m:r>
                            <a:rPr lang="en-US" i="1">
                              <a:solidFill>
                                <a:srgbClr val="000000"/>
                              </a:solidFill>
                              <a:latin typeface="Cambria Math" panose="02040503050406030204" pitchFamily="18" charset="0"/>
                            </a:rPr>
                            <m:t>2</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oMath>
                  </m:oMathPara>
                </a14:m>
                <a:endParaRPr lang="en-US" dirty="0"/>
              </a:p>
            </p:txBody>
          </p:sp>
        </mc:Choice>
        <mc:Fallback>
          <p:sp>
            <p:nvSpPr>
              <p:cNvPr id="33" name="Object 17">
                <a:extLst>
                  <a:ext uri="{FF2B5EF4-FFF2-40B4-BE49-F238E27FC236}">
                    <a16:creationId xmlns:a16="http://schemas.microsoft.com/office/drawing/2014/main" id="{36B546CC-7D3E-4DE3-9306-1D1BADFABE27}"/>
                  </a:ext>
                </a:extLst>
              </p:cNvPr>
              <p:cNvSpPr txBox="1">
                <a:spLocks noRot="1" noChangeAspect="1" noMove="1" noResize="1" noEditPoints="1" noAdjustHandles="1" noChangeArrowheads="1" noChangeShapeType="1" noTextEdit="1"/>
              </p:cNvSpPr>
              <p:nvPr/>
            </p:nvSpPr>
            <p:spPr bwMode="auto">
              <a:xfrm>
                <a:off x="100012" y="2138065"/>
                <a:ext cx="3855641" cy="661134"/>
              </a:xfrm>
              <a:prstGeom prst="rect">
                <a:avLst/>
              </a:prstGeom>
              <a:blipFill>
                <a:blip r:embed="rId3"/>
                <a:stretch>
                  <a:fillRect/>
                </a:stretch>
              </a:blipFill>
              <a:ln>
                <a:noFill/>
              </a:ln>
            </p:spPr>
            <p:txBody>
              <a:bodyPr/>
              <a:lstStyle/>
              <a:p>
                <a:r>
                  <a:rPr lang="en-US">
                    <a:noFill/>
                  </a:rPr>
                  <a:t> </a:t>
                </a:r>
              </a:p>
            </p:txBody>
          </p:sp>
        </mc:Fallback>
      </mc:AlternateContent>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F7C428-FD8E-45BA-95DB-494FE8425FE6}"/>
              </a:ext>
            </a:extLst>
          </p:cNvPr>
          <p:cNvSpPr>
            <a:spLocks noGrp="1"/>
          </p:cNvSpPr>
          <p:nvPr>
            <p:ph type="title"/>
          </p:nvPr>
        </p:nvSpPr>
        <p:spPr/>
        <p:txBody>
          <a:bodyPr/>
          <a:lstStyle/>
          <a:p>
            <a:r>
              <a:rPr lang="en-US" dirty="0"/>
              <a:t>Linear algebra review</a:t>
            </a:r>
          </a:p>
        </p:txBody>
      </p:sp>
      <mc:AlternateContent xmlns:mc="http://schemas.openxmlformats.org/markup-compatibility/2006">
        <mc:Choice xmlns:a14="http://schemas.microsoft.com/office/drawing/2010/main" Requires="a14">
          <p:sp>
            <p:nvSpPr>
              <p:cNvPr id="5" name="Content Placeholder 4">
                <a:extLst>
                  <a:ext uri="{FF2B5EF4-FFF2-40B4-BE49-F238E27FC236}">
                    <a16:creationId xmlns:a16="http://schemas.microsoft.com/office/drawing/2014/main" id="{D6BAE96E-2B88-426F-8C6D-52D5F4350310}"/>
                  </a:ext>
                </a:extLst>
              </p:cNvPr>
              <p:cNvSpPr>
                <a:spLocks noGrp="1"/>
              </p:cNvSpPr>
              <p:nvPr>
                <p:ph idx="1"/>
              </p:nvPr>
            </p:nvSpPr>
            <p:spPr/>
            <p:txBody>
              <a:bodyPr/>
              <a:lstStyle/>
              <a:p>
                <a:pPr marL="0" indent="0">
                  <a:buNone/>
                </a:pPr>
                <a:r>
                  <a:rPr lang="en-US" dirty="0"/>
                  <a:t>Determinant of a diagonal matrix is the </a:t>
                </a:r>
                <a:r>
                  <a:rPr lang="en-US" i="1" dirty="0"/>
                  <a:t>product</a:t>
                </a:r>
                <a:r>
                  <a:rPr lang="en-US" dirty="0"/>
                  <a:t> of all eigenvalues. </a:t>
                </a:r>
                <a14:m>
                  <m:oMath xmlns:m="http://schemas.openxmlformats.org/officeDocument/2006/math">
                    <m:r>
                      <a:rPr lang="en-US" i="1" dirty="0" smtClean="0">
                        <a:latin typeface="Cambria Math" panose="02040503050406030204" pitchFamily="18" charset="0"/>
                      </a:rPr>
                      <m:t>𝐴</m:t>
                    </m:r>
                  </m:oMath>
                </a14:m>
                <a:r>
                  <a:rPr lang="en-US" dirty="0"/>
                  <a:t> is diagonal.</a:t>
                </a:r>
              </a:p>
              <a:p>
                <a:pPr marL="0" indent="0">
                  <a:buNone/>
                </a:pPr>
                <a:endParaRPr lang="en-US" dirty="0"/>
              </a:p>
              <a:p>
                <a:pPr marL="0" indent="0">
                  <a:buNone/>
                </a:pPr>
                <a:r>
                  <a:rPr lang="en-US" dirty="0"/>
                  <a:t>Trace of a square matrix is the </a:t>
                </a:r>
                <a:r>
                  <a:rPr lang="en-US" i="1" dirty="0"/>
                  <a:t>sum</a:t>
                </a:r>
                <a:r>
                  <a:rPr lang="en-US" dirty="0"/>
                  <a:t> of its diagonal entries; and is the sum of its eigenvalues.</a:t>
                </a:r>
              </a:p>
            </p:txBody>
          </p:sp>
        </mc:Choice>
        <mc:Fallback>
          <p:sp>
            <p:nvSpPr>
              <p:cNvPr id="5" name="Content Placeholder 4">
                <a:extLst>
                  <a:ext uri="{FF2B5EF4-FFF2-40B4-BE49-F238E27FC236}">
                    <a16:creationId xmlns:a16="http://schemas.microsoft.com/office/drawing/2014/main" id="{D6BAE96E-2B88-426F-8C6D-52D5F4350310}"/>
                  </a:ext>
                </a:extLst>
              </p:cNvPr>
              <p:cNvSpPr>
                <a:spLocks noGrp="1" noRot="1" noChangeAspect="1" noMove="1" noResize="1" noEditPoints="1" noAdjustHandles="1" noChangeArrowheads="1" noChangeShapeType="1" noTextEdit="1"/>
              </p:cNvSpPr>
              <p:nvPr>
                <p:ph idx="1"/>
              </p:nvPr>
            </p:nvSpPr>
            <p:spPr>
              <a:blipFill>
                <a:blip r:embed="rId3"/>
                <a:stretch>
                  <a:fillRect l="-1852" t="-1752"/>
                </a:stretch>
              </a:blipFill>
            </p:spPr>
            <p:txBody>
              <a:bodyPr/>
              <a:lstStyle/>
              <a:p>
                <a:r>
                  <a:rPr lang="en-US">
                    <a:noFill/>
                  </a:rPr>
                  <a:t> </a:t>
                </a:r>
              </a:p>
            </p:txBody>
          </p:sp>
        </mc:Fallback>
      </mc:AlternateContent>
    </p:spTree>
    <p:extLst>
      <p:ext uri="{BB962C8B-B14F-4D97-AF65-F5344CB8AC3E}">
        <p14:creationId xmlns:p14="http://schemas.microsoft.com/office/powerpoint/2010/main" val="12769130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r>
              <a:rPr lang="en-US" altLang="en-US" sz="2400" dirty="0">
                <a:cs typeface="Times New Roman" panose="02020603050405020304" pitchFamily="18" charset="0"/>
              </a:rPr>
              <a:t>Classification of image points using eigenvalues of </a:t>
            </a:r>
            <a:r>
              <a:rPr lang="en-US" altLang="en-US" sz="2400" i="1" dirty="0">
                <a:cs typeface="Times New Roman" panose="02020603050405020304" pitchFamily="18" charset="0"/>
              </a:rPr>
              <a:t>M</a:t>
            </a:r>
            <a:endParaRPr lang="en-US" altLang="en-US" sz="2400" dirty="0"/>
          </a:p>
        </p:txBody>
      </p:sp>
      <p:sp>
        <p:nvSpPr>
          <p:cNvPr id="211971" name="Rectangle 4"/>
          <p:cNvSpPr>
            <a:spLocks noChangeArrowheads="1"/>
          </p:cNvSpPr>
          <p:nvPr/>
        </p:nvSpPr>
        <p:spPr bwMode="auto">
          <a:xfrm>
            <a:off x="4495800" y="1752600"/>
            <a:ext cx="4343400" cy="4343400"/>
          </a:xfrm>
          <a:prstGeom prst="rect">
            <a:avLst/>
          </a:prstGeom>
          <a:solidFill>
            <a:srgbClr val="F38F67"/>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11972" name="Freeform 5"/>
          <p:cNvSpPr>
            <a:spLocks/>
          </p:cNvSpPr>
          <p:nvPr/>
        </p:nvSpPr>
        <p:spPr bwMode="auto">
          <a:xfrm>
            <a:off x="4953000" y="1752600"/>
            <a:ext cx="3886200" cy="3937000"/>
          </a:xfrm>
          <a:custGeom>
            <a:avLst/>
            <a:gdLst>
              <a:gd name="T0" fmla="*/ 0 w 2448"/>
              <a:gd name="T1" fmla="*/ 2147483646 h 2480"/>
              <a:gd name="T2" fmla="*/ 2147483646 w 2448"/>
              <a:gd name="T3" fmla="*/ 0 h 2480"/>
              <a:gd name="T4" fmla="*/ 2147483646 w 2448"/>
              <a:gd name="T5" fmla="*/ 0 h 2480"/>
              <a:gd name="T6" fmla="*/ 2147483646 w 2448"/>
              <a:gd name="T7" fmla="*/ 2147483646 h 2480"/>
              <a:gd name="T8" fmla="*/ 2147483646 w 2448"/>
              <a:gd name="T9" fmla="*/ 2147483646 h 2480"/>
              <a:gd name="T10" fmla="*/ 0 w 2448"/>
              <a:gd name="T11" fmla="*/ 2147483646 h 2480"/>
              <a:gd name="T12" fmla="*/ 0 60000 65536"/>
              <a:gd name="T13" fmla="*/ 0 60000 65536"/>
              <a:gd name="T14" fmla="*/ 0 60000 65536"/>
              <a:gd name="T15" fmla="*/ 0 60000 65536"/>
              <a:gd name="T16" fmla="*/ 0 60000 65536"/>
              <a:gd name="T17" fmla="*/ 0 60000 65536"/>
              <a:gd name="T18" fmla="*/ 0 w 2448"/>
              <a:gd name="T19" fmla="*/ 0 h 2480"/>
              <a:gd name="T20" fmla="*/ 2448 w 2448"/>
              <a:gd name="T21" fmla="*/ 2480 h 2480"/>
            </a:gdLst>
            <a:ahLst/>
            <a:cxnLst>
              <a:cxn ang="T12">
                <a:pos x="T0" y="T1"/>
              </a:cxn>
              <a:cxn ang="T13">
                <a:pos x="T2" y="T3"/>
              </a:cxn>
              <a:cxn ang="T14">
                <a:pos x="T4" y="T5"/>
              </a:cxn>
              <a:cxn ang="T15">
                <a:pos x="T6" y="T7"/>
              </a:cxn>
              <a:cxn ang="T16">
                <a:pos x="T8" y="T9"/>
              </a:cxn>
              <a:cxn ang="T17">
                <a:pos x="T10" y="T11"/>
              </a:cxn>
            </a:cxnLst>
            <a:rect l="T18" t="T19" r="T20" b="T21"/>
            <a:pathLst>
              <a:path w="2448" h="2480">
                <a:moveTo>
                  <a:pt x="0" y="1920"/>
                </a:moveTo>
                <a:lnTo>
                  <a:pt x="672" y="0"/>
                </a:lnTo>
                <a:lnTo>
                  <a:pt x="2448" y="0"/>
                </a:lnTo>
                <a:lnTo>
                  <a:pt x="2448" y="1872"/>
                </a:lnTo>
                <a:lnTo>
                  <a:pt x="555" y="2480"/>
                </a:lnTo>
                <a:lnTo>
                  <a:pt x="0" y="1920"/>
                </a:lnTo>
                <a:close/>
              </a:path>
            </a:pathLst>
          </a:custGeom>
          <a:solidFill>
            <a:schemeClr val="accent1"/>
          </a:solidFill>
          <a:ln w="9525">
            <a:solidFill>
              <a:schemeClr val="tx1"/>
            </a:solidFill>
            <a:round/>
            <a:headEnd/>
            <a:tailEnd/>
          </a:ln>
        </p:spPr>
        <p:txBody>
          <a:bodyPr/>
          <a:lstStyle/>
          <a:p>
            <a:endParaRPr lang="en-US"/>
          </a:p>
        </p:txBody>
      </p:sp>
      <p:sp>
        <p:nvSpPr>
          <p:cNvPr id="211973" name="AutoShape 6"/>
          <p:cNvSpPr>
            <a:spLocks noChangeArrowheads="1"/>
          </p:cNvSpPr>
          <p:nvPr/>
        </p:nvSpPr>
        <p:spPr bwMode="auto">
          <a:xfrm>
            <a:off x="4495800" y="4343400"/>
            <a:ext cx="1749425" cy="1752600"/>
          </a:xfrm>
          <a:prstGeom prst="rtTriangle">
            <a:avLst/>
          </a:prstGeom>
          <a:solidFill>
            <a:srgbClr val="B2B2B2"/>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11974" name="Rectangle 7"/>
          <p:cNvSpPr>
            <a:spLocks noChangeArrowheads="1"/>
          </p:cNvSpPr>
          <p:nvPr/>
        </p:nvSpPr>
        <p:spPr bwMode="auto">
          <a:xfrm>
            <a:off x="6019800" y="2362200"/>
            <a:ext cx="2667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dirty="0">
                <a:solidFill>
                  <a:srgbClr val="0033CC"/>
                </a:solidFill>
                <a:latin typeface="Times New Roman" panose="02020603050405020304" pitchFamily="18" charset="0"/>
                <a:cs typeface="Times New Roman" panose="02020603050405020304" pitchFamily="18" charset="0"/>
                <a:sym typeface="Symbol" panose="05050102010706020507" pitchFamily="18" charset="2"/>
              </a:rPr>
              <a:t>“Corner”</a:t>
            </a:r>
            <a:br>
              <a:rPr lang="en-US" altLang="en-US" sz="2400" dirty="0">
                <a:latin typeface="Times New Roman" panose="02020603050405020304" pitchFamily="18" charset="0"/>
                <a:cs typeface="Times New Roman" panose="02020603050405020304" pitchFamily="18" charset="0"/>
                <a:sym typeface="Symbol" panose="05050102010706020507" pitchFamily="18" charset="2"/>
              </a:rPr>
            </a:br>
            <a:r>
              <a:rPr lang="en-US" altLang="en-US" sz="2400" dirty="0">
                <a:latin typeface="Times New Roman" panose="02020603050405020304" pitchFamily="18" charset="0"/>
                <a:cs typeface="Times New Roman" panose="02020603050405020304" pitchFamily="18" charset="0"/>
                <a:sym typeface="Symbol" panose="05050102010706020507" pitchFamily="18" charset="2"/>
              </a:rPr>
              <a:t>C &gt; 0</a:t>
            </a:r>
            <a:endParaRPr lang="ru-RU" altLang="en-US" sz="2000" dirty="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11975" name="Rectangle 8"/>
          <p:cNvSpPr>
            <a:spLocks noChangeArrowheads="1"/>
          </p:cNvSpPr>
          <p:nvPr/>
        </p:nvSpPr>
        <p:spPr bwMode="auto">
          <a:xfrm>
            <a:off x="7620000" y="5105400"/>
            <a:ext cx="1295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dirty="0">
                <a:solidFill>
                  <a:srgbClr val="0033CC"/>
                </a:solidFill>
                <a:latin typeface="Times New Roman" panose="02020603050405020304" pitchFamily="18" charset="0"/>
                <a:cs typeface="Times New Roman" panose="02020603050405020304" pitchFamily="18" charset="0"/>
                <a:sym typeface="Symbol" panose="05050102010706020507" pitchFamily="18" charset="2"/>
              </a:rPr>
              <a:t>“Edge” </a:t>
            </a:r>
            <a:br>
              <a:rPr lang="en-US" altLang="en-US" sz="2400" dirty="0">
                <a:latin typeface="Times New Roman" panose="02020603050405020304" pitchFamily="18" charset="0"/>
                <a:cs typeface="Times New Roman" panose="02020603050405020304" pitchFamily="18" charset="0"/>
                <a:sym typeface="Symbol" panose="05050102010706020507" pitchFamily="18" charset="2"/>
              </a:rPr>
            </a:br>
            <a:r>
              <a:rPr lang="en-US" altLang="en-US" sz="2400" dirty="0">
                <a:latin typeface="Times New Roman" panose="02020603050405020304" pitchFamily="18" charset="0"/>
                <a:cs typeface="Times New Roman" panose="02020603050405020304" pitchFamily="18" charset="0"/>
                <a:sym typeface="Symbol" panose="05050102010706020507" pitchFamily="18" charset="2"/>
              </a:rPr>
              <a:t>C &lt; 0</a:t>
            </a:r>
            <a:endParaRPr lang="ru-RU" altLang="en-US" sz="2000" dirty="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11976" name="Rectangle 9"/>
          <p:cNvSpPr>
            <a:spLocks noChangeArrowheads="1"/>
          </p:cNvSpPr>
          <p:nvPr/>
        </p:nvSpPr>
        <p:spPr bwMode="auto">
          <a:xfrm>
            <a:off x="4572000" y="1905000"/>
            <a:ext cx="1295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dirty="0">
                <a:solidFill>
                  <a:srgbClr val="0033CC"/>
                </a:solidFill>
                <a:latin typeface="Times New Roman" panose="02020603050405020304" pitchFamily="18" charset="0"/>
                <a:cs typeface="Times New Roman" panose="02020603050405020304" pitchFamily="18" charset="0"/>
                <a:sym typeface="Symbol" panose="05050102010706020507" pitchFamily="18" charset="2"/>
              </a:rPr>
              <a:t>“Edge” </a:t>
            </a:r>
            <a:br>
              <a:rPr lang="en-US" altLang="en-US" sz="2400" dirty="0">
                <a:latin typeface="Times New Roman" panose="02020603050405020304" pitchFamily="18" charset="0"/>
                <a:cs typeface="Times New Roman" panose="02020603050405020304" pitchFamily="18" charset="0"/>
                <a:sym typeface="Symbol" panose="05050102010706020507" pitchFamily="18" charset="2"/>
              </a:rPr>
            </a:br>
            <a:r>
              <a:rPr lang="en-US" altLang="en-US" sz="2400" i="1" dirty="0">
                <a:latin typeface="Times New Roman" panose="02020603050405020304" pitchFamily="18" charset="0"/>
                <a:cs typeface="Times New Roman" panose="02020603050405020304" pitchFamily="18" charset="0"/>
                <a:sym typeface="Symbol" panose="05050102010706020507" pitchFamily="18" charset="2"/>
              </a:rPr>
              <a:t>C</a:t>
            </a:r>
            <a:r>
              <a:rPr lang="en-US" altLang="en-US" sz="2400" dirty="0">
                <a:latin typeface="Times New Roman" panose="02020603050405020304" pitchFamily="18" charset="0"/>
                <a:cs typeface="Times New Roman" panose="02020603050405020304" pitchFamily="18" charset="0"/>
                <a:sym typeface="Symbol" panose="05050102010706020507" pitchFamily="18" charset="2"/>
              </a:rPr>
              <a:t> &lt; 0</a:t>
            </a:r>
            <a:endParaRPr lang="ru-RU" altLang="en-US" sz="2000" dirty="0">
              <a:latin typeface="Times New Roman" panose="02020603050405020304" pitchFamily="18" charset="0"/>
              <a:cs typeface="Times New Roman" panose="02020603050405020304" pitchFamily="18" charset="0"/>
              <a:sym typeface="Symbol" panose="05050102010706020507" pitchFamily="18" charset="2"/>
            </a:endParaRPr>
          </a:p>
        </p:txBody>
      </p:sp>
      <p:sp>
        <p:nvSpPr>
          <p:cNvPr id="211979" name="Oval 12"/>
          <p:cNvSpPr>
            <a:spLocks noChangeArrowheads="1"/>
          </p:cNvSpPr>
          <p:nvPr/>
        </p:nvSpPr>
        <p:spPr bwMode="auto">
          <a:xfrm>
            <a:off x="4641850" y="1828800"/>
            <a:ext cx="927100" cy="125413"/>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11981" name="Oval 14"/>
          <p:cNvSpPr>
            <a:spLocks noChangeArrowheads="1"/>
          </p:cNvSpPr>
          <p:nvPr/>
        </p:nvSpPr>
        <p:spPr bwMode="auto">
          <a:xfrm rot="5542000">
            <a:off x="7108032" y="5557043"/>
            <a:ext cx="927100" cy="125413"/>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11982" name="Rectangle 15"/>
          <p:cNvSpPr>
            <a:spLocks noChangeArrowheads="1"/>
          </p:cNvSpPr>
          <p:nvPr/>
        </p:nvSpPr>
        <p:spPr bwMode="auto">
          <a:xfrm>
            <a:off x="5356225" y="4714875"/>
            <a:ext cx="13019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i="1" dirty="0">
                <a:latin typeface="Times New Roman" panose="02020603050405020304" pitchFamily="18" charset="0"/>
                <a:sym typeface="Symbol" panose="05050102010706020507" pitchFamily="18" charset="2"/>
              </a:rPr>
              <a:t>|C| </a:t>
            </a:r>
            <a:r>
              <a:rPr lang="en-US" altLang="en-US" sz="2400" dirty="0">
                <a:latin typeface="Times New Roman" panose="02020603050405020304" pitchFamily="18" charset="0"/>
                <a:sym typeface="Symbol" panose="05050102010706020507" pitchFamily="18" charset="2"/>
              </a:rPr>
              <a:t>small</a:t>
            </a:r>
          </a:p>
        </p:txBody>
      </p:sp>
      <p:sp>
        <p:nvSpPr>
          <p:cNvPr id="211983" name="Line 16"/>
          <p:cNvSpPr>
            <a:spLocks noChangeShapeType="1"/>
          </p:cNvSpPr>
          <p:nvPr/>
        </p:nvSpPr>
        <p:spPr bwMode="auto">
          <a:xfrm flipH="1">
            <a:off x="5486400" y="5181600"/>
            <a:ext cx="5334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aphicFrame>
        <p:nvGraphicFramePr>
          <p:cNvPr id="211984" name="Object 17"/>
          <p:cNvGraphicFramePr>
            <a:graphicFrameLocks noChangeAspect="1"/>
          </p:cNvGraphicFramePr>
          <p:nvPr>
            <p:extLst>
              <p:ext uri="{D42A27DB-BD31-4B8C-83A1-F6EECF244321}">
                <p14:modId xmlns:p14="http://schemas.microsoft.com/office/powerpoint/2010/main" val="1598566473"/>
              </p:ext>
            </p:extLst>
          </p:nvPr>
        </p:nvGraphicFramePr>
        <p:xfrm>
          <a:off x="76200" y="5513994"/>
          <a:ext cx="4070350" cy="571500"/>
        </p:xfrm>
        <a:graphic>
          <a:graphicData uri="http://schemas.openxmlformats.org/presentationml/2006/ole">
            <mc:AlternateContent xmlns:mc="http://schemas.openxmlformats.org/markup-compatibility/2006">
              <mc:Choice xmlns:v="urn:schemas-microsoft-com:vml" Requires="v">
                <p:oleObj spid="_x0000_s272452" name="Equation" r:id="rId4" imgW="1625400" imgH="228600" progId="Equation.3">
                  <p:embed/>
                </p:oleObj>
              </mc:Choice>
              <mc:Fallback>
                <p:oleObj name="Equation" r:id="rId4" imgW="1625400" imgH="228600" progId="Equation.3">
                  <p:embed/>
                  <p:pic>
                    <p:nvPicPr>
                      <p:cNvPr id="211984" name="Object 17"/>
                      <p:cNvPicPr>
                        <a:picLocks noChangeAspect="1" noChangeArrowheads="1"/>
                      </p:cNvPicPr>
                      <p:nvPr/>
                    </p:nvPicPr>
                    <p:blipFill>
                      <a:blip r:embed="rId5"/>
                      <a:srcRect/>
                      <a:stretch>
                        <a:fillRect/>
                      </a:stretch>
                    </p:blipFill>
                    <p:spPr bwMode="auto">
                      <a:xfrm>
                        <a:off x="76200" y="5513994"/>
                        <a:ext cx="40703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extBox 2"/>
          <p:cNvSpPr txBox="1"/>
          <p:nvPr/>
        </p:nvSpPr>
        <p:spPr>
          <a:xfrm>
            <a:off x="47154" y="4011547"/>
            <a:ext cx="1505473" cy="369332"/>
          </a:xfrm>
          <a:prstGeom prst="rect">
            <a:avLst/>
          </a:prstGeom>
          <a:noFill/>
        </p:spPr>
        <p:txBody>
          <a:bodyPr wrap="square" rtlCol="0">
            <a:spAutoFit/>
          </a:bodyPr>
          <a:lstStyle/>
          <a:p>
            <a:r>
              <a:rPr lang="en-US" sz="1800" dirty="0"/>
              <a:t>Determinant:</a:t>
            </a:r>
          </a:p>
        </p:txBody>
      </p:sp>
      <p:sp>
        <p:nvSpPr>
          <p:cNvPr id="21" name="TextBox 20"/>
          <p:cNvSpPr txBox="1"/>
          <p:nvPr/>
        </p:nvSpPr>
        <p:spPr>
          <a:xfrm>
            <a:off x="50968" y="4645578"/>
            <a:ext cx="906794" cy="369332"/>
          </a:xfrm>
          <a:prstGeom prst="rect">
            <a:avLst/>
          </a:prstGeom>
          <a:noFill/>
        </p:spPr>
        <p:txBody>
          <a:bodyPr wrap="square" rtlCol="0">
            <a:spAutoFit/>
          </a:bodyPr>
          <a:lstStyle/>
          <a:p>
            <a:r>
              <a:rPr lang="en-US" sz="1800" dirty="0"/>
              <a:t>Trace:</a:t>
            </a:r>
          </a:p>
        </p:txBody>
      </p:sp>
      <p:sp>
        <p:nvSpPr>
          <p:cNvPr id="23" name="Rectangle 5"/>
          <p:cNvSpPr>
            <a:spLocks noChangeArrowheads="1"/>
          </p:cNvSpPr>
          <p:nvPr/>
        </p:nvSpPr>
        <p:spPr bwMode="auto">
          <a:xfrm>
            <a:off x="8229600" y="60960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ru-RU" altLang="en-US" sz="240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a:latin typeface="Times New Roman" panose="02020603050405020304" pitchFamily="18" charset="0"/>
                <a:cs typeface="Times New Roman" panose="02020603050405020304" pitchFamily="18" charset="0"/>
                <a:sym typeface="Symbol" panose="05050102010706020507" pitchFamily="18" charset="2"/>
              </a:rPr>
              <a:t>1</a:t>
            </a:r>
            <a:endParaRPr lang="ru-RU" altLang="en-US" sz="2400" baseline="-25000">
              <a:latin typeface="Times New Roman" panose="02020603050405020304" pitchFamily="18" charset="0"/>
              <a:cs typeface="Times New Roman" panose="02020603050405020304" pitchFamily="18" charset="0"/>
              <a:sym typeface="Symbol" panose="05050102010706020507" pitchFamily="18" charset="2"/>
            </a:endParaRPr>
          </a:p>
        </p:txBody>
      </p:sp>
      <p:cxnSp>
        <p:nvCxnSpPr>
          <p:cNvPr id="24" name="Straight Arrow Connector 23"/>
          <p:cNvCxnSpPr/>
          <p:nvPr/>
        </p:nvCxnSpPr>
        <p:spPr bwMode="auto">
          <a:xfrm>
            <a:off x="5105400" y="6324600"/>
            <a:ext cx="274320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5" name="Rectangle 6"/>
          <p:cNvSpPr>
            <a:spLocks noChangeArrowheads="1"/>
          </p:cNvSpPr>
          <p:nvPr/>
        </p:nvSpPr>
        <p:spPr bwMode="auto">
          <a:xfrm>
            <a:off x="3733800" y="18288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ru-RU" altLang="en-US" sz="240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baseline="-25000" dirty="0">
                <a:latin typeface="Times New Roman" panose="02020603050405020304" pitchFamily="18" charset="0"/>
                <a:cs typeface="Times New Roman" panose="02020603050405020304" pitchFamily="18" charset="0"/>
                <a:sym typeface="Symbol" panose="05050102010706020507" pitchFamily="18" charset="2"/>
              </a:rPr>
              <a:t>2</a:t>
            </a:r>
            <a:endParaRPr lang="ru-RU" altLang="en-US" sz="2400" baseline="-25000" dirty="0">
              <a:latin typeface="Times New Roman" panose="02020603050405020304" pitchFamily="18" charset="0"/>
              <a:cs typeface="Times New Roman" panose="02020603050405020304" pitchFamily="18" charset="0"/>
              <a:sym typeface="Symbol" panose="05050102010706020507" pitchFamily="18" charset="2"/>
            </a:endParaRPr>
          </a:p>
        </p:txBody>
      </p:sp>
      <p:cxnSp>
        <p:nvCxnSpPr>
          <p:cNvPr id="26" name="Straight Arrow Connector 25"/>
          <p:cNvCxnSpPr/>
          <p:nvPr/>
        </p:nvCxnSpPr>
        <p:spPr bwMode="auto">
          <a:xfrm flipV="1">
            <a:off x="4267200" y="2514600"/>
            <a:ext cx="0" cy="220980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pic>
        <p:nvPicPr>
          <p:cNvPr id="2" name="Picture 1">
            <a:extLst>
              <a:ext uri="{FF2B5EF4-FFF2-40B4-BE49-F238E27FC236}">
                <a16:creationId xmlns:a16="http://schemas.microsoft.com/office/drawing/2014/main" id="{500F74C4-9F00-463C-8160-B391E7069537}"/>
              </a:ext>
            </a:extLst>
          </p:cNvPr>
          <p:cNvPicPr>
            <a:picLocks noChangeAspect="1"/>
          </p:cNvPicPr>
          <p:nvPr/>
        </p:nvPicPr>
        <p:blipFill>
          <a:blip r:embed="rId6"/>
          <a:stretch>
            <a:fillRect/>
          </a:stretch>
        </p:blipFill>
        <p:spPr>
          <a:xfrm>
            <a:off x="1516637" y="3938477"/>
            <a:ext cx="2424234" cy="565369"/>
          </a:xfrm>
          <a:prstGeom prst="rect">
            <a:avLst/>
          </a:prstGeom>
        </p:spPr>
      </p:pic>
      <p:sp>
        <p:nvSpPr>
          <p:cNvPr id="6" name="TextBox 5">
            <a:extLst>
              <a:ext uri="{FF2B5EF4-FFF2-40B4-BE49-F238E27FC236}">
                <a16:creationId xmlns:a16="http://schemas.microsoft.com/office/drawing/2014/main" id="{C695C678-DA11-45C4-9DE1-534A6178CEE2}"/>
              </a:ext>
            </a:extLst>
          </p:cNvPr>
          <p:cNvSpPr txBox="1"/>
          <p:nvPr/>
        </p:nvSpPr>
        <p:spPr>
          <a:xfrm>
            <a:off x="37388" y="3572688"/>
            <a:ext cx="3872444" cy="369332"/>
          </a:xfrm>
          <a:prstGeom prst="rect">
            <a:avLst/>
          </a:prstGeom>
          <a:noFill/>
        </p:spPr>
        <p:txBody>
          <a:bodyPr wrap="square" rtlCol="0">
            <a:spAutoFit/>
          </a:bodyPr>
          <a:lstStyle/>
          <a:p>
            <a:r>
              <a:rPr lang="en-US" sz="1800" i="1" dirty="0"/>
              <a:t>Remember your linear algebra:</a:t>
            </a:r>
          </a:p>
        </p:txBody>
      </p:sp>
      <p:pic>
        <p:nvPicPr>
          <p:cNvPr id="7" name="Picture 6">
            <a:extLst>
              <a:ext uri="{FF2B5EF4-FFF2-40B4-BE49-F238E27FC236}">
                <a16:creationId xmlns:a16="http://schemas.microsoft.com/office/drawing/2014/main" id="{6B4CBDFE-DDD3-4F0A-A08B-97ED809FFA97}"/>
              </a:ext>
            </a:extLst>
          </p:cNvPr>
          <p:cNvPicPr>
            <a:picLocks noChangeAspect="1"/>
          </p:cNvPicPr>
          <p:nvPr/>
        </p:nvPicPr>
        <p:blipFill rotWithShape="1">
          <a:blip r:embed="rId7"/>
          <a:srcRect b="7361"/>
          <a:stretch/>
        </p:blipFill>
        <p:spPr>
          <a:xfrm>
            <a:off x="1651700" y="4658502"/>
            <a:ext cx="1223655" cy="476490"/>
          </a:xfrm>
          <a:prstGeom prst="rect">
            <a:avLst/>
          </a:prstGeom>
        </p:spPr>
      </p:pic>
      <p:sp>
        <p:nvSpPr>
          <p:cNvPr id="33" name="TextBox 32">
            <a:extLst>
              <a:ext uri="{FF2B5EF4-FFF2-40B4-BE49-F238E27FC236}">
                <a16:creationId xmlns:a16="http://schemas.microsoft.com/office/drawing/2014/main" id="{A1677ECF-1761-4D3B-90B6-5DEF08D7E686}"/>
              </a:ext>
            </a:extLst>
          </p:cNvPr>
          <p:cNvSpPr txBox="1"/>
          <p:nvPr/>
        </p:nvSpPr>
        <p:spPr>
          <a:xfrm>
            <a:off x="76199" y="1676400"/>
            <a:ext cx="2799155" cy="461665"/>
          </a:xfrm>
          <a:prstGeom prst="rect">
            <a:avLst/>
          </a:prstGeom>
          <a:noFill/>
        </p:spPr>
        <p:txBody>
          <a:bodyPr wrap="square" rtlCol="0">
            <a:spAutoFit/>
          </a:bodyPr>
          <a:lstStyle/>
          <a:p>
            <a:r>
              <a:rPr lang="en-US" sz="2400" dirty="0" err="1"/>
              <a:t>Cornerness</a:t>
            </a:r>
            <a:r>
              <a:rPr lang="en-US" sz="2400" dirty="0"/>
              <a:t> score:</a:t>
            </a:r>
          </a:p>
        </p:txBody>
      </p:sp>
      <p:sp>
        <p:nvSpPr>
          <p:cNvPr id="29" name="Text Box 18">
            <a:extLst>
              <a:ext uri="{FF2B5EF4-FFF2-40B4-BE49-F238E27FC236}">
                <a16:creationId xmlns:a16="http://schemas.microsoft.com/office/drawing/2014/main" id="{F7CD76C6-2CF1-47C8-961B-943875E0B4A2}"/>
              </a:ext>
            </a:extLst>
          </p:cNvPr>
          <p:cNvSpPr txBox="1">
            <a:spLocks noChangeArrowheads="1"/>
          </p:cNvSpPr>
          <p:nvPr/>
        </p:nvSpPr>
        <p:spPr bwMode="auto">
          <a:xfrm>
            <a:off x="449567" y="2735997"/>
            <a:ext cx="35060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l-GR" altLang="en-US" sz="1800" i="1" dirty="0">
                <a:latin typeface="Times New Roman" panose="02020603050405020304" pitchFamily="18" charset="0"/>
              </a:rPr>
              <a:t>α</a:t>
            </a:r>
            <a:r>
              <a:rPr lang="en-US" altLang="en-US" sz="1800" dirty="0"/>
              <a:t>: some constant (~0.04 to 0.06)</a:t>
            </a:r>
            <a:endParaRPr lang="el-GR" altLang="en-US" sz="1800" dirty="0"/>
          </a:p>
        </p:txBody>
      </p:sp>
      <p:sp>
        <p:nvSpPr>
          <p:cNvPr id="30" name="Rectangle 13">
            <a:extLst>
              <a:ext uri="{FF2B5EF4-FFF2-40B4-BE49-F238E27FC236}">
                <a16:creationId xmlns:a16="http://schemas.microsoft.com/office/drawing/2014/main" id="{34BBFB1A-D259-475D-9EB4-4FEF35272EAD}"/>
              </a:ext>
            </a:extLst>
          </p:cNvPr>
          <p:cNvSpPr>
            <a:spLocks noChangeArrowheads="1"/>
          </p:cNvSpPr>
          <p:nvPr/>
        </p:nvSpPr>
        <p:spPr bwMode="auto">
          <a:xfrm>
            <a:off x="4471577" y="5263169"/>
            <a:ext cx="1219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dirty="0">
                <a:solidFill>
                  <a:srgbClr val="0033CC"/>
                </a:solidFill>
                <a:latin typeface="Times New Roman" panose="02020603050405020304" pitchFamily="18" charset="0"/>
                <a:cs typeface="Times New Roman" panose="02020603050405020304" pitchFamily="18" charset="0"/>
                <a:sym typeface="Symbol" panose="05050102010706020507" pitchFamily="18" charset="2"/>
              </a:rPr>
              <a:t>“Flat” region</a:t>
            </a:r>
            <a:endParaRPr lang="ru-RU" altLang="en-US" sz="2400" dirty="0">
              <a:solidFill>
                <a:srgbClr val="0033CC"/>
              </a:solidFill>
              <a:latin typeface="Times New Roman" panose="02020603050405020304" pitchFamily="18" charset="0"/>
              <a:cs typeface="Times New Roman" panose="02020603050405020304" pitchFamily="18" charset="0"/>
              <a:sym typeface="Symbol" panose="05050102010706020507" pitchFamily="18" charset="2"/>
            </a:endParaRPr>
          </a:p>
        </p:txBody>
      </p:sp>
      <p:sp>
        <p:nvSpPr>
          <p:cNvPr id="31" name="Oval 15">
            <a:extLst>
              <a:ext uri="{FF2B5EF4-FFF2-40B4-BE49-F238E27FC236}">
                <a16:creationId xmlns:a16="http://schemas.microsoft.com/office/drawing/2014/main" id="{7A93307F-5F4B-49FB-8EDE-286687D23C29}"/>
              </a:ext>
            </a:extLst>
          </p:cNvPr>
          <p:cNvSpPr>
            <a:spLocks noChangeArrowheads="1"/>
          </p:cNvSpPr>
          <p:nvPr/>
        </p:nvSpPr>
        <p:spPr bwMode="auto">
          <a:xfrm>
            <a:off x="4543301" y="4815011"/>
            <a:ext cx="482561" cy="505181"/>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34" name="Oval 17">
            <a:extLst>
              <a:ext uri="{FF2B5EF4-FFF2-40B4-BE49-F238E27FC236}">
                <a16:creationId xmlns:a16="http://schemas.microsoft.com/office/drawing/2014/main" id="{304A6CC7-A749-4B20-9E5E-EF7F4633F37B}"/>
              </a:ext>
            </a:extLst>
          </p:cNvPr>
          <p:cNvSpPr>
            <a:spLocks noChangeArrowheads="1"/>
          </p:cNvSpPr>
          <p:nvPr/>
        </p:nvSpPr>
        <p:spPr bwMode="auto">
          <a:xfrm>
            <a:off x="7413586" y="2536928"/>
            <a:ext cx="152400" cy="152400"/>
          </a:xfrm>
          <a:prstGeom prst="ellipse">
            <a:avLst/>
          </a:prstGeom>
          <a:solidFill>
            <a:srgbClr val="000099"/>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4" name="TextBox 3">
            <a:extLst>
              <a:ext uri="{FF2B5EF4-FFF2-40B4-BE49-F238E27FC236}">
                <a16:creationId xmlns:a16="http://schemas.microsoft.com/office/drawing/2014/main" id="{70E8B585-D238-40B4-A23E-72BCA0773B50}"/>
              </a:ext>
            </a:extLst>
          </p:cNvPr>
          <p:cNvSpPr txBox="1"/>
          <p:nvPr/>
        </p:nvSpPr>
        <p:spPr>
          <a:xfrm>
            <a:off x="39814" y="4273826"/>
            <a:ext cx="1910373" cy="276999"/>
          </a:xfrm>
          <a:prstGeom prst="rect">
            <a:avLst/>
          </a:prstGeom>
          <a:noFill/>
        </p:spPr>
        <p:txBody>
          <a:bodyPr wrap="square" rtlCol="0">
            <a:spAutoFit/>
          </a:bodyPr>
          <a:lstStyle/>
          <a:p>
            <a:r>
              <a:rPr lang="en-US" sz="1200" dirty="0"/>
              <a:t>(diagonal matrices)</a:t>
            </a:r>
          </a:p>
        </p:txBody>
      </p:sp>
      <mc:AlternateContent xmlns:mc="http://schemas.openxmlformats.org/markup-compatibility/2006">
        <mc:Choice xmlns:a14="http://schemas.microsoft.com/office/drawing/2010/main" Requires="a14">
          <p:sp>
            <p:nvSpPr>
              <p:cNvPr id="35" name="Object 17">
                <a:extLst>
                  <a:ext uri="{FF2B5EF4-FFF2-40B4-BE49-F238E27FC236}">
                    <a16:creationId xmlns:a16="http://schemas.microsoft.com/office/drawing/2014/main" id="{DC33B08F-206A-428B-B8CB-52CB463B3FCB}"/>
                  </a:ext>
                </a:extLst>
              </p:cNvPr>
              <p:cNvSpPr txBox="1"/>
              <p:nvPr/>
            </p:nvSpPr>
            <p:spPr bwMode="auto">
              <a:xfrm>
                <a:off x="100012" y="2138065"/>
                <a:ext cx="3872443" cy="661134"/>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𝐶</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𝜆</m:t>
                          </m:r>
                        </m:e>
                        <m:sub>
                          <m:r>
                            <a:rPr lang="en-US" i="1">
                              <a:solidFill>
                                <a:srgbClr val="000000"/>
                              </a:solidFill>
                              <a:latin typeface="Cambria Math" panose="02040503050406030204" pitchFamily="18" charset="0"/>
                            </a:rPr>
                            <m:t>1</m:t>
                          </m:r>
                        </m:sub>
                      </m:sSub>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𝜆</m:t>
                          </m:r>
                        </m:e>
                        <m:sub>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𝛼</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𝜆</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𝜆</m:t>
                          </m:r>
                        </m:e>
                        <m:sub>
                          <m:r>
                            <a:rPr lang="en-US" i="1">
                              <a:solidFill>
                                <a:srgbClr val="000000"/>
                              </a:solidFill>
                              <a:latin typeface="Cambria Math" panose="02040503050406030204" pitchFamily="18" charset="0"/>
                            </a:rPr>
                            <m:t>2</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oMath>
                  </m:oMathPara>
                </a14:m>
                <a:endParaRPr lang="en-US" dirty="0"/>
              </a:p>
            </p:txBody>
          </p:sp>
        </mc:Choice>
        <mc:Fallback>
          <p:sp>
            <p:nvSpPr>
              <p:cNvPr id="35" name="Object 17">
                <a:extLst>
                  <a:ext uri="{FF2B5EF4-FFF2-40B4-BE49-F238E27FC236}">
                    <a16:creationId xmlns:a16="http://schemas.microsoft.com/office/drawing/2014/main" id="{DC33B08F-206A-428B-B8CB-52CB463B3FCB}"/>
                  </a:ext>
                </a:extLst>
              </p:cNvPr>
              <p:cNvSpPr txBox="1">
                <a:spLocks noRot="1" noChangeAspect="1" noMove="1" noResize="1" noEditPoints="1" noAdjustHandles="1" noChangeArrowheads="1" noChangeShapeType="1" noTextEdit="1"/>
              </p:cNvSpPr>
              <p:nvPr/>
            </p:nvSpPr>
            <p:spPr bwMode="auto">
              <a:xfrm>
                <a:off x="100012" y="2138065"/>
                <a:ext cx="3872443" cy="661134"/>
              </a:xfrm>
              <a:prstGeom prst="rect">
                <a:avLst/>
              </a:prstGeom>
              <a:blipFill>
                <a:blip r:embed="rId8"/>
                <a:stretch>
                  <a:fillRect/>
                </a:stretch>
              </a:blipFill>
              <a:ln>
                <a:noFill/>
              </a:ln>
            </p:spPr>
            <p:txBody>
              <a:bodyPr/>
              <a:lstStyle/>
              <a:p>
                <a:r>
                  <a:rPr lang="en-US">
                    <a:noFill/>
                  </a:rPr>
                  <a:t> </a:t>
                </a:r>
              </a:p>
            </p:txBody>
          </p:sp>
        </mc:Fallback>
      </mc:AlternateContent>
      <p:sp>
        <p:nvSpPr>
          <p:cNvPr id="5" name="TextBox 4">
            <a:extLst>
              <a:ext uri="{FF2B5EF4-FFF2-40B4-BE49-F238E27FC236}">
                <a16:creationId xmlns:a16="http://schemas.microsoft.com/office/drawing/2014/main" id="{52135747-CFB7-49D0-BBAB-6D2A918FB683}"/>
              </a:ext>
            </a:extLst>
          </p:cNvPr>
          <p:cNvSpPr txBox="1"/>
          <p:nvPr/>
        </p:nvSpPr>
        <p:spPr>
          <a:xfrm>
            <a:off x="40377" y="6066183"/>
            <a:ext cx="4443288" cy="369332"/>
          </a:xfrm>
          <a:prstGeom prst="rect">
            <a:avLst/>
          </a:prstGeom>
          <a:noFill/>
        </p:spPr>
        <p:txBody>
          <a:bodyPr wrap="square" rtlCol="0">
            <a:spAutoFit/>
          </a:bodyPr>
          <a:lstStyle/>
          <a:p>
            <a:r>
              <a:rPr lang="en-US" sz="1800" dirty="0"/>
              <a:t>Avoids explicit eigenvalue computation!</a:t>
            </a:r>
          </a:p>
        </p:txBody>
      </p:sp>
    </p:spTree>
    <p:extLst>
      <p:ext uri="{BB962C8B-B14F-4D97-AF65-F5344CB8AC3E}">
        <p14:creationId xmlns:p14="http://schemas.microsoft.com/office/powerpoint/2010/main" val="41335333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p:txBody>
          <a:bodyPr/>
          <a:lstStyle/>
          <a:p>
            <a:pPr eaLnBrk="1" hangingPunct="1"/>
            <a:r>
              <a:rPr lang="en-US" altLang="en-US" dirty="0"/>
              <a:t>This is the Harris corner detector!</a:t>
            </a:r>
            <a:endParaRPr lang="ru-RU" altLang="en-US" dirty="0"/>
          </a:p>
        </p:txBody>
      </p:sp>
      <mc:AlternateContent xmlns:mc="http://schemas.openxmlformats.org/markup-compatibility/2006" xmlns:a14="http://schemas.microsoft.com/office/drawing/2010/main">
        <mc:Choice Requires="a14">
          <p:sp>
            <p:nvSpPr>
              <p:cNvPr id="214019" name="Rectangle 3"/>
              <p:cNvSpPr>
                <a:spLocks noGrp="1" noChangeArrowheads="1"/>
              </p:cNvSpPr>
              <p:nvPr>
                <p:ph idx="1"/>
              </p:nvPr>
            </p:nvSpPr>
            <p:spPr>
              <a:xfrm>
                <a:off x="381000" y="1219200"/>
                <a:ext cx="8382000" cy="3417094"/>
              </a:xfrm>
            </p:spPr>
            <p:txBody>
              <a:bodyPr/>
              <a:lstStyle/>
              <a:p>
                <a:pPr marL="514350" indent="-514350" eaLnBrk="1" hangingPunct="1">
                  <a:buFontTx/>
                  <a:buAutoNum type="arabicParenR"/>
                </a:pPr>
                <a:r>
                  <a:rPr lang="en-US" altLang="en-US" dirty="0"/>
                  <a:t>Compute</a:t>
                </a:r>
                <a:r>
                  <a:rPr lang="en-US" altLang="en-US" i="1" dirty="0"/>
                  <a:t> M </a:t>
                </a:r>
                <a:r>
                  <a:rPr lang="en-US" altLang="en-US" dirty="0"/>
                  <a:t>matrix for each window to recover a </a:t>
                </a:r>
                <a:r>
                  <a:rPr lang="en-US" altLang="en-US" i="1" dirty="0" err="1"/>
                  <a:t>cornerness</a:t>
                </a:r>
                <a:r>
                  <a:rPr lang="en-US" altLang="en-US" i="1" dirty="0"/>
                  <a:t> </a:t>
                </a:r>
                <a:r>
                  <a:rPr lang="en-US" altLang="en-US" dirty="0"/>
                  <a:t>score </a:t>
                </a:r>
                <a14:m>
                  <m:oMath xmlns:m="http://schemas.openxmlformats.org/officeDocument/2006/math">
                    <m:r>
                      <a:rPr lang="en-US" altLang="en-US" i="1" dirty="0" smtClean="0">
                        <a:latin typeface="Cambria Math" panose="02040503050406030204" pitchFamily="18" charset="0"/>
                      </a:rPr>
                      <m:t>𝐶</m:t>
                    </m:r>
                  </m:oMath>
                </a14:m>
                <a:r>
                  <a:rPr lang="en-US" altLang="en-US" dirty="0"/>
                  <a:t>.</a:t>
                </a:r>
              </a:p>
              <a:p>
                <a:pPr marL="400050" lvl="1" indent="0" eaLnBrk="1" hangingPunct="1">
                  <a:buNone/>
                </a:pPr>
                <a:r>
                  <a:rPr lang="en-US" altLang="en-US" dirty="0"/>
                  <a:t>	Note: We can find </a:t>
                </a:r>
                <a:r>
                  <a:rPr lang="en-US" altLang="en-US" i="1" dirty="0"/>
                  <a:t>M</a:t>
                </a:r>
                <a:r>
                  <a:rPr lang="en-US" altLang="en-US" dirty="0"/>
                  <a:t> purely from the per-pixel image derivatives!</a:t>
                </a:r>
                <a:endParaRPr lang="en-US" altLang="en-US" i="1" dirty="0"/>
              </a:p>
              <a:p>
                <a:pPr marL="514350" indent="-514350" eaLnBrk="1" hangingPunct="1">
                  <a:buFontTx/>
                  <a:buAutoNum type="arabicParenR"/>
                </a:pPr>
                <a:endParaRPr lang="en-US" altLang="en-US" dirty="0"/>
              </a:p>
              <a:p>
                <a:pPr marL="514350" indent="-514350" eaLnBrk="1" hangingPunct="1">
                  <a:buFontTx/>
                  <a:buAutoNum type="arabicParenR"/>
                </a:pPr>
                <a:r>
                  <a:rPr lang="en-US" altLang="en-US" dirty="0"/>
                  <a:t>Threshold to find pixels which give large corner response (</a:t>
                </a:r>
                <a14:m>
                  <m:oMath xmlns:m="http://schemas.openxmlformats.org/officeDocument/2006/math">
                    <m:r>
                      <a:rPr lang="en-US" altLang="en-US" i="1" dirty="0" smtClean="0">
                        <a:latin typeface="Cambria Math" panose="02040503050406030204" pitchFamily="18" charset="0"/>
                      </a:rPr>
                      <m:t>𝐶</m:t>
                    </m:r>
                  </m:oMath>
                </a14:m>
                <a:r>
                  <a:rPr lang="en-US" altLang="en-US" i="1" dirty="0"/>
                  <a:t> </a:t>
                </a:r>
                <a:r>
                  <a:rPr lang="en-US" altLang="en-US" dirty="0"/>
                  <a:t>&gt; threshold).</a:t>
                </a:r>
              </a:p>
              <a:p>
                <a:pPr marL="514350" indent="-514350" eaLnBrk="1" hangingPunct="1">
                  <a:buFontTx/>
                  <a:buAutoNum type="arabicParenR"/>
                </a:pPr>
                <a:endParaRPr lang="en-US" altLang="en-US" dirty="0"/>
              </a:p>
              <a:p>
                <a:pPr marL="514350" indent="-514350" eaLnBrk="1" hangingPunct="1">
                  <a:buFontTx/>
                  <a:buAutoNum type="arabicParenR"/>
                </a:pPr>
                <a:r>
                  <a:rPr lang="en-US" altLang="en-US" dirty="0"/>
                  <a:t>Find the local maxima pixels,</a:t>
                </a:r>
                <a:br>
                  <a:rPr lang="en-US" altLang="en-US" dirty="0"/>
                </a:br>
                <a:r>
                  <a:rPr lang="en-US" altLang="en-US" dirty="0"/>
                  <a:t>i.e., non-maximal suppression.</a:t>
                </a:r>
                <a:endParaRPr lang="ru-RU" altLang="en-US" dirty="0"/>
              </a:p>
            </p:txBody>
          </p:sp>
        </mc:Choice>
        <mc:Fallback xmlns="">
          <p:sp>
            <p:nvSpPr>
              <p:cNvPr id="214019" name="Rectangle 3"/>
              <p:cNvSpPr>
                <a:spLocks noGrp="1" noRot="1" noChangeAspect="1" noMove="1" noResize="1" noEditPoints="1" noAdjustHandles="1" noChangeArrowheads="1" noChangeShapeType="1" noTextEdit="1"/>
              </p:cNvSpPr>
              <p:nvPr>
                <p:ph idx="1"/>
              </p:nvPr>
            </p:nvSpPr>
            <p:spPr>
              <a:xfrm>
                <a:off x="381000" y="1219200"/>
                <a:ext cx="8382000" cy="3417094"/>
              </a:xfrm>
              <a:blipFill>
                <a:blip r:embed="rId3"/>
                <a:stretch>
                  <a:fillRect l="-1309" t="-1783" r="-1164" b="-28164"/>
                </a:stretch>
              </a:blipFill>
            </p:spPr>
            <p:txBody>
              <a:bodyPr/>
              <a:lstStyle/>
              <a:p>
                <a:r>
                  <a:rPr lang="en-US">
                    <a:noFill/>
                  </a:rPr>
                  <a:t> </a:t>
                </a:r>
              </a:p>
            </p:txBody>
          </p:sp>
        </mc:Fallback>
      </mc:AlternateContent>
      <p:sp>
        <p:nvSpPr>
          <p:cNvPr id="214020" name="Rectangle 14"/>
          <p:cNvSpPr>
            <a:spLocks noChangeArrowheads="1"/>
          </p:cNvSpPr>
          <p:nvPr/>
        </p:nvSpPr>
        <p:spPr bwMode="auto">
          <a:xfrm>
            <a:off x="381000" y="5759450"/>
            <a:ext cx="8458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nSpc>
                <a:spcPct val="90000"/>
              </a:lnSpc>
            </a:pPr>
            <a:r>
              <a:rPr lang="en-US" altLang="en-US" sz="2000" dirty="0" err="1"/>
              <a:t>C.Harris</a:t>
            </a:r>
            <a:r>
              <a:rPr lang="en-US" altLang="en-US" sz="2000" dirty="0"/>
              <a:t> and </a:t>
            </a:r>
            <a:r>
              <a:rPr lang="en-US" altLang="en-US" sz="2000" dirty="0" err="1"/>
              <a:t>M.Stephens</a:t>
            </a:r>
            <a:r>
              <a:rPr lang="en-US" altLang="en-US" sz="2000" dirty="0"/>
              <a:t>. </a:t>
            </a:r>
            <a:r>
              <a:rPr lang="en-US" altLang="en-US" sz="2000" dirty="0">
                <a:hlinkClick r:id="rId4"/>
              </a:rPr>
              <a:t>“A Combined Corner and Edge Detector.” </a:t>
            </a:r>
            <a:r>
              <a:rPr lang="en-US" altLang="en-US" sz="2000" i="1" dirty="0"/>
              <a:t>Proceedings of the 4th </a:t>
            </a:r>
            <a:r>
              <a:rPr lang="en-US" altLang="en-US" sz="2000" i="1" dirty="0" err="1"/>
              <a:t>Alvey</a:t>
            </a:r>
            <a:r>
              <a:rPr lang="en-US" altLang="en-US" sz="2000" i="1" dirty="0"/>
              <a:t> Vision Conference</a:t>
            </a:r>
            <a:r>
              <a:rPr lang="en-US" altLang="en-US" sz="2000" dirty="0"/>
              <a:t>: pages 147—151, 1988.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28699" y="0"/>
            <a:ext cx="7315200" cy="609600"/>
          </a:xfrm>
        </p:spPr>
        <p:txBody>
          <a:bodyPr/>
          <a:lstStyle/>
          <a:p>
            <a:r>
              <a:rPr lang="en-US" altLang="en-US" dirty="0">
                <a:latin typeface="Arial" panose="020B0604020202020204" pitchFamily="34" charset="0"/>
              </a:rPr>
              <a:t>Harris Corner Detector </a:t>
            </a:r>
            <a:r>
              <a:rPr lang="pl-PL" altLang="en-US" sz="2000" dirty="0">
                <a:latin typeface="Arial" panose="020B0604020202020204" pitchFamily="34" charset="0"/>
              </a:rPr>
              <a:t>[</a:t>
            </a:r>
            <a:r>
              <a:rPr lang="pl-PL" altLang="en-US" sz="2000" dirty="0"/>
              <a:t>Harris88</a:t>
            </a:r>
            <a:r>
              <a:rPr lang="pl-PL" altLang="en-US" sz="2000" dirty="0">
                <a:latin typeface="Arial" panose="020B0604020202020204" pitchFamily="34" charset="0"/>
              </a:rPr>
              <a:t>]</a:t>
            </a:r>
            <a:endParaRPr lang="en-US" altLang="en-US" sz="2000" dirty="0">
              <a:latin typeface="Arial" panose="020B0604020202020204" pitchFamily="34" charset="0"/>
            </a:endParaRPr>
          </a:p>
        </p:txBody>
      </p:sp>
      <p:pic>
        <p:nvPicPr>
          <p:cNvPr id="21607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791" y="676299"/>
            <a:ext cx="1141885" cy="888319"/>
          </a:xfrm>
          <a:prstGeom prst="rect">
            <a:avLst/>
          </a:prstGeom>
          <a:noFill/>
          <a:ln w="12700" cap="sq">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sp>
        <p:nvSpPr>
          <p:cNvPr id="8203" name="Text Box 9"/>
          <p:cNvSpPr txBox="1">
            <a:spLocks noChangeArrowheads="1"/>
          </p:cNvSpPr>
          <p:nvPr/>
        </p:nvSpPr>
        <p:spPr bwMode="auto">
          <a:xfrm>
            <a:off x="3832837" y="1660202"/>
            <a:ext cx="5519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None/>
            </a:pPr>
            <a:r>
              <a:rPr lang="pl-PL" altLang="en-US" sz="1800" dirty="0">
                <a:solidFill>
                  <a:srgbClr val="000000"/>
                </a:solidFill>
                <a:latin typeface="Arial" panose="020B0604020202020204" pitchFamily="34" charset="0"/>
              </a:rPr>
              <a:t>1. </a:t>
            </a:r>
            <a:r>
              <a:rPr lang="en-US" altLang="en-US" sz="1800" dirty="0">
                <a:solidFill>
                  <a:srgbClr val="000000"/>
                </a:solidFill>
                <a:latin typeface="Arial" panose="020B0604020202020204" pitchFamily="34" charset="0"/>
              </a:rPr>
              <a:t>Compute </a:t>
            </a:r>
            <a:r>
              <a:rPr lang="en-US" altLang="en-US" sz="1800" dirty="0" err="1">
                <a:solidFill>
                  <a:srgbClr val="000000"/>
                </a:solidFill>
                <a:latin typeface="Arial" panose="020B0604020202020204" pitchFamily="34" charset="0"/>
              </a:rPr>
              <a:t>i</a:t>
            </a:r>
            <a:r>
              <a:rPr lang="pl-PL" altLang="en-US" sz="1800" dirty="0">
                <a:solidFill>
                  <a:srgbClr val="000000"/>
                </a:solidFill>
                <a:latin typeface="Arial" panose="020B0604020202020204" pitchFamily="34" charset="0"/>
              </a:rPr>
              <a:t>mage derivatives</a:t>
            </a:r>
            <a:r>
              <a:rPr lang="en-US" altLang="en-US" sz="1800" dirty="0">
                <a:solidFill>
                  <a:srgbClr val="000000"/>
                </a:solidFill>
                <a:latin typeface="Arial" panose="020B0604020202020204" pitchFamily="34" charset="0"/>
              </a:rPr>
              <a:t> (optionally, blur first).</a:t>
            </a:r>
          </a:p>
        </p:txBody>
      </p:sp>
      <mc:AlternateContent xmlns:mc="http://schemas.openxmlformats.org/markup-compatibility/2006" xmlns:a14="http://schemas.microsoft.com/office/drawing/2010/main">
        <mc:Choice Requires="a14">
          <p:sp>
            <p:nvSpPr>
              <p:cNvPr id="8204" name="Text Box 10"/>
              <p:cNvSpPr txBox="1">
                <a:spLocks noChangeArrowheads="1"/>
              </p:cNvSpPr>
              <p:nvPr/>
            </p:nvSpPr>
            <p:spPr bwMode="auto">
              <a:xfrm>
                <a:off x="3835184" y="2589147"/>
                <a:ext cx="3149430" cy="646331"/>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0"/>
                  </a:spcBef>
                  <a:buFontTx/>
                  <a:buNone/>
                </a:pPr>
                <a:r>
                  <a:rPr lang="pl-PL" altLang="en-US" sz="1800" dirty="0">
                    <a:solidFill>
                      <a:srgbClr val="000000"/>
                    </a:solidFill>
                    <a:latin typeface="Arial" panose="020B0604020202020204" pitchFamily="34" charset="0"/>
                  </a:rPr>
                  <a:t>2. </a:t>
                </a:r>
                <a:r>
                  <a:rPr lang="en-US" altLang="en-US" sz="1800" dirty="0">
                    <a:solidFill>
                      <a:srgbClr val="000000"/>
                    </a:solidFill>
                    <a:latin typeface="Arial" panose="020B0604020202020204" pitchFamily="34" charset="0"/>
                  </a:rPr>
                  <a:t>Compute </a:t>
                </a:r>
                <a14:m>
                  <m:oMath xmlns:m="http://schemas.openxmlformats.org/officeDocument/2006/math">
                    <m:r>
                      <a:rPr lang="en-US" altLang="en-US" sz="1800" i="1" dirty="0" smtClean="0">
                        <a:solidFill>
                          <a:srgbClr val="000000"/>
                        </a:solidFill>
                        <a:latin typeface="Cambria Math" panose="02040503050406030204" pitchFamily="18" charset="0"/>
                      </a:rPr>
                      <m:t>𝑀</m:t>
                    </m:r>
                  </m:oMath>
                </a14:m>
                <a:r>
                  <a:rPr lang="en-US" altLang="en-US" sz="1800" dirty="0">
                    <a:solidFill>
                      <a:srgbClr val="000000"/>
                    </a:solidFill>
                    <a:latin typeface="Arial" panose="020B0604020202020204" pitchFamily="34" charset="0"/>
                  </a:rPr>
                  <a:t> components</a:t>
                </a:r>
              </a:p>
              <a:p>
                <a:pPr>
                  <a:spcBef>
                    <a:spcPts val="0"/>
                  </a:spcBef>
                  <a:buFontTx/>
                  <a:buNone/>
                </a:pPr>
                <a:r>
                  <a:rPr lang="en-US" altLang="en-US" sz="1800" dirty="0">
                    <a:solidFill>
                      <a:srgbClr val="000000"/>
                    </a:solidFill>
                    <a:latin typeface="Arial" panose="020B0604020202020204" pitchFamily="34" charset="0"/>
                  </a:rPr>
                  <a:t>    as s</a:t>
                </a:r>
                <a:r>
                  <a:rPr lang="pl-PL" altLang="en-US" sz="1800" dirty="0">
                    <a:solidFill>
                      <a:srgbClr val="000000"/>
                    </a:solidFill>
                    <a:latin typeface="Arial" panose="020B0604020202020204" pitchFamily="34" charset="0"/>
                  </a:rPr>
                  <a:t>quare</a:t>
                </a:r>
                <a:r>
                  <a:rPr lang="en-US" altLang="en-US" sz="1800" dirty="0">
                    <a:solidFill>
                      <a:srgbClr val="000000"/>
                    </a:solidFill>
                    <a:latin typeface="Arial" panose="020B0604020202020204" pitchFamily="34" charset="0"/>
                  </a:rPr>
                  <a:t>s</a:t>
                </a:r>
                <a:r>
                  <a:rPr lang="pl-PL" altLang="en-US" sz="1800" dirty="0">
                    <a:solidFill>
                      <a:srgbClr val="000000"/>
                    </a:solidFill>
                    <a:latin typeface="Arial" panose="020B0604020202020204" pitchFamily="34" charset="0"/>
                  </a:rPr>
                  <a:t> of</a:t>
                </a:r>
                <a:r>
                  <a:rPr lang="en-US" altLang="en-US" sz="1800" dirty="0">
                    <a:solidFill>
                      <a:srgbClr val="000000"/>
                    </a:solidFill>
                    <a:latin typeface="Arial" panose="020B0604020202020204" pitchFamily="34" charset="0"/>
                  </a:rPr>
                  <a:t> </a:t>
                </a:r>
                <a:r>
                  <a:rPr lang="pl-PL" altLang="en-US" sz="1800" dirty="0">
                    <a:solidFill>
                      <a:srgbClr val="000000"/>
                    </a:solidFill>
                    <a:latin typeface="Arial" panose="020B0604020202020204" pitchFamily="34" charset="0"/>
                  </a:rPr>
                  <a:t>derivatives</a:t>
                </a:r>
                <a:r>
                  <a:rPr lang="en-US" altLang="en-US" sz="1800" dirty="0">
                    <a:solidFill>
                      <a:srgbClr val="000000"/>
                    </a:solidFill>
                    <a:latin typeface="Arial" panose="020B0604020202020204" pitchFamily="34" charset="0"/>
                  </a:rPr>
                  <a:t>.</a:t>
                </a:r>
              </a:p>
            </p:txBody>
          </p:sp>
        </mc:Choice>
        <mc:Fallback xmlns="">
          <p:sp>
            <p:nvSpPr>
              <p:cNvPr id="8204" name="Text Box 10"/>
              <p:cNvSpPr txBox="1">
                <a:spLocks noRot="1" noChangeAspect="1" noMove="1" noResize="1" noEditPoints="1" noAdjustHandles="1" noChangeArrowheads="1" noChangeShapeType="1" noTextEdit="1"/>
              </p:cNvSpPr>
              <p:nvPr/>
            </p:nvSpPr>
            <p:spPr bwMode="auto">
              <a:xfrm>
                <a:off x="3835184" y="2589147"/>
                <a:ext cx="3149430" cy="646331"/>
              </a:xfrm>
              <a:prstGeom prst="rect">
                <a:avLst/>
              </a:prstGeom>
              <a:blipFill>
                <a:blip r:embed="rId4"/>
                <a:stretch>
                  <a:fillRect l="-1547" t="-5660" b="-14151"/>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05" name="Text Box 11"/>
              <p:cNvSpPr txBox="1">
                <a:spLocks noChangeArrowheads="1"/>
              </p:cNvSpPr>
              <p:nvPr/>
            </p:nvSpPr>
            <p:spPr bwMode="auto">
              <a:xfrm>
                <a:off x="3831286" y="3493596"/>
                <a:ext cx="4014787" cy="847348"/>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800" dirty="0">
                    <a:solidFill>
                      <a:srgbClr val="000000"/>
                    </a:solidFill>
                    <a:latin typeface="Arial" panose="020B0604020202020204" pitchFamily="34" charset="0"/>
                  </a:rPr>
                  <a:t>3. Gaussian filter </a:t>
                </a:r>
                <a:r>
                  <a:rPr lang="en-US" altLang="en-US" sz="1800" i="1" dirty="0">
                    <a:solidFill>
                      <a:srgbClr val="000000"/>
                    </a:solidFill>
                    <a:latin typeface="Arial" panose="020B0604020202020204" pitchFamily="34" charset="0"/>
                  </a:rPr>
                  <a:t>g()</a:t>
                </a:r>
                <a:r>
                  <a:rPr lang="en-US" altLang="en-US" sz="1800" dirty="0">
                    <a:solidFill>
                      <a:srgbClr val="000000"/>
                    </a:solidFill>
                    <a:latin typeface="Arial" panose="020B0604020202020204" pitchFamily="34" charset="0"/>
                  </a:rPr>
                  <a:t> with width </a:t>
                </a:r>
                <a:r>
                  <a:rPr lang="pl-PL" altLang="en-US" sz="1800" i="1" dirty="0">
                    <a:solidFill>
                      <a:srgbClr val="000000"/>
                    </a:solidFill>
                    <a:latin typeface="Symbol" panose="05050102010706020507" pitchFamily="18" charset="2"/>
                  </a:rPr>
                  <a:t>s</a:t>
                </a:r>
                <a:endParaRPr lang="en-US" altLang="en-US" sz="1800" i="1" dirty="0">
                  <a:solidFill>
                    <a:srgbClr val="000000"/>
                  </a:solidFill>
                  <a:latin typeface="Symbol" panose="05050102010706020507" pitchFamily="18" charset="2"/>
                </a:endParaRPr>
              </a:p>
              <a:p>
                <a:pPr>
                  <a:spcBef>
                    <a:spcPct val="50000"/>
                  </a:spcBef>
                  <a:buFontTx/>
                  <a:buNone/>
                </a:pPr>
                <a:r>
                  <a:rPr lang="en-US" altLang="en-US" sz="1800" i="1" dirty="0">
                    <a:solidFill>
                      <a:srgbClr val="000000"/>
                    </a:solidFill>
                    <a:latin typeface="Symbol" panose="05050102010706020507" pitchFamily="18" charset="2"/>
                  </a:rPr>
                  <a:t>     = </a:t>
                </a:r>
                <a14:m>
                  <m:oMath xmlns:m="http://schemas.openxmlformats.org/officeDocument/2006/math">
                    <m:r>
                      <a:rPr lang="en-US" sz="1800" i="1">
                        <a:latin typeface="Cambria Math" panose="02040503050406030204" pitchFamily="18" charset="0"/>
                      </a:rPr>
                      <m:t>𝑔</m:t>
                    </m:r>
                    <m:d>
                      <m:dPr>
                        <m:ctrlPr>
                          <a:rPr lang="en-US" sz="1800" i="1">
                            <a:latin typeface="Cambria Math" panose="02040503050406030204" pitchFamily="18" charset="0"/>
                          </a:rPr>
                        </m:ctrlPr>
                      </m:dPr>
                      <m:e>
                        <m:sSubSup>
                          <m:sSubSupPr>
                            <m:ctrlPr>
                              <a:rPr lang="en-US" sz="1800" i="1">
                                <a:latin typeface="Cambria Math" panose="02040503050406030204" pitchFamily="18" charset="0"/>
                              </a:rPr>
                            </m:ctrlPr>
                          </m:sSubSupPr>
                          <m:e>
                            <m:r>
                              <a:rPr lang="en-US" sz="1800" i="1">
                                <a:latin typeface="Cambria Math" panose="02040503050406030204" pitchFamily="18" charset="0"/>
                              </a:rPr>
                              <m:t>𝐼</m:t>
                            </m:r>
                          </m:e>
                          <m:sub>
                            <m:r>
                              <a:rPr lang="en-US" sz="1800" i="1">
                                <a:latin typeface="Cambria Math" panose="02040503050406030204" pitchFamily="18" charset="0"/>
                              </a:rPr>
                              <m:t>𝑥</m:t>
                            </m:r>
                          </m:sub>
                          <m:sup>
                            <m:r>
                              <a:rPr lang="en-US" sz="1800" i="1">
                                <a:latin typeface="Cambria Math" panose="02040503050406030204" pitchFamily="18" charset="0"/>
                              </a:rPr>
                              <m:t>2</m:t>
                            </m:r>
                          </m:sup>
                        </m:sSubSup>
                      </m:e>
                    </m:d>
                  </m:oMath>
                </a14:m>
                <a:r>
                  <a:rPr lang="en-US" altLang="en-US" sz="1800" i="1" dirty="0">
                    <a:solidFill>
                      <a:srgbClr val="000000"/>
                    </a:solidFill>
                    <a:latin typeface="Arial" panose="020B0604020202020204" pitchFamily="34" charset="0"/>
                  </a:rPr>
                  <a:t>, </a:t>
                </a:r>
                <a14:m>
                  <m:oMath xmlns:m="http://schemas.openxmlformats.org/officeDocument/2006/math">
                    <m:r>
                      <a:rPr lang="en-US" sz="1800" i="1">
                        <a:latin typeface="Cambria Math" panose="02040503050406030204" pitchFamily="18" charset="0"/>
                        <a:ea typeface="Cambria Math" panose="02040503050406030204" pitchFamily="18" charset="0"/>
                      </a:rPr>
                      <m:t>𝑔</m:t>
                    </m:r>
                    <m:d>
                      <m:dPr>
                        <m:ctrlPr>
                          <a:rPr lang="en-US" sz="1800" i="1">
                            <a:latin typeface="Cambria Math" panose="02040503050406030204" pitchFamily="18" charset="0"/>
                            <a:ea typeface="Cambria Math" panose="02040503050406030204" pitchFamily="18" charset="0"/>
                          </a:rPr>
                        </m:ctrlPr>
                      </m:dPr>
                      <m:e>
                        <m:sSubSup>
                          <m:sSubSupPr>
                            <m:ctrlPr>
                              <a:rPr lang="en-US" sz="1800" i="1">
                                <a:latin typeface="Cambria Math" panose="02040503050406030204" pitchFamily="18" charset="0"/>
                                <a:ea typeface="Cambria Math" panose="02040503050406030204" pitchFamily="18" charset="0"/>
                              </a:rPr>
                            </m:ctrlPr>
                          </m:sSubSupPr>
                          <m:e>
                            <m:r>
                              <a:rPr lang="en-US" sz="1800" i="1">
                                <a:latin typeface="Cambria Math" panose="02040503050406030204" pitchFamily="18" charset="0"/>
                                <a:ea typeface="Cambria Math" panose="02040503050406030204" pitchFamily="18" charset="0"/>
                              </a:rPr>
                              <m:t>𝐼</m:t>
                            </m:r>
                          </m:e>
                          <m:sub>
                            <m:r>
                              <a:rPr lang="en-US" sz="1800" i="1">
                                <a:latin typeface="Cambria Math" panose="02040503050406030204" pitchFamily="18" charset="0"/>
                                <a:ea typeface="Cambria Math" panose="02040503050406030204" pitchFamily="18" charset="0"/>
                              </a:rPr>
                              <m:t>𝑦</m:t>
                            </m:r>
                          </m:sub>
                          <m:sup>
                            <m:r>
                              <a:rPr lang="en-US" sz="1800" i="1">
                                <a:latin typeface="Cambria Math" panose="02040503050406030204" pitchFamily="18" charset="0"/>
                                <a:ea typeface="Cambria Math" panose="02040503050406030204" pitchFamily="18" charset="0"/>
                              </a:rPr>
                              <m:t>2</m:t>
                            </m:r>
                          </m:sup>
                        </m:sSubSup>
                      </m:e>
                    </m:d>
                  </m:oMath>
                </a14:m>
                <a:r>
                  <a:rPr lang="en-US" altLang="en-US" sz="1800" i="1" dirty="0">
                    <a:solidFill>
                      <a:srgbClr val="000000"/>
                    </a:solidFill>
                    <a:latin typeface="Arial" panose="020B0604020202020204" pitchFamily="34" charset="0"/>
                  </a:rPr>
                  <a:t>, </a:t>
                </a:r>
                <a14:m>
                  <m:oMath xmlns:m="http://schemas.openxmlformats.org/officeDocument/2006/math">
                    <m:r>
                      <a:rPr lang="en-US" sz="1800" i="1">
                        <a:latin typeface="Cambria Math" panose="02040503050406030204" pitchFamily="18" charset="0"/>
                        <a:ea typeface="Cambria Math" panose="02040503050406030204" pitchFamily="18" charset="0"/>
                      </a:rPr>
                      <m:t>𝑔</m:t>
                    </m:r>
                    <m:d>
                      <m:dPr>
                        <m:ctrlPr>
                          <a:rPr lang="en-US" sz="1800" i="1">
                            <a:latin typeface="Cambria Math" panose="02040503050406030204" pitchFamily="18" charset="0"/>
                            <a:ea typeface="Cambria Math" panose="02040503050406030204" pitchFamily="18" charset="0"/>
                          </a:rPr>
                        </m:ctrlPr>
                      </m:dPr>
                      <m:e>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𝐼</m:t>
                            </m:r>
                          </m:e>
                          <m:sub>
                            <m:r>
                              <a:rPr lang="en-US" sz="1800" i="1">
                                <a:latin typeface="Cambria Math" panose="02040503050406030204" pitchFamily="18" charset="0"/>
                                <a:ea typeface="Cambria Math" panose="02040503050406030204" pitchFamily="18" charset="0"/>
                              </a:rPr>
                              <m:t>𝑥</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𝐼</m:t>
                            </m:r>
                          </m:e>
                          <m:sub>
                            <m:r>
                              <a:rPr lang="en-US" sz="1800" i="1">
                                <a:latin typeface="Cambria Math" panose="02040503050406030204" pitchFamily="18" charset="0"/>
                                <a:ea typeface="Cambria Math" panose="02040503050406030204" pitchFamily="18" charset="0"/>
                              </a:rPr>
                              <m:t>𝑦</m:t>
                            </m:r>
                          </m:sub>
                        </m:sSub>
                      </m:e>
                    </m:d>
                  </m:oMath>
                </a14:m>
                <a:endParaRPr lang="en-US" altLang="en-US" sz="1800" i="1" dirty="0">
                  <a:solidFill>
                    <a:srgbClr val="000000"/>
                  </a:solidFill>
                  <a:latin typeface="Arial" panose="020B0604020202020204" pitchFamily="34" charset="0"/>
                </a:endParaRPr>
              </a:p>
            </p:txBody>
          </p:sp>
        </mc:Choice>
        <mc:Fallback xmlns="">
          <p:sp>
            <p:nvSpPr>
              <p:cNvPr id="8205" name="Text Box 11"/>
              <p:cNvSpPr txBox="1">
                <a:spLocks noRot="1" noChangeAspect="1" noMove="1" noResize="1" noEditPoints="1" noAdjustHandles="1" noChangeArrowheads="1" noChangeShapeType="1" noTextEdit="1"/>
              </p:cNvSpPr>
              <p:nvPr/>
            </p:nvSpPr>
            <p:spPr bwMode="auto">
              <a:xfrm>
                <a:off x="3831286" y="3493596"/>
                <a:ext cx="4014787" cy="847348"/>
              </a:xfrm>
              <a:prstGeom prst="rect">
                <a:avLst/>
              </a:prstGeom>
              <a:blipFill>
                <a:blip r:embed="rId5"/>
                <a:stretch>
                  <a:fillRect l="-1214" t="-3597" b="-791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p:grpSp>
        <p:nvGrpSpPr>
          <p:cNvPr id="2" name="Group 12"/>
          <p:cNvGrpSpPr>
            <a:grpSpLocks/>
          </p:cNvGrpSpPr>
          <p:nvPr/>
        </p:nvGrpSpPr>
        <p:grpSpPr bwMode="auto">
          <a:xfrm>
            <a:off x="101961" y="1667013"/>
            <a:ext cx="2567861" cy="878202"/>
            <a:chOff x="3356" y="1684"/>
            <a:chExt cx="1960" cy="723"/>
          </a:xfrm>
        </p:grpSpPr>
        <p:pic>
          <p:nvPicPr>
            <p:cNvPr id="216095"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6" y="1689"/>
              <a:ext cx="900" cy="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16096"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06" y="1684"/>
              <a:ext cx="918" cy="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mc:AlternateContent xmlns:mc="http://schemas.openxmlformats.org/markup-compatibility/2006" xmlns:a14="http://schemas.microsoft.com/office/drawing/2010/main">
          <mc:Choice Requires="a14">
            <p:sp>
              <p:nvSpPr>
                <p:cNvPr id="216097" name="Text Box 15"/>
                <p:cNvSpPr txBox="1">
                  <a:spLocks noChangeArrowheads="1"/>
                </p:cNvSpPr>
                <p:nvPr/>
              </p:nvSpPr>
              <p:spPr bwMode="auto">
                <a:xfrm>
                  <a:off x="3992" y="2073"/>
                  <a:ext cx="363" cy="323"/>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pl-PL" altLang="en-US" sz="1800" i="1" dirty="0" smtClean="0">
                            <a:solidFill>
                              <a:srgbClr val="FFFFFF"/>
                            </a:solidFill>
                            <a:latin typeface="Cambria Math" panose="02040503050406030204" pitchFamily="18" charset="0"/>
                          </a:rPr>
                          <m:t>𝐼</m:t>
                        </m:r>
                        <m:r>
                          <a:rPr lang="pl-PL" altLang="en-US" sz="1800" i="1" baseline="-25000" dirty="0">
                            <a:solidFill>
                              <a:srgbClr val="FFFFFF"/>
                            </a:solidFill>
                            <a:latin typeface="Cambria Math" panose="02040503050406030204" pitchFamily="18" charset="0"/>
                          </a:rPr>
                          <m:t>𝑥</m:t>
                        </m:r>
                      </m:oMath>
                    </m:oMathPara>
                  </a14:m>
                  <a:endParaRPr lang="en-US" altLang="en-US" sz="1800" i="1" baseline="-25000" dirty="0">
                    <a:solidFill>
                      <a:srgbClr val="FFFFFF"/>
                    </a:solidFill>
                    <a:latin typeface="Arial" panose="020B0604020202020204" pitchFamily="34" charset="0"/>
                  </a:endParaRPr>
                </a:p>
              </p:txBody>
            </p:sp>
          </mc:Choice>
          <mc:Fallback xmlns="">
            <p:sp>
              <p:nvSpPr>
                <p:cNvPr id="216097" name="Text Box 15"/>
                <p:cNvSpPr txBox="1">
                  <a:spLocks noRot="1" noChangeAspect="1" noMove="1" noResize="1" noEditPoints="1" noAdjustHandles="1" noChangeArrowheads="1" noChangeShapeType="1" noTextEdit="1"/>
                </p:cNvSpPr>
                <p:nvPr/>
              </p:nvSpPr>
              <p:spPr bwMode="auto">
                <a:xfrm>
                  <a:off x="3992" y="2073"/>
                  <a:ext cx="363" cy="323"/>
                </a:xfrm>
                <a:prstGeom prst="rect">
                  <a:avLst/>
                </a:prstGeom>
                <a:blipFill>
                  <a:blip r:embed="rId8"/>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6098" name="Text Box 16"/>
                <p:cNvSpPr txBox="1">
                  <a:spLocks noChangeArrowheads="1"/>
                </p:cNvSpPr>
                <p:nvPr/>
              </p:nvSpPr>
              <p:spPr bwMode="auto">
                <a:xfrm>
                  <a:off x="4953" y="2084"/>
                  <a:ext cx="363" cy="323"/>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pl-PL" altLang="en-US" sz="1800" i="1" dirty="0" smtClean="0">
                            <a:solidFill>
                              <a:srgbClr val="FFFFFF"/>
                            </a:solidFill>
                            <a:latin typeface="Cambria Math" panose="02040503050406030204" pitchFamily="18" charset="0"/>
                          </a:rPr>
                          <m:t>𝐼</m:t>
                        </m:r>
                        <m:r>
                          <a:rPr lang="pl-PL" altLang="en-US" sz="1800" i="1" baseline="-25000" dirty="0">
                            <a:solidFill>
                              <a:srgbClr val="FFFFFF"/>
                            </a:solidFill>
                            <a:latin typeface="Cambria Math" panose="02040503050406030204" pitchFamily="18" charset="0"/>
                          </a:rPr>
                          <m:t>𝑦</m:t>
                        </m:r>
                      </m:oMath>
                    </m:oMathPara>
                  </a14:m>
                  <a:endParaRPr lang="en-US" altLang="en-US" sz="1800" i="1" baseline="-25000" dirty="0">
                    <a:solidFill>
                      <a:srgbClr val="FFFFFF"/>
                    </a:solidFill>
                    <a:latin typeface="Arial" panose="020B0604020202020204" pitchFamily="34" charset="0"/>
                  </a:endParaRPr>
                </a:p>
              </p:txBody>
            </p:sp>
          </mc:Choice>
          <mc:Fallback xmlns="">
            <p:sp>
              <p:nvSpPr>
                <p:cNvPr id="216098" name="Text Box 16"/>
                <p:cNvSpPr txBox="1">
                  <a:spLocks noRot="1" noChangeAspect="1" noMove="1" noResize="1" noEditPoints="1" noAdjustHandles="1" noChangeArrowheads="1" noChangeShapeType="1" noTextEdit="1"/>
                </p:cNvSpPr>
                <p:nvPr/>
              </p:nvSpPr>
              <p:spPr bwMode="auto">
                <a:xfrm>
                  <a:off x="4953" y="2084"/>
                  <a:ext cx="363" cy="323"/>
                </a:xfrm>
                <a:prstGeom prst="rect">
                  <a:avLst/>
                </a:prstGeom>
                <a:blipFill>
                  <a:blip r:embed="rId9"/>
                  <a:stretch>
                    <a:fillRect b="-153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p:grpSp>
      <p:pic>
        <p:nvPicPr>
          <p:cNvPr id="8207" name="Picture 17"/>
          <p:cNvPicPr>
            <a:picLocks noGrp="1" noChangeAspect="1" noChangeArrowheads="1"/>
          </p:cNvPicPr>
          <p:nvPr>
            <p:ph sz="quarter" idx="3"/>
          </p:nvPr>
        </p:nvPicPr>
        <p:blipFill>
          <a:blip r:embed="rId10">
            <a:extLst>
              <a:ext uri="{28A0092B-C50C-407E-A947-70E740481C1C}">
                <a14:useLocalDpi xmlns:a14="http://schemas.microsoft.com/office/drawing/2010/main" val="0"/>
              </a:ext>
            </a:extLst>
          </a:blip>
          <a:srcRect/>
          <a:stretch>
            <a:fillRect/>
          </a:stretch>
        </p:blipFill>
        <p:spPr>
          <a:xfrm>
            <a:off x="2573600" y="2610667"/>
            <a:ext cx="1196975" cy="836613"/>
          </a:xfrm>
        </p:spPr>
      </p:pic>
      <p:pic>
        <p:nvPicPr>
          <p:cNvPr id="8208" name="Picture 1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648" y="2623107"/>
            <a:ext cx="1185068" cy="82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209" name="Picture 1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41636" y="2618867"/>
            <a:ext cx="11953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213" name="Picture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7512" y="3531327"/>
            <a:ext cx="118268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214"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38338" y="3530256"/>
            <a:ext cx="118268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215" name="Picture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577548" y="3532029"/>
            <a:ext cx="1194689" cy="822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mc:AlternateContent xmlns:mc="http://schemas.openxmlformats.org/markup-compatibility/2006" xmlns:a14="http://schemas.microsoft.com/office/drawing/2010/main">
        <mc:Choice Requires="a14">
          <p:sp>
            <p:nvSpPr>
              <p:cNvPr id="8216" name="Text Box 23"/>
              <p:cNvSpPr txBox="1">
                <a:spLocks noChangeArrowheads="1"/>
              </p:cNvSpPr>
              <p:nvPr/>
            </p:nvSpPr>
            <p:spPr bwMode="auto">
              <a:xfrm>
                <a:off x="471171" y="3956655"/>
                <a:ext cx="922338" cy="369888"/>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pl-PL" altLang="en-US" sz="1800" i="1" dirty="0" smtClean="0">
                          <a:solidFill>
                            <a:srgbClr val="FFFFFF"/>
                          </a:solidFill>
                          <a:latin typeface="Cambria Math" panose="02040503050406030204" pitchFamily="18" charset="0"/>
                        </a:rPr>
                        <m:t>𝑔</m:t>
                      </m:r>
                      <m:r>
                        <a:rPr lang="pl-PL" altLang="en-US" sz="1800" i="1" dirty="0" smtClean="0">
                          <a:solidFill>
                            <a:srgbClr val="FFFFFF"/>
                          </a:solidFill>
                          <a:latin typeface="Cambria Math" panose="02040503050406030204" pitchFamily="18" charset="0"/>
                        </a:rPr>
                        <m:t>(</m:t>
                      </m:r>
                      <m:r>
                        <a:rPr lang="pl-PL" altLang="en-US" sz="1800" i="1" dirty="0" smtClean="0">
                          <a:solidFill>
                            <a:srgbClr val="FFFFFF"/>
                          </a:solidFill>
                          <a:latin typeface="Cambria Math" panose="02040503050406030204" pitchFamily="18" charset="0"/>
                        </a:rPr>
                        <m:t>𝐼𝑥</m:t>
                      </m:r>
                      <m:r>
                        <a:rPr lang="pl-PL" altLang="en-US" sz="1800" i="1" baseline="30000" dirty="0">
                          <a:solidFill>
                            <a:srgbClr val="FFFFFF"/>
                          </a:solidFill>
                          <a:latin typeface="Cambria Math" panose="02040503050406030204" pitchFamily="18" charset="0"/>
                        </a:rPr>
                        <m:t>2</m:t>
                      </m:r>
                      <m:r>
                        <a:rPr lang="pl-PL" altLang="en-US" sz="1800" i="1" dirty="0">
                          <a:solidFill>
                            <a:srgbClr val="FFFFFF"/>
                          </a:solidFill>
                          <a:latin typeface="Cambria Math" panose="02040503050406030204" pitchFamily="18" charset="0"/>
                        </a:rPr>
                        <m:t>)</m:t>
                      </m:r>
                    </m:oMath>
                  </m:oMathPara>
                </a14:m>
                <a:endParaRPr lang="en-US" altLang="en-US" sz="1800" i="1" dirty="0">
                  <a:solidFill>
                    <a:srgbClr val="FFFFFF"/>
                  </a:solidFill>
                  <a:latin typeface="Arial" panose="020B0604020202020204" pitchFamily="34" charset="0"/>
                </a:endParaRPr>
              </a:p>
            </p:txBody>
          </p:sp>
        </mc:Choice>
        <mc:Fallback xmlns="">
          <p:sp>
            <p:nvSpPr>
              <p:cNvPr id="8216" name="Text Box 23"/>
              <p:cNvSpPr txBox="1">
                <a:spLocks noRot="1" noChangeAspect="1" noMove="1" noResize="1" noEditPoints="1" noAdjustHandles="1" noChangeArrowheads="1" noChangeShapeType="1" noTextEdit="1"/>
              </p:cNvSpPr>
              <p:nvPr/>
            </p:nvSpPr>
            <p:spPr bwMode="auto">
              <a:xfrm>
                <a:off x="471171" y="3956655"/>
                <a:ext cx="922338" cy="369888"/>
              </a:xfrm>
              <a:prstGeom prst="rect">
                <a:avLst/>
              </a:prstGeom>
              <a:blipFill>
                <a:blip r:embed="rId16"/>
                <a:stretch>
                  <a:fillRect b="-1475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17" name="Text Box 24"/>
              <p:cNvSpPr txBox="1">
                <a:spLocks noChangeArrowheads="1"/>
              </p:cNvSpPr>
              <p:nvPr/>
            </p:nvSpPr>
            <p:spPr bwMode="auto">
              <a:xfrm>
                <a:off x="1731934" y="3962593"/>
                <a:ext cx="925513" cy="369888"/>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pl-PL" altLang="en-US" sz="1800" i="1" dirty="0" smtClean="0">
                          <a:solidFill>
                            <a:srgbClr val="FFFFFF"/>
                          </a:solidFill>
                          <a:latin typeface="Cambria Math" panose="02040503050406030204" pitchFamily="18" charset="0"/>
                        </a:rPr>
                        <m:t>𝑔</m:t>
                      </m:r>
                      <m:r>
                        <a:rPr lang="pl-PL" altLang="en-US" sz="1800" i="1" dirty="0" smtClean="0">
                          <a:solidFill>
                            <a:srgbClr val="FFFFFF"/>
                          </a:solidFill>
                          <a:latin typeface="Cambria Math" panose="02040503050406030204" pitchFamily="18" charset="0"/>
                        </a:rPr>
                        <m:t>(</m:t>
                      </m:r>
                      <m:r>
                        <a:rPr lang="pl-PL" altLang="en-US" sz="1800" i="1" dirty="0" smtClean="0">
                          <a:solidFill>
                            <a:srgbClr val="FFFFFF"/>
                          </a:solidFill>
                          <a:latin typeface="Cambria Math" panose="02040503050406030204" pitchFamily="18" charset="0"/>
                        </a:rPr>
                        <m:t>𝐼𝑦</m:t>
                      </m:r>
                      <m:r>
                        <a:rPr lang="pl-PL" altLang="en-US" sz="1800" i="1" baseline="30000" dirty="0" smtClean="0">
                          <a:solidFill>
                            <a:srgbClr val="FFFFFF"/>
                          </a:solidFill>
                          <a:latin typeface="Cambria Math" panose="02040503050406030204" pitchFamily="18" charset="0"/>
                        </a:rPr>
                        <m:t>2</m:t>
                      </m:r>
                      <m:r>
                        <a:rPr lang="pl-PL" altLang="en-US" sz="1800" i="1" dirty="0" smtClean="0">
                          <a:solidFill>
                            <a:srgbClr val="FFFFFF"/>
                          </a:solidFill>
                          <a:latin typeface="Cambria Math" panose="02040503050406030204" pitchFamily="18" charset="0"/>
                        </a:rPr>
                        <m:t>)</m:t>
                      </m:r>
                    </m:oMath>
                  </m:oMathPara>
                </a14:m>
                <a:endParaRPr lang="en-US" altLang="en-US" sz="1800" i="1" dirty="0">
                  <a:solidFill>
                    <a:srgbClr val="FFFFFF"/>
                  </a:solidFill>
                  <a:latin typeface="Arial" panose="020B0604020202020204" pitchFamily="34" charset="0"/>
                </a:endParaRPr>
              </a:p>
            </p:txBody>
          </p:sp>
        </mc:Choice>
        <mc:Fallback xmlns="">
          <p:sp>
            <p:nvSpPr>
              <p:cNvPr id="8217" name="Text Box 24"/>
              <p:cNvSpPr txBox="1">
                <a:spLocks noRot="1" noChangeAspect="1" noMove="1" noResize="1" noEditPoints="1" noAdjustHandles="1" noChangeArrowheads="1" noChangeShapeType="1" noTextEdit="1"/>
              </p:cNvSpPr>
              <p:nvPr/>
            </p:nvSpPr>
            <p:spPr bwMode="auto">
              <a:xfrm>
                <a:off x="1731934" y="3962593"/>
                <a:ext cx="925513" cy="369888"/>
              </a:xfrm>
              <a:prstGeom prst="rect">
                <a:avLst/>
              </a:prstGeom>
              <a:blipFill>
                <a:blip r:embed="rId17"/>
                <a:stretch>
                  <a:fillRect b="-1475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18" name="Text Box 25"/>
              <p:cNvSpPr txBox="1">
                <a:spLocks noChangeArrowheads="1"/>
              </p:cNvSpPr>
              <p:nvPr/>
            </p:nvSpPr>
            <p:spPr bwMode="auto">
              <a:xfrm>
                <a:off x="2743201" y="3966976"/>
                <a:ext cx="1138354" cy="369332"/>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pl-PL" altLang="en-US" sz="1800" i="1" dirty="0" smtClean="0">
                          <a:solidFill>
                            <a:srgbClr val="FFFFFF"/>
                          </a:solidFill>
                          <a:latin typeface="Cambria Math" panose="02040503050406030204" pitchFamily="18" charset="0"/>
                        </a:rPr>
                        <m:t>𝑔</m:t>
                      </m:r>
                      <m:r>
                        <a:rPr lang="pl-PL" altLang="en-US" sz="1800" i="1" dirty="0" smtClean="0">
                          <a:solidFill>
                            <a:srgbClr val="FFFFFF"/>
                          </a:solidFill>
                          <a:latin typeface="Cambria Math" panose="02040503050406030204" pitchFamily="18" charset="0"/>
                        </a:rPr>
                        <m:t>(</m:t>
                      </m:r>
                      <m:r>
                        <a:rPr lang="pl-PL" altLang="en-US" sz="1800" i="1" dirty="0" smtClean="0">
                          <a:solidFill>
                            <a:srgbClr val="FFFFFF"/>
                          </a:solidFill>
                          <a:latin typeface="Cambria Math" panose="02040503050406030204" pitchFamily="18" charset="0"/>
                        </a:rPr>
                        <m:t>𝐼𝑥</m:t>
                      </m:r>
                      <m:r>
                        <a:rPr lang="en-US" altLang="en-US" sz="1800" i="1" dirty="0">
                          <a:solidFill>
                            <a:srgbClr val="FFFFFF"/>
                          </a:solidFill>
                          <a:latin typeface="Cambria Math" panose="02040503050406030204" pitchFamily="18" charset="0"/>
                          <a:ea typeface="Cambria Math" panose="02040503050406030204" pitchFamily="18" charset="0"/>
                        </a:rPr>
                        <m:t>∘</m:t>
                      </m:r>
                      <m:r>
                        <a:rPr lang="pl-PL" altLang="en-US" sz="1800" i="1" dirty="0">
                          <a:solidFill>
                            <a:srgbClr val="FFFFFF"/>
                          </a:solidFill>
                          <a:latin typeface="Cambria Math" panose="02040503050406030204" pitchFamily="18" charset="0"/>
                        </a:rPr>
                        <m:t>𝐼</m:t>
                      </m:r>
                      <m:r>
                        <a:rPr lang="pl-PL" altLang="en-US" sz="1800" i="1" baseline="-25000" dirty="0">
                          <a:solidFill>
                            <a:srgbClr val="FFFFFF"/>
                          </a:solidFill>
                          <a:latin typeface="Cambria Math" panose="02040503050406030204" pitchFamily="18" charset="0"/>
                        </a:rPr>
                        <m:t>𝑦</m:t>
                      </m:r>
                      <m:r>
                        <a:rPr lang="pl-PL" altLang="en-US" sz="1800" i="1" dirty="0">
                          <a:solidFill>
                            <a:srgbClr val="FFFFFF"/>
                          </a:solidFill>
                          <a:latin typeface="Cambria Math" panose="02040503050406030204" pitchFamily="18" charset="0"/>
                        </a:rPr>
                        <m:t>)</m:t>
                      </m:r>
                    </m:oMath>
                  </m:oMathPara>
                </a14:m>
                <a:endParaRPr lang="en-US" altLang="en-US" sz="1800" i="1" dirty="0">
                  <a:solidFill>
                    <a:srgbClr val="FFFFFF"/>
                  </a:solidFill>
                  <a:latin typeface="Arial" panose="020B0604020202020204" pitchFamily="34" charset="0"/>
                </a:endParaRPr>
              </a:p>
            </p:txBody>
          </p:sp>
        </mc:Choice>
        <mc:Fallback xmlns="">
          <p:sp>
            <p:nvSpPr>
              <p:cNvPr id="8218" name="Text Box 25"/>
              <p:cNvSpPr txBox="1">
                <a:spLocks noRot="1" noChangeAspect="1" noMove="1" noResize="1" noEditPoints="1" noAdjustHandles="1" noChangeArrowheads="1" noChangeShapeType="1" noTextEdit="1"/>
              </p:cNvSpPr>
              <p:nvPr/>
            </p:nvSpPr>
            <p:spPr bwMode="auto">
              <a:xfrm>
                <a:off x="2743201" y="3966976"/>
                <a:ext cx="1138354" cy="369332"/>
              </a:xfrm>
              <a:prstGeom prst="rect">
                <a:avLst/>
              </a:prstGeom>
              <a:blipFill>
                <a:blip r:embed="rId18"/>
                <a:stretch>
                  <a:fillRect b="-15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p:pic>
        <p:nvPicPr>
          <p:cNvPr id="8219" name="Picture 2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6817" y="4449664"/>
            <a:ext cx="2447925"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8220" name="Text Box 30"/>
          <p:cNvSpPr txBox="1">
            <a:spLocks noChangeArrowheads="1"/>
          </p:cNvSpPr>
          <p:nvPr/>
        </p:nvSpPr>
        <p:spPr bwMode="auto">
          <a:xfrm>
            <a:off x="3847421" y="4440594"/>
            <a:ext cx="563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800" dirty="0">
                <a:solidFill>
                  <a:srgbClr val="000000"/>
                </a:solidFill>
                <a:latin typeface="Arial" panose="020B0604020202020204" pitchFamily="34" charset="0"/>
              </a:rPr>
              <a:t>4. </a:t>
            </a:r>
            <a:r>
              <a:rPr lang="en-US" altLang="en-US" sz="1800" dirty="0">
                <a:solidFill>
                  <a:srgbClr val="000000"/>
                </a:solidFill>
                <a:latin typeface="Arial" panose="020B0604020202020204" pitchFamily="34" charset="0"/>
              </a:rPr>
              <a:t>Compute c</a:t>
            </a:r>
            <a:r>
              <a:rPr lang="pl-PL" altLang="en-US" sz="1800" dirty="0">
                <a:solidFill>
                  <a:srgbClr val="000000"/>
                </a:solidFill>
                <a:latin typeface="Arial" panose="020B0604020202020204" pitchFamily="34" charset="0"/>
              </a:rPr>
              <a:t>ornerness</a:t>
            </a:r>
            <a:endParaRPr lang="en-US" altLang="en-US" sz="1800" i="1" dirty="0">
              <a:solidFill>
                <a:srgbClr val="000000"/>
              </a:solidFill>
              <a:latin typeface="Arial" panose="020B0604020202020204" pitchFamily="34" charset="0"/>
            </a:endParaRPr>
          </a:p>
        </p:txBody>
      </p:sp>
      <mc:AlternateContent xmlns:mc="http://schemas.openxmlformats.org/markup-compatibility/2006" xmlns:a14="http://schemas.microsoft.com/office/drawing/2010/main">
        <mc:Choice Requires="a14">
          <p:sp>
            <p:nvSpPr>
              <p:cNvPr id="8221" name="Text Box 31"/>
              <p:cNvSpPr txBox="1">
                <a:spLocks noChangeArrowheads="1"/>
              </p:cNvSpPr>
              <p:nvPr/>
            </p:nvSpPr>
            <p:spPr bwMode="auto">
              <a:xfrm>
                <a:off x="2205512" y="5970619"/>
                <a:ext cx="339230" cy="369888"/>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14:m>
                  <m:oMathPara xmlns:m="http://schemas.openxmlformats.org/officeDocument/2006/math">
                    <m:oMathParaPr>
                      <m:jc m:val="centerGroup"/>
                    </m:oMathParaPr>
                    <m:oMath xmlns:m="http://schemas.openxmlformats.org/officeDocument/2006/math">
                      <m:r>
                        <a:rPr lang="en-US" altLang="en-US" sz="1800" i="1" dirty="0" smtClean="0">
                          <a:solidFill>
                            <a:srgbClr val="FFFFFF"/>
                          </a:solidFill>
                          <a:latin typeface="Cambria Math" panose="02040503050406030204" pitchFamily="18" charset="0"/>
                        </a:rPr>
                        <m:t>𝑅</m:t>
                      </m:r>
                    </m:oMath>
                  </m:oMathPara>
                </a14:m>
                <a:endParaRPr lang="en-US" altLang="en-US" sz="1800" i="1" dirty="0">
                  <a:solidFill>
                    <a:srgbClr val="FFFFFF"/>
                  </a:solidFill>
                  <a:latin typeface="Arial" panose="020B0604020202020204" pitchFamily="34" charset="0"/>
                </a:endParaRPr>
              </a:p>
            </p:txBody>
          </p:sp>
        </mc:Choice>
        <mc:Fallback xmlns="">
          <p:sp>
            <p:nvSpPr>
              <p:cNvPr id="8221" name="Text Box 31"/>
              <p:cNvSpPr txBox="1">
                <a:spLocks noRot="1" noChangeAspect="1" noMove="1" noResize="1" noEditPoints="1" noAdjustHandles="1" noChangeArrowheads="1" noChangeShapeType="1" noTextEdit="1"/>
              </p:cNvSpPr>
              <p:nvPr/>
            </p:nvSpPr>
            <p:spPr bwMode="auto">
              <a:xfrm>
                <a:off x="2205512" y="5970619"/>
                <a:ext cx="339230" cy="369888"/>
              </a:xfrm>
              <a:prstGeom prst="rect">
                <a:avLst/>
              </a:prstGeom>
              <a:blipFill>
                <a:blip r:embed="rId20"/>
                <a:stretch>
                  <a:fillRect l="-727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222" name="Text Box 32"/>
              <p:cNvSpPr txBox="1">
                <a:spLocks noChangeArrowheads="1"/>
              </p:cNvSpPr>
              <p:nvPr/>
            </p:nvSpPr>
            <p:spPr bwMode="auto">
              <a:xfrm>
                <a:off x="3835400" y="6030360"/>
                <a:ext cx="4679950" cy="784830"/>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800" dirty="0">
                    <a:solidFill>
                      <a:srgbClr val="000000"/>
                    </a:solidFill>
                    <a:latin typeface="Arial" panose="020B0604020202020204" pitchFamily="34" charset="0"/>
                  </a:rPr>
                  <a:t>5. Threshold on </a:t>
                </a:r>
                <a14:m>
                  <m:oMath xmlns:m="http://schemas.openxmlformats.org/officeDocument/2006/math">
                    <m:r>
                      <a:rPr lang="en-US" altLang="en-US" sz="1800" b="0" i="1" dirty="0" smtClean="0">
                        <a:solidFill>
                          <a:srgbClr val="000000"/>
                        </a:solidFill>
                        <a:latin typeface="Cambria Math" panose="02040503050406030204" pitchFamily="18" charset="0"/>
                      </a:rPr>
                      <m:t>𝐶</m:t>
                    </m:r>
                  </m:oMath>
                </a14:m>
                <a:r>
                  <a:rPr lang="en-US" altLang="en-US" sz="1800" dirty="0">
                    <a:solidFill>
                      <a:srgbClr val="000000"/>
                    </a:solidFill>
                    <a:latin typeface="Arial" panose="020B0604020202020204" pitchFamily="34" charset="0"/>
                  </a:rPr>
                  <a:t> to pick high </a:t>
                </a:r>
                <a:r>
                  <a:rPr lang="en-US" altLang="en-US" sz="1800" dirty="0" err="1">
                    <a:solidFill>
                      <a:srgbClr val="000000"/>
                    </a:solidFill>
                    <a:latin typeface="Arial" panose="020B0604020202020204" pitchFamily="34" charset="0"/>
                  </a:rPr>
                  <a:t>cornerness</a:t>
                </a:r>
                <a:endParaRPr lang="en-US" altLang="en-US" sz="1800" dirty="0">
                  <a:solidFill>
                    <a:srgbClr val="000000"/>
                  </a:solidFill>
                  <a:latin typeface="Arial" panose="020B0604020202020204" pitchFamily="34" charset="0"/>
                </a:endParaRPr>
              </a:p>
              <a:p>
                <a:pPr>
                  <a:spcBef>
                    <a:spcPct val="50000"/>
                  </a:spcBef>
                  <a:buFontTx/>
                  <a:buNone/>
                </a:pPr>
                <a:r>
                  <a:rPr lang="en-US" altLang="en-US" sz="1800" dirty="0">
                    <a:solidFill>
                      <a:srgbClr val="000000"/>
                    </a:solidFill>
                    <a:latin typeface="Arial" panose="020B0604020202020204" pitchFamily="34" charset="0"/>
                  </a:rPr>
                  <a:t>6</a:t>
                </a:r>
                <a:r>
                  <a:rPr lang="pl-PL" altLang="en-US" sz="1800" dirty="0">
                    <a:solidFill>
                      <a:srgbClr val="000000"/>
                    </a:solidFill>
                    <a:latin typeface="Arial" panose="020B0604020202020204" pitchFamily="34" charset="0"/>
                  </a:rPr>
                  <a:t>. Non-maxima</a:t>
                </a:r>
                <a:r>
                  <a:rPr lang="en-US" altLang="en-US" sz="1800" dirty="0">
                    <a:solidFill>
                      <a:srgbClr val="000000"/>
                    </a:solidFill>
                    <a:latin typeface="Arial" panose="020B0604020202020204" pitchFamily="34" charset="0"/>
                  </a:rPr>
                  <a:t>l</a:t>
                </a:r>
                <a:r>
                  <a:rPr lang="pl-PL" altLang="en-US" sz="1800" dirty="0">
                    <a:solidFill>
                      <a:srgbClr val="000000"/>
                    </a:solidFill>
                    <a:latin typeface="Arial" panose="020B0604020202020204" pitchFamily="34" charset="0"/>
                  </a:rPr>
                  <a:t> suppression</a:t>
                </a:r>
                <a:r>
                  <a:rPr lang="en-US" altLang="en-US" sz="1800" dirty="0">
                    <a:solidFill>
                      <a:srgbClr val="000000"/>
                    </a:solidFill>
                    <a:latin typeface="Arial" panose="020B0604020202020204" pitchFamily="34" charset="0"/>
                  </a:rPr>
                  <a:t> to pick peaks.</a:t>
                </a:r>
                <a:endParaRPr lang="en-US" altLang="en-US" sz="1800" i="1" dirty="0">
                  <a:solidFill>
                    <a:srgbClr val="000000"/>
                  </a:solidFill>
                  <a:latin typeface="Arial" panose="020B0604020202020204" pitchFamily="34" charset="0"/>
                </a:endParaRPr>
              </a:p>
            </p:txBody>
          </p:sp>
        </mc:Choice>
        <mc:Fallback>
          <p:sp>
            <p:nvSpPr>
              <p:cNvPr id="8222" name="Text Box 32"/>
              <p:cNvSpPr txBox="1">
                <a:spLocks noRot="1" noChangeAspect="1" noMove="1" noResize="1" noEditPoints="1" noAdjustHandles="1" noChangeArrowheads="1" noChangeShapeType="1" noTextEdit="1"/>
              </p:cNvSpPr>
              <p:nvPr/>
            </p:nvSpPr>
            <p:spPr bwMode="auto">
              <a:xfrm>
                <a:off x="3835400" y="6030360"/>
                <a:ext cx="4679950" cy="784830"/>
              </a:xfrm>
              <a:prstGeom prst="rect">
                <a:avLst/>
              </a:prstGeom>
              <a:blipFill>
                <a:blip r:embed="rId21"/>
                <a:stretch>
                  <a:fillRect l="-1042" t="-3876" b="-1162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p:sp>
        <p:nvSpPr>
          <p:cNvPr id="35" name="TextBox 34"/>
          <p:cNvSpPr txBox="1"/>
          <p:nvPr/>
        </p:nvSpPr>
        <p:spPr>
          <a:xfrm>
            <a:off x="7980363" y="5537"/>
            <a:ext cx="1371600" cy="307777"/>
          </a:xfrm>
          <a:prstGeom prst="rect">
            <a:avLst/>
          </a:prstGeom>
          <a:noFill/>
        </p:spPr>
        <p:txBody>
          <a:bodyPr wrap="square" rtlCol="0">
            <a:spAutoFit/>
          </a:bodyPr>
          <a:lstStyle/>
          <a:p>
            <a:r>
              <a:rPr lang="en-US" sz="1400" dirty="0">
                <a:solidFill>
                  <a:schemeClr val="bg1">
                    <a:lumMod val="65000"/>
                  </a:schemeClr>
                </a:solidFill>
              </a:rPr>
              <a:t>James Hays</a:t>
            </a:r>
          </a:p>
        </p:txBody>
      </p:sp>
      <p:sp>
        <p:nvSpPr>
          <p:cNvPr id="6" name="TextBox 5">
            <a:extLst>
              <a:ext uri="{FF2B5EF4-FFF2-40B4-BE49-F238E27FC236}">
                <a16:creationId xmlns:a16="http://schemas.microsoft.com/office/drawing/2014/main" id="{E31F4CA4-19C3-4D94-A2FD-739C5F07C23E}"/>
              </a:ext>
            </a:extLst>
          </p:cNvPr>
          <p:cNvSpPr txBox="1"/>
          <p:nvPr/>
        </p:nvSpPr>
        <p:spPr>
          <a:xfrm>
            <a:off x="3816350" y="753869"/>
            <a:ext cx="4337050" cy="646331"/>
          </a:xfrm>
          <a:prstGeom prst="rect">
            <a:avLst/>
          </a:prstGeom>
          <a:noFill/>
        </p:spPr>
        <p:txBody>
          <a:bodyPr wrap="square" rtlCol="0">
            <a:spAutoFit/>
          </a:bodyPr>
          <a:lstStyle/>
          <a:p>
            <a:r>
              <a:rPr lang="en-US" sz="1800" dirty="0"/>
              <a:t>0. Input image</a:t>
            </a:r>
            <a:br>
              <a:rPr lang="en-US" sz="1800" dirty="0"/>
            </a:br>
            <a:r>
              <a:rPr lang="en-US" sz="1800" dirty="0"/>
              <a:t>    We want to compute M at each pixel.</a:t>
            </a:r>
          </a:p>
        </p:txBody>
      </p:sp>
      <mc:AlternateContent xmlns:mc="http://schemas.openxmlformats.org/markup-compatibility/2006" xmlns:a14="http://schemas.microsoft.com/office/drawing/2010/main">
        <mc:Choice Requires="a14">
          <p:sp>
            <p:nvSpPr>
              <p:cNvPr id="39" name="Text Box 15">
                <a:extLst>
                  <a:ext uri="{FF2B5EF4-FFF2-40B4-BE49-F238E27FC236}">
                    <a16:creationId xmlns:a16="http://schemas.microsoft.com/office/drawing/2014/main" id="{5827E971-0FDB-4FE4-8BAF-048B8FE8FA54}"/>
                  </a:ext>
                </a:extLst>
              </p:cNvPr>
              <p:cNvSpPr txBox="1">
                <a:spLocks noChangeArrowheads="1"/>
              </p:cNvSpPr>
              <p:nvPr/>
            </p:nvSpPr>
            <p:spPr bwMode="auto">
              <a:xfrm>
                <a:off x="950389" y="1241682"/>
                <a:ext cx="448079" cy="369650"/>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en-US" altLang="en-US" sz="1800" b="0" i="1" dirty="0" smtClean="0">
                          <a:latin typeface="Cambria Math" panose="02040503050406030204" pitchFamily="18" charset="0"/>
                        </a:rPr>
                        <m:t>𝐼</m:t>
                      </m:r>
                    </m:oMath>
                  </m:oMathPara>
                </a14:m>
                <a:endParaRPr lang="en-US" altLang="en-US" sz="1800" i="1" baseline="-25000" dirty="0">
                  <a:latin typeface="Arial" panose="020B0604020202020204" pitchFamily="34" charset="0"/>
                </a:endParaRPr>
              </a:p>
            </p:txBody>
          </p:sp>
        </mc:Choice>
        <mc:Fallback xmlns="">
          <p:sp>
            <p:nvSpPr>
              <p:cNvPr id="39" name="Text Box 15">
                <a:extLst>
                  <a:ext uri="{FF2B5EF4-FFF2-40B4-BE49-F238E27FC236}">
                    <a16:creationId xmlns:a16="http://schemas.microsoft.com/office/drawing/2014/main" id="{5827E971-0FDB-4FE4-8BAF-048B8FE8FA54}"/>
                  </a:ext>
                </a:extLst>
              </p:cNvPr>
              <p:cNvSpPr txBox="1">
                <a:spLocks noRot="1" noChangeAspect="1" noMove="1" noResize="1" noEditPoints="1" noAdjustHandles="1" noChangeArrowheads="1" noChangeShapeType="1" noTextEdit="1"/>
              </p:cNvSpPr>
              <p:nvPr/>
            </p:nvSpPr>
            <p:spPr bwMode="auto">
              <a:xfrm>
                <a:off x="950389" y="1241682"/>
                <a:ext cx="448079" cy="369650"/>
              </a:xfrm>
              <a:prstGeom prst="rect">
                <a:avLst/>
              </a:prstGeom>
              <a:blipFill>
                <a:blip r:embed="rId22"/>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 Box 16">
                <a:extLst>
                  <a:ext uri="{FF2B5EF4-FFF2-40B4-BE49-F238E27FC236}">
                    <a16:creationId xmlns:a16="http://schemas.microsoft.com/office/drawing/2014/main" id="{336A57F3-3A2F-4134-8285-A6531D1DB608}"/>
                  </a:ext>
                </a:extLst>
              </p:cNvPr>
              <p:cNvSpPr txBox="1">
                <a:spLocks noChangeArrowheads="1"/>
              </p:cNvSpPr>
              <p:nvPr/>
            </p:nvSpPr>
            <p:spPr bwMode="auto">
              <a:xfrm>
                <a:off x="3371788" y="3049432"/>
                <a:ext cx="448079" cy="369650"/>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pl-PL" altLang="en-US" sz="1800" i="1" dirty="0" smtClean="0">
                          <a:solidFill>
                            <a:srgbClr val="FFFFFF"/>
                          </a:solidFill>
                          <a:latin typeface="Cambria Math" panose="02040503050406030204" pitchFamily="18" charset="0"/>
                        </a:rPr>
                        <m:t>𝐼</m:t>
                      </m:r>
                      <m:r>
                        <a:rPr lang="en-US" altLang="en-US" sz="1800" b="0" i="1" baseline="-25000" dirty="0" smtClean="0">
                          <a:solidFill>
                            <a:srgbClr val="FFFFFF"/>
                          </a:solidFill>
                          <a:latin typeface="Cambria Math" panose="02040503050406030204" pitchFamily="18" charset="0"/>
                        </a:rPr>
                        <m:t>𝑥𝑦</m:t>
                      </m:r>
                    </m:oMath>
                  </m:oMathPara>
                </a14:m>
                <a:endParaRPr lang="en-US" altLang="en-US" sz="1800" i="1" baseline="-25000" dirty="0">
                  <a:solidFill>
                    <a:srgbClr val="FFFFFF"/>
                  </a:solidFill>
                  <a:latin typeface="Arial" panose="020B0604020202020204" pitchFamily="34" charset="0"/>
                </a:endParaRPr>
              </a:p>
            </p:txBody>
          </p:sp>
        </mc:Choice>
        <mc:Fallback xmlns="">
          <p:sp>
            <p:nvSpPr>
              <p:cNvPr id="40" name="Text Box 16">
                <a:extLst>
                  <a:ext uri="{FF2B5EF4-FFF2-40B4-BE49-F238E27FC236}">
                    <a16:creationId xmlns:a16="http://schemas.microsoft.com/office/drawing/2014/main" id="{336A57F3-3A2F-4134-8285-A6531D1DB608}"/>
                  </a:ext>
                </a:extLst>
              </p:cNvPr>
              <p:cNvSpPr txBox="1">
                <a:spLocks noRot="1" noChangeAspect="1" noMove="1" noResize="1" noEditPoints="1" noAdjustHandles="1" noChangeArrowheads="1" noChangeShapeType="1" noTextEdit="1"/>
              </p:cNvSpPr>
              <p:nvPr/>
            </p:nvSpPr>
            <p:spPr bwMode="auto">
              <a:xfrm>
                <a:off x="3371788" y="3049432"/>
                <a:ext cx="448079" cy="369650"/>
              </a:xfrm>
              <a:prstGeom prst="rect">
                <a:avLst/>
              </a:prstGeom>
              <a:blipFill>
                <a:blip r:embed="rId23"/>
                <a:stretch>
                  <a:fillRect b="-819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8BD4FDD-C904-41B3-9DE2-723511114FBD}"/>
                  </a:ext>
                </a:extLst>
              </p:cNvPr>
              <p:cNvSpPr txBox="1"/>
              <p:nvPr/>
            </p:nvSpPr>
            <p:spPr>
              <a:xfrm>
                <a:off x="1010624" y="3111305"/>
                <a:ext cx="247052"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000" i="1">
                              <a:solidFill>
                                <a:schemeClr val="bg1"/>
                              </a:solidFill>
                              <a:latin typeface="Cambria Math" panose="02040503050406030204" pitchFamily="18" charset="0"/>
                            </a:rPr>
                          </m:ctrlPr>
                        </m:sSubSupPr>
                        <m:e>
                          <m:r>
                            <a:rPr lang="en-US" sz="2000" i="1">
                              <a:solidFill>
                                <a:schemeClr val="bg1"/>
                              </a:solidFill>
                              <a:latin typeface="Cambria Math" panose="02040503050406030204" pitchFamily="18" charset="0"/>
                            </a:rPr>
                            <m:t>𝐼</m:t>
                          </m:r>
                        </m:e>
                        <m:sub>
                          <m:r>
                            <a:rPr lang="en-US" sz="2000" i="1">
                              <a:solidFill>
                                <a:schemeClr val="bg1"/>
                              </a:solidFill>
                              <a:latin typeface="Cambria Math" panose="02040503050406030204" pitchFamily="18" charset="0"/>
                            </a:rPr>
                            <m:t>𝑥</m:t>
                          </m:r>
                        </m:sub>
                        <m:sup>
                          <m:r>
                            <a:rPr lang="en-US" sz="2000" i="1">
                              <a:solidFill>
                                <a:schemeClr val="bg1"/>
                              </a:solidFill>
                              <a:latin typeface="Cambria Math" panose="02040503050406030204" pitchFamily="18" charset="0"/>
                            </a:rPr>
                            <m:t>2</m:t>
                          </m:r>
                        </m:sup>
                      </m:sSubSup>
                    </m:oMath>
                  </m:oMathPara>
                </a14:m>
                <a:endParaRPr lang="en-US" sz="2000" dirty="0">
                  <a:solidFill>
                    <a:schemeClr val="bg1"/>
                  </a:solidFill>
                </a:endParaRPr>
              </a:p>
            </p:txBody>
          </p:sp>
        </mc:Choice>
        <mc:Fallback xmlns="">
          <p:sp>
            <p:nvSpPr>
              <p:cNvPr id="8" name="TextBox 7">
                <a:extLst>
                  <a:ext uri="{FF2B5EF4-FFF2-40B4-BE49-F238E27FC236}">
                    <a16:creationId xmlns:a16="http://schemas.microsoft.com/office/drawing/2014/main" id="{38BD4FDD-C904-41B3-9DE2-723511114FBD}"/>
                  </a:ext>
                </a:extLst>
              </p:cNvPr>
              <p:cNvSpPr txBox="1">
                <a:spLocks noRot="1" noChangeAspect="1" noMove="1" noResize="1" noEditPoints="1" noAdjustHandles="1" noChangeArrowheads="1" noChangeShapeType="1" noTextEdit="1"/>
              </p:cNvSpPr>
              <p:nvPr/>
            </p:nvSpPr>
            <p:spPr>
              <a:xfrm>
                <a:off x="1010624" y="3111305"/>
                <a:ext cx="247052" cy="307777"/>
              </a:xfrm>
              <a:prstGeom prst="rect">
                <a:avLst/>
              </a:prstGeom>
              <a:blipFill>
                <a:blip r:embed="rId24"/>
                <a:stretch>
                  <a:fillRect l="-32500" r="-17500" b="-137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2A0AA647-6DB5-4F7E-9EC1-D5DCCCBCA1EF}"/>
                  </a:ext>
                </a:extLst>
              </p:cNvPr>
              <p:cNvSpPr txBox="1"/>
              <p:nvPr/>
            </p:nvSpPr>
            <p:spPr>
              <a:xfrm>
                <a:off x="2241409" y="3088894"/>
                <a:ext cx="247052" cy="3391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000" i="1" smtClean="0">
                              <a:solidFill>
                                <a:schemeClr val="bg1"/>
                              </a:solidFill>
                              <a:latin typeface="Cambria Math" panose="02040503050406030204" pitchFamily="18" charset="0"/>
                            </a:rPr>
                          </m:ctrlPr>
                        </m:sSubSupPr>
                        <m:e>
                          <m:r>
                            <a:rPr lang="en-US" sz="2000" i="1">
                              <a:solidFill>
                                <a:schemeClr val="bg1"/>
                              </a:solidFill>
                              <a:latin typeface="Cambria Math" panose="02040503050406030204" pitchFamily="18" charset="0"/>
                            </a:rPr>
                            <m:t>𝐼</m:t>
                          </m:r>
                        </m:e>
                        <m:sub>
                          <m:r>
                            <a:rPr lang="en-US" sz="2000" b="0" i="1" smtClean="0">
                              <a:solidFill>
                                <a:schemeClr val="bg1"/>
                              </a:solidFill>
                              <a:latin typeface="Cambria Math" panose="02040503050406030204" pitchFamily="18" charset="0"/>
                            </a:rPr>
                            <m:t>𝑦</m:t>
                          </m:r>
                        </m:sub>
                        <m:sup>
                          <m:r>
                            <a:rPr lang="en-US" sz="2000" i="1">
                              <a:solidFill>
                                <a:schemeClr val="bg1"/>
                              </a:solidFill>
                              <a:latin typeface="Cambria Math" panose="02040503050406030204" pitchFamily="18" charset="0"/>
                            </a:rPr>
                            <m:t>2</m:t>
                          </m:r>
                        </m:sup>
                      </m:sSubSup>
                    </m:oMath>
                  </m:oMathPara>
                </a14:m>
                <a:endParaRPr lang="en-US" sz="2000" dirty="0">
                  <a:solidFill>
                    <a:schemeClr val="bg1"/>
                  </a:solidFill>
                </a:endParaRPr>
              </a:p>
            </p:txBody>
          </p:sp>
        </mc:Choice>
        <mc:Fallback xmlns="">
          <p:sp>
            <p:nvSpPr>
              <p:cNvPr id="44" name="TextBox 43">
                <a:extLst>
                  <a:ext uri="{FF2B5EF4-FFF2-40B4-BE49-F238E27FC236}">
                    <a16:creationId xmlns:a16="http://schemas.microsoft.com/office/drawing/2014/main" id="{2A0AA647-6DB5-4F7E-9EC1-D5DCCCBCA1EF}"/>
                  </a:ext>
                </a:extLst>
              </p:cNvPr>
              <p:cNvSpPr txBox="1">
                <a:spLocks noRot="1" noChangeAspect="1" noMove="1" noResize="1" noEditPoints="1" noAdjustHandles="1" noChangeArrowheads="1" noChangeShapeType="1" noTextEdit="1"/>
              </p:cNvSpPr>
              <p:nvPr/>
            </p:nvSpPr>
            <p:spPr>
              <a:xfrm>
                <a:off x="2241409" y="3088894"/>
                <a:ext cx="247052" cy="339132"/>
              </a:xfrm>
              <a:prstGeom prst="rect">
                <a:avLst/>
              </a:prstGeom>
              <a:blipFill>
                <a:blip r:embed="rId25"/>
                <a:stretch>
                  <a:fillRect l="-32500" r="-17500" b="-2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8E6AE77-A6F2-46D4-A95C-EE5A2041888B}"/>
                  </a:ext>
                </a:extLst>
              </p:cNvPr>
              <p:cNvSpPr txBox="1"/>
              <p:nvPr/>
            </p:nvSpPr>
            <p:spPr>
              <a:xfrm>
                <a:off x="4160985" y="4864350"/>
                <a:ext cx="300499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𝐶</m:t>
                      </m:r>
                      <m:r>
                        <a:rPr lang="en-US" sz="2000" b="0" i="1" smtClean="0">
                          <a:latin typeface="Cambria Math" panose="02040503050406030204" pitchFamily="18" charset="0"/>
                        </a:rPr>
                        <m:t>=</m:t>
                      </m:r>
                      <m:func>
                        <m:funcPr>
                          <m:ctrlPr>
                            <a:rPr lang="en-US" sz="2000" b="0" i="1" smtClean="0">
                              <a:latin typeface="Cambria Math" panose="02040503050406030204" pitchFamily="18" charset="0"/>
                            </a:rPr>
                          </m:ctrlPr>
                        </m:funcPr>
                        <m:fName>
                          <m:r>
                            <m:rPr>
                              <m:sty m:val="p"/>
                            </m:rPr>
                            <a:rPr lang="en-US" sz="2000" b="0" i="0" smtClean="0">
                              <a:latin typeface="Cambria Math" panose="02040503050406030204" pitchFamily="18" charset="0"/>
                            </a:rPr>
                            <m:t>det</m:t>
                          </m:r>
                        </m:fName>
                        <m:e>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𝑀</m:t>
                              </m:r>
                            </m:e>
                          </m:d>
                        </m:e>
                      </m:func>
                      <m:r>
                        <a:rPr lang="en-US" sz="2000" b="0" i="1" smtClean="0">
                          <a:latin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𝛼</m:t>
                      </m:r>
                      <m:r>
                        <a:rPr lang="en-US" sz="2000" b="0" i="1" smtClean="0">
                          <a:latin typeface="Cambria Math" panose="02040503050406030204" pitchFamily="18" charset="0"/>
                          <a:ea typeface="Cambria Math" panose="02040503050406030204" pitchFamily="18" charset="0"/>
                        </a:rPr>
                        <m:t> </m:t>
                      </m:r>
                      <m:r>
                        <m:rPr>
                          <m:sty m:val="p"/>
                        </m:rPr>
                        <a:rPr lang="en-US" sz="2000" b="0" i="0" smtClean="0">
                          <a:latin typeface="Cambria Math" panose="02040503050406030204" pitchFamily="18" charset="0"/>
                          <a:ea typeface="Cambria Math" panose="02040503050406030204" pitchFamily="18" charset="0"/>
                        </a:rPr>
                        <m:t>trace</m:t>
                      </m:r>
                      <m:sSup>
                        <m:sSupPr>
                          <m:ctrlPr>
                            <a:rPr lang="en-US" sz="2000" b="0" i="1" smtClean="0">
                              <a:latin typeface="Cambria Math" panose="02040503050406030204" pitchFamily="18" charset="0"/>
                              <a:ea typeface="Cambria Math" panose="02040503050406030204" pitchFamily="18" charset="0"/>
                            </a:rPr>
                          </m:ctrlPr>
                        </m:sSupPr>
                        <m:e>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𝑀</m:t>
                              </m:r>
                            </m:e>
                          </m:d>
                        </m:e>
                        <m:sup>
                          <m:r>
                            <a:rPr lang="en-US" sz="2000" b="0" i="1" smtClean="0">
                              <a:latin typeface="Cambria Math" panose="02040503050406030204" pitchFamily="18" charset="0"/>
                              <a:ea typeface="Cambria Math" panose="02040503050406030204" pitchFamily="18" charset="0"/>
                            </a:rPr>
                            <m:t>2</m:t>
                          </m:r>
                        </m:sup>
                      </m:sSup>
                    </m:oMath>
                  </m:oMathPara>
                </a14:m>
                <a:endParaRPr lang="en-US" sz="2000" dirty="0"/>
              </a:p>
            </p:txBody>
          </p:sp>
        </mc:Choice>
        <mc:Fallback xmlns="">
          <p:sp>
            <p:nvSpPr>
              <p:cNvPr id="9" name="TextBox 8">
                <a:extLst>
                  <a:ext uri="{FF2B5EF4-FFF2-40B4-BE49-F238E27FC236}">
                    <a16:creationId xmlns:a16="http://schemas.microsoft.com/office/drawing/2014/main" id="{78E6AE77-A6F2-46D4-A95C-EE5A2041888B}"/>
                  </a:ext>
                </a:extLst>
              </p:cNvPr>
              <p:cNvSpPr txBox="1">
                <a:spLocks noRot="1" noChangeAspect="1" noMove="1" noResize="1" noEditPoints="1" noAdjustHandles="1" noChangeArrowheads="1" noChangeShapeType="1" noTextEdit="1"/>
              </p:cNvSpPr>
              <p:nvPr/>
            </p:nvSpPr>
            <p:spPr>
              <a:xfrm>
                <a:off x="4160985" y="4864350"/>
                <a:ext cx="3004990" cy="307777"/>
              </a:xfrm>
              <a:prstGeom prst="rect">
                <a:avLst/>
              </a:prstGeom>
              <a:blipFill>
                <a:blip r:embed="rId26"/>
                <a:stretch>
                  <a:fillRect l="-1217" b="-1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5F2FF4A-22EF-44D4-A6B7-A5F61AB14B00}"/>
                  </a:ext>
                </a:extLst>
              </p:cNvPr>
              <p:cNvSpPr txBox="1"/>
              <p:nvPr/>
            </p:nvSpPr>
            <p:spPr>
              <a:xfrm>
                <a:off x="3636409" y="5212522"/>
                <a:ext cx="4788106" cy="8297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r>
                        <a:rPr lang="en-US" sz="2000" b="0" i="1" smtClean="0">
                          <a:latin typeface="Cambria Math" panose="02040503050406030204" pitchFamily="18" charset="0"/>
                        </a:rPr>
                        <m:t>𝑔</m:t>
                      </m:r>
                      <m:d>
                        <m:dPr>
                          <m:ctrlPr>
                            <a:rPr lang="en-US" sz="2000" b="0" i="1" smtClean="0">
                              <a:latin typeface="Cambria Math" panose="02040503050406030204" pitchFamily="18" charset="0"/>
                            </a:rPr>
                          </m:ctrlPr>
                        </m:dPr>
                        <m:e>
                          <m:sSubSup>
                            <m:sSubSupPr>
                              <m:ctrlPr>
                                <a:rPr lang="en-US" sz="2000" b="0" i="1" smtClean="0">
                                  <a:latin typeface="Cambria Math" panose="02040503050406030204" pitchFamily="18" charset="0"/>
                                </a:rPr>
                              </m:ctrlPr>
                            </m:sSubSupPr>
                            <m:e>
                              <m:r>
                                <a:rPr lang="en-US" sz="2000" b="0" i="1" smtClean="0">
                                  <a:latin typeface="Cambria Math" panose="02040503050406030204" pitchFamily="18" charset="0"/>
                                </a:rPr>
                                <m:t>𝐼</m:t>
                              </m:r>
                            </m:e>
                            <m:sub>
                              <m:r>
                                <a:rPr lang="en-US" sz="2000" b="0" i="1" smtClean="0">
                                  <a:latin typeface="Cambria Math" panose="02040503050406030204" pitchFamily="18" charset="0"/>
                                </a:rPr>
                                <m:t>𝑥</m:t>
                              </m:r>
                            </m:sub>
                            <m:sup>
                              <m:r>
                                <a:rPr lang="en-US" sz="2000" b="0" i="1" smtClean="0">
                                  <a:latin typeface="Cambria Math" panose="02040503050406030204" pitchFamily="18" charset="0"/>
                                </a:rPr>
                                <m:t>2</m:t>
                              </m:r>
                            </m:sup>
                          </m:sSubSup>
                        </m:e>
                      </m:d>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𝑔</m:t>
                      </m:r>
                      <m:d>
                        <m:dPr>
                          <m:ctrlPr>
                            <a:rPr lang="en-US" sz="2000" b="0" i="1" smtClean="0">
                              <a:latin typeface="Cambria Math" panose="02040503050406030204" pitchFamily="18" charset="0"/>
                              <a:ea typeface="Cambria Math" panose="02040503050406030204" pitchFamily="18" charset="0"/>
                            </a:rPr>
                          </m:ctrlPr>
                        </m:dPr>
                        <m:e>
                          <m:sSubSup>
                            <m:sSubSupPr>
                              <m:ctrlPr>
                                <a:rPr lang="en-US" sz="2000" b="0" i="1" smtClean="0">
                                  <a:latin typeface="Cambria Math" panose="02040503050406030204" pitchFamily="18" charset="0"/>
                                  <a:ea typeface="Cambria Math" panose="02040503050406030204" pitchFamily="18" charset="0"/>
                                </a:rPr>
                              </m:ctrlPr>
                            </m:sSubSupPr>
                            <m:e>
                              <m:r>
                                <a:rPr lang="en-US" sz="2000" b="0" i="1" smtClean="0">
                                  <a:latin typeface="Cambria Math" panose="02040503050406030204" pitchFamily="18" charset="0"/>
                                  <a:ea typeface="Cambria Math" panose="02040503050406030204" pitchFamily="18" charset="0"/>
                                </a:rPr>
                                <m:t>𝐼</m:t>
                              </m:r>
                            </m:e>
                            <m:sub>
                              <m:r>
                                <a:rPr lang="en-US" sz="2000" b="0" i="1" smtClean="0">
                                  <a:latin typeface="Cambria Math" panose="02040503050406030204" pitchFamily="18" charset="0"/>
                                  <a:ea typeface="Cambria Math" panose="02040503050406030204" pitchFamily="18" charset="0"/>
                                </a:rPr>
                                <m:t>𝑦</m:t>
                              </m:r>
                            </m:sub>
                            <m:sup>
                              <m:r>
                                <a:rPr lang="en-US" sz="2000" b="0" i="1" smtClean="0">
                                  <a:latin typeface="Cambria Math" panose="02040503050406030204" pitchFamily="18" charset="0"/>
                                  <a:ea typeface="Cambria Math" panose="02040503050406030204" pitchFamily="18" charset="0"/>
                                </a:rPr>
                                <m:t>2</m:t>
                              </m:r>
                            </m:sup>
                          </m:sSubSup>
                        </m:e>
                      </m:d>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𝑔</m:t>
                      </m:r>
                      <m:sSup>
                        <m:sSupPr>
                          <m:ctrlPr>
                            <a:rPr lang="en-US" sz="2000" b="0" i="1" smtClean="0">
                              <a:latin typeface="Cambria Math" panose="02040503050406030204" pitchFamily="18" charset="0"/>
                              <a:ea typeface="Cambria Math" panose="02040503050406030204" pitchFamily="18" charset="0"/>
                            </a:rPr>
                          </m:ctrlPr>
                        </m:sSupPr>
                        <m:e>
                          <m:d>
                            <m:dPr>
                              <m:ctrlPr>
                                <a:rPr lang="en-US" sz="2000" b="0" i="1" smtClean="0">
                                  <a:latin typeface="Cambria Math" panose="02040503050406030204" pitchFamily="18" charset="0"/>
                                  <a:ea typeface="Cambria Math" panose="02040503050406030204" pitchFamily="18" charset="0"/>
                                </a:rPr>
                              </m:ctrlPr>
                            </m:dPr>
                            <m:e>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𝐼</m:t>
                                  </m:r>
                                </m:e>
                                <m:sub>
                                  <m:r>
                                    <a:rPr lang="en-US" sz="2000" b="0" i="1" smtClean="0">
                                      <a:latin typeface="Cambria Math" panose="02040503050406030204" pitchFamily="18" charset="0"/>
                                      <a:ea typeface="Cambria Math" panose="02040503050406030204" pitchFamily="18" charset="0"/>
                                    </a:rPr>
                                    <m:t>𝑥</m:t>
                                  </m:r>
                                </m:sub>
                              </m:sSub>
                              <m:r>
                                <a:rPr lang="en-US" sz="2000" i="1">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𝐼</m:t>
                                  </m:r>
                                </m:e>
                                <m:sub>
                                  <m:r>
                                    <a:rPr lang="en-US" sz="2000" b="0" i="1" smtClean="0">
                                      <a:latin typeface="Cambria Math" panose="02040503050406030204" pitchFamily="18" charset="0"/>
                                      <a:ea typeface="Cambria Math" panose="02040503050406030204" pitchFamily="18" charset="0"/>
                                    </a:rPr>
                                    <m:t>𝑦</m:t>
                                  </m:r>
                                </m:sub>
                              </m:sSub>
                            </m:e>
                          </m:d>
                        </m:e>
                        <m:sup>
                          <m:r>
                            <a:rPr lang="en-US" sz="2000" b="0" i="1" smtClean="0">
                              <a:latin typeface="Cambria Math" panose="02040503050406030204" pitchFamily="18" charset="0"/>
                              <a:ea typeface="Cambria Math" panose="02040503050406030204" pitchFamily="18" charset="0"/>
                            </a:rPr>
                            <m:t>2</m:t>
                          </m:r>
                        </m:sup>
                      </m:sSup>
                    </m:oMath>
                  </m:oMathPara>
                </a14:m>
                <a:endParaRPr lang="en-US" sz="2000" b="0" i="1" dirty="0">
                  <a:latin typeface="Cambria Math" panose="02040503050406030204" pitchFamily="18" charset="0"/>
                  <a:ea typeface="Cambria Math" panose="02040503050406030204" pitchFamily="18" charset="0"/>
                </a:endParaRPr>
              </a:p>
              <a:p>
                <a:r>
                  <a:rPr lang="en-US" sz="2000" b="0" dirty="0">
                    <a:ea typeface="Cambria Math" panose="02040503050406030204" pitchFamily="18" charset="0"/>
                  </a:rPr>
                  <a:t>		          </a:t>
                </a:r>
                <a14:m>
                  <m:oMath xmlns:m="http://schemas.openxmlformats.org/officeDocument/2006/math">
                    <m:r>
                      <a:rPr lang="en-US" sz="2000" b="0" i="0"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𝛼</m:t>
                    </m:r>
                    <m:sSup>
                      <m:sSupPr>
                        <m:ctrlPr>
                          <a:rPr lang="en-US" sz="2000" b="0" i="1" smtClean="0">
                            <a:latin typeface="Cambria Math" panose="02040503050406030204" pitchFamily="18" charset="0"/>
                            <a:ea typeface="Cambria Math" panose="02040503050406030204" pitchFamily="18" charset="0"/>
                          </a:rPr>
                        </m:ctrlPr>
                      </m:sSupPr>
                      <m:e>
                        <m:d>
                          <m:dPr>
                            <m:begChr m:val="["/>
                            <m:endChr m:val="]"/>
                            <m:ctrlPr>
                              <a:rPr lang="en-US" sz="2000" b="0" i="1" smtClean="0">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rPr>
                              <m:t>𝑔</m:t>
                            </m:r>
                            <m:d>
                              <m:dPr>
                                <m:ctrlPr>
                                  <a:rPr lang="en-US" sz="2000" i="1">
                                    <a:latin typeface="Cambria Math" panose="02040503050406030204" pitchFamily="18" charset="0"/>
                                  </a:rPr>
                                </m:ctrlPr>
                              </m:dPr>
                              <m:e>
                                <m:sSubSup>
                                  <m:sSubSupPr>
                                    <m:ctrlPr>
                                      <a:rPr lang="en-US" sz="2000" i="1">
                                        <a:latin typeface="Cambria Math" panose="02040503050406030204" pitchFamily="18" charset="0"/>
                                      </a:rPr>
                                    </m:ctrlPr>
                                  </m:sSubSupPr>
                                  <m:e>
                                    <m:r>
                                      <a:rPr lang="en-US" sz="2000" i="1">
                                        <a:latin typeface="Cambria Math" panose="02040503050406030204" pitchFamily="18" charset="0"/>
                                      </a:rPr>
                                      <m:t>𝐼</m:t>
                                    </m:r>
                                  </m:e>
                                  <m:sub>
                                    <m:r>
                                      <a:rPr lang="en-US" sz="2000" i="1">
                                        <a:latin typeface="Cambria Math" panose="02040503050406030204" pitchFamily="18" charset="0"/>
                                      </a:rPr>
                                      <m:t>𝑥</m:t>
                                    </m:r>
                                  </m:sub>
                                  <m:sup>
                                    <m:r>
                                      <a:rPr lang="en-US" sz="2000" i="1">
                                        <a:latin typeface="Cambria Math" panose="02040503050406030204" pitchFamily="18" charset="0"/>
                                      </a:rPr>
                                      <m:t>2</m:t>
                                    </m:r>
                                  </m:sup>
                                </m:sSubSup>
                              </m:e>
                            </m:d>
                            <m:r>
                              <a:rPr lang="en-US" sz="2000" i="1" smtClean="0">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𝑔</m:t>
                            </m:r>
                            <m:d>
                              <m:dPr>
                                <m:ctrlPr>
                                  <a:rPr lang="en-US" sz="2000" i="1">
                                    <a:latin typeface="Cambria Math" panose="02040503050406030204" pitchFamily="18" charset="0"/>
                                    <a:ea typeface="Cambria Math" panose="02040503050406030204" pitchFamily="18" charset="0"/>
                                  </a:rPr>
                                </m:ctrlPr>
                              </m:dPr>
                              <m:e>
                                <m:sSubSup>
                                  <m:sSubSupPr>
                                    <m:ctrlPr>
                                      <a:rPr lang="en-US" sz="2000" i="1">
                                        <a:latin typeface="Cambria Math" panose="02040503050406030204" pitchFamily="18" charset="0"/>
                                        <a:ea typeface="Cambria Math" panose="02040503050406030204" pitchFamily="18" charset="0"/>
                                      </a:rPr>
                                    </m:ctrlPr>
                                  </m:sSubSupPr>
                                  <m:e>
                                    <m:r>
                                      <a:rPr lang="en-US" sz="2000" i="1">
                                        <a:latin typeface="Cambria Math" panose="02040503050406030204" pitchFamily="18" charset="0"/>
                                        <a:ea typeface="Cambria Math" panose="02040503050406030204" pitchFamily="18" charset="0"/>
                                      </a:rPr>
                                      <m:t>𝐼</m:t>
                                    </m:r>
                                  </m:e>
                                  <m:sub>
                                    <m:r>
                                      <a:rPr lang="en-US" sz="2000" i="1">
                                        <a:latin typeface="Cambria Math" panose="02040503050406030204" pitchFamily="18" charset="0"/>
                                        <a:ea typeface="Cambria Math" panose="02040503050406030204" pitchFamily="18" charset="0"/>
                                      </a:rPr>
                                      <m:t>𝑦</m:t>
                                    </m:r>
                                  </m:sub>
                                  <m:sup>
                                    <m:r>
                                      <a:rPr lang="en-US" sz="2000" i="1">
                                        <a:latin typeface="Cambria Math" panose="02040503050406030204" pitchFamily="18" charset="0"/>
                                        <a:ea typeface="Cambria Math" panose="02040503050406030204" pitchFamily="18" charset="0"/>
                                      </a:rPr>
                                      <m:t>2</m:t>
                                    </m:r>
                                  </m:sup>
                                </m:sSubSup>
                              </m:e>
                            </m:d>
                          </m:e>
                        </m:d>
                      </m:e>
                      <m:sup>
                        <m:r>
                          <a:rPr lang="en-US" sz="2000" b="0" i="1" smtClean="0">
                            <a:latin typeface="Cambria Math" panose="02040503050406030204" pitchFamily="18" charset="0"/>
                            <a:ea typeface="Cambria Math" panose="02040503050406030204" pitchFamily="18" charset="0"/>
                          </a:rPr>
                          <m:t>2</m:t>
                        </m:r>
                      </m:sup>
                    </m:sSup>
                  </m:oMath>
                </a14:m>
                <a:endParaRPr lang="en-US" sz="2000" i="1" dirty="0"/>
              </a:p>
            </p:txBody>
          </p:sp>
        </mc:Choice>
        <mc:Fallback xmlns="">
          <p:sp>
            <p:nvSpPr>
              <p:cNvPr id="10" name="TextBox 9">
                <a:extLst>
                  <a:ext uri="{FF2B5EF4-FFF2-40B4-BE49-F238E27FC236}">
                    <a16:creationId xmlns:a16="http://schemas.microsoft.com/office/drawing/2014/main" id="{65F2FF4A-22EF-44D4-A6B7-A5F61AB14B00}"/>
                  </a:ext>
                </a:extLst>
              </p:cNvPr>
              <p:cNvSpPr txBox="1">
                <a:spLocks noRot="1" noChangeAspect="1" noMove="1" noResize="1" noEditPoints="1" noAdjustHandles="1" noChangeArrowheads="1" noChangeShapeType="1" noTextEdit="1"/>
              </p:cNvSpPr>
              <p:nvPr/>
            </p:nvSpPr>
            <p:spPr>
              <a:xfrm>
                <a:off x="3636409" y="5212522"/>
                <a:ext cx="4788106" cy="829714"/>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3756BB8-13E2-411D-BDED-1817B55E71B8}"/>
                  </a:ext>
                </a:extLst>
              </p:cNvPr>
              <p:cNvSpPr txBox="1"/>
              <p:nvPr/>
            </p:nvSpPr>
            <p:spPr>
              <a:xfrm>
                <a:off x="7543800" y="3810000"/>
                <a:ext cx="1512688" cy="830997"/>
              </a:xfrm>
              <a:prstGeom prst="rect">
                <a:avLst/>
              </a:prstGeom>
              <a:noFill/>
            </p:spPr>
            <p:txBody>
              <a:bodyPr wrap="square" rtlCol="0">
                <a:spAutoFit/>
              </a:bodyPr>
              <a:lstStyle/>
              <a:p>
                <a:r>
                  <a:rPr lang="en-US" sz="1200" dirty="0">
                    <a:ea typeface="Cambria Math" panose="02040503050406030204" pitchFamily="18" charset="0"/>
                  </a:rPr>
                  <a:t>Reminder: </a:t>
                </a:r>
                <a14:m>
                  <m:oMath xmlns:m="http://schemas.openxmlformats.org/officeDocument/2006/math">
                    <m:r>
                      <a:rPr lang="en-US" sz="1200" b="0" i="1" smtClean="0">
                        <a:latin typeface="Cambria Math" panose="02040503050406030204" pitchFamily="18" charset="0"/>
                        <a:ea typeface="Cambria Math" panose="02040503050406030204" pitchFamily="18" charset="0"/>
                      </a:rPr>
                      <m:t>𝑎</m:t>
                    </m:r>
                    <m:r>
                      <a:rPr lang="en-US" sz="1200" b="0" i="1" smtClean="0">
                        <a:latin typeface="Cambria Math" panose="02040503050406030204" pitchFamily="18" charset="0"/>
                        <a:ea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𝑏</m:t>
                    </m:r>
                  </m:oMath>
                </a14:m>
                <a:r>
                  <a:rPr lang="en-US" sz="1200" dirty="0">
                    <a:ea typeface="Cambria Math" panose="02040503050406030204" pitchFamily="18" charset="0"/>
                  </a:rPr>
                  <a:t> is Hadamard product (element-wise multiplication)</a:t>
                </a:r>
                <a:endParaRPr lang="en-US" sz="1200" dirty="0"/>
              </a:p>
            </p:txBody>
          </p:sp>
        </mc:Choice>
        <mc:Fallback xmlns="">
          <p:sp>
            <p:nvSpPr>
              <p:cNvPr id="4" name="TextBox 3">
                <a:extLst>
                  <a:ext uri="{FF2B5EF4-FFF2-40B4-BE49-F238E27FC236}">
                    <a16:creationId xmlns:a16="http://schemas.microsoft.com/office/drawing/2014/main" id="{43756BB8-13E2-411D-BDED-1817B55E71B8}"/>
                  </a:ext>
                </a:extLst>
              </p:cNvPr>
              <p:cNvSpPr txBox="1">
                <a:spLocks noRot="1" noChangeAspect="1" noMove="1" noResize="1" noEditPoints="1" noAdjustHandles="1" noChangeArrowheads="1" noChangeShapeType="1" noTextEdit="1"/>
              </p:cNvSpPr>
              <p:nvPr/>
            </p:nvSpPr>
            <p:spPr>
              <a:xfrm>
                <a:off x="7543800" y="3810000"/>
                <a:ext cx="1512688" cy="830997"/>
              </a:xfrm>
              <a:prstGeom prst="rect">
                <a:avLst/>
              </a:prstGeom>
              <a:blipFill>
                <a:blip r:embed="rId28"/>
                <a:stretch>
                  <a:fillRect l="-403" t="-735" b="-4412"/>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20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20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20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20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20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20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2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2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2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2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2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2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22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2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221"/>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8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3" grpId="0"/>
      <p:bldP spid="8204" grpId="0"/>
      <p:bldP spid="8205" grpId="0"/>
      <p:bldP spid="8216" grpId="0"/>
      <p:bldP spid="8217" grpId="0"/>
      <p:bldP spid="8218" grpId="0"/>
      <p:bldP spid="8220" grpId="0"/>
      <p:bldP spid="8221" grpId="0"/>
      <p:bldP spid="822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r>
              <a:rPr lang="en-US" altLang="en-US" sz="3200"/>
              <a:t>Harris Detector: Steps</a:t>
            </a:r>
            <a:endParaRPr lang="ru-RU" altLang="en-US" sz="3200"/>
          </a:p>
        </p:txBody>
      </p:sp>
      <p:pic>
        <p:nvPicPr>
          <p:cNvPr id="218115" name="Picture 3" descr="cows_step0"/>
          <p:cNvPicPr>
            <a:picLocks noChangeAspect="1" noChangeArrowheads="1"/>
          </p:cNvPicPr>
          <p:nvPr/>
        </p:nvPicPr>
        <p:blipFill>
          <a:blip r:embed="rId3">
            <a:lum bright="12000" contrast="18000"/>
            <a:extLst>
              <a:ext uri="{28A0092B-C50C-407E-A947-70E740481C1C}">
                <a14:useLocalDpi xmlns:a14="http://schemas.microsoft.com/office/drawing/2010/main" val="0"/>
              </a:ext>
            </a:extLst>
          </a:blip>
          <a:srcRect/>
          <a:stretch>
            <a:fillRect/>
          </a:stretch>
        </p:blipFill>
        <p:spPr bwMode="auto">
          <a:xfrm>
            <a:off x="533400" y="1295400"/>
            <a:ext cx="8153400" cy="527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r>
              <a:rPr lang="en-US" altLang="en-US" sz="3200"/>
              <a:t>Harris Detector: Steps</a:t>
            </a:r>
            <a:endParaRPr lang="ru-RU" altLang="en-US" sz="3200"/>
          </a:p>
        </p:txBody>
      </p:sp>
      <p:pic>
        <p:nvPicPr>
          <p:cNvPr id="220163" name="Picture 3" descr="cows_step1_corner_respo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95400"/>
            <a:ext cx="8153400" cy="526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20164" name="Text Box 4"/>
              <p:cNvSpPr txBox="1">
                <a:spLocks noChangeArrowheads="1"/>
              </p:cNvSpPr>
              <p:nvPr/>
            </p:nvSpPr>
            <p:spPr bwMode="auto">
              <a:xfrm>
                <a:off x="533400" y="795337"/>
                <a:ext cx="4054315"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dirty="0">
                    <a:cs typeface="Times New Roman" panose="02020603050405020304" pitchFamily="18" charset="0"/>
                  </a:rPr>
                  <a:t>Compute corner response </a:t>
                </a:r>
                <a14:m>
                  <m:oMath xmlns:m="http://schemas.openxmlformats.org/officeDocument/2006/math">
                    <m:r>
                      <a:rPr lang="en-US" altLang="en-US" sz="2400" i="1" dirty="0" smtClean="0">
                        <a:latin typeface="Cambria Math" panose="02040503050406030204" pitchFamily="18" charset="0"/>
                        <a:cs typeface="Times New Roman" panose="02020603050405020304" pitchFamily="18" charset="0"/>
                      </a:rPr>
                      <m:t>𝐶</m:t>
                    </m:r>
                  </m:oMath>
                </a14:m>
                <a:endParaRPr lang="ru-RU" altLang="en-US" i="1" dirty="0">
                  <a:cs typeface="Times New Roman" panose="02020603050405020304" pitchFamily="18" charset="0"/>
                </a:endParaRPr>
              </a:p>
            </p:txBody>
          </p:sp>
        </mc:Choice>
        <mc:Fallback xmlns="">
          <p:sp>
            <p:nvSpPr>
              <p:cNvPr id="220164" name="Text Box 4"/>
              <p:cNvSpPr txBox="1">
                <a:spLocks noRot="1" noChangeAspect="1" noMove="1" noResize="1" noEditPoints="1" noAdjustHandles="1" noChangeArrowheads="1" noChangeShapeType="1" noTextEdit="1"/>
              </p:cNvSpPr>
              <p:nvPr/>
            </p:nvSpPr>
            <p:spPr bwMode="auto">
              <a:xfrm>
                <a:off x="533400" y="795337"/>
                <a:ext cx="4054315" cy="461665"/>
              </a:xfrm>
              <a:prstGeom prst="rect">
                <a:avLst/>
              </a:prstGeom>
              <a:blipFill>
                <a:blip r:embed="rId4"/>
                <a:stretch>
                  <a:fillRect l="-2406" t="-9211" b="-3026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p:txBody>
          <a:bodyPr/>
          <a:lstStyle/>
          <a:p>
            <a:r>
              <a:rPr lang="en-US" altLang="en-US" sz="3200"/>
              <a:t>Harris Detector: Steps</a:t>
            </a:r>
            <a:endParaRPr lang="ru-RU" altLang="en-US" sz="3200"/>
          </a:p>
        </p:txBody>
      </p:sp>
      <mc:AlternateContent xmlns:mc="http://schemas.openxmlformats.org/markup-compatibility/2006" xmlns:a14="http://schemas.microsoft.com/office/drawing/2010/main">
        <mc:Choice Requires="a14">
          <p:sp>
            <p:nvSpPr>
              <p:cNvPr id="222211" name="Text Box 3"/>
              <p:cNvSpPr txBox="1">
                <a:spLocks noChangeArrowheads="1"/>
              </p:cNvSpPr>
              <p:nvPr/>
            </p:nvSpPr>
            <p:spPr bwMode="auto">
              <a:xfrm>
                <a:off x="685800" y="772180"/>
                <a:ext cx="7726795" cy="52322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dirty="0">
                    <a:cs typeface="Times New Roman" panose="02020603050405020304" pitchFamily="18" charset="0"/>
                  </a:rPr>
                  <a:t>Find points with large corner response: </a:t>
                </a:r>
                <a14:m>
                  <m:oMath xmlns:m="http://schemas.openxmlformats.org/officeDocument/2006/math">
                    <m:r>
                      <a:rPr lang="en-US" altLang="en-US" i="1" dirty="0" smtClean="0">
                        <a:latin typeface="Cambria Math" panose="02040503050406030204" pitchFamily="18" charset="0"/>
                        <a:cs typeface="Times New Roman" panose="02020603050405020304" pitchFamily="18" charset="0"/>
                      </a:rPr>
                      <m:t>𝐶</m:t>
                    </m:r>
                  </m:oMath>
                </a14:m>
                <a:r>
                  <a:rPr lang="en-US" altLang="en-US" i="1" dirty="0">
                    <a:cs typeface="Times New Roman" panose="02020603050405020304" pitchFamily="18" charset="0"/>
                  </a:rPr>
                  <a:t> &gt; </a:t>
                </a:r>
                <a:r>
                  <a:rPr lang="en-US" altLang="en-US" dirty="0">
                    <a:cs typeface="Times New Roman" panose="02020603050405020304" pitchFamily="18" charset="0"/>
                  </a:rPr>
                  <a:t>threshold</a:t>
                </a:r>
                <a:endParaRPr lang="ru-RU" altLang="en-US" dirty="0">
                  <a:cs typeface="Times New Roman" panose="02020603050405020304" pitchFamily="18" charset="0"/>
                </a:endParaRPr>
              </a:p>
            </p:txBody>
          </p:sp>
        </mc:Choice>
        <mc:Fallback xmlns="">
          <p:sp>
            <p:nvSpPr>
              <p:cNvPr id="222211" name="Text Box 3"/>
              <p:cNvSpPr txBox="1">
                <a:spLocks noRot="1" noChangeAspect="1" noMove="1" noResize="1" noEditPoints="1" noAdjustHandles="1" noChangeArrowheads="1" noChangeShapeType="1" noTextEdit="1"/>
              </p:cNvSpPr>
              <p:nvPr/>
            </p:nvSpPr>
            <p:spPr bwMode="auto">
              <a:xfrm>
                <a:off x="685800" y="772180"/>
                <a:ext cx="7726795" cy="523220"/>
              </a:xfrm>
              <a:prstGeom prst="rect">
                <a:avLst/>
              </a:prstGeom>
              <a:blipFill>
                <a:blip r:embed="rId3"/>
                <a:stretch>
                  <a:fillRect l="-1263" t="-12791" b="-3139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pic>
        <p:nvPicPr>
          <p:cNvPr id="222212" name="Picture 4" descr="cows_step2_thres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295400"/>
            <a:ext cx="8153400" cy="526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p:txBody>
          <a:bodyPr/>
          <a:lstStyle/>
          <a:p>
            <a:r>
              <a:rPr lang="en-US" altLang="en-US" sz="3200"/>
              <a:t>Harris Detector: Steps</a:t>
            </a:r>
            <a:endParaRPr lang="ru-RU" altLang="en-US" sz="3200"/>
          </a:p>
        </p:txBody>
      </p:sp>
      <mc:AlternateContent xmlns:mc="http://schemas.openxmlformats.org/markup-compatibility/2006" xmlns:a14="http://schemas.microsoft.com/office/drawing/2010/main">
        <mc:Choice Requires="a14">
          <p:sp>
            <p:nvSpPr>
              <p:cNvPr id="224259" name="Text Box 3"/>
              <p:cNvSpPr txBox="1">
                <a:spLocks noChangeArrowheads="1"/>
              </p:cNvSpPr>
              <p:nvPr/>
            </p:nvSpPr>
            <p:spPr bwMode="auto">
              <a:xfrm>
                <a:off x="838200" y="774700"/>
                <a:ext cx="5795963" cy="51911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dirty="0">
                    <a:cs typeface="Times New Roman" panose="02020603050405020304" pitchFamily="18" charset="0"/>
                  </a:rPr>
                  <a:t>Take only the points of local maxima of </a:t>
                </a:r>
                <a14:m>
                  <m:oMath xmlns:m="http://schemas.openxmlformats.org/officeDocument/2006/math">
                    <m:r>
                      <a:rPr lang="en-US" altLang="en-US" b="0" i="1" dirty="0" smtClean="0">
                        <a:latin typeface="Cambria Math" panose="02040503050406030204" pitchFamily="18" charset="0"/>
                        <a:cs typeface="Times New Roman" panose="02020603050405020304" pitchFamily="18" charset="0"/>
                      </a:rPr>
                      <m:t>𝐶</m:t>
                    </m:r>
                  </m:oMath>
                </a14:m>
                <a:endParaRPr lang="ru-RU" altLang="en-US" i="1" dirty="0">
                  <a:cs typeface="Times New Roman" panose="02020603050405020304" pitchFamily="18" charset="0"/>
                </a:endParaRPr>
              </a:p>
            </p:txBody>
          </p:sp>
        </mc:Choice>
        <mc:Fallback xmlns="">
          <p:sp>
            <p:nvSpPr>
              <p:cNvPr id="224259" name="Text Box 3"/>
              <p:cNvSpPr txBox="1">
                <a:spLocks noRot="1" noChangeAspect="1" noMove="1" noResize="1" noEditPoints="1" noAdjustHandles="1" noChangeArrowheads="1" noChangeShapeType="1" noTextEdit="1"/>
              </p:cNvSpPr>
              <p:nvPr/>
            </p:nvSpPr>
            <p:spPr bwMode="auto">
              <a:xfrm>
                <a:off x="838200" y="774700"/>
                <a:ext cx="5795963" cy="519113"/>
              </a:xfrm>
              <a:prstGeom prst="rect">
                <a:avLst/>
              </a:prstGeom>
              <a:blipFill>
                <a:blip r:embed="rId3"/>
                <a:stretch>
                  <a:fillRect l="-1684" b="-2588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pic>
        <p:nvPicPr>
          <p:cNvPr id="224260" name="Picture 4" descr="cows_step3_thresh&amp;max"/>
          <p:cNvPicPr>
            <a:picLocks noChangeAspect="1" noChangeArrowheads="1"/>
          </p:cNvPicPr>
          <p:nvPr/>
        </p:nvPicPr>
        <p:blipFill>
          <a:blip r:embed="rId4">
            <a:lum bright="24000" contrast="72000"/>
            <a:grayscl/>
            <a:biLevel thresh="50000"/>
            <a:extLst>
              <a:ext uri="{28A0092B-C50C-407E-A947-70E740481C1C}">
                <a14:useLocalDpi xmlns:a14="http://schemas.microsoft.com/office/drawing/2010/main" val="0"/>
              </a:ext>
            </a:extLst>
          </a:blip>
          <a:srcRect/>
          <a:stretch>
            <a:fillRect/>
          </a:stretch>
        </p:blipFill>
        <p:spPr bwMode="auto">
          <a:xfrm>
            <a:off x="533400" y="1295400"/>
            <a:ext cx="8153400" cy="525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r>
              <a:rPr lang="en-US" altLang="en-US" sz="3200"/>
              <a:t>Harris Detector: Steps</a:t>
            </a:r>
            <a:endParaRPr lang="ru-RU" altLang="en-US" sz="3200"/>
          </a:p>
        </p:txBody>
      </p:sp>
      <p:pic>
        <p:nvPicPr>
          <p:cNvPr id="226307" name="Picture 3" descr="cows_step4_harris"/>
          <p:cNvPicPr>
            <a:picLocks noChangeAspect="1" noChangeArrowheads="1"/>
          </p:cNvPicPr>
          <p:nvPr/>
        </p:nvPicPr>
        <p:blipFill>
          <a:blip r:embed="rId3">
            <a:lum bright="12000" contrast="18000"/>
            <a:extLst>
              <a:ext uri="{28A0092B-C50C-407E-A947-70E740481C1C}">
                <a14:useLocalDpi xmlns:a14="http://schemas.microsoft.com/office/drawing/2010/main" val="0"/>
              </a:ext>
            </a:extLst>
          </a:blip>
          <a:srcRect/>
          <a:stretch>
            <a:fillRect/>
          </a:stretch>
        </p:blipFill>
        <p:spPr bwMode="auto">
          <a:xfrm>
            <a:off x="533400" y="1295400"/>
            <a:ext cx="8153400" cy="527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8CA49B-17C1-47F3-970B-FAE4408274A2}"/>
              </a:ext>
            </a:extLst>
          </p:cNvPr>
          <p:cNvSpPr>
            <a:spLocks noGrp="1"/>
          </p:cNvSpPr>
          <p:nvPr>
            <p:ph type="title"/>
          </p:nvPr>
        </p:nvSpPr>
        <p:spPr/>
        <p:txBody>
          <a:bodyPr/>
          <a:lstStyle/>
          <a:p>
            <a:r>
              <a:rPr lang="en-US" dirty="0"/>
              <a:t>Live Harris Demo</a:t>
            </a:r>
          </a:p>
        </p:txBody>
      </p:sp>
    </p:spTree>
    <p:extLst>
      <p:ext uri="{BB962C8B-B14F-4D97-AF65-F5344CB8AC3E}">
        <p14:creationId xmlns:p14="http://schemas.microsoft.com/office/powerpoint/2010/main" val="26358295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A^T A = &#10;\left[&#10;\begin{array}{cc}&#10;\sum I_x I_x &amp; \sum I_x I_y \\&#10;\sum I_x I_y &amp; \sum I_y I_y&#10;\end{array}&#10;\right]&#10;=&#10;\sum&#10;\left[&#10;\begin{array}{c}&#10;I_x  \\&#10;I_y&#10;\end{array}&#10;\right]&#10;[I_x~I_y]&#10;=&#10;\sum \nabla I (\nabla I)^T&#10;\]&#10;\end{document}&#10;"/>
  <p:tag name="EXTERNALNAME" val="Edittex"/>
  <p:tag name="BLEND" val="False"/>
  <p:tag name="TRANSPARENT" val="False"/>
  <p:tag name="BITMAPFORMAT" val="bmp256"/>
  <p:tag name="DEBUGINTERACTIVE" val="True"/>
  <p:tag name="ORIGWIDTH" val="2141.125"/>
</p:tagLst>
</file>

<file path=ppt/theme/theme1.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2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2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2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2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Office Theme">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7365D"/>
      </a:hlink>
      <a:folHlink>
        <a:srgbClr val="17365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Template>
  <TotalTime>44032</TotalTime>
  <Words>3016</Words>
  <Application>Microsoft Office PowerPoint</Application>
  <PresentationFormat>On-screen Show (4:3)</PresentationFormat>
  <Paragraphs>417</Paragraphs>
  <Slides>73</Slides>
  <Notes>52</Notes>
  <HiddenSlides>7</HiddenSlides>
  <MMClips>0</MMClips>
  <ScaleCrop>false</ScaleCrop>
  <HeadingPairs>
    <vt:vector size="8" baseType="variant">
      <vt:variant>
        <vt:lpstr>Fonts Used</vt:lpstr>
      </vt:variant>
      <vt:variant>
        <vt:i4>7</vt:i4>
      </vt:variant>
      <vt:variant>
        <vt:lpstr>Theme</vt:lpstr>
      </vt:variant>
      <vt:variant>
        <vt:i4>10</vt:i4>
      </vt:variant>
      <vt:variant>
        <vt:lpstr>Embedded OLE Servers</vt:lpstr>
      </vt:variant>
      <vt:variant>
        <vt:i4>3</vt:i4>
      </vt:variant>
      <vt:variant>
        <vt:lpstr>Slide Titles</vt:lpstr>
      </vt:variant>
      <vt:variant>
        <vt:i4>73</vt:i4>
      </vt:variant>
    </vt:vector>
  </HeadingPairs>
  <TitlesOfParts>
    <vt:vector size="93" baseType="lpstr">
      <vt:lpstr>Arial</vt:lpstr>
      <vt:lpstr>Arial Unicode MS</vt:lpstr>
      <vt:lpstr>Calibri</vt:lpstr>
      <vt:lpstr>Cambria Math</vt:lpstr>
      <vt:lpstr>Symbol</vt:lpstr>
      <vt:lpstr>Tahoma</vt:lpstr>
      <vt:lpstr>Times New Roman</vt:lpstr>
      <vt:lpstr>Blank Presentation</vt:lpstr>
      <vt:lpstr>3_Default Design</vt:lpstr>
      <vt:lpstr>5_Default Design</vt:lpstr>
      <vt:lpstr>3_Blank Presentation</vt:lpstr>
      <vt:lpstr>7_Default Design</vt:lpstr>
      <vt:lpstr>4_Blank Presentation</vt:lpstr>
      <vt:lpstr>1_Office Theme</vt:lpstr>
      <vt:lpstr>1_Blank Presentation</vt:lpstr>
      <vt:lpstr>4_Office Theme</vt:lpstr>
      <vt:lpstr>2_Office Theme</vt:lpstr>
      <vt:lpstr>Equation</vt:lpstr>
      <vt:lpstr>Bitmap Image</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Project 1 Feedback</vt:lpstr>
      <vt:lpstr>Project 1 Convolution Speeds</vt:lpstr>
      <vt:lpstr>Hybrid images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Corners</vt:lpstr>
      <vt:lpstr>Correspondence across views</vt:lpstr>
      <vt:lpstr>Example: estimate “fundamental matrix” that corresponds two views</vt:lpstr>
      <vt:lpstr>Example: structure from motion</vt:lpstr>
      <vt:lpstr>Fundamental to Applications  </vt:lpstr>
      <vt:lpstr>Example application: Panorama stitching</vt:lpstr>
      <vt:lpstr>Local features: main components</vt:lpstr>
      <vt:lpstr>PowerPoint Presentation</vt:lpstr>
      <vt:lpstr>Goal: Repeatability</vt:lpstr>
      <vt:lpstr>Example: Object Detection</vt:lpstr>
      <vt:lpstr>Goal: Compactness and Efficiency</vt:lpstr>
      <vt:lpstr>Characteristics of good features</vt:lpstr>
      <vt:lpstr>Local features: main components</vt:lpstr>
      <vt:lpstr>Detection: Basic Idea</vt:lpstr>
      <vt:lpstr>Corner Detection: Basic Idea</vt:lpstr>
      <vt:lpstr>Corner Detection by Auto-correlation</vt:lpstr>
      <vt:lpstr>PowerPoint Presentation</vt:lpstr>
      <vt:lpstr>Corner Detection by Auto-correlation</vt:lpstr>
      <vt:lpstr>Think-Pair-Share:</vt:lpstr>
      <vt:lpstr>Finding Corners</vt:lpstr>
      <vt:lpstr>Corner Detection by Auto-correlation</vt:lpstr>
      <vt:lpstr>Corner Detection by Auto-correlation</vt:lpstr>
      <vt:lpstr>PowerPoint Presentation</vt:lpstr>
      <vt:lpstr>Recall: Taylor series expansion</vt:lpstr>
      <vt:lpstr>PowerPoint Presentation</vt:lpstr>
      <vt:lpstr>PowerPoint Presentation</vt:lpstr>
      <vt:lpstr>Corner Detection: Mathematics</vt:lpstr>
      <vt:lpstr>Corner Detection: Mathematics</vt:lpstr>
      <vt:lpstr>Corner Detection: Mathematics</vt:lpstr>
      <vt:lpstr>Corner Detection: Mathematics</vt:lpstr>
      <vt:lpstr>PowerPoint Presentation</vt:lpstr>
      <vt:lpstr>Interpreting the second moment matrix</vt:lpstr>
      <vt:lpstr>Interpreting the second moment matrix</vt:lpstr>
      <vt:lpstr>Interpreting the second moment matrix</vt:lpstr>
      <vt:lpstr>Visualization of second moment matrix</vt:lpstr>
      <vt:lpstr>Visualization of second moment matrices</vt:lpstr>
      <vt:lpstr>Visualization of second moment matrices</vt:lpstr>
      <vt:lpstr>Linear algebra review</vt:lpstr>
      <vt:lpstr>Interpreting the second moment matrix</vt:lpstr>
      <vt:lpstr>Classification of image points using eigenvalues of M</vt:lpstr>
      <vt:lpstr>Classification of image points using eigenvalues of M</vt:lpstr>
      <vt:lpstr>Linear algebra review</vt:lpstr>
      <vt:lpstr>Classification of image points using eigenvalues of M</vt:lpstr>
      <vt:lpstr>This is the Harris corner detector!</vt:lpstr>
      <vt:lpstr>Harris Corner Detector [Harris88]</vt:lpstr>
      <vt:lpstr>Harris Detector: Steps</vt:lpstr>
      <vt:lpstr>Harris Detector: Steps</vt:lpstr>
      <vt:lpstr>Harris Detector: Steps</vt:lpstr>
      <vt:lpstr>Harris Detector: Steps</vt:lpstr>
      <vt:lpstr>Harris Detector: Steps</vt:lpstr>
      <vt:lpstr>Live Harris Demo</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efros</dc:creator>
  <cp:lastModifiedBy>James Tompkin</cp:lastModifiedBy>
  <cp:revision>1501</cp:revision>
  <dcterms:created xsi:type="dcterms:W3CDTF">2004-08-29T23:15:23Z</dcterms:created>
  <dcterms:modified xsi:type="dcterms:W3CDTF">2020-02-06T03:15:15Z</dcterms:modified>
</cp:coreProperties>
</file>