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wmv" ContentType="video/x-ms-wm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theme/theme6.xml" ContentType="application/vnd.openxmlformats-officedocument.theme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7.xml" ContentType="application/vnd.openxmlformats-officedocument.theme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tags/tag7.xml" ContentType="application/vnd.openxmlformats-officedocument.presentationml.tags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tags/tag8.xml" ContentType="application/vnd.openxmlformats-officedocument.presentationml.tags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notesSlides/notesSlide50.xml" ContentType="application/vnd.openxmlformats-officedocument.presentationml.notesSlide+xml"/>
  <Override PartName="/ppt/tags/tag30.xml" ContentType="application/vnd.openxmlformats-officedocument.presentationml.tags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tags/tag31.xml" ContentType="application/vnd.openxmlformats-officedocument.presentationml.tags+xml"/>
  <Override PartName="/ppt/notesSlides/notesSlide54.xml" ContentType="application/vnd.openxmlformats-officedocument.presentationml.notesSlide+xml"/>
  <Override PartName="/ppt/tags/tag32.xml" ContentType="application/vnd.openxmlformats-officedocument.presentationml.tags+xml"/>
  <Override PartName="/ppt/notesSlides/notesSlide55.xml" ContentType="application/vnd.openxmlformats-officedocument.presentationml.notesSlide+xml"/>
  <Override PartName="/ppt/tags/tag33.xml" ContentType="application/vnd.openxmlformats-officedocument.presentationml.tags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2" r:id="rId2"/>
    <p:sldMasterId id="2147483684" r:id="rId3"/>
    <p:sldMasterId id="2147483696" r:id="rId4"/>
    <p:sldMasterId id="2147483708" r:id="rId5"/>
    <p:sldMasterId id="2147483721" r:id="rId6"/>
    <p:sldMasterId id="2147483735" r:id="rId7"/>
    <p:sldMasterId id="2147483748" r:id="rId8"/>
  </p:sldMasterIdLst>
  <p:notesMasterIdLst>
    <p:notesMasterId r:id="rId137"/>
  </p:notesMasterIdLst>
  <p:sldIdLst>
    <p:sldId id="571" r:id="rId9"/>
    <p:sldId id="811" r:id="rId10"/>
    <p:sldId id="812" r:id="rId11"/>
    <p:sldId id="791" r:id="rId12"/>
    <p:sldId id="792" r:id="rId13"/>
    <p:sldId id="793" r:id="rId14"/>
    <p:sldId id="686" r:id="rId15"/>
    <p:sldId id="649" r:id="rId16"/>
    <p:sldId id="467" r:id="rId17"/>
    <p:sldId id="636" r:id="rId18"/>
    <p:sldId id="633" r:id="rId19"/>
    <p:sldId id="634" r:id="rId20"/>
    <p:sldId id="635" r:id="rId21"/>
    <p:sldId id="638" r:id="rId22"/>
    <p:sldId id="652" r:id="rId23"/>
    <p:sldId id="386" r:id="rId24"/>
    <p:sldId id="658" r:id="rId25"/>
    <p:sldId id="659" r:id="rId26"/>
    <p:sldId id="656" r:id="rId27"/>
    <p:sldId id="657" r:id="rId28"/>
    <p:sldId id="664" r:id="rId29"/>
    <p:sldId id="665" r:id="rId30"/>
    <p:sldId id="913" r:id="rId31"/>
    <p:sldId id="914" r:id="rId32"/>
    <p:sldId id="915" r:id="rId33"/>
    <p:sldId id="916" r:id="rId34"/>
    <p:sldId id="917" r:id="rId35"/>
    <p:sldId id="918" r:id="rId36"/>
    <p:sldId id="919" r:id="rId37"/>
    <p:sldId id="920" r:id="rId38"/>
    <p:sldId id="921" r:id="rId39"/>
    <p:sldId id="922" r:id="rId40"/>
    <p:sldId id="923" r:id="rId41"/>
    <p:sldId id="924" r:id="rId42"/>
    <p:sldId id="663" r:id="rId43"/>
    <p:sldId id="688" r:id="rId44"/>
    <p:sldId id="687" r:id="rId45"/>
    <p:sldId id="660" r:id="rId46"/>
    <p:sldId id="661" r:id="rId47"/>
    <p:sldId id="662" r:id="rId48"/>
    <p:sldId id="667" r:id="rId49"/>
    <p:sldId id="389" r:id="rId50"/>
    <p:sldId id="390" r:id="rId51"/>
    <p:sldId id="391" r:id="rId52"/>
    <p:sldId id="393" r:id="rId53"/>
    <p:sldId id="394" r:id="rId54"/>
    <p:sldId id="396" r:id="rId55"/>
    <p:sldId id="675" r:id="rId56"/>
    <p:sldId id="676" r:id="rId57"/>
    <p:sldId id="678" r:id="rId58"/>
    <p:sldId id="679" r:id="rId59"/>
    <p:sldId id="680" r:id="rId60"/>
    <p:sldId id="681" r:id="rId61"/>
    <p:sldId id="682" r:id="rId62"/>
    <p:sldId id="548" r:id="rId63"/>
    <p:sldId id="549" r:id="rId64"/>
    <p:sldId id="907" r:id="rId65"/>
    <p:sldId id="550" r:id="rId66"/>
    <p:sldId id="551" r:id="rId67"/>
    <p:sldId id="803" r:id="rId68"/>
    <p:sldId id="804" r:id="rId69"/>
    <p:sldId id="800" r:id="rId70"/>
    <p:sldId id="683" r:id="rId71"/>
    <p:sldId id="558" r:id="rId72"/>
    <p:sldId id="684" r:id="rId73"/>
    <p:sldId id="559" r:id="rId74"/>
    <p:sldId id="560" r:id="rId75"/>
    <p:sldId id="561" r:id="rId76"/>
    <p:sldId id="562" r:id="rId77"/>
    <p:sldId id="563" r:id="rId78"/>
    <p:sldId id="564" r:id="rId79"/>
    <p:sldId id="565" r:id="rId80"/>
    <p:sldId id="926" r:id="rId81"/>
    <p:sldId id="689" r:id="rId82"/>
    <p:sldId id="566" r:id="rId83"/>
    <p:sldId id="567" r:id="rId84"/>
    <p:sldId id="568" r:id="rId85"/>
    <p:sldId id="569" r:id="rId86"/>
    <p:sldId id="573" r:id="rId87"/>
    <p:sldId id="801" r:id="rId88"/>
    <p:sldId id="802" r:id="rId89"/>
    <p:sldId id="807" r:id="rId90"/>
    <p:sldId id="808" r:id="rId91"/>
    <p:sldId id="809" r:id="rId92"/>
    <p:sldId id="810" r:id="rId93"/>
    <p:sldId id="799" r:id="rId94"/>
    <p:sldId id="855" r:id="rId95"/>
    <p:sldId id="856" r:id="rId96"/>
    <p:sldId id="857" r:id="rId97"/>
    <p:sldId id="928" r:id="rId98"/>
    <p:sldId id="929" r:id="rId99"/>
    <p:sldId id="930" r:id="rId100"/>
    <p:sldId id="858" r:id="rId101"/>
    <p:sldId id="859" r:id="rId102"/>
    <p:sldId id="860" r:id="rId103"/>
    <p:sldId id="861" r:id="rId104"/>
    <p:sldId id="862" r:id="rId105"/>
    <p:sldId id="864" r:id="rId106"/>
    <p:sldId id="865" r:id="rId107"/>
    <p:sldId id="910" r:id="rId108"/>
    <p:sldId id="911" r:id="rId109"/>
    <p:sldId id="912" r:id="rId110"/>
    <p:sldId id="843" r:id="rId111"/>
    <p:sldId id="844" r:id="rId112"/>
    <p:sldId id="814" r:id="rId113"/>
    <p:sldId id="815" r:id="rId114"/>
    <p:sldId id="816" r:id="rId115"/>
    <p:sldId id="931" r:id="rId116"/>
    <p:sldId id="817" r:id="rId117"/>
    <p:sldId id="835" r:id="rId118"/>
    <p:sldId id="834" r:id="rId119"/>
    <p:sldId id="836" r:id="rId120"/>
    <p:sldId id="842" r:id="rId121"/>
    <p:sldId id="846" r:id="rId122"/>
    <p:sldId id="840" r:id="rId123"/>
    <p:sldId id="845" r:id="rId124"/>
    <p:sldId id="847" r:id="rId125"/>
    <p:sldId id="932" r:id="rId126"/>
    <p:sldId id="819" r:id="rId127"/>
    <p:sldId id="820" r:id="rId128"/>
    <p:sldId id="821" r:id="rId129"/>
    <p:sldId id="822" r:id="rId130"/>
    <p:sldId id="833" r:id="rId131"/>
    <p:sldId id="824" r:id="rId132"/>
    <p:sldId id="848" r:id="rId133"/>
    <p:sldId id="893" r:id="rId134"/>
    <p:sldId id="933" r:id="rId135"/>
    <p:sldId id="934" r:id="rId13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2E53BFD4-E2B4-454E-A831-B4E2FB91D45A}">
          <p14:sldIdLst>
            <p14:sldId id="571"/>
          </p14:sldIdLst>
        </p14:section>
        <p14:section name="Spring Break Wooo" id="{90A5B9A6-A244-44BA-99C3-96D786EB775B}">
          <p14:sldIdLst>
            <p14:sldId id="811"/>
            <p14:sldId id="812"/>
          </p14:sldIdLst>
        </p14:section>
        <p14:section name="Eyes" id="{45AC9BAA-4253-40E8-B30E-65316AED591C}">
          <p14:sldIdLst>
            <p14:sldId id="791"/>
            <p14:sldId id="792"/>
            <p14:sldId id="793"/>
          </p14:sldIdLst>
        </p14:section>
        <p14:section name="Intro to cameras" id="{03F27974-B4F3-4BB8-ABD5-450D0FA5FB32}">
          <p14:sldIdLst>
            <p14:sldId id="686"/>
            <p14:sldId id="649"/>
            <p14:sldId id="467"/>
            <p14:sldId id="636"/>
            <p14:sldId id="633"/>
            <p14:sldId id="634"/>
            <p14:sldId id="635"/>
            <p14:sldId id="638"/>
            <p14:sldId id="652"/>
            <p14:sldId id="386"/>
            <p14:sldId id="658"/>
            <p14:sldId id="659"/>
            <p14:sldId id="656"/>
            <p14:sldId id="657"/>
            <p14:sldId id="664"/>
            <p14:sldId id="665"/>
          </p14:sldIdLst>
        </p14:section>
        <p14:section name="Transforms" id="{AFED1A6E-7C0D-4991-B69C-DDA4F4ADAC45}">
          <p14:sldIdLst>
            <p14:sldId id="913"/>
            <p14:sldId id="914"/>
            <p14:sldId id="915"/>
            <p14:sldId id="916"/>
            <p14:sldId id="917"/>
            <p14:sldId id="918"/>
            <p14:sldId id="919"/>
            <p14:sldId id="920"/>
            <p14:sldId id="921"/>
            <p14:sldId id="922"/>
            <p14:sldId id="923"/>
            <p14:sldId id="924"/>
          </p14:sldIdLst>
        </p14:section>
        <p14:section name="Geometry explanation" id="{F8AF5774-D9C7-42A6-83FE-BF354F368A27}">
          <p14:sldIdLst>
            <p14:sldId id="663"/>
            <p14:sldId id="688"/>
            <p14:sldId id="687"/>
            <p14:sldId id="660"/>
            <p14:sldId id="661"/>
            <p14:sldId id="662"/>
            <p14:sldId id="667"/>
            <p14:sldId id="389"/>
            <p14:sldId id="390"/>
            <p14:sldId id="391"/>
            <p14:sldId id="393"/>
            <p14:sldId id="394"/>
            <p14:sldId id="396"/>
            <p14:sldId id="675"/>
            <p14:sldId id="676"/>
            <p14:sldId id="678"/>
            <p14:sldId id="679"/>
            <p14:sldId id="680"/>
            <p14:sldId id="681"/>
            <p14:sldId id="682"/>
            <p14:sldId id="548"/>
            <p14:sldId id="549"/>
            <p14:sldId id="907"/>
            <p14:sldId id="550"/>
            <p14:sldId id="551"/>
          </p14:sldIdLst>
        </p14:section>
        <p14:section name="Break" id="{2D34B5C5-7B43-43D8-8162-2939A601575B}">
          <p14:sldIdLst>
            <p14:sldId id="803"/>
            <p14:sldId id="804"/>
            <p14:sldId id="800"/>
          </p14:sldIdLst>
        </p14:section>
        <p14:section name="Camera matrices" id="{E9761798-26CE-4783-A85A-3E67919EF091}">
          <p14:sldIdLst>
            <p14:sldId id="683"/>
            <p14:sldId id="558"/>
            <p14:sldId id="684"/>
            <p14:sldId id="559"/>
            <p14:sldId id="560"/>
            <p14:sldId id="561"/>
            <p14:sldId id="562"/>
            <p14:sldId id="563"/>
            <p14:sldId id="564"/>
            <p14:sldId id="565"/>
            <p14:sldId id="926"/>
            <p14:sldId id="689"/>
            <p14:sldId id="566"/>
            <p14:sldId id="567"/>
            <p14:sldId id="568"/>
            <p14:sldId id="569"/>
            <p14:sldId id="573"/>
          </p14:sldIdLst>
        </p14:section>
        <p14:section name="Break" id="{1DCE5C8D-D26D-4D5B-A2CC-BA07C3A7B078}">
          <p14:sldIdLst>
            <p14:sldId id="801"/>
            <p14:sldId id="802"/>
            <p14:sldId id="807"/>
            <p14:sldId id="808"/>
            <p14:sldId id="809"/>
            <p14:sldId id="810"/>
          </p14:sldIdLst>
        </p14:section>
        <p14:section name="Camera calibration" id="{4A6E825B-55A7-49D9-B3EA-489A3C6522DC}">
          <p14:sldIdLst>
            <p14:sldId id="799"/>
            <p14:sldId id="855"/>
            <p14:sldId id="856"/>
            <p14:sldId id="857"/>
            <p14:sldId id="928"/>
            <p14:sldId id="929"/>
            <p14:sldId id="930"/>
            <p14:sldId id="858"/>
            <p14:sldId id="859"/>
            <p14:sldId id="860"/>
            <p14:sldId id="861"/>
            <p14:sldId id="862"/>
            <p14:sldId id="864"/>
            <p14:sldId id="865"/>
            <p14:sldId id="910"/>
            <p14:sldId id="911"/>
            <p14:sldId id="912"/>
            <p14:sldId id="843"/>
            <p14:sldId id="844"/>
            <p14:sldId id="814"/>
            <p14:sldId id="815"/>
            <p14:sldId id="816"/>
            <p14:sldId id="931"/>
            <p14:sldId id="817"/>
            <p14:sldId id="835"/>
            <p14:sldId id="834"/>
            <p14:sldId id="836"/>
            <p14:sldId id="842"/>
            <p14:sldId id="846"/>
            <p14:sldId id="840"/>
            <p14:sldId id="845"/>
            <p14:sldId id="847"/>
            <p14:sldId id="932"/>
            <p14:sldId id="819"/>
            <p14:sldId id="820"/>
            <p14:sldId id="821"/>
            <p14:sldId id="822"/>
            <p14:sldId id="833"/>
            <p14:sldId id="824"/>
            <p14:sldId id="848"/>
            <p14:sldId id="893"/>
            <p14:sldId id="933"/>
            <p14:sldId id="93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836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92" autoAdjust="0"/>
    <p:restoredTop sz="82527" autoAdjust="0"/>
  </p:normalViewPr>
  <p:slideViewPr>
    <p:cSldViewPr>
      <p:cViewPr varScale="1">
        <p:scale>
          <a:sx n="52" d="100"/>
          <a:sy n="52" d="100"/>
        </p:scale>
        <p:origin x="1612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2933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26957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8.xml"/><Relationship Id="rId117" Type="http://schemas.openxmlformats.org/officeDocument/2006/relationships/slide" Target="slides/slide109.xml"/><Relationship Id="rId21" Type="http://schemas.openxmlformats.org/officeDocument/2006/relationships/slide" Target="slides/slide13.xml"/><Relationship Id="rId42" Type="http://schemas.openxmlformats.org/officeDocument/2006/relationships/slide" Target="slides/slide34.xml"/><Relationship Id="rId47" Type="http://schemas.openxmlformats.org/officeDocument/2006/relationships/slide" Target="slides/slide39.xml"/><Relationship Id="rId63" Type="http://schemas.openxmlformats.org/officeDocument/2006/relationships/slide" Target="slides/slide55.xml"/><Relationship Id="rId68" Type="http://schemas.openxmlformats.org/officeDocument/2006/relationships/slide" Target="slides/slide60.xml"/><Relationship Id="rId84" Type="http://schemas.openxmlformats.org/officeDocument/2006/relationships/slide" Target="slides/slide76.xml"/><Relationship Id="rId89" Type="http://schemas.openxmlformats.org/officeDocument/2006/relationships/slide" Target="slides/slide81.xml"/><Relationship Id="rId112" Type="http://schemas.openxmlformats.org/officeDocument/2006/relationships/slide" Target="slides/slide104.xml"/><Relationship Id="rId133" Type="http://schemas.openxmlformats.org/officeDocument/2006/relationships/slide" Target="slides/slide125.xml"/><Relationship Id="rId138" Type="http://schemas.openxmlformats.org/officeDocument/2006/relationships/presProps" Target="presProps.xml"/><Relationship Id="rId16" Type="http://schemas.openxmlformats.org/officeDocument/2006/relationships/slide" Target="slides/slide8.xml"/><Relationship Id="rId107" Type="http://schemas.openxmlformats.org/officeDocument/2006/relationships/slide" Target="slides/slide99.xml"/><Relationship Id="rId11" Type="http://schemas.openxmlformats.org/officeDocument/2006/relationships/slide" Target="slides/slide3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53" Type="http://schemas.openxmlformats.org/officeDocument/2006/relationships/slide" Target="slides/slide45.xml"/><Relationship Id="rId58" Type="http://schemas.openxmlformats.org/officeDocument/2006/relationships/slide" Target="slides/slide50.xml"/><Relationship Id="rId74" Type="http://schemas.openxmlformats.org/officeDocument/2006/relationships/slide" Target="slides/slide66.xml"/><Relationship Id="rId79" Type="http://schemas.openxmlformats.org/officeDocument/2006/relationships/slide" Target="slides/slide71.xml"/><Relationship Id="rId102" Type="http://schemas.openxmlformats.org/officeDocument/2006/relationships/slide" Target="slides/slide94.xml"/><Relationship Id="rId123" Type="http://schemas.openxmlformats.org/officeDocument/2006/relationships/slide" Target="slides/slide115.xml"/><Relationship Id="rId128" Type="http://schemas.openxmlformats.org/officeDocument/2006/relationships/slide" Target="slides/slide120.xml"/><Relationship Id="rId5" Type="http://schemas.openxmlformats.org/officeDocument/2006/relationships/slideMaster" Target="slideMasters/slideMaster5.xml"/><Relationship Id="rId90" Type="http://schemas.openxmlformats.org/officeDocument/2006/relationships/slide" Target="slides/slide82.xml"/><Relationship Id="rId95" Type="http://schemas.openxmlformats.org/officeDocument/2006/relationships/slide" Target="slides/slide87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43" Type="http://schemas.openxmlformats.org/officeDocument/2006/relationships/slide" Target="slides/slide35.xml"/><Relationship Id="rId48" Type="http://schemas.openxmlformats.org/officeDocument/2006/relationships/slide" Target="slides/slide40.xml"/><Relationship Id="rId64" Type="http://schemas.openxmlformats.org/officeDocument/2006/relationships/slide" Target="slides/slide56.xml"/><Relationship Id="rId69" Type="http://schemas.openxmlformats.org/officeDocument/2006/relationships/slide" Target="slides/slide61.xml"/><Relationship Id="rId113" Type="http://schemas.openxmlformats.org/officeDocument/2006/relationships/slide" Target="slides/slide105.xml"/><Relationship Id="rId118" Type="http://schemas.openxmlformats.org/officeDocument/2006/relationships/slide" Target="slides/slide110.xml"/><Relationship Id="rId134" Type="http://schemas.openxmlformats.org/officeDocument/2006/relationships/slide" Target="slides/slide126.xml"/><Relationship Id="rId139" Type="http://schemas.openxmlformats.org/officeDocument/2006/relationships/viewProps" Target="viewProp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3.xml"/><Relationship Id="rId72" Type="http://schemas.openxmlformats.org/officeDocument/2006/relationships/slide" Target="slides/slide64.xml"/><Relationship Id="rId80" Type="http://schemas.openxmlformats.org/officeDocument/2006/relationships/slide" Target="slides/slide72.xml"/><Relationship Id="rId85" Type="http://schemas.openxmlformats.org/officeDocument/2006/relationships/slide" Target="slides/slide77.xml"/><Relationship Id="rId93" Type="http://schemas.openxmlformats.org/officeDocument/2006/relationships/slide" Target="slides/slide85.xml"/><Relationship Id="rId98" Type="http://schemas.openxmlformats.org/officeDocument/2006/relationships/slide" Target="slides/slide90.xml"/><Relationship Id="rId121" Type="http://schemas.openxmlformats.org/officeDocument/2006/relationships/slide" Target="slides/slide113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46" Type="http://schemas.openxmlformats.org/officeDocument/2006/relationships/slide" Target="slides/slide38.xml"/><Relationship Id="rId59" Type="http://schemas.openxmlformats.org/officeDocument/2006/relationships/slide" Target="slides/slide51.xml"/><Relationship Id="rId67" Type="http://schemas.openxmlformats.org/officeDocument/2006/relationships/slide" Target="slides/slide59.xml"/><Relationship Id="rId103" Type="http://schemas.openxmlformats.org/officeDocument/2006/relationships/slide" Target="slides/slide95.xml"/><Relationship Id="rId108" Type="http://schemas.openxmlformats.org/officeDocument/2006/relationships/slide" Target="slides/slide100.xml"/><Relationship Id="rId116" Type="http://schemas.openxmlformats.org/officeDocument/2006/relationships/slide" Target="slides/slide108.xml"/><Relationship Id="rId124" Type="http://schemas.openxmlformats.org/officeDocument/2006/relationships/slide" Target="slides/slide116.xml"/><Relationship Id="rId129" Type="http://schemas.openxmlformats.org/officeDocument/2006/relationships/slide" Target="slides/slide121.xml"/><Relationship Id="rId137" Type="http://schemas.openxmlformats.org/officeDocument/2006/relationships/notesMaster" Target="notesMasters/notesMaster1.xml"/><Relationship Id="rId20" Type="http://schemas.openxmlformats.org/officeDocument/2006/relationships/slide" Target="slides/slide12.xml"/><Relationship Id="rId41" Type="http://schemas.openxmlformats.org/officeDocument/2006/relationships/slide" Target="slides/slide33.xml"/><Relationship Id="rId54" Type="http://schemas.openxmlformats.org/officeDocument/2006/relationships/slide" Target="slides/slide46.xml"/><Relationship Id="rId62" Type="http://schemas.openxmlformats.org/officeDocument/2006/relationships/slide" Target="slides/slide54.xml"/><Relationship Id="rId70" Type="http://schemas.openxmlformats.org/officeDocument/2006/relationships/slide" Target="slides/slide62.xml"/><Relationship Id="rId75" Type="http://schemas.openxmlformats.org/officeDocument/2006/relationships/slide" Target="slides/slide67.xml"/><Relationship Id="rId83" Type="http://schemas.openxmlformats.org/officeDocument/2006/relationships/slide" Target="slides/slide75.xml"/><Relationship Id="rId88" Type="http://schemas.openxmlformats.org/officeDocument/2006/relationships/slide" Target="slides/slide80.xml"/><Relationship Id="rId91" Type="http://schemas.openxmlformats.org/officeDocument/2006/relationships/slide" Target="slides/slide83.xml"/><Relationship Id="rId96" Type="http://schemas.openxmlformats.org/officeDocument/2006/relationships/slide" Target="slides/slide88.xml"/><Relationship Id="rId111" Type="http://schemas.openxmlformats.org/officeDocument/2006/relationships/slide" Target="slides/slide103.xml"/><Relationship Id="rId132" Type="http://schemas.openxmlformats.org/officeDocument/2006/relationships/slide" Target="slides/slide124.xml"/><Relationship Id="rId14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49" Type="http://schemas.openxmlformats.org/officeDocument/2006/relationships/slide" Target="slides/slide41.xml"/><Relationship Id="rId57" Type="http://schemas.openxmlformats.org/officeDocument/2006/relationships/slide" Target="slides/slide49.xml"/><Relationship Id="rId106" Type="http://schemas.openxmlformats.org/officeDocument/2006/relationships/slide" Target="slides/slide98.xml"/><Relationship Id="rId114" Type="http://schemas.openxmlformats.org/officeDocument/2006/relationships/slide" Target="slides/slide106.xml"/><Relationship Id="rId119" Type="http://schemas.openxmlformats.org/officeDocument/2006/relationships/slide" Target="slides/slide111.xml"/><Relationship Id="rId127" Type="http://schemas.openxmlformats.org/officeDocument/2006/relationships/slide" Target="slides/slide119.xml"/><Relationship Id="rId10" Type="http://schemas.openxmlformats.org/officeDocument/2006/relationships/slide" Target="slides/slide2.xml"/><Relationship Id="rId31" Type="http://schemas.openxmlformats.org/officeDocument/2006/relationships/slide" Target="slides/slide23.xml"/><Relationship Id="rId44" Type="http://schemas.openxmlformats.org/officeDocument/2006/relationships/slide" Target="slides/slide36.xml"/><Relationship Id="rId52" Type="http://schemas.openxmlformats.org/officeDocument/2006/relationships/slide" Target="slides/slide44.xml"/><Relationship Id="rId60" Type="http://schemas.openxmlformats.org/officeDocument/2006/relationships/slide" Target="slides/slide52.xml"/><Relationship Id="rId65" Type="http://schemas.openxmlformats.org/officeDocument/2006/relationships/slide" Target="slides/slide57.xml"/><Relationship Id="rId73" Type="http://schemas.openxmlformats.org/officeDocument/2006/relationships/slide" Target="slides/slide65.xml"/><Relationship Id="rId78" Type="http://schemas.openxmlformats.org/officeDocument/2006/relationships/slide" Target="slides/slide70.xml"/><Relationship Id="rId81" Type="http://schemas.openxmlformats.org/officeDocument/2006/relationships/slide" Target="slides/slide73.xml"/><Relationship Id="rId86" Type="http://schemas.openxmlformats.org/officeDocument/2006/relationships/slide" Target="slides/slide78.xml"/><Relationship Id="rId94" Type="http://schemas.openxmlformats.org/officeDocument/2006/relationships/slide" Target="slides/slide86.xml"/><Relationship Id="rId99" Type="http://schemas.openxmlformats.org/officeDocument/2006/relationships/slide" Target="slides/slide91.xml"/><Relationship Id="rId101" Type="http://schemas.openxmlformats.org/officeDocument/2006/relationships/slide" Target="slides/slide93.xml"/><Relationship Id="rId122" Type="http://schemas.openxmlformats.org/officeDocument/2006/relationships/slide" Target="slides/slide114.xml"/><Relationship Id="rId130" Type="http://schemas.openxmlformats.org/officeDocument/2006/relationships/slide" Target="slides/slide122.xml"/><Relationship Id="rId135" Type="http://schemas.openxmlformats.org/officeDocument/2006/relationships/slide" Target="slides/slide127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39" Type="http://schemas.openxmlformats.org/officeDocument/2006/relationships/slide" Target="slides/slide31.xml"/><Relationship Id="rId109" Type="http://schemas.openxmlformats.org/officeDocument/2006/relationships/slide" Target="slides/slide101.xml"/><Relationship Id="rId34" Type="http://schemas.openxmlformats.org/officeDocument/2006/relationships/slide" Target="slides/slide26.xml"/><Relationship Id="rId50" Type="http://schemas.openxmlformats.org/officeDocument/2006/relationships/slide" Target="slides/slide42.xml"/><Relationship Id="rId55" Type="http://schemas.openxmlformats.org/officeDocument/2006/relationships/slide" Target="slides/slide47.xml"/><Relationship Id="rId76" Type="http://schemas.openxmlformats.org/officeDocument/2006/relationships/slide" Target="slides/slide68.xml"/><Relationship Id="rId97" Type="http://schemas.openxmlformats.org/officeDocument/2006/relationships/slide" Target="slides/slide89.xml"/><Relationship Id="rId104" Type="http://schemas.openxmlformats.org/officeDocument/2006/relationships/slide" Target="slides/slide96.xml"/><Relationship Id="rId120" Type="http://schemas.openxmlformats.org/officeDocument/2006/relationships/slide" Target="slides/slide112.xml"/><Relationship Id="rId125" Type="http://schemas.openxmlformats.org/officeDocument/2006/relationships/slide" Target="slides/slide117.xml"/><Relationship Id="rId141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63.xml"/><Relationship Id="rId92" Type="http://schemas.openxmlformats.org/officeDocument/2006/relationships/slide" Target="slides/slide84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1.xml"/><Relationship Id="rId24" Type="http://schemas.openxmlformats.org/officeDocument/2006/relationships/slide" Target="slides/slide16.xml"/><Relationship Id="rId40" Type="http://schemas.openxmlformats.org/officeDocument/2006/relationships/slide" Target="slides/slide32.xml"/><Relationship Id="rId45" Type="http://schemas.openxmlformats.org/officeDocument/2006/relationships/slide" Target="slides/slide37.xml"/><Relationship Id="rId66" Type="http://schemas.openxmlformats.org/officeDocument/2006/relationships/slide" Target="slides/slide58.xml"/><Relationship Id="rId87" Type="http://schemas.openxmlformats.org/officeDocument/2006/relationships/slide" Target="slides/slide79.xml"/><Relationship Id="rId110" Type="http://schemas.openxmlformats.org/officeDocument/2006/relationships/slide" Target="slides/slide102.xml"/><Relationship Id="rId115" Type="http://schemas.openxmlformats.org/officeDocument/2006/relationships/slide" Target="slides/slide107.xml"/><Relationship Id="rId131" Type="http://schemas.openxmlformats.org/officeDocument/2006/relationships/slide" Target="slides/slide123.xml"/><Relationship Id="rId136" Type="http://schemas.openxmlformats.org/officeDocument/2006/relationships/slide" Target="slides/slide128.xml"/><Relationship Id="rId61" Type="http://schemas.openxmlformats.org/officeDocument/2006/relationships/slide" Target="slides/slide53.xml"/><Relationship Id="rId82" Type="http://schemas.openxmlformats.org/officeDocument/2006/relationships/slide" Target="slides/slide74.xml"/><Relationship Id="rId19" Type="http://schemas.openxmlformats.org/officeDocument/2006/relationships/slide" Target="slides/slide11.xml"/><Relationship Id="rId14" Type="http://schemas.openxmlformats.org/officeDocument/2006/relationships/slide" Target="slides/slide6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56" Type="http://schemas.openxmlformats.org/officeDocument/2006/relationships/slide" Target="slides/slide48.xml"/><Relationship Id="rId77" Type="http://schemas.openxmlformats.org/officeDocument/2006/relationships/slide" Target="slides/slide69.xml"/><Relationship Id="rId100" Type="http://schemas.openxmlformats.org/officeDocument/2006/relationships/slide" Target="slides/slide92.xml"/><Relationship Id="rId105" Type="http://schemas.openxmlformats.org/officeDocument/2006/relationships/slide" Target="slides/slide97.xml"/><Relationship Id="rId126" Type="http://schemas.openxmlformats.org/officeDocument/2006/relationships/slide" Target="slides/slide118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39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35.wmf"/><Relationship Id="rId1" Type="http://schemas.openxmlformats.org/officeDocument/2006/relationships/image" Target="../media/image34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37.wmf"/><Relationship Id="rId1" Type="http://schemas.openxmlformats.org/officeDocument/2006/relationships/image" Target="../media/image36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40.wmf"/><Relationship Id="rId2" Type="http://schemas.openxmlformats.org/officeDocument/2006/relationships/image" Target="../media/image39.wmf"/><Relationship Id="rId1" Type="http://schemas.openxmlformats.org/officeDocument/2006/relationships/image" Target="../media/image38.wmf"/><Relationship Id="rId5" Type="http://schemas.openxmlformats.org/officeDocument/2006/relationships/image" Target="../media/image42.wmf"/><Relationship Id="rId4" Type="http://schemas.openxmlformats.org/officeDocument/2006/relationships/image" Target="../media/image41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44.wmf"/><Relationship Id="rId1" Type="http://schemas.openxmlformats.org/officeDocument/2006/relationships/image" Target="../media/image43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47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55.wmf"/><Relationship Id="rId2" Type="http://schemas.openxmlformats.org/officeDocument/2006/relationships/image" Target="../media/image54.wmf"/><Relationship Id="rId1" Type="http://schemas.openxmlformats.org/officeDocument/2006/relationships/image" Target="../media/image53.wmf"/><Relationship Id="rId4" Type="http://schemas.openxmlformats.org/officeDocument/2006/relationships/image" Target="../media/image56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59.png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55.wmf"/><Relationship Id="rId2" Type="http://schemas.openxmlformats.org/officeDocument/2006/relationships/image" Target="../media/image54.wmf"/><Relationship Id="rId1" Type="http://schemas.openxmlformats.org/officeDocument/2006/relationships/image" Target="../media/image53.wmf"/><Relationship Id="rId4" Type="http://schemas.openxmlformats.org/officeDocument/2006/relationships/image" Target="../media/image56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67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71.wmf"/><Relationship Id="rId2" Type="http://schemas.openxmlformats.org/officeDocument/2006/relationships/image" Target="../media/image70.wmf"/><Relationship Id="rId1" Type="http://schemas.openxmlformats.org/officeDocument/2006/relationships/image" Target="../media/image69.wmf"/><Relationship Id="rId4" Type="http://schemas.openxmlformats.org/officeDocument/2006/relationships/image" Target="../media/image72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6.wmf"/></Relationships>
</file>

<file path=ppt/drawings/_rels/vmlDrawing13.vml.rels><?xml version="1.0" encoding="UTF-8" standalone="yes"?>
<Relationships xmlns="http://schemas.openxmlformats.org/package/2006/relationships"><Relationship Id="rId2" Type="http://schemas.openxmlformats.org/officeDocument/2006/relationships/image" Target="../media/image79.wmf"/><Relationship Id="rId1" Type="http://schemas.openxmlformats.org/officeDocument/2006/relationships/image" Target="../media/image78.wmf"/></Relationships>
</file>

<file path=ppt/drawings/_rels/vmlDrawing14.vml.rels><?xml version="1.0" encoding="UTF-8" standalone="yes"?>
<Relationships xmlns="http://schemas.openxmlformats.org/package/2006/relationships"><Relationship Id="rId3" Type="http://schemas.openxmlformats.org/officeDocument/2006/relationships/image" Target="../media/image55.wmf"/><Relationship Id="rId2" Type="http://schemas.openxmlformats.org/officeDocument/2006/relationships/image" Target="../media/image54.wmf"/><Relationship Id="rId1" Type="http://schemas.openxmlformats.org/officeDocument/2006/relationships/image" Target="../media/image53.wmf"/><Relationship Id="rId4" Type="http://schemas.openxmlformats.org/officeDocument/2006/relationships/image" Target="../media/image56.wmf"/></Relationships>
</file>

<file path=ppt/drawings/_rels/vmlDrawing15.vml.rels><?xml version="1.0" encoding="UTF-8" standalone="yes"?>
<Relationships xmlns="http://schemas.openxmlformats.org/package/2006/relationships"><Relationship Id="rId2" Type="http://schemas.openxmlformats.org/officeDocument/2006/relationships/image" Target="../media/image81.wmf"/><Relationship Id="rId1" Type="http://schemas.openxmlformats.org/officeDocument/2006/relationships/image" Target="../media/image80.wmf"/></Relationships>
</file>

<file path=ppt/drawings/_rels/vmlDrawing16.vml.rels><?xml version="1.0" encoding="UTF-8" standalone="yes"?>
<Relationships xmlns="http://schemas.openxmlformats.org/package/2006/relationships"><Relationship Id="rId2" Type="http://schemas.openxmlformats.org/officeDocument/2006/relationships/image" Target="../media/image82.wmf"/><Relationship Id="rId1" Type="http://schemas.openxmlformats.org/officeDocument/2006/relationships/image" Target="../media/image78.wmf"/></Relationships>
</file>

<file path=ppt/drawings/_rels/vmlDrawing17.vml.rels><?xml version="1.0" encoding="UTF-8" standalone="yes"?>
<Relationships xmlns="http://schemas.openxmlformats.org/package/2006/relationships"><Relationship Id="rId2" Type="http://schemas.openxmlformats.org/officeDocument/2006/relationships/image" Target="../media/image83.wmf"/><Relationship Id="rId1" Type="http://schemas.openxmlformats.org/officeDocument/2006/relationships/image" Target="../media/image78.wmf"/></Relationships>
</file>

<file path=ppt/drawings/_rels/vmlDrawing18.vml.rels><?xml version="1.0" encoding="UTF-8" standalone="yes"?>
<Relationships xmlns="http://schemas.openxmlformats.org/package/2006/relationships"><Relationship Id="rId2" Type="http://schemas.openxmlformats.org/officeDocument/2006/relationships/image" Target="../media/image85.wmf"/><Relationship Id="rId1" Type="http://schemas.openxmlformats.org/officeDocument/2006/relationships/image" Target="../media/image84.w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86.wmf"/></Relationships>
</file>

<file path=ppt/drawings/_rels/vmlDrawing20.vml.rels><?xml version="1.0" encoding="UTF-8" standalone="yes"?>
<Relationships xmlns="http://schemas.openxmlformats.org/package/2006/relationships"><Relationship Id="rId2" Type="http://schemas.openxmlformats.org/officeDocument/2006/relationships/image" Target="../media/image88.wmf"/><Relationship Id="rId1" Type="http://schemas.openxmlformats.org/officeDocument/2006/relationships/image" Target="../media/image87.wmf"/></Relationships>
</file>

<file path=ppt/drawings/_rels/vmlDrawing21.vml.rels><?xml version="1.0" encoding="UTF-8" standalone="yes"?>
<Relationships xmlns="http://schemas.openxmlformats.org/package/2006/relationships"><Relationship Id="rId2" Type="http://schemas.openxmlformats.org/officeDocument/2006/relationships/image" Target="../media/image76.wmf"/><Relationship Id="rId1" Type="http://schemas.openxmlformats.org/officeDocument/2006/relationships/image" Target="../media/image88.wmf"/></Relationships>
</file>

<file path=ppt/drawings/_rels/vmlDrawing22.vml.rels><?xml version="1.0" encoding="UTF-8" standalone="yes"?>
<Relationships xmlns="http://schemas.openxmlformats.org/package/2006/relationships"><Relationship Id="rId2" Type="http://schemas.openxmlformats.org/officeDocument/2006/relationships/image" Target="../media/image89.wmf"/><Relationship Id="rId1" Type="http://schemas.openxmlformats.org/officeDocument/2006/relationships/image" Target="../media/image87.wmf"/></Relationships>
</file>

<file path=ppt/drawings/_rels/vmlDrawing23.vml.rels><?xml version="1.0" encoding="UTF-8" standalone="yes"?>
<Relationships xmlns="http://schemas.openxmlformats.org/package/2006/relationships"><Relationship Id="rId3" Type="http://schemas.openxmlformats.org/officeDocument/2006/relationships/image" Target="../media/image92.wmf"/><Relationship Id="rId2" Type="http://schemas.openxmlformats.org/officeDocument/2006/relationships/image" Target="../media/image91.wmf"/><Relationship Id="rId1" Type="http://schemas.openxmlformats.org/officeDocument/2006/relationships/image" Target="../media/image90.wmf"/><Relationship Id="rId4" Type="http://schemas.openxmlformats.org/officeDocument/2006/relationships/image" Target="../media/image93.w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94.w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95.wmf"/></Relationships>
</file>

<file path=ppt/drawings/_rels/vmlDrawing26.vml.rels><?xml version="1.0" encoding="UTF-8" standalone="yes"?>
<Relationships xmlns="http://schemas.openxmlformats.org/package/2006/relationships"><Relationship Id="rId2" Type="http://schemas.openxmlformats.org/officeDocument/2006/relationships/image" Target="../media/image96.wmf"/><Relationship Id="rId1" Type="http://schemas.openxmlformats.org/officeDocument/2006/relationships/image" Target="../media/image59.png"/></Relationships>
</file>

<file path=ppt/drawings/_rels/vmlDrawing27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wmf"/><Relationship Id="rId1" Type="http://schemas.openxmlformats.org/officeDocument/2006/relationships/image" Target="../media/image103.wmf"/></Relationships>
</file>

<file path=ppt/drawings/_rels/vmlDrawing28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wmf"/><Relationship Id="rId2" Type="http://schemas.openxmlformats.org/officeDocument/2006/relationships/image" Target="../media/image107.wmf"/><Relationship Id="rId1" Type="http://schemas.openxmlformats.org/officeDocument/2006/relationships/image" Target="../media/image106.wmf"/><Relationship Id="rId6" Type="http://schemas.openxmlformats.org/officeDocument/2006/relationships/image" Target="../media/image111.wmf"/><Relationship Id="rId5" Type="http://schemas.openxmlformats.org/officeDocument/2006/relationships/image" Target="../media/image110.wmf"/><Relationship Id="rId4" Type="http://schemas.openxmlformats.org/officeDocument/2006/relationships/image" Target="../media/image109.wmf"/></Relationships>
</file>

<file path=ppt/drawings/_rels/vmlDrawing2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3.wmf"/></Relationships>
</file>

<file path=ppt/drawings/_rels/vmlDrawing30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wmf"/><Relationship Id="rId1" Type="http://schemas.openxmlformats.org/officeDocument/2006/relationships/image" Target="../media/image113.wmf"/></Relationships>
</file>

<file path=ppt/drawings/_rels/vmlDrawing3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7.wmf"/><Relationship Id="rId1" Type="http://schemas.openxmlformats.org/officeDocument/2006/relationships/image" Target="../media/image116.wmf"/></Relationships>
</file>

<file path=ppt/drawings/_rels/vmlDrawing3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wmf"/><Relationship Id="rId1" Type="http://schemas.openxmlformats.org/officeDocument/2006/relationships/image" Target="../media/image113.wmf"/></Relationships>
</file>

<file path=ppt/drawings/_rels/vmlDrawing3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9.wmf"/></Relationships>
</file>

<file path=ppt/drawings/_rels/vmlDrawing3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1.wmf"/><Relationship Id="rId1" Type="http://schemas.openxmlformats.org/officeDocument/2006/relationships/image" Target="../media/image119.wmf"/></Relationships>
</file>

<file path=ppt/drawings/_rels/vmlDrawing3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wmf"/><Relationship Id="rId2" Type="http://schemas.openxmlformats.org/officeDocument/2006/relationships/image" Target="../media/image122.wmf"/><Relationship Id="rId1" Type="http://schemas.openxmlformats.org/officeDocument/2006/relationships/image" Target="../media/image119.wmf"/><Relationship Id="rId6" Type="http://schemas.openxmlformats.org/officeDocument/2006/relationships/image" Target="../media/image126.wmf"/><Relationship Id="rId5" Type="http://schemas.openxmlformats.org/officeDocument/2006/relationships/image" Target="../media/image125.wmf"/><Relationship Id="rId4" Type="http://schemas.openxmlformats.org/officeDocument/2006/relationships/image" Target="../media/image124.wmf"/></Relationships>
</file>

<file path=ppt/drawings/_rels/vmlDrawing36.vml.rels><?xml version="1.0" encoding="UTF-8" standalone="yes"?>
<Relationships xmlns="http://schemas.openxmlformats.org/package/2006/relationships"><Relationship Id="rId8" Type="http://schemas.openxmlformats.org/officeDocument/2006/relationships/image" Target="../media/image134.wmf"/><Relationship Id="rId3" Type="http://schemas.openxmlformats.org/officeDocument/2006/relationships/image" Target="../media/image129.wmf"/><Relationship Id="rId7" Type="http://schemas.openxmlformats.org/officeDocument/2006/relationships/image" Target="../media/image133.wmf"/><Relationship Id="rId2" Type="http://schemas.openxmlformats.org/officeDocument/2006/relationships/image" Target="../media/image128.wmf"/><Relationship Id="rId1" Type="http://schemas.openxmlformats.org/officeDocument/2006/relationships/image" Target="../media/image127.wmf"/><Relationship Id="rId6" Type="http://schemas.openxmlformats.org/officeDocument/2006/relationships/image" Target="../media/image132.wmf"/><Relationship Id="rId5" Type="http://schemas.openxmlformats.org/officeDocument/2006/relationships/image" Target="../media/image131.wmf"/><Relationship Id="rId4" Type="http://schemas.openxmlformats.org/officeDocument/2006/relationships/image" Target="../media/image130.wmf"/></Relationships>
</file>

<file path=ppt/drawings/_rels/vmlDrawing3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6.wmf"/></Relationships>
</file>

<file path=ppt/drawings/_rels/vmlDrawing38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9.wmf"/><Relationship Id="rId1" Type="http://schemas.openxmlformats.org/officeDocument/2006/relationships/image" Target="../media/image53.wmf"/></Relationships>
</file>

<file path=ppt/drawings/_rels/vmlDrawing39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9.wmf"/><Relationship Id="rId1" Type="http://schemas.openxmlformats.org/officeDocument/2006/relationships/image" Target="../media/image53.wmf"/></Relationships>
</file>

<file path=ppt/drawings/_rels/vmlDrawing40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wmf"/><Relationship Id="rId2" Type="http://schemas.openxmlformats.org/officeDocument/2006/relationships/image" Target="../media/image141.wmf"/><Relationship Id="rId1" Type="http://schemas.openxmlformats.org/officeDocument/2006/relationships/image" Target="../media/image140.wmf"/><Relationship Id="rId6" Type="http://schemas.openxmlformats.org/officeDocument/2006/relationships/image" Target="../media/image145.wmf"/><Relationship Id="rId5" Type="http://schemas.openxmlformats.org/officeDocument/2006/relationships/image" Target="../media/image144.wmf"/><Relationship Id="rId4" Type="http://schemas.openxmlformats.org/officeDocument/2006/relationships/image" Target="../media/image143.wmf"/></Relationships>
</file>

<file path=ppt/drawings/_rels/vmlDrawing4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wmf"/><Relationship Id="rId7" Type="http://schemas.openxmlformats.org/officeDocument/2006/relationships/image" Target="../media/image150.wmf"/><Relationship Id="rId2" Type="http://schemas.openxmlformats.org/officeDocument/2006/relationships/image" Target="../media/image144.wmf"/><Relationship Id="rId1" Type="http://schemas.openxmlformats.org/officeDocument/2006/relationships/image" Target="../media/image140.wmf"/><Relationship Id="rId6" Type="http://schemas.openxmlformats.org/officeDocument/2006/relationships/image" Target="../media/image149.wmf"/><Relationship Id="rId5" Type="http://schemas.openxmlformats.org/officeDocument/2006/relationships/image" Target="../media/image148.wmf"/><Relationship Id="rId4" Type="http://schemas.openxmlformats.org/officeDocument/2006/relationships/image" Target="../media/image147.wmf"/></Relationships>
</file>

<file path=ppt/drawings/_rels/vmlDrawing4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wmf"/><Relationship Id="rId2" Type="http://schemas.openxmlformats.org/officeDocument/2006/relationships/image" Target="../media/image151.wmf"/><Relationship Id="rId1" Type="http://schemas.openxmlformats.org/officeDocument/2006/relationships/image" Target="../media/image140.wmf"/><Relationship Id="rId5" Type="http://schemas.openxmlformats.org/officeDocument/2006/relationships/image" Target="../media/image153.wmf"/><Relationship Id="rId4" Type="http://schemas.openxmlformats.org/officeDocument/2006/relationships/image" Target="../media/image152.wmf"/></Relationships>
</file>

<file path=ppt/drawings/_rels/vmlDrawing4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0.wmf"/><Relationship Id="rId1" Type="http://schemas.openxmlformats.org/officeDocument/2006/relationships/image" Target="../media/image154.wmf"/></Relationships>
</file>

<file path=ppt/drawings/_rels/vmlDrawing4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55.wmf"/><Relationship Id="rId1" Type="http://schemas.openxmlformats.org/officeDocument/2006/relationships/image" Target="../media/image140.wmf"/></Relationships>
</file>

<file path=ppt/drawings/_rels/vmlDrawing4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6.wmf"/></Relationships>
</file>

<file path=ppt/drawings/_rels/vmlDrawing4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7.wmf"/></Relationships>
</file>

<file path=ppt/drawings/_rels/vmlDrawing47.vml.rels><?xml version="1.0" encoding="UTF-8" standalone="yes"?>
<Relationships xmlns="http://schemas.openxmlformats.org/package/2006/relationships"><Relationship Id="rId2" Type="http://schemas.openxmlformats.org/officeDocument/2006/relationships/image" Target="../media/image158.wmf"/><Relationship Id="rId1" Type="http://schemas.openxmlformats.org/officeDocument/2006/relationships/image" Target="../media/image87.wmf"/></Relationships>
</file>

<file path=ppt/drawings/_rels/vmlDrawing48.vml.rels><?xml version="1.0" encoding="UTF-8" standalone="yes"?>
<Relationships xmlns="http://schemas.openxmlformats.org/package/2006/relationships"><Relationship Id="rId2" Type="http://schemas.openxmlformats.org/officeDocument/2006/relationships/image" Target="../media/image158.wmf"/><Relationship Id="rId1" Type="http://schemas.openxmlformats.org/officeDocument/2006/relationships/image" Target="../media/image87.wmf"/></Relationships>
</file>

<file path=ppt/drawings/_rels/vmlDrawing49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0.wmf"/><Relationship Id="rId1" Type="http://schemas.openxmlformats.org/officeDocument/2006/relationships/image" Target="../media/image154.wmf"/></Relationships>
</file>

<file path=ppt/drawings/_rels/vmlDrawing50.vml.rels><?xml version="1.0" encoding="UTF-8" standalone="yes"?>
<Relationships xmlns="http://schemas.openxmlformats.org/package/2006/relationships"><Relationship Id="rId2" Type="http://schemas.openxmlformats.org/officeDocument/2006/relationships/image" Target="../media/image155.wmf"/><Relationship Id="rId1" Type="http://schemas.openxmlformats.org/officeDocument/2006/relationships/image" Target="../media/image140.wmf"/></Relationships>
</file>

<file path=ppt/drawings/_rels/vmlDrawing5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8.wmf"/><Relationship Id="rId2" Type="http://schemas.openxmlformats.org/officeDocument/2006/relationships/image" Target="../media/image87.wmf"/><Relationship Id="rId1" Type="http://schemas.openxmlformats.org/officeDocument/2006/relationships/image" Target="../media/image162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087195DA-C8D4-4D1F-AF20-C12BB6DD0220}" type="datetimeFigureOut">
              <a:rPr lang="en-US"/>
              <a:pPr>
                <a:defRPr/>
              </a:pPr>
              <a:t>4/13/2019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3EBB0408-F7D0-4348-886E-24DD55A4A6F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14518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Partial_derivative" TargetMode="External"/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Welcome</a:t>
            </a:r>
            <a:r>
              <a:rPr lang="en-US" baseline="0" dirty="0"/>
              <a:t> to a class with some curious content!</a:t>
            </a:r>
          </a:p>
          <a:p>
            <a:r>
              <a:rPr lang="en-US" baseline="0" dirty="0"/>
              <a:t>Today we’re going to be discussing cameras, and how light and color affect image formation.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839A6-008C-4A28-B9D2-6B4E741E06E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63872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SIFT ‘In The Flesh’.</a:t>
            </a:r>
          </a:p>
          <a:p>
            <a:r>
              <a:rPr lang="en-US" dirty="0"/>
              <a:t>Real-life scale-invariant feature matching</a:t>
            </a:r>
          </a:p>
          <a:p>
            <a:endParaRPr lang="en-US" dirty="0"/>
          </a:p>
          <a:p>
            <a:r>
              <a:rPr lang="en-US" dirty="0"/>
              <a:t>Cathedral de Notre Dame, Paris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EBB0408-F7D0-4348-886E-24DD55A4A6FC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34154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Dali Museum, Figueres, Spain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EBB0408-F7D0-4348-886E-24DD55A4A6FC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06828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414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>
                <a:latin typeface="Arial" panose="020B0604020202020204" pitchFamily="34" charset="0"/>
              </a:rPr>
              <a:t>http://www.surenmanvelyan.com/gallery/7116</a:t>
            </a:r>
          </a:p>
          <a:p>
            <a:r>
              <a:rPr lang="en-US" altLang="en-US">
                <a:latin typeface="Arial" panose="020B0604020202020204" pitchFamily="34" charset="0"/>
              </a:rPr>
              <a:t>iguana</a:t>
            </a:r>
          </a:p>
        </p:txBody>
      </p:sp>
      <p:sp>
        <p:nvSpPr>
          <p:cNvPr id="67588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667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4653DDF-80DB-4ACB-9AF4-9904BF925B8C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667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04723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517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>
                <a:latin typeface="Arial" panose="020B0604020202020204" pitchFamily="34" charset="0"/>
              </a:rPr>
              <a:t>http://www.surenmanvelyan.com/gallery/7116</a:t>
            </a:r>
          </a:p>
          <a:p>
            <a:r>
              <a:rPr lang="en-US" altLang="en-US">
                <a:latin typeface="Arial" panose="020B0604020202020204" pitchFamily="34" charset="0"/>
              </a:rPr>
              <a:t>horse</a:t>
            </a:r>
          </a:p>
        </p:txBody>
      </p:sp>
      <p:sp>
        <p:nvSpPr>
          <p:cNvPr id="68612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667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51858D6-4EBE-43DE-BD6C-02A411A9FC67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667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27039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824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>
                <a:latin typeface="Arial" panose="020B0604020202020204" pitchFamily="34" charset="0"/>
              </a:rPr>
              <a:t>http://www.surenmanvelyan.com/gallery/7116</a:t>
            </a:r>
          </a:p>
          <a:p>
            <a:endParaRPr lang="en-US" altLang="en-US">
              <a:latin typeface="Arial" panose="020B0604020202020204" pitchFamily="34" charset="0"/>
            </a:endParaRPr>
          </a:p>
          <a:p>
            <a:r>
              <a:rPr lang="en-US" altLang="en-US">
                <a:latin typeface="Arial" panose="020B0604020202020204" pitchFamily="34" charset="0"/>
              </a:rPr>
              <a:t>Crocodile (nile crocodile?)</a:t>
            </a:r>
          </a:p>
        </p:txBody>
      </p:sp>
      <p:sp>
        <p:nvSpPr>
          <p:cNvPr id="7168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667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FAABC18-E86F-4591-BD17-B6CE6B12DFA9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667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11181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BB0408-F7D0-4348-886E-24DD55A4A6FC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344909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https://drawingchamber.wordpress.com/about-me/about/camera-obscura-claude-glass-and-camera-lucida/</a:t>
            </a:r>
          </a:p>
          <a:p>
            <a:endParaRPr lang="en-US" dirty="0"/>
          </a:p>
          <a:p>
            <a:r>
              <a:rPr lang="en-US" dirty="0" err="1"/>
              <a:t>Obscura</a:t>
            </a:r>
            <a:r>
              <a:rPr lang="en-US" dirty="0"/>
              <a:t> = dark</a:t>
            </a:r>
          </a:p>
          <a:p>
            <a:r>
              <a:rPr lang="en-US" dirty="0"/>
              <a:t>Lucida = light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BB0408-F7D0-4348-886E-24DD55A4A6FC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650441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Trailer: http://www.imdb.com/title/tt3089388/videoplayer/vi4167804953?ref_=tt_ov_vi</a:t>
            </a:r>
          </a:p>
          <a:p>
            <a:endParaRPr lang="en-US" dirty="0"/>
          </a:p>
          <a:p>
            <a:r>
              <a:rPr lang="en-US" dirty="0"/>
              <a:t>Tim Jenison – </a:t>
            </a:r>
            <a:r>
              <a:rPr lang="en-US" dirty="0" err="1"/>
              <a:t>NewTek</a:t>
            </a:r>
            <a:r>
              <a:rPr lang="en-US" dirty="0"/>
              <a:t> company.</a:t>
            </a:r>
          </a:p>
          <a:p>
            <a:r>
              <a:rPr lang="en-US" dirty="0"/>
              <a:t>Chromatic aberration, lens curvature distortion visible.</a:t>
            </a:r>
          </a:p>
          <a:p>
            <a:endParaRPr lang="en-US" dirty="0"/>
          </a:p>
          <a:p>
            <a:r>
              <a:rPr lang="en-US" dirty="0" err="1"/>
              <a:t>Hockney</a:t>
            </a:r>
            <a:r>
              <a:rPr lang="en-US" baseline="0" dirty="0"/>
              <a:t> – 2001 book -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BB0408-F7D0-4348-886E-24DD55A4A6FC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879864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Tim Jenison built a replica of the room depicted</a:t>
            </a:r>
            <a:r>
              <a:rPr lang="en-US" baseline="0" dirty="0"/>
              <a:t> in Vermeer’s painting, then attempted to paint it using the same techniques.</a:t>
            </a:r>
          </a:p>
          <a:p>
            <a:r>
              <a:rPr lang="en-US" baseline="0" dirty="0"/>
              <a:t>We see (in the background) the replica room, plus in the foreground to the right Tim’s painting.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BB0408-F7D0-4348-886E-24DD55A4A6FC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768282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http://www.amusingplanet.com/2012/04/lake-srvagsvatn-in-faroe-islands.html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BB0408-F7D0-4348-886E-24DD55A4A6FC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126815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Paris town hall</a:t>
            </a:r>
          </a:p>
          <a:p>
            <a:endParaRPr lang="en-US" dirty="0"/>
          </a:p>
          <a:p>
            <a:r>
              <a:rPr lang="en-US" dirty="0"/>
              <a:t>“</a:t>
            </a:r>
            <a:r>
              <a:rPr lang="en-US" b="1" dirty="0" err="1"/>
              <a:t>Anamorphosis</a:t>
            </a:r>
            <a:r>
              <a:rPr lang="en-US" b="1" dirty="0"/>
              <a:t>” - </a:t>
            </a:r>
            <a:r>
              <a:rPr lang="en-US" dirty="0">
                <a:effectLst/>
              </a:rPr>
              <a:t>a distorted projection or perspective requiring the viewer to use special devices or occupy a specific vantage point (or both) to reconstitute the image.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BB0408-F7D0-4348-886E-24DD55A4A6FC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858573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Anarmorphosis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BB0408-F7D0-4348-886E-24DD55A4A6FC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145854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50BC1BC-018B-4752-8C88-D43E30D97030}" type="slidenum"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865438" y="519113"/>
            <a:ext cx="3416300" cy="2562225"/>
          </a:xfrm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18656" y="3258268"/>
            <a:ext cx="6706691" cy="3084877"/>
          </a:xfrm>
          <a:noFill/>
          <a:ln/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9462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8F49700-FA69-4744-93F2-DF06A56D141A}" type="slidenum">
              <a:rPr kumimoji="0" 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2965654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Ratios of distances along straight lines are preserved, e.g. the relative length of two collinear line segments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8F49700-FA69-4744-93F2-DF06A56D141A}" type="slidenum">
              <a:rPr kumimoji="0" 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9306483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https://en.wikipedia.org/wiki/Homography_(computer_vision)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279503E-BF1B-43C0-B836-0C9F9F6E2B04}" type="slidenum">
              <a:rPr kumimoji="0" 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4853863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81FD7F7-1920-4805-BDF5-F51AE1E0D4E9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39</a:t>
            </a:fld>
            <a:endParaRPr lang="en-US"/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/>
              <a:t>Q: How does this transform the image?  A: It gets inverted</a:t>
            </a:r>
          </a:p>
        </p:txBody>
      </p:sp>
    </p:spTree>
    <p:extLst>
      <p:ext uri="{BB962C8B-B14F-4D97-AF65-F5344CB8AC3E}">
        <p14:creationId xmlns:p14="http://schemas.microsoft.com/office/powerpoint/2010/main" val="381502633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dirty="0"/>
              <a:t>Various properties of vanishing points/lines.</a:t>
            </a:r>
          </a:p>
          <a:p>
            <a:pPr eaLnBrk="1" hangingPunct="1">
              <a:spcBef>
                <a:spcPct val="0"/>
              </a:spcBef>
              <a:buFont typeface="Arial" charset="0"/>
              <a:buChar char="•"/>
            </a:pPr>
            <a:r>
              <a:rPr lang="en-US" dirty="0"/>
              <a:t> Parallel</a:t>
            </a:r>
            <a:r>
              <a:rPr lang="en-US" baseline="0" dirty="0"/>
              <a:t> lines intersect at a point</a:t>
            </a:r>
          </a:p>
          <a:p>
            <a:pPr eaLnBrk="1" hangingPunct="1">
              <a:spcBef>
                <a:spcPct val="0"/>
              </a:spcBef>
              <a:buFont typeface="Arial" charset="0"/>
              <a:buChar char="•"/>
            </a:pPr>
            <a:r>
              <a:rPr lang="en-US" baseline="0" dirty="0"/>
              <a:t> The intersection of red lines and blue lines form a parallelogram</a:t>
            </a:r>
          </a:p>
          <a:p>
            <a:pPr eaLnBrk="1" hangingPunct="1">
              <a:spcBef>
                <a:spcPct val="0"/>
              </a:spcBef>
              <a:buFont typeface="Arial" charset="0"/>
              <a:buChar char="•"/>
            </a:pPr>
            <a:r>
              <a:rPr lang="en-US" baseline="0" dirty="0"/>
              <a:t> Sets of parallel lines on the same plane form a vanishing line</a:t>
            </a:r>
          </a:p>
          <a:p>
            <a:pPr eaLnBrk="1" hangingPunct="1">
              <a:spcBef>
                <a:spcPct val="0"/>
              </a:spcBef>
              <a:buFont typeface="Arial" charset="0"/>
              <a:buChar char="•"/>
            </a:pPr>
            <a:r>
              <a:rPr lang="en-US" baseline="0" dirty="0"/>
              <a:t> Sets of parallel planes form a vanishing line </a:t>
            </a:r>
          </a:p>
          <a:p>
            <a:pPr eaLnBrk="1" hangingPunct="1">
              <a:spcBef>
                <a:spcPct val="0"/>
              </a:spcBef>
              <a:buFont typeface="Arial" charset="0"/>
              <a:buChar char="•"/>
            </a:pPr>
            <a:r>
              <a:rPr lang="en-US" baseline="0" dirty="0"/>
              <a:t> Not all lines that intersect are parallel</a:t>
            </a:r>
          </a:p>
          <a:p>
            <a:pPr eaLnBrk="1" hangingPunct="1">
              <a:spcBef>
                <a:spcPct val="0"/>
              </a:spcBef>
            </a:pPr>
            <a:endParaRPr lang="en-US" dirty="0"/>
          </a:p>
        </p:txBody>
      </p:sp>
      <p:sp>
        <p:nvSpPr>
          <p:cNvPr id="3789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13A4356-9416-4106-923D-E0355B6D3A03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411658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86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3686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3463FD3-32D0-4831-B3C1-2BB6345EABED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22252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/>
              <a:t>What is the effect if f and Z are equal?</a:t>
            </a:r>
          </a:p>
          <a:p>
            <a:r>
              <a:rPr lang="en-US" dirty="0"/>
              <a:t>U = -X and V = -Y, so ‘distances’ are</a:t>
            </a:r>
            <a:r>
              <a:rPr lang="en-US" baseline="0" dirty="0"/>
              <a:t> preserved and the captured image is undistorted (at the virtual focal plane)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BB0408-F7D0-4348-886E-24DD55A4A6FC}" type="slidenum">
              <a:rPr lang="en-US" smtClean="0"/>
              <a:pPr>
                <a:defRPr/>
              </a:pPr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04954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http://www.tomdalling.com/blog/modern-opengl/explaining-homogenous-coordinates-and-projective-geometry/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BB0408-F7D0-4348-886E-24DD55A4A6FC}" type="slidenum">
              <a:rPr lang="en-US" smtClean="0"/>
              <a:pPr>
                <a:defRPr/>
              </a:pPr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275467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http://www.tomdalling.com/blog/modern-opengl/explaining-homogenous-coordinates-and-projective-geometry/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BB0408-F7D0-4348-886E-24DD55A4A6FC}" type="slidenum">
              <a:rPr lang="en-US" smtClean="0"/>
              <a:pPr>
                <a:defRPr/>
              </a:pPr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729862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BB0408-F7D0-4348-886E-24DD55A4A6FC}" type="slidenum">
              <a:rPr lang="en-US" smtClean="0"/>
              <a:pPr>
                <a:defRPr/>
              </a:pPr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311363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270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/>
              <a:t>Append coordinate with value 1; proportional coordinate system</a:t>
            </a:r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5FDA7F8-FAE2-423F-9DE2-2D112D9D8BF5}" type="slidenum">
              <a:rPr lang="en-US" smtClean="0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449678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373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dirty="0"/>
              <a:t>Q: Suppose we have a point in Cartesian coordinates.  What is that in homogeneous coordinates?  A: a ray</a:t>
            </a:r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789A2B0-787D-42D0-B8C5-7BD2C7934DC8}" type="slidenum">
              <a:rPr lang="en-US" smtClean="0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032831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http://www.songho.ca/math/homogeneous/homogeneous.html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CS 376 Lecture 16: Stereo 1</a:t>
            </a:r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28EB2D7-A6A3-43D7-B294-C351DB569656}" type="slidenum">
              <a:rPr kumimoji="0" lang="en-US" alt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57</a:t>
            </a:fld>
            <a:endParaRPr kumimoji="0" lang="en-US" alt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0245684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475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/>
              <a:t>Parallel lines intersect at different infinities</a:t>
            </a:r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BDFFFAC-D990-4F24-A67D-25E23AD921E8}" type="slidenum">
              <a:rPr lang="en-US" smtClean="0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494824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233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>
                <a:latin typeface="Arial" panose="020B0604020202020204" pitchFamily="34" charset="0"/>
              </a:rPr>
              <a:t>http://www.surenmanvelyan.com/gallery/7116</a:t>
            </a:r>
          </a:p>
          <a:p>
            <a:endParaRPr lang="en-US" altLang="en-US">
              <a:latin typeface="Arial" panose="020B0604020202020204" pitchFamily="34" charset="0"/>
            </a:endParaRPr>
          </a:p>
          <a:p>
            <a:r>
              <a:rPr lang="en-US" altLang="en-US">
                <a:latin typeface="Arial" panose="020B0604020202020204" pitchFamily="34" charset="0"/>
              </a:rPr>
              <a:t>Siam cat</a:t>
            </a:r>
          </a:p>
        </p:txBody>
      </p:sp>
      <p:sp>
        <p:nvSpPr>
          <p:cNvPr id="75780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667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089ECD1-9D6F-409E-8EFC-9D3AD779F152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667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60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50744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029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>
                <a:latin typeface="Arial" panose="020B0604020202020204" pitchFamily="34" charset="0"/>
              </a:rPr>
              <a:t>http://www.surenmanvelyan.com/gallery/7116</a:t>
            </a:r>
          </a:p>
          <a:p>
            <a:r>
              <a:rPr lang="en-US" altLang="en-US">
                <a:latin typeface="Arial" panose="020B0604020202020204" pitchFamily="34" charset="0"/>
              </a:rPr>
              <a:t>fish</a:t>
            </a:r>
          </a:p>
        </p:txBody>
      </p:sp>
      <p:sp>
        <p:nvSpPr>
          <p:cNvPr id="73732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667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8333A92-408E-4308-B65F-AF4C5AB4AF3E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667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61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254310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926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>
                <a:latin typeface="Arial" panose="020B0604020202020204" pitchFamily="34" charset="0"/>
              </a:rPr>
              <a:t>http://www.surenmanvelyan.com/gallery/7116</a:t>
            </a:r>
          </a:p>
          <a:p>
            <a:endParaRPr lang="en-US" altLang="en-US">
              <a:latin typeface="Arial" panose="020B0604020202020204" pitchFamily="34" charset="0"/>
            </a:endParaRPr>
          </a:p>
          <a:p>
            <a:r>
              <a:rPr lang="en-US" altLang="en-US">
                <a:latin typeface="Arial" panose="020B0604020202020204" pitchFamily="34" charset="0"/>
              </a:rPr>
              <a:t>rabbit</a:t>
            </a:r>
          </a:p>
        </p:txBody>
      </p:sp>
      <p:sp>
        <p:nvSpPr>
          <p:cNvPr id="72708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667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E14D884-0CE7-4C90-B944-2EE7644AF012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667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62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951872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57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dirty="0"/>
              <a:t>We</a:t>
            </a:r>
            <a:r>
              <a:rPr lang="en-US" baseline="0" dirty="0"/>
              <a:t> can use homogeneous coordinates to write ‘camera matrix’ in linear form.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D38E04A-61AE-4F70-8735-F6523DDCF32B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63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488676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782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/>
              <a:t>Work through equations for u and v on board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2EB0E87-DCF3-4582-845A-38D3B57B6775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64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536271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BB0408-F7D0-4348-886E-24DD55A4A6FC}" type="slidenum">
              <a:rPr lang="en-US" smtClean="0"/>
              <a:pPr>
                <a:defRPr/>
              </a:pPr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290563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57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dirty="0"/>
              <a:t>We</a:t>
            </a:r>
            <a:r>
              <a:rPr lang="en-US" baseline="0" dirty="0"/>
              <a:t> can use homogeneous coordinates to write ‘camera matrix’ in linear form.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D38E04A-61AE-4F70-8735-F6523DDCF32B}" type="slidenum">
              <a:rPr kumimoji="0" 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73</a:t>
            </a:fld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94830538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8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dirty="0"/>
              <a:t>How many known points are needed to estimate this?</a:t>
            </a:r>
          </a:p>
          <a:p>
            <a:r>
              <a:rPr lang="en-US" dirty="0"/>
              <a:t>11 degrees of freedom</a:t>
            </a:r>
          </a:p>
          <a:p>
            <a:r>
              <a:rPr lang="en-US" dirty="0"/>
              <a:t>6 points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346EC19-1308-44AF-BA44-14ED6A902D14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75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9296454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131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>
                <a:latin typeface="Arial" panose="020B0604020202020204" pitchFamily="34" charset="0"/>
              </a:rPr>
              <a:t>http://www.surenmanvelyan.com/gallery/7116</a:t>
            </a:r>
          </a:p>
          <a:p>
            <a:endParaRPr lang="en-US" altLang="en-US">
              <a:latin typeface="Arial" panose="020B0604020202020204" pitchFamily="34" charset="0"/>
            </a:endParaRPr>
          </a:p>
          <a:p>
            <a:r>
              <a:rPr lang="en-US" altLang="en-US">
                <a:latin typeface="Arial" panose="020B0604020202020204" pitchFamily="34" charset="0"/>
              </a:rPr>
              <a:t>Tiger python</a:t>
            </a:r>
          </a:p>
        </p:txBody>
      </p:sp>
      <p:sp>
        <p:nvSpPr>
          <p:cNvPr id="74756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667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6469B24-4358-4B68-A7BF-884008134B46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667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80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6482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619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dirty="0">
                <a:latin typeface="Arial" panose="020B0604020202020204" pitchFamily="34" charset="0"/>
              </a:rPr>
              <a:t>http://www.surenmanvelyan.com/gallery/7116</a:t>
            </a:r>
          </a:p>
          <a:p>
            <a:r>
              <a:rPr lang="en-US" altLang="en-US" dirty="0">
                <a:latin typeface="Arial" panose="020B0604020202020204" pitchFamily="34" charset="0"/>
              </a:rPr>
              <a:t>Snail</a:t>
            </a:r>
          </a:p>
          <a:p>
            <a:endParaRPr lang="en-US" altLang="en-US" dirty="0">
              <a:latin typeface="Arial" panose="020B0604020202020204" pitchFamily="34" charset="0"/>
            </a:endParaRPr>
          </a:p>
          <a:p>
            <a:r>
              <a:rPr lang="en-US" altLang="en-US" dirty="0">
                <a:latin typeface="Arial" panose="020B0604020202020204" pitchFamily="34" charset="0"/>
              </a:rPr>
              <a:t>Ommatophore = eye stalk</a:t>
            </a:r>
          </a:p>
        </p:txBody>
      </p:sp>
      <p:sp>
        <p:nvSpPr>
          <p:cNvPr id="69636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667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BB3CF56-1124-43B2-9C73-0B370C67387B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667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81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304525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721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>
                <a:latin typeface="Arial" panose="020B0604020202020204" pitchFamily="34" charset="0"/>
              </a:rPr>
              <a:t>http://www.surenmanvelyan.com/gallery/7116</a:t>
            </a:r>
          </a:p>
          <a:p>
            <a:r>
              <a:rPr lang="en-US" altLang="en-US">
                <a:latin typeface="Arial" panose="020B0604020202020204" pitchFamily="34" charset="0"/>
              </a:rPr>
              <a:t>Husky with heterochromia</a:t>
            </a:r>
          </a:p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70660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667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52D36CD-E5BD-4BBC-99EA-11EBA95BF140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667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82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0394899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824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dirty="0">
                <a:latin typeface="Arial" panose="020B0604020202020204" pitchFamily="34" charset="0"/>
              </a:rPr>
              <a:t>http://www.surenmanvelyan.com/gallery/7116</a:t>
            </a:r>
          </a:p>
          <a:p>
            <a:endParaRPr lang="en-US" altLang="en-US" dirty="0">
              <a:latin typeface="Arial" panose="020B0604020202020204" pitchFamily="34" charset="0"/>
            </a:endParaRPr>
          </a:p>
          <a:p>
            <a:r>
              <a:rPr lang="en-US" altLang="en-US" dirty="0">
                <a:latin typeface="Arial" panose="020B0604020202020204" pitchFamily="34" charset="0"/>
              </a:rPr>
              <a:t>Is this James Hays’ dog?!?!</a:t>
            </a:r>
          </a:p>
        </p:txBody>
      </p:sp>
      <p:sp>
        <p:nvSpPr>
          <p:cNvPr id="7168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667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FAABC18-E86F-4591-BD17-B6CE6B12DFA9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667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83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4677896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824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dirty="0">
                <a:latin typeface="Arial" panose="020B0604020202020204" pitchFamily="34" charset="0"/>
              </a:rPr>
              <a:t>http://www.surenmanvelyan.com/gallery/7116</a:t>
            </a:r>
          </a:p>
          <a:p>
            <a:endParaRPr lang="en-US" altLang="en-US" dirty="0">
              <a:latin typeface="Arial" panose="020B0604020202020204" pitchFamily="34" charset="0"/>
            </a:endParaRPr>
          </a:p>
          <a:p>
            <a:r>
              <a:rPr lang="en-US" altLang="en-US" dirty="0">
                <a:latin typeface="Arial" panose="020B0604020202020204" pitchFamily="34" charset="0"/>
              </a:rPr>
              <a:t>Is this James Hays’ dog?!?!</a:t>
            </a:r>
          </a:p>
        </p:txBody>
      </p:sp>
      <p:sp>
        <p:nvSpPr>
          <p:cNvPr id="7168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667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FAABC18-E86F-4591-BD17-B6CE6B12DFA9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667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84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6456533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A5893F9-9E6E-47B4-B8FE-0A59E02EFF9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18407" y="3257778"/>
            <a:ext cx="6707188" cy="3085419"/>
          </a:xfrm>
          <a:noFill/>
          <a:ln/>
        </p:spPr>
        <p:txBody>
          <a:bodyPr/>
          <a:lstStyle/>
          <a:p>
            <a:pPr eaLnBrk="1" hangingPunct="1"/>
            <a:r>
              <a:rPr lang="en-US" dirty="0"/>
              <a:t>What is p here? p</a:t>
            </a:r>
            <a:r>
              <a:rPr lang="en-US" baseline="0" dirty="0"/>
              <a:t> is [m b]’</a:t>
            </a:r>
          </a:p>
          <a:p>
            <a:pPr eaLnBrk="1" hangingPunct="1"/>
            <a:endParaRPr lang="en-US" baseline="0" dirty="0"/>
          </a:p>
          <a:p>
            <a:pPr eaLnBrk="1" hangingPunct="1"/>
            <a:r>
              <a:rPr lang="en-US" dirty="0">
                <a:effectLst/>
              </a:rPr>
              <a:t>The minimum is determined by calculating the </a:t>
            </a:r>
            <a:r>
              <a:rPr lang="en-US" dirty="0">
                <a:effectLst/>
                <a:hlinkClick r:id="rId3" tooltip="Partial derivative"/>
              </a:rPr>
              <a:t>partial derivatives</a:t>
            </a:r>
            <a:r>
              <a:rPr lang="en-US" dirty="0">
                <a:effectLst/>
              </a:rPr>
              <a:t> of E with respect to p and setting them to zero.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6303700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prstClr val="black"/>
                </a:solidFill>
              </a:rPr>
              <a:t>Solve using pseudo-inverse or eigenvalue decomposition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279503E-BF1B-43C0-B836-0C9F9F6E2B04}" type="slidenum">
              <a:rPr kumimoji="0" 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90</a:t>
            </a:fld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5602818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prstClr val="black"/>
                </a:solidFill>
              </a:rPr>
              <a:t>Solve using pseudo-inverse or eigenvalue decomposition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79503E-BF1B-43C0-B836-0C9F9F6E2B0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7866184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00CF905-B841-496A-B875-C57F48F094A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1581913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9EA0B85-EA4F-45E7-BE3E-08F52E0DBB0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421996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5F3BC5-00F7-4DAC-A736-B2A3AE20019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4863710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426615-B5F7-48FA-B3E6-C728F086742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6608763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Non-trivial because A != 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EBB0408-F7D0-4348-886E-24DD55A4A6FC}" type="slidenum">
              <a:rPr lang="en-US" smtClean="0"/>
              <a:pPr>
                <a:defRPr/>
              </a:pPr>
              <a:t>98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052719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/>
              <a:t>Method 1 – nonhomogeneous linear system. Not related to homogeneous coordinates!! - https://en.m.wikipedia.org/wiki/System_of_linear_equations</a:t>
            </a:r>
          </a:p>
          <a:p>
            <a:endParaRPr lang="en-US" sz="1200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CS 376 Lecture 16: Stereo 1</a:t>
            </a:r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28EB2D7-A6A3-43D7-B294-C351DB569656}" type="slidenum">
              <a:rPr kumimoji="0" lang="en-US" alt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108</a:t>
            </a:fld>
            <a:endParaRPr kumimoji="0" lang="en-US" alt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31616587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/>
              <a:t>Method 2 – homogeneous linear system. Not related to homogeneous coordinates!! - https://en.m.wikipedia.org/wiki/System_of_linear_equations</a:t>
            </a:r>
          </a:p>
          <a:p>
            <a:endParaRPr lang="en-US" sz="1200" dirty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/>
              <a:t>Note: </a:t>
            </a:r>
            <a:r>
              <a:rPr lang="en-US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np.linalg.svd</a:t>
            </a:r>
            <a:r>
              <a:rPr lang="en-US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returns the transpose of V (</a:t>
            </a:r>
            <a:r>
              <a:rPr lang="en-US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Vh</a:t>
            </a:r>
            <a:r>
              <a:rPr lang="en-US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), so we take the last row instead of the last column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CS 376 Lecture 16: Stereo 1</a:t>
            </a:r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28EB2D7-A6A3-43D7-B294-C351DB569656}" type="slidenum">
              <a:rPr kumimoji="0" lang="en-US" alt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109</a:t>
            </a:fld>
            <a:endParaRPr kumimoji="0" lang="en-US" alt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86883105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8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dirty="0"/>
              <a:t>How many known points are needed to estimate this?</a:t>
            </a:r>
          </a:p>
          <a:p>
            <a:endParaRPr lang="en-US" dirty="0"/>
          </a:p>
          <a:p>
            <a:r>
              <a:rPr lang="en-US" dirty="0"/>
              <a:t>Why 5?</a:t>
            </a:r>
          </a:p>
          <a:p>
            <a:r>
              <a:rPr lang="en-US" dirty="0"/>
              <a:t>Why 6? Don’t we have 12 parameters here?</a:t>
            </a:r>
          </a:p>
          <a:p>
            <a:endParaRPr lang="en-US" baseline="0" dirty="0"/>
          </a:p>
          <a:p>
            <a:r>
              <a:rPr lang="en-US" baseline="0" dirty="0"/>
              <a:t>But matrix is not full rank -&gt; it’s a projection (we can tell because it isn’t square -&gt; the column space is 4D, but the row space is 3D, so this matrix projects a 4D space to a 3D space)</a:t>
            </a:r>
          </a:p>
          <a:p>
            <a:r>
              <a:rPr lang="en-US" baseline="0" dirty="0"/>
              <a:t>One of the dimensions is lost – intuitive, dimensionality reduction machine.</a:t>
            </a:r>
          </a:p>
          <a:p>
            <a:r>
              <a:rPr lang="en-US" baseline="0" dirty="0"/>
              <a:t>Ambiguous scale in the camera projection matrix. This scale is in the null space of the matrix, i.e., there is a line of possible solutions (plane?)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346EC19-1308-44AF-BA44-14ED6A902D14}" type="slidenum"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113</a:t>
            </a:fld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40583262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8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dirty="0"/>
              <a:t>How many known points are needed to estimate this?</a:t>
            </a:r>
          </a:p>
          <a:p>
            <a:endParaRPr lang="en-US" dirty="0"/>
          </a:p>
          <a:p>
            <a:r>
              <a:rPr lang="en-US" dirty="0"/>
              <a:t>Why 5?</a:t>
            </a:r>
          </a:p>
          <a:p>
            <a:r>
              <a:rPr lang="en-US" dirty="0"/>
              <a:t>Why 6? Don’t we have 12 parameters here?</a:t>
            </a:r>
          </a:p>
          <a:p>
            <a:endParaRPr lang="en-US" dirty="0"/>
          </a:p>
          <a:p>
            <a:r>
              <a:rPr lang="en-US" dirty="0"/>
              <a:t>8 equations in 2D -&gt;</a:t>
            </a:r>
            <a:r>
              <a:rPr lang="en-US" baseline="0" dirty="0"/>
              <a:t> 16 parameters</a:t>
            </a:r>
          </a:p>
          <a:p>
            <a:endParaRPr lang="en-US" baseline="0" dirty="0"/>
          </a:p>
          <a:p>
            <a:r>
              <a:rPr lang="en-US" baseline="0" dirty="0"/>
              <a:t>But matrix is not full rank -&gt; it’s a projection (we can tell because it isn’t square -&gt; the column space is 4D, but the row space is 3D, so this matrix projects a 4D space to a 3D space)</a:t>
            </a:r>
          </a:p>
          <a:p>
            <a:r>
              <a:rPr lang="en-US" baseline="0" dirty="0"/>
              <a:t>One of the dimensions is lost – intuitive, dimensionality reduction machine.</a:t>
            </a:r>
          </a:p>
          <a:p>
            <a:r>
              <a:rPr lang="en-US" baseline="0" dirty="0"/>
              <a:t>Ambiguous scale in the camera projection matrix. This scale is in the null space of the matrix, i.e., there is a line of possible solutions (plane?)</a:t>
            </a:r>
          </a:p>
          <a:p>
            <a:endParaRPr lang="en-US" baseline="0" dirty="0"/>
          </a:p>
          <a:p>
            <a:r>
              <a:rPr lang="en-US" baseline="0" dirty="0"/>
              <a:t>Actually only need 8 points to produce a valid (up to scale) projection matrix.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346EC19-1308-44AF-BA44-14ED6A902D14}" type="slidenum"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114</a:t>
            </a:fld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45220754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/>
              <a:t>Method 1 – inhomogeneous linear system. Not related to homogeneous coordinates!! - https://en.m.wikipedia.org/wiki/System_of_linear_equations</a:t>
            </a:r>
          </a:p>
          <a:p>
            <a:endParaRPr lang="en-US" sz="1200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CS 376 Lecture 16: Stereo 1</a:t>
            </a:r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28EB2D7-A6A3-43D7-B294-C351DB569656}" type="slidenum">
              <a:rPr kumimoji="0" lang="en-US" alt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116</a:t>
            </a:fld>
            <a:endParaRPr kumimoji="0" lang="en-US" alt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97944010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/>
              <a:t>Method 2 – homogeneous linear system. Not related to homogeneous coordinates!! - https://en.m.wikipedia.org/wiki/System_of_linear_equations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CS 376 Lecture 16: Stereo 1</a:t>
            </a:r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28EB2D7-A6A3-43D7-B294-C351DB569656}" type="slidenum">
              <a:rPr kumimoji="0" lang="en-US" alt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117</a:t>
            </a:fld>
            <a:endParaRPr kumimoji="0" lang="en-US" alt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16958363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CD2BCC9-46BE-4B1E-A65D-31834D5B1B3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01038654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EBB0408-F7D0-4348-886E-24DD55A4A6FC}" type="slidenum">
              <a:rPr kumimoji="0" 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128</a:t>
            </a:fld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847384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470025"/>
          </a:xfrm>
        </p:spPr>
        <p:txBody>
          <a:bodyPr>
            <a:normAutofit/>
          </a:bodyPr>
          <a:lstStyle>
            <a:lvl1pPr algn="ctr"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355975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403F4A-22E7-4867-8356-D6C974CA502A}" type="datetimeFigureOut">
              <a:rPr lang="en-US"/>
              <a:pPr>
                <a:defRPr/>
              </a:pPr>
              <a:t>4/13/2019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697EE5-9B1D-48EF-B619-A2DEE0A0DD9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>
            <a:normAutofit/>
          </a:bodyPr>
          <a:lstStyle>
            <a:lvl1pPr algn="l"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135563"/>
          </a:xfrm>
        </p:spPr>
        <p:txBody>
          <a:bodyPr>
            <a:normAutofit/>
          </a:bodyPr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21C0C8-AF91-49D9-81BD-D7B6B91E0A25}" type="datetimeFigureOut">
              <a:rPr lang="en-US"/>
              <a:pPr>
                <a:defRPr/>
              </a:pPr>
              <a:t>4/13/2019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F6499D-3621-477C-B4CA-E43E7D78A0D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6257E5-AF58-486B-A1AE-56BB4ADAE94A}" type="datetimeFigureOut">
              <a:rPr lang="en-US"/>
              <a:pPr>
                <a:defRPr/>
              </a:pPr>
              <a:t>4/13/2019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2D348A-37D4-4A78-85F8-F886D5A6E9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83DFB9-EFA8-45B6-9197-429CE1B09FDC}" type="datetimeFigureOut">
              <a:rPr lang="en-US"/>
              <a:pPr>
                <a:defRPr/>
              </a:pPr>
              <a:t>4/13/2019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CF592E-F22D-405C-9B5E-726500C88E7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88C80F-442C-4ED8-A9E0-D8C369C96E47}" type="datetimeFigureOut">
              <a:rPr lang="en-US"/>
              <a:pPr>
                <a:defRPr/>
              </a:pPr>
              <a:t>4/13/2019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60D8F9-E9BD-4B4E-9B5E-5D693304FBA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E5ACA9-DFA1-4CA8-9A25-B2A89A4B0C91}" type="datetimeFigureOut">
              <a:rPr lang="en-US"/>
              <a:pPr>
                <a:defRPr/>
              </a:pPr>
              <a:t>4/13/2019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525111-6A06-441B-B171-D84CCC4D9F1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03A42B-3F48-445D-813A-C86C0B384E56}" type="datetimeFigureOut">
              <a:rPr lang="en-US"/>
              <a:pPr>
                <a:defRPr/>
              </a:pPr>
              <a:t>4/13/2019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E11757-1FD2-48B8-B968-D0A4939D860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40FB32-32D6-43D9-A2F3-25A29A2DBF26}" type="datetimeFigureOut">
              <a:rPr lang="en-US"/>
              <a:pPr>
                <a:defRPr/>
              </a:pPr>
              <a:t>4/13/2019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2F42B7-5FC1-43AF-B94E-1D756C54962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6B9216-4BAF-43B7-9150-A906AA7D6FC7}" type="datetimeFigureOut">
              <a:rPr lang="en-US"/>
              <a:pPr>
                <a:defRPr/>
              </a:pPr>
              <a:t>4/13/2019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FA232C-3F89-4DA4-B405-8EC82EF0A6C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377360-6A3D-47CE-A548-09EBFB85498A}" type="datetimeFigureOut">
              <a:rPr lang="en-US"/>
              <a:pPr>
                <a:defRPr/>
              </a:pPr>
              <a:t>4/13/2019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AAF3B5-752B-4349-9D9B-C9B01C7642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EAD0CC-0C82-4AAA-B57A-F279565B300D}" type="datetimeFigureOut">
              <a:rPr lang="en-US"/>
              <a:pPr>
                <a:defRPr/>
              </a:pPr>
              <a:t>4/13/2019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6D2DC1-E254-43AF-9197-E67E8638786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470025"/>
          </a:xfrm>
        </p:spPr>
        <p:txBody>
          <a:bodyPr>
            <a:normAutofit/>
          </a:bodyPr>
          <a:lstStyle>
            <a:lvl1pPr algn="ctr"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355975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B2022E-5AF8-47FB-AE2D-96FF2DF3C134}" type="datetimeFigureOut">
              <a:rPr lang="en-US"/>
              <a:pPr>
                <a:defRPr/>
              </a:pPr>
              <a:t>4/13/2019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3307B97-27FD-4369-94E6-E0E5F684FFA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340955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>
            <a:normAutofit/>
          </a:bodyPr>
          <a:lstStyle>
            <a:lvl1pPr algn="l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135563"/>
          </a:xfrm>
        </p:spPr>
        <p:txBody>
          <a:bodyPr>
            <a:normAutofit/>
          </a:bodyPr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69BDD7-2E83-4D8D-BB77-07FCEC43D56F}" type="datetimeFigureOut">
              <a:rPr lang="en-US"/>
              <a:pPr>
                <a:defRPr/>
              </a:pPr>
              <a:t>4/13/2019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D8E77A8-F171-4692-A6CE-3A4691AA97F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967400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B8A03F-846D-4A28-9524-93C00059538E}" type="datetimeFigureOut">
              <a:rPr lang="en-US"/>
              <a:pPr>
                <a:defRPr/>
              </a:pPr>
              <a:t>4/13/2019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1811F4-4167-48BC-B5F2-32890E05AE0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6205307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5389C1-9A3E-426A-9DFA-BA5C86EBCDBA}" type="datetimeFigureOut">
              <a:rPr lang="en-US"/>
              <a:pPr>
                <a:defRPr/>
              </a:pPr>
              <a:t>4/13/2019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E43E60-A34A-4C97-9FF2-55F64AAD658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9159110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4E9B3A-9F86-4D09-BE21-9F70F412CC4D}" type="datetimeFigureOut">
              <a:rPr lang="en-US"/>
              <a:pPr>
                <a:defRPr/>
              </a:pPr>
              <a:t>4/13/2019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ACB2FDA-0EF9-4404-A28A-F22B2B9B59E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321351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0C7557-33D3-4EBC-A31A-51A10431724A}" type="datetimeFigureOut">
              <a:rPr lang="en-US"/>
              <a:pPr>
                <a:defRPr/>
              </a:pPr>
              <a:t>4/13/2019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069910-83CA-4B1B-B16B-C8D8F2661E5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5630227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3EF16B-9D69-46FB-B780-FC0F7047ED26}" type="datetimeFigureOut">
              <a:rPr lang="en-US"/>
              <a:pPr>
                <a:defRPr/>
              </a:pPr>
              <a:t>4/13/2019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0EF2C2-466E-42DA-8963-C9318035C70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2210528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BE1C45-BE2E-4DA1-9F85-615F4B182ED0}" type="datetimeFigureOut">
              <a:rPr lang="en-US"/>
              <a:pPr>
                <a:defRPr/>
              </a:pPr>
              <a:t>4/13/2019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B62B7FF-CBD6-4FDB-A46F-ABCD4671F6B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645239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047DDF-2E58-4A37-B612-BE09D718C814}" type="datetimeFigureOut">
              <a:rPr lang="en-US"/>
              <a:pPr>
                <a:defRPr/>
              </a:pPr>
              <a:t>4/13/2019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A93D0FC-14C9-4D9E-A000-B1253C4F207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6409699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AE372C-7EAE-4B95-96B5-C11BBE643322}" type="datetimeFigureOut">
              <a:rPr lang="en-US"/>
              <a:pPr>
                <a:defRPr/>
              </a:pPr>
              <a:t>4/13/2019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0F8780-2EF8-4F17-8FCF-EF721E01A0B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0108812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2A5D4D-E646-4B8B-95F3-978974688354}" type="datetimeFigureOut">
              <a:rPr lang="en-US"/>
              <a:pPr>
                <a:defRPr/>
              </a:pPr>
              <a:t>4/13/2019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6DC8A60-A4AB-4CBA-B659-E77F880238A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4471929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6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8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1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3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6A4F6C-AD44-4250-AA2A-7E91F248AD6F}" type="datetimeFigureOut">
              <a:rPr lang="en-US"/>
              <a:pPr>
                <a:defRPr/>
              </a:pPr>
              <a:t>4/13/2019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6DF501-58CD-40AB-A9A8-6B2052B59EE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7936637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49711E-93F8-48AF-A2EB-19141A05C07C}" type="datetimeFigureOut">
              <a:rPr lang="en-US"/>
              <a:pPr>
                <a:defRPr/>
              </a:pPr>
              <a:t>4/13/2019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9CD2DE-EF00-4B95-A86C-6E0AF3A53E7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4566424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7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4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1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8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02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9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3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1A4025-9E79-4F82-B625-4A5C512DB113}" type="datetimeFigureOut">
              <a:rPr lang="en-US"/>
              <a:pPr>
                <a:defRPr/>
              </a:pPr>
              <a:t>4/13/2019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F00828-96A8-4A00-B403-9AC93C1ED71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8599084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007360-4E7E-4741-B0F9-A248C9BC0F18}" type="datetimeFigureOut">
              <a:rPr lang="en-US"/>
              <a:pPr>
                <a:defRPr/>
              </a:pPr>
              <a:t>4/13/2019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F0353B0-8EA9-4AB2-AB4E-55F84A7CAC5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6355013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70" indent="0">
              <a:buNone/>
              <a:defRPr sz="2000" b="1"/>
            </a:lvl2pPr>
            <a:lvl3pPr marL="914342" indent="0">
              <a:buNone/>
              <a:defRPr sz="1800" b="1"/>
            </a:lvl3pPr>
            <a:lvl4pPr marL="1371512" indent="0">
              <a:buNone/>
              <a:defRPr sz="1600" b="1"/>
            </a:lvl4pPr>
            <a:lvl5pPr marL="1828683" indent="0">
              <a:buNone/>
              <a:defRPr sz="1600" b="1"/>
            </a:lvl5pPr>
            <a:lvl6pPr marL="2285854" indent="0">
              <a:buNone/>
              <a:defRPr sz="1600" b="1"/>
            </a:lvl6pPr>
            <a:lvl7pPr marL="2743024" indent="0">
              <a:buNone/>
              <a:defRPr sz="1600" b="1"/>
            </a:lvl7pPr>
            <a:lvl8pPr marL="3200196" indent="0">
              <a:buNone/>
              <a:defRPr sz="1600" b="1"/>
            </a:lvl8pPr>
            <a:lvl9pPr marL="3657366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70" indent="0">
              <a:buNone/>
              <a:defRPr sz="2000" b="1"/>
            </a:lvl2pPr>
            <a:lvl3pPr marL="914342" indent="0">
              <a:buNone/>
              <a:defRPr sz="1800" b="1"/>
            </a:lvl3pPr>
            <a:lvl4pPr marL="1371512" indent="0">
              <a:buNone/>
              <a:defRPr sz="1600" b="1"/>
            </a:lvl4pPr>
            <a:lvl5pPr marL="1828683" indent="0">
              <a:buNone/>
              <a:defRPr sz="1600" b="1"/>
            </a:lvl5pPr>
            <a:lvl6pPr marL="2285854" indent="0">
              <a:buNone/>
              <a:defRPr sz="1600" b="1"/>
            </a:lvl6pPr>
            <a:lvl7pPr marL="2743024" indent="0">
              <a:buNone/>
              <a:defRPr sz="1600" b="1"/>
            </a:lvl7pPr>
            <a:lvl8pPr marL="3200196" indent="0">
              <a:buNone/>
              <a:defRPr sz="1600" b="1"/>
            </a:lvl8pPr>
            <a:lvl9pPr marL="3657366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2D082A-4346-420C-B11F-E3C49CE2DBAB}" type="datetimeFigureOut">
              <a:rPr lang="en-US"/>
              <a:pPr>
                <a:defRPr/>
              </a:pPr>
              <a:t>4/13/2019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DEEA85-F54E-4F80-97BE-4EBD81F7F0A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1990285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295863-1843-47AC-A73B-625354C290DF}" type="datetimeFigureOut">
              <a:rPr lang="en-US"/>
              <a:pPr>
                <a:defRPr/>
              </a:pPr>
              <a:t>4/13/2019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B8D9C2C-14E0-4419-A61A-667C6B72EB7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8700016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FD8394-8E7A-4592-AF9F-1038CD1ACDBE}" type="datetimeFigureOut">
              <a:rPr lang="en-US"/>
              <a:pPr>
                <a:defRPr/>
              </a:pPr>
              <a:t>4/13/2019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E15E238-69C6-475F-9DD9-80B99F978D1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919536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70" indent="0">
              <a:buNone/>
              <a:defRPr sz="1200"/>
            </a:lvl2pPr>
            <a:lvl3pPr marL="914342" indent="0">
              <a:buNone/>
              <a:defRPr sz="1000"/>
            </a:lvl3pPr>
            <a:lvl4pPr marL="1371512" indent="0">
              <a:buNone/>
              <a:defRPr sz="900"/>
            </a:lvl4pPr>
            <a:lvl5pPr marL="1828683" indent="0">
              <a:buNone/>
              <a:defRPr sz="900"/>
            </a:lvl5pPr>
            <a:lvl6pPr marL="2285854" indent="0">
              <a:buNone/>
              <a:defRPr sz="900"/>
            </a:lvl6pPr>
            <a:lvl7pPr marL="2743024" indent="0">
              <a:buNone/>
              <a:defRPr sz="900"/>
            </a:lvl7pPr>
            <a:lvl8pPr marL="3200196" indent="0">
              <a:buNone/>
              <a:defRPr sz="900"/>
            </a:lvl8pPr>
            <a:lvl9pPr marL="3657366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C8404F-288C-4283-BF7E-2D2BEE525ABC}" type="datetimeFigureOut">
              <a:rPr lang="en-US"/>
              <a:pPr>
                <a:defRPr/>
              </a:pPr>
              <a:t>4/13/2019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9A86E44-CF6A-4814-A752-D05C1F19C7D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4499111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170" indent="0">
              <a:buNone/>
              <a:defRPr sz="2800"/>
            </a:lvl2pPr>
            <a:lvl3pPr marL="914342" indent="0">
              <a:buNone/>
              <a:defRPr sz="2400"/>
            </a:lvl3pPr>
            <a:lvl4pPr marL="1371512" indent="0">
              <a:buNone/>
              <a:defRPr sz="2000"/>
            </a:lvl4pPr>
            <a:lvl5pPr marL="1828683" indent="0">
              <a:buNone/>
              <a:defRPr sz="2000"/>
            </a:lvl5pPr>
            <a:lvl6pPr marL="2285854" indent="0">
              <a:buNone/>
              <a:defRPr sz="2000"/>
            </a:lvl6pPr>
            <a:lvl7pPr marL="2743024" indent="0">
              <a:buNone/>
              <a:defRPr sz="2000"/>
            </a:lvl7pPr>
            <a:lvl8pPr marL="3200196" indent="0">
              <a:buNone/>
              <a:defRPr sz="2000"/>
            </a:lvl8pPr>
            <a:lvl9pPr marL="3657366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70" indent="0">
              <a:buNone/>
              <a:defRPr sz="1200"/>
            </a:lvl2pPr>
            <a:lvl3pPr marL="914342" indent="0">
              <a:buNone/>
              <a:defRPr sz="1000"/>
            </a:lvl3pPr>
            <a:lvl4pPr marL="1371512" indent="0">
              <a:buNone/>
              <a:defRPr sz="900"/>
            </a:lvl4pPr>
            <a:lvl5pPr marL="1828683" indent="0">
              <a:buNone/>
              <a:defRPr sz="900"/>
            </a:lvl5pPr>
            <a:lvl6pPr marL="2285854" indent="0">
              <a:buNone/>
              <a:defRPr sz="900"/>
            </a:lvl6pPr>
            <a:lvl7pPr marL="2743024" indent="0">
              <a:buNone/>
              <a:defRPr sz="900"/>
            </a:lvl7pPr>
            <a:lvl8pPr marL="3200196" indent="0">
              <a:buNone/>
              <a:defRPr sz="900"/>
            </a:lvl8pPr>
            <a:lvl9pPr marL="3657366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911047-B072-4862-BD69-FCF2D109A3F0}" type="datetimeFigureOut">
              <a:rPr lang="en-US"/>
              <a:pPr>
                <a:defRPr/>
              </a:pPr>
              <a:t>4/13/2019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DAB1B88-F972-41F4-BA79-284E5E3C3F3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7010124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C7FE1A-B499-4740-8F44-5D5792D772E0}" type="datetimeFigureOut">
              <a:rPr lang="en-US"/>
              <a:pPr>
                <a:defRPr/>
              </a:pPr>
              <a:t>4/13/2019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B32C62C-9716-47B7-853F-7B8490B1FCD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8090206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9A4F45-15E6-458A-A5E9-A2DFEDFF6C6B}" type="datetimeFigureOut">
              <a:rPr lang="en-US"/>
              <a:pPr>
                <a:defRPr/>
              </a:pPr>
              <a:t>4/13/2019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E77FA2-A8A6-42CD-A4AF-7C04EDB7B22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6305059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55521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436035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756549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512795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340881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140726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065881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455061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185996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872433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662468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470025"/>
          </a:xfrm>
        </p:spPr>
        <p:txBody>
          <a:bodyPr>
            <a:normAutofit/>
          </a:bodyPr>
          <a:lstStyle>
            <a:lvl1pPr algn="ctr"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355975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403F4A-22E7-4867-8356-D6C974CA502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4/13/2019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697EE5-9B1D-48EF-B619-A2DEE0A0DD92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326417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>
            <a:normAutofit/>
          </a:bodyPr>
          <a:lstStyle>
            <a:lvl1pPr algn="l"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135563"/>
          </a:xfrm>
        </p:spPr>
        <p:txBody>
          <a:bodyPr>
            <a:normAutofit/>
          </a:bodyPr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21C0C8-AF91-49D9-81BD-D7B6B91E0A25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4/13/2019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F6499D-3621-477C-B4CA-E43E7D78A0D3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441184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6257E5-AF58-486B-A1AE-56BB4ADAE94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4/13/2019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2D348A-37D4-4A78-85F8-F886D5A6E9D8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701902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83DFB9-EFA8-45B6-9197-429CE1B09FDC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4/13/2019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CF592E-F22D-405C-9B5E-726500C88E7F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149310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88C80F-442C-4ED8-A9E0-D8C369C96E47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4/13/2019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60D8F9-E9BD-4B4E-9B5E-5D693304FBAB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08074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E5ACA9-DFA1-4CA8-9A25-B2A89A4B0C91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4/13/2019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525111-6A06-441B-B171-D84CCC4D9F1A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816407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03A42B-3F48-445D-813A-C86C0B384E56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4/13/2019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E11757-1FD2-48B8-B968-D0A4939D860A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873725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40FB32-32D6-43D9-A2F3-25A29A2DBF26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4/13/2019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2F42B7-5FC1-43AF-B94E-1D756C549622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444383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6B9216-4BAF-43B7-9150-A906AA7D6FC7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4/13/2019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FA232C-3F89-4DA4-B405-8EC82EF0A6CA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183862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377360-6A3D-47CE-A548-09EBFB85498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4/13/2019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AAF3B5-752B-4349-9D9B-C9B01C7642E6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435133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EAD0CC-0C82-4AAA-B57A-F279565B300D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4/13/2019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6D2DC1-E254-43AF-9197-E67E86387865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7838845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200"/>
            <a:ext cx="7772400" cy="838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914400"/>
            <a:ext cx="381000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14400"/>
            <a:ext cx="381000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CF507D0-B977-4740-8279-C9CFD49FDA9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45860269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470025"/>
          </a:xfrm>
        </p:spPr>
        <p:txBody>
          <a:bodyPr>
            <a:normAutofit/>
          </a:bodyPr>
          <a:lstStyle>
            <a:lvl1pPr algn="ctr"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355975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158B6F-2CB1-419C-8C75-776D0348483D}" type="datetimeFigureOut">
              <a:rPr lang="en-US"/>
              <a:pPr>
                <a:defRPr/>
              </a:pPr>
              <a:t>4/13/2019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43CF29-2143-4745-843A-3D13FFDFDE7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3561306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>
            <a:normAutofit/>
          </a:bodyPr>
          <a:lstStyle>
            <a:lvl1pPr algn="l"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135563"/>
          </a:xfrm>
        </p:spPr>
        <p:txBody>
          <a:bodyPr>
            <a:normAutofit/>
          </a:bodyPr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758905-532C-42AF-AF52-583E712B8722}" type="datetimeFigureOut">
              <a:rPr lang="en-US"/>
              <a:pPr>
                <a:defRPr/>
              </a:pPr>
              <a:t>4/13/2019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147F23-469E-4275-BA72-9C5EDBFB938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145498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501C9A-8D76-4AD7-97C9-0396069C5BA1}" type="datetimeFigureOut">
              <a:rPr lang="en-US"/>
              <a:pPr>
                <a:defRPr/>
              </a:pPr>
              <a:t>4/13/2019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C02B07-F070-4EDB-B20E-1EF088E23C5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666704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EED0C3-F8B4-429A-9062-CA5523AE0A26}" type="datetimeFigureOut">
              <a:rPr lang="en-US"/>
              <a:pPr>
                <a:defRPr/>
              </a:pPr>
              <a:t>4/13/2019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A5BDA5-0928-4BA4-930C-DB84DFFCC51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4609079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B62AF5-A0D0-4C2B-BF44-3021CE43B17E}" type="datetimeFigureOut">
              <a:rPr lang="en-US"/>
              <a:pPr>
                <a:defRPr/>
              </a:pPr>
              <a:t>4/13/2019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ABC1D9-9A68-4F21-8029-F3C8C354FE5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3509195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95B9B8-60F1-4A13-8852-42BF3851DF0B}" type="datetimeFigureOut">
              <a:rPr lang="en-US"/>
              <a:pPr>
                <a:defRPr/>
              </a:pPr>
              <a:t>4/13/2019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D922A8-AD3D-4BCD-8DD0-1C9CE9AB737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5417521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A80B19-307F-401E-89FD-62B5F1C47FD0}" type="datetimeFigureOut">
              <a:rPr lang="en-US"/>
              <a:pPr>
                <a:defRPr/>
              </a:pPr>
              <a:t>4/13/2019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FF40BB-538F-41CA-8B87-7DD12B8C263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0007156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644277-B787-4433-9EF7-87C48AB100AC}" type="datetimeFigureOut">
              <a:rPr lang="en-US"/>
              <a:pPr>
                <a:defRPr/>
              </a:pPr>
              <a:t>4/13/2019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6C631F-FB01-4381-827A-51534D82D27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7080283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E896B9-109A-49FE-AC5D-8D738401EA78}" type="datetimeFigureOut">
              <a:rPr lang="en-US"/>
              <a:pPr>
                <a:defRPr/>
              </a:pPr>
              <a:t>4/13/2019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E3490E-0B19-41AA-88BD-F43A60A5165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8044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48E866-C95C-48F6-BB52-09171EE7AB14}" type="datetimeFigureOut">
              <a:rPr lang="en-US"/>
              <a:pPr>
                <a:defRPr/>
              </a:pPr>
              <a:t>4/13/2019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C9DE0C-2A37-4EE3-A849-55957763AFD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2160487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3A599F-D638-4F6C-B529-9E3D38E1AF6F}" type="datetimeFigureOut">
              <a:rPr lang="en-US"/>
              <a:pPr>
                <a:defRPr/>
              </a:pPr>
              <a:t>4/13/2019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FF66AE-E9B7-485E-8B01-F7AB73862B6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6521154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200"/>
            <a:ext cx="7772400" cy="838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914400"/>
            <a:ext cx="381000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914400"/>
            <a:ext cx="3810000" cy="25527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619500"/>
            <a:ext cx="3810000" cy="25527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6F9DED-C3AA-40F6-ACE9-AC54436C1CBC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1007934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200"/>
            <a:ext cx="7772400" cy="838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914400"/>
            <a:ext cx="381000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14400"/>
            <a:ext cx="381000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F507D0-B977-4740-8279-C9CFD49FDA9B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5203223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470025"/>
          </a:xfrm>
        </p:spPr>
        <p:txBody>
          <a:bodyPr>
            <a:normAutofit/>
          </a:bodyPr>
          <a:lstStyle>
            <a:lvl1pPr algn="ctr"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355975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37BFC4-E86D-4A13-83A6-51B6F828F232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4/13/2019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C09D64-D82D-4133-8121-C3CD6CE329C8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8607394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>
            <a:normAutofit/>
          </a:bodyPr>
          <a:lstStyle>
            <a:lvl1pPr algn="l"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135563"/>
          </a:xfrm>
        </p:spPr>
        <p:txBody>
          <a:bodyPr>
            <a:normAutofit/>
          </a:bodyPr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0F76EE-BE7D-4C86-9A5D-73D265CFDE18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4/13/2019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5303D6-51E3-4B9F-923F-68E35A122F6B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6210919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892ECF-023B-4C7D-A50E-897D938F7A9C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4/13/2019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A26DBB-A90A-41FC-9182-F2E44C9CB9C5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9809218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0B4DD2-6187-4EDC-B201-8DB1FFA9FF67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4/13/2019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BC9CF2-0C21-47CB-B71C-9F6A2C494923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7945890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9165C9-5363-4CD6-A4A9-66B89BCC94B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4/13/2019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859CC1-4E22-4869-8ED3-339AEEDC5077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0194815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CAF427-BD49-4177-B7E6-981EB925B682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4/13/2019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BDB054-AEF1-411E-B2CA-1AE40C8955C9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6832662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8A01F6-8F92-45AD-8FF2-F67DB0E4F224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4/13/2019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630B83-042A-4BF5-9BA9-B078421092FD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9040028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86EA72-5F79-4EDF-BFCD-09CC7438600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4/13/2019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F5C58B-DB76-4988-8B4D-607E9257FAFD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667263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504A10-87E0-4768-BC3D-FC8921A7AB66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4/13/2019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DCFB55-7B0B-49B9-8D52-C30C8A3753AA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9587017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A2B618-222F-4E35-AC25-2C9EED635C92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4/13/2019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7D2AD0-D07C-4773-ACA0-D64C2366A64D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0205121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8B1ADF-AD9D-4A44-B151-C3EFB72C702E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4/13/2019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CB8C57-286F-4999-BEDD-16E1ABE72987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9612205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200"/>
            <a:ext cx="7772400" cy="838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914400"/>
            <a:ext cx="381000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914400"/>
            <a:ext cx="3810000" cy="25527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619500"/>
            <a:ext cx="3810000" cy="25527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1028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F2F79C-4F4E-46B8-B10B-944B55A82C54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8328291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470025"/>
          </a:xfrm>
        </p:spPr>
        <p:txBody>
          <a:bodyPr>
            <a:normAutofit/>
          </a:bodyPr>
          <a:lstStyle>
            <a:lvl1pPr algn="ctr"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355975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403F4A-22E7-4867-8356-D6C974CA502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4/13/2019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697EE5-9B1D-48EF-B619-A2DEE0A0DD92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9789613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>
            <a:normAutofit/>
          </a:bodyPr>
          <a:lstStyle>
            <a:lvl1pPr algn="l"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135563"/>
          </a:xfrm>
        </p:spPr>
        <p:txBody>
          <a:bodyPr>
            <a:normAutofit/>
          </a:bodyPr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21C0C8-AF91-49D9-81BD-D7B6B91E0A25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4/13/2019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F6499D-3621-477C-B4CA-E43E7D78A0D3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0194085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6257E5-AF58-486B-A1AE-56BB4ADAE94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4/13/2019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2D348A-37D4-4A78-85F8-F886D5A6E9D8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483082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83DFB9-EFA8-45B6-9197-429CE1B09FDC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4/13/2019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CF592E-F22D-405C-9B5E-726500C88E7F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142172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88C80F-442C-4ED8-A9E0-D8C369C96E47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4/13/2019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60D8F9-E9BD-4B4E-9B5E-5D693304FBAB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8748287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E5ACA9-DFA1-4CA8-9A25-B2A89A4B0C91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4/13/2019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525111-6A06-441B-B171-D84CCC4D9F1A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4543144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03A42B-3F48-445D-813A-C86C0B384E56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4/13/2019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E11757-1FD2-48B8-B968-D0A4939D860A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5874808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40FB32-32D6-43D9-A2F3-25A29A2DBF26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4/13/2019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2F42B7-5FC1-43AF-B94E-1D756C549622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5216347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6B9216-4BAF-43B7-9150-A906AA7D6FC7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4/13/2019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FA232C-3F89-4DA4-B405-8EC82EF0A6CA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6621814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377360-6A3D-47CE-A548-09EBFB85498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4/13/2019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AAF3B5-752B-4349-9D9B-C9B01C7642E6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2938178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EAD0CC-0C82-4AAA-B57A-F279565B300D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4/13/2019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6D2DC1-E254-43AF-9197-E67E86387865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17991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slideLayout" Target="../slideLayouts/slideLayout56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13" Type="http://schemas.openxmlformats.org/officeDocument/2006/relationships/slideLayout" Target="../slideLayouts/slideLayout69.xml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slideLayout" Target="../slideLayouts/slideLayout68.xml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5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66.xml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Relationship Id="rId1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7.xml"/><Relationship Id="rId13" Type="http://schemas.openxmlformats.org/officeDocument/2006/relationships/theme" Target="../theme/theme7.xml"/><Relationship Id="rId3" Type="http://schemas.openxmlformats.org/officeDocument/2006/relationships/slideLayout" Target="../slideLayouts/slideLayout72.xml"/><Relationship Id="rId7" Type="http://schemas.openxmlformats.org/officeDocument/2006/relationships/slideLayout" Target="../slideLayouts/slideLayout76.xml"/><Relationship Id="rId12" Type="http://schemas.openxmlformats.org/officeDocument/2006/relationships/slideLayout" Target="../slideLayouts/slideLayout81.xml"/><Relationship Id="rId2" Type="http://schemas.openxmlformats.org/officeDocument/2006/relationships/slideLayout" Target="../slideLayouts/slideLayout71.xml"/><Relationship Id="rId1" Type="http://schemas.openxmlformats.org/officeDocument/2006/relationships/slideLayout" Target="../slideLayouts/slideLayout70.xml"/><Relationship Id="rId6" Type="http://schemas.openxmlformats.org/officeDocument/2006/relationships/slideLayout" Target="../slideLayouts/slideLayout75.xml"/><Relationship Id="rId11" Type="http://schemas.openxmlformats.org/officeDocument/2006/relationships/slideLayout" Target="../slideLayouts/slideLayout80.xml"/><Relationship Id="rId5" Type="http://schemas.openxmlformats.org/officeDocument/2006/relationships/slideLayout" Target="../slideLayouts/slideLayout74.xml"/><Relationship Id="rId10" Type="http://schemas.openxmlformats.org/officeDocument/2006/relationships/slideLayout" Target="../slideLayouts/slideLayout79.xml"/><Relationship Id="rId4" Type="http://schemas.openxmlformats.org/officeDocument/2006/relationships/slideLayout" Target="../slideLayouts/slideLayout73.xml"/><Relationship Id="rId9" Type="http://schemas.openxmlformats.org/officeDocument/2006/relationships/slideLayout" Target="../slideLayouts/slideLayout78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9.xml"/><Relationship Id="rId3" Type="http://schemas.openxmlformats.org/officeDocument/2006/relationships/slideLayout" Target="../slideLayouts/slideLayout84.xml"/><Relationship Id="rId7" Type="http://schemas.openxmlformats.org/officeDocument/2006/relationships/slideLayout" Target="../slideLayouts/slideLayout88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83.xml"/><Relationship Id="rId1" Type="http://schemas.openxmlformats.org/officeDocument/2006/relationships/slideLayout" Target="../slideLayouts/slideLayout82.xml"/><Relationship Id="rId6" Type="http://schemas.openxmlformats.org/officeDocument/2006/relationships/slideLayout" Target="../slideLayouts/slideLayout87.xml"/><Relationship Id="rId11" Type="http://schemas.openxmlformats.org/officeDocument/2006/relationships/slideLayout" Target="../slideLayouts/slideLayout92.xml"/><Relationship Id="rId5" Type="http://schemas.openxmlformats.org/officeDocument/2006/relationships/slideLayout" Target="../slideLayouts/slideLayout86.xml"/><Relationship Id="rId10" Type="http://schemas.openxmlformats.org/officeDocument/2006/relationships/slideLayout" Target="../slideLayouts/slideLayout91.xml"/><Relationship Id="rId4" Type="http://schemas.openxmlformats.org/officeDocument/2006/relationships/slideLayout" Target="../slideLayouts/slideLayout85.xml"/><Relationship Id="rId9" Type="http://schemas.openxmlformats.org/officeDocument/2006/relationships/slideLayout" Target="../slideLayouts/slideLayout9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0"/>
            <a:ext cx="82296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741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066800"/>
            <a:ext cx="8229600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42EADCD-5430-47CB-B558-01CE57ACCFDB}" type="datetimeFigureOut">
              <a:rPr lang="en-US"/>
              <a:pPr>
                <a:defRPr/>
              </a:pPr>
              <a:t>4/13/2019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78D95D2-85AF-416D-B7C8-431D4047B9A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0"/>
            <a:ext cx="82296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066800"/>
            <a:ext cx="82296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CC90B03-5F8E-4046-BD44-0BF9AD8EA83C}" type="datetimeFigureOut">
              <a:rPr lang="en-US"/>
              <a:pPr>
                <a:defRPr/>
              </a:pPr>
              <a:t>4/13/2019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ED694CED-7E7C-4E1A-8A79-1378C9F17FA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687289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4" tIns="45717" rIns="91434" bIns="4571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4" tIns="45717" rIns="91434" bIns="4571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34" tIns="45717" rIns="91434" bIns="45717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739D6B3-269D-4869-843A-06D57D21FC72}" type="datetimeFigureOut">
              <a:rPr lang="en-US"/>
              <a:pPr>
                <a:defRPr/>
              </a:pPr>
              <a:t>4/13/2019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34" tIns="45717" rIns="91434" bIns="45717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34" tIns="45717" rIns="91434" bIns="45717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EAECE174-4B9A-44A0-A495-297A57506A9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984157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17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342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512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683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39" indent="-228586" algn="l" defTabSz="9143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10" indent="-228586" algn="l" defTabSz="9143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780" indent="-228586" algn="l" defTabSz="9143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952" indent="-228586" algn="l" defTabSz="9143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0" algn="l" defTabSz="9143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42" algn="l" defTabSz="9143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12" algn="l" defTabSz="9143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83" algn="l" defTabSz="9143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54" algn="l" defTabSz="9143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24" algn="l" defTabSz="9143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96" algn="l" defTabSz="9143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66" algn="l" defTabSz="9143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59741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0"/>
            <a:ext cx="82296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741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066800"/>
            <a:ext cx="8229600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 eaLnBrk="1" hangingPunct="1">
              <a:defRPr/>
            </a:pPr>
            <a:fld id="{742EADCD-5430-47CB-B558-01CE57ACCFD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 eaLnBrk="1" hangingPunct="1">
                <a:defRPr/>
              </a:pPr>
              <a:t>4/13/2019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 eaLnBrk="1" hangingPunct="1"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 eaLnBrk="1" hangingPunct="1">
              <a:defRPr/>
            </a:pPr>
            <a:fld id="{478D95D2-85AF-416D-B7C8-431D4047B9A4}" type="slidenum">
              <a:rPr lang="en-US">
                <a:solidFill>
                  <a:prstClr val="black">
                    <a:tint val="75000"/>
                  </a:prstClr>
                </a:solidFill>
              </a:rPr>
              <a:pPr eaLnBrk="1" hangingPunct="1"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8020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  <p:sldLayoutId id="2147483720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0"/>
            <a:ext cx="82296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066800"/>
            <a:ext cx="8229600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C8B18C6-8508-4116-A4CD-698FFF3368C0}" type="datetimeFigureOut">
              <a:rPr lang="en-US"/>
              <a:pPr>
                <a:defRPr/>
              </a:pPr>
              <a:t>4/13/2019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DC3187B-518C-4297-A486-8FFA291F9A0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14901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9" r:id="rId8"/>
    <p:sldLayoutId id="2147483730" r:id="rId9"/>
    <p:sldLayoutId id="2147483731" r:id="rId10"/>
    <p:sldLayoutId id="2147483732" r:id="rId11"/>
    <p:sldLayoutId id="2147483733" r:id="rId12"/>
    <p:sldLayoutId id="2147483734" r:id="rId13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0"/>
            <a:ext cx="82296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945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066800"/>
            <a:ext cx="8229600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 eaLnBrk="1" hangingPunct="1">
              <a:defRPr/>
            </a:pPr>
            <a:fld id="{E78D0626-9BA8-4D0B-BC21-A2B26A5733AD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 eaLnBrk="1" hangingPunct="1">
                <a:defRPr/>
              </a:pPr>
              <a:t>4/13/2019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 eaLnBrk="1" hangingPunct="1"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 eaLnBrk="1" hangingPunct="1">
              <a:defRPr/>
            </a:pPr>
            <a:fld id="{767AEE91-7B51-4C74-A56A-2DC8D0930329}" type="slidenum">
              <a:rPr lang="en-US">
                <a:solidFill>
                  <a:prstClr val="black">
                    <a:tint val="75000"/>
                  </a:prstClr>
                </a:solidFill>
              </a:rPr>
              <a:pPr eaLnBrk="1" hangingPunct="1"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87679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7" r:id="rId2"/>
    <p:sldLayoutId id="2147483738" r:id="rId3"/>
    <p:sldLayoutId id="2147483739" r:id="rId4"/>
    <p:sldLayoutId id="2147483740" r:id="rId5"/>
    <p:sldLayoutId id="2147483741" r:id="rId6"/>
    <p:sldLayoutId id="2147483742" r:id="rId7"/>
    <p:sldLayoutId id="2147483743" r:id="rId8"/>
    <p:sldLayoutId id="2147483744" r:id="rId9"/>
    <p:sldLayoutId id="2147483745" r:id="rId10"/>
    <p:sldLayoutId id="2147483746" r:id="rId11"/>
    <p:sldLayoutId id="2147483747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0"/>
            <a:ext cx="82296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741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066800"/>
            <a:ext cx="8229600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42EADCD-5430-47CB-B558-01CE57ACCFD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4/13/2019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78D95D2-85AF-416D-B7C8-431D4047B9A4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44777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9" r:id="rId1"/>
    <p:sldLayoutId id="2147483750" r:id="rId2"/>
    <p:sldLayoutId id="2147483751" r:id="rId3"/>
    <p:sldLayoutId id="2147483752" r:id="rId4"/>
    <p:sldLayoutId id="2147483753" r:id="rId5"/>
    <p:sldLayoutId id="2147483754" r:id="rId6"/>
    <p:sldLayoutId id="2147483755" r:id="rId7"/>
    <p:sldLayoutId id="2147483756" r:id="rId8"/>
    <p:sldLayoutId id="2147483757" r:id="rId9"/>
    <p:sldLayoutId id="2147483758" r:id="rId10"/>
    <p:sldLayoutId id="2147483759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7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21.wmf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slideLayout" Target="../slideLayouts/slideLayout46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9.wmf"/><Relationship Id="rId4" Type="http://schemas.openxmlformats.org/officeDocument/2006/relationships/oleObject" Target="../embeddings/oleObject1.bin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46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46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35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34.wmf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56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37.w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36.wmf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.bin"/><Relationship Id="rId13" Type="http://schemas.openxmlformats.org/officeDocument/2006/relationships/image" Target="../media/image42.wmf"/><Relationship Id="rId3" Type="http://schemas.openxmlformats.org/officeDocument/2006/relationships/notesSlide" Target="../notesSlides/notesSlide15.xml"/><Relationship Id="rId7" Type="http://schemas.openxmlformats.org/officeDocument/2006/relationships/image" Target="../media/image39.wmf"/><Relationship Id="rId12" Type="http://schemas.openxmlformats.org/officeDocument/2006/relationships/oleObject" Target="../embeddings/oleObject10.bin"/><Relationship Id="rId2" Type="http://schemas.openxmlformats.org/officeDocument/2006/relationships/slideLayout" Target="../slideLayouts/slideLayout46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7.bin"/><Relationship Id="rId11" Type="http://schemas.openxmlformats.org/officeDocument/2006/relationships/image" Target="../media/image41.wmf"/><Relationship Id="rId5" Type="http://schemas.openxmlformats.org/officeDocument/2006/relationships/image" Target="../media/image38.wmf"/><Relationship Id="rId10" Type="http://schemas.openxmlformats.org/officeDocument/2006/relationships/oleObject" Target="../embeddings/oleObject9.bin"/><Relationship Id="rId4" Type="http://schemas.openxmlformats.org/officeDocument/2006/relationships/oleObject" Target="../embeddings/oleObject6.bin"/><Relationship Id="rId9" Type="http://schemas.openxmlformats.org/officeDocument/2006/relationships/image" Target="../media/image40.wm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7" Type="http://schemas.openxmlformats.org/officeDocument/2006/relationships/image" Target="../media/image44.wmf"/><Relationship Id="rId2" Type="http://schemas.openxmlformats.org/officeDocument/2006/relationships/slideLayout" Target="../slideLayouts/slideLayout46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12.bin"/><Relationship Id="rId5" Type="http://schemas.openxmlformats.org/officeDocument/2006/relationships/image" Target="../media/image43.wmf"/><Relationship Id="rId4" Type="http://schemas.openxmlformats.org/officeDocument/2006/relationships/oleObject" Target="../embeddings/oleObject11.bin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0.xml"/><Relationship Id="rId4" Type="http://schemas.openxmlformats.org/officeDocument/2006/relationships/image" Target="../media/image46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46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47.wmf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4" Type="http://schemas.openxmlformats.org/officeDocument/2006/relationships/image" Target="../media/image49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wmf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w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wmf"/><Relationship Id="rId3" Type="http://schemas.openxmlformats.org/officeDocument/2006/relationships/oleObject" Target="../embeddings/oleObject14.bin"/><Relationship Id="rId7" Type="http://schemas.openxmlformats.org/officeDocument/2006/relationships/oleObject" Target="../embeddings/oleObject1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54.wmf"/><Relationship Id="rId5" Type="http://schemas.openxmlformats.org/officeDocument/2006/relationships/oleObject" Target="../embeddings/oleObject15.bin"/><Relationship Id="rId10" Type="http://schemas.openxmlformats.org/officeDocument/2006/relationships/image" Target="../media/image56.wmf"/><Relationship Id="rId4" Type="http://schemas.openxmlformats.org/officeDocument/2006/relationships/image" Target="../media/image53.wmf"/><Relationship Id="rId9" Type="http://schemas.openxmlformats.org/officeDocument/2006/relationships/oleObject" Target="../embeddings/oleObject17.bin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59.png"/><Relationship Id="rId4" Type="http://schemas.openxmlformats.org/officeDocument/2006/relationships/oleObject" Target="../embeddings/oleObject18.bin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6.bin"/><Relationship Id="rId3" Type="http://schemas.openxmlformats.org/officeDocument/2006/relationships/notesSlide" Target="../notesSlides/notesSlide21.xml"/><Relationship Id="rId7" Type="http://schemas.openxmlformats.org/officeDocument/2006/relationships/image" Target="../media/image54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15.bin"/><Relationship Id="rId11" Type="http://schemas.openxmlformats.org/officeDocument/2006/relationships/image" Target="../media/image56.wmf"/><Relationship Id="rId5" Type="http://schemas.openxmlformats.org/officeDocument/2006/relationships/image" Target="../media/image53.wmf"/><Relationship Id="rId10" Type="http://schemas.openxmlformats.org/officeDocument/2006/relationships/oleObject" Target="../embeddings/oleObject17.bin"/><Relationship Id="rId4" Type="http://schemas.openxmlformats.org/officeDocument/2006/relationships/oleObject" Target="../embeddings/oleObject14.bin"/><Relationship Id="rId9" Type="http://schemas.openxmlformats.org/officeDocument/2006/relationships/image" Target="../media/image55.wmf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tags" Target="../tags/tag3.xml"/><Relationship Id="rId7" Type="http://schemas.openxmlformats.org/officeDocument/2006/relationships/image" Target="../media/image63.pn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notesSlide" Target="../notesSlides/notesSlide25.xml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66.png"/><Relationship Id="rId4" Type="http://schemas.openxmlformats.org/officeDocument/2006/relationships/tags" Target="../tags/tag4.xml"/><Relationship Id="rId9" Type="http://schemas.openxmlformats.org/officeDocument/2006/relationships/image" Target="../media/image65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5" Type="http://schemas.openxmlformats.org/officeDocument/2006/relationships/image" Target="../media/image67.wmf"/><Relationship Id="rId4" Type="http://schemas.openxmlformats.org/officeDocument/2006/relationships/oleObject" Target="../embeddings/oleObject19.bin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3.png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6" Type="http://schemas.openxmlformats.org/officeDocument/2006/relationships/image" Target="../media/image64.png"/><Relationship Id="rId5" Type="http://schemas.openxmlformats.org/officeDocument/2006/relationships/image" Target="../media/image68.png"/><Relationship Id="rId4" Type="http://schemas.openxmlformats.org/officeDocument/2006/relationships/notesSlide" Target="../notesSlides/notesSlide27.xml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wmf"/><Relationship Id="rId3" Type="http://schemas.openxmlformats.org/officeDocument/2006/relationships/oleObject" Target="../embeddings/oleObject20.bin"/><Relationship Id="rId7" Type="http://schemas.openxmlformats.org/officeDocument/2006/relationships/oleObject" Target="../embeddings/oleObject2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70.wmf"/><Relationship Id="rId5" Type="http://schemas.openxmlformats.org/officeDocument/2006/relationships/oleObject" Target="../embeddings/oleObject21.bin"/><Relationship Id="rId10" Type="http://schemas.openxmlformats.org/officeDocument/2006/relationships/image" Target="../media/image72.wmf"/><Relationship Id="rId4" Type="http://schemas.openxmlformats.org/officeDocument/2006/relationships/image" Target="../media/image69.wmf"/><Relationship Id="rId9" Type="http://schemas.openxmlformats.org/officeDocument/2006/relationships/oleObject" Target="../embeddings/oleObject23.bin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3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3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4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77.png"/><Relationship Id="rId5" Type="http://schemas.openxmlformats.org/officeDocument/2006/relationships/image" Target="../media/image76.wmf"/><Relationship Id="rId4" Type="http://schemas.openxmlformats.org/officeDocument/2006/relationships/oleObject" Target="../embeddings/oleObject24.bin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3" Type="http://schemas.openxmlformats.org/officeDocument/2006/relationships/notesSlide" Target="../notesSlides/notesSlide33.xml"/><Relationship Id="rId7" Type="http://schemas.openxmlformats.org/officeDocument/2006/relationships/image" Target="../media/image79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Relationship Id="rId6" Type="http://schemas.openxmlformats.org/officeDocument/2006/relationships/oleObject" Target="../embeddings/oleObject26.bin"/><Relationship Id="rId5" Type="http://schemas.openxmlformats.org/officeDocument/2006/relationships/image" Target="../media/image78.wmf"/><Relationship Id="rId4" Type="http://schemas.openxmlformats.org/officeDocument/2006/relationships/oleObject" Target="../embeddings/oleObject25.bin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6.bin"/><Relationship Id="rId3" Type="http://schemas.openxmlformats.org/officeDocument/2006/relationships/notesSlide" Target="../notesSlides/notesSlide34.xml"/><Relationship Id="rId7" Type="http://schemas.openxmlformats.org/officeDocument/2006/relationships/image" Target="../media/image54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6" Type="http://schemas.openxmlformats.org/officeDocument/2006/relationships/oleObject" Target="../embeddings/oleObject15.bin"/><Relationship Id="rId11" Type="http://schemas.openxmlformats.org/officeDocument/2006/relationships/image" Target="../media/image56.wmf"/><Relationship Id="rId5" Type="http://schemas.openxmlformats.org/officeDocument/2006/relationships/image" Target="../media/image53.wmf"/><Relationship Id="rId10" Type="http://schemas.openxmlformats.org/officeDocument/2006/relationships/oleObject" Target="../embeddings/oleObject17.bin"/><Relationship Id="rId4" Type="http://schemas.openxmlformats.org/officeDocument/2006/relationships/oleObject" Target="../embeddings/oleObject14.bin"/><Relationship Id="rId9" Type="http://schemas.openxmlformats.org/officeDocument/2006/relationships/image" Target="../media/image55.wmf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81.wmf"/><Relationship Id="rId5" Type="http://schemas.openxmlformats.org/officeDocument/2006/relationships/oleObject" Target="../embeddings/oleObject28.bin"/><Relationship Id="rId4" Type="http://schemas.openxmlformats.org/officeDocument/2006/relationships/image" Target="../media/image80.wmf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82.wmf"/><Relationship Id="rId5" Type="http://schemas.openxmlformats.org/officeDocument/2006/relationships/oleObject" Target="../embeddings/oleObject30.bin"/><Relationship Id="rId4" Type="http://schemas.openxmlformats.org/officeDocument/2006/relationships/image" Target="../media/image78.wmf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6" Type="http://schemas.openxmlformats.org/officeDocument/2006/relationships/image" Target="../media/image83.wmf"/><Relationship Id="rId5" Type="http://schemas.openxmlformats.org/officeDocument/2006/relationships/oleObject" Target="../embeddings/oleObject32.bin"/><Relationship Id="rId4" Type="http://schemas.openxmlformats.org/officeDocument/2006/relationships/image" Target="../media/image78.wmf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6" Type="http://schemas.openxmlformats.org/officeDocument/2006/relationships/image" Target="../media/image85.wmf"/><Relationship Id="rId5" Type="http://schemas.openxmlformats.org/officeDocument/2006/relationships/oleObject" Target="../embeddings/oleObject34.bin"/><Relationship Id="rId4" Type="http://schemas.openxmlformats.org/officeDocument/2006/relationships/image" Target="../media/image84.wmf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Relationship Id="rId4" Type="http://schemas.openxmlformats.org/officeDocument/2006/relationships/image" Target="../media/image86.wmf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Relationship Id="rId6" Type="http://schemas.openxmlformats.org/officeDocument/2006/relationships/image" Target="../media/image88.wmf"/><Relationship Id="rId5" Type="http://schemas.openxmlformats.org/officeDocument/2006/relationships/oleObject" Target="../embeddings/oleObject37.bin"/><Relationship Id="rId4" Type="http://schemas.openxmlformats.org/officeDocument/2006/relationships/image" Target="../media/image87.wmf"/></Relationships>
</file>

<file path=ppt/slides/_rels/slide7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wmf"/><Relationship Id="rId3" Type="http://schemas.openxmlformats.org/officeDocument/2006/relationships/notesSlide" Target="../notesSlides/notesSlide35.xml"/><Relationship Id="rId7" Type="http://schemas.openxmlformats.org/officeDocument/2006/relationships/oleObject" Target="../embeddings/oleObject39.bin"/><Relationship Id="rId2" Type="http://schemas.openxmlformats.org/officeDocument/2006/relationships/slideLayout" Target="../slideLayouts/slideLayout51.xml"/><Relationship Id="rId1" Type="http://schemas.openxmlformats.org/officeDocument/2006/relationships/vmlDrawing" Target="../drawings/vmlDrawing21.vml"/><Relationship Id="rId6" Type="http://schemas.openxmlformats.org/officeDocument/2006/relationships/image" Target="../media/image88.wmf"/><Relationship Id="rId5" Type="http://schemas.openxmlformats.org/officeDocument/2006/relationships/oleObject" Target="../embeddings/oleObject38.bin"/><Relationship Id="rId4" Type="http://schemas.openxmlformats.org/officeDocument/2006/relationships/image" Target="../media/image77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hyperlink" Target="http://ksimek.github.io/2012/08/22/extrinsic/" TargetMode="External"/><Relationship Id="rId2" Type="http://schemas.openxmlformats.org/officeDocument/2006/relationships/hyperlink" Target="http://ksimek.github.io/2012/08/14/decompose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ksimek.github.io/perspective_camera_toy.html" TargetMode="External"/><Relationship Id="rId4" Type="http://schemas.openxmlformats.org/officeDocument/2006/relationships/hyperlink" Target="http://ksimek.github.io/2013/08/13/intrinsic/" TargetMode="Externa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6.xml"/><Relationship Id="rId7" Type="http://schemas.openxmlformats.org/officeDocument/2006/relationships/image" Target="../media/image89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Relationship Id="rId6" Type="http://schemas.openxmlformats.org/officeDocument/2006/relationships/oleObject" Target="../embeddings/oleObject41.bin"/><Relationship Id="rId5" Type="http://schemas.openxmlformats.org/officeDocument/2006/relationships/image" Target="../media/image87.wmf"/><Relationship Id="rId4" Type="http://schemas.openxmlformats.org/officeDocument/2006/relationships/oleObject" Target="../embeddings/oleObject40.bin"/></Relationships>
</file>

<file path=ppt/slides/_rels/slide7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wmf"/><Relationship Id="rId3" Type="http://schemas.openxmlformats.org/officeDocument/2006/relationships/oleObject" Target="../embeddings/oleObject42.bin"/><Relationship Id="rId7" Type="http://schemas.openxmlformats.org/officeDocument/2006/relationships/oleObject" Target="../embeddings/oleObject4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Relationship Id="rId6" Type="http://schemas.openxmlformats.org/officeDocument/2006/relationships/image" Target="../media/image91.wmf"/><Relationship Id="rId5" Type="http://schemas.openxmlformats.org/officeDocument/2006/relationships/oleObject" Target="../embeddings/oleObject43.bin"/><Relationship Id="rId10" Type="http://schemas.openxmlformats.org/officeDocument/2006/relationships/image" Target="../media/image93.wmf"/><Relationship Id="rId4" Type="http://schemas.openxmlformats.org/officeDocument/2006/relationships/image" Target="../media/image90.wmf"/><Relationship Id="rId9" Type="http://schemas.openxmlformats.org/officeDocument/2006/relationships/oleObject" Target="../embeddings/oleObject45.bin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4.vml"/><Relationship Id="rId4" Type="http://schemas.openxmlformats.org/officeDocument/2006/relationships/image" Target="../media/image94.wmf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5.vml"/><Relationship Id="rId4" Type="http://schemas.openxmlformats.org/officeDocument/2006/relationships/image" Target="../media/image95.wmf"/></Relationships>
</file>

<file path=ppt/slides/_rels/slide7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6.wmf"/><Relationship Id="rId3" Type="http://schemas.openxmlformats.org/officeDocument/2006/relationships/slideLayout" Target="../slideLayouts/slideLayout2.xml"/><Relationship Id="rId7" Type="http://schemas.openxmlformats.org/officeDocument/2006/relationships/oleObject" Target="../embeddings/oleObject49.bin"/><Relationship Id="rId2" Type="http://schemas.openxmlformats.org/officeDocument/2006/relationships/tags" Target="../tags/tag7.xml"/><Relationship Id="rId1" Type="http://schemas.openxmlformats.org/officeDocument/2006/relationships/vmlDrawing" Target="../drawings/vmlDrawing26.vml"/><Relationship Id="rId6" Type="http://schemas.openxmlformats.org/officeDocument/2006/relationships/image" Target="../media/image52.png"/><Relationship Id="rId5" Type="http://schemas.openxmlformats.org/officeDocument/2006/relationships/image" Target="../media/image59.png"/><Relationship Id="rId4" Type="http://schemas.openxmlformats.org/officeDocument/2006/relationships/oleObject" Target="../embeddings/oleObject48.bin"/><Relationship Id="rId9" Type="http://schemas.openxmlformats.org/officeDocument/2006/relationships/image" Target="../media/image63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4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4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3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3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3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13.xml"/></Relationships>
</file>

<file path=ppt/slides/_rels/slide8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slideLayout" Target="../slideLayouts/slideLayout46.xml"/><Relationship Id="rId7" Type="http://schemas.openxmlformats.org/officeDocument/2006/relationships/image" Target="../media/image104.wmf"/><Relationship Id="rId2" Type="http://schemas.openxmlformats.org/officeDocument/2006/relationships/tags" Target="../tags/tag8.xml"/><Relationship Id="rId1" Type="http://schemas.openxmlformats.org/officeDocument/2006/relationships/vmlDrawing" Target="../drawings/vmlDrawing27.vml"/><Relationship Id="rId6" Type="http://schemas.openxmlformats.org/officeDocument/2006/relationships/oleObject" Target="../embeddings/oleObject51.bin"/><Relationship Id="rId5" Type="http://schemas.openxmlformats.org/officeDocument/2006/relationships/image" Target="../media/image103.wmf"/><Relationship Id="rId4" Type="http://schemas.openxmlformats.org/officeDocument/2006/relationships/oleObject" Target="../embeddings/oleObject50.bin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58.xml"/></Relationships>
</file>

<file path=ppt/slides/_rels/slide8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7.wmf"/><Relationship Id="rId13" Type="http://schemas.openxmlformats.org/officeDocument/2006/relationships/oleObject" Target="../embeddings/oleObject56.bin"/><Relationship Id="rId3" Type="http://schemas.openxmlformats.org/officeDocument/2006/relationships/notesSlide" Target="../notesSlides/notesSlide42.xml"/><Relationship Id="rId7" Type="http://schemas.openxmlformats.org/officeDocument/2006/relationships/oleObject" Target="../embeddings/oleObject53.bin"/><Relationship Id="rId12" Type="http://schemas.openxmlformats.org/officeDocument/2006/relationships/image" Target="../media/image109.wmf"/><Relationship Id="rId2" Type="http://schemas.openxmlformats.org/officeDocument/2006/relationships/slideLayout" Target="../slideLayouts/slideLayout68.xml"/><Relationship Id="rId16" Type="http://schemas.openxmlformats.org/officeDocument/2006/relationships/image" Target="../media/image111.wmf"/><Relationship Id="rId1" Type="http://schemas.openxmlformats.org/officeDocument/2006/relationships/vmlDrawing" Target="../drawings/vmlDrawing28.vml"/><Relationship Id="rId6" Type="http://schemas.openxmlformats.org/officeDocument/2006/relationships/image" Target="../media/image106.wmf"/><Relationship Id="rId11" Type="http://schemas.openxmlformats.org/officeDocument/2006/relationships/oleObject" Target="../embeddings/oleObject55.bin"/><Relationship Id="rId5" Type="http://schemas.openxmlformats.org/officeDocument/2006/relationships/oleObject" Target="../embeddings/oleObject52.bin"/><Relationship Id="rId15" Type="http://schemas.openxmlformats.org/officeDocument/2006/relationships/oleObject" Target="../embeddings/oleObject57.bin"/><Relationship Id="rId10" Type="http://schemas.openxmlformats.org/officeDocument/2006/relationships/image" Target="../media/image108.wmf"/><Relationship Id="rId4" Type="http://schemas.openxmlformats.org/officeDocument/2006/relationships/image" Target="../media/image112.png"/><Relationship Id="rId9" Type="http://schemas.openxmlformats.org/officeDocument/2006/relationships/oleObject" Target="../embeddings/oleObject54.bin"/><Relationship Id="rId14" Type="http://schemas.openxmlformats.org/officeDocument/2006/relationships/image" Target="../media/image110.wmf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eg"/><Relationship Id="rId2" Type="http://schemas.openxmlformats.org/officeDocument/2006/relationships/slideLayout" Target="../slideLayouts/slideLayout58.xml"/><Relationship Id="rId1" Type="http://schemas.openxmlformats.org/officeDocument/2006/relationships/vmlDrawing" Target="../drawings/vmlDrawing29.vml"/><Relationship Id="rId5" Type="http://schemas.openxmlformats.org/officeDocument/2006/relationships/image" Target="../media/image113.wmf"/><Relationship Id="rId4" Type="http://schemas.openxmlformats.org/officeDocument/2006/relationships/oleObject" Target="../embeddings/oleObject58.bin"/></Relationships>
</file>

<file path=ppt/slides/_rels/slide9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5.wmf"/><Relationship Id="rId3" Type="http://schemas.openxmlformats.org/officeDocument/2006/relationships/notesSlide" Target="../notesSlides/notesSlide43.xml"/><Relationship Id="rId7" Type="http://schemas.openxmlformats.org/officeDocument/2006/relationships/oleObject" Target="../embeddings/oleObject60.bin"/><Relationship Id="rId2" Type="http://schemas.openxmlformats.org/officeDocument/2006/relationships/slideLayout" Target="../slideLayouts/slideLayout46.xml"/><Relationship Id="rId1" Type="http://schemas.openxmlformats.org/officeDocument/2006/relationships/vmlDrawing" Target="../drawings/vmlDrawing30.vml"/><Relationship Id="rId6" Type="http://schemas.openxmlformats.org/officeDocument/2006/relationships/image" Target="../media/image113.wmf"/><Relationship Id="rId5" Type="http://schemas.openxmlformats.org/officeDocument/2006/relationships/oleObject" Target="../embeddings/oleObject59.bin"/><Relationship Id="rId4" Type="http://schemas.openxmlformats.org/officeDocument/2006/relationships/image" Target="../media/image114.jpeg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eg"/><Relationship Id="rId7" Type="http://schemas.openxmlformats.org/officeDocument/2006/relationships/image" Target="../media/image117.wmf"/><Relationship Id="rId2" Type="http://schemas.openxmlformats.org/officeDocument/2006/relationships/slideLayout" Target="../slideLayouts/slideLayout46.xml"/><Relationship Id="rId1" Type="http://schemas.openxmlformats.org/officeDocument/2006/relationships/vmlDrawing" Target="../drawings/vmlDrawing31.vml"/><Relationship Id="rId6" Type="http://schemas.openxmlformats.org/officeDocument/2006/relationships/oleObject" Target="../embeddings/oleObject62.bin"/><Relationship Id="rId5" Type="http://schemas.openxmlformats.org/officeDocument/2006/relationships/image" Target="../media/image116.wmf"/><Relationship Id="rId4" Type="http://schemas.openxmlformats.org/officeDocument/2006/relationships/oleObject" Target="../embeddings/oleObject61.bin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jpeg"/><Relationship Id="rId1" Type="http://schemas.openxmlformats.org/officeDocument/2006/relationships/slideLayout" Target="../slideLayouts/slideLayout46.xml"/></Relationships>
</file>

<file path=ppt/slides/_rels/slide9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5.wmf"/><Relationship Id="rId3" Type="http://schemas.openxmlformats.org/officeDocument/2006/relationships/notesSlide" Target="../notesSlides/notesSlide44.xml"/><Relationship Id="rId7" Type="http://schemas.openxmlformats.org/officeDocument/2006/relationships/oleObject" Target="../embeddings/oleObject64.bin"/><Relationship Id="rId2" Type="http://schemas.openxmlformats.org/officeDocument/2006/relationships/slideLayout" Target="../slideLayouts/slideLayout58.xml"/><Relationship Id="rId1" Type="http://schemas.openxmlformats.org/officeDocument/2006/relationships/vmlDrawing" Target="../drawings/vmlDrawing32.vml"/><Relationship Id="rId6" Type="http://schemas.openxmlformats.org/officeDocument/2006/relationships/image" Target="../media/image113.wmf"/><Relationship Id="rId5" Type="http://schemas.openxmlformats.org/officeDocument/2006/relationships/oleObject" Target="../embeddings/oleObject63.bin"/><Relationship Id="rId4" Type="http://schemas.openxmlformats.org/officeDocument/2006/relationships/image" Target="../media/image114.jpeg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58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6.xml"/><Relationship Id="rId7" Type="http://schemas.openxmlformats.org/officeDocument/2006/relationships/hyperlink" Target="http://mathworld.wolfram.com/Point-LineDistance2-Dimensional.html" TargetMode="External"/><Relationship Id="rId2" Type="http://schemas.openxmlformats.org/officeDocument/2006/relationships/slideLayout" Target="../slideLayouts/slideLayout68.xml"/><Relationship Id="rId1" Type="http://schemas.openxmlformats.org/officeDocument/2006/relationships/vmlDrawing" Target="../drawings/vmlDrawing33.vml"/><Relationship Id="rId6" Type="http://schemas.openxmlformats.org/officeDocument/2006/relationships/image" Target="../media/image120.png"/><Relationship Id="rId5" Type="http://schemas.openxmlformats.org/officeDocument/2006/relationships/image" Target="../media/image119.wmf"/><Relationship Id="rId4" Type="http://schemas.openxmlformats.org/officeDocument/2006/relationships/oleObject" Target="../embeddings/oleObject65.bin"/></Relationships>
</file>

<file path=ppt/slides/_rels/slide9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1.wmf"/><Relationship Id="rId3" Type="http://schemas.openxmlformats.org/officeDocument/2006/relationships/notesSlide" Target="../notesSlides/notesSlide47.xml"/><Relationship Id="rId7" Type="http://schemas.openxmlformats.org/officeDocument/2006/relationships/oleObject" Target="../embeddings/oleObject67.bin"/><Relationship Id="rId2" Type="http://schemas.openxmlformats.org/officeDocument/2006/relationships/slideLayout" Target="../slideLayouts/slideLayout68.xml"/><Relationship Id="rId1" Type="http://schemas.openxmlformats.org/officeDocument/2006/relationships/vmlDrawing" Target="../drawings/vmlDrawing34.vml"/><Relationship Id="rId6" Type="http://schemas.openxmlformats.org/officeDocument/2006/relationships/image" Target="../media/image120.png"/><Relationship Id="rId5" Type="http://schemas.openxmlformats.org/officeDocument/2006/relationships/image" Target="../media/image119.wmf"/><Relationship Id="rId4" Type="http://schemas.openxmlformats.org/officeDocument/2006/relationships/oleObject" Target="../embeddings/oleObject66.bin"/></Relationships>
</file>

<file path=ppt/slides/_rels/slide9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2.wmf"/><Relationship Id="rId13" Type="http://schemas.openxmlformats.org/officeDocument/2006/relationships/oleObject" Target="../embeddings/oleObject72.bin"/><Relationship Id="rId3" Type="http://schemas.openxmlformats.org/officeDocument/2006/relationships/notesSlide" Target="../notesSlides/notesSlide48.xml"/><Relationship Id="rId7" Type="http://schemas.openxmlformats.org/officeDocument/2006/relationships/oleObject" Target="../embeddings/oleObject69.bin"/><Relationship Id="rId12" Type="http://schemas.openxmlformats.org/officeDocument/2006/relationships/image" Target="../media/image124.wmf"/><Relationship Id="rId17" Type="http://schemas.openxmlformats.org/officeDocument/2006/relationships/image" Target="../media/image126.wmf"/><Relationship Id="rId2" Type="http://schemas.openxmlformats.org/officeDocument/2006/relationships/slideLayout" Target="../slideLayouts/slideLayout68.xml"/><Relationship Id="rId16" Type="http://schemas.openxmlformats.org/officeDocument/2006/relationships/oleObject" Target="../embeddings/oleObject73.bin"/><Relationship Id="rId1" Type="http://schemas.openxmlformats.org/officeDocument/2006/relationships/vmlDrawing" Target="../drawings/vmlDrawing35.vml"/><Relationship Id="rId6" Type="http://schemas.openxmlformats.org/officeDocument/2006/relationships/image" Target="../media/image120.png"/><Relationship Id="rId11" Type="http://schemas.openxmlformats.org/officeDocument/2006/relationships/oleObject" Target="../embeddings/oleObject71.bin"/><Relationship Id="rId5" Type="http://schemas.openxmlformats.org/officeDocument/2006/relationships/image" Target="../media/image119.wmf"/><Relationship Id="rId15" Type="http://schemas.openxmlformats.org/officeDocument/2006/relationships/hyperlink" Target="http://en.wikipedia.org/wiki/Rayleigh_quotient" TargetMode="External"/><Relationship Id="rId10" Type="http://schemas.openxmlformats.org/officeDocument/2006/relationships/image" Target="../media/image123.wmf"/><Relationship Id="rId4" Type="http://schemas.openxmlformats.org/officeDocument/2006/relationships/oleObject" Target="../embeddings/oleObject68.bin"/><Relationship Id="rId9" Type="http://schemas.openxmlformats.org/officeDocument/2006/relationships/oleObject" Target="../embeddings/oleObject70.bin"/><Relationship Id="rId14" Type="http://schemas.openxmlformats.org/officeDocument/2006/relationships/image" Target="../media/image125.wmf"/></Relationships>
</file>

<file path=ppt/slides/_rels/slide9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6.bin"/><Relationship Id="rId13" Type="http://schemas.openxmlformats.org/officeDocument/2006/relationships/image" Target="../media/image131.wmf"/><Relationship Id="rId18" Type="http://schemas.openxmlformats.org/officeDocument/2006/relationships/oleObject" Target="../embeddings/oleObject81.bin"/><Relationship Id="rId3" Type="http://schemas.openxmlformats.org/officeDocument/2006/relationships/notesSlide" Target="../notesSlides/notesSlide49.xml"/><Relationship Id="rId7" Type="http://schemas.openxmlformats.org/officeDocument/2006/relationships/image" Target="../media/image128.wmf"/><Relationship Id="rId12" Type="http://schemas.openxmlformats.org/officeDocument/2006/relationships/oleObject" Target="../embeddings/oleObject78.bin"/><Relationship Id="rId17" Type="http://schemas.openxmlformats.org/officeDocument/2006/relationships/image" Target="../media/image133.wmf"/><Relationship Id="rId2" Type="http://schemas.openxmlformats.org/officeDocument/2006/relationships/slideLayout" Target="../slideLayouts/slideLayout60.xml"/><Relationship Id="rId16" Type="http://schemas.openxmlformats.org/officeDocument/2006/relationships/oleObject" Target="../embeddings/oleObject80.bin"/><Relationship Id="rId1" Type="http://schemas.openxmlformats.org/officeDocument/2006/relationships/vmlDrawing" Target="../drawings/vmlDrawing36.vml"/><Relationship Id="rId6" Type="http://schemas.openxmlformats.org/officeDocument/2006/relationships/oleObject" Target="../embeddings/oleObject75.bin"/><Relationship Id="rId11" Type="http://schemas.openxmlformats.org/officeDocument/2006/relationships/image" Target="../media/image130.wmf"/><Relationship Id="rId5" Type="http://schemas.openxmlformats.org/officeDocument/2006/relationships/image" Target="../media/image127.wmf"/><Relationship Id="rId15" Type="http://schemas.openxmlformats.org/officeDocument/2006/relationships/image" Target="../media/image132.wmf"/><Relationship Id="rId10" Type="http://schemas.openxmlformats.org/officeDocument/2006/relationships/oleObject" Target="../embeddings/oleObject77.bin"/><Relationship Id="rId19" Type="http://schemas.openxmlformats.org/officeDocument/2006/relationships/image" Target="../media/image134.wmf"/><Relationship Id="rId4" Type="http://schemas.openxmlformats.org/officeDocument/2006/relationships/oleObject" Target="../embeddings/oleObject74.bin"/><Relationship Id="rId9" Type="http://schemas.openxmlformats.org/officeDocument/2006/relationships/image" Target="../media/image129.wmf"/><Relationship Id="rId14" Type="http://schemas.openxmlformats.org/officeDocument/2006/relationships/oleObject" Target="../embeddings/oleObject79.bin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5.jpg"/><Relationship Id="rId1" Type="http://schemas.openxmlformats.org/officeDocument/2006/relationships/slideLayout" Target="../slideLayouts/slideLayout58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tags" Target="../tags/tag10.xml"/><Relationship Id="rId7" Type="http://schemas.openxmlformats.org/officeDocument/2006/relationships/image" Target="../media/image136.wmf"/><Relationship Id="rId2" Type="http://schemas.openxmlformats.org/officeDocument/2006/relationships/tags" Target="../tags/tag9.xml"/><Relationship Id="rId1" Type="http://schemas.openxmlformats.org/officeDocument/2006/relationships/vmlDrawing" Target="../drawings/vmlDrawing37.vml"/><Relationship Id="rId6" Type="http://schemas.openxmlformats.org/officeDocument/2006/relationships/oleObject" Target="../embeddings/oleObject82.bin"/><Relationship Id="rId5" Type="http://schemas.openxmlformats.org/officeDocument/2006/relationships/image" Target="../media/image137.png"/><Relationship Id="rId4" Type="http://schemas.openxmlformats.org/officeDocument/2006/relationships/slideLayout" Target="../slideLayouts/slideLayout58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8.jpg"/><Relationship Id="rId1" Type="http://schemas.openxmlformats.org/officeDocument/2006/relationships/slideLayout" Target="../slideLayouts/slideLayout58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3.bin"/><Relationship Id="rId2" Type="http://schemas.openxmlformats.org/officeDocument/2006/relationships/slideLayout" Target="../slideLayouts/slideLayout46.xml"/><Relationship Id="rId1" Type="http://schemas.openxmlformats.org/officeDocument/2006/relationships/vmlDrawing" Target="../drawings/vmlDrawing38.vml"/><Relationship Id="rId6" Type="http://schemas.openxmlformats.org/officeDocument/2006/relationships/image" Target="../media/image139.wmf"/><Relationship Id="rId5" Type="http://schemas.openxmlformats.org/officeDocument/2006/relationships/oleObject" Target="../embeddings/oleObject84.bin"/><Relationship Id="rId4" Type="http://schemas.openxmlformats.org/officeDocument/2006/relationships/image" Target="../media/image53.wmf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3.bin"/><Relationship Id="rId2" Type="http://schemas.openxmlformats.org/officeDocument/2006/relationships/slideLayout" Target="../slideLayouts/slideLayout46.xml"/><Relationship Id="rId1" Type="http://schemas.openxmlformats.org/officeDocument/2006/relationships/vmlDrawing" Target="../drawings/vmlDrawing39.vml"/><Relationship Id="rId6" Type="http://schemas.openxmlformats.org/officeDocument/2006/relationships/image" Target="../media/image139.wmf"/><Relationship Id="rId5" Type="http://schemas.openxmlformats.org/officeDocument/2006/relationships/oleObject" Target="../embeddings/oleObject85.bin"/><Relationship Id="rId4" Type="http://schemas.openxmlformats.org/officeDocument/2006/relationships/image" Target="../media/image53.wmf"/></Relationships>
</file>

<file path=ppt/slides/_rels/slide10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13" Type="http://schemas.openxmlformats.org/officeDocument/2006/relationships/oleObject" Target="../embeddings/oleObject88.bin"/><Relationship Id="rId18" Type="http://schemas.openxmlformats.org/officeDocument/2006/relationships/image" Target="../media/image144.wmf"/><Relationship Id="rId3" Type="http://schemas.openxmlformats.org/officeDocument/2006/relationships/tags" Target="../tags/tag12.xml"/><Relationship Id="rId7" Type="http://schemas.openxmlformats.org/officeDocument/2006/relationships/tags" Target="../tags/tag16.xml"/><Relationship Id="rId12" Type="http://schemas.openxmlformats.org/officeDocument/2006/relationships/image" Target="../media/image141.wmf"/><Relationship Id="rId17" Type="http://schemas.openxmlformats.org/officeDocument/2006/relationships/oleObject" Target="../embeddings/oleObject90.bin"/><Relationship Id="rId2" Type="http://schemas.openxmlformats.org/officeDocument/2006/relationships/tags" Target="../tags/tag11.xml"/><Relationship Id="rId16" Type="http://schemas.openxmlformats.org/officeDocument/2006/relationships/image" Target="../media/image143.wmf"/><Relationship Id="rId20" Type="http://schemas.openxmlformats.org/officeDocument/2006/relationships/image" Target="../media/image145.wmf"/><Relationship Id="rId1" Type="http://schemas.openxmlformats.org/officeDocument/2006/relationships/vmlDrawing" Target="../drawings/vmlDrawing40.vml"/><Relationship Id="rId6" Type="http://schemas.openxmlformats.org/officeDocument/2006/relationships/tags" Target="../tags/tag15.xml"/><Relationship Id="rId11" Type="http://schemas.openxmlformats.org/officeDocument/2006/relationships/oleObject" Target="../embeddings/oleObject87.bin"/><Relationship Id="rId5" Type="http://schemas.openxmlformats.org/officeDocument/2006/relationships/tags" Target="../tags/tag14.xml"/><Relationship Id="rId15" Type="http://schemas.openxmlformats.org/officeDocument/2006/relationships/oleObject" Target="../embeddings/oleObject89.bin"/><Relationship Id="rId10" Type="http://schemas.openxmlformats.org/officeDocument/2006/relationships/image" Target="../media/image140.wmf"/><Relationship Id="rId19" Type="http://schemas.openxmlformats.org/officeDocument/2006/relationships/oleObject" Target="../embeddings/oleObject91.bin"/><Relationship Id="rId4" Type="http://schemas.openxmlformats.org/officeDocument/2006/relationships/tags" Target="../tags/tag13.xml"/><Relationship Id="rId9" Type="http://schemas.openxmlformats.org/officeDocument/2006/relationships/oleObject" Target="../embeddings/oleObject86.bin"/><Relationship Id="rId14" Type="http://schemas.openxmlformats.org/officeDocument/2006/relationships/image" Target="../media/image142.wmf"/></Relationships>
</file>

<file path=ppt/slides/_rels/slide106.xml.rels><?xml version="1.0" encoding="UTF-8" standalone="yes"?>
<Relationships xmlns="http://schemas.openxmlformats.org/package/2006/relationships"><Relationship Id="rId8" Type="http://schemas.openxmlformats.org/officeDocument/2006/relationships/tags" Target="../tags/tag23.xml"/><Relationship Id="rId13" Type="http://schemas.openxmlformats.org/officeDocument/2006/relationships/image" Target="../media/image144.wmf"/><Relationship Id="rId18" Type="http://schemas.openxmlformats.org/officeDocument/2006/relationships/oleObject" Target="../embeddings/oleObject96.bin"/><Relationship Id="rId3" Type="http://schemas.openxmlformats.org/officeDocument/2006/relationships/tags" Target="../tags/tag18.xml"/><Relationship Id="rId21" Type="http://schemas.openxmlformats.org/officeDocument/2006/relationships/image" Target="../media/image149.wmf"/><Relationship Id="rId7" Type="http://schemas.openxmlformats.org/officeDocument/2006/relationships/tags" Target="../tags/tag22.xml"/><Relationship Id="rId12" Type="http://schemas.openxmlformats.org/officeDocument/2006/relationships/oleObject" Target="../embeddings/oleObject93.bin"/><Relationship Id="rId17" Type="http://schemas.openxmlformats.org/officeDocument/2006/relationships/image" Target="../media/image147.wmf"/><Relationship Id="rId2" Type="http://schemas.openxmlformats.org/officeDocument/2006/relationships/tags" Target="../tags/tag17.xml"/><Relationship Id="rId16" Type="http://schemas.openxmlformats.org/officeDocument/2006/relationships/oleObject" Target="../embeddings/oleObject95.bin"/><Relationship Id="rId20" Type="http://schemas.openxmlformats.org/officeDocument/2006/relationships/oleObject" Target="../embeddings/oleObject97.bin"/><Relationship Id="rId1" Type="http://schemas.openxmlformats.org/officeDocument/2006/relationships/vmlDrawing" Target="../drawings/vmlDrawing41.vml"/><Relationship Id="rId6" Type="http://schemas.openxmlformats.org/officeDocument/2006/relationships/tags" Target="../tags/tag21.xml"/><Relationship Id="rId11" Type="http://schemas.openxmlformats.org/officeDocument/2006/relationships/image" Target="../media/image140.wmf"/><Relationship Id="rId5" Type="http://schemas.openxmlformats.org/officeDocument/2006/relationships/tags" Target="../tags/tag20.xml"/><Relationship Id="rId15" Type="http://schemas.openxmlformats.org/officeDocument/2006/relationships/image" Target="../media/image146.wmf"/><Relationship Id="rId23" Type="http://schemas.openxmlformats.org/officeDocument/2006/relationships/image" Target="../media/image150.wmf"/><Relationship Id="rId10" Type="http://schemas.openxmlformats.org/officeDocument/2006/relationships/oleObject" Target="../embeddings/oleObject92.bin"/><Relationship Id="rId19" Type="http://schemas.openxmlformats.org/officeDocument/2006/relationships/image" Target="../media/image148.wmf"/><Relationship Id="rId4" Type="http://schemas.openxmlformats.org/officeDocument/2006/relationships/tags" Target="../tags/tag19.xml"/><Relationship Id="rId9" Type="http://schemas.openxmlformats.org/officeDocument/2006/relationships/slideLayout" Target="../slideLayouts/slideLayout46.xml"/><Relationship Id="rId14" Type="http://schemas.openxmlformats.org/officeDocument/2006/relationships/oleObject" Target="../embeddings/oleObject94.bin"/><Relationship Id="rId22" Type="http://schemas.openxmlformats.org/officeDocument/2006/relationships/oleObject" Target="../embeddings/oleObject98.bin"/></Relationships>
</file>

<file path=ppt/slides/_rels/slide10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9.bin"/><Relationship Id="rId13" Type="http://schemas.openxmlformats.org/officeDocument/2006/relationships/image" Target="../media/image150.wmf"/><Relationship Id="rId3" Type="http://schemas.openxmlformats.org/officeDocument/2006/relationships/tags" Target="../tags/tag25.xml"/><Relationship Id="rId7" Type="http://schemas.openxmlformats.org/officeDocument/2006/relationships/slideLayout" Target="../slideLayouts/slideLayout46.xml"/><Relationship Id="rId12" Type="http://schemas.openxmlformats.org/officeDocument/2006/relationships/oleObject" Target="../embeddings/oleObject101.bin"/><Relationship Id="rId17" Type="http://schemas.openxmlformats.org/officeDocument/2006/relationships/image" Target="../media/image153.wmf"/><Relationship Id="rId2" Type="http://schemas.openxmlformats.org/officeDocument/2006/relationships/tags" Target="../tags/tag24.xml"/><Relationship Id="rId16" Type="http://schemas.openxmlformats.org/officeDocument/2006/relationships/oleObject" Target="../embeddings/oleObject103.bin"/><Relationship Id="rId1" Type="http://schemas.openxmlformats.org/officeDocument/2006/relationships/vmlDrawing" Target="../drawings/vmlDrawing42.vml"/><Relationship Id="rId6" Type="http://schemas.openxmlformats.org/officeDocument/2006/relationships/tags" Target="../tags/tag28.xml"/><Relationship Id="rId11" Type="http://schemas.openxmlformats.org/officeDocument/2006/relationships/image" Target="../media/image151.wmf"/><Relationship Id="rId5" Type="http://schemas.openxmlformats.org/officeDocument/2006/relationships/tags" Target="../tags/tag27.xml"/><Relationship Id="rId15" Type="http://schemas.openxmlformats.org/officeDocument/2006/relationships/image" Target="../media/image152.wmf"/><Relationship Id="rId10" Type="http://schemas.openxmlformats.org/officeDocument/2006/relationships/oleObject" Target="../embeddings/oleObject100.bin"/><Relationship Id="rId4" Type="http://schemas.openxmlformats.org/officeDocument/2006/relationships/tags" Target="../tags/tag26.xml"/><Relationship Id="rId9" Type="http://schemas.openxmlformats.org/officeDocument/2006/relationships/image" Target="../media/image140.wmf"/><Relationship Id="rId14" Type="http://schemas.openxmlformats.org/officeDocument/2006/relationships/oleObject" Target="../embeddings/oleObject102.bin"/></Relationships>
</file>

<file path=ppt/slides/_rels/slide10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0.wmf"/><Relationship Id="rId3" Type="http://schemas.openxmlformats.org/officeDocument/2006/relationships/slideLayout" Target="../slideLayouts/slideLayout46.xml"/><Relationship Id="rId7" Type="http://schemas.openxmlformats.org/officeDocument/2006/relationships/oleObject" Target="../embeddings/oleObject105.bin"/><Relationship Id="rId2" Type="http://schemas.openxmlformats.org/officeDocument/2006/relationships/tags" Target="../tags/tag29.xml"/><Relationship Id="rId1" Type="http://schemas.openxmlformats.org/officeDocument/2006/relationships/vmlDrawing" Target="../drawings/vmlDrawing43.vml"/><Relationship Id="rId6" Type="http://schemas.openxmlformats.org/officeDocument/2006/relationships/image" Target="../media/image154.wmf"/><Relationship Id="rId5" Type="http://schemas.openxmlformats.org/officeDocument/2006/relationships/oleObject" Target="../embeddings/oleObject104.bin"/><Relationship Id="rId4" Type="http://schemas.openxmlformats.org/officeDocument/2006/relationships/notesSlide" Target="../notesSlides/notesSlide50.xml"/></Relationships>
</file>

<file path=ppt/slides/_rels/slide10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5.wmf"/><Relationship Id="rId3" Type="http://schemas.openxmlformats.org/officeDocument/2006/relationships/slideLayout" Target="../slideLayouts/slideLayout46.xml"/><Relationship Id="rId7" Type="http://schemas.openxmlformats.org/officeDocument/2006/relationships/oleObject" Target="../embeddings/oleObject107.bin"/><Relationship Id="rId2" Type="http://schemas.openxmlformats.org/officeDocument/2006/relationships/tags" Target="../tags/tag30.xml"/><Relationship Id="rId1" Type="http://schemas.openxmlformats.org/officeDocument/2006/relationships/vmlDrawing" Target="../drawings/vmlDrawing44.vml"/><Relationship Id="rId6" Type="http://schemas.openxmlformats.org/officeDocument/2006/relationships/image" Target="../media/image140.wmf"/><Relationship Id="rId5" Type="http://schemas.openxmlformats.org/officeDocument/2006/relationships/oleObject" Target="../embeddings/oleObject106.bin"/><Relationship Id="rId4" Type="http://schemas.openxmlformats.org/officeDocument/2006/relationships/notesSlide" Target="../notesSlides/notesSlide51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8.jpg"/><Relationship Id="rId1" Type="http://schemas.openxmlformats.org/officeDocument/2006/relationships/slideLayout" Target="../slideLayouts/slideLayout46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jpg"/><Relationship Id="rId7" Type="http://schemas.openxmlformats.org/officeDocument/2006/relationships/image" Target="../media/image530.png"/><Relationship Id="rId2" Type="http://schemas.openxmlformats.org/officeDocument/2006/relationships/slideLayout" Target="../slideLayouts/slideLayout46.xml"/><Relationship Id="rId1" Type="http://schemas.openxmlformats.org/officeDocument/2006/relationships/vmlDrawing" Target="../drawings/vmlDrawing45.vml"/><Relationship Id="rId6" Type="http://schemas.openxmlformats.org/officeDocument/2006/relationships/image" Target="../media/image520.png"/><Relationship Id="rId5" Type="http://schemas.openxmlformats.org/officeDocument/2006/relationships/image" Target="../media/image156.wmf"/><Relationship Id="rId4" Type="http://schemas.openxmlformats.org/officeDocument/2006/relationships/oleObject" Target="../embeddings/oleObject108.bin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jpg"/><Relationship Id="rId7" Type="http://schemas.openxmlformats.org/officeDocument/2006/relationships/image" Target="../media/image56.png"/><Relationship Id="rId2" Type="http://schemas.openxmlformats.org/officeDocument/2006/relationships/slideLayout" Target="../slideLayouts/slideLayout46.xml"/><Relationship Id="rId1" Type="http://schemas.openxmlformats.org/officeDocument/2006/relationships/vmlDrawing" Target="../drawings/vmlDrawing46.vml"/><Relationship Id="rId6" Type="http://schemas.openxmlformats.org/officeDocument/2006/relationships/image" Target="../media/image550.png"/><Relationship Id="rId5" Type="http://schemas.openxmlformats.org/officeDocument/2006/relationships/image" Target="../media/image157.wmf"/><Relationship Id="rId4" Type="http://schemas.openxmlformats.org/officeDocument/2006/relationships/oleObject" Target="../embeddings/oleObject109.bin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2.xml"/><Relationship Id="rId7" Type="http://schemas.openxmlformats.org/officeDocument/2006/relationships/image" Target="../media/image158.wmf"/><Relationship Id="rId2" Type="http://schemas.openxmlformats.org/officeDocument/2006/relationships/slideLayout" Target="../slideLayouts/slideLayout46.xml"/><Relationship Id="rId1" Type="http://schemas.openxmlformats.org/officeDocument/2006/relationships/vmlDrawing" Target="../drawings/vmlDrawing47.vml"/><Relationship Id="rId6" Type="http://schemas.openxmlformats.org/officeDocument/2006/relationships/oleObject" Target="../embeddings/oleObject111.bin"/><Relationship Id="rId5" Type="http://schemas.openxmlformats.org/officeDocument/2006/relationships/image" Target="../media/image87.wmf"/><Relationship Id="rId4" Type="http://schemas.openxmlformats.org/officeDocument/2006/relationships/oleObject" Target="../embeddings/oleObject110.bin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3.xml"/><Relationship Id="rId7" Type="http://schemas.openxmlformats.org/officeDocument/2006/relationships/image" Target="../media/image158.wmf"/><Relationship Id="rId2" Type="http://schemas.openxmlformats.org/officeDocument/2006/relationships/slideLayout" Target="../slideLayouts/slideLayout46.xml"/><Relationship Id="rId1" Type="http://schemas.openxmlformats.org/officeDocument/2006/relationships/vmlDrawing" Target="../drawings/vmlDrawing48.vml"/><Relationship Id="rId6" Type="http://schemas.openxmlformats.org/officeDocument/2006/relationships/oleObject" Target="../embeddings/oleObject111.bin"/><Relationship Id="rId5" Type="http://schemas.openxmlformats.org/officeDocument/2006/relationships/image" Target="../media/image87.wmf"/><Relationship Id="rId4" Type="http://schemas.openxmlformats.org/officeDocument/2006/relationships/oleObject" Target="../embeddings/oleObject110.bin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1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0.wmf"/><Relationship Id="rId3" Type="http://schemas.openxmlformats.org/officeDocument/2006/relationships/slideLayout" Target="../slideLayouts/slideLayout46.xml"/><Relationship Id="rId7" Type="http://schemas.openxmlformats.org/officeDocument/2006/relationships/oleObject" Target="../embeddings/oleObject105.bin"/><Relationship Id="rId2" Type="http://schemas.openxmlformats.org/officeDocument/2006/relationships/tags" Target="../tags/tag31.xml"/><Relationship Id="rId1" Type="http://schemas.openxmlformats.org/officeDocument/2006/relationships/vmlDrawing" Target="../drawings/vmlDrawing49.vml"/><Relationship Id="rId6" Type="http://schemas.openxmlformats.org/officeDocument/2006/relationships/image" Target="../media/image154.wmf"/><Relationship Id="rId5" Type="http://schemas.openxmlformats.org/officeDocument/2006/relationships/oleObject" Target="../embeddings/oleObject104.bin"/><Relationship Id="rId4" Type="http://schemas.openxmlformats.org/officeDocument/2006/relationships/notesSlide" Target="../notesSlides/notesSlide54.xml"/></Relationships>
</file>

<file path=ppt/slides/_rels/slide1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5.wmf"/><Relationship Id="rId3" Type="http://schemas.openxmlformats.org/officeDocument/2006/relationships/slideLayout" Target="../slideLayouts/slideLayout46.xml"/><Relationship Id="rId7" Type="http://schemas.openxmlformats.org/officeDocument/2006/relationships/oleObject" Target="../embeddings/oleObject112.bin"/><Relationship Id="rId2" Type="http://schemas.openxmlformats.org/officeDocument/2006/relationships/tags" Target="../tags/tag32.xml"/><Relationship Id="rId1" Type="http://schemas.openxmlformats.org/officeDocument/2006/relationships/vmlDrawing" Target="../drawings/vmlDrawing50.vml"/><Relationship Id="rId6" Type="http://schemas.openxmlformats.org/officeDocument/2006/relationships/image" Target="../media/image140.wmf"/><Relationship Id="rId5" Type="http://schemas.openxmlformats.org/officeDocument/2006/relationships/oleObject" Target="../embeddings/oleObject106.bin"/><Relationship Id="rId4" Type="http://schemas.openxmlformats.org/officeDocument/2006/relationships/notesSlide" Target="../notesSlides/notesSlide55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1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9.png"/><Relationship Id="rId1" Type="http://schemas.openxmlformats.org/officeDocument/2006/relationships/slideLayout" Target="../slideLayouts/slideLayout71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0.png"/><Relationship Id="rId1" Type="http://schemas.openxmlformats.org/officeDocument/2006/relationships/slideLayout" Target="../slideLayouts/slideLayout71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1.png"/><Relationship Id="rId1" Type="http://schemas.openxmlformats.org/officeDocument/2006/relationships/slideLayout" Target="../slideLayouts/slideLayout71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hyperlink" Target="http://ksimek.github.io/2012/08/14/decompose/" TargetMode="External"/><Relationship Id="rId1" Type="http://schemas.openxmlformats.org/officeDocument/2006/relationships/slideLayout" Target="../slideLayouts/slideLayout71.xml"/></Relationships>
</file>

<file path=ppt/slides/_rels/slide12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5.bin"/><Relationship Id="rId3" Type="http://schemas.openxmlformats.org/officeDocument/2006/relationships/slideLayout" Target="../slideLayouts/slideLayout71.xml"/><Relationship Id="rId7" Type="http://schemas.openxmlformats.org/officeDocument/2006/relationships/image" Target="../media/image87.wmf"/><Relationship Id="rId2" Type="http://schemas.openxmlformats.org/officeDocument/2006/relationships/tags" Target="../tags/tag33.xml"/><Relationship Id="rId1" Type="http://schemas.openxmlformats.org/officeDocument/2006/relationships/vmlDrawing" Target="../drawings/vmlDrawing51.vml"/><Relationship Id="rId6" Type="http://schemas.openxmlformats.org/officeDocument/2006/relationships/oleObject" Target="../embeddings/oleObject114.bin"/><Relationship Id="rId5" Type="http://schemas.openxmlformats.org/officeDocument/2006/relationships/image" Target="../media/image162.wmf"/><Relationship Id="rId4" Type="http://schemas.openxmlformats.org/officeDocument/2006/relationships/oleObject" Target="../embeddings/oleObject113.bin"/><Relationship Id="rId9" Type="http://schemas.openxmlformats.org/officeDocument/2006/relationships/image" Target="../media/image158.wmf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3.png"/><Relationship Id="rId2" Type="http://schemas.openxmlformats.org/officeDocument/2006/relationships/image" Target="../media/image138.jpg"/><Relationship Id="rId1" Type="http://schemas.openxmlformats.org/officeDocument/2006/relationships/slideLayout" Target="../slideLayouts/slideLayout71.xml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83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4.xml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4.jp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8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36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&#10;&#10;Description automatically generated">
            <a:extLst>
              <a:ext uri="{FF2B5EF4-FFF2-40B4-BE49-F238E27FC236}">
                <a16:creationId xmlns:a16="http://schemas.microsoft.com/office/drawing/2014/main" id="{DABFD4AD-6A2A-48BA-88FD-AFCB31C8133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6750"/>
            <a:ext cx="9144000" cy="51445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7522C04-237E-4CEE-8A0B-C2590A5221CD}"/>
              </a:ext>
            </a:extLst>
          </p:cNvPr>
          <p:cNvSpPr txBox="1"/>
          <p:nvPr/>
        </p:nvSpPr>
        <p:spPr>
          <a:xfrm>
            <a:off x="4953000" y="5145024"/>
            <a:ext cx="345948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9ABA2B-F834-4D02-9F89-39181393005A}" type="datetime3">
              <a:rPr kumimoji="0" lang="en-US" sz="2650" b="0" i="0" u="none" strike="noStrike" kern="1200" cap="none" spc="0" normalizeH="0" baseline="0" noProof="0" smtClean="0">
                <a:ln>
                  <a:noFill/>
                </a:ln>
                <a:solidFill>
                  <a:srgbClr val="179EE0"/>
                </a:solidFill>
                <a:effectLst/>
                <a:uLnTx/>
                <a:uFillTx/>
                <a:latin typeface="Orator Std" panose="020D0509020203030204" pitchFamily="49" charset="0"/>
                <a:ea typeface="+mn-ea"/>
                <a:cs typeface="Arial" panose="020B0604020202020204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 April 2019</a:t>
            </a:fld>
            <a:endParaRPr kumimoji="0" lang="en-US" sz="2650" b="0" i="0" u="none" strike="noStrike" kern="1200" cap="none" spc="0" normalizeH="0" baseline="0" noProof="0" dirty="0">
              <a:ln>
                <a:noFill/>
              </a:ln>
              <a:solidFill>
                <a:srgbClr val="179EE0"/>
              </a:solidFill>
              <a:effectLst/>
              <a:uLnTx/>
              <a:uFillTx/>
              <a:latin typeface="Orator Std" panose="020D0509020203030204" pitchFamily="49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89555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D856FC-5A6B-4F70-A21E-388A68DD07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29026" name="Picture 2" descr="https://piazza.com/redirect/s3?bucket=uploads&amp;prefix=attach%2Fjo7pb0yhcqa7o0%2Fj42elwkzj7m7hc%2Fjtrv68ypuqbf%2Ffar.jpg">
            <a:extLst>
              <a:ext uri="{FF2B5EF4-FFF2-40B4-BE49-F238E27FC236}">
                <a16:creationId xmlns:a16="http://schemas.microsoft.com/office/drawing/2014/main" id="{955AE433-B794-4AD7-83F7-C0917F8D28B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19100"/>
            <a:ext cx="4514850" cy="601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9028" name="Picture 4" descr="https://piazza.com/redirect/s3?bucket=uploads&amp;prefix=attach%2Fjo7pb0yhcqa7o0%2Fj42elwkzj7m7hc%2Fjtrvd7k3dyhr%2Fnear.png">
            <a:extLst>
              <a:ext uri="{FF2B5EF4-FFF2-40B4-BE49-F238E27FC236}">
                <a16:creationId xmlns:a16="http://schemas.microsoft.com/office/drawing/2014/main" id="{460FCB35-EC6C-4E56-8F9C-1AC18539EF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9150" y="419100"/>
            <a:ext cx="4514850" cy="601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34252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ACA1EC-B4A8-461D-9461-665E81C668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 close up of a brick building&#10;&#10;Description automatically generated">
            <a:extLst>
              <a:ext uri="{FF2B5EF4-FFF2-40B4-BE49-F238E27FC236}">
                <a16:creationId xmlns:a16="http://schemas.microsoft.com/office/drawing/2014/main" id="{38BF9AF0-C4B8-4367-BD6B-532176B6F06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58" t="24732" r="32418" b="24705"/>
          <a:stretch/>
        </p:blipFill>
        <p:spPr>
          <a:xfrm rot="5400000">
            <a:off x="-642140" y="670971"/>
            <a:ext cx="6869533" cy="5539946"/>
          </a:xfrm>
        </p:spPr>
      </p:pic>
      <p:pic>
        <p:nvPicPr>
          <p:cNvPr id="6" name="Content Placeholder 4" descr="A close up of a brick building&#10;&#10;Description automatically generated">
            <a:extLst>
              <a:ext uri="{FF2B5EF4-FFF2-40B4-BE49-F238E27FC236}">
                <a16:creationId xmlns:a16="http://schemas.microsoft.com/office/drawing/2014/main" id="{92697CA7-1DC5-4E0E-9E84-FB663CFA950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32" t="16783" r="21042" b="20661"/>
          <a:stretch/>
        </p:blipFill>
        <p:spPr>
          <a:xfrm rot="5400000">
            <a:off x="6834067" y="3300533"/>
            <a:ext cx="1256370" cy="90370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9361F8D-F96A-448C-86D3-25C4F633595F}"/>
              </a:ext>
            </a:extLst>
          </p:cNvPr>
          <p:cNvSpPr txBox="1"/>
          <p:nvPr/>
        </p:nvSpPr>
        <p:spPr>
          <a:xfrm>
            <a:off x="6149340" y="6454140"/>
            <a:ext cx="31363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Photo from Madelyn Adams</a:t>
            </a:r>
          </a:p>
        </p:txBody>
      </p:sp>
    </p:spTree>
    <p:extLst>
      <p:ext uri="{BB962C8B-B14F-4D97-AF65-F5344CB8AC3E}">
        <p14:creationId xmlns:p14="http://schemas.microsoft.com/office/powerpoint/2010/main" val="22579451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819400" y="6519863"/>
            <a:ext cx="6324600" cy="3381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By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Suren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Manvelyan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, http://www.surenmanvelyan.com/gallery/7116</a:t>
            </a:r>
          </a:p>
        </p:txBody>
      </p:sp>
      <p:pic>
        <p:nvPicPr>
          <p:cNvPr id="40963" name="Picture 2" descr="C:\Users\hays\Desktop\143 Computer Vision\slides\15\iguana_100183-F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6350" y="742950"/>
            <a:ext cx="6591300" cy="537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94071094"/>
      </p:ext>
    </p:extLst>
  </p:cSld>
  <p:clrMapOvr>
    <a:masterClrMapping/>
  </p:clrMapOvr>
  <p:transition spd="slow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819400" y="6519863"/>
            <a:ext cx="6324600" cy="3381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By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Suren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Manvelyan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, http://www.surenmanvelyan.com/gallery/7116</a:t>
            </a:r>
          </a:p>
        </p:txBody>
      </p:sp>
      <p:pic>
        <p:nvPicPr>
          <p:cNvPr id="41987" name="Picture 2" descr="C:\Users\hays\Desktop\143 Computer Vision\slides\15\horse_100185-F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1938" y="671513"/>
            <a:ext cx="6080125" cy="551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2185818"/>
      </p:ext>
    </p:extLst>
  </p:cSld>
  <p:clrMapOvr>
    <a:masterClrMapping/>
  </p:clrMapOvr>
  <p:transition spd="slow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819400" y="6519863"/>
            <a:ext cx="6324600" cy="3381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By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Suren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Manvelyan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, http://www.surenmanvelyan.com/gallery/7116</a:t>
            </a:r>
          </a:p>
        </p:txBody>
      </p:sp>
      <p:pic>
        <p:nvPicPr>
          <p:cNvPr id="45059" name="Picture 2" descr="C:\Users\hays\Desktop\143 Computer Vision\slides\15\nylus_crocodile_98515-F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250" y="819150"/>
            <a:ext cx="6667500" cy="5219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10182883"/>
      </p:ext>
    </p:extLst>
  </p:cSld>
  <p:clrMapOvr>
    <a:masterClrMapping/>
  </p:clrMapOvr>
  <p:transition spd="slow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A58496-818A-4638-B911-DE061D8D40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21128"/>
            <a:ext cx="6858000" cy="914400"/>
          </a:xfrm>
        </p:spPr>
        <p:txBody>
          <a:bodyPr/>
          <a:lstStyle/>
          <a:p>
            <a:r>
              <a:rPr lang="en-US" dirty="0"/>
              <a:t>James, San Francisco, Aug. 2017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81E92C3-9F54-4726-9716-9094AD1021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94757"/>
            <a:ext cx="9144000" cy="515592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93B4409-96C8-4E9D-BCAB-CAB6258A1A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4763" y="0"/>
            <a:ext cx="1519237" cy="1508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64106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Cameras, Multiple Views, </a:t>
            </a:r>
            <a:br>
              <a:rPr lang="en-US" dirty="0"/>
            </a:br>
            <a:r>
              <a:rPr lang="en-US" dirty="0"/>
              <a:t>and Motion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73109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8400" y="2590800"/>
            <a:ext cx="4419600" cy="1447800"/>
          </a:xfrm>
        </p:spPr>
        <p:txBody>
          <a:bodyPr>
            <a:noAutofit/>
          </a:bodyPr>
          <a:lstStyle/>
          <a:p>
            <a:r>
              <a:rPr lang="en-US" sz="4400" dirty="0"/>
              <a:t>What is a camera?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78424" cy="66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38450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Camera </a:t>
            </a:r>
            <a:r>
              <a:rPr lang="en-US" dirty="0" err="1"/>
              <a:t>obscura</a:t>
            </a:r>
            <a:r>
              <a:rPr lang="en-US" dirty="0"/>
              <a:t>: dark room</a:t>
            </a:r>
          </a:p>
        </p:txBody>
      </p:sp>
      <p:sp>
        <p:nvSpPr>
          <p:cNvPr id="2662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z="2800" dirty="0"/>
              <a:t>Known during classical period in China and Greece (e.g.,  Mo-Ti, China, 470BC to 390BC)</a:t>
            </a:r>
          </a:p>
        </p:txBody>
      </p:sp>
      <p:pic>
        <p:nvPicPr>
          <p:cNvPr id="2662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19600" y="2667000"/>
            <a:ext cx="4410075" cy="2695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9" name="TextBox 6"/>
          <p:cNvSpPr txBox="1">
            <a:spLocks noChangeArrowheads="1"/>
          </p:cNvSpPr>
          <p:nvPr/>
        </p:nvSpPr>
        <p:spPr bwMode="auto">
          <a:xfrm>
            <a:off x="990600" y="5457825"/>
            <a:ext cx="2611438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/>
              <a:t>Illustration of Camera Obscura</a:t>
            </a:r>
          </a:p>
        </p:txBody>
      </p:sp>
      <p:sp>
        <p:nvSpPr>
          <p:cNvPr id="26630" name="TextBox 7"/>
          <p:cNvSpPr txBox="1">
            <a:spLocks noChangeArrowheads="1"/>
          </p:cNvSpPr>
          <p:nvPr/>
        </p:nvSpPr>
        <p:spPr bwMode="auto">
          <a:xfrm>
            <a:off x="4572000" y="5457825"/>
            <a:ext cx="41148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1400"/>
              <a:t>Freestanding camera obscura at UNC Chapel Hill</a:t>
            </a:r>
          </a:p>
          <a:p>
            <a:pPr algn="ctr"/>
            <a:endParaRPr lang="en-US" sz="1100"/>
          </a:p>
          <a:p>
            <a:pPr algn="ctr"/>
            <a:r>
              <a:rPr lang="en-US" sz="1100"/>
              <a:t>Photo by Seth Ilys</a:t>
            </a:r>
          </a:p>
        </p:txBody>
      </p:sp>
      <p:pic>
        <p:nvPicPr>
          <p:cNvPr id="2663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2790825"/>
            <a:ext cx="3733800" cy="267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8001000" y="6550223"/>
            <a:ext cx="15097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75000"/>
                  </a:schemeClr>
                </a:solidFill>
              </a:rPr>
              <a:t>James Hays</a:t>
            </a:r>
          </a:p>
        </p:txBody>
      </p:sp>
    </p:spTree>
    <p:extLst>
      <p:ext uri="{BB962C8B-B14F-4D97-AF65-F5344CB8AC3E}">
        <p14:creationId xmlns:p14="http://schemas.microsoft.com/office/powerpoint/2010/main" val="29349732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4"/>
          <p:cNvSpPr>
            <a:spLocks noGrp="1" noChangeArrowheads="1"/>
          </p:cNvSpPr>
          <p:nvPr>
            <p:ph type="title"/>
          </p:nvPr>
        </p:nvSpPr>
        <p:spPr>
          <a:xfrm>
            <a:off x="685800" y="76200"/>
            <a:ext cx="8229600" cy="838200"/>
          </a:xfrm>
        </p:spPr>
        <p:txBody>
          <a:bodyPr/>
          <a:lstStyle/>
          <a:p>
            <a:r>
              <a:rPr lang="en-US" dirty="0"/>
              <a:t>Camera </a:t>
            </a:r>
            <a:r>
              <a:rPr lang="en-US" dirty="0" err="1"/>
              <a:t>obscura</a:t>
            </a:r>
            <a:r>
              <a:rPr lang="en-US" dirty="0"/>
              <a:t> / </a:t>
            </a:r>
            <a:r>
              <a:rPr lang="en-US" dirty="0" err="1"/>
              <a:t>lucida</a:t>
            </a:r>
            <a:r>
              <a:rPr lang="en-US" dirty="0"/>
              <a:t> used for tracing</a:t>
            </a:r>
          </a:p>
        </p:txBody>
      </p:sp>
      <p:pic>
        <p:nvPicPr>
          <p:cNvPr id="18435" name="Picture 5" descr="obscura"/>
          <p:cNvPicPr>
            <a:picLocks noChangeAspect="1" noChangeArrowheads="1"/>
          </p:cNvPicPr>
          <p:nvPr/>
        </p:nvPicPr>
        <p:blipFill>
          <a:blip r:embed="rId3" cstate="print">
            <a:lum bright="-18000" contrast="30000"/>
          </a:blip>
          <a:srcRect l="2309" t="2110" r="2077" b="3014"/>
          <a:stretch>
            <a:fillRect/>
          </a:stretch>
        </p:blipFill>
        <p:spPr bwMode="auto">
          <a:xfrm>
            <a:off x="-43542" y="1404413"/>
            <a:ext cx="5260975" cy="399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6" name="Text Box 6"/>
          <p:cNvSpPr txBox="1">
            <a:spLocks noChangeArrowheads="1"/>
          </p:cNvSpPr>
          <p:nvPr/>
        </p:nvSpPr>
        <p:spPr bwMode="auto">
          <a:xfrm>
            <a:off x="165449" y="5660918"/>
            <a:ext cx="484299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dirty="0">
                <a:latin typeface="Palatino Linotype" pitchFamily="18" charset="0"/>
              </a:rPr>
              <a:t>Lens Based Camera </a:t>
            </a:r>
            <a:r>
              <a:rPr lang="en-US" sz="2400" dirty="0" err="1">
                <a:latin typeface="Palatino Linotype" pitchFamily="18" charset="0"/>
              </a:rPr>
              <a:t>Obscura</a:t>
            </a:r>
            <a:r>
              <a:rPr lang="en-US" sz="2400" dirty="0">
                <a:latin typeface="Palatino Linotype" pitchFamily="18" charset="0"/>
              </a:rPr>
              <a:t>, 1568</a:t>
            </a:r>
          </a:p>
        </p:txBody>
      </p:sp>
      <p:pic>
        <p:nvPicPr>
          <p:cNvPr id="120834" name="Picture 2" descr="https://drawingchamber.files.wordpress.com/2013/07/esquemacl2.jpg?w=750&amp;h=56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14"/>
          <a:stretch/>
        </p:blipFill>
        <p:spPr bwMode="auto">
          <a:xfrm>
            <a:off x="5054321" y="1828800"/>
            <a:ext cx="4089679" cy="3168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678993" y="6451042"/>
            <a:ext cx="3505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drawingchamber.wordpress.com</a:t>
            </a:r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6012965" y="5660917"/>
            <a:ext cx="217239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dirty="0">
                <a:latin typeface="Palatino Linotype" pitchFamily="18" charset="0"/>
              </a:rPr>
              <a:t>Camera </a:t>
            </a:r>
            <a:r>
              <a:rPr lang="en-US" sz="2400" dirty="0" err="1">
                <a:latin typeface="Palatino Linotype" pitchFamily="18" charset="0"/>
              </a:rPr>
              <a:t>lucida</a:t>
            </a:r>
            <a:endParaRPr lang="en-US" sz="2400" dirty="0">
              <a:latin typeface="Palatino Linotyp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57313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Tim’s Vermeer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295400"/>
            <a:ext cx="3920543" cy="450249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09600" y="5867400"/>
            <a:ext cx="3657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Vermeer, The Music Lesson, 1665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0" y="5867400"/>
            <a:ext cx="457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Tim Jenison (Lightwave 3D, Video Toaster)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2582" y="1254755"/>
            <a:ext cx="3065617" cy="4543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36453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Tim’s Vermeer – video still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t="14000" r="17500" b="10666"/>
          <a:stretch/>
        </p:blipFill>
        <p:spPr>
          <a:xfrm>
            <a:off x="432924" y="1524000"/>
            <a:ext cx="8278152" cy="472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68522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First Photograph</a:t>
            </a:r>
          </a:p>
        </p:txBody>
      </p:sp>
      <p:sp>
        <p:nvSpPr>
          <p:cNvPr id="27651" name="Content Placeholder 2"/>
          <p:cNvSpPr>
            <a:spLocks noGrp="1"/>
          </p:cNvSpPr>
          <p:nvPr>
            <p:ph idx="1"/>
          </p:nvPr>
        </p:nvSpPr>
        <p:spPr>
          <a:xfrm>
            <a:off x="381000" y="1905000"/>
            <a:ext cx="3962400" cy="990600"/>
          </a:xfrm>
        </p:spPr>
        <p:txBody>
          <a:bodyPr>
            <a:normAutofit fontScale="92500"/>
          </a:bodyPr>
          <a:lstStyle/>
          <a:p>
            <a:pPr eaLnBrk="1" hangingPunct="1">
              <a:buFont typeface="Arial" charset="0"/>
              <a:buNone/>
            </a:pPr>
            <a:r>
              <a:rPr lang="en-US" sz="2400" dirty="0"/>
              <a:t>	Oldest surviving photograph</a:t>
            </a:r>
          </a:p>
          <a:p>
            <a:pPr lvl="1" eaLnBrk="1" hangingPunct="1"/>
            <a:r>
              <a:rPr lang="en-US" sz="2000" dirty="0"/>
              <a:t>Took 8 hours on pewter plate</a:t>
            </a:r>
          </a:p>
        </p:txBody>
      </p:sp>
      <p:pic>
        <p:nvPicPr>
          <p:cNvPr id="27652" name="Picture 3" descr="http://www.anomalies-unlimited.com/Odd%20Pics%202/Images/1Pic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2819400"/>
            <a:ext cx="3295650" cy="242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3" name="TextBox 5"/>
          <p:cNvSpPr txBox="1">
            <a:spLocks noChangeArrowheads="1"/>
          </p:cNvSpPr>
          <p:nvPr/>
        </p:nvSpPr>
        <p:spPr bwMode="auto">
          <a:xfrm>
            <a:off x="990600" y="5334000"/>
            <a:ext cx="23526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/>
              <a:t>Joseph </a:t>
            </a:r>
            <a:r>
              <a:rPr lang="en-US" dirty="0" err="1"/>
              <a:t>Niepce</a:t>
            </a:r>
            <a:r>
              <a:rPr lang="en-US" dirty="0"/>
              <a:t>, 1826</a:t>
            </a:r>
          </a:p>
        </p:txBody>
      </p:sp>
      <p:pic>
        <p:nvPicPr>
          <p:cNvPr id="27654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00600" y="2819400"/>
            <a:ext cx="3581400" cy="2351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5" name="TextBox 8"/>
          <p:cNvSpPr txBox="1">
            <a:spLocks noChangeArrowheads="1"/>
          </p:cNvSpPr>
          <p:nvPr/>
        </p:nvSpPr>
        <p:spPr bwMode="auto">
          <a:xfrm>
            <a:off x="4724400" y="2057400"/>
            <a:ext cx="40703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/>
              <a:t>Photograph of the first photograph</a:t>
            </a:r>
          </a:p>
        </p:txBody>
      </p:sp>
      <p:sp>
        <p:nvSpPr>
          <p:cNvPr id="27656" name="TextBox 9"/>
          <p:cNvSpPr txBox="1">
            <a:spLocks noChangeArrowheads="1"/>
          </p:cNvSpPr>
          <p:nvPr/>
        </p:nvSpPr>
        <p:spPr bwMode="auto">
          <a:xfrm>
            <a:off x="5334000" y="5334000"/>
            <a:ext cx="21812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Stored at UT Austin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6172200"/>
            <a:ext cx="81355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Niepce</a:t>
            </a:r>
            <a:r>
              <a:rPr lang="en-US" dirty="0"/>
              <a:t> later teamed up with Daguerre, who eventually created </a:t>
            </a:r>
            <a:r>
              <a:rPr lang="en-US" dirty="0" err="1"/>
              <a:t>Daguerrotypes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50726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1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78413" y="2208213"/>
            <a:ext cx="3455987" cy="2287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699" name="Picture 1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66800" y="2209800"/>
            <a:ext cx="2971800" cy="2473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700" name="Rectangle 15"/>
          <p:cNvSpPr>
            <a:spLocks noChangeArrowheads="1"/>
          </p:cNvSpPr>
          <p:nvPr/>
        </p:nvSpPr>
        <p:spPr bwMode="auto">
          <a:xfrm>
            <a:off x="6965950" y="6613525"/>
            <a:ext cx="21780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1000">
                <a:latin typeface="EngraversGothic BT Regular" charset="0"/>
              </a:rPr>
              <a:t>Figures © Stephen E. Palmer, 2002</a:t>
            </a:r>
          </a:p>
        </p:txBody>
      </p:sp>
      <p:sp>
        <p:nvSpPr>
          <p:cNvPr id="29701" name="Rectangle 16"/>
          <p:cNvSpPr>
            <a:spLocks noGrp="1" noChangeArrowheads="1"/>
          </p:cNvSpPr>
          <p:nvPr>
            <p:ph type="title"/>
          </p:nvPr>
        </p:nvSpPr>
        <p:spPr>
          <a:xfrm>
            <a:off x="609600" y="76200"/>
            <a:ext cx="8534400" cy="838200"/>
          </a:xfrm>
        </p:spPr>
        <p:txBody>
          <a:bodyPr/>
          <a:lstStyle/>
          <a:p>
            <a:pPr eaLnBrk="1" hangingPunct="1"/>
            <a:r>
              <a:rPr lang="en-US" sz="3000"/>
              <a:t>Dimensionality Reduction Machine (3D to 2D)</a:t>
            </a:r>
          </a:p>
        </p:txBody>
      </p:sp>
      <p:sp>
        <p:nvSpPr>
          <p:cNvPr id="29702" name="Text Box 18"/>
          <p:cNvSpPr txBox="1">
            <a:spLocks noChangeArrowheads="1"/>
          </p:cNvSpPr>
          <p:nvPr/>
        </p:nvSpPr>
        <p:spPr bwMode="auto">
          <a:xfrm>
            <a:off x="1676400" y="1371600"/>
            <a:ext cx="159067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i="1"/>
              <a:t>3D world</a:t>
            </a:r>
          </a:p>
        </p:txBody>
      </p:sp>
      <p:sp>
        <p:nvSpPr>
          <p:cNvPr id="29703" name="Text Box 19"/>
          <p:cNvSpPr txBox="1">
            <a:spLocks noChangeArrowheads="1"/>
          </p:cNvSpPr>
          <p:nvPr/>
        </p:nvSpPr>
        <p:spPr bwMode="auto">
          <a:xfrm>
            <a:off x="6019800" y="1371600"/>
            <a:ext cx="170973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i="1"/>
              <a:t>2D image</a:t>
            </a:r>
          </a:p>
        </p:txBody>
      </p:sp>
      <p:sp>
        <p:nvSpPr>
          <p:cNvPr id="9" name="Right Arrow 8"/>
          <p:cNvSpPr/>
          <p:nvPr/>
        </p:nvSpPr>
        <p:spPr>
          <a:xfrm>
            <a:off x="4267200" y="3124200"/>
            <a:ext cx="609600" cy="381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Lake </a:t>
            </a:r>
            <a:r>
              <a:rPr lang="en-US" dirty="0" err="1"/>
              <a:t>Sørvágsvatn</a:t>
            </a:r>
            <a:r>
              <a:rPr lang="en-US" dirty="0"/>
              <a:t> in Faroe Islands 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625" y="919162"/>
            <a:ext cx="7524750" cy="501967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971800" y="6096000"/>
            <a:ext cx="32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100 </a:t>
            </a:r>
            <a:r>
              <a:rPr lang="en-US" dirty="0" err="1"/>
              <a:t>metres</a:t>
            </a:r>
            <a:r>
              <a:rPr lang="en-US" dirty="0"/>
              <a:t> above sea level</a:t>
            </a:r>
          </a:p>
        </p:txBody>
      </p:sp>
    </p:spTree>
    <p:extLst>
      <p:ext uri="{BB962C8B-B14F-4D97-AF65-F5344CB8AC3E}">
        <p14:creationId xmlns:p14="http://schemas.microsoft.com/office/powerpoint/2010/main" val="2809439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Lake </a:t>
            </a:r>
            <a:r>
              <a:rPr lang="en-US" dirty="0" err="1"/>
              <a:t>Sørvágsvatn</a:t>
            </a:r>
            <a:r>
              <a:rPr lang="en-US" dirty="0"/>
              <a:t> in Faroe Islands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971800" y="6096000"/>
            <a:ext cx="3429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trike="sngStrike" dirty="0"/>
              <a:t>100</a:t>
            </a:r>
            <a:r>
              <a:rPr lang="en-US" dirty="0"/>
              <a:t> 30 </a:t>
            </a:r>
            <a:r>
              <a:rPr lang="en-US" dirty="0" err="1"/>
              <a:t>metres</a:t>
            </a:r>
            <a:r>
              <a:rPr lang="en-US" dirty="0"/>
              <a:t> above sea level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0075" y="957368"/>
            <a:ext cx="6723850" cy="5034704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872480" y="6566932"/>
            <a:ext cx="3352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>
                    <a:lumMod val="75000"/>
                  </a:schemeClr>
                </a:solidFill>
              </a:rPr>
              <a:t>amusingplanet.com, thanks to Aaron </a:t>
            </a:r>
            <a:r>
              <a:rPr lang="en-US" sz="1200" dirty="0" err="1">
                <a:solidFill>
                  <a:schemeClr val="bg1">
                    <a:lumMod val="75000"/>
                  </a:schemeClr>
                </a:solidFill>
              </a:rPr>
              <a:t>Gokaslan</a:t>
            </a:r>
            <a:endParaRPr lang="en-US" sz="1200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455385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9922" name="Picture 2" descr="C:\Users\hays\Desktop\143 Computer Vision\slides\02\xugyK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531551" y="0"/>
            <a:ext cx="10245379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7518625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10946" name="Picture 2" descr="C:\Users\hays\Desktop\143 Computer Vision\slides\02\parisfla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609600" y="0"/>
            <a:ext cx="10245377" cy="685799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035345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Holbein’s The Ambassadors - 1533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3644" y="990600"/>
            <a:ext cx="5216711" cy="5135563"/>
          </a:xfrm>
        </p:spPr>
      </p:pic>
    </p:spTree>
    <p:extLst>
      <p:ext uri="{BB962C8B-B14F-4D97-AF65-F5344CB8AC3E}">
        <p14:creationId xmlns:p14="http://schemas.microsoft.com/office/powerpoint/2010/main" val="251827242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610600" cy="914400"/>
          </a:xfrm>
        </p:spPr>
        <p:txBody>
          <a:bodyPr>
            <a:normAutofit fontScale="90000"/>
          </a:bodyPr>
          <a:lstStyle/>
          <a:p>
            <a:r>
              <a:rPr lang="en-US" dirty="0"/>
              <a:t>Holbein’s The Ambassadors – Memento Mori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6045" y="990600"/>
            <a:ext cx="5211909" cy="5135563"/>
          </a:xfrm>
        </p:spPr>
      </p:pic>
    </p:spTree>
    <p:extLst>
      <p:ext uri="{BB962C8B-B14F-4D97-AF65-F5344CB8AC3E}">
        <p14:creationId xmlns:p14="http://schemas.microsoft.com/office/powerpoint/2010/main" val="232431415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Parametric (global) transformations</a:t>
            </a:r>
          </a:p>
        </p:txBody>
      </p:sp>
      <p:sp>
        <p:nvSpPr>
          <p:cNvPr id="742414" name="Rectangle 14"/>
          <p:cNvSpPr>
            <a:spLocks noGrp="1" noChangeArrowheads="1"/>
          </p:cNvSpPr>
          <p:nvPr>
            <p:ph type="body" idx="1"/>
          </p:nvPr>
        </p:nvSpPr>
        <p:spPr>
          <a:xfrm>
            <a:off x="685800" y="2590800"/>
            <a:ext cx="7772400" cy="3124200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en-US" dirty="0"/>
              <a:t>	Transformation T is a coordinate-changing machine:</a:t>
            </a:r>
          </a:p>
          <a:p>
            <a:pPr>
              <a:buNone/>
            </a:pPr>
            <a:r>
              <a:rPr lang="en-US" dirty="0"/>
              <a:t>				       p’ = </a:t>
            </a:r>
            <a:r>
              <a:rPr lang="en-US" i="1" dirty="0"/>
              <a:t>T</a:t>
            </a:r>
            <a:r>
              <a:rPr lang="en-US" dirty="0"/>
              <a:t>(p)</a:t>
            </a:r>
          </a:p>
          <a:p>
            <a:pPr>
              <a:buNone/>
            </a:pPr>
            <a:r>
              <a:rPr lang="en-US" dirty="0"/>
              <a:t>	</a:t>
            </a:r>
          </a:p>
          <a:p>
            <a:pPr>
              <a:buNone/>
            </a:pPr>
            <a:r>
              <a:rPr lang="en-US" dirty="0"/>
              <a:t>	What does it mean that </a:t>
            </a:r>
            <a:r>
              <a:rPr lang="en-US" i="1" dirty="0"/>
              <a:t>T</a:t>
            </a:r>
            <a:r>
              <a:rPr lang="en-US" dirty="0"/>
              <a:t> is global?</a:t>
            </a:r>
          </a:p>
          <a:p>
            <a:pPr lvl="1"/>
            <a:r>
              <a:rPr lang="en-US" i="1" dirty="0"/>
              <a:t>T</a:t>
            </a:r>
            <a:r>
              <a:rPr lang="en-US" dirty="0"/>
              <a:t> is the same for any point p</a:t>
            </a:r>
          </a:p>
          <a:p>
            <a:pPr marL="457200" lvl="1" indent="0">
              <a:buNone/>
            </a:pPr>
            <a:r>
              <a:rPr lang="en-US" i="1" dirty="0"/>
              <a:t>T </a:t>
            </a:r>
            <a:r>
              <a:rPr lang="en-US" dirty="0"/>
              <a:t>can be described by just a few numbers (parameters)</a:t>
            </a:r>
          </a:p>
          <a:p>
            <a:pPr>
              <a:buNone/>
            </a:pPr>
            <a:r>
              <a:rPr lang="en-US" dirty="0"/>
              <a:t>	</a:t>
            </a:r>
          </a:p>
          <a:p>
            <a:pPr>
              <a:buNone/>
            </a:pPr>
            <a:r>
              <a:rPr lang="en-US" dirty="0"/>
              <a:t>	For linear transformations, we can represent T as a matrix</a:t>
            </a:r>
          </a:p>
          <a:p>
            <a:pPr>
              <a:buNone/>
            </a:pPr>
            <a:r>
              <a:rPr lang="en-US" dirty="0"/>
              <a:t>				        p’ = </a:t>
            </a:r>
            <a:r>
              <a:rPr lang="en-US" b="1" dirty="0" err="1"/>
              <a:t>T</a:t>
            </a:r>
            <a:r>
              <a:rPr lang="en-US" dirty="0" err="1"/>
              <a:t>p</a:t>
            </a:r>
            <a:endParaRPr lang="en-US" dirty="0"/>
          </a:p>
          <a:p>
            <a:endParaRPr lang="en-US" dirty="0"/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3352800" y="1352550"/>
            <a:ext cx="1600200" cy="400050"/>
            <a:chOff x="2256" y="2064"/>
            <a:chExt cx="1008" cy="252"/>
          </a:xfrm>
        </p:grpSpPr>
        <p:sp>
          <p:nvSpPr>
            <p:cNvPr id="1036" name="Text Box 7"/>
            <p:cNvSpPr txBox="1">
              <a:spLocks noChangeArrowheads="1"/>
            </p:cNvSpPr>
            <p:nvPr/>
          </p:nvSpPr>
          <p:spPr bwMode="auto">
            <a:xfrm>
              <a:off x="2592" y="2064"/>
              <a:ext cx="336" cy="252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T</a:t>
              </a:r>
              <a:endPara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037" name="Line 8"/>
            <p:cNvSpPr>
              <a:spLocks noChangeShapeType="1"/>
            </p:cNvSpPr>
            <p:nvPr/>
          </p:nvSpPr>
          <p:spPr bwMode="auto">
            <a:xfrm>
              <a:off x="2256" y="2208"/>
              <a:ext cx="3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038" name="Line 9"/>
            <p:cNvSpPr>
              <a:spLocks noChangeShapeType="1"/>
            </p:cNvSpPr>
            <p:nvPr/>
          </p:nvSpPr>
          <p:spPr bwMode="auto">
            <a:xfrm>
              <a:off x="2928" y="2208"/>
              <a:ext cx="3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</p:grpSp>
      <p:pic>
        <p:nvPicPr>
          <p:cNvPr id="1030" name="Picture 10" descr="HHHIMG_116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0" y="1038225"/>
            <a:ext cx="1462088" cy="109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1" name="Picture 11" descr="HHHIMG_116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86400" y="1371600"/>
            <a:ext cx="1843088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2" name="Text Box 15"/>
          <p:cNvSpPr txBox="1">
            <a:spLocks noChangeArrowheads="1"/>
          </p:cNvSpPr>
          <p:nvPr/>
        </p:nvSpPr>
        <p:spPr bwMode="auto">
          <a:xfrm>
            <a:off x="1524000" y="2133600"/>
            <a:ext cx="12620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= (x,y)</a:t>
            </a:r>
          </a:p>
        </p:txBody>
      </p:sp>
      <p:sp>
        <p:nvSpPr>
          <p:cNvPr id="1033" name="Text Box 16"/>
          <p:cNvSpPr txBox="1">
            <a:spLocks noChangeArrowheads="1"/>
          </p:cNvSpPr>
          <p:nvPr/>
        </p:nvSpPr>
        <p:spPr bwMode="auto">
          <a:xfrm>
            <a:off x="5748338" y="2133600"/>
            <a:ext cx="15668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p’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= (x’,y’)</a:t>
            </a:r>
          </a:p>
        </p:txBody>
      </p:sp>
      <p:sp>
        <p:nvSpPr>
          <p:cNvPr id="1034" name="Oval 17"/>
          <p:cNvSpPr>
            <a:spLocks noChangeAspect="1" noChangeArrowheads="1"/>
          </p:cNvSpPr>
          <p:nvPr/>
        </p:nvSpPr>
        <p:spPr bwMode="auto">
          <a:xfrm>
            <a:off x="6129338" y="1481138"/>
            <a:ext cx="119062" cy="119062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035" name="Oval 18"/>
          <p:cNvSpPr>
            <a:spLocks noChangeAspect="1" noChangeArrowheads="1"/>
          </p:cNvSpPr>
          <p:nvPr/>
        </p:nvSpPr>
        <p:spPr bwMode="auto">
          <a:xfrm>
            <a:off x="2014538" y="1219200"/>
            <a:ext cx="119062" cy="119063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graphicFrame>
        <p:nvGraphicFramePr>
          <p:cNvPr id="742423" name="Object 23"/>
          <p:cNvGraphicFramePr>
            <a:graphicFrameLocks noChangeAspect="1"/>
          </p:cNvGraphicFramePr>
          <p:nvPr>
            <p:extLst/>
          </p:nvPr>
        </p:nvGraphicFramePr>
        <p:xfrm>
          <a:off x="3632200" y="5638800"/>
          <a:ext cx="1541463" cy="952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1091" name="Equation" r:id="rId4" imgW="761760" imgH="469800" progId="Equation.3">
                  <p:embed/>
                </p:oleObj>
              </mc:Choice>
              <mc:Fallback>
                <p:oleObj name="Equation" r:id="rId4" imgW="761760" imgH="469800" progId="Equation.3">
                  <p:embed/>
                  <p:pic>
                    <p:nvPicPr>
                      <p:cNvPr id="742423" name="Objec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32200" y="5638800"/>
                        <a:ext cx="1541463" cy="952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tx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2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06701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24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24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24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24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24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24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24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2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2414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Common transformations</a:t>
            </a:r>
          </a:p>
        </p:txBody>
      </p:sp>
      <p:pic>
        <p:nvPicPr>
          <p:cNvPr id="4" name="Picture 4" descr="HHHIMG_116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98600" y="3240833"/>
            <a:ext cx="1462087" cy="109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1131887" y="4336208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Translation</a:t>
            </a:r>
          </a:p>
        </p:txBody>
      </p:sp>
      <p:pic>
        <p:nvPicPr>
          <p:cNvPr id="6" name="Picture 6" descr="HHHIMG_116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84887" y="3255120"/>
            <a:ext cx="1462088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7" descr="rotate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94087" y="3026520"/>
            <a:ext cx="1755775" cy="1411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 Box 8"/>
          <p:cNvSpPr txBox="1">
            <a:spLocks noChangeArrowheads="1"/>
          </p:cNvSpPr>
          <p:nvPr/>
        </p:nvSpPr>
        <p:spPr bwMode="auto">
          <a:xfrm>
            <a:off x="3725862" y="4321920"/>
            <a:ext cx="1219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Rotation</a:t>
            </a:r>
          </a:p>
        </p:txBody>
      </p:sp>
      <p:sp>
        <p:nvSpPr>
          <p:cNvPr id="9" name="Text Box 9"/>
          <p:cNvSpPr txBox="1">
            <a:spLocks noChangeArrowheads="1"/>
          </p:cNvSpPr>
          <p:nvPr/>
        </p:nvSpPr>
        <p:spPr bwMode="auto">
          <a:xfrm>
            <a:off x="5867400" y="4245720"/>
            <a:ext cx="198119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Scaling</a:t>
            </a:r>
          </a:p>
        </p:txBody>
      </p:sp>
      <p:pic>
        <p:nvPicPr>
          <p:cNvPr id="10" name="Picture 10" descr="affin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62932" y="4967287"/>
            <a:ext cx="1746250" cy="1306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 Box 11"/>
          <p:cNvSpPr txBox="1">
            <a:spLocks noChangeArrowheads="1"/>
          </p:cNvSpPr>
          <p:nvPr/>
        </p:nvSpPr>
        <p:spPr bwMode="auto">
          <a:xfrm>
            <a:off x="2415332" y="6267061"/>
            <a:ext cx="1219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Affine</a:t>
            </a:r>
          </a:p>
        </p:txBody>
      </p:sp>
      <p:pic>
        <p:nvPicPr>
          <p:cNvPr id="12" name="Picture 12" descr="perspectiv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77532" y="5119687"/>
            <a:ext cx="1563688" cy="1001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 Box 13"/>
          <p:cNvSpPr txBox="1">
            <a:spLocks noChangeArrowheads="1"/>
          </p:cNvSpPr>
          <p:nvPr/>
        </p:nvSpPr>
        <p:spPr bwMode="auto">
          <a:xfrm>
            <a:off x="4893420" y="6211887"/>
            <a:ext cx="1447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Perspective</a:t>
            </a:r>
          </a:p>
        </p:txBody>
      </p:sp>
      <p:pic>
        <p:nvPicPr>
          <p:cNvPr id="16" name="Picture 4" descr="HHHIMG_116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40930" y="1024812"/>
            <a:ext cx="1462087" cy="109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TextBox 16"/>
          <p:cNvSpPr txBox="1"/>
          <p:nvPr/>
        </p:nvSpPr>
        <p:spPr>
          <a:xfrm>
            <a:off x="3862500" y="2120187"/>
            <a:ext cx="9797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Original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667313" y="2628606"/>
            <a:ext cx="15825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Transformed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705600" y="6372164"/>
            <a:ext cx="26094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Slide credit (next few slides): A. Efros and/or S. Seitz</a:t>
            </a:r>
          </a:p>
        </p:txBody>
      </p:sp>
    </p:spTree>
    <p:extLst>
      <p:ext uri="{BB962C8B-B14F-4D97-AF65-F5344CB8AC3E}">
        <p14:creationId xmlns:p14="http://schemas.microsoft.com/office/powerpoint/2010/main" val="74763093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687388" y="76200"/>
            <a:ext cx="7770812" cy="838200"/>
          </a:xfrm>
        </p:spPr>
        <p:txBody>
          <a:bodyPr/>
          <a:lstStyle/>
          <a:p>
            <a:r>
              <a:rPr lang="en-US"/>
              <a:t>Scaling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914400"/>
            <a:ext cx="7772400" cy="239871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400" i="1" dirty="0">
                <a:solidFill>
                  <a:srgbClr val="CC3300"/>
                </a:solidFill>
              </a:rPr>
              <a:t>Scaling</a:t>
            </a:r>
            <a:r>
              <a:rPr lang="en-US" sz="2400" dirty="0"/>
              <a:t> a coordinate means multiplying each of its components by a scalar</a:t>
            </a:r>
          </a:p>
          <a:p>
            <a:pPr>
              <a:lnSpc>
                <a:spcPct val="90000"/>
              </a:lnSpc>
            </a:pPr>
            <a:r>
              <a:rPr lang="en-US" sz="2400" i="1" dirty="0">
                <a:solidFill>
                  <a:srgbClr val="CC3300"/>
                </a:solidFill>
              </a:rPr>
              <a:t>Uniform scaling</a:t>
            </a:r>
            <a:r>
              <a:rPr lang="en-US" sz="2400" dirty="0"/>
              <a:t> means this scalar is the same for all components: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609600" y="3505200"/>
            <a:ext cx="3048000" cy="2743200"/>
            <a:chOff x="816" y="2208"/>
            <a:chExt cx="1920" cy="1728"/>
          </a:xfrm>
        </p:grpSpPr>
        <p:sp>
          <p:nvSpPr>
            <p:cNvPr id="22562" name="Line 5"/>
            <p:cNvSpPr>
              <a:spLocks noChangeShapeType="1"/>
            </p:cNvSpPr>
            <p:nvPr/>
          </p:nvSpPr>
          <p:spPr bwMode="auto">
            <a:xfrm>
              <a:off x="1056" y="2208"/>
              <a:ext cx="0" cy="172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2563" name="Line 6"/>
            <p:cNvSpPr>
              <a:spLocks noChangeShapeType="1"/>
            </p:cNvSpPr>
            <p:nvPr/>
          </p:nvSpPr>
          <p:spPr bwMode="auto">
            <a:xfrm>
              <a:off x="816" y="3744"/>
              <a:ext cx="192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2564" name="Line 7"/>
            <p:cNvSpPr>
              <a:spLocks noChangeShapeType="1"/>
            </p:cNvSpPr>
            <p:nvPr/>
          </p:nvSpPr>
          <p:spPr bwMode="auto">
            <a:xfrm>
              <a:off x="1248" y="3696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2565" name="Line 8"/>
            <p:cNvSpPr>
              <a:spLocks noChangeShapeType="1"/>
            </p:cNvSpPr>
            <p:nvPr/>
          </p:nvSpPr>
          <p:spPr bwMode="auto">
            <a:xfrm>
              <a:off x="1440" y="3696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2566" name="Line 9"/>
            <p:cNvSpPr>
              <a:spLocks noChangeShapeType="1"/>
            </p:cNvSpPr>
            <p:nvPr/>
          </p:nvSpPr>
          <p:spPr bwMode="auto">
            <a:xfrm>
              <a:off x="1632" y="3696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2567" name="Line 10"/>
            <p:cNvSpPr>
              <a:spLocks noChangeShapeType="1"/>
            </p:cNvSpPr>
            <p:nvPr/>
          </p:nvSpPr>
          <p:spPr bwMode="auto">
            <a:xfrm>
              <a:off x="1824" y="3696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2568" name="Line 11"/>
            <p:cNvSpPr>
              <a:spLocks noChangeShapeType="1"/>
            </p:cNvSpPr>
            <p:nvPr/>
          </p:nvSpPr>
          <p:spPr bwMode="auto">
            <a:xfrm>
              <a:off x="2016" y="3696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2569" name="Line 12"/>
            <p:cNvSpPr>
              <a:spLocks noChangeShapeType="1"/>
            </p:cNvSpPr>
            <p:nvPr/>
          </p:nvSpPr>
          <p:spPr bwMode="auto">
            <a:xfrm>
              <a:off x="2208" y="3696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2570" name="Line 13"/>
            <p:cNvSpPr>
              <a:spLocks noChangeShapeType="1"/>
            </p:cNvSpPr>
            <p:nvPr/>
          </p:nvSpPr>
          <p:spPr bwMode="auto">
            <a:xfrm>
              <a:off x="2400" y="3696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2571" name="Line 14"/>
            <p:cNvSpPr>
              <a:spLocks noChangeShapeType="1"/>
            </p:cNvSpPr>
            <p:nvPr/>
          </p:nvSpPr>
          <p:spPr bwMode="auto">
            <a:xfrm>
              <a:off x="2592" y="3696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2572" name="Line 15"/>
            <p:cNvSpPr>
              <a:spLocks noChangeShapeType="1"/>
            </p:cNvSpPr>
            <p:nvPr/>
          </p:nvSpPr>
          <p:spPr bwMode="auto">
            <a:xfrm>
              <a:off x="1008" y="3552"/>
              <a:ext cx="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2573" name="Line 16"/>
            <p:cNvSpPr>
              <a:spLocks noChangeShapeType="1"/>
            </p:cNvSpPr>
            <p:nvPr/>
          </p:nvSpPr>
          <p:spPr bwMode="auto">
            <a:xfrm>
              <a:off x="1008" y="3360"/>
              <a:ext cx="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2574" name="Line 17"/>
            <p:cNvSpPr>
              <a:spLocks noChangeShapeType="1"/>
            </p:cNvSpPr>
            <p:nvPr/>
          </p:nvSpPr>
          <p:spPr bwMode="auto">
            <a:xfrm>
              <a:off x="1008" y="3168"/>
              <a:ext cx="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2575" name="Line 18"/>
            <p:cNvSpPr>
              <a:spLocks noChangeShapeType="1"/>
            </p:cNvSpPr>
            <p:nvPr/>
          </p:nvSpPr>
          <p:spPr bwMode="auto">
            <a:xfrm>
              <a:off x="1008" y="2976"/>
              <a:ext cx="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2576" name="Line 19"/>
            <p:cNvSpPr>
              <a:spLocks noChangeShapeType="1"/>
            </p:cNvSpPr>
            <p:nvPr/>
          </p:nvSpPr>
          <p:spPr bwMode="auto">
            <a:xfrm>
              <a:off x="1008" y="2784"/>
              <a:ext cx="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2577" name="Line 20"/>
            <p:cNvSpPr>
              <a:spLocks noChangeShapeType="1"/>
            </p:cNvSpPr>
            <p:nvPr/>
          </p:nvSpPr>
          <p:spPr bwMode="auto">
            <a:xfrm>
              <a:off x="1008" y="2592"/>
              <a:ext cx="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2578" name="Line 21"/>
            <p:cNvSpPr>
              <a:spLocks noChangeShapeType="1"/>
            </p:cNvSpPr>
            <p:nvPr/>
          </p:nvSpPr>
          <p:spPr bwMode="auto">
            <a:xfrm>
              <a:off x="1008" y="2400"/>
              <a:ext cx="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2579" name="Line 22"/>
            <p:cNvSpPr>
              <a:spLocks noChangeShapeType="1"/>
            </p:cNvSpPr>
            <p:nvPr/>
          </p:nvSpPr>
          <p:spPr bwMode="auto">
            <a:xfrm>
              <a:off x="1008" y="2208"/>
              <a:ext cx="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3" name="Group 23"/>
          <p:cNvGrpSpPr>
            <a:grpSpLocks/>
          </p:cNvGrpSpPr>
          <p:nvPr/>
        </p:nvGrpSpPr>
        <p:grpSpPr bwMode="auto">
          <a:xfrm>
            <a:off x="1600200" y="4572000"/>
            <a:ext cx="914400" cy="1066800"/>
            <a:chOff x="1440" y="2928"/>
            <a:chExt cx="576" cy="672"/>
          </a:xfrm>
        </p:grpSpPr>
        <p:sp>
          <p:nvSpPr>
            <p:cNvPr id="22559" name="Freeform 24" descr="Horizontal brick"/>
            <p:cNvSpPr>
              <a:spLocks/>
            </p:cNvSpPr>
            <p:nvPr/>
          </p:nvSpPr>
          <p:spPr bwMode="auto">
            <a:xfrm>
              <a:off x="1536" y="2928"/>
              <a:ext cx="96" cy="144"/>
            </a:xfrm>
            <a:custGeom>
              <a:avLst/>
              <a:gdLst>
                <a:gd name="T0" fmla="*/ 0 w 96"/>
                <a:gd name="T1" fmla="*/ 144 h 144"/>
                <a:gd name="T2" fmla="*/ 0 w 96"/>
                <a:gd name="T3" fmla="*/ 0 h 144"/>
                <a:gd name="T4" fmla="*/ 96 w 96"/>
                <a:gd name="T5" fmla="*/ 0 h 144"/>
                <a:gd name="T6" fmla="*/ 96 w 96"/>
                <a:gd name="T7" fmla="*/ 96 h 144"/>
                <a:gd name="T8" fmla="*/ 0 w 96"/>
                <a:gd name="T9" fmla="*/ 144 h 1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6"/>
                <a:gd name="T16" fmla="*/ 0 h 144"/>
                <a:gd name="T17" fmla="*/ 96 w 96"/>
                <a:gd name="T18" fmla="*/ 144 h 14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6" h="144">
                  <a:moveTo>
                    <a:pt x="0" y="144"/>
                  </a:moveTo>
                  <a:lnTo>
                    <a:pt x="0" y="0"/>
                  </a:lnTo>
                  <a:lnTo>
                    <a:pt x="96" y="0"/>
                  </a:lnTo>
                  <a:lnTo>
                    <a:pt x="96" y="96"/>
                  </a:lnTo>
                  <a:lnTo>
                    <a:pt x="0" y="144"/>
                  </a:lnTo>
                  <a:close/>
                </a:path>
              </a:pathLst>
            </a:custGeom>
            <a:pattFill prst="horzBrick">
              <a:fgClr>
                <a:srgbClr val="032389"/>
              </a:fgClr>
              <a:bgClr>
                <a:srgbClr val="FFFFFF"/>
              </a:bgClr>
            </a:pattFill>
            <a:ln w="38100" cap="flat" cmpd="sng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2560" name="Rectangle 25"/>
            <p:cNvSpPr>
              <a:spLocks noChangeArrowheads="1"/>
            </p:cNvSpPr>
            <p:nvPr/>
          </p:nvSpPr>
          <p:spPr bwMode="auto">
            <a:xfrm>
              <a:off x="1440" y="3168"/>
              <a:ext cx="576" cy="432"/>
            </a:xfrm>
            <a:prstGeom prst="rect">
              <a:avLst/>
            </a:prstGeom>
            <a:solidFill>
              <a:srgbClr val="FFFFFF"/>
            </a:solidFill>
            <a:ln w="38100">
              <a:solidFill>
                <a:schemeClr val="hlink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2561" name="Freeform 26"/>
            <p:cNvSpPr>
              <a:spLocks/>
            </p:cNvSpPr>
            <p:nvPr/>
          </p:nvSpPr>
          <p:spPr bwMode="auto">
            <a:xfrm>
              <a:off x="1440" y="2976"/>
              <a:ext cx="576" cy="192"/>
            </a:xfrm>
            <a:custGeom>
              <a:avLst/>
              <a:gdLst>
                <a:gd name="T0" fmla="*/ 0 w 576"/>
                <a:gd name="T1" fmla="*/ 192 h 192"/>
                <a:gd name="T2" fmla="*/ 240 w 576"/>
                <a:gd name="T3" fmla="*/ 0 h 192"/>
                <a:gd name="T4" fmla="*/ 336 w 576"/>
                <a:gd name="T5" fmla="*/ 0 h 192"/>
                <a:gd name="T6" fmla="*/ 576 w 576"/>
                <a:gd name="T7" fmla="*/ 192 h 192"/>
                <a:gd name="T8" fmla="*/ 0 w 576"/>
                <a:gd name="T9" fmla="*/ 192 h 1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76"/>
                <a:gd name="T16" fmla="*/ 0 h 192"/>
                <a:gd name="T17" fmla="*/ 576 w 576"/>
                <a:gd name="T18" fmla="*/ 192 h 1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76" h="192">
                  <a:moveTo>
                    <a:pt x="0" y="192"/>
                  </a:moveTo>
                  <a:lnTo>
                    <a:pt x="240" y="0"/>
                  </a:lnTo>
                  <a:lnTo>
                    <a:pt x="336" y="0"/>
                  </a:lnTo>
                  <a:lnTo>
                    <a:pt x="576" y="192"/>
                  </a:lnTo>
                  <a:lnTo>
                    <a:pt x="0" y="192"/>
                  </a:lnTo>
                  <a:close/>
                </a:path>
              </a:pathLst>
            </a:custGeom>
            <a:solidFill>
              <a:srgbClr val="FFFFFF"/>
            </a:solidFill>
            <a:ln w="38100" cap="flat" cmpd="sng">
              <a:solidFill>
                <a:schemeClr val="hlink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4" name="Group 27"/>
          <p:cNvGrpSpPr>
            <a:grpSpLocks/>
          </p:cNvGrpSpPr>
          <p:nvPr/>
        </p:nvGrpSpPr>
        <p:grpSpPr bwMode="auto">
          <a:xfrm>
            <a:off x="5181600" y="3505200"/>
            <a:ext cx="3048000" cy="2743200"/>
            <a:chOff x="816" y="2208"/>
            <a:chExt cx="1920" cy="1728"/>
          </a:xfrm>
        </p:grpSpPr>
        <p:sp>
          <p:nvSpPr>
            <p:cNvPr id="22541" name="Line 28"/>
            <p:cNvSpPr>
              <a:spLocks noChangeShapeType="1"/>
            </p:cNvSpPr>
            <p:nvPr/>
          </p:nvSpPr>
          <p:spPr bwMode="auto">
            <a:xfrm>
              <a:off x="1056" y="2208"/>
              <a:ext cx="0" cy="172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2542" name="Line 29"/>
            <p:cNvSpPr>
              <a:spLocks noChangeShapeType="1"/>
            </p:cNvSpPr>
            <p:nvPr/>
          </p:nvSpPr>
          <p:spPr bwMode="auto">
            <a:xfrm>
              <a:off x="816" y="3744"/>
              <a:ext cx="192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2543" name="Line 30"/>
            <p:cNvSpPr>
              <a:spLocks noChangeShapeType="1"/>
            </p:cNvSpPr>
            <p:nvPr/>
          </p:nvSpPr>
          <p:spPr bwMode="auto">
            <a:xfrm>
              <a:off x="1248" y="3696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2544" name="Line 31"/>
            <p:cNvSpPr>
              <a:spLocks noChangeShapeType="1"/>
            </p:cNvSpPr>
            <p:nvPr/>
          </p:nvSpPr>
          <p:spPr bwMode="auto">
            <a:xfrm>
              <a:off x="1440" y="3696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2545" name="Line 32"/>
            <p:cNvSpPr>
              <a:spLocks noChangeShapeType="1"/>
            </p:cNvSpPr>
            <p:nvPr/>
          </p:nvSpPr>
          <p:spPr bwMode="auto">
            <a:xfrm>
              <a:off x="1632" y="3696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2546" name="Line 33"/>
            <p:cNvSpPr>
              <a:spLocks noChangeShapeType="1"/>
            </p:cNvSpPr>
            <p:nvPr/>
          </p:nvSpPr>
          <p:spPr bwMode="auto">
            <a:xfrm>
              <a:off x="1824" y="3696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2547" name="Line 34"/>
            <p:cNvSpPr>
              <a:spLocks noChangeShapeType="1"/>
            </p:cNvSpPr>
            <p:nvPr/>
          </p:nvSpPr>
          <p:spPr bwMode="auto">
            <a:xfrm>
              <a:off x="2016" y="3696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2548" name="Line 35"/>
            <p:cNvSpPr>
              <a:spLocks noChangeShapeType="1"/>
            </p:cNvSpPr>
            <p:nvPr/>
          </p:nvSpPr>
          <p:spPr bwMode="auto">
            <a:xfrm>
              <a:off x="2208" y="3696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2549" name="Line 36"/>
            <p:cNvSpPr>
              <a:spLocks noChangeShapeType="1"/>
            </p:cNvSpPr>
            <p:nvPr/>
          </p:nvSpPr>
          <p:spPr bwMode="auto">
            <a:xfrm>
              <a:off x="2400" y="3696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2550" name="Line 37"/>
            <p:cNvSpPr>
              <a:spLocks noChangeShapeType="1"/>
            </p:cNvSpPr>
            <p:nvPr/>
          </p:nvSpPr>
          <p:spPr bwMode="auto">
            <a:xfrm>
              <a:off x="2592" y="3696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2551" name="Line 38"/>
            <p:cNvSpPr>
              <a:spLocks noChangeShapeType="1"/>
            </p:cNvSpPr>
            <p:nvPr/>
          </p:nvSpPr>
          <p:spPr bwMode="auto">
            <a:xfrm>
              <a:off x="1008" y="3552"/>
              <a:ext cx="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2552" name="Line 39"/>
            <p:cNvSpPr>
              <a:spLocks noChangeShapeType="1"/>
            </p:cNvSpPr>
            <p:nvPr/>
          </p:nvSpPr>
          <p:spPr bwMode="auto">
            <a:xfrm>
              <a:off x="1008" y="3360"/>
              <a:ext cx="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2553" name="Line 40"/>
            <p:cNvSpPr>
              <a:spLocks noChangeShapeType="1"/>
            </p:cNvSpPr>
            <p:nvPr/>
          </p:nvSpPr>
          <p:spPr bwMode="auto">
            <a:xfrm>
              <a:off x="1008" y="3168"/>
              <a:ext cx="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2554" name="Line 41"/>
            <p:cNvSpPr>
              <a:spLocks noChangeShapeType="1"/>
            </p:cNvSpPr>
            <p:nvPr/>
          </p:nvSpPr>
          <p:spPr bwMode="auto">
            <a:xfrm>
              <a:off x="1008" y="2976"/>
              <a:ext cx="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2555" name="Line 42"/>
            <p:cNvSpPr>
              <a:spLocks noChangeShapeType="1"/>
            </p:cNvSpPr>
            <p:nvPr/>
          </p:nvSpPr>
          <p:spPr bwMode="auto">
            <a:xfrm>
              <a:off x="1008" y="2784"/>
              <a:ext cx="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2556" name="Line 43"/>
            <p:cNvSpPr>
              <a:spLocks noChangeShapeType="1"/>
            </p:cNvSpPr>
            <p:nvPr/>
          </p:nvSpPr>
          <p:spPr bwMode="auto">
            <a:xfrm>
              <a:off x="1008" y="2592"/>
              <a:ext cx="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2557" name="Line 44"/>
            <p:cNvSpPr>
              <a:spLocks noChangeShapeType="1"/>
            </p:cNvSpPr>
            <p:nvPr/>
          </p:nvSpPr>
          <p:spPr bwMode="auto">
            <a:xfrm>
              <a:off x="1008" y="2400"/>
              <a:ext cx="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2558" name="Line 45"/>
            <p:cNvSpPr>
              <a:spLocks noChangeShapeType="1"/>
            </p:cNvSpPr>
            <p:nvPr/>
          </p:nvSpPr>
          <p:spPr bwMode="auto">
            <a:xfrm>
              <a:off x="1008" y="2208"/>
              <a:ext cx="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5" name="Group 46"/>
          <p:cNvGrpSpPr>
            <a:grpSpLocks noChangeAspect="1"/>
          </p:cNvGrpSpPr>
          <p:nvPr/>
        </p:nvGrpSpPr>
        <p:grpSpPr bwMode="auto">
          <a:xfrm>
            <a:off x="6781800" y="3200400"/>
            <a:ext cx="1828800" cy="2133600"/>
            <a:chOff x="1440" y="2928"/>
            <a:chExt cx="576" cy="672"/>
          </a:xfrm>
        </p:grpSpPr>
        <p:sp>
          <p:nvSpPr>
            <p:cNvPr id="22538" name="Freeform 47" descr="Horizontal brick"/>
            <p:cNvSpPr>
              <a:spLocks noChangeAspect="1"/>
            </p:cNvSpPr>
            <p:nvPr/>
          </p:nvSpPr>
          <p:spPr bwMode="auto">
            <a:xfrm>
              <a:off x="1536" y="2928"/>
              <a:ext cx="96" cy="144"/>
            </a:xfrm>
            <a:custGeom>
              <a:avLst/>
              <a:gdLst>
                <a:gd name="T0" fmla="*/ 0 w 96"/>
                <a:gd name="T1" fmla="*/ 144 h 144"/>
                <a:gd name="T2" fmla="*/ 0 w 96"/>
                <a:gd name="T3" fmla="*/ 0 h 144"/>
                <a:gd name="T4" fmla="*/ 96 w 96"/>
                <a:gd name="T5" fmla="*/ 0 h 144"/>
                <a:gd name="T6" fmla="*/ 96 w 96"/>
                <a:gd name="T7" fmla="*/ 96 h 144"/>
                <a:gd name="T8" fmla="*/ 0 w 96"/>
                <a:gd name="T9" fmla="*/ 144 h 1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6"/>
                <a:gd name="T16" fmla="*/ 0 h 144"/>
                <a:gd name="T17" fmla="*/ 96 w 96"/>
                <a:gd name="T18" fmla="*/ 144 h 14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6" h="144">
                  <a:moveTo>
                    <a:pt x="0" y="144"/>
                  </a:moveTo>
                  <a:lnTo>
                    <a:pt x="0" y="0"/>
                  </a:lnTo>
                  <a:lnTo>
                    <a:pt x="96" y="0"/>
                  </a:lnTo>
                  <a:lnTo>
                    <a:pt x="96" y="96"/>
                  </a:lnTo>
                  <a:lnTo>
                    <a:pt x="0" y="144"/>
                  </a:lnTo>
                  <a:close/>
                </a:path>
              </a:pathLst>
            </a:custGeom>
            <a:pattFill prst="horzBrick">
              <a:fgClr>
                <a:srgbClr val="011965"/>
              </a:fgClr>
              <a:bgClr>
                <a:srgbClr val="FFFFFF"/>
              </a:bgClr>
            </a:pattFill>
            <a:ln w="38100" cap="flat" cmpd="sng">
              <a:solidFill>
                <a:srgbClr val="011965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2539" name="Rectangle 48"/>
            <p:cNvSpPr>
              <a:spLocks noChangeAspect="1" noChangeArrowheads="1"/>
            </p:cNvSpPr>
            <p:nvPr/>
          </p:nvSpPr>
          <p:spPr bwMode="auto">
            <a:xfrm>
              <a:off x="1440" y="3168"/>
              <a:ext cx="576" cy="432"/>
            </a:xfrm>
            <a:prstGeom prst="rect">
              <a:avLst/>
            </a:prstGeom>
            <a:solidFill>
              <a:srgbClr val="FFFFFF"/>
            </a:solidFill>
            <a:ln w="38100">
              <a:solidFill>
                <a:schemeClr val="hlink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2540" name="Freeform 49"/>
            <p:cNvSpPr>
              <a:spLocks noChangeAspect="1"/>
            </p:cNvSpPr>
            <p:nvPr/>
          </p:nvSpPr>
          <p:spPr bwMode="auto">
            <a:xfrm>
              <a:off x="1440" y="2976"/>
              <a:ext cx="576" cy="192"/>
            </a:xfrm>
            <a:custGeom>
              <a:avLst/>
              <a:gdLst>
                <a:gd name="T0" fmla="*/ 0 w 576"/>
                <a:gd name="T1" fmla="*/ 192 h 192"/>
                <a:gd name="T2" fmla="*/ 240 w 576"/>
                <a:gd name="T3" fmla="*/ 0 h 192"/>
                <a:gd name="T4" fmla="*/ 336 w 576"/>
                <a:gd name="T5" fmla="*/ 0 h 192"/>
                <a:gd name="T6" fmla="*/ 576 w 576"/>
                <a:gd name="T7" fmla="*/ 192 h 192"/>
                <a:gd name="T8" fmla="*/ 0 w 576"/>
                <a:gd name="T9" fmla="*/ 192 h 1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76"/>
                <a:gd name="T16" fmla="*/ 0 h 192"/>
                <a:gd name="T17" fmla="*/ 576 w 576"/>
                <a:gd name="T18" fmla="*/ 192 h 1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76" h="192">
                  <a:moveTo>
                    <a:pt x="0" y="192"/>
                  </a:moveTo>
                  <a:lnTo>
                    <a:pt x="240" y="0"/>
                  </a:lnTo>
                  <a:lnTo>
                    <a:pt x="336" y="0"/>
                  </a:lnTo>
                  <a:lnTo>
                    <a:pt x="576" y="192"/>
                  </a:lnTo>
                  <a:lnTo>
                    <a:pt x="0" y="192"/>
                  </a:lnTo>
                  <a:close/>
                </a:path>
              </a:pathLst>
            </a:custGeom>
            <a:solidFill>
              <a:srgbClr val="FFFFFF"/>
            </a:solidFill>
            <a:ln w="38100" cap="flat" cmpd="sng">
              <a:solidFill>
                <a:schemeClr val="hlink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22536" name="AutoShape 50"/>
          <p:cNvSpPr>
            <a:spLocks noChangeArrowheads="1"/>
          </p:cNvSpPr>
          <p:nvPr/>
        </p:nvSpPr>
        <p:spPr bwMode="auto">
          <a:xfrm>
            <a:off x="3962400" y="4724400"/>
            <a:ext cx="762000" cy="3810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FF00"/>
          </a:solidFill>
          <a:ln w="28575">
            <a:solidFill>
              <a:schemeClr val="accent1"/>
            </a:solidFill>
            <a:miter lim="800000"/>
            <a:headEnd/>
            <a:tailEnd type="none" w="sm" len="sm"/>
          </a:ln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2537" name="Text Box 51"/>
          <p:cNvSpPr txBox="1">
            <a:spLocks noChangeArrowheads="1"/>
          </p:cNvSpPr>
          <p:nvPr/>
        </p:nvSpPr>
        <p:spPr bwMode="auto">
          <a:xfrm>
            <a:off x="4065588" y="5105400"/>
            <a:ext cx="579437" cy="45720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  <a:sym typeface="Symbol" pitchFamily="18" charset="2"/>
              </a:rPr>
              <a:t>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  <a:sym typeface="Symbol" pitchFamily="18" charset="2"/>
              </a:rPr>
              <a:t> 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66431089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400" i="1" dirty="0">
                <a:solidFill>
                  <a:srgbClr val="CC3300"/>
                </a:solidFill>
              </a:rPr>
              <a:t>Non-uniform scaling</a:t>
            </a:r>
            <a:r>
              <a:rPr lang="en-US" sz="2400" dirty="0"/>
              <a:t>: different scalars per component:</a:t>
            </a:r>
          </a:p>
          <a:p>
            <a:pPr>
              <a:lnSpc>
                <a:spcPct val="90000"/>
              </a:lnSpc>
            </a:pPr>
            <a:endParaRPr lang="en-US" sz="2400" dirty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title"/>
          </p:nvPr>
        </p:nvSpPr>
        <p:spPr>
          <a:xfrm>
            <a:off x="687388" y="76200"/>
            <a:ext cx="7770812" cy="838200"/>
          </a:xfrm>
        </p:spPr>
        <p:txBody>
          <a:bodyPr/>
          <a:lstStyle/>
          <a:p>
            <a:r>
              <a:rPr lang="en-US"/>
              <a:t>Scaling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609600" y="3505200"/>
            <a:ext cx="8001000" cy="2743200"/>
            <a:chOff x="384" y="1584"/>
            <a:chExt cx="5040" cy="1728"/>
          </a:xfrm>
        </p:grpSpPr>
        <p:grpSp>
          <p:nvGrpSpPr>
            <p:cNvPr id="3" name="Group 5"/>
            <p:cNvGrpSpPr>
              <a:grpSpLocks/>
            </p:cNvGrpSpPr>
            <p:nvPr/>
          </p:nvGrpSpPr>
          <p:grpSpPr bwMode="auto">
            <a:xfrm>
              <a:off x="384" y="1584"/>
              <a:ext cx="1920" cy="1728"/>
              <a:chOff x="816" y="2208"/>
              <a:chExt cx="1920" cy="1728"/>
            </a:xfrm>
          </p:grpSpPr>
          <p:sp>
            <p:nvSpPr>
              <p:cNvPr id="23587" name="Line 6"/>
              <p:cNvSpPr>
                <a:spLocks noChangeShapeType="1"/>
              </p:cNvSpPr>
              <p:nvPr/>
            </p:nvSpPr>
            <p:spPr bwMode="auto">
              <a:xfrm>
                <a:off x="1056" y="2208"/>
                <a:ext cx="0" cy="1728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3588" name="Line 7"/>
              <p:cNvSpPr>
                <a:spLocks noChangeShapeType="1"/>
              </p:cNvSpPr>
              <p:nvPr/>
            </p:nvSpPr>
            <p:spPr bwMode="auto">
              <a:xfrm>
                <a:off x="816" y="3744"/>
                <a:ext cx="1920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3589" name="Line 8"/>
              <p:cNvSpPr>
                <a:spLocks noChangeShapeType="1"/>
              </p:cNvSpPr>
              <p:nvPr/>
            </p:nvSpPr>
            <p:spPr bwMode="auto">
              <a:xfrm>
                <a:off x="1248" y="3696"/>
                <a:ext cx="0" cy="96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3590" name="Line 9"/>
              <p:cNvSpPr>
                <a:spLocks noChangeShapeType="1"/>
              </p:cNvSpPr>
              <p:nvPr/>
            </p:nvSpPr>
            <p:spPr bwMode="auto">
              <a:xfrm>
                <a:off x="1440" y="3696"/>
                <a:ext cx="0" cy="96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3591" name="Line 10"/>
              <p:cNvSpPr>
                <a:spLocks noChangeShapeType="1"/>
              </p:cNvSpPr>
              <p:nvPr/>
            </p:nvSpPr>
            <p:spPr bwMode="auto">
              <a:xfrm>
                <a:off x="1632" y="3696"/>
                <a:ext cx="0" cy="96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3592" name="Line 11"/>
              <p:cNvSpPr>
                <a:spLocks noChangeShapeType="1"/>
              </p:cNvSpPr>
              <p:nvPr/>
            </p:nvSpPr>
            <p:spPr bwMode="auto">
              <a:xfrm>
                <a:off x="1824" y="3696"/>
                <a:ext cx="0" cy="96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3593" name="Line 12"/>
              <p:cNvSpPr>
                <a:spLocks noChangeShapeType="1"/>
              </p:cNvSpPr>
              <p:nvPr/>
            </p:nvSpPr>
            <p:spPr bwMode="auto">
              <a:xfrm>
                <a:off x="2016" y="3696"/>
                <a:ext cx="0" cy="96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3594" name="Line 13"/>
              <p:cNvSpPr>
                <a:spLocks noChangeShapeType="1"/>
              </p:cNvSpPr>
              <p:nvPr/>
            </p:nvSpPr>
            <p:spPr bwMode="auto">
              <a:xfrm>
                <a:off x="2208" y="3696"/>
                <a:ext cx="0" cy="96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3595" name="Line 14"/>
              <p:cNvSpPr>
                <a:spLocks noChangeShapeType="1"/>
              </p:cNvSpPr>
              <p:nvPr/>
            </p:nvSpPr>
            <p:spPr bwMode="auto">
              <a:xfrm>
                <a:off x="2400" y="3696"/>
                <a:ext cx="0" cy="96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3596" name="Line 15"/>
              <p:cNvSpPr>
                <a:spLocks noChangeShapeType="1"/>
              </p:cNvSpPr>
              <p:nvPr/>
            </p:nvSpPr>
            <p:spPr bwMode="auto">
              <a:xfrm>
                <a:off x="2592" y="3696"/>
                <a:ext cx="0" cy="96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3597" name="Line 16"/>
              <p:cNvSpPr>
                <a:spLocks noChangeShapeType="1"/>
              </p:cNvSpPr>
              <p:nvPr/>
            </p:nvSpPr>
            <p:spPr bwMode="auto">
              <a:xfrm>
                <a:off x="1008" y="3552"/>
                <a:ext cx="96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3598" name="Line 17"/>
              <p:cNvSpPr>
                <a:spLocks noChangeShapeType="1"/>
              </p:cNvSpPr>
              <p:nvPr/>
            </p:nvSpPr>
            <p:spPr bwMode="auto">
              <a:xfrm>
                <a:off x="1008" y="3360"/>
                <a:ext cx="96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3599" name="Line 18"/>
              <p:cNvSpPr>
                <a:spLocks noChangeShapeType="1"/>
              </p:cNvSpPr>
              <p:nvPr/>
            </p:nvSpPr>
            <p:spPr bwMode="auto">
              <a:xfrm>
                <a:off x="1008" y="3168"/>
                <a:ext cx="96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3600" name="Line 19"/>
              <p:cNvSpPr>
                <a:spLocks noChangeShapeType="1"/>
              </p:cNvSpPr>
              <p:nvPr/>
            </p:nvSpPr>
            <p:spPr bwMode="auto">
              <a:xfrm>
                <a:off x="1008" y="2976"/>
                <a:ext cx="96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3601" name="Line 20"/>
              <p:cNvSpPr>
                <a:spLocks noChangeShapeType="1"/>
              </p:cNvSpPr>
              <p:nvPr/>
            </p:nvSpPr>
            <p:spPr bwMode="auto">
              <a:xfrm>
                <a:off x="1008" y="2784"/>
                <a:ext cx="96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3602" name="Line 21"/>
              <p:cNvSpPr>
                <a:spLocks noChangeShapeType="1"/>
              </p:cNvSpPr>
              <p:nvPr/>
            </p:nvSpPr>
            <p:spPr bwMode="auto">
              <a:xfrm>
                <a:off x="1008" y="2592"/>
                <a:ext cx="96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3603" name="Line 22"/>
              <p:cNvSpPr>
                <a:spLocks noChangeShapeType="1"/>
              </p:cNvSpPr>
              <p:nvPr/>
            </p:nvSpPr>
            <p:spPr bwMode="auto">
              <a:xfrm>
                <a:off x="1008" y="2400"/>
                <a:ext cx="96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3604" name="Line 23"/>
              <p:cNvSpPr>
                <a:spLocks noChangeShapeType="1"/>
              </p:cNvSpPr>
              <p:nvPr/>
            </p:nvSpPr>
            <p:spPr bwMode="auto">
              <a:xfrm>
                <a:off x="1008" y="2208"/>
                <a:ext cx="96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4" name="Group 24"/>
            <p:cNvGrpSpPr>
              <a:grpSpLocks/>
            </p:cNvGrpSpPr>
            <p:nvPr/>
          </p:nvGrpSpPr>
          <p:grpSpPr bwMode="auto">
            <a:xfrm>
              <a:off x="1008" y="2256"/>
              <a:ext cx="576" cy="672"/>
              <a:chOff x="1440" y="2928"/>
              <a:chExt cx="576" cy="672"/>
            </a:xfrm>
          </p:grpSpPr>
          <p:sp>
            <p:nvSpPr>
              <p:cNvPr id="23584" name="Freeform 25" descr="Horizontal brick"/>
              <p:cNvSpPr>
                <a:spLocks/>
              </p:cNvSpPr>
              <p:nvPr/>
            </p:nvSpPr>
            <p:spPr bwMode="auto">
              <a:xfrm>
                <a:off x="1536" y="2928"/>
                <a:ext cx="96" cy="144"/>
              </a:xfrm>
              <a:custGeom>
                <a:avLst/>
                <a:gdLst>
                  <a:gd name="T0" fmla="*/ 0 w 96"/>
                  <a:gd name="T1" fmla="*/ 144 h 144"/>
                  <a:gd name="T2" fmla="*/ 0 w 96"/>
                  <a:gd name="T3" fmla="*/ 0 h 144"/>
                  <a:gd name="T4" fmla="*/ 96 w 96"/>
                  <a:gd name="T5" fmla="*/ 0 h 144"/>
                  <a:gd name="T6" fmla="*/ 96 w 96"/>
                  <a:gd name="T7" fmla="*/ 96 h 144"/>
                  <a:gd name="T8" fmla="*/ 0 w 96"/>
                  <a:gd name="T9" fmla="*/ 144 h 14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6"/>
                  <a:gd name="T16" fmla="*/ 0 h 144"/>
                  <a:gd name="T17" fmla="*/ 96 w 96"/>
                  <a:gd name="T18" fmla="*/ 144 h 14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6" h="144">
                    <a:moveTo>
                      <a:pt x="0" y="144"/>
                    </a:moveTo>
                    <a:lnTo>
                      <a:pt x="0" y="0"/>
                    </a:lnTo>
                    <a:lnTo>
                      <a:pt x="96" y="0"/>
                    </a:lnTo>
                    <a:lnTo>
                      <a:pt x="96" y="96"/>
                    </a:lnTo>
                    <a:lnTo>
                      <a:pt x="0" y="144"/>
                    </a:lnTo>
                    <a:close/>
                  </a:path>
                </a:pathLst>
              </a:custGeom>
              <a:pattFill prst="horzBrick">
                <a:fgClr>
                  <a:srgbClr val="032389"/>
                </a:fgClr>
                <a:bgClr>
                  <a:srgbClr val="FFFFFF"/>
                </a:bgClr>
              </a:pattFill>
              <a:ln w="38100" cap="flat" cmpd="sng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3585" name="Rectangle 26"/>
              <p:cNvSpPr>
                <a:spLocks noChangeArrowheads="1"/>
              </p:cNvSpPr>
              <p:nvPr/>
            </p:nvSpPr>
            <p:spPr bwMode="auto">
              <a:xfrm>
                <a:off x="1440" y="3168"/>
                <a:ext cx="576" cy="432"/>
              </a:xfrm>
              <a:prstGeom prst="rect">
                <a:avLst/>
              </a:prstGeom>
              <a:solidFill>
                <a:srgbClr val="FFFFFF"/>
              </a:solidFill>
              <a:ln w="38100">
                <a:solidFill>
                  <a:schemeClr val="hlink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3586" name="Freeform 27"/>
              <p:cNvSpPr>
                <a:spLocks/>
              </p:cNvSpPr>
              <p:nvPr/>
            </p:nvSpPr>
            <p:spPr bwMode="auto">
              <a:xfrm>
                <a:off x="1440" y="2976"/>
                <a:ext cx="576" cy="192"/>
              </a:xfrm>
              <a:custGeom>
                <a:avLst/>
                <a:gdLst>
                  <a:gd name="T0" fmla="*/ 0 w 576"/>
                  <a:gd name="T1" fmla="*/ 192 h 192"/>
                  <a:gd name="T2" fmla="*/ 240 w 576"/>
                  <a:gd name="T3" fmla="*/ 0 h 192"/>
                  <a:gd name="T4" fmla="*/ 336 w 576"/>
                  <a:gd name="T5" fmla="*/ 0 h 192"/>
                  <a:gd name="T6" fmla="*/ 576 w 576"/>
                  <a:gd name="T7" fmla="*/ 192 h 192"/>
                  <a:gd name="T8" fmla="*/ 0 w 576"/>
                  <a:gd name="T9" fmla="*/ 192 h 19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76"/>
                  <a:gd name="T16" fmla="*/ 0 h 192"/>
                  <a:gd name="T17" fmla="*/ 576 w 576"/>
                  <a:gd name="T18" fmla="*/ 192 h 19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76" h="192">
                    <a:moveTo>
                      <a:pt x="0" y="192"/>
                    </a:moveTo>
                    <a:lnTo>
                      <a:pt x="240" y="0"/>
                    </a:lnTo>
                    <a:lnTo>
                      <a:pt x="336" y="0"/>
                    </a:lnTo>
                    <a:lnTo>
                      <a:pt x="576" y="192"/>
                    </a:lnTo>
                    <a:lnTo>
                      <a:pt x="0" y="192"/>
                    </a:lnTo>
                    <a:close/>
                  </a:path>
                </a:pathLst>
              </a:custGeom>
              <a:solidFill>
                <a:srgbClr val="FFFFFF"/>
              </a:solidFill>
              <a:ln w="38100" cap="flat" cmpd="sng">
                <a:solidFill>
                  <a:schemeClr val="hlink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5" name="Group 28"/>
            <p:cNvGrpSpPr>
              <a:grpSpLocks/>
            </p:cNvGrpSpPr>
            <p:nvPr/>
          </p:nvGrpSpPr>
          <p:grpSpPr bwMode="auto">
            <a:xfrm>
              <a:off x="3264" y="1584"/>
              <a:ext cx="1920" cy="1728"/>
              <a:chOff x="816" y="2208"/>
              <a:chExt cx="1920" cy="1728"/>
            </a:xfrm>
          </p:grpSpPr>
          <p:sp>
            <p:nvSpPr>
              <p:cNvPr id="23566" name="Line 29"/>
              <p:cNvSpPr>
                <a:spLocks noChangeShapeType="1"/>
              </p:cNvSpPr>
              <p:nvPr/>
            </p:nvSpPr>
            <p:spPr bwMode="auto">
              <a:xfrm>
                <a:off x="1056" y="2208"/>
                <a:ext cx="0" cy="1728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3567" name="Line 30"/>
              <p:cNvSpPr>
                <a:spLocks noChangeShapeType="1"/>
              </p:cNvSpPr>
              <p:nvPr/>
            </p:nvSpPr>
            <p:spPr bwMode="auto">
              <a:xfrm>
                <a:off x="816" y="3744"/>
                <a:ext cx="1920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3568" name="Line 31"/>
              <p:cNvSpPr>
                <a:spLocks noChangeShapeType="1"/>
              </p:cNvSpPr>
              <p:nvPr/>
            </p:nvSpPr>
            <p:spPr bwMode="auto">
              <a:xfrm>
                <a:off x="1248" y="3696"/>
                <a:ext cx="0" cy="96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3569" name="Line 32"/>
              <p:cNvSpPr>
                <a:spLocks noChangeShapeType="1"/>
              </p:cNvSpPr>
              <p:nvPr/>
            </p:nvSpPr>
            <p:spPr bwMode="auto">
              <a:xfrm>
                <a:off x="1440" y="3696"/>
                <a:ext cx="0" cy="96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3570" name="Line 33"/>
              <p:cNvSpPr>
                <a:spLocks noChangeShapeType="1"/>
              </p:cNvSpPr>
              <p:nvPr/>
            </p:nvSpPr>
            <p:spPr bwMode="auto">
              <a:xfrm>
                <a:off x="1632" y="3696"/>
                <a:ext cx="0" cy="96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3571" name="Line 34"/>
              <p:cNvSpPr>
                <a:spLocks noChangeShapeType="1"/>
              </p:cNvSpPr>
              <p:nvPr/>
            </p:nvSpPr>
            <p:spPr bwMode="auto">
              <a:xfrm>
                <a:off x="1824" y="3696"/>
                <a:ext cx="0" cy="96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3572" name="Line 35"/>
              <p:cNvSpPr>
                <a:spLocks noChangeShapeType="1"/>
              </p:cNvSpPr>
              <p:nvPr/>
            </p:nvSpPr>
            <p:spPr bwMode="auto">
              <a:xfrm>
                <a:off x="2016" y="3696"/>
                <a:ext cx="0" cy="96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3573" name="Line 36"/>
              <p:cNvSpPr>
                <a:spLocks noChangeShapeType="1"/>
              </p:cNvSpPr>
              <p:nvPr/>
            </p:nvSpPr>
            <p:spPr bwMode="auto">
              <a:xfrm>
                <a:off x="2208" y="3696"/>
                <a:ext cx="0" cy="96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3574" name="Line 37"/>
              <p:cNvSpPr>
                <a:spLocks noChangeShapeType="1"/>
              </p:cNvSpPr>
              <p:nvPr/>
            </p:nvSpPr>
            <p:spPr bwMode="auto">
              <a:xfrm>
                <a:off x="2400" y="3696"/>
                <a:ext cx="0" cy="96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3575" name="Line 38"/>
              <p:cNvSpPr>
                <a:spLocks noChangeShapeType="1"/>
              </p:cNvSpPr>
              <p:nvPr/>
            </p:nvSpPr>
            <p:spPr bwMode="auto">
              <a:xfrm>
                <a:off x="2592" y="3696"/>
                <a:ext cx="0" cy="96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3576" name="Line 39"/>
              <p:cNvSpPr>
                <a:spLocks noChangeShapeType="1"/>
              </p:cNvSpPr>
              <p:nvPr/>
            </p:nvSpPr>
            <p:spPr bwMode="auto">
              <a:xfrm>
                <a:off x="1008" y="3552"/>
                <a:ext cx="96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3577" name="Line 40"/>
              <p:cNvSpPr>
                <a:spLocks noChangeShapeType="1"/>
              </p:cNvSpPr>
              <p:nvPr/>
            </p:nvSpPr>
            <p:spPr bwMode="auto">
              <a:xfrm>
                <a:off x="1008" y="3360"/>
                <a:ext cx="96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3578" name="Line 41"/>
              <p:cNvSpPr>
                <a:spLocks noChangeShapeType="1"/>
              </p:cNvSpPr>
              <p:nvPr/>
            </p:nvSpPr>
            <p:spPr bwMode="auto">
              <a:xfrm>
                <a:off x="1008" y="3168"/>
                <a:ext cx="96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3579" name="Line 42"/>
              <p:cNvSpPr>
                <a:spLocks noChangeShapeType="1"/>
              </p:cNvSpPr>
              <p:nvPr/>
            </p:nvSpPr>
            <p:spPr bwMode="auto">
              <a:xfrm>
                <a:off x="1008" y="2976"/>
                <a:ext cx="96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3580" name="Line 43"/>
              <p:cNvSpPr>
                <a:spLocks noChangeShapeType="1"/>
              </p:cNvSpPr>
              <p:nvPr/>
            </p:nvSpPr>
            <p:spPr bwMode="auto">
              <a:xfrm>
                <a:off x="1008" y="2784"/>
                <a:ext cx="96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3581" name="Line 44"/>
              <p:cNvSpPr>
                <a:spLocks noChangeShapeType="1"/>
              </p:cNvSpPr>
              <p:nvPr/>
            </p:nvSpPr>
            <p:spPr bwMode="auto">
              <a:xfrm>
                <a:off x="1008" y="2592"/>
                <a:ext cx="96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3582" name="Line 45"/>
              <p:cNvSpPr>
                <a:spLocks noChangeShapeType="1"/>
              </p:cNvSpPr>
              <p:nvPr/>
            </p:nvSpPr>
            <p:spPr bwMode="auto">
              <a:xfrm>
                <a:off x="1008" y="2400"/>
                <a:ext cx="96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3583" name="Line 46"/>
              <p:cNvSpPr>
                <a:spLocks noChangeShapeType="1"/>
              </p:cNvSpPr>
              <p:nvPr/>
            </p:nvSpPr>
            <p:spPr bwMode="auto">
              <a:xfrm>
                <a:off x="1008" y="2208"/>
                <a:ext cx="96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6" name="Group 47"/>
            <p:cNvGrpSpPr>
              <a:grpSpLocks/>
            </p:cNvGrpSpPr>
            <p:nvPr/>
          </p:nvGrpSpPr>
          <p:grpSpPr bwMode="auto">
            <a:xfrm>
              <a:off x="4272" y="2690"/>
              <a:ext cx="1152" cy="334"/>
              <a:chOff x="1440" y="2928"/>
              <a:chExt cx="576" cy="672"/>
            </a:xfrm>
          </p:grpSpPr>
          <p:sp>
            <p:nvSpPr>
              <p:cNvPr id="23563" name="Freeform 48" descr="Horizontal brick"/>
              <p:cNvSpPr>
                <a:spLocks/>
              </p:cNvSpPr>
              <p:nvPr/>
            </p:nvSpPr>
            <p:spPr bwMode="auto">
              <a:xfrm>
                <a:off x="1536" y="2928"/>
                <a:ext cx="96" cy="144"/>
              </a:xfrm>
              <a:custGeom>
                <a:avLst/>
                <a:gdLst>
                  <a:gd name="T0" fmla="*/ 0 w 96"/>
                  <a:gd name="T1" fmla="*/ 144 h 144"/>
                  <a:gd name="T2" fmla="*/ 0 w 96"/>
                  <a:gd name="T3" fmla="*/ 0 h 144"/>
                  <a:gd name="T4" fmla="*/ 96 w 96"/>
                  <a:gd name="T5" fmla="*/ 0 h 144"/>
                  <a:gd name="T6" fmla="*/ 96 w 96"/>
                  <a:gd name="T7" fmla="*/ 96 h 144"/>
                  <a:gd name="T8" fmla="*/ 0 w 96"/>
                  <a:gd name="T9" fmla="*/ 144 h 14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6"/>
                  <a:gd name="T16" fmla="*/ 0 h 144"/>
                  <a:gd name="T17" fmla="*/ 96 w 96"/>
                  <a:gd name="T18" fmla="*/ 144 h 14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6" h="144">
                    <a:moveTo>
                      <a:pt x="0" y="144"/>
                    </a:moveTo>
                    <a:lnTo>
                      <a:pt x="0" y="0"/>
                    </a:lnTo>
                    <a:lnTo>
                      <a:pt x="96" y="0"/>
                    </a:lnTo>
                    <a:lnTo>
                      <a:pt x="96" y="96"/>
                    </a:lnTo>
                    <a:lnTo>
                      <a:pt x="0" y="144"/>
                    </a:lnTo>
                    <a:close/>
                  </a:path>
                </a:pathLst>
              </a:custGeom>
              <a:pattFill prst="horzBrick">
                <a:fgClr>
                  <a:srgbClr val="032389"/>
                </a:fgClr>
                <a:bgClr>
                  <a:srgbClr val="FFFFFF"/>
                </a:bgClr>
              </a:pattFill>
              <a:ln w="38100" cap="flat" cmpd="sng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3564" name="Rectangle 49"/>
              <p:cNvSpPr>
                <a:spLocks noChangeArrowheads="1"/>
              </p:cNvSpPr>
              <p:nvPr/>
            </p:nvSpPr>
            <p:spPr bwMode="auto">
              <a:xfrm>
                <a:off x="1440" y="3168"/>
                <a:ext cx="576" cy="432"/>
              </a:xfrm>
              <a:prstGeom prst="rect">
                <a:avLst/>
              </a:prstGeom>
              <a:solidFill>
                <a:srgbClr val="FFFFFF"/>
              </a:solidFill>
              <a:ln w="38100">
                <a:solidFill>
                  <a:schemeClr val="hlink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3565" name="Freeform 50"/>
              <p:cNvSpPr>
                <a:spLocks/>
              </p:cNvSpPr>
              <p:nvPr/>
            </p:nvSpPr>
            <p:spPr bwMode="auto">
              <a:xfrm>
                <a:off x="1440" y="2976"/>
                <a:ext cx="576" cy="192"/>
              </a:xfrm>
              <a:custGeom>
                <a:avLst/>
                <a:gdLst>
                  <a:gd name="T0" fmla="*/ 0 w 576"/>
                  <a:gd name="T1" fmla="*/ 192 h 192"/>
                  <a:gd name="T2" fmla="*/ 240 w 576"/>
                  <a:gd name="T3" fmla="*/ 0 h 192"/>
                  <a:gd name="T4" fmla="*/ 336 w 576"/>
                  <a:gd name="T5" fmla="*/ 0 h 192"/>
                  <a:gd name="T6" fmla="*/ 576 w 576"/>
                  <a:gd name="T7" fmla="*/ 192 h 192"/>
                  <a:gd name="T8" fmla="*/ 0 w 576"/>
                  <a:gd name="T9" fmla="*/ 192 h 19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76"/>
                  <a:gd name="T16" fmla="*/ 0 h 192"/>
                  <a:gd name="T17" fmla="*/ 576 w 576"/>
                  <a:gd name="T18" fmla="*/ 192 h 19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76" h="192">
                    <a:moveTo>
                      <a:pt x="0" y="192"/>
                    </a:moveTo>
                    <a:lnTo>
                      <a:pt x="240" y="0"/>
                    </a:lnTo>
                    <a:lnTo>
                      <a:pt x="336" y="0"/>
                    </a:lnTo>
                    <a:lnTo>
                      <a:pt x="576" y="192"/>
                    </a:lnTo>
                    <a:lnTo>
                      <a:pt x="0" y="192"/>
                    </a:lnTo>
                    <a:close/>
                  </a:path>
                </a:pathLst>
              </a:custGeom>
              <a:solidFill>
                <a:srgbClr val="FFFFFF"/>
              </a:solidFill>
              <a:ln w="38100" cap="flat" cmpd="sng">
                <a:solidFill>
                  <a:schemeClr val="hlink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</p:grpSp>
        <p:sp>
          <p:nvSpPr>
            <p:cNvPr id="23561" name="AutoShape 51"/>
            <p:cNvSpPr>
              <a:spLocks noChangeArrowheads="1"/>
            </p:cNvSpPr>
            <p:nvPr/>
          </p:nvSpPr>
          <p:spPr bwMode="auto">
            <a:xfrm>
              <a:off x="2496" y="2352"/>
              <a:ext cx="480" cy="240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rgbClr val="FFFF00"/>
            </a:solidFill>
            <a:ln w="28575">
              <a:solidFill>
                <a:schemeClr val="accent1"/>
              </a:solidFill>
              <a:miter lim="800000"/>
              <a:headEnd/>
              <a:tailEnd type="none" w="sm" len="sm"/>
            </a:ln>
          </p:spPr>
          <p:txBody>
            <a:bodyPr wrap="none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1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3562" name="Text Box 52"/>
            <p:cNvSpPr txBox="1">
              <a:spLocks noChangeArrowheads="1"/>
            </p:cNvSpPr>
            <p:nvPr/>
          </p:nvSpPr>
          <p:spPr bwMode="auto">
            <a:xfrm>
              <a:off x="2436" y="2592"/>
              <a:ext cx="618" cy="518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  <a:sym typeface="Symbol" pitchFamily="18" charset="2"/>
                </a:rPr>
                <a:t>X  </a:t>
              </a: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2,</a:t>
              </a:r>
              <a:b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</a:b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Y </a:t>
              </a: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  <a:sym typeface="Symbol" pitchFamily="18" charset="2"/>
                </a:rPr>
                <a:t></a:t>
              </a: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 0.5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6873294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2"/>
          <p:cNvSpPr>
            <a:spLocks noGrp="1" noChangeArrowheads="1"/>
          </p:cNvSpPr>
          <p:nvPr>
            <p:ph type="title"/>
          </p:nvPr>
        </p:nvSpPr>
        <p:spPr>
          <a:xfrm>
            <a:off x="687388" y="76200"/>
            <a:ext cx="7770812" cy="838200"/>
          </a:xfrm>
        </p:spPr>
        <p:txBody>
          <a:bodyPr/>
          <a:lstStyle/>
          <a:p>
            <a:r>
              <a:rPr lang="en-US"/>
              <a:t>Scaling</a:t>
            </a:r>
          </a:p>
        </p:txBody>
      </p:sp>
      <p:sp>
        <p:nvSpPr>
          <p:cNvPr id="205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2057400"/>
            <a:ext cx="7772400" cy="4114800"/>
          </a:xfrm>
        </p:spPr>
        <p:txBody>
          <a:bodyPr/>
          <a:lstStyle/>
          <a:p>
            <a:r>
              <a:rPr lang="en-US"/>
              <a:t>Scaling operation:</a:t>
            </a:r>
          </a:p>
          <a:p>
            <a:endParaRPr lang="en-US"/>
          </a:p>
          <a:p>
            <a:endParaRPr lang="en-US"/>
          </a:p>
          <a:p>
            <a:r>
              <a:rPr lang="en-US"/>
              <a:t>Or, in matrix form:</a:t>
            </a:r>
          </a:p>
        </p:txBody>
      </p:sp>
      <p:graphicFrame>
        <p:nvGraphicFramePr>
          <p:cNvPr id="2050" name="Object 4"/>
          <p:cNvGraphicFramePr>
            <a:graphicFrameLocks noChangeAspect="1"/>
          </p:cNvGraphicFramePr>
          <p:nvPr/>
        </p:nvGraphicFramePr>
        <p:xfrm>
          <a:off x="4837113" y="2038350"/>
          <a:ext cx="1328737" cy="1292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2132" name="Equation" r:id="rId3" imgW="444240" imgH="431640" progId="Equation.3">
                  <p:embed/>
                </p:oleObj>
              </mc:Choice>
              <mc:Fallback>
                <p:oleObj name="Equation" r:id="rId3" imgW="444240" imgH="431640" progId="Equation.3">
                  <p:embed/>
                  <p:pic>
                    <p:nvPicPr>
                      <p:cNvPr id="205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37113" y="2038350"/>
                        <a:ext cx="1328737" cy="1292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tx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2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829" name="Object 5"/>
          <p:cNvGraphicFramePr>
            <a:graphicFrameLocks noChangeAspect="1"/>
          </p:cNvGraphicFramePr>
          <p:nvPr/>
        </p:nvGraphicFramePr>
        <p:xfrm>
          <a:off x="4030663" y="4095750"/>
          <a:ext cx="3271837" cy="1408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2133" name="Equation" r:id="rId5" imgW="1091880" imgH="469800" progId="Equation.3">
                  <p:embed/>
                </p:oleObj>
              </mc:Choice>
              <mc:Fallback>
                <p:oleObj name="Equation" r:id="rId5" imgW="1091880" imgH="469800" progId="Equation.3">
                  <p:embed/>
                  <p:pic>
                    <p:nvPicPr>
                      <p:cNvPr id="717829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30663" y="4095750"/>
                        <a:ext cx="3271837" cy="1408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tx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2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7830" name="AutoShape 6"/>
          <p:cNvSpPr>
            <a:spLocks/>
          </p:cNvSpPr>
          <p:nvPr/>
        </p:nvSpPr>
        <p:spPr bwMode="auto">
          <a:xfrm rot="-5400000">
            <a:off x="5811838" y="5067300"/>
            <a:ext cx="228600" cy="1219200"/>
          </a:xfrm>
          <a:prstGeom prst="leftBrace">
            <a:avLst>
              <a:gd name="adj1" fmla="val 44444"/>
              <a:gd name="adj2" fmla="val 50000"/>
            </a:avLst>
          </a:prstGeom>
          <a:noFill/>
          <a:ln w="38100">
            <a:solidFill>
              <a:schemeClr val="tx2"/>
            </a:solidFill>
            <a:round/>
            <a:headEnd/>
            <a:tailEnd/>
          </a:ln>
        </p:spPr>
        <p:txBody>
          <a:bodyPr vert="eaVert"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17831" name="Text Box 7"/>
          <p:cNvSpPr txBox="1">
            <a:spLocks noChangeArrowheads="1"/>
          </p:cNvSpPr>
          <p:nvPr/>
        </p:nvSpPr>
        <p:spPr bwMode="auto">
          <a:xfrm>
            <a:off x="4767263" y="5791200"/>
            <a:ext cx="2336800" cy="45720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scaling matrix S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0581557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687388" y="76200"/>
            <a:ext cx="7770812" cy="838200"/>
          </a:xfrm>
        </p:spPr>
        <p:txBody>
          <a:bodyPr/>
          <a:lstStyle/>
          <a:p>
            <a:r>
              <a:rPr lang="en-US"/>
              <a:t>2-D Rotation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83615" y="1600200"/>
            <a:ext cx="5936185" cy="4419600"/>
            <a:chOff x="59" y="1008"/>
            <a:chExt cx="4207" cy="2784"/>
          </a:xfrm>
        </p:grpSpPr>
        <p:sp>
          <p:nvSpPr>
            <p:cNvPr id="24581" name="Oval 4"/>
            <p:cNvSpPr>
              <a:spLocks noChangeArrowheads="1"/>
            </p:cNvSpPr>
            <p:nvPr/>
          </p:nvSpPr>
          <p:spPr bwMode="auto">
            <a:xfrm>
              <a:off x="1404" y="1353"/>
              <a:ext cx="108" cy="96"/>
            </a:xfrm>
            <a:prstGeom prst="ellipse">
              <a:avLst/>
            </a:prstGeom>
            <a:solidFill>
              <a:schemeClr val="accent2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4582" name="Line 5"/>
            <p:cNvSpPr>
              <a:spLocks noChangeShapeType="1"/>
            </p:cNvSpPr>
            <p:nvPr/>
          </p:nvSpPr>
          <p:spPr bwMode="auto">
            <a:xfrm>
              <a:off x="810" y="1008"/>
              <a:ext cx="0" cy="278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triangle" w="med" len="med"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4583" name="Line 6"/>
            <p:cNvSpPr>
              <a:spLocks noChangeShapeType="1"/>
            </p:cNvSpPr>
            <p:nvPr/>
          </p:nvSpPr>
          <p:spPr bwMode="auto">
            <a:xfrm>
              <a:off x="810" y="3792"/>
              <a:ext cx="345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4584" name="Oval 7"/>
            <p:cNvSpPr>
              <a:spLocks noChangeArrowheads="1"/>
            </p:cNvSpPr>
            <p:nvPr/>
          </p:nvSpPr>
          <p:spPr bwMode="auto">
            <a:xfrm>
              <a:off x="2908" y="2264"/>
              <a:ext cx="108" cy="96"/>
            </a:xfrm>
            <a:prstGeom prst="ellipse">
              <a:avLst/>
            </a:prstGeom>
            <a:solidFill>
              <a:schemeClr val="hlink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4585" name="Line 8"/>
            <p:cNvSpPr>
              <a:spLocks noChangeShapeType="1"/>
            </p:cNvSpPr>
            <p:nvPr/>
          </p:nvSpPr>
          <p:spPr bwMode="auto">
            <a:xfrm flipV="1">
              <a:off x="810" y="2352"/>
              <a:ext cx="2106" cy="144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4586" name="Line 9"/>
            <p:cNvSpPr>
              <a:spLocks noChangeShapeType="1"/>
            </p:cNvSpPr>
            <p:nvPr/>
          </p:nvSpPr>
          <p:spPr bwMode="auto">
            <a:xfrm rot="19268048" flipV="1">
              <a:off x="59" y="1924"/>
              <a:ext cx="2106" cy="144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4587" name="Text Box 10"/>
            <p:cNvSpPr txBox="1">
              <a:spLocks noChangeArrowheads="1"/>
            </p:cNvSpPr>
            <p:nvPr/>
          </p:nvSpPr>
          <p:spPr bwMode="auto">
            <a:xfrm>
              <a:off x="992" y="3006"/>
              <a:ext cx="316" cy="519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  <a:sym typeface="Symbol" pitchFamily="18" charset="2"/>
                </a:rPr>
                <a:t></a:t>
              </a:r>
              <a:endParaRPr kumimoji="0" lang="en-US" sz="4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4588" name="Text Box 11"/>
            <p:cNvSpPr txBox="1">
              <a:spLocks noChangeArrowheads="1"/>
            </p:cNvSpPr>
            <p:nvPr/>
          </p:nvSpPr>
          <p:spPr bwMode="auto">
            <a:xfrm>
              <a:off x="2916" y="1872"/>
              <a:ext cx="810" cy="442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(x, y)</a:t>
              </a:r>
            </a:p>
          </p:txBody>
        </p:sp>
        <p:sp>
          <p:nvSpPr>
            <p:cNvPr id="24589" name="Text Box 12"/>
            <p:cNvSpPr txBox="1">
              <a:spLocks noChangeArrowheads="1"/>
            </p:cNvSpPr>
            <p:nvPr/>
          </p:nvSpPr>
          <p:spPr bwMode="auto">
            <a:xfrm>
              <a:off x="1523" y="1010"/>
              <a:ext cx="1024" cy="442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(x’, y’)</a:t>
              </a:r>
            </a:p>
          </p:txBody>
        </p:sp>
      </p:grpSp>
      <p:sp>
        <p:nvSpPr>
          <p:cNvPr id="718861" name="Text Box 13"/>
          <p:cNvSpPr txBox="1">
            <a:spLocks noChangeArrowheads="1"/>
          </p:cNvSpPr>
          <p:nvPr/>
        </p:nvSpPr>
        <p:spPr bwMode="auto">
          <a:xfrm>
            <a:off x="3767138" y="4324350"/>
            <a:ext cx="5072062" cy="1228725"/>
          </a:xfrm>
          <a:prstGeom prst="rect">
            <a:avLst/>
          </a:prstGeom>
          <a:solidFill>
            <a:srgbClr val="9999FF"/>
          </a:solidFill>
          <a:ln w="38100">
            <a:solidFill>
              <a:schemeClr val="bg2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x’ = x </a:t>
            </a:r>
            <a:r>
              <a:rPr kumimoji="0" lang="en-US" sz="3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cos</a:t>
            </a:r>
            <a:r>
              <a:rPr kumimoji="0" lang="en-US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(</a:t>
            </a:r>
            <a:r>
              <a:rPr kumimoji="0" lang="en-US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  <a:sym typeface="Symbol" pitchFamily="18" charset="2"/>
              </a:rPr>
              <a:t>) - y </a:t>
            </a:r>
            <a:r>
              <a:rPr kumimoji="0" lang="en-US" sz="3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  <a:sym typeface="Symbol" pitchFamily="18" charset="2"/>
              </a:rPr>
              <a:t>sin</a:t>
            </a:r>
            <a:r>
              <a:rPr kumimoji="0" lang="en-US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  <a:sym typeface="Symbol" pitchFamily="18" charset="2"/>
              </a:rPr>
              <a:t>()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  <a:sym typeface="Symbol" pitchFamily="18" charset="2"/>
              </a:rPr>
              <a:t>y’ = x </a:t>
            </a:r>
            <a:r>
              <a:rPr kumimoji="0" lang="en-US" sz="3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  <a:sym typeface="Symbol" pitchFamily="18" charset="2"/>
              </a:rPr>
              <a:t>sin</a:t>
            </a:r>
            <a:r>
              <a:rPr kumimoji="0" lang="en-US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  <a:sym typeface="Symbol" pitchFamily="18" charset="2"/>
              </a:rPr>
              <a:t>() + y </a:t>
            </a:r>
            <a:r>
              <a:rPr kumimoji="0" lang="en-US" sz="3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  <a:sym typeface="Symbol" pitchFamily="18" charset="2"/>
              </a:rPr>
              <a:t>cos</a:t>
            </a:r>
            <a:r>
              <a:rPr kumimoji="0" lang="en-US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  <a:sym typeface="Symbol" pitchFamily="18" charset="2"/>
              </a:rPr>
              <a:t>()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48022" y="6019655"/>
            <a:ext cx="53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x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7387" y="1371600"/>
            <a:ext cx="4714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y</a:t>
            </a:r>
          </a:p>
        </p:txBody>
      </p:sp>
    </p:spTree>
    <p:extLst>
      <p:ext uri="{BB962C8B-B14F-4D97-AF65-F5344CB8AC3E}">
        <p14:creationId xmlns:p14="http://schemas.microsoft.com/office/powerpoint/2010/main" val="26378126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687388" y="76200"/>
            <a:ext cx="7770812" cy="838200"/>
          </a:xfrm>
        </p:spPr>
        <p:txBody>
          <a:bodyPr/>
          <a:lstStyle/>
          <a:p>
            <a:r>
              <a:rPr lang="en-US"/>
              <a:t>2-D Rotation</a:t>
            </a:r>
          </a:p>
        </p:txBody>
      </p:sp>
      <p:sp>
        <p:nvSpPr>
          <p:cNvPr id="25603" name="Text Box 3"/>
          <p:cNvSpPr txBox="1">
            <a:spLocks noChangeArrowheads="1"/>
          </p:cNvSpPr>
          <p:nvPr/>
        </p:nvSpPr>
        <p:spPr bwMode="auto">
          <a:xfrm>
            <a:off x="4503738" y="1914128"/>
            <a:ext cx="3683444" cy="3693319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Polar coordinates…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x = r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cos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(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  <a:sym typeface="Symbol" pitchFamily="18" charset="2"/>
              </a:rPr>
              <a:t>f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y = r sin (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  <a:sym typeface="Symbol" pitchFamily="18" charset="2"/>
              </a:rPr>
              <a:t>f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x’ = r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cos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(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  <a:sym typeface="Symbol" pitchFamily="18" charset="2"/>
              </a:rPr>
              <a:t>f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+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  <a:sym typeface="Symbol" pitchFamily="18" charset="2"/>
              </a:rPr>
              <a:t>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y’ = r sin (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  <a:sym typeface="Symbol" pitchFamily="18" charset="2"/>
              </a:rPr>
              <a:t>f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+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  <a:sym typeface="Symbol" pitchFamily="18" charset="2"/>
              </a:rPr>
              <a:t>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Trig Identity…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x’ = r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cos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(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  <a:sym typeface="Symbol" pitchFamily="18" charset="2"/>
              </a:rPr>
              <a:t>f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)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cos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(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  <a:sym typeface="Symbol" pitchFamily="18" charset="2"/>
              </a:rPr>
              <a:t>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) – r sin(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  <a:sym typeface="Symbol" pitchFamily="18" charset="2"/>
              </a:rPr>
              <a:t>f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) sin(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  <a:sym typeface="Symbol" pitchFamily="18" charset="2"/>
              </a:rPr>
              <a:t>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y’ = r sin(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  <a:sym typeface="Symbol" pitchFamily="18" charset="2"/>
              </a:rPr>
              <a:t>f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)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cos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(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  <a:sym typeface="Symbol" pitchFamily="18" charset="2"/>
              </a:rPr>
              <a:t>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) + r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cos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(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  <a:sym typeface="Symbol" pitchFamily="18" charset="2"/>
              </a:rPr>
              <a:t>f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) sin(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  <a:sym typeface="Symbol" pitchFamily="18" charset="2"/>
              </a:rPr>
              <a:t>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Substitute…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x’ = x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cos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(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  <a:sym typeface="Symbol" pitchFamily="18" charset="2"/>
              </a:rPr>
              <a:t>) - y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  <a:sym typeface="Symbol" pitchFamily="18" charset="2"/>
              </a:rPr>
              <a:t>sin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  <a:sym typeface="Symbol" pitchFamily="18" charset="2"/>
              </a:rPr>
              <a:t>()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  <a:sym typeface="Symbol" pitchFamily="18" charset="2"/>
              </a:rPr>
              <a:t>y’ = x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  <a:sym typeface="Symbol" pitchFamily="18" charset="2"/>
              </a:rPr>
              <a:t>sin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  <a:sym typeface="Symbol" pitchFamily="18" charset="2"/>
              </a:rPr>
              <a:t>() + y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  <a:sym typeface="Symbol" pitchFamily="18" charset="2"/>
              </a:rPr>
              <a:t>cos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  <a:sym typeface="Symbol" pitchFamily="18" charset="2"/>
              </a:rPr>
              <a:t>()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0" y="2743200"/>
            <a:ext cx="3714750" cy="2949575"/>
            <a:chOff x="128" y="829"/>
            <a:chExt cx="4138" cy="2963"/>
          </a:xfrm>
        </p:grpSpPr>
        <p:sp>
          <p:nvSpPr>
            <p:cNvPr id="25608" name="Oval 5"/>
            <p:cNvSpPr>
              <a:spLocks noChangeArrowheads="1"/>
            </p:cNvSpPr>
            <p:nvPr/>
          </p:nvSpPr>
          <p:spPr bwMode="auto">
            <a:xfrm>
              <a:off x="1512" y="1248"/>
              <a:ext cx="108" cy="96"/>
            </a:xfrm>
            <a:prstGeom prst="ellipse">
              <a:avLst/>
            </a:prstGeom>
            <a:solidFill>
              <a:schemeClr val="accent2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5609" name="Line 6"/>
            <p:cNvSpPr>
              <a:spLocks noChangeShapeType="1"/>
            </p:cNvSpPr>
            <p:nvPr/>
          </p:nvSpPr>
          <p:spPr bwMode="auto">
            <a:xfrm>
              <a:off x="810" y="1008"/>
              <a:ext cx="0" cy="278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triangle" w="med" len="med"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5610" name="Line 7"/>
            <p:cNvSpPr>
              <a:spLocks noChangeShapeType="1"/>
            </p:cNvSpPr>
            <p:nvPr/>
          </p:nvSpPr>
          <p:spPr bwMode="auto">
            <a:xfrm>
              <a:off x="810" y="3792"/>
              <a:ext cx="345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5611" name="Oval 8"/>
            <p:cNvSpPr>
              <a:spLocks noChangeArrowheads="1"/>
            </p:cNvSpPr>
            <p:nvPr/>
          </p:nvSpPr>
          <p:spPr bwMode="auto">
            <a:xfrm>
              <a:off x="2908" y="2264"/>
              <a:ext cx="108" cy="96"/>
            </a:xfrm>
            <a:prstGeom prst="ellipse">
              <a:avLst/>
            </a:prstGeom>
            <a:solidFill>
              <a:schemeClr val="hlink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5612" name="Line 9"/>
            <p:cNvSpPr>
              <a:spLocks noChangeShapeType="1"/>
            </p:cNvSpPr>
            <p:nvPr/>
          </p:nvSpPr>
          <p:spPr bwMode="auto">
            <a:xfrm flipV="1">
              <a:off x="810" y="2352"/>
              <a:ext cx="2106" cy="144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5613" name="Line 10"/>
            <p:cNvSpPr>
              <a:spLocks noChangeShapeType="1"/>
            </p:cNvSpPr>
            <p:nvPr/>
          </p:nvSpPr>
          <p:spPr bwMode="auto">
            <a:xfrm rot="19268048" flipV="1">
              <a:off x="128" y="1832"/>
              <a:ext cx="2106" cy="144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5614" name="Text Box 11"/>
            <p:cNvSpPr txBox="1">
              <a:spLocks noChangeArrowheads="1"/>
            </p:cNvSpPr>
            <p:nvPr/>
          </p:nvSpPr>
          <p:spPr bwMode="auto">
            <a:xfrm>
              <a:off x="903" y="2853"/>
              <a:ext cx="497" cy="827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  <a:sym typeface="Symbol" pitchFamily="18" charset="2"/>
                </a:rPr>
                <a:t></a:t>
              </a:r>
              <a:endPara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5615" name="Text Box 12"/>
            <p:cNvSpPr txBox="1">
              <a:spLocks noChangeArrowheads="1"/>
            </p:cNvSpPr>
            <p:nvPr/>
          </p:nvSpPr>
          <p:spPr bwMode="auto">
            <a:xfrm>
              <a:off x="2915" y="1741"/>
              <a:ext cx="1274" cy="705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(x, y)</a:t>
              </a:r>
            </a:p>
          </p:txBody>
        </p:sp>
        <p:sp>
          <p:nvSpPr>
            <p:cNvPr id="25616" name="Text Box 13"/>
            <p:cNvSpPr txBox="1">
              <a:spLocks noChangeArrowheads="1"/>
            </p:cNvSpPr>
            <p:nvPr/>
          </p:nvSpPr>
          <p:spPr bwMode="auto">
            <a:xfrm>
              <a:off x="1656" y="829"/>
              <a:ext cx="1610" cy="705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(x’, y’)</a:t>
              </a:r>
            </a:p>
          </p:txBody>
        </p:sp>
      </p:grpSp>
      <p:sp>
        <p:nvSpPr>
          <p:cNvPr id="25605" name="Rectangle 14"/>
          <p:cNvSpPr>
            <a:spLocks noChangeArrowheads="1"/>
          </p:cNvSpPr>
          <p:nvPr/>
        </p:nvSpPr>
        <p:spPr bwMode="auto">
          <a:xfrm>
            <a:off x="1117600" y="5029200"/>
            <a:ext cx="604838" cy="641350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  <a:sym typeface="Symbol" pitchFamily="18" charset="2"/>
              </a:rPr>
              <a:t>f</a:t>
            </a:r>
          </a:p>
        </p:txBody>
      </p:sp>
    </p:spTree>
    <p:extLst>
      <p:ext uri="{BB962C8B-B14F-4D97-AF65-F5344CB8AC3E}">
        <p14:creationId xmlns:p14="http://schemas.microsoft.com/office/powerpoint/2010/main" val="427836821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2-D Rotation</a:t>
            </a:r>
          </a:p>
        </p:txBody>
      </p:sp>
      <p:sp>
        <p:nvSpPr>
          <p:cNvPr id="72089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914400"/>
            <a:ext cx="7772400" cy="5257800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/>
              <a:t>This is easy to capture in matrix form:</a:t>
            </a:r>
          </a:p>
          <a:p>
            <a:pPr marL="0" indent="0"/>
            <a:endParaRPr lang="en-US" sz="2000" dirty="0"/>
          </a:p>
          <a:p>
            <a:pPr marL="0" indent="0"/>
            <a:endParaRPr lang="en-US" sz="2000" dirty="0"/>
          </a:p>
          <a:p>
            <a:pPr marL="0" indent="0"/>
            <a:endParaRPr lang="en-US" sz="2000" dirty="0"/>
          </a:p>
          <a:p>
            <a:pPr marL="0" indent="0"/>
            <a:endParaRPr lang="en-US" sz="2000" dirty="0"/>
          </a:p>
          <a:p>
            <a:pPr marL="0" indent="0"/>
            <a:endParaRPr lang="en-US" sz="2000" dirty="0"/>
          </a:p>
          <a:p>
            <a:pPr marL="0" indent="0"/>
            <a:endParaRPr lang="en-US" sz="2000" dirty="0"/>
          </a:p>
          <a:p>
            <a:pPr marL="0" indent="0">
              <a:buNone/>
            </a:pPr>
            <a:r>
              <a:rPr lang="en-US" sz="2000" dirty="0"/>
              <a:t>Even though sin(</a:t>
            </a:r>
            <a:r>
              <a:rPr lang="en-US" sz="2000" dirty="0">
                <a:latin typeface="Symbol" pitchFamily="18" charset="2"/>
              </a:rPr>
              <a:t>q</a:t>
            </a:r>
            <a:r>
              <a:rPr lang="en-US" sz="2000" dirty="0"/>
              <a:t>) and </a:t>
            </a:r>
            <a:r>
              <a:rPr lang="en-US" sz="2000" dirty="0" err="1"/>
              <a:t>cos</a:t>
            </a:r>
            <a:r>
              <a:rPr lang="en-US" sz="2000" dirty="0"/>
              <a:t>(</a:t>
            </a:r>
            <a:r>
              <a:rPr lang="en-US" sz="2000" dirty="0">
                <a:latin typeface="Symbol" pitchFamily="18" charset="2"/>
              </a:rPr>
              <a:t>q</a:t>
            </a:r>
            <a:r>
              <a:rPr lang="en-US" sz="2000" dirty="0"/>
              <a:t>) are nonlinear functions of </a:t>
            </a:r>
            <a:r>
              <a:rPr lang="en-US" sz="2000" dirty="0">
                <a:latin typeface="Symbol" pitchFamily="18" charset="2"/>
              </a:rPr>
              <a:t>q</a:t>
            </a:r>
            <a:r>
              <a:rPr lang="en-US" sz="2000" dirty="0"/>
              <a:t>,</a:t>
            </a:r>
          </a:p>
          <a:p>
            <a:pPr lvl="1"/>
            <a:r>
              <a:rPr lang="en-US" sz="1800" b="1" i="1" dirty="0"/>
              <a:t>x’ is a linear combination of x and y</a:t>
            </a:r>
          </a:p>
          <a:p>
            <a:pPr lvl="1"/>
            <a:r>
              <a:rPr lang="en-US" sz="1800" b="1" i="1" dirty="0"/>
              <a:t>y’ is a linear combination of x and y</a:t>
            </a:r>
          </a:p>
          <a:p>
            <a:pPr lvl="1"/>
            <a:endParaRPr lang="en-US" sz="1800" b="1" i="1" dirty="0"/>
          </a:p>
          <a:p>
            <a:pPr marL="0" indent="0">
              <a:buNone/>
            </a:pPr>
            <a:r>
              <a:rPr lang="en-US" sz="2000" dirty="0"/>
              <a:t>What is the inverse transformation?</a:t>
            </a:r>
          </a:p>
          <a:p>
            <a:pPr lvl="1"/>
            <a:r>
              <a:rPr lang="en-US" sz="1800" dirty="0"/>
              <a:t>Rotation by –</a:t>
            </a:r>
            <a:r>
              <a:rPr lang="en-US" sz="1800" dirty="0">
                <a:latin typeface="Symbol" pitchFamily="18" charset="2"/>
              </a:rPr>
              <a:t>q</a:t>
            </a:r>
            <a:endParaRPr lang="en-US" sz="1800" dirty="0"/>
          </a:p>
          <a:p>
            <a:pPr lvl="1"/>
            <a:r>
              <a:rPr lang="en-US" sz="1800" dirty="0"/>
              <a:t>For rotation matrices</a:t>
            </a:r>
          </a:p>
        </p:txBody>
      </p:sp>
      <p:graphicFrame>
        <p:nvGraphicFramePr>
          <p:cNvPr id="3074" name="Object 4"/>
          <p:cNvGraphicFramePr>
            <a:graphicFrameLocks noChangeAspect="1"/>
          </p:cNvGraphicFramePr>
          <p:nvPr/>
        </p:nvGraphicFramePr>
        <p:xfrm>
          <a:off x="1752600" y="1338263"/>
          <a:ext cx="4454525" cy="1176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156" name="Equation" r:id="rId3" imgW="1777680" imgH="469800" progId="Equation.3">
                  <p:embed/>
                </p:oleObj>
              </mc:Choice>
              <mc:Fallback>
                <p:oleObj name="Equation" r:id="rId3" imgW="1777680" imgH="469800" progId="Equation.3">
                  <p:embed/>
                  <p:pic>
                    <p:nvPicPr>
                      <p:cNvPr id="3074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2600" y="1338263"/>
                        <a:ext cx="4454525" cy="11763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tx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28575">
                            <a:solidFill>
                              <a:schemeClr val="tx2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20901" name="Object 5"/>
          <p:cNvGraphicFramePr>
            <a:graphicFrameLocks noGrp="1" noChangeAspect="1"/>
          </p:cNvGraphicFramePr>
          <p:nvPr>
            <p:ph sz="half" idx="2"/>
          </p:nvPr>
        </p:nvGraphicFramePr>
        <p:xfrm>
          <a:off x="3746500" y="5453063"/>
          <a:ext cx="1254125" cy="400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157" name="Equation" r:id="rId5" imgW="596880" imgH="190440" progId="Equation.3">
                  <p:embed/>
                </p:oleObj>
              </mc:Choice>
              <mc:Fallback>
                <p:oleObj name="Equation" r:id="rId5" imgW="596880" imgH="190440" progId="Equation.3">
                  <p:embed/>
                  <p:pic>
                    <p:nvPicPr>
                      <p:cNvPr id="720901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46500" y="5453063"/>
                        <a:ext cx="1254125" cy="4000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8" name="AutoShape 7"/>
          <p:cNvSpPr>
            <a:spLocks/>
          </p:cNvSpPr>
          <p:nvPr/>
        </p:nvSpPr>
        <p:spPr bwMode="auto">
          <a:xfrm rot="-5400000">
            <a:off x="4038600" y="1447800"/>
            <a:ext cx="228600" cy="2514600"/>
          </a:xfrm>
          <a:prstGeom prst="leftBrace">
            <a:avLst>
              <a:gd name="adj1" fmla="val 91667"/>
              <a:gd name="adj2" fmla="val 50000"/>
            </a:avLst>
          </a:prstGeom>
          <a:noFill/>
          <a:ln w="38100">
            <a:solidFill>
              <a:schemeClr val="tx2"/>
            </a:solidFill>
            <a:round/>
            <a:headEnd/>
            <a:tailEnd/>
          </a:ln>
        </p:spPr>
        <p:txBody>
          <a:bodyPr vert="eaVert"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079" name="Text Box 8"/>
          <p:cNvSpPr txBox="1">
            <a:spLocks noChangeArrowheads="1"/>
          </p:cNvSpPr>
          <p:nvPr/>
        </p:nvSpPr>
        <p:spPr bwMode="auto">
          <a:xfrm>
            <a:off x="3946525" y="2860675"/>
            <a:ext cx="4048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R</a:t>
            </a:r>
          </a:p>
        </p:txBody>
      </p:sp>
    </p:spTree>
    <p:extLst>
      <p:ext uri="{BB962C8B-B14F-4D97-AF65-F5344CB8AC3E}">
        <p14:creationId xmlns:p14="http://schemas.microsoft.com/office/powerpoint/2010/main" val="602872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8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8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89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89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89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89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0899" grpId="0" uiExpand="1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Basic 2D transformations</a:t>
            </a:r>
          </a:p>
        </p:txBody>
      </p: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6030910" y="4387072"/>
            <a:ext cx="12938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Translate</a:t>
            </a:r>
          </a:p>
        </p:txBody>
      </p:sp>
      <p:sp>
        <p:nvSpPr>
          <p:cNvPr id="8" name="Text Box 8"/>
          <p:cNvSpPr txBox="1">
            <a:spLocks noChangeArrowheads="1"/>
          </p:cNvSpPr>
          <p:nvPr/>
        </p:nvSpPr>
        <p:spPr bwMode="auto">
          <a:xfrm>
            <a:off x="1601543" y="4387072"/>
            <a:ext cx="9620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Rotate</a:t>
            </a:r>
          </a:p>
        </p:txBody>
      </p:sp>
      <p:sp>
        <p:nvSpPr>
          <p:cNvPr id="9" name="Text Box 9"/>
          <p:cNvSpPr txBox="1">
            <a:spLocks noChangeArrowheads="1"/>
          </p:cNvSpPr>
          <p:nvPr/>
        </p:nvSpPr>
        <p:spPr bwMode="auto">
          <a:xfrm>
            <a:off x="6234110" y="2499965"/>
            <a:ext cx="8874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Shear</a:t>
            </a:r>
          </a:p>
        </p:txBody>
      </p:sp>
      <p:sp>
        <p:nvSpPr>
          <p:cNvPr id="11" name="Text Box 11"/>
          <p:cNvSpPr txBox="1">
            <a:spLocks noChangeArrowheads="1"/>
          </p:cNvSpPr>
          <p:nvPr/>
        </p:nvSpPr>
        <p:spPr bwMode="auto">
          <a:xfrm>
            <a:off x="1794423" y="2494771"/>
            <a:ext cx="8429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Scale</a:t>
            </a:r>
          </a:p>
        </p:txBody>
      </p:sp>
      <p:graphicFrame>
        <p:nvGraphicFramePr>
          <p:cNvPr id="12" name="Object 11"/>
          <p:cNvGraphicFramePr>
            <a:graphicFrameLocks noChangeAspect="1"/>
          </p:cNvGraphicFramePr>
          <p:nvPr>
            <p:extLst/>
          </p:nvPr>
        </p:nvGraphicFramePr>
        <p:xfrm>
          <a:off x="5440360" y="1563340"/>
          <a:ext cx="2471738" cy="930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231" name="Equation" r:id="rId4" imgW="1282680" imgH="482400" progId="Equation.3">
                  <p:embed/>
                </p:oleObj>
              </mc:Choice>
              <mc:Fallback>
                <p:oleObj name="Equation" r:id="rId4" imgW="1282680" imgH="482400" progId="Equation.3">
                  <p:embed/>
                  <p:pic>
                    <p:nvPicPr>
                      <p:cNvPr id="12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40360" y="1563340"/>
                        <a:ext cx="2471738" cy="930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/>
          <p:cNvGraphicFramePr>
            <a:graphicFrameLocks noChangeAspect="1"/>
          </p:cNvGraphicFramePr>
          <p:nvPr>
            <p:extLst/>
          </p:nvPr>
        </p:nvGraphicFramePr>
        <p:xfrm>
          <a:off x="616973" y="3482942"/>
          <a:ext cx="3110551" cy="868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232" name="Equation" r:id="rId6" imgW="1688760" imgH="469800" progId="Equation.3">
                  <p:embed/>
                </p:oleObj>
              </mc:Choice>
              <mc:Fallback>
                <p:oleObj name="Equation" r:id="rId6" imgW="1688760" imgH="469800" progId="Equation.3">
                  <p:embed/>
                  <p:pic>
                    <p:nvPicPr>
                      <p:cNvPr id="13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6973" y="3482942"/>
                        <a:ext cx="3110551" cy="8683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3"/>
          <p:cNvGraphicFramePr>
            <a:graphicFrameLocks noChangeAspect="1"/>
          </p:cNvGraphicFramePr>
          <p:nvPr>
            <p:extLst/>
          </p:nvPr>
        </p:nvGraphicFramePr>
        <p:xfrm>
          <a:off x="770486" y="1433555"/>
          <a:ext cx="2624137" cy="10389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233" name="Equation" r:id="rId8" imgW="1218960" imgH="482400" progId="Equation.3">
                  <p:embed/>
                </p:oleObj>
              </mc:Choice>
              <mc:Fallback>
                <p:oleObj name="Equation" r:id="rId8" imgW="1218960" imgH="482400" progId="Equation.3">
                  <p:embed/>
                  <p:pic>
                    <p:nvPicPr>
                      <p:cNvPr id="14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0486" y="1433555"/>
                        <a:ext cx="2624137" cy="103899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15"/>
          <p:cNvGraphicFramePr>
            <a:graphicFrameLocks noChangeAspect="1"/>
          </p:cNvGraphicFramePr>
          <p:nvPr>
            <p:extLst/>
          </p:nvPr>
        </p:nvGraphicFramePr>
        <p:xfrm>
          <a:off x="5343767" y="3244072"/>
          <a:ext cx="2668098" cy="1371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234" name="Equation" r:id="rId10" imgW="1358640" imgH="698400" progId="Equation.3">
                  <p:embed/>
                </p:oleObj>
              </mc:Choice>
              <mc:Fallback>
                <p:oleObj name="Equation" r:id="rId10" imgW="1358640" imgH="698400" progId="Equation.3">
                  <p:embed/>
                  <p:pic>
                    <p:nvPicPr>
                      <p:cNvPr id="16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43767" y="3244072"/>
                        <a:ext cx="2668098" cy="1371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16"/>
          <p:cNvGraphicFramePr>
            <a:graphicFrameLocks noChangeAspect="1"/>
          </p:cNvGraphicFramePr>
          <p:nvPr>
            <p:extLst/>
          </p:nvPr>
        </p:nvGraphicFramePr>
        <p:xfrm>
          <a:off x="787419" y="5181600"/>
          <a:ext cx="2667000" cy="13570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235" name="Equation" r:id="rId12" imgW="1371600" imgH="698400" progId="Equation.3">
                  <p:embed/>
                </p:oleObj>
              </mc:Choice>
              <mc:Fallback>
                <p:oleObj name="Equation" r:id="rId12" imgW="1371600" imgH="698400" progId="Equation.3">
                  <p:embed/>
                  <p:pic>
                    <p:nvPicPr>
                      <p:cNvPr id="17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7419" y="5181600"/>
                        <a:ext cx="2667000" cy="135708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Text Box 7"/>
          <p:cNvSpPr txBox="1">
            <a:spLocks noChangeArrowheads="1"/>
          </p:cNvSpPr>
          <p:nvPr/>
        </p:nvSpPr>
        <p:spPr bwMode="auto">
          <a:xfrm>
            <a:off x="1844404" y="6354016"/>
            <a:ext cx="77040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Affine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886200" y="5338353"/>
            <a:ext cx="5257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Affine is any combination of translation, scale, rotation, and shear</a:t>
            </a:r>
          </a:p>
        </p:txBody>
      </p:sp>
    </p:spTree>
    <p:extLst>
      <p:ext uri="{BB962C8B-B14F-4D97-AF65-F5344CB8AC3E}">
        <p14:creationId xmlns:p14="http://schemas.microsoft.com/office/powerpoint/2010/main" val="34686781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2"/>
          <p:cNvSpPr>
            <a:spLocks noGrp="1" noChangeArrowheads="1"/>
          </p:cNvSpPr>
          <p:nvPr>
            <p:ph type="title"/>
          </p:nvPr>
        </p:nvSpPr>
        <p:spPr>
          <a:xfrm>
            <a:off x="687388" y="76200"/>
            <a:ext cx="7770812" cy="838200"/>
          </a:xfrm>
        </p:spPr>
        <p:txBody>
          <a:bodyPr/>
          <a:lstStyle/>
          <a:p>
            <a:r>
              <a:rPr lang="en-US" dirty="0"/>
              <a:t>Affine Transformations</a:t>
            </a: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304800" y="1612900"/>
            <a:ext cx="8566150" cy="494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Affine transformations are combinations of 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Linear transformations, and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Translations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Properties of affine transformations: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Lines map to lines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Parallel lines remain parallel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Ratios are preserved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Closed under composition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/>
          </p:nvPr>
        </p:nvGraphicFramePr>
        <p:xfrm>
          <a:off x="5791200" y="1143000"/>
          <a:ext cx="2667000" cy="1357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5204" name="Equation" r:id="rId4" imgW="1371600" imgH="698400" progId="Equation.3">
                  <p:embed/>
                </p:oleObj>
              </mc:Choice>
              <mc:Fallback>
                <p:oleObj name="Equation" r:id="rId4" imgW="1371600" imgH="698400" progId="Equation.3">
                  <p:embed/>
                  <p:pic>
                    <p:nvPicPr>
                      <p:cNvPr id="2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91200" y="1143000"/>
                        <a:ext cx="2667000" cy="13573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/>
          </p:nvPr>
        </p:nvGraphicFramePr>
        <p:xfrm>
          <a:off x="5740400" y="3200400"/>
          <a:ext cx="2755900" cy="1416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5205" name="Equation" r:id="rId6" imgW="1358640" imgH="698400" progId="Equation.3">
                  <p:embed/>
                </p:oleObj>
              </mc:Choice>
              <mc:Fallback>
                <p:oleObj name="Equation" r:id="rId6" imgW="1358640" imgH="698400" progId="Equation.3">
                  <p:embed/>
                  <p:pic>
                    <p:nvPicPr>
                      <p:cNvPr id="3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40400" y="3200400"/>
                        <a:ext cx="2755900" cy="1416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tx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6934200" y="2546093"/>
            <a:ext cx="76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or</a:t>
            </a:r>
          </a:p>
        </p:txBody>
      </p:sp>
    </p:spTree>
    <p:extLst>
      <p:ext uri="{BB962C8B-B14F-4D97-AF65-F5344CB8AC3E}">
        <p14:creationId xmlns:p14="http://schemas.microsoft.com/office/powerpoint/2010/main" val="217542724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2D image transformations (reference table)</a:t>
            </a:r>
          </a:p>
        </p:txBody>
      </p:sp>
      <p:pic>
        <p:nvPicPr>
          <p:cNvPr id="31747" name="Picture 3"/>
          <p:cNvPicPr>
            <a:picLocks noChangeAspect="1" noChangeArrowheads="1"/>
          </p:cNvPicPr>
          <p:nvPr/>
        </p:nvPicPr>
        <p:blipFill>
          <a:blip r:embed="rId3" cstate="print"/>
          <a:srcRect l="23714" t="51855" r="14572" b="21048"/>
          <a:stretch>
            <a:fillRect/>
          </a:stretch>
        </p:blipFill>
        <p:spPr bwMode="auto">
          <a:xfrm>
            <a:off x="1143000" y="1371600"/>
            <a:ext cx="6477000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8" name="Picture 4"/>
          <p:cNvPicPr>
            <a:picLocks noChangeAspect="1" noChangeArrowheads="1"/>
          </p:cNvPicPr>
          <p:nvPr/>
        </p:nvPicPr>
        <p:blipFill>
          <a:blip r:embed="rId4" cstate="print"/>
          <a:srcRect l="6572" t="30191" r="4286" b="14952"/>
          <a:stretch>
            <a:fillRect/>
          </a:stretch>
        </p:blipFill>
        <p:spPr bwMode="auto">
          <a:xfrm>
            <a:off x="1409700" y="3657600"/>
            <a:ext cx="594360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7162800" y="6396335"/>
            <a:ext cx="1981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Szeliski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2.1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29311" y="5889977"/>
            <a:ext cx="16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‘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Homography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’</a:t>
            </a:r>
          </a:p>
        </p:txBody>
      </p:sp>
    </p:spTree>
    <p:extLst>
      <p:ext uri="{BB962C8B-B14F-4D97-AF65-F5344CB8AC3E}">
        <p14:creationId xmlns:p14="http://schemas.microsoft.com/office/powerpoint/2010/main" val="250431075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>
          <a:xfrm>
            <a:off x="687388" y="76200"/>
            <a:ext cx="7770812" cy="838200"/>
          </a:xfrm>
        </p:spPr>
        <p:txBody>
          <a:bodyPr/>
          <a:lstStyle/>
          <a:p>
            <a:r>
              <a:rPr lang="en-US" dirty="0"/>
              <a:t>Projective Transformations</a:t>
            </a:r>
          </a:p>
        </p:txBody>
      </p:sp>
      <p:graphicFrame>
        <p:nvGraphicFramePr>
          <p:cNvPr id="16386" name="Object 4"/>
          <p:cNvGraphicFramePr>
            <a:graphicFrameLocks noChangeAspect="1"/>
          </p:cNvGraphicFramePr>
          <p:nvPr/>
        </p:nvGraphicFramePr>
        <p:xfrm>
          <a:off x="5494338" y="1447800"/>
          <a:ext cx="2811462" cy="1184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6211" name="Equation" r:id="rId3" imgW="1384200" imgH="583920" progId="">
                  <p:embed/>
                </p:oleObj>
              </mc:Choice>
              <mc:Fallback>
                <p:oleObj name="Equation" r:id="rId3" imgW="1384200" imgH="583920" progId="">
                  <p:embed/>
                  <p:pic>
                    <p:nvPicPr>
                      <p:cNvPr id="16386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94338" y="1447800"/>
                        <a:ext cx="2811462" cy="11842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tx1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304800" y="1612900"/>
            <a:ext cx="8566150" cy="494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Projective transformations are combos of 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Affine transformations, and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Projective warps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Properties of projective transformations: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Lines map to lines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Parallel lines do not necessarily remain parallel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Ratios are not preserved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Closed under composition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Models change of basis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Projective matrix is defined up to a scale (8 DOF)</a:t>
            </a:r>
          </a:p>
        </p:txBody>
      </p:sp>
    </p:spTree>
    <p:extLst>
      <p:ext uri="{BB962C8B-B14F-4D97-AF65-F5344CB8AC3E}">
        <p14:creationId xmlns:p14="http://schemas.microsoft.com/office/powerpoint/2010/main" val="200354923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dirty="0"/>
              <a:t>Cameras and World Geometry</a:t>
            </a:r>
          </a:p>
        </p:txBody>
      </p:sp>
      <p:pic>
        <p:nvPicPr>
          <p:cNvPr id="21507" name="Picture 2"/>
          <p:cNvPicPr>
            <a:picLocks noChangeAspect="1" noChangeArrowheads="1"/>
          </p:cNvPicPr>
          <p:nvPr/>
        </p:nvPicPr>
        <p:blipFill>
          <a:blip r:embed="rId2" cstate="print"/>
          <a:srcRect t="28223"/>
          <a:stretch>
            <a:fillRect/>
          </a:stretch>
        </p:blipFill>
        <p:spPr bwMode="auto">
          <a:xfrm>
            <a:off x="685800" y="1143000"/>
            <a:ext cx="7885113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1219200" y="1447800"/>
            <a:ext cx="2595563" cy="36988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How tall is this woman?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4953000" y="4724400"/>
            <a:ext cx="2287588" cy="36988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Which ball is closer?</a:t>
            </a: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1219200" y="2057400"/>
            <a:ext cx="2724150" cy="36988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How high is the camera?</a:t>
            </a: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1219200" y="2667000"/>
            <a:ext cx="2514600" cy="64611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What is the camera rotation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wrt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. world?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01000" y="6550223"/>
            <a:ext cx="15097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James Hays</a:t>
            </a:r>
          </a:p>
        </p:txBody>
      </p:sp>
    </p:spTree>
    <p:extLst>
      <p:ext uri="{BB962C8B-B14F-4D97-AF65-F5344CB8AC3E}">
        <p14:creationId xmlns:p14="http://schemas.microsoft.com/office/powerpoint/2010/main" val="3049433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hotoTourismPreview_640x480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420" y="0"/>
            <a:ext cx="9142580" cy="6857465"/>
          </a:xfrm>
        </p:spPr>
      </p:pic>
    </p:spTree>
    <p:extLst>
      <p:ext uri="{BB962C8B-B14F-4D97-AF65-F5344CB8AC3E}">
        <p14:creationId xmlns:p14="http://schemas.microsoft.com/office/powerpoint/2010/main" val="290417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>
          <a:xfrm>
            <a:off x="952500" y="28471"/>
            <a:ext cx="7391400" cy="914400"/>
          </a:xfrm>
        </p:spPr>
        <p:txBody>
          <a:bodyPr/>
          <a:lstStyle/>
          <a:p>
            <a:pPr eaLnBrk="1" hangingPunct="1"/>
            <a:r>
              <a:rPr lang="en-US" dirty="0"/>
              <a:t>The Geometry of Image Formation</a:t>
            </a:r>
          </a:p>
        </p:txBody>
      </p:sp>
      <p:sp>
        <p:nvSpPr>
          <p:cNvPr id="4099" name="Content Placeholder 2"/>
          <p:cNvSpPr>
            <a:spLocks noGrp="1"/>
          </p:cNvSpPr>
          <p:nvPr>
            <p:ph idx="1"/>
          </p:nvPr>
        </p:nvSpPr>
        <p:spPr>
          <a:xfrm>
            <a:off x="342900" y="1981200"/>
            <a:ext cx="8458200" cy="4144963"/>
          </a:xfrm>
        </p:spPr>
        <p:txBody>
          <a:bodyPr>
            <a:normAutofit/>
          </a:bodyPr>
          <a:lstStyle/>
          <a:p>
            <a:pPr eaLnBrk="1" hangingPunct="1">
              <a:buFont typeface="Arial" charset="0"/>
              <a:buNone/>
              <a:defRPr/>
            </a:pPr>
            <a:r>
              <a:rPr lang="en-US" dirty="0"/>
              <a:t>	Mapping between image and world coordinates</a:t>
            </a:r>
          </a:p>
          <a:p>
            <a:pPr lvl="1" eaLnBrk="1" hangingPunct="1">
              <a:defRPr/>
            </a:pPr>
            <a:r>
              <a:rPr lang="en-US" dirty="0"/>
              <a:t>Pinhole camera model</a:t>
            </a:r>
          </a:p>
          <a:p>
            <a:pPr lvl="1" eaLnBrk="1" hangingPunct="1">
              <a:defRPr/>
            </a:pPr>
            <a:r>
              <a:rPr lang="en-US" dirty="0"/>
              <a:t>Projective geometry</a:t>
            </a:r>
          </a:p>
          <a:p>
            <a:pPr lvl="2" eaLnBrk="1" hangingPunct="1">
              <a:defRPr/>
            </a:pPr>
            <a:r>
              <a:rPr lang="en-US" dirty="0"/>
              <a:t>Vanishing points and lines</a:t>
            </a:r>
          </a:p>
          <a:p>
            <a:pPr lvl="1" eaLnBrk="1" hangingPunct="1">
              <a:defRPr/>
            </a:pPr>
            <a:r>
              <a:rPr lang="en-US" dirty="0"/>
              <a:t>Projection matrix</a:t>
            </a:r>
          </a:p>
          <a:p>
            <a:pPr lvl="1" eaLnBrk="1" hangingPunct="1">
              <a:defRPr/>
            </a:pPr>
            <a:endParaRPr lang="en-US" dirty="0"/>
          </a:p>
          <a:p>
            <a:pPr eaLnBrk="1" hangingPunct="1">
              <a:defRPr/>
            </a:pPr>
            <a:endParaRPr lang="en-US" dirty="0"/>
          </a:p>
          <a:p>
            <a:pPr eaLnBrk="1" hangingPunct="1">
              <a:defRPr/>
            </a:pPr>
            <a:endParaRPr lang="en-US" dirty="0"/>
          </a:p>
        </p:txBody>
      </p:sp>
      <p:sp>
        <p:nvSpPr>
          <p:cNvPr id="4" name="Subtitle 2"/>
          <p:cNvSpPr txBox="1">
            <a:spLocks/>
          </p:cNvSpPr>
          <p:nvPr/>
        </p:nvSpPr>
        <p:spPr bwMode="auto">
          <a:xfrm>
            <a:off x="2476500" y="776235"/>
            <a:ext cx="41910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fontAlgn="auto" hangingPunct="1">
              <a:spcAft>
                <a:spcPts val="0"/>
              </a:spcAft>
              <a:buNone/>
              <a:defRPr/>
            </a:pPr>
            <a:r>
              <a:rPr lang="en-US" dirty="0" err="1">
                <a:solidFill>
                  <a:srgbClr val="C00000"/>
                </a:solidFill>
              </a:rPr>
              <a:t>Szeliski</a:t>
            </a:r>
            <a:r>
              <a:rPr lang="en-US" dirty="0">
                <a:solidFill>
                  <a:srgbClr val="C00000"/>
                </a:solidFill>
              </a:rPr>
              <a:t> 2.1, parts of 2.2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219200" y="6402492"/>
            <a:ext cx="6858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Slides from James Hays, Derek </a:t>
            </a:r>
            <a:r>
              <a:rPr lang="en-US" sz="1400" dirty="0" err="1"/>
              <a:t>Hoiem</a:t>
            </a:r>
            <a:r>
              <a:rPr lang="en-US" sz="1400" dirty="0"/>
              <a:t>, Alexei </a:t>
            </a:r>
            <a:r>
              <a:rPr lang="en-US" sz="1400" dirty="0" err="1"/>
              <a:t>Efros</a:t>
            </a:r>
            <a:r>
              <a:rPr lang="en-US" sz="1400" dirty="0"/>
              <a:t>, Steve Seitz, and David Forsyth</a:t>
            </a:r>
          </a:p>
        </p:txBody>
      </p:sp>
    </p:spTree>
    <p:extLst>
      <p:ext uri="{BB962C8B-B14F-4D97-AF65-F5344CB8AC3E}">
        <p14:creationId xmlns:p14="http://schemas.microsoft.com/office/powerpoint/2010/main" val="236132838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dirty="0"/>
              <a:t>Let’s design a camera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1170057"/>
            <a:ext cx="7772400" cy="1295400"/>
          </a:xfrm>
        </p:spPr>
        <p:txBody>
          <a:bodyPr rtlCol="0">
            <a:normAutofit/>
          </a:bodyPr>
          <a:lstStyle/>
          <a:p>
            <a:pPr marL="457200" lvl="1" indent="0" eaLnBrk="1" fontAlgn="auto" hangingPunct="1">
              <a:spcAft>
                <a:spcPts val="0"/>
              </a:spcAft>
              <a:buNone/>
              <a:defRPr/>
            </a:pPr>
            <a:r>
              <a:rPr lang="en-US" dirty="0"/>
              <a:t>Idea 1:  Put a sensor in front of an object</a:t>
            </a:r>
          </a:p>
          <a:p>
            <a:pPr marL="457200" lvl="1" indent="0" eaLnBrk="1" fontAlgn="auto" hangingPunct="1">
              <a:spcAft>
                <a:spcPts val="0"/>
              </a:spcAft>
              <a:buNone/>
              <a:defRPr/>
            </a:pPr>
            <a:r>
              <a:rPr lang="en-US" dirty="0"/>
              <a:t>Do we get a reasonable image?</a:t>
            </a:r>
          </a:p>
        </p:txBody>
      </p:sp>
      <p:pic>
        <p:nvPicPr>
          <p:cNvPr id="23556" name="Picture 4" descr="image-nothi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28800" y="3276600"/>
            <a:ext cx="5484813" cy="224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17"/>
          <p:cNvGrpSpPr>
            <a:grpSpLocks/>
          </p:cNvGrpSpPr>
          <p:nvPr/>
        </p:nvGrpSpPr>
        <p:grpSpPr bwMode="auto">
          <a:xfrm>
            <a:off x="2362200" y="3810000"/>
            <a:ext cx="4724400" cy="1524000"/>
            <a:chOff x="1536" y="1248"/>
            <a:chExt cx="2976" cy="960"/>
          </a:xfrm>
        </p:grpSpPr>
        <p:sp>
          <p:nvSpPr>
            <p:cNvPr id="23568" name="Line 7"/>
            <p:cNvSpPr>
              <a:spLocks noChangeShapeType="1"/>
            </p:cNvSpPr>
            <p:nvPr/>
          </p:nvSpPr>
          <p:spPr bwMode="auto">
            <a:xfrm>
              <a:off x="1536" y="1248"/>
              <a:ext cx="2976" cy="96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69" name="Line 8"/>
            <p:cNvSpPr>
              <a:spLocks noChangeShapeType="1"/>
            </p:cNvSpPr>
            <p:nvPr/>
          </p:nvSpPr>
          <p:spPr bwMode="auto">
            <a:xfrm>
              <a:off x="1536" y="1248"/>
              <a:ext cx="2976" cy="672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70" name="Line 9"/>
            <p:cNvSpPr>
              <a:spLocks noChangeShapeType="1"/>
            </p:cNvSpPr>
            <p:nvPr/>
          </p:nvSpPr>
          <p:spPr bwMode="auto">
            <a:xfrm>
              <a:off x="1536" y="1248"/>
              <a:ext cx="2976" cy="384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42730" name="Line 10"/>
          <p:cNvSpPr>
            <a:spLocks noChangeShapeType="1"/>
          </p:cNvSpPr>
          <p:nvPr/>
        </p:nvSpPr>
        <p:spPr bwMode="auto">
          <a:xfrm>
            <a:off x="2362200" y="3810000"/>
            <a:ext cx="4724400" cy="22860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grpSp>
        <p:nvGrpSpPr>
          <p:cNvPr id="3" name="Group 16"/>
          <p:cNvGrpSpPr>
            <a:grpSpLocks/>
          </p:cNvGrpSpPr>
          <p:nvPr/>
        </p:nvGrpSpPr>
        <p:grpSpPr bwMode="auto">
          <a:xfrm>
            <a:off x="2667000" y="4038600"/>
            <a:ext cx="4419600" cy="1295400"/>
            <a:chOff x="1728" y="1392"/>
            <a:chExt cx="2784" cy="816"/>
          </a:xfrm>
        </p:grpSpPr>
        <p:grpSp>
          <p:nvGrpSpPr>
            <p:cNvPr id="4" name="Group 15"/>
            <p:cNvGrpSpPr>
              <a:grpSpLocks/>
            </p:cNvGrpSpPr>
            <p:nvPr/>
          </p:nvGrpSpPr>
          <p:grpSpPr bwMode="auto">
            <a:xfrm>
              <a:off x="1728" y="1392"/>
              <a:ext cx="2784" cy="528"/>
              <a:chOff x="1728" y="1392"/>
              <a:chExt cx="2784" cy="528"/>
            </a:xfrm>
          </p:grpSpPr>
          <p:sp>
            <p:nvSpPr>
              <p:cNvPr id="23565" name="Line 11"/>
              <p:cNvSpPr>
                <a:spLocks noChangeShapeType="1"/>
              </p:cNvSpPr>
              <p:nvPr/>
            </p:nvSpPr>
            <p:spPr bwMode="auto">
              <a:xfrm flipV="1">
                <a:off x="1728" y="1392"/>
                <a:ext cx="2784" cy="240"/>
              </a:xfrm>
              <a:prstGeom prst="line">
                <a:avLst/>
              </a:prstGeom>
              <a:noFill/>
              <a:ln w="19050">
                <a:solidFill>
                  <a:schemeClr val="folHlink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566" name="Line 12"/>
              <p:cNvSpPr>
                <a:spLocks noChangeShapeType="1"/>
              </p:cNvSpPr>
              <p:nvPr/>
            </p:nvSpPr>
            <p:spPr bwMode="auto">
              <a:xfrm>
                <a:off x="1728" y="1632"/>
                <a:ext cx="2784" cy="0"/>
              </a:xfrm>
              <a:prstGeom prst="line">
                <a:avLst/>
              </a:prstGeom>
              <a:noFill/>
              <a:ln w="19050">
                <a:solidFill>
                  <a:schemeClr val="folHlink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567" name="Line 13"/>
              <p:cNvSpPr>
                <a:spLocks noChangeShapeType="1"/>
              </p:cNvSpPr>
              <p:nvPr/>
            </p:nvSpPr>
            <p:spPr bwMode="auto">
              <a:xfrm>
                <a:off x="1728" y="1632"/>
                <a:ext cx="2784" cy="288"/>
              </a:xfrm>
              <a:prstGeom prst="line">
                <a:avLst/>
              </a:prstGeom>
              <a:noFill/>
              <a:ln w="19050">
                <a:solidFill>
                  <a:schemeClr val="folHlink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3564" name="Line 14"/>
            <p:cNvSpPr>
              <a:spLocks noChangeShapeType="1"/>
            </p:cNvSpPr>
            <p:nvPr/>
          </p:nvSpPr>
          <p:spPr bwMode="auto">
            <a:xfrm>
              <a:off x="1728" y="1632"/>
              <a:ext cx="2784" cy="576"/>
            </a:xfrm>
            <a:prstGeom prst="line">
              <a:avLst/>
            </a:prstGeom>
            <a:noFill/>
            <a:ln w="19050">
              <a:solidFill>
                <a:schemeClr val="folHlink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3560" name="Oval 18"/>
          <p:cNvSpPr>
            <a:spLocks noChangeArrowheads="1"/>
          </p:cNvSpPr>
          <p:nvPr/>
        </p:nvSpPr>
        <p:spPr bwMode="auto">
          <a:xfrm>
            <a:off x="2317750" y="377825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23561" name="Oval 19"/>
          <p:cNvSpPr>
            <a:spLocks noChangeArrowheads="1"/>
          </p:cNvSpPr>
          <p:nvPr/>
        </p:nvSpPr>
        <p:spPr bwMode="auto">
          <a:xfrm>
            <a:off x="2635250" y="4386263"/>
            <a:ext cx="76200" cy="76200"/>
          </a:xfrm>
          <a:prstGeom prst="ellipse">
            <a:avLst/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23562" name="TextBox 17"/>
          <p:cNvSpPr txBox="1">
            <a:spLocks noChangeArrowheads="1"/>
          </p:cNvSpPr>
          <p:nvPr/>
        </p:nvSpPr>
        <p:spPr bwMode="auto">
          <a:xfrm>
            <a:off x="0" y="6550025"/>
            <a:ext cx="149225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latin typeface="Calibri" pitchFamily="34" charset="0"/>
              </a:rPr>
              <a:t>Slide source: Seitz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629400" y="3212068"/>
            <a:ext cx="990600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000" dirty="0"/>
              <a:t>sensor</a:t>
            </a:r>
          </a:p>
        </p:txBody>
      </p:sp>
    </p:spTree>
    <p:extLst>
      <p:ext uri="{BB962C8B-B14F-4D97-AF65-F5344CB8AC3E}">
        <p14:creationId xmlns:p14="http://schemas.microsoft.com/office/powerpoint/2010/main" val="58818908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2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730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Let’s design a camera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8675" y="1111249"/>
            <a:ext cx="7772400" cy="2453243"/>
          </a:xfrm>
        </p:spPr>
        <p:txBody>
          <a:bodyPr>
            <a:normAutofit lnSpcReduction="10000"/>
          </a:bodyPr>
          <a:lstStyle/>
          <a:p>
            <a:pPr eaLnBrk="1" hangingPunct="1">
              <a:buFontTx/>
              <a:buNone/>
              <a:defRPr/>
            </a:pPr>
            <a:r>
              <a:rPr lang="en-US" dirty="0"/>
              <a:t>Idea 2: Add a barrier to block most rays</a:t>
            </a:r>
          </a:p>
          <a:p>
            <a:pPr lvl="1" eaLnBrk="1" hangingPunct="1">
              <a:defRPr/>
            </a:pPr>
            <a:r>
              <a:rPr lang="en-US" dirty="0"/>
              <a:t>Pinhole in barrier</a:t>
            </a:r>
          </a:p>
          <a:p>
            <a:pPr lvl="1" eaLnBrk="1" hangingPunct="1">
              <a:defRPr/>
            </a:pPr>
            <a:r>
              <a:rPr lang="en-US" dirty="0"/>
              <a:t>Only sense light from one direction.</a:t>
            </a:r>
          </a:p>
          <a:p>
            <a:pPr lvl="2" eaLnBrk="1" hangingPunct="1">
              <a:defRPr/>
            </a:pPr>
            <a:r>
              <a:rPr lang="en-US" dirty="0"/>
              <a:t>Reduces blurring.</a:t>
            </a:r>
          </a:p>
          <a:p>
            <a:pPr lvl="1" eaLnBrk="1" hangingPunct="1">
              <a:defRPr/>
            </a:pPr>
            <a:r>
              <a:rPr lang="en-US" dirty="0"/>
              <a:t>In most cameras, this </a:t>
            </a:r>
            <a:r>
              <a:rPr lang="en-US" b="1" dirty="0"/>
              <a:t>aperture </a:t>
            </a:r>
            <a:r>
              <a:rPr lang="en-US" dirty="0"/>
              <a:t>can vary in size.</a:t>
            </a:r>
            <a:endParaRPr lang="en-US" b="1" dirty="0"/>
          </a:p>
        </p:txBody>
      </p:sp>
      <p:pic>
        <p:nvPicPr>
          <p:cNvPr id="24580" name="Picture 18" descr="image-pinhol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28800" y="3924300"/>
            <a:ext cx="5484813" cy="224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33"/>
          <p:cNvGrpSpPr>
            <a:grpSpLocks/>
          </p:cNvGrpSpPr>
          <p:nvPr/>
        </p:nvGrpSpPr>
        <p:grpSpPr bwMode="auto">
          <a:xfrm>
            <a:off x="2362200" y="4457700"/>
            <a:ext cx="4724400" cy="1524000"/>
            <a:chOff x="1440" y="1296"/>
            <a:chExt cx="2976" cy="960"/>
          </a:xfrm>
        </p:grpSpPr>
        <p:sp>
          <p:nvSpPr>
            <p:cNvPr id="24591" name="Line 21"/>
            <p:cNvSpPr>
              <a:spLocks noChangeShapeType="1"/>
            </p:cNvSpPr>
            <p:nvPr/>
          </p:nvSpPr>
          <p:spPr bwMode="auto">
            <a:xfrm>
              <a:off x="1440" y="1296"/>
              <a:ext cx="2976" cy="96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592" name="Line 22"/>
            <p:cNvSpPr>
              <a:spLocks noChangeShapeType="1"/>
            </p:cNvSpPr>
            <p:nvPr/>
          </p:nvSpPr>
          <p:spPr bwMode="auto">
            <a:xfrm>
              <a:off x="1440" y="1296"/>
              <a:ext cx="1494" cy="33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593" name="Line 23"/>
            <p:cNvSpPr>
              <a:spLocks noChangeShapeType="1"/>
            </p:cNvSpPr>
            <p:nvPr/>
          </p:nvSpPr>
          <p:spPr bwMode="auto">
            <a:xfrm>
              <a:off x="1440" y="1296"/>
              <a:ext cx="1500" cy="192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594" name="Line 24"/>
            <p:cNvSpPr>
              <a:spLocks noChangeShapeType="1"/>
            </p:cNvSpPr>
            <p:nvPr/>
          </p:nvSpPr>
          <p:spPr bwMode="auto">
            <a:xfrm>
              <a:off x="1440" y="1296"/>
              <a:ext cx="1482" cy="72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" name="Group 34"/>
          <p:cNvGrpSpPr>
            <a:grpSpLocks/>
          </p:cNvGrpSpPr>
          <p:nvPr/>
        </p:nvGrpSpPr>
        <p:grpSpPr bwMode="auto">
          <a:xfrm>
            <a:off x="2667000" y="4895850"/>
            <a:ext cx="4457700" cy="571500"/>
            <a:chOff x="1632" y="1572"/>
            <a:chExt cx="2808" cy="360"/>
          </a:xfrm>
        </p:grpSpPr>
        <p:sp>
          <p:nvSpPr>
            <p:cNvPr id="24587" name="Line 27"/>
            <p:cNvSpPr>
              <a:spLocks noChangeShapeType="1"/>
            </p:cNvSpPr>
            <p:nvPr/>
          </p:nvSpPr>
          <p:spPr bwMode="auto">
            <a:xfrm flipV="1">
              <a:off x="1632" y="1572"/>
              <a:ext cx="1302" cy="108"/>
            </a:xfrm>
            <a:prstGeom prst="line">
              <a:avLst/>
            </a:prstGeom>
            <a:noFill/>
            <a:ln w="19050">
              <a:solidFill>
                <a:schemeClr val="folHlink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588" name="Line 28"/>
            <p:cNvSpPr>
              <a:spLocks noChangeShapeType="1"/>
            </p:cNvSpPr>
            <p:nvPr/>
          </p:nvSpPr>
          <p:spPr bwMode="auto">
            <a:xfrm>
              <a:off x="1632" y="1680"/>
              <a:ext cx="1302" cy="6"/>
            </a:xfrm>
            <a:prstGeom prst="line">
              <a:avLst/>
            </a:prstGeom>
            <a:noFill/>
            <a:ln w="19050">
              <a:solidFill>
                <a:schemeClr val="folHlink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589" name="Line 29"/>
            <p:cNvSpPr>
              <a:spLocks noChangeShapeType="1"/>
            </p:cNvSpPr>
            <p:nvPr/>
          </p:nvSpPr>
          <p:spPr bwMode="auto">
            <a:xfrm>
              <a:off x="1632" y="1680"/>
              <a:ext cx="2808" cy="192"/>
            </a:xfrm>
            <a:prstGeom prst="line">
              <a:avLst/>
            </a:prstGeom>
            <a:noFill/>
            <a:ln w="19050">
              <a:solidFill>
                <a:schemeClr val="folHlink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590" name="Line 30"/>
            <p:cNvSpPr>
              <a:spLocks noChangeShapeType="1"/>
            </p:cNvSpPr>
            <p:nvPr/>
          </p:nvSpPr>
          <p:spPr bwMode="auto">
            <a:xfrm>
              <a:off x="1632" y="1680"/>
              <a:ext cx="1302" cy="252"/>
            </a:xfrm>
            <a:prstGeom prst="line">
              <a:avLst/>
            </a:prstGeom>
            <a:noFill/>
            <a:ln w="19050">
              <a:solidFill>
                <a:schemeClr val="folHlink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4583" name="Oval 31"/>
          <p:cNvSpPr>
            <a:spLocks noChangeArrowheads="1"/>
          </p:cNvSpPr>
          <p:nvPr/>
        </p:nvSpPr>
        <p:spPr bwMode="auto">
          <a:xfrm>
            <a:off x="2317750" y="442595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24584" name="Oval 32"/>
          <p:cNvSpPr>
            <a:spLocks noChangeArrowheads="1"/>
          </p:cNvSpPr>
          <p:nvPr/>
        </p:nvSpPr>
        <p:spPr bwMode="auto">
          <a:xfrm>
            <a:off x="2635250" y="5033963"/>
            <a:ext cx="76200" cy="76200"/>
          </a:xfrm>
          <a:prstGeom prst="ellipse">
            <a:avLst/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543779" name="Rectangle 35"/>
          <p:cNvSpPr>
            <a:spLocks noChangeArrowheads="1"/>
          </p:cNvSpPr>
          <p:nvPr/>
        </p:nvSpPr>
        <p:spPr bwMode="auto">
          <a:xfrm>
            <a:off x="685800" y="5943600"/>
            <a:ext cx="77724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1143000" lvl="2" indent="-228600">
              <a:spcBef>
                <a:spcPct val="20000"/>
              </a:spcBef>
              <a:buFontTx/>
              <a:buChar char="–"/>
            </a:pPr>
            <a:endParaRPr lang="en-US"/>
          </a:p>
        </p:txBody>
      </p:sp>
      <p:sp>
        <p:nvSpPr>
          <p:cNvPr id="24586" name="TextBox 17"/>
          <p:cNvSpPr txBox="1">
            <a:spLocks noChangeArrowheads="1"/>
          </p:cNvSpPr>
          <p:nvPr/>
        </p:nvSpPr>
        <p:spPr bwMode="auto">
          <a:xfrm>
            <a:off x="0" y="6550025"/>
            <a:ext cx="149225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latin typeface="Calibri" pitchFamily="34" charset="0"/>
              </a:rPr>
              <a:t>Slide source: Seitz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629400" y="3859768"/>
            <a:ext cx="990600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000" dirty="0"/>
              <a:t>sensor</a:t>
            </a:r>
          </a:p>
        </p:txBody>
      </p:sp>
    </p:spTree>
    <p:extLst>
      <p:ext uri="{BB962C8B-B14F-4D97-AF65-F5344CB8AC3E}">
        <p14:creationId xmlns:p14="http://schemas.microsoft.com/office/powerpoint/2010/main" val="1119821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37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3779" grpId="0" build="p" autoUpdateAnimBg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Pinhole camera model</a:t>
            </a:r>
          </a:p>
        </p:txBody>
      </p:sp>
      <p:sp>
        <p:nvSpPr>
          <p:cNvPr id="25603" name="TextBox 30"/>
          <p:cNvSpPr txBox="1">
            <a:spLocks noChangeArrowheads="1"/>
          </p:cNvSpPr>
          <p:nvPr/>
        </p:nvSpPr>
        <p:spPr bwMode="auto">
          <a:xfrm>
            <a:off x="0" y="6550025"/>
            <a:ext cx="1608138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latin typeface="Calibri" pitchFamily="34" charset="0"/>
              </a:rPr>
              <a:t>Figure from Forsyth</a:t>
            </a:r>
          </a:p>
        </p:txBody>
      </p:sp>
      <p:pic>
        <p:nvPicPr>
          <p:cNvPr id="2560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2133600"/>
            <a:ext cx="8077200" cy="2697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5" name="Line 5"/>
          <p:cNvSpPr>
            <a:spLocks noChangeShapeType="1"/>
          </p:cNvSpPr>
          <p:nvPr/>
        </p:nvSpPr>
        <p:spPr bwMode="auto">
          <a:xfrm>
            <a:off x="1066800" y="1676400"/>
            <a:ext cx="23622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5606" name="Line 6"/>
          <p:cNvSpPr>
            <a:spLocks noChangeShapeType="1"/>
          </p:cNvSpPr>
          <p:nvPr/>
        </p:nvSpPr>
        <p:spPr bwMode="auto">
          <a:xfrm>
            <a:off x="1066800" y="1752600"/>
            <a:ext cx="0" cy="9144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5607" name="Line 7"/>
          <p:cNvSpPr>
            <a:spLocks noChangeShapeType="1"/>
          </p:cNvSpPr>
          <p:nvPr/>
        </p:nvSpPr>
        <p:spPr bwMode="auto">
          <a:xfrm>
            <a:off x="3429000" y="1752600"/>
            <a:ext cx="0" cy="10668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5608" name="Text Box 8"/>
          <p:cNvSpPr txBox="1">
            <a:spLocks noChangeArrowheads="1"/>
          </p:cNvSpPr>
          <p:nvPr/>
        </p:nvSpPr>
        <p:spPr bwMode="auto">
          <a:xfrm>
            <a:off x="1524000" y="1143000"/>
            <a:ext cx="2778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/>
              <a:t>f</a:t>
            </a:r>
          </a:p>
        </p:txBody>
      </p:sp>
      <p:sp>
        <p:nvSpPr>
          <p:cNvPr id="25609" name="Text Box 9"/>
          <p:cNvSpPr txBox="1">
            <a:spLocks noChangeArrowheads="1"/>
          </p:cNvSpPr>
          <p:nvPr/>
        </p:nvSpPr>
        <p:spPr bwMode="auto">
          <a:xfrm>
            <a:off x="1219200" y="5105400"/>
            <a:ext cx="455445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dirty="0"/>
              <a:t>f = Focal length</a:t>
            </a:r>
          </a:p>
          <a:p>
            <a:r>
              <a:rPr lang="en-US" sz="2400" dirty="0"/>
              <a:t>c = Optical center of the camera</a:t>
            </a:r>
          </a:p>
        </p:txBody>
      </p:sp>
      <p:sp>
        <p:nvSpPr>
          <p:cNvPr id="25610" name="Text Box 10"/>
          <p:cNvSpPr txBox="1">
            <a:spLocks noChangeArrowheads="1"/>
          </p:cNvSpPr>
          <p:nvPr/>
        </p:nvSpPr>
        <p:spPr bwMode="auto">
          <a:xfrm>
            <a:off x="3657600" y="2971800"/>
            <a:ext cx="3222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/>
              <a:t>c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8077200" y="4383306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Real object</a:t>
            </a:r>
          </a:p>
        </p:txBody>
      </p:sp>
    </p:spTree>
    <p:extLst>
      <p:ext uri="{BB962C8B-B14F-4D97-AF65-F5344CB8AC3E}">
        <p14:creationId xmlns:p14="http://schemas.microsoft.com/office/powerpoint/2010/main" val="312097238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sz="3200"/>
              <a:t>Projection: world coordinates</a:t>
            </a:r>
            <a:r>
              <a:rPr lang="en-US" sz="3200">
                <a:sym typeface="Wingdings" pitchFamily="2" charset="2"/>
              </a:rPr>
              <a:t>image coordinates</a:t>
            </a:r>
            <a:endParaRPr lang="en-US" sz="3200"/>
          </a:p>
        </p:txBody>
      </p:sp>
      <p:sp>
        <p:nvSpPr>
          <p:cNvPr id="6" name="Rectangle 5"/>
          <p:cNvSpPr/>
          <p:nvPr/>
        </p:nvSpPr>
        <p:spPr>
          <a:xfrm>
            <a:off x="457200" y="1447800"/>
            <a:ext cx="3581400" cy="25146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  <a:scene3d>
            <a:camera prst="perspectiveContrastingRightFacing">
              <a:rot lat="0" lon="1800000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>
                  <a:lumMod val="95000"/>
                </a:schemeClr>
              </a:solidFill>
            </a:endParaRPr>
          </a:p>
        </p:txBody>
      </p:sp>
      <p:grpSp>
        <p:nvGrpSpPr>
          <p:cNvPr id="3" name="Group 23"/>
          <p:cNvGrpSpPr>
            <a:grpSpLocks noChangeAspect="1"/>
          </p:cNvGrpSpPr>
          <p:nvPr/>
        </p:nvGrpSpPr>
        <p:grpSpPr>
          <a:xfrm rot="10800000">
            <a:off x="1905000" y="2162300"/>
            <a:ext cx="318038" cy="1567316"/>
            <a:chOff x="5029200" y="2090284"/>
            <a:chExt cx="457200" cy="2253116"/>
          </a:xfrm>
          <a:scene3d>
            <a:camera prst="isometricOffAxis2Right"/>
            <a:lightRig rig="threePt" dir="t"/>
          </a:scene3d>
        </p:grpSpPr>
        <p:sp>
          <p:nvSpPr>
            <p:cNvPr id="40" name="Rectangle 39"/>
            <p:cNvSpPr/>
            <p:nvPr/>
          </p:nvSpPr>
          <p:spPr>
            <a:xfrm>
              <a:off x="5029200" y="2819400"/>
              <a:ext cx="457200" cy="1524000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1" name="Freeform 40"/>
            <p:cNvSpPr/>
            <p:nvPr/>
          </p:nvSpPr>
          <p:spPr>
            <a:xfrm rot="21339833">
              <a:off x="5130616" y="2090284"/>
              <a:ext cx="267284" cy="677167"/>
            </a:xfrm>
            <a:custGeom>
              <a:avLst/>
              <a:gdLst>
                <a:gd name="connsiteX0" fmla="*/ 186047 w 364177"/>
                <a:gd name="connsiteY0" fmla="*/ 3958 h 744186"/>
                <a:gd name="connsiteX1" fmla="*/ 7917 w 364177"/>
                <a:gd name="connsiteY1" fmla="*/ 324592 h 744186"/>
                <a:gd name="connsiteX2" fmla="*/ 138546 w 364177"/>
                <a:gd name="connsiteY2" fmla="*/ 740228 h 744186"/>
                <a:gd name="connsiteX3" fmla="*/ 352302 w 364177"/>
                <a:gd name="connsiteY3" fmla="*/ 348343 h 744186"/>
                <a:gd name="connsiteX4" fmla="*/ 186047 w 364177"/>
                <a:gd name="connsiteY4" fmla="*/ 3958 h 744186"/>
                <a:gd name="connsiteX0" fmla="*/ 267082 w 445212"/>
                <a:gd name="connsiteY0" fmla="*/ 1697 h 739664"/>
                <a:gd name="connsiteX1" fmla="*/ 7916 w 445212"/>
                <a:gd name="connsiteY1" fmla="*/ 356267 h 739664"/>
                <a:gd name="connsiteX2" fmla="*/ 219581 w 445212"/>
                <a:gd name="connsiteY2" fmla="*/ 737967 h 739664"/>
                <a:gd name="connsiteX3" fmla="*/ 433337 w 445212"/>
                <a:gd name="connsiteY3" fmla="*/ 346082 h 739664"/>
                <a:gd name="connsiteX4" fmla="*/ 267082 w 445212"/>
                <a:gd name="connsiteY4" fmla="*/ 1697 h 739664"/>
                <a:gd name="connsiteX0" fmla="*/ 267084 w 514677"/>
                <a:gd name="connsiteY0" fmla="*/ 16504 h 769278"/>
                <a:gd name="connsiteX1" fmla="*/ 7918 w 514677"/>
                <a:gd name="connsiteY1" fmla="*/ 371074 h 769278"/>
                <a:gd name="connsiteX2" fmla="*/ 219583 w 514677"/>
                <a:gd name="connsiteY2" fmla="*/ 752774 h 769278"/>
                <a:gd name="connsiteX3" fmla="*/ 502803 w 514677"/>
                <a:gd name="connsiteY3" fmla="*/ 470100 h 769278"/>
                <a:gd name="connsiteX4" fmla="*/ 267084 w 514677"/>
                <a:gd name="connsiteY4" fmla="*/ 16504 h 769278"/>
                <a:gd name="connsiteX0" fmla="*/ 286213 w 533808"/>
                <a:gd name="connsiteY0" fmla="*/ 8823 h 753916"/>
                <a:gd name="connsiteX1" fmla="*/ 7917 w 533808"/>
                <a:gd name="connsiteY1" fmla="*/ 515356 h 753916"/>
                <a:gd name="connsiteX2" fmla="*/ 238712 w 533808"/>
                <a:gd name="connsiteY2" fmla="*/ 745093 h 753916"/>
                <a:gd name="connsiteX3" fmla="*/ 521932 w 533808"/>
                <a:gd name="connsiteY3" fmla="*/ 462419 h 753916"/>
                <a:gd name="connsiteX4" fmla="*/ 286213 w 533808"/>
                <a:gd name="connsiteY4" fmla="*/ 8823 h 753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3808" h="753916">
                  <a:moveTo>
                    <a:pt x="286213" y="8823"/>
                  </a:moveTo>
                  <a:cubicBezTo>
                    <a:pt x="200544" y="17646"/>
                    <a:pt x="15834" y="392644"/>
                    <a:pt x="7917" y="515356"/>
                  </a:cubicBezTo>
                  <a:cubicBezTo>
                    <a:pt x="0" y="638068"/>
                    <a:pt x="153043" y="753916"/>
                    <a:pt x="238712" y="745093"/>
                  </a:cubicBezTo>
                  <a:cubicBezTo>
                    <a:pt x="324381" y="736270"/>
                    <a:pt x="510057" y="585131"/>
                    <a:pt x="521932" y="462419"/>
                  </a:cubicBezTo>
                  <a:cubicBezTo>
                    <a:pt x="533807" y="339707"/>
                    <a:pt x="371882" y="0"/>
                    <a:pt x="286213" y="8823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2" name="Straight Connector 41"/>
            <p:cNvCxnSpPr>
              <a:stCxn id="40" idx="0"/>
              <a:endCxn id="41" idx="2"/>
            </p:cNvCxnSpPr>
            <p:nvPr/>
          </p:nvCxnSpPr>
          <p:spPr>
            <a:xfrm rot="5400000" flipH="1" flipV="1">
              <a:off x="5236615" y="2780833"/>
              <a:ext cx="59753" cy="17383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8" name="Straight Connector 7"/>
          <p:cNvCxnSpPr/>
          <p:nvPr/>
        </p:nvCxnSpPr>
        <p:spPr>
          <a:xfrm rot="10800000" flipV="1">
            <a:off x="2057400" y="2619500"/>
            <a:ext cx="2057400" cy="105866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oup 24"/>
          <p:cNvGrpSpPr/>
          <p:nvPr/>
        </p:nvGrpSpPr>
        <p:grpSpPr>
          <a:xfrm>
            <a:off x="6019800" y="1552700"/>
            <a:ext cx="464125" cy="2336241"/>
            <a:chOff x="7162800" y="1914134"/>
            <a:chExt cx="464125" cy="2336241"/>
          </a:xfrm>
        </p:grpSpPr>
        <p:grpSp>
          <p:nvGrpSpPr>
            <p:cNvPr id="5" name="Group 18"/>
            <p:cNvGrpSpPr/>
            <p:nvPr/>
          </p:nvGrpSpPr>
          <p:grpSpPr>
            <a:xfrm>
              <a:off x="7162800" y="2474025"/>
              <a:ext cx="464125" cy="1776350"/>
              <a:chOff x="6324600" y="2971800"/>
              <a:chExt cx="464125" cy="1776350"/>
            </a:xfrm>
          </p:grpSpPr>
          <p:sp>
            <p:nvSpPr>
              <p:cNvPr id="35" name="Oval 34"/>
              <p:cNvSpPr/>
              <p:nvPr/>
            </p:nvSpPr>
            <p:spPr>
              <a:xfrm>
                <a:off x="6324600" y="4519550"/>
                <a:ext cx="457200" cy="228600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" name="Rectangle 35"/>
              <p:cNvSpPr/>
              <p:nvPr/>
            </p:nvSpPr>
            <p:spPr>
              <a:xfrm>
                <a:off x="6324600" y="3124200"/>
                <a:ext cx="457200" cy="1524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7" name="Oval 36"/>
              <p:cNvSpPr/>
              <p:nvPr/>
            </p:nvSpPr>
            <p:spPr>
              <a:xfrm>
                <a:off x="6324600" y="2971800"/>
                <a:ext cx="457200" cy="228600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38" name="Straight Connector 37"/>
              <p:cNvCxnSpPr/>
              <p:nvPr/>
            </p:nvCxnSpPr>
            <p:spPr>
              <a:xfrm rot="10800000" flipV="1">
                <a:off x="6324600" y="3086100"/>
                <a:ext cx="0" cy="156210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Straight Connector 38"/>
              <p:cNvCxnSpPr/>
              <p:nvPr/>
            </p:nvCxnSpPr>
            <p:spPr>
              <a:xfrm rot="10800000" flipV="1">
                <a:off x="6788725" y="3112325"/>
                <a:ext cx="0" cy="156210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4" name="Freeform 33"/>
            <p:cNvSpPr/>
            <p:nvPr/>
          </p:nvSpPr>
          <p:spPr>
            <a:xfrm rot="21339833">
              <a:off x="7250048" y="1914134"/>
              <a:ext cx="267284" cy="677167"/>
            </a:xfrm>
            <a:custGeom>
              <a:avLst/>
              <a:gdLst>
                <a:gd name="connsiteX0" fmla="*/ 186047 w 364177"/>
                <a:gd name="connsiteY0" fmla="*/ 3958 h 744186"/>
                <a:gd name="connsiteX1" fmla="*/ 7917 w 364177"/>
                <a:gd name="connsiteY1" fmla="*/ 324592 h 744186"/>
                <a:gd name="connsiteX2" fmla="*/ 138546 w 364177"/>
                <a:gd name="connsiteY2" fmla="*/ 740228 h 744186"/>
                <a:gd name="connsiteX3" fmla="*/ 352302 w 364177"/>
                <a:gd name="connsiteY3" fmla="*/ 348343 h 744186"/>
                <a:gd name="connsiteX4" fmla="*/ 186047 w 364177"/>
                <a:gd name="connsiteY4" fmla="*/ 3958 h 744186"/>
                <a:gd name="connsiteX0" fmla="*/ 267082 w 445212"/>
                <a:gd name="connsiteY0" fmla="*/ 1697 h 739664"/>
                <a:gd name="connsiteX1" fmla="*/ 7916 w 445212"/>
                <a:gd name="connsiteY1" fmla="*/ 356267 h 739664"/>
                <a:gd name="connsiteX2" fmla="*/ 219581 w 445212"/>
                <a:gd name="connsiteY2" fmla="*/ 737967 h 739664"/>
                <a:gd name="connsiteX3" fmla="*/ 433337 w 445212"/>
                <a:gd name="connsiteY3" fmla="*/ 346082 h 739664"/>
                <a:gd name="connsiteX4" fmla="*/ 267082 w 445212"/>
                <a:gd name="connsiteY4" fmla="*/ 1697 h 739664"/>
                <a:gd name="connsiteX0" fmla="*/ 267084 w 514677"/>
                <a:gd name="connsiteY0" fmla="*/ 16504 h 769278"/>
                <a:gd name="connsiteX1" fmla="*/ 7918 w 514677"/>
                <a:gd name="connsiteY1" fmla="*/ 371074 h 769278"/>
                <a:gd name="connsiteX2" fmla="*/ 219583 w 514677"/>
                <a:gd name="connsiteY2" fmla="*/ 752774 h 769278"/>
                <a:gd name="connsiteX3" fmla="*/ 502803 w 514677"/>
                <a:gd name="connsiteY3" fmla="*/ 470100 h 769278"/>
                <a:gd name="connsiteX4" fmla="*/ 267084 w 514677"/>
                <a:gd name="connsiteY4" fmla="*/ 16504 h 769278"/>
                <a:gd name="connsiteX0" fmla="*/ 286213 w 533808"/>
                <a:gd name="connsiteY0" fmla="*/ 8823 h 753916"/>
                <a:gd name="connsiteX1" fmla="*/ 7917 w 533808"/>
                <a:gd name="connsiteY1" fmla="*/ 515356 h 753916"/>
                <a:gd name="connsiteX2" fmla="*/ 238712 w 533808"/>
                <a:gd name="connsiteY2" fmla="*/ 745093 h 753916"/>
                <a:gd name="connsiteX3" fmla="*/ 521932 w 533808"/>
                <a:gd name="connsiteY3" fmla="*/ 462419 h 753916"/>
                <a:gd name="connsiteX4" fmla="*/ 286213 w 533808"/>
                <a:gd name="connsiteY4" fmla="*/ 8823 h 753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3808" h="753916">
                  <a:moveTo>
                    <a:pt x="286213" y="8823"/>
                  </a:moveTo>
                  <a:cubicBezTo>
                    <a:pt x="200544" y="17646"/>
                    <a:pt x="15834" y="392644"/>
                    <a:pt x="7917" y="515356"/>
                  </a:cubicBezTo>
                  <a:cubicBezTo>
                    <a:pt x="0" y="638068"/>
                    <a:pt x="153043" y="753916"/>
                    <a:pt x="238712" y="745093"/>
                  </a:cubicBezTo>
                  <a:cubicBezTo>
                    <a:pt x="324381" y="736270"/>
                    <a:pt x="510057" y="585131"/>
                    <a:pt x="521932" y="462419"/>
                  </a:cubicBezTo>
                  <a:cubicBezTo>
                    <a:pt x="533807" y="339707"/>
                    <a:pt x="371882" y="0"/>
                    <a:pt x="286213" y="8823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3662550" y="3076700"/>
            <a:ext cx="11380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Camera Center (0, 0, 0)</a:t>
            </a:r>
          </a:p>
        </p:txBody>
      </p:sp>
      <p:graphicFrame>
        <p:nvGraphicFramePr>
          <p:cNvPr id="11" name="Object 10"/>
          <p:cNvGraphicFramePr>
            <a:graphicFrameLocks noChangeAspect="1"/>
          </p:cNvGraphicFramePr>
          <p:nvPr>
            <p:extLst/>
          </p:nvPr>
        </p:nvGraphicFramePr>
        <p:xfrm>
          <a:off x="6576950" y="900050"/>
          <a:ext cx="1066800" cy="1333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5076" name="Equation" r:id="rId3" imgW="558720" imgH="698400" progId="Equation.3">
                  <p:embed/>
                </p:oleObj>
              </mc:Choice>
              <mc:Fallback>
                <p:oleObj name="Equation" r:id="rId3" imgW="558720" imgH="698400" progId="Equation.3">
                  <p:embed/>
                  <p:pic>
                    <p:nvPicPr>
                      <p:cNvPr id="11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76950" y="900050"/>
                        <a:ext cx="1066800" cy="1333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6043550" y="838200"/>
            <a:ext cx="37863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>
                <a:solidFill>
                  <a:srgbClr val="FFC000"/>
                </a:solidFill>
              </a:rPr>
              <a:t>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888175" y="2964875"/>
            <a:ext cx="37863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>
                <a:solidFill>
                  <a:schemeClr val="tx2"/>
                </a:solidFill>
              </a:rPr>
              <a:t>.</a:t>
            </a:r>
          </a:p>
        </p:txBody>
      </p:sp>
      <p:cxnSp>
        <p:nvCxnSpPr>
          <p:cNvPr id="14" name="Straight Connector 13"/>
          <p:cNvCxnSpPr/>
          <p:nvPr/>
        </p:nvCxnSpPr>
        <p:spPr>
          <a:xfrm rot="10800000">
            <a:off x="2362200" y="2619500"/>
            <a:ext cx="1752600" cy="0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2186050" y="1898075"/>
            <a:ext cx="37863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/>
              <a:t>.</a:t>
            </a:r>
          </a:p>
        </p:txBody>
      </p:sp>
      <p:sp>
        <p:nvSpPr>
          <p:cNvPr id="16" name="Oval 15"/>
          <p:cNvSpPr/>
          <p:nvPr/>
        </p:nvSpPr>
        <p:spPr>
          <a:xfrm>
            <a:off x="3934095" y="2114800"/>
            <a:ext cx="304800" cy="990600"/>
          </a:xfrm>
          <a:prstGeom prst="ellipse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3200400" y="2274125"/>
            <a:ext cx="2551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f</a:t>
            </a:r>
          </a:p>
        </p:txBody>
      </p:sp>
      <p:cxnSp>
        <p:nvCxnSpPr>
          <p:cNvPr id="19" name="Straight Connector 18"/>
          <p:cNvCxnSpPr/>
          <p:nvPr/>
        </p:nvCxnSpPr>
        <p:spPr>
          <a:xfrm rot="5400000">
            <a:off x="5741225" y="2112325"/>
            <a:ext cx="990600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4191000" y="2619500"/>
            <a:ext cx="2057400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5105400" y="2274125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Z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189025" y="2314700"/>
            <a:ext cx="30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Y</a:t>
            </a:r>
          </a:p>
        </p:txBody>
      </p:sp>
      <p:graphicFrame>
        <p:nvGraphicFramePr>
          <p:cNvPr id="23" name="Object 3"/>
          <p:cNvGraphicFramePr>
            <a:graphicFrameLocks noChangeAspect="1"/>
          </p:cNvGraphicFramePr>
          <p:nvPr>
            <p:extLst/>
          </p:nvPr>
        </p:nvGraphicFramePr>
        <p:xfrm>
          <a:off x="1938808" y="4239304"/>
          <a:ext cx="993775" cy="873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5077" name="Equation" r:id="rId5" imgW="520560" imgH="457200" progId="Equation.3">
                  <p:embed/>
                </p:oleObj>
              </mc:Choice>
              <mc:Fallback>
                <p:oleObj name="Equation" r:id="rId5" imgW="520560" imgH="457200" progId="Equation.3">
                  <p:embed/>
                  <p:pic>
                    <p:nvPicPr>
                      <p:cNvPr id="23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38808" y="4239304"/>
                        <a:ext cx="993775" cy="8731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TextBox 5"/>
          <p:cNvSpPr txBox="1"/>
          <p:nvPr/>
        </p:nvSpPr>
        <p:spPr>
          <a:xfrm>
            <a:off x="3929145" y="1908637"/>
            <a:ext cx="37863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/>
              <a:t>.</a:t>
            </a:r>
          </a:p>
        </p:txBody>
      </p:sp>
      <p:cxnSp>
        <p:nvCxnSpPr>
          <p:cNvPr id="27" name="Straight Arrow Connector 26"/>
          <p:cNvCxnSpPr/>
          <p:nvPr/>
        </p:nvCxnSpPr>
        <p:spPr>
          <a:xfrm rot="10800000">
            <a:off x="6272150" y="1547750"/>
            <a:ext cx="304800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flipH="1" flipV="1">
            <a:off x="2058988" y="3762500"/>
            <a:ext cx="18502" cy="718235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 rot="10800000">
            <a:off x="2133600" y="3686300"/>
            <a:ext cx="228600" cy="0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rot="5400000">
            <a:off x="1828800" y="3152900"/>
            <a:ext cx="1066800" cy="0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2286000" y="2924300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V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2057399" y="3624471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U</a:t>
            </a:r>
          </a:p>
        </p:txBody>
      </p:sp>
      <p:cxnSp>
        <p:nvCxnSpPr>
          <p:cNvPr id="17" name="Straight Connector 16"/>
          <p:cNvCxnSpPr>
            <a:stCxn id="34" idx="0"/>
          </p:cNvCxnSpPr>
          <p:nvPr/>
        </p:nvCxnSpPr>
        <p:spPr>
          <a:xfrm flipH="1">
            <a:off x="4114800" y="1560840"/>
            <a:ext cx="2110530" cy="110616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3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21403456"/>
              </p:ext>
            </p:extLst>
          </p:nvPr>
        </p:nvGraphicFramePr>
        <p:xfrm>
          <a:off x="4645787" y="4600101"/>
          <a:ext cx="1503362" cy="752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5078" name="Equation" r:id="rId7" imgW="787320" imgH="393480" progId="Equation.3">
                  <p:embed/>
                </p:oleObj>
              </mc:Choice>
              <mc:Fallback>
                <p:oleObj name="Equation" r:id="rId7" imgW="787320" imgH="393480" progId="Equation.3">
                  <p:embed/>
                  <p:pic>
                    <p:nvPicPr>
                      <p:cNvPr id="43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45787" y="4600101"/>
                        <a:ext cx="1503362" cy="7524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67386094"/>
              </p:ext>
            </p:extLst>
          </p:nvPr>
        </p:nvGraphicFramePr>
        <p:xfrm>
          <a:off x="6940487" y="4600101"/>
          <a:ext cx="1406525" cy="752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5079" name="Equation" r:id="rId9" imgW="736560" imgH="393480" progId="Equation.3">
                  <p:embed/>
                </p:oleObj>
              </mc:Choice>
              <mc:Fallback>
                <p:oleObj name="Equation" r:id="rId9" imgW="736560" imgH="393480" progId="Equation.3">
                  <p:embed/>
                  <p:pic>
                    <p:nvPicPr>
                      <p:cNvPr id="44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40487" y="4600101"/>
                        <a:ext cx="1406525" cy="7524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4419600" y="5763576"/>
            <a:ext cx="45239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What is the effect if f and Z are equal?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555279" y="5172834"/>
            <a:ext cx="21385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p</a:t>
            </a:r>
            <a:r>
              <a:rPr lang="en-US" dirty="0"/>
              <a:t> = distance from image center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2099036" y="1605931"/>
            <a:ext cx="1066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Image center (</a:t>
            </a:r>
            <a:r>
              <a:rPr lang="en-US" i="1" dirty="0"/>
              <a:t>u</a:t>
            </a:r>
            <a:r>
              <a:rPr lang="en-US" i="1" baseline="-25000" dirty="0"/>
              <a:t>0</a:t>
            </a:r>
            <a:r>
              <a:rPr lang="en-US" dirty="0"/>
              <a:t>, </a:t>
            </a:r>
            <a:r>
              <a:rPr lang="en-US" i="1" dirty="0"/>
              <a:t>v</a:t>
            </a:r>
            <a:r>
              <a:rPr lang="en-US" i="1" baseline="-25000" dirty="0"/>
              <a:t>0</a:t>
            </a:r>
            <a:r>
              <a:rPr lang="en-US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87950096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Projective Geometry</a:t>
            </a:r>
          </a:p>
        </p:txBody>
      </p:sp>
      <p:sp>
        <p:nvSpPr>
          <p:cNvPr id="32771" name="Content Placeholder 2"/>
          <p:cNvSpPr>
            <a:spLocks noGrp="1"/>
          </p:cNvSpPr>
          <p:nvPr>
            <p:ph idx="1"/>
          </p:nvPr>
        </p:nvSpPr>
        <p:spPr>
          <a:xfrm>
            <a:off x="1878012" y="1533525"/>
            <a:ext cx="5334000" cy="750888"/>
          </a:xfrm>
        </p:spPr>
        <p:txBody>
          <a:bodyPr/>
          <a:lstStyle/>
          <a:p>
            <a:pPr eaLnBrk="1" hangingPunct="1">
              <a:buNone/>
            </a:pPr>
            <a:r>
              <a:rPr lang="en-US" sz="3600" dirty="0"/>
              <a:t>Length (and so area) is lost.</a:t>
            </a:r>
          </a:p>
        </p:txBody>
      </p:sp>
      <p:pic>
        <p:nvPicPr>
          <p:cNvPr id="32772" name="Picture 2"/>
          <p:cNvPicPr>
            <a:picLocks noChangeAspect="1" noChangeArrowheads="1"/>
          </p:cNvPicPr>
          <p:nvPr/>
        </p:nvPicPr>
        <p:blipFill>
          <a:blip r:embed="rId2" cstate="print"/>
          <a:srcRect t="28223"/>
          <a:stretch>
            <a:fillRect/>
          </a:stretch>
        </p:blipFill>
        <p:spPr bwMode="auto">
          <a:xfrm>
            <a:off x="1752600" y="2819400"/>
            <a:ext cx="5584825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Straight Connector 5"/>
          <p:cNvCxnSpPr/>
          <p:nvPr/>
        </p:nvCxnSpPr>
        <p:spPr>
          <a:xfrm rot="16200000" flipH="1">
            <a:off x="4205288" y="5424488"/>
            <a:ext cx="304800" cy="3048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4572000" y="5791200"/>
            <a:ext cx="1219200" cy="1524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775" name="TextBox 10"/>
          <p:cNvSpPr txBox="1">
            <a:spLocks noChangeArrowheads="1"/>
          </p:cNvSpPr>
          <p:nvPr/>
        </p:nvSpPr>
        <p:spPr bwMode="auto">
          <a:xfrm>
            <a:off x="4572000" y="5257800"/>
            <a:ext cx="1719263" cy="369888"/>
          </a:xfrm>
          <a:prstGeom prst="rect">
            <a:avLst/>
          </a:prstGeom>
          <a:solidFill>
            <a:schemeClr val="bg1"/>
          </a:solidFill>
          <a:ln w="12700">
            <a:solidFill>
              <a:srgbClr val="FF00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>
                <a:latin typeface="Calibri" pitchFamily="34" charset="0"/>
              </a:rPr>
              <a:t>Which is closer?</a:t>
            </a:r>
          </a:p>
        </p:txBody>
      </p:sp>
      <p:cxnSp>
        <p:nvCxnSpPr>
          <p:cNvPr id="13" name="Straight Connector 12"/>
          <p:cNvCxnSpPr/>
          <p:nvPr/>
        </p:nvCxnSpPr>
        <p:spPr>
          <a:xfrm rot="5400000">
            <a:off x="1409701" y="3848100"/>
            <a:ext cx="2057400" cy="3175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rot="5400000">
            <a:off x="3239294" y="3923506"/>
            <a:ext cx="2057400" cy="1588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778" name="TextBox 14"/>
          <p:cNvSpPr txBox="1">
            <a:spLocks noChangeArrowheads="1"/>
          </p:cNvSpPr>
          <p:nvPr/>
        </p:nvSpPr>
        <p:spPr bwMode="auto">
          <a:xfrm>
            <a:off x="2514600" y="3200400"/>
            <a:ext cx="1503363" cy="369888"/>
          </a:xfrm>
          <a:prstGeom prst="rect">
            <a:avLst/>
          </a:prstGeom>
          <a:solidFill>
            <a:schemeClr val="bg1"/>
          </a:solidFill>
          <a:ln w="12700">
            <a:solidFill>
              <a:srgbClr val="0070C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>
                <a:latin typeface="Calibri" pitchFamily="34" charset="0"/>
              </a:rPr>
              <a:t>Who is taller?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1" grpId="0" build="p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Length and area are not preserved</a:t>
            </a:r>
          </a:p>
        </p:txBody>
      </p:sp>
      <p:pic>
        <p:nvPicPr>
          <p:cNvPr id="3379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3713" y="1524000"/>
            <a:ext cx="8650287" cy="452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796" name="Text Box 4"/>
          <p:cNvSpPr txBox="1">
            <a:spLocks noChangeArrowheads="1"/>
          </p:cNvSpPr>
          <p:nvPr/>
        </p:nvSpPr>
        <p:spPr bwMode="auto">
          <a:xfrm>
            <a:off x="7269163" y="6583363"/>
            <a:ext cx="1798637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/>
              <a:t>Figure by David Forsyth</a:t>
            </a:r>
          </a:p>
        </p:txBody>
      </p:sp>
      <p:sp>
        <p:nvSpPr>
          <p:cNvPr id="33797" name="Rectangle 5"/>
          <p:cNvSpPr>
            <a:spLocks noChangeArrowheads="1"/>
          </p:cNvSpPr>
          <p:nvPr/>
        </p:nvSpPr>
        <p:spPr bwMode="auto">
          <a:xfrm>
            <a:off x="8001000" y="3429000"/>
            <a:ext cx="304800" cy="304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798" name="Rectangle 9"/>
          <p:cNvSpPr>
            <a:spLocks noChangeArrowheads="1"/>
          </p:cNvSpPr>
          <p:nvPr/>
        </p:nvSpPr>
        <p:spPr bwMode="auto">
          <a:xfrm>
            <a:off x="7035800" y="4343400"/>
            <a:ext cx="304800" cy="304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799" name="Rectangle 10"/>
          <p:cNvSpPr>
            <a:spLocks noChangeArrowheads="1"/>
          </p:cNvSpPr>
          <p:nvPr/>
        </p:nvSpPr>
        <p:spPr bwMode="auto">
          <a:xfrm>
            <a:off x="7810500" y="4267200"/>
            <a:ext cx="304800" cy="304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800" name="Text Box 11"/>
          <p:cNvSpPr txBox="1">
            <a:spLocks noChangeArrowheads="1"/>
          </p:cNvSpPr>
          <p:nvPr/>
        </p:nvSpPr>
        <p:spPr bwMode="auto">
          <a:xfrm>
            <a:off x="7315200" y="5257800"/>
            <a:ext cx="5159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B’</a:t>
            </a:r>
          </a:p>
        </p:txBody>
      </p:sp>
      <p:sp>
        <p:nvSpPr>
          <p:cNvPr id="33801" name="Text Box 12"/>
          <p:cNvSpPr txBox="1">
            <a:spLocks noChangeArrowheads="1"/>
          </p:cNvSpPr>
          <p:nvPr/>
        </p:nvSpPr>
        <p:spPr bwMode="auto">
          <a:xfrm>
            <a:off x="7467600" y="4495800"/>
            <a:ext cx="4730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C’</a:t>
            </a:r>
          </a:p>
        </p:txBody>
      </p:sp>
      <p:sp>
        <p:nvSpPr>
          <p:cNvPr id="33802" name="Text Box 13"/>
          <p:cNvSpPr txBox="1">
            <a:spLocks noChangeArrowheads="1"/>
          </p:cNvSpPr>
          <p:nvPr/>
        </p:nvSpPr>
        <p:spPr bwMode="auto">
          <a:xfrm>
            <a:off x="7772400" y="3962400"/>
            <a:ext cx="4556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A’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Projective Geometry</a:t>
            </a:r>
          </a:p>
        </p:txBody>
      </p:sp>
      <p:pic>
        <p:nvPicPr>
          <p:cNvPr id="34820" name="Picture 2"/>
          <p:cNvPicPr>
            <a:picLocks noChangeAspect="1" noChangeArrowheads="1"/>
          </p:cNvPicPr>
          <p:nvPr/>
        </p:nvPicPr>
        <p:blipFill>
          <a:blip r:embed="rId2" cstate="print"/>
          <a:srcRect t="28223"/>
          <a:stretch>
            <a:fillRect/>
          </a:stretch>
        </p:blipFill>
        <p:spPr bwMode="auto">
          <a:xfrm>
            <a:off x="1752600" y="2819400"/>
            <a:ext cx="5584825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2" name="Straight Connector 21"/>
          <p:cNvCxnSpPr/>
          <p:nvPr/>
        </p:nvCxnSpPr>
        <p:spPr>
          <a:xfrm rot="5400000">
            <a:off x="1866900" y="4991100"/>
            <a:ext cx="1447800" cy="12192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rot="10800000">
            <a:off x="3168650" y="4892675"/>
            <a:ext cx="3352800" cy="15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823" name="TextBox 26"/>
          <p:cNvSpPr txBox="1">
            <a:spLocks noChangeArrowheads="1"/>
          </p:cNvSpPr>
          <p:nvPr/>
        </p:nvSpPr>
        <p:spPr bwMode="auto">
          <a:xfrm>
            <a:off x="3276600" y="5029200"/>
            <a:ext cx="1622425" cy="369888"/>
          </a:xfrm>
          <a:prstGeom prst="rect">
            <a:avLst/>
          </a:prstGeom>
          <a:solidFill>
            <a:schemeClr val="bg1"/>
          </a:solidFill>
          <a:ln w="12700">
            <a:solidFill>
              <a:srgbClr val="FF00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>
                <a:latin typeface="Calibri" pitchFamily="34" charset="0"/>
              </a:rPr>
              <a:t>Perpendicular?</a:t>
            </a:r>
          </a:p>
        </p:txBody>
      </p:sp>
      <p:cxnSp>
        <p:nvCxnSpPr>
          <p:cNvPr id="28" name="Straight Connector 27"/>
          <p:cNvCxnSpPr/>
          <p:nvPr/>
        </p:nvCxnSpPr>
        <p:spPr>
          <a:xfrm rot="5400000" flipH="1" flipV="1">
            <a:off x="2209800" y="2725738"/>
            <a:ext cx="3276600" cy="2819400"/>
          </a:xfrm>
          <a:prstGeom prst="line">
            <a:avLst/>
          </a:prstGeom>
          <a:ln w="38100">
            <a:solidFill>
              <a:srgbClr val="0070C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2514600" y="3048000"/>
            <a:ext cx="5867400" cy="2286000"/>
          </a:xfrm>
          <a:prstGeom prst="line">
            <a:avLst/>
          </a:prstGeom>
          <a:ln w="38100">
            <a:solidFill>
              <a:srgbClr val="0070C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826" name="TextBox 40"/>
          <p:cNvSpPr txBox="1">
            <a:spLocks noChangeArrowheads="1"/>
          </p:cNvSpPr>
          <p:nvPr/>
        </p:nvSpPr>
        <p:spPr bwMode="auto">
          <a:xfrm>
            <a:off x="4724400" y="3200400"/>
            <a:ext cx="998538" cy="369888"/>
          </a:xfrm>
          <a:prstGeom prst="rect">
            <a:avLst/>
          </a:prstGeom>
          <a:solidFill>
            <a:schemeClr val="bg1"/>
          </a:solidFill>
          <a:ln w="12700">
            <a:solidFill>
              <a:srgbClr val="0070C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>
                <a:latin typeface="Calibri" pitchFamily="34" charset="0"/>
              </a:rPr>
              <a:t>Parallel?</a:t>
            </a:r>
          </a:p>
        </p:txBody>
      </p:sp>
      <p:sp>
        <p:nvSpPr>
          <p:cNvPr id="11" name="Content Placeholder 2"/>
          <p:cNvSpPr txBox="1">
            <a:spLocks/>
          </p:cNvSpPr>
          <p:nvPr/>
        </p:nvSpPr>
        <p:spPr bwMode="auto">
          <a:xfrm>
            <a:off x="3061493" y="1521619"/>
            <a:ext cx="3021013" cy="750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buFont typeface="Arial" charset="0"/>
              <a:buNone/>
            </a:pPr>
            <a:r>
              <a:rPr lang="en-US" sz="3600" dirty="0"/>
              <a:t>Angles are lost.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Projective Geometry</a:t>
            </a:r>
          </a:p>
        </p:txBody>
      </p:sp>
      <p:sp>
        <p:nvSpPr>
          <p:cNvPr id="3686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Arial" charset="0"/>
              <a:buNone/>
            </a:pPr>
            <a:r>
              <a:rPr lang="en-US" sz="3600" dirty="0"/>
              <a:t>What is preserved?</a:t>
            </a:r>
          </a:p>
          <a:p>
            <a:pPr eaLnBrk="1" hangingPunct="1"/>
            <a:r>
              <a:rPr lang="en-US" dirty="0"/>
              <a:t>Straight lines are still straight.</a:t>
            </a:r>
          </a:p>
        </p:txBody>
      </p:sp>
      <p:pic>
        <p:nvPicPr>
          <p:cNvPr id="36868" name="Picture 2"/>
          <p:cNvPicPr>
            <a:picLocks noChangeAspect="1" noChangeArrowheads="1"/>
          </p:cNvPicPr>
          <p:nvPr/>
        </p:nvPicPr>
        <p:blipFill>
          <a:blip r:embed="rId2" cstate="print"/>
          <a:srcRect t="28223"/>
          <a:stretch>
            <a:fillRect/>
          </a:stretch>
        </p:blipFill>
        <p:spPr bwMode="auto">
          <a:xfrm>
            <a:off x="1752600" y="2819400"/>
            <a:ext cx="5584825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2" name="Straight Connector 21"/>
          <p:cNvCxnSpPr/>
          <p:nvPr/>
        </p:nvCxnSpPr>
        <p:spPr>
          <a:xfrm rot="5400000">
            <a:off x="1866900" y="4991100"/>
            <a:ext cx="1447800" cy="12192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rot="10800000">
            <a:off x="3168650" y="4892675"/>
            <a:ext cx="3352800" cy="15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rot="5400000" flipH="1" flipV="1">
            <a:off x="2209800" y="2725738"/>
            <a:ext cx="3276600" cy="2819400"/>
          </a:xfrm>
          <a:prstGeom prst="line">
            <a:avLst/>
          </a:prstGeom>
          <a:ln w="38100">
            <a:solidFill>
              <a:srgbClr val="0070C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2514600" y="3048000"/>
            <a:ext cx="5867400" cy="2286000"/>
          </a:xfrm>
          <a:prstGeom prst="line">
            <a:avLst/>
          </a:prstGeom>
          <a:ln w="38100">
            <a:solidFill>
              <a:srgbClr val="0070C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Vanishing points and lines</a:t>
            </a:r>
          </a:p>
        </p:txBody>
      </p:sp>
      <p:sp>
        <p:nvSpPr>
          <p:cNvPr id="37891" name="Content Placeholder 2"/>
          <p:cNvSpPr>
            <a:spLocks noGrp="1"/>
          </p:cNvSpPr>
          <p:nvPr>
            <p:ph idx="1"/>
          </p:nvPr>
        </p:nvSpPr>
        <p:spPr>
          <a:xfrm>
            <a:off x="736005" y="1086732"/>
            <a:ext cx="3581400" cy="3200400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buFont typeface="Arial" charset="0"/>
              <a:buNone/>
            </a:pPr>
            <a:r>
              <a:rPr lang="en-US" sz="2400" dirty="0"/>
              <a:t>Parallel lines in the world </a:t>
            </a:r>
          </a:p>
          <a:p>
            <a:pPr marL="0" indent="0" eaLnBrk="1" hangingPunct="1">
              <a:buFont typeface="Arial" charset="0"/>
              <a:buNone/>
            </a:pPr>
            <a:r>
              <a:rPr lang="en-US" sz="2400" dirty="0"/>
              <a:t>intersect in the projected  image at a “vanishing point”.</a:t>
            </a:r>
          </a:p>
          <a:p>
            <a:pPr eaLnBrk="1" hangingPunct="1">
              <a:buFont typeface="Arial" charset="0"/>
              <a:buNone/>
            </a:pPr>
            <a:endParaRPr lang="en-US" sz="2400" dirty="0"/>
          </a:p>
          <a:p>
            <a:pPr marL="0" indent="0" eaLnBrk="1" hangingPunct="1">
              <a:buFont typeface="Arial" charset="0"/>
              <a:buNone/>
            </a:pPr>
            <a:r>
              <a:rPr lang="en-US" sz="2400" dirty="0"/>
              <a:t>Parallel lines on the same plane in the world converge to vanishing points on a “vanishing line”.</a:t>
            </a:r>
          </a:p>
          <a:p>
            <a:pPr marL="0" indent="0" eaLnBrk="1" hangingPunct="1">
              <a:buFont typeface="Arial" charset="0"/>
              <a:buNone/>
            </a:pPr>
            <a:r>
              <a:rPr lang="en-US" sz="2400" dirty="0"/>
              <a:t>E.G., the horizon.</a:t>
            </a:r>
          </a:p>
        </p:txBody>
      </p:sp>
      <p:pic>
        <p:nvPicPr>
          <p:cNvPr id="37892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18520" y="1086732"/>
            <a:ext cx="3195637" cy="4729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1"/>
          <p:cNvGrpSpPr/>
          <p:nvPr/>
        </p:nvGrpSpPr>
        <p:grpSpPr>
          <a:xfrm>
            <a:off x="419100" y="4328159"/>
            <a:ext cx="4645056" cy="2225041"/>
            <a:chOff x="914400" y="2414750"/>
            <a:chExt cx="7823253" cy="3452650"/>
          </a:xfrm>
        </p:grpSpPr>
        <p:cxnSp>
          <p:nvCxnSpPr>
            <p:cNvPr id="5" name="Straight Connector 4"/>
            <p:cNvCxnSpPr/>
            <p:nvPr/>
          </p:nvCxnSpPr>
          <p:spPr>
            <a:xfrm>
              <a:off x="990600" y="2895600"/>
              <a:ext cx="7239000" cy="1588"/>
            </a:xfrm>
            <a:prstGeom prst="line">
              <a:avLst/>
            </a:prstGeom>
            <a:ln w="28575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/>
            <p:cNvCxnSpPr/>
            <p:nvPr/>
          </p:nvCxnSpPr>
          <p:spPr>
            <a:xfrm rot="5400000" flipH="1" flipV="1">
              <a:off x="2438400" y="3581400"/>
              <a:ext cx="2895600" cy="1524000"/>
            </a:xfrm>
            <a:prstGeom prst="line">
              <a:avLst/>
            </a:prstGeom>
            <a:ln w="28575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 rot="16200000" flipV="1">
              <a:off x="3771900" y="3771900"/>
              <a:ext cx="2895600" cy="1143000"/>
            </a:xfrm>
            <a:prstGeom prst="line">
              <a:avLst/>
            </a:prstGeom>
            <a:ln w="28575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13"/>
            <p:cNvSpPr txBox="1">
              <a:spLocks noChangeArrowheads="1"/>
            </p:cNvSpPr>
            <p:nvPr/>
          </p:nvSpPr>
          <p:spPr bwMode="auto">
            <a:xfrm>
              <a:off x="3505201" y="2414752"/>
              <a:ext cx="2679032" cy="4775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sz="1400" b="1" dirty="0">
                  <a:solidFill>
                    <a:srgbClr val="0070C0"/>
                  </a:solidFill>
                  <a:latin typeface="Calibri" pitchFamily="34" charset="0"/>
                </a:rPr>
                <a:t>Vanishing Point</a:t>
              </a:r>
            </a:p>
          </p:txBody>
        </p:sp>
        <p:cxnSp>
          <p:nvCxnSpPr>
            <p:cNvPr id="10" name="Straight Connector 9"/>
            <p:cNvCxnSpPr/>
            <p:nvPr/>
          </p:nvCxnSpPr>
          <p:spPr>
            <a:xfrm flipV="1">
              <a:off x="1600200" y="2895600"/>
              <a:ext cx="5029200" cy="205740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V="1">
              <a:off x="2057400" y="2895600"/>
              <a:ext cx="4572000" cy="297180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21"/>
            <p:cNvSpPr txBox="1">
              <a:spLocks noChangeArrowheads="1"/>
            </p:cNvSpPr>
            <p:nvPr/>
          </p:nvSpPr>
          <p:spPr bwMode="auto">
            <a:xfrm>
              <a:off x="6488184" y="2414750"/>
              <a:ext cx="2249469" cy="4775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 b="1" dirty="0">
                  <a:solidFill>
                    <a:srgbClr val="FF0000"/>
                  </a:solidFill>
                  <a:latin typeface="Calibri" pitchFamily="34" charset="0"/>
                </a:rPr>
                <a:t>Vanishing Point</a:t>
              </a:r>
            </a:p>
          </p:txBody>
        </p:sp>
        <p:sp>
          <p:nvSpPr>
            <p:cNvPr id="14" name="TextBox 22"/>
            <p:cNvSpPr txBox="1">
              <a:spLocks noChangeArrowheads="1"/>
            </p:cNvSpPr>
            <p:nvPr/>
          </p:nvSpPr>
          <p:spPr bwMode="auto">
            <a:xfrm>
              <a:off x="914400" y="2895600"/>
              <a:ext cx="2630905" cy="5731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b="1" dirty="0">
                  <a:latin typeface="Calibri" pitchFamily="34" charset="0"/>
                </a:rPr>
                <a:t>Vanishing Line</a:t>
              </a:r>
            </a:p>
          </p:txBody>
        </p:sp>
      </p:grp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Vanishing points and lines</a:t>
            </a:r>
          </a:p>
        </p:txBody>
      </p:sp>
      <p:sp>
        <p:nvSpPr>
          <p:cNvPr id="102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Arial" charset="0"/>
              <a:buNone/>
            </a:pPr>
            <a:r>
              <a:rPr lang="en-US" sz="3600"/>
              <a:t>	</a:t>
            </a:r>
          </a:p>
        </p:txBody>
      </p:sp>
      <p:graphicFrame>
        <p:nvGraphicFramePr>
          <p:cNvPr id="1026" name="Object 5"/>
          <p:cNvGraphicFramePr>
            <a:graphicFrameLocks noChangeAspect="1"/>
          </p:cNvGraphicFramePr>
          <p:nvPr/>
        </p:nvGraphicFramePr>
        <p:xfrm>
          <a:off x="1743075" y="2590800"/>
          <a:ext cx="4962525" cy="3721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26" name="Photo Editor Photo" r:id="rId4" imgW="9752381" imgH="7314286" progId="">
                  <p:embed/>
                </p:oleObj>
              </mc:Choice>
              <mc:Fallback>
                <p:oleObj name="Photo Editor Photo" r:id="rId4" imgW="9752381" imgH="7314286" progId="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43075" y="2590800"/>
                        <a:ext cx="4962525" cy="3721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Line 3"/>
          <p:cNvSpPr>
            <a:spLocks noChangeShapeType="1"/>
          </p:cNvSpPr>
          <p:nvPr/>
        </p:nvSpPr>
        <p:spPr bwMode="auto">
          <a:xfrm flipH="1">
            <a:off x="76200" y="3200400"/>
            <a:ext cx="5029200" cy="1295400"/>
          </a:xfrm>
          <a:prstGeom prst="line">
            <a:avLst/>
          </a:prstGeom>
          <a:noFill/>
          <a:ln w="28575">
            <a:solidFill>
              <a:srgbClr val="FFCC00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7" name="Line 4"/>
          <p:cNvSpPr>
            <a:spLocks noChangeShapeType="1"/>
          </p:cNvSpPr>
          <p:nvPr/>
        </p:nvSpPr>
        <p:spPr bwMode="auto">
          <a:xfrm flipH="1" flipV="1">
            <a:off x="76200" y="4495800"/>
            <a:ext cx="3962400" cy="990600"/>
          </a:xfrm>
          <a:prstGeom prst="line">
            <a:avLst/>
          </a:prstGeom>
          <a:noFill/>
          <a:ln w="28575">
            <a:solidFill>
              <a:srgbClr val="FFCC00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8" name="Line 5"/>
          <p:cNvSpPr>
            <a:spLocks noChangeShapeType="1"/>
          </p:cNvSpPr>
          <p:nvPr/>
        </p:nvSpPr>
        <p:spPr bwMode="auto">
          <a:xfrm flipH="1">
            <a:off x="76200" y="4114800"/>
            <a:ext cx="4038600" cy="381000"/>
          </a:xfrm>
          <a:prstGeom prst="line">
            <a:avLst/>
          </a:prstGeom>
          <a:noFill/>
          <a:ln w="28575">
            <a:solidFill>
              <a:srgbClr val="FFCC00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9" name="Line 6"/>
          <p:cNvSpPr>
            <a:spLocks noChangeShapeType="1"/>
          </p:cNvSpPr>
          <p:nvPr/>
        </p:nvSpPr>
        <p:spPr bwMode="auto">
          <a:xfrm>
            <a:off x="76200" y="4495800"/>
            <a:ext cx="4419600" cy="304800"/>
          </a:xfrm>
          <a:prstGeom prst="line">
            <a:avLst/>
          </a:prstGeom>
          <a:noFill/>
          <a:ln w="28575">
            <a:solidFill>
              <a:srgbClr val="FFCC00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0" name="Line 7"/>
          <p:cNvSpPr>
            <a:spLocks noChangeShapeType="1"/>
          </p:cNvSpPr>
          <p:nvPr/>
        </p:nvSpPr>
        <p:spPr bwMode="auto">
          <a:xfrm flipV="1">
            <a:off x="76200" y="4267200"/>
            <a:ext cx="4419600" cy="228600"/>
          </a:xfrm>
          <a:prstGeom prst="line">
            <a:avLst/>
          </a:prstGeom>
          <a:noFill/>
          <a:ln w="28575">
            <a:solidFill>
              <a:srgbClr val="FFCC00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1" name="Line 8"/>
          <p:cNvSpPr>
            <a:spLocks noChangeShapeType="1"/>
          </p:cNvSpPr>
          <p:nvPr/>
        </p:nvSpPr>
        <p:spPr bwMode="auto">
          <a:xfrm flipV="1">
            <a:off x="4800600" y="4648200"/>
            <a:ext cx="4267200" cy="685800"/>
          </a:xfrm>
          <a:prstGeom prst="line">
            <a:avLst/>
          </a:prstGeom>
          <a:noFill/>
          <a:ln w="28575">
            <a:solidFill>
              <a:srgbClr val="CC99FF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2" name="Line 9"/>
          <p:cNvSpPr>
            <a:spLocks noChangeShapeType="1"/>
          </p:cNvSpPr>
          <p:nvPr/>
        </p:nvSpPr>
        <p:spPr bwMode="auto">
          <a:xfrm>
            <a:off x="4800600" y="3581400"/>
            <a:ext cx="4267200" cy="685800"/>
          </a:xfrm>
          <a:prstGeom prst="line">
            <a:avLst/>
          </a:prstGeom>
          <a:noFill/>
          <a:ln w="28575">
            <a:solidFill>
              <a:srgbClr val="CC99FF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3" name="Line 10"/>
          <p:cNvSpPr>
            <a:spLocks noChangeShapeType="1"/>
          </p:cNvSpPr>
          <p:nvPr/>
        </p:nvSpPr>
        <p:spPr bwMode="auto">
          <a:xfrm>
            <a:off x="4800600" y="4343400"/>
            <a:ext cx="4267200" cy="76200"/>
          </a:xfrm>
          <a:prstGeom prst="line">
            <a:avLst/>
          </a:prstGeom>
          <a:noFill/>
          <a:ln w="28575">
            <a:solidFill>
              <a:srgbClr val="CC99FF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4" name="Line 11"/>
          <p:cNvSpPr>
            <a:spLocks noChangeShapeType="1"/>
          </p:cNvSpPr>
          <p:nvPr/>
        </p:nvSpPr>
        <p:spPr bwMode="auto">
          <a:xfrm flipV="1">
            <a:off x="4800600" y="4572000"/>
            <a:ext cx="4267200" cy="533400"/>
          </a:xfrm>
          <a:prstGeom prst="line">
            <a:avLst/>
          </a:prstGeom>
          <a:noFill/>
          <a:ln w="28575">
            <a:solidFill>
              <a:srgbClr val="CC99FF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5" name="Line 12"/>
          <p:cNvSpPr>
            <a:spLocks noChangeShapeType="1"/>
          </p:cNvSpPr>
          <p:nvPr/>
        </p:nvSpPr>
        <p:spPr bwMode="auto">
          <a:xfrm>
            <a:off x="4800600" y="4038600"/>
            <a:ext cx="4267200" cy="304800"/>
          </a:xfrm>
          <a:prstGeom prst="line">
            <a:avLst/>
          </a:prstGeom>
          <a:noFill/>
          <a:ln w="28575">
            <a:solidFill>
              <a:srgbClr val="CC99FF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grpSp>
        <p:nvGrpSpPr>
          <p:cNvPr id="2" name="Group 13"/>
          <p:cNvGrpSpPr>
            <a:grpSpLocks/>
          </p:cNvGrpSpPr>
          <p:nvPr/>
        </p:nvGrpSpPr>
        <p:grpSpPr bwMode="auto">
          <a:xfrm>
            <a:off x="7058025" y="4953000"/>
            <a:ext cx="1857375" cy="1279525"/>
            <a:chOff x="4446" y="3120"/>
            <a:chExt cx="1170" cy="806"/>
          </a:xfrm>
        </p:grpSpPr>
        <p:sp>
          <p:nvSpPr>
            <p:cNvPr id="1059" name="Text Box 14"/>
            <p:cNvSpPr txBox="1">
              <a:spLocks noChangeArrowheads="1"/>
            </p:cNvSpPr>
            <p:nvPr/>
          </p:nvSpPr>
          <p:spPr bwMode="auto">
            <a:xfrm>
              <a:off x="4446" y="3408"/>
              <a:ext cx="1066" cy="5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b="1">
                  <a:solidFill>
                    <a:srgbClr val="FF6600"/>
                  </a:solidFill>
                  <a:latin typeface="Tahoma" pitchFamily="34" charset="0"/>
                </a:rPr>
                <a:t>Vanishing</a:t>
              </a:r>
            </a:p>
            <a:p>
              <a:pPr algn="ctr"/>
              <a:r>
                <a:rPr lang="en-US" b="1">
                  <a:solidFill>
                    <a:srgbClr val="FF6600"/>
                  </a:solidFill>
                  <a:latin typeface="Tahoma" pitchFamily="34" charset="0"/>
                </a:rPr>
                <a:t> point</a:t>
              </a:r>
            </a:p>
          </p:txBody>
        </p:sp>
        <p:sp>
          <p:nvSpPr>
            <p:cNvPr id="1060" name="Line 15"/>
            <p:cNvSpPr>
              <a:spLocks noChangeShapeType="1"/>
            </p:cNvSpPr>
            <p:nvPr/>
          </p:nvSpPr>
          <p:spPr bwMode="auto">
            <a:xfrm flipV="1">
              <a:off x="4848" y="3120"/>
              <a:ext cx="768" cy="288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4" name="Group 20"/>
          <p:cNvGrpSpPr>
            <a:grpSpLocks/>
          </p:cNvGrpSpPr>
          <p:nvPr/>
        </p:nvGrpSpPr>
        <p:grpSpPr bwMode="auto">
          <a:xfrm>
            <a:off x="-28575" y="4451350"/>
            <a:ext cx="1692275" cy="1644650"/>
            <a:chOff x="-18" y="2804"/>
            <a:chExt cx="1066" cy="1036"/>
          </a:xfrm>
        </p:grpSpPr>
        <p:sp>
          <p:nvSpPr>
            <p:cNvPr id="1054" name="Oval 21"/>
            <p:cNvSpPr>
              <a:spLocks noChangeAspect="1" noChangeArrowheads="1"/>
            </p:cNvSpPr>
            <p:nvPr/>
          </p:nvSpPr>
          <p:spPr bwMode="auto">
            <a:xfrm>
              <a:off x="28" y="2804"/>
              <a:ext cx="63" cy="63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99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55" name="Text Box 22"/>
            <p:cNvSpPr txBox="1">
              <a:spLocks noChangeArrowheads="1"/>
            </p:cNvSpPr>
            <p:nvPr/>
          </p:nvSpPr>
          <p:spPr bwMode="auto">
            <a:xfrm>
              <a:off x="-18" y="3322"/>
              <a:ext cx="1066" cy="5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b="1">
                  <a:solidFill>
                    <a:srgbClr val="FF6600"/>
                  </a:solidFill>
                  <a:latin typeface="Tahoma" pitchFamily="34" charset="0"/>
                </a:rPr>
                <a:t>Vanishing</a:t>
              </a:r>
            </a:p>
            <a:p>
              <a:pPr algn="ctr"/>
              <a:r>
                <a:rPr lang="en-US" b="1">
                  <a:solidFill>
                    <a:srgbClr val="FF6600"/>
                  </a:solidFill>
                  <a:latin typeface="Tahoma" pitchFamily="34" charset="0"/>
                </a:rPr>
                <a:t> point</a:t>
              </a:r>
            </a:p>
          </p:txBody>
        </p:sp>
        <p:sp>
          <p:nvSpPr>
            <p:cNvPr id="1056" name="Line 23"/>
            <p:cNvSpPr>
              <a:spLocks noChangeShapeType="1"/>
            </p:cNvSpPr>
            <p:nvPr/>
          </p:nvSpPr>
          <p:spPr bwMode="auto">
            <a:xfrm flipH="1" flipV="1">
              <a:off x="96" y="2928"/>
              <a:ext cx="240" cy="432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27" name="Line 24"/>
          <p:cNvSpPr>
            <a:spLocks noChangeShapeType="1"/>
          </p:cNvSpPr>
          <p:nvPr/>
        </p:nvSpPr>
        <p:spPr bwMode="auto">
          <a:xfrm flipV="1">
            <a:off x="2438400" y="1981200"/>
            <a:ext cx="0" cy="3124200"/>
          </a:xfrm>
          <a:prstGeom prst="line">
            <a:avLst/>
          </a:prstGeom>
          <a:noFill/>
          <a:ln w="28575">
            <a:solidFill>
              <a:srgbClr val="00FF00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28" name="Line 25"/>
          <p:cNvSpPr>
            <a:spLocks noChangeShapeType="1"/>
          </p:cNvSpPr>
          <p:nvPr/>
        </p:nvSpPr>
        <p:spPr bwMode="auto">
          <a:xfrm flipV="1">
            <a:off x="2805113" y="1981200"/>
            <a:ext cx="0" cy="3200400"/>
          </a:xfrm>
          <a:prstGeom prst="line">
            <a:avLst/>
          </a:prstGeom>
          <a:noFill/>
          <a:ln w="28575">
            <a:solidFill>
              <a:srgbClr val="00FF00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29" name="Line 26"/>
          <p:cNvSpPr>
            <a:spLocks noChangeShapeType="1"/>
          </p:cNvSpPr>
          <p:nvPr/>
        </p:nvSpPr>
        <p:spPr bwMode="auto">
          <a:xfrm flipV="1">
            <a:off x="3325813" y="1981200"/>
            <a:ext cx="0" cy="3352800"/>
          </a:xfrm>
          <a:prstGeom prst="line">
            <a:avLst/>
          </a:prstGeom>
          <a:noFill/>
          <a:ln w="28575">
            <a:solidFill>
              <a:srgbClr val="00FF00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30" name="Line 27"/>
          <p:cNvSpPr>
            <a:spLocks noChangeShapeType="1"/>
          </p:cNvSpPr>
          <p:nvPr/>
        </p:nvSpPr>
        <p:spPr bwMode="auto">
          <a:xfrm flipV="1">
            <a:off x="4114800" y="1981200"/>
            <a:ext cx="0" cy="3505200"/>
          </a:xfrm>
          <a:prstGeom prst="line">
            <a:avLst/>
          </a:prstGeom>
          <a:noFill/>
          <a:ln w="28575">
            <a:solidFill>
              <a:srgbClr val="00FF00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31" name="Line 28"/>
          <p:cNvSpPr>
            <a:spLocks noChangeShapeType="1"/>
          </p:cNvSpPr>
          <p:nvPr/>
        </p:nvSpPr>
        <p:spPr bwMode="auto">
          <a:xfrm flipV="1">
            <a:off x="4724400" y="1981200"/>
            <a:ext cx="0" cy="3429000"/>
          </a:xfrm>
          <a:prstGeom prst="line">
            <a:avLst/>
          </a:prstGeom>
          <a:noFill/>
          <a:ln w="28575">
            <a:solidFill>
              <a:srgbClr val="00FF00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32" name="Line 29"/>
          <p:cNvSpPr>
            <a:spLocks noChangeShapeType="1"/>
          </p:cNvSpPr>
          <p:nvPr/>
        </p:nvSpPr>
        <p:spPr bwMode="auto">
          <a:xfrm flipV="1">
            <a:off x="5943600" y="1981200"/>
            <a:ext cx="0" cy="3276600"/>
          </a:xfrm>
          <a:prstGeom prst="line">
            <a:avLst/>
          </a:prstGeom>
          <a:noFill/>
          <a:ln w="28575">
            <a:solidFill>
              <a:srgbClr val="00FF00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33" name="Line 30"/>
          <p:cNvSpPr>
            <a:spLocks noChangeShapeType="1"/>
          </p:cNvSpPr>
          <p:nvPr/>
        </p:nvSpPr>
        <p:spPr bwMode="auto">
          <a:xfrm flipV="1">
            <a:off x="5181600" y="1981200"/>
            <a:ext cx="0" cy="2057400"/>
          </a:xfrm>
          <a:prstGeom prst="line">
            <a:avLst/>
          </a:prstGeom>
          <a:noFill/>
          <a:ln w="28575">
            <a:solidFill>
              <a:srgbClr val="00FF00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grpSp>
        <p:nvGrpSpPr>
          <p:cNvPr id="5" name="Group 31"/>
          <p:cNvGrpSpPr>
            <a:grpSpLocks/>
          </p:cNvGrpSpPr>
          <p:nvPr/>
        </p:nvGrpSpPr>
        <p:grpSpPr bwMode="auto">
          <a:xfrm>
            <a:off x="6172200" y="1676400"/>
            <a:ext cx="3013075" cy="1187450"/>
            <a:chOff x="4011" y="1248"/>
            <a:chExt cx="1898" cy="748"/>
          </a:xfrm>
        </p:grpSpPr>
        <p:sp>
          <p:nvSpPr>
            <p:cNvPr id="1052" name="Text Box 32"/>
            <p:cNvSpPr txBox="1">
              <a:spLocks noChangeArrowheads="1"/>
            </p:cNvSpPr>
            <p:nvPr/>
          </p:nvSpPr>
          <p:spPr bwMode="auto">
            <a:xfrm>
              <a:off x="4011" y="1248"/>
              <a:ext cx="1898" cy="7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b="1">
                  <a:solidFill>
                    <a:srgbClr val="FF6600"/>
                  </a:solidFill>
                  <a:latin typeface="Tahoma" pitchFamily="34" charset="0"/>
                </a:rPr>
                <a:t> Vertical vanishing</a:t>
              </a:r>
            </a:p>
            <a:p>
              <a:pPr algn="ctr"/>
              <a:r>
                <a:rPr lang="en-US" b="1">
                  <a:solidFill>
                    <a:srgbClr val="FF6600"/>
                  </a:solidFill>
                  <a:latin typeface="Tahoma" pitchFamily="34" charset="0"/>
                </a:rPr>
                <a:t> point</a:t>
              </a:r>
            </a:p>
            <a:p>
              <a:pPr algn="ctr"/>
              <a:r>
                <a:rPr lang="en-US" b="1">
                  <a:solidFill>
                    <a:srgbClr val="FF6600"/>
                  </a:solidFill>
                  <a:latin typeface="Tahoma" pitchFamily="34" charset="0"/>
                </a:rPr>
                <a:t>(at infinity)</a:t>
              </a:r>
            </a:p>
          </p:txBody>
        </p:sp>
        <p:sp>
          <p:nvSpPr>
            <p:cNvPr id="1053" name="Line 33"/>
            <p:cNvSpPr>
              <a:spLocks noChangeShapeType="1"/>
            </p:cNvSpPr>
            <p:nvPr/>
          </p:nvSpPr>
          <p:spPr bwMode="auto">
            <a:xfrm flipH="1" flipV="1">
              <a:off x="4080" y="1248"/>
              <a:ext cx="0" cy="288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1051" name="TextBox 36"/>
          <p:cNvSpPr txBox="1">
            <a:spLocks noChangeArrowheads="1"/>
          </p:cNvSpPr>
          <p:nvPr/>
        </p:nvSpPr>
        <p:spPr bwMode="auto">
          <a:xfrm>
            <a:off x="0" y="6629400"/>
            <a:ext cx="274637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/>
              <a:t>Slide from Efros, Photo from Criminisi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"/>
                            </p:stCondLst>
                            <p:childTnLst>
                              <p:par>
                                <p:cTn id="6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Pinhole camera model</a:t>
            </a:r>
          </a:p>
        </p:txBody>
      </p:sp>
      <p:sp>
        <p:nvSpPr>
          <p:cNvPr id="25603" name="TextBox 30"/>
          <p:cNvSpPr txBox="1">
            <a:spLocks noChangeArrowheads="1"/>
          </p:cNvSpPr>
          <p:nvPr/>
        </p:nvSpPr>
        <p:spPr bwMode="auto">
          <a:xfrm>
            <a:off x="0" y="6550025"/>
            <a:ext cx="723403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dirty="0">
                <a:latin typeface="Calibri" pitchFamily="34" charset="0"/>
              </a:rPr>
              <a:t>Forsyth</a:t>
            </a:r>
          </a:p>
        </p:txBody>
      </p:sp>
      <p:pic>
        <p:nvPicPr>
          <p:cNvPr id="2560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2133600"/>
            <a:ext cx="8077200" cy="2697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5" name="Line 5"/>
          <p:cNvSpPr>
            <a:spLocks noChangeShapeType="1"/>
          </p:cNvSpPr>
          <p:nvPr/>
        </p:nvSpPr>
        <p:spPr bwMode="auto">
          <a:xfrm>
            <a:off x="1066800" y="1676400"/>
            <a:ext cx="23622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5606" name="Line 6"/>
          <p:cNvSpPr>
            <a:spLocks noChangeShapeType="1"/>
          </p:cNvSpPr>
          <p:nvPr/>
        </p:nvSpPr>
        <p:spPr bwMode="auto">
          <a:xfrm>
            <a:off x="1066800" y="1752600"/>
            <a:ext cx="0" cy="9144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5607" name="Line 7"/>
          <p:cNvSpPr>
            <a:spLocks noChangeShapeType="1"/>
          </p:cNvSpPr>
          <p:nvPr/>
        </p:nvSpPr>
        <p:spPr bwMode="auto">
          <a:xfrm>
            <a:off x="3429000" y="1752600"/>
            <a:ext cx="0" cy="10668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5608" name="Text Box 8"/>
          <p:cNvSpPr txBox="1">
            <a:spLocks noChangeArrowheads="1"/>
          </p:cNvSpPr>
          <p:nvPr/>
        </p:nvSpPr>
        <p:spPr bwMode="auto">
          <a:xfrm>
            <a:off x="1524000" y="1143000"/>
            <a:ext cx="2778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/>
              <a:t>f</a:t>
            </a:r>
          </a:p>
        </p:txBody>
      </p:sp>
      <p:sp>
        <p:nvSpPr>
          <p:cNvPr id="25609" name="Text Box 9"/>
          <p:cNvSpPr txBox="1">
            <a:spLocks noChangeArrowheads="1"/>
          </p:cNvSpPr>
          <p:nvPr/>
        </p:nvSpPr>
        <p:spPr bwMode="auto">
          <a:xfrm>
            <a:off x="1219200" y="5105400"/>
            <a:ext cx="455445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dirty="0"/>
              <a:t>f = Focal length</a:t>
            </a:r>
          </a:p>
          <a:p>
            <a:r>
              <a:rPr lang="en-US" sz="2400" dirty="0"/>
              <a:t>c = Optical center of the camera</a:t>
            </a:r>
          </a:p>
        </p:txBody>
      </p:sp>
      <p:sp>
        <p:nvSpPr>
          <p:cNvPr id="25610" name="Text Box 10"/>
          <p:cNvSpPr txBox="1">
            <a:spLocks noChangeArrowheads="1"/>
          </p:cNvSpPr>
          <p:nvPr/>
        </p:nvSpPr>
        <p:spPr bwMode="auto">
          <a:xfrm>
            <a:off x="3657600" y="2971800"/>
            <a:ext cx="3222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/>
              <a:t>c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8077200" y="4383306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Real object</a:t>
            </a:r>
          </a:p>
        </p:txBody>
      </p:sp>
    </p:spTree>
    <p:extLst>
      <p:ext uri="{BB962C8B-B14F-4D97-AF65-F5344CB8AC3E}">
        <p14:creationId xmlns:p14="http://schemas.microsoft.com/office/powerpoint/2010/main" val="28401830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sz="3200"/>
              <a:t>Projection: world coordinates</a:t>
            </a:r>
            <a:r>
              <a:rPr lang="en-US" sz="3200">
                <a:sym typeface="Wingdings" pitchFamily="2" charset="2"/>
              </a:rPr>
              <a:t>image coordinates</a:t>
            </a:r>
            <a:endParaRPr lang="en-US" sz="3200"/>
          </a:p>
        </p:txBody>
      </p:sp>
      <p:sp>
        <p:nvSpPr>
          <p:cNvPr id="6" name="Rectangle 5"/>
          <p:cNvSpPr/>
          <p:nvPr/>
        </p:nvSpPr>
        <p:spPr>
          <a:xfrm>
            <a:off x="457200" y="1447800"/>
            <a:ext cx="3581400" cy="25146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  <a:scene3d>
            <a:camera prst="perspectiveContrastingRightFacing">
              <a:rot lat="0" lon="1800000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>
                  <a:lumMod val="95000"/>
                </a:schemeClr>
              </a:solidFill>
            </a:endParaRPr>
          </a:p>
        </p:txBody>
      </p:sp>
      <p:grpSp>
        <p:nvGrpSpPr>
          <p:cNvPr id="3" name="Group 23"/>
          <p:cNvGrpSpPr>
            <a:grpSpLocks noChangeAspect="1"/>
          </p:cNvGrpSpPr>
          <p:nvPr/>
        </p:nvGrpSpPr>
        <p:grpSpPr>
          <a:xfrm rot="10800000">
            <a:off x="1905000" y="2162300"/>
            <a:ext cx="318038" cy="1567316"/>
            <a:chOff x="5029200" y="2090284"/>
            <a:chExt cx="457200" cy="2253116"/>
          </a:xfrm>
          <a:scene3d>
            <a:camera prst="isometricOffAxis2Right"/>
            <a:lightRig rig="threePt" dir="t"/>
          </a:scene3d>
        </p:grpSpPr>
        <p:sp>
          <p:nvSpPr>
            <p:cNvPr id="40" name="Rectangle 39"/>
            <p:cNvSpPr/>
            <p:nvPr/>
          </p:nvSpPr>
          <p:spPr>
            <a:xfrm>
              <a:off x="5029200" y="2819400"/>
              <a:ext cx="457200" cy="1524000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1" name="Freeform 40"/>
            <p:cNvSpPr/>
            <p:nvPr/>
          </p:nvSpPr>
          <p:spPr>
            <a:xfrm rot="21339833">
              <a:off x="5130616" y="2090284"/>
              <a:ext cx="267284" cy="677167"/>
            </a:xfrm>
            <a:custGeom>
              <a:avLst/>
              <a:gdLst>
                <a:gd name="connsiteX0" fmla="*/ 186047 w 364177"/>
                <a:gd name="connsiteY0" fmla="*/ 3958 h 744186"/>
                <a:gd name="connsiteX1" fmla="*/ 7917 w 364177"/>
                <a:gd name="connsiteY1" fmla="*/ 324592 h 744186"/>
                <a:gd name="connsiteX2" fmla="*/ 138546 w 364177"/>
                <a:gd name="connsiteY2" fmla="*/ 740228 h 744186"/>
                <a:gd name="connsiteX3" fmla="*/ 352302 w 364177"/>
                <a:gd name="connsiteY3" fmla="*/ 348343 h 744186"/>
                <a:gd name="connsiteX4" fmla="*/ 186047 w 364177"/>
                <a:gd name="connsiteY4" fmla="*/ 3958 h 744186"/>
                <a:gd name="connsiteX0" fmla="*/ 267082 w 445212"/>
                <a:gd name="connsiteY0" fmla="*/ 1697 h 739664"/>
                <a:gd name="connsiteX1" fmla="*/ 7916 w 445212"/>
                <a:gd name="connsiteY1" fmla="*/ 356267 h 739664"/>
                <a:gd name="connsiteX2" fmla="*/ 219581 w 445212"/>
                <a:gd name="connsiteY2" fmla="*/ 737967 h 739664"/>
                <a:gd name="connsiteX3" fmla="*/ 433337 w 445212"/>
                <a:gd name="connsiteY3" fmla="*/ 346082 h 739664"/>
                <a:gd name="connsiteX4" fmla="*/ 267082 w 445212"/>
                <a:gd name="connsiteY4" fmla="*/ 1697 h 739664"/>
                <a:gd name="connsiteX0" fmla="*/ 267084 w 514677"/>
                <a:gd name="connsiteY0" fmla="*/ 16504 h 769278"/>
                <a:gd name="connsiteX1" fmla="*/ 7918 w 514677"/>
                <a:gd name="connsiteY1" fmla="*/ 371074 h 769278"/>
                <a:gd name="connsiteX2" fmla="*/ 219583 w 514677"/>
                <a:gd name="connsiteY2" fmla="*/ 752774 h 769278"/>
                <a:gd name="connsiteX3" fmla="*/ 502803 w 514677"/>
                <a:gd name="connsiteY3" fmla="*/ 470100 h 769278"/>
                <a:gd name="connsiteX4" fmla="*/ 267084 w 514677"/>
                <a:gd name="connsiteY4" fmla="*/ 16504 h 769278"/>
                <a:gd name="connsiteX0" fmla="*/ 286213 w 533808"/>
                <a:gd name="connsiteY0" fmla="*/ 8823 h 753916"/>
                <a:gd name="connsiteX1" fmla="*/ 7917 w 533808"/>
                <a:gd name="connsiteY1" fmla="*/ 515356 h 753916"/>
                <a:gd name="connsiteX2" fmla="*/ 238712 w 533808"/>
                <a:gd name="connsiteY2" fmla="*/ 745093 h 753916"/>
                <a:gd name="connsiteX3" fmla="*/ 521932 w 533808"/>
                <a:gd name="connsiteY3" fmla="*/ 462419 h 753916"/>
                <a:gd name="connsiteX4" fmla="*/ 286213 w 533808"/>
                <a:gd name="connsiteY4" fmla="*/ 8823 h 753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3808" h="753916">
                  <a:moveTo>
                    <a:pt x="286213" y="8823"/>
                  </a:moveTo>
                  <a:cubicBezTo>
                    <a:pt x="200544" y="17646"/>
                    <a:pt x="15834" y="392644"/>
                    <a:pt x="7917" y="515356"/>
                  </a:cubicBezTo>
                  <a:cubicBezTo>
                    <a:pt x="0" y="638068"/>
                    <a:pt x="153043" y="753916"/>
                    <a:pt x="238712" y="745093"/>
                  </a:cubicBezTo>
                  <a:cubicBezTo>
                    <a:pt x="324381" y="736270"/>
                    <a:pt x="510057" y="585131"/>
                    <a:pt x="521932" y="462419"/>
                  </a:cubicBezTo>
                  <a:cubicBezTo>
                    <a:pt x="533807" y="339707"/>
                    <a:pt x="371882" y="0"/>
                    <a:pt x="286213" y="8823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2" name="Straight Connector 41"/>
            <p:cNvCxnSpPr>
              <a:stCxn id="40" idx="0"/>
              <a:endCxn id="41" idx="2"/>
            </p:cNvCxnSpPr>
            <p:nvPr/>
          </p:nvCxnSpPr>
          <p:spPr>
            <a:xfrm rot="5400000" flipH="1" flipV="1">
              <a:off x="5236615" y="2780833"/>
              <a:ext cx="59753" cy="17383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8" name="Straight Connector 7"/>
          <p:cNvCxnSpPr/>
          <p:nvPr/>
        </p:nvCxnSpPr>
        <p:spPr>
          <a:xfrm rot="10800000" flipV="1">
            <a:off x="2057400" y="2619500"/>
            <a:ext cx="2057400" cy="105866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oup 24"/>
          <p:cNvGrpSpPr/>
          <p:nvPr/>
        </p:nvGrpSpPr>
        <p:grpSpPr>
          <a:xfrm>
            <a:off x="6019800" y="1552700"/>
            <a:ext cx="464125" cy="2336241"/>
            <a:chOff x="7162800" y="1914134"/>
            <a:chExt cx="464125" cy="2336241"/>
          </a:xfrm>
        </p:grpSpPr>
        <p:grpSp>
          <p:nvGrpSpPr>
            <p:cNvPr id="5" name="Group 18"/>
            <p:cNvGrpSpPr/>
            <p:nvPr/>
          </p:nvGrpSpPr>
          <p:grpSpPr>
            <a:xfrm>
              <a:off x="7162800" y="2474025"/>
              <a:ext cx="464125" cy="1776350"/>
              <a:chOff x="6324600" y="2971800"/>
              <a:chExt cx="464125" cy="1776350"/>
            </a:xfrm>
          </p:grpSpPr>
          <p:sp>
            <p:nvSpPr>
              <p:cNvPr id="35" name="Oval 34"/>
              <p:cNvSpPr/>
              <p:nvPr/>
            </p:nvSpPr>
            <p:spPr>
              <a:xfrm>
                <a:off x="6324600" y="4519550"/>
                <a:ext cx="457200" cy="228600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" name="Rectangle 35"/>
              <p:cNvSpPr/>
              <p:nvPr/>
            </p:nvSpPr>
            <p:spPr>
              <a:xfrm>
                <a:off x="6324600" y="3124200"/>
                <a:ext cx="457200" cy="1524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7" name="Oval 36"/>
              <p:cNvSpPr/>
              <p:nvPr/>
            </p:nvSpPr>
            <p:spPr>
              <a:xfrm>
                <a:off x="6324600" y="2971800"/>
                <a:ext cx="457200" cy="228600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38" name="Straight Connector 37"/>
              <p:cNvCxnSpPr/>
              <p:nvPr/>
            </p:nvCxnSpPr>
            <p:spPr>
              <a:xfrm rot="10800000" flipV="1">
                <a:off x="6324600" y="3086100"/>
                <a:ext cx="0" cy="156210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Straight Connector 38"/>
              <p:cNvCxnSpPr/>
              <p:nvPr/>
            </p:nvCxnSpPr>
            <p:spPr>
              <a:xfrm rot="10800000" flipV="1">
                <a:off x="6788725" y="3112325"/>
                <a:ext cx="0" cy="156210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4" name="Freeform 33"/>
            <p:cNvSpPr/>
            <p:nvPr/>
          </p:nvSpPr>
          <p:spPr>
            <a:xfrm rot="21339833">
              <a:off x="7250048" y="1914134"/>
              <a:ext cx="267284" cy="677167"/>
            </a:xfrm>
            <a:custGeom>
              <a:avLst/>
              <a:gdLst>
                <a:gd name="connsiteX0" fmla="*/ 186047 w 364177"/>
                <a:gd name="connsiteY0" fmla="*/ 3958 h 744186"/>
                <a:gd name="connsiteX1" fmla="*/ 7917 w 364177"/>
                <a:gd name="connsiteY1" fmla="*/ 324592 h 744186"/>
                <a:gd name="connsiteX2" fmla="*/ 138546 w 364177"/>
                <a:gd name="connsiteY2" fmla="*/ 740228 h 744186"/>
                <a:gd name="connsiteX3" fmla="*/ 352302 w 364177"/>
                <a:gd name="connsiteY3" fmla="*/ 348343 h 744186"/>
                <a:gd name="connsiteX4" fmla="*/ 186047 w 364177"/>
                <a:gd name="connsiteY4" fmla="*/ 3958 h 744186"/>
                <a:gd name="connsiteX0" fmla="*/ 267082 w 445212"/>
                <a:gd name="connsiteY0" fmla="*/ 1697 h 739664"/>
                <a:gd name="connsiteX1" fmla="*/ 7916 w 445212"/>
                <a:gd name="connsiteY1" fmla="*/ 356267 h 739664"/>
                <a:gd name="connsiteX2" fmla="*/ 219581 w 445212"/>
                <a:gd name="connsiteY2" fmla="*/ 737967 h 739664"/>
                <a:gd name="connsiteX3" fmla="*/ 433337 w 445212"/>
                <a:gd name="connsiteY3" fmla="*/ 346082 h 739664"/>
                <a:gd name="connsiteX4" fmla="*/ 267082 w 445212"/>
                <a:gd name="connsiteY4" fmla="*/ 1697 h 739664"/>
                <a:gd name="connsiteX0" fmla="*/ 267084 w 514677"/>
                <a:gd name="connsiteY0" fmla="*/ 16504 h 769278"/>
                <a:gd name="connsiteX1" fmla="*/ 7918 w 514677"/>
                <a:gd name="connsiteY1" fmla="*/ 371074 h 769278"/>
                <a:gd name="connsiteX2" fmla="*/ 219583 w 514677"/>
                <a:gd name="connsiteY2" fmla="*/ 752774 h 769278"/>
                <a:gd name="connsiteX3" fmla="*/ 502803 w 514677"/>
                <a:gd name="connsiteY3" fmla="*/ 470100 h 769278"/>
                <a:gd name="connsiteX4" fmla="*/ 267084 w 514677"/>
                <a:gd name="connsiteY4" fmla="*/ 16504 h 769278"/>
                <a:gd name="connsiteX0" fmla="*/ 286213 w 533808"/>
                <a:gd name="connsiteY0" fmla="*/ 8823 h 753916"/>
                <a:gd name="connsiteX1" fmla="*/ 7917 w 533808"/>
                <a:gd name="connsiteY1" fmla="*/ 515356 h 753916"/>
                <a:gd name="connsiteX2" fmla="*/ 238712 w 533808"/>
                <a:gd name="connsiteY2" fmla="*/ 745093 h 753916"/>
                <a:gd name="connsiteX3" fmla="*/ 521932 w 533808"/>
                <a:gd name="connsiteY3" fmla="*/ 462419 h 753916"/>
                <a:gd name="connsiteX4" fmla="*/ 286213 w 533808"/>
                <a:gd name="connsiteY4" fmla="*/ 8823 h 753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3808" h="753916">
                  <a:moveTo>
                    <a:pt x="286213" y="8823"/>
                  </a:moveTo>
                  <a:cubicBezTo>
                    <a:pt x="200544" y="17646"/>
                    <a:pt x="15834" y="392644"/>
                    <a:pt x="7917" y="515356"/>
                  </a:cubicBezTo>
                  <a:cubicBezTo>
                    <a:pt x="0" y="638068"/>
                    <a:pt x="153043" y="753916"/>
                    <a:pt x="238712" y="745093"/>
                  </a:cubicBezTo>
                  <a:cubicBezTo>
                    <a:pt x="324381" y="736270"/>
                    <a:pt x="510057" y="585131"/>
                    <a:pt x="521932" y="462419"/>
                  </a:cubicBezTo>
                  <a:cubicBezTo>
                    <a:pt x="533807" y="339707"/>
                    <a:pt x="371882" y="0"/>
                    <a:pt x="286213" y="8823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3662550" y="3076700"/>
            <a:ext cx="11380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Camera Center (0, 0, 0)</a:t>
            </a:r>
          </a:p>
        </p:txBody>
      </p:sp>
      <p:graphicFrame>
        <p:nvGraphicFramePr>
          <p:cNvPr id="11" name="Object 10"/>
          <p:cNvGraphicFramePr>
            <a:graphicFrameLocks noChangeAspect="1"/>
          </p:cNvGraphicFramePr>
          <p:nvPr>
            <p:extLst/>
          </p:nvPr>
        </p:nvGraphicFramePr>
        <p:xfrm>
          <a:off x="6576950" y="900050"/>
          <a:ext cx="1066800" cy="1333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6078" name="Equation" r:id="rId4" imgW="558720" imgH="698400" progId="Equation.3">
                  <p:embed/>
                </p:oleObj>
              </mc:Choice>
              <mc:Fallback>
                <p:oleObj name="Equation" r:id="rId4" imgW="558720" imgH="698400" progId="Equation.3">
                  <p:embed/>
                  <p:pic>
                    <p:nvPicPr>
                      <p:cNvPr id="11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76950" y="900050"/>
                        <a:ext cx="1066800" cy="1333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6043550" y="838200"/>
            <a:ext cx="37863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>
                <a:solidFill>
                  <a:srgbClr val="FFC000"/>
                </a:solidFill>
              </a:rPr>
              <a:t>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888175" y="2964875"/>
            <a:ext cx="37863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>
                <a:solidFill>
                  <a:schemeClr val="tx2"/>
                </a:solidFill>
              </a:rPr>
              <a:t>.</a:t>
            </a:r>
          </a:p>
        </p:txBody>
      </p:sp>
      <p:cxnSp>
        <p:nvCxnSpPr>
          <p:cNvPr id="14" name="Straight Connector 13"/>
          <p:cNvCxnSpPr/>
          <p:nvPr/>
        </p:nvCxnSpPr>
        <p:spPr>
          <a:xfrm rot="10800000">
            <a:off x="2362200" y="2619500"/>
            <a:ext cx="1752600" cy="0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2186050" y="1898075"/>
            <a:ext cx="37863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/>
              <a:t>.</a:t>
            </a:r>
          </a:p>
        </p:txBody>
      </p:sp>
      <p:sp>
        <p:nvSpPr>
          <p:cNvPr id="16" name="Oval 15"/>
          <p:cNvSpPr/>
          <p:nvPr/>
        </p:nvSpPr>
        <p:spPr>
          <a:xfrm>
            <a:off x="3934095" y="2114800"/>
            <a:ext cx="304800" cy="990600"/>
          </a:xfrm>
          <a:prstGeom prst="ellipse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3200400" y="2274125"/>
            <a:ext cx="2551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f</a:t>
            </a:r>
          </a:p>
        </p:txBody>
      </p:sp>
      <p:cxnSp>
        <p:nvCxnSpPr>
          <p:cNvPr id="19" name="Straight Connector 18"/>
          <p:cNvCxnSpPr/>
          <p:nvPr/>
        </p:nvCxnSpPr>
        <p:spPr>
          <a:xfrm rot="5400000">
            <a:off x="5741225" y="2112325"/>
            <a:ext cx="990600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4191000" y="2619500"/>
            <a:ext cx="2057400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5105400" y="2274125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Z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189025" y="2314700"/>
            <a:ext cx="30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Y</a:t>
            </a:r>
          </a:p>
        </p:txBody>
      </p:sp>
      <p:graphicFrame>
        <p:nvGraphicFramePr>
          <p:cNvPr id="23" name="Object 3"/>
          <p:cNvGraphicFramePr>
            <a:graphicFrameLocks noChangeAspect="1"/>
          </p:cNvGraphicFramePr>
          <p:nvPr>
            <p:extLst/>
          </p:nvPr>
        </p:nvGraphicFramePr>
        <p:xfrm>
          <a:off x="1938808" y="4239304"/>
          <a:ext cx="993775" cy="873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6079" name="Equation" r:id="rId6" imgW="520560" imgH="457200" progId="Equation.3">
                  <p:embed/>
                </p:oleObj>
              </mc:Choice>
              <mc:Fallback>
                <p:oleObj name="Equation" r:id="rId6" imgW="520560" imgH="457200" progId="Equation.3">
                  <p:embed/>
                  <p:pic>
                    <p:nvPicPr>
                      <p:cNvPr id="23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38808" y="4239304"/>
                        <a:ext cx="993775" cy="8731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TextBox 5"/>
          <p:cNvSpPr txBox="1"/>
          <p:nvPr/>
        </p:nvSpPr>
        <p:spPr>
          <a:xfrm>
            <a:off x="3929145" y="1908637"/>
            <a:ext cx="37863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/>
              <a:t>.</a:t>
            </a:r>
          </a:p>
        </p:txBody>
      </p:sp>
      <p:cxnSp>
        <p:nvCxnSpPr>
          <p:cNvPr id="27" name="Straight Arrow Connector 26"/>
          <p:cNvCxnSpPr/>
          <p:nvPr/>
        </p:nvCxnSpPr>
        <p:spPr>
          <a:xfrm rot="10800000">
            <a:off x="6272150" y="1547750"/>
            <a:ext cx="304800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flipH="1" flipV="1">
            <a:off x="2058988" y="3762500"/>
            <a:ext cx="18502" cy="718235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 rot="10800000">
            <a:off x="2133600" y="3686300"/>
            <a:ext cx="228600" cy="0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rot="5400000">
            <a:off x="1828800" y="3152900"/>
            <a:ext cx="1066800" cy="0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2286000" y="2924300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V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2057399" y="3624471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U</a:t>
            </a:r>
          </a:p>
        </p:txBody>
      </p:sp>
      <p:cxnSp>
        <p:nvCxnSpPr>
          <p:cNvPr id="17" name="Straight Connector 16"/>
          <p:cNvCxnSpPr>
            <a:stCxn id="34" idx="0"/>
          </p:cNvCxnSpPr>
          <p:nvPr/>
        </p:nvCxnSpPr>
        <p:spPr>
          <a:xfrm flipH="1">
            <a:off x="4114800" y="1560840"/>
            <a:ext cx="2110530" cy="110616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3" name="Object 3"/>
          <p:cNvGraphicFramePr>
            <a:graphicFrameLocks noChangeAspect="1"/>
          </p:cNvGraphicFramePr>
          <p:nvPr>
            <p:extLst/>
          </p:nvPr>
        </p:nvGraphicFramePr>
        <p:xfrm>
          <a:off x="4645787" y="4600101"/>
          <a:ext cx="1503362" cy="752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6080" name="Equation" r:id="rId8" imgW="787320" imgH="393480" progId="Equation.3">
                  <p:embed/>
                </p:oleObj>
              </mc:Choice>
              <mc:Fallback>
                <p:oleObj name="Equation" r:id="rId8" imgW="787320" imgH="393480" progId="Equation.3">
                  <p:embed/>
                  <p:pic>
                    <p:nvPicPr>
                      <p:cNvPr id="43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45787" y="4600101"/>
                        <a:ext cx="1503362" cy="7524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" name="Object 3"/>
          <p:cNvGraphicFramePr>
            <a:graphicFrameLocks noChangeAspect="1"/>
          </p:cNvGraphicFramePr>
          <p:nvPr>
            <p:extLst/>
          </p:nvPr>
        </p:nvGraphicFramePr>
        <p:xfrm>
          <a:off x="6940487" y="4600101"/>
          <a:ext cx="1406525" cy="752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6081" name="Equation" r:id="rId10" imgW="736560" imgH="393480" progId="Equation.3">
                  <p:embed/>
                </p:oleObj>
              </mc:Choice>
              <mc:Fallback>
                <p:oleObj name="Equation" r:id="rId10" imgW="736560" imgH="393480" progId="Equation.3">
                  <p:embed/>
                  <p:pic>
                    <p:nvPicPr>
                      <p:cNvPr id="44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40487" y="4600101"/>
                        <a:ext cx="1406525" cy="7524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4419600" y="5763576"/>
            <a:ext cx="45239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What is the effect if f and Z are equal?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555279" y="5172834"/>
            <a:ext cx="21385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p</a:t>
            </a:r>
            <a:r>
              <a:rPr lang="en-US" dirty="0"/>
              <a:t> = distance from image center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2099036" y="1605931"/>
            <a:ext cx="1066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Image center (</a:t>
            </a:r>
            <a:r>
              <a:rPr lang="en-US" i="1" dirty="0"/>
              <a:t>u</a:t>
            </a:r>
            <a:r>
              <a:rPr lang="en-US" i="1" baseline="-25000" dirty="0"/>
              <a:t>0</a:t>
            </a:r>
            <a:r>
              <a:rPr lang="en-US" dirty="0"/>
              <a:t>, </a:t>
            </a:r>
            <a:r>
              <a:rPr lang="en-US" i="1" dirty="0"/>
              <a:t>v</a:t>
            </a:r>
            <a:r>
              <a:rPr lang="en-US" i="1" baseline="-25000" dirty="0"/>
              <a:t>0</a:t>
            </a:r>
            <a:r>
              <a:rPr lang="en-US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08545176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reeform 17"/>
          <p:cNvSpPr/>
          <p:nvPr/>
        </p:nvSpPr>
        <p:spPr>
          <a:xfrm>
            <a:off x="5308600" y="2451100"/>
            <a:ext cx="2730500" cy="3708400"/>
          </a:xfrm>
          <a:custGeom>
            <a:avLst/>
            <a:gdLst>
              <a:gd name="connsiteX0" fmla="*/ 38100 w 2730500"/>
              <a:gd name="connsiteY0" fmla="*/ 3035300 h 3708400"/>
              <a:gd name="connsiteX1" fmla="*/ 0 w 2730500"/>
              <a:gd name="connsiteY1" fmla="*/ 622300 h 3708400"/>
              <a:gd name="connsiteX2" fmla="*/ 2730500 w 2730500"/>
              <a:gd name="connsiteY2" fmla="*/ 0 h 3708400"/>
              <a:gd name="connsiteX3" fmla="*/ 2730500 w 2730500"/>
              <a:gd name="connsiteY3" fmla="*/ 3708400 h 3708400"/>
              <a:gd name="connsiteX4" fmla="*/ 38100 w 2730500"/>
              <a:gd name="connsiteY4" fmla="*/ 3035300 h 3708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30500" h="3708400">
                <a:moveTo>
                  <a:pt x="38100" y="3035300"/>
                </a:moveTo>
                <a:lnTo>
                  <a:pt x="0" y="622300"/>
                </a:lnTo>
                <a:lnTo>
                  <a:pt x="2730500" y="0"/>
                </a:lnTo>
                <a:lnTo>
                  <a:pt x="2730500" y="3708400"/>
                </a:lnTo>
                <a:lnTo>
                  <a:pt x="38100" y="3035300"/>
                </a:lnTo>
                <a:close/>
              </a:path>
            </a:pathLst>
          </a:cu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Projective geometry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2D point in </a:t>
            </a:r>
            <a:r>
              <a:rPr lang="en-US" dirty="0" err="1"/>
              <a:t>cartesian</a:t>
            </a:r>
            <a:r>
              <a:rPr lang="en-US" dirty="0"/>
              <a:t> = (</a:t>
            </a:r>
            <a:r>
              <a:rPr lang="en-US" dirty="0" err="1"/>
              <a:t>x,y</a:t>
            </a:r>
            <a:r>
              <a:rPr lang="en-US" dirty="0"/>
              <a:t>) coordinates</a:t>
            </a:r>
          </a:p>
          <a:p>
            <a:r>
              <a:rPr lang="en-US" dirty="0"/>
              <a:t>2D point in projective = (</a:t>
            </a:r>
            <a:r>
              <a:rPr lang="en-US" dirty="0" err="1"/>
              <a:t>x,y,w</a:t>
            </a:r>
            <a:r>
              <a:rPr lang="en-US" dirty="0"/>
              <a:t>) coordinates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-12700" y="6488668"/>
            <a:ext cx="3352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Idea from www.tomdalling.com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8100" y="2971800"/>
            <a:ext cx="2654300" cy="2654300"/>
          </a:xfrm>
          <a:prstGeom prst="rect">
            <a:avLst/>
          </a:prstGeom>
          <a:scene3d>
            <a:camera prst="perspectiveHeroicExtremeLeftFacing" fov="7200000">
              <a:rot lat="0" lon="1800000" rev="0"/>
            </a:camera>
            <a:lightRig rig="threePt" dir="t"/>
          </a:scene3d>
        </p:spPr>
      </p:pic>
      <p:cxnSp>
        <p:nvCxnSpPr>
          <p:cNvPr id="13" name="Straight Arrow Connector 12"/>
          <p:cNvCxnSpPr/>
          <p:nvPr/>
        </p:nvCxnSpPr>
        <p:spPr>
          <a:xfrm flipH="1" flipV="1">
            <a:off x="5105400" y="3060700"/>
            <a:ext cx="31750" cy="259715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5156200" y="5626100"/>
            <a:ext cx="2870200" cy="74930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4699000" y="2906713"/>
            <a:ext cx="5461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070850" y="6030416"/>
            <a:ext cx="5461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X</a:t>
            </a:r>
          </a:p>
        </p:txBody>
      </p:sp>
      <p:sp>
        <p:nvSpPr>
          <p:cNvPr id="19" name="Freeform 18"/>
          <p:cNvSpPr/>
          <p:nvPr/>
        </p:nvSpPr>
        <p:spPr>
          <a:xfrm>
            <a:off x="6350000" y="5664200"/>
            <a:ext cx="292100" cy="1231900"/>
          </a:xfrm>
          <a:custGeom>
            <a:avLst/>
            <a:gdLst>
              <a:gd name="connsiteX0" fmla="*/ 0 w 292100"/>
              <a:gd name="connsiteY0" fmla="*/ 0 h 1231900"/>
              <a:gd name="connsiteX1" fmla="*/ 0 w 292100"/>
              <a:gd name="connsiteY1" fmla="*/ 1231900 h 1231900"/>
              <a:gd name="connsiteX2" fmla="*/ 292100 w 292100"/>
              <a:gd name="connsiteY2" fmla="*/ 1231900 h 1231900"/>
              <a:gd name="connsiteX3" fmla="*/ 292100 w 292100"/>
              <a:gd name="connsiteY3" fmla="*/ 101600 h 1231900"/>
              <a:gd name="connsiteX4" fmla="*/ 0 w 292100"/>
              <a:gd name="connsiteY4" fmla="*/ 0 h 1231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2100" h="1231900">
                <a:moveTo>
                  <a:pt x="0" y="0"/>
                </a:moveTo>
                <a:lnTo>
                  <a:pt x="0" y="1231900"/>
                </a:lnTo>
                <a:lnTo>
                  <a:pt x="292100" y="1231900"/>
                </a:lnTo>
                <a:lnTo>
                  <a:pt x="292100" y="10160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rapezoid 20"/>
          <p:cNvSpPr/>
          <p:nvPr/>
        </p:nvSpPr>
        <p:spPr>
          <a:xfrm rot="15498638">
            <a:off x="1168053" y="5042948"/>
            <a:ext cx="685800" cy="609600"/>
          </a:xfrm>
          <a:prstGeom prst="trapezoid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rapezoid 21"/>
          <p:cNvSpPr/>
          <p:nvPr/>
        </p:nvSpPr>
        <p:spPr>
          <a:xfrm rot="15498638">
            <a:off x="1320453" y="5195348"/>
            <a:ext cx="685800" cy="609600"/>
          </a:xfrm>
          <a:prstGeom prst="trapezoid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4" name="Straight Connector 23"/>
          <p:cNvCxnSpPr/>
          <p:nvPr/>
        </p:nvCxnSpPr>
        <p:spPr>
          <a:xfrm flipH="1" flipV="1">
            <a:off x="1168400" y="5207000"/>
            <a:ext cx="152400" cy="166148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flipH="1" flipV="1">
            <a:off x="1231900" y="5561552"/>
            <a:ext cx="152400" cy="166148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H="1" flipV="1">
            <a:off x="1752600" y="4953000"/>
            <a:ext cx="152400" cy="166148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 flipV="1">
            <a:off x="1752600" y="3193032"/>
            <a:ext cx="3733800" cy="1757174"/>
          </a:xfrm>
          <a:prstGeom prst="line">
            <a:avLst/>
          </a:prstGeom>
          <a:ln>
            <a:prstDash val="dash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 flipV="1">
            <a:off x="1905000" y="2657476"/>
            <a:ext cx="6019800" cy="2445130"/>
          </a:xfrm>
          <a:prstGeom prst="line">
            <a:avLst/>
          </a:prstGeom>
          <a:ln>
            <a:prstDash val="dash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2043312" y="5790182"/>
            <a:ext cx="5881488" cy="210568"/>
          </a:xfrm>
          <a:prstGeom prst="line">
            <a:avLst/>
          </a:prstGeom>
          <a:ln>
            <a:prstDash val="dash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 flipV="1">
            <a:off x="2031306" y="5447792"/>
            <a:ext cx="3455094" cy="212852"/>
          </a:xfrm>
          <a:prstGeom prst="line">
            <a:avLst/>
          </a:prstGeom>
          <a:ln>
            <a:prstDash val="dash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495647" y="4547035"/>
            <a:ext cx="1142653" cy="3671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Projector</a:t>
            </a:r>
          </a:p>
        </p:txBody>
      </p:sp>
    </p:spTree>
    <p:extLst>
      <p:ext uri="{BB962C8B-B14F-4D97-AF65-F5344CB8AC3E}">
        <p14:creationId xmlns:p14="http://schemas.microsoft.com/office/powerpoint/2010/main" val="223643716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Projective geometry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2D point in </a:t>
            </a:r>
            <a:r>
              <a:rPr lang="en-US" dirty="0" err="1"/>
              <a:t>cartesian</a:t>
            </a:r>
            <a:r>
              <a:rPr lang="en-US" dirty="0"/>
              <a:t> = (</a:t>
            </a:r>
            <a:r>
              <a:rPr lang="en-US" dirty="0" err="1"/>
              <a:t>x,y</a:t>
            </a:r>
            <a:r>
              <a:rPr lang="en-US" dirty="0"/>
              <a:t>) coordinates</a:t>
            </a:r>
          </a:p>
          <a:p>
            <a:r>
              <a:rPr lang="en-US" dirty="0"/>
              <a:t>2D point in projective = (</a:t>
            </a:r>
            <a:r>
              <a:rPr lang="en-US" dirty="0" err="1"/>
              <a:t>x,y,w</a:t>
            </a:r>
            <a:r>
              <a:rPr lang="en-US" dirty="0"/>
              <a:t>) coordinates</a:t>
            </a:r>
          </a:p>
        </p:txBody>
      </p:sp>
      <p:sp>
        <p:nvSpPr>
          <p:cNvPr id="7" name="Freeform 6"/>
          <p:cNvSpPr/>
          <p:nvPr/>
        </p:nvSpPr>
        <p:spPr>
          <a:xfrm>
            <a:off x="5308600" y="2451100"/>
            <a:ext cx="2730500" cy="3708400"/>
          </a:xfrm>
          <a:custGeom>
            <a:avLst/>
            <a:gdLst>
              <a:gd name="connsiteX0" fmla="*/ 38100 w 2730500"/>
              <a:gd name="connsiteY0" fmla="*/ 3035300 h 3708400"/>
              <a:gd name="connsiteX1" fmla="*/ 0 w 2730500"/>
              <a:gd name="connsiteY1" fmla="*/ 622300 h 3708400"/>
              <a:gd name="connsiteX2" fmla="*/ 2730500 w 2730500"/>
              <a:gd name="connsiteY2" fmla="*/ 0 h 3708400"/>
              <a:gd name="connsiteX3" fmla="*/ 2730500 w 2730500"/>
              <a:gd name="connsiteY3" fmla="*/ 3708400 h 3708400"/>
              <a:gd name="connsiteX4" fmla="*/ 38100 w 2730500"/>
              <a:gd name="connsiteY4" fmla="*/ 3035300 h 3708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30500" h="3708400">
                <a:moveTo>
                  <a:pt x="38100" y="3035300"/>
                </a:moveTo>
                <a:lnTo>
                  <a:pt x="0" y="622300"/>
                </a:lnTo>
                <a:lnTo>
                  <a:pt x="2730500" y="0"/>
                </a:lnTo>
                <a:lnTo>
                  <a:pt x="2730500" y="3708400"/>
                </a:lnTo>
                <a:lnTo>
                  <a:pt x="38100" y="3035300"/>
                </a:lnTo>
                <a:close/>
              </a:path>
            </a:pathLst>
          </a:cu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8100" y="2971800"/>
            <a:ext cx="2654300" cy="2654300"/>
          </a:xfrm>
          <a:prstGeom prst="rect">
            <a:avLst/>
          </a:prstGeom>
          <a:scene3d>
            <a:camera prst="perspectiveHeroicExtremeLeftFacing" fov="7200000">
              <a:rot lat="0" lon="1800000" rev="0"/>
            </a:camera>
            <a:lightRig rig="threePt" dir="t"/>
          </a:scene3d>
        </p:spPr>
      </p:pic>
      <p:cxnSp>
        <p:nvCxnSpPr>
          <p:cNvPr id="9" name="Straight Arrow Connector 8"/>
          <p:cNvCxnSpPr/>
          <p:nvPr/>
        </p:nvCxnSpPr>
        <p:spPr>
          <a:xfrm flipH="1" flipV="1">
            <a:off x="5105400" y="3060700"/>
            <a:ext cx="31750" cy="259715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5156200" y="5626100"/>
            <a:ext cx="2870200" cy="74930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4699000" y="2906713"/>
            <a:ext cx="5461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070850" y="6030416"/>
            <a:ext cx="5461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X</a:t>
            </a:r>
          </a:p>
        </p:txBody>
      </p:sp>
      <p:sp>
        <p:nvSpPr>
          <p:cNvPr id="13" name="Freeform 12"/>
          <p:cNvSpPr/>
          <p:nvPr/>
        </p:nvSpPr>
        <p:spPr>
          <a:xfrm>
            <a:off x="6350000" y="5664200"/>
            <a:ext cx="292100" cy="1231900"/>
          </a:xfrm>
          <a:custGeom>
            <a:avLst/>
            <a:gdLst>
              <a:gd name="connsiteX0" fmla="*/ 0 w 292100"/>
              <a:gd name="connsiteY0" fmla="*/ 0 h 1231900"/>
              <a:gd name="connsiteX1" fmla="*/ 0 w 292100"/>
              <a:gd name="connsiteY1" fmla="*/ 1231900 h 1231900"/>
              <a:gd name="connsiteX2" fmla="*/ 292100 w 292100"/>
              <a:gd name="connsiteY2" fmla="*/ 1231900 h 1231900"/>
              <a:gd name="connsiteX3" fmla="*/ 292100 w 292100"/>
              <a:gd name="connsiteY3" fmla="*/ 101600 h 1231900"/>
              <a:gd name="connsiteX4" fmla="*/ 0 w 292100"/>
              <a:gd name="connsiteY4" fmla="*/ 0 h 1231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2100" h="1231900">
                <a:moveTo>
                  <a:pt x="0" y="0"/>
                </a:moveTo>
                <a:lnTo>
                  <a:pt x="0" y="1231900"/>
                </a:lnTo>
                <a:lnTo>
                  <a:pt x="292100" y="1231900"/>
                </a:lnTo>
                <a:lnTo>
                  <a:pt x="292100" y="10160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rapezoid 13"/>
          <p:cNvSpPr/>
          <p:nvPr/>
        </p:nvSpPr>
        <p:spPr>
          <a:xfrm rot="15498638">
            <a:off x="1168053" y="5042948"/>
            <a:ext cx="685800" cy="609600"/>
          </a:xfrm>
          <a:prstGeom prst="trapezoid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rapezoid 14"/>
          <p:cNvSpPr/>
          <p:nvPr/>
        </p:nvSpPr>
        <p:spPr>
          <a:xfrm rot="15498638">
            <a:off x="1320453" y="5195348"/>
            <a:ext cx="685800" cy="609600"/>
          </a:xfrm>
          <a:prstGeom prst="trapezoid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 flipH="1" flipV="1">
            <a:off x="1168400" y="5207000"/>
            <a:ext cx="152400" cy="166148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 flipV="1">
            <a:off x="1231900" y="5561552"/>
            <a:ext cx="152400" cy="166148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H="1" flipV="1">
            <a:off x="1752600" y="4953000"/>
            <a:ext cx="152400" cy="166148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1752600" y="3193032"/>
            <a:ext cx="3733800" cy="1757174"/>
          </a:xfrm>
          <a:prstGeom prst="line">
            <a:avLst/>
          </a:prstGeom>
          <a:ln>
            <a:prstDash val="dash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V="1">
            <a:off x="1905000" y="2657476"/>
            <a:ext cx="6019800" cy="2445130"/>
          </a:xfrm>
          <a:prstGeom prst="line">
            <a:avLst/>
          </a:prstGeom>
          <a:ln>
            <a:prstDash val="dash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2043312" y="5790182"/>
            <a:ext cx="5881488" cy="210568"/>
          </a:xfrm>
          <a:prstGeom prst="line">
            <a:avLst/>
          </a:prstGeom>
          <a:ln>
            <a:prstDash val="dash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V="1">
            <a:off x="2031306" y="5447792"/>
            <a:ext cx="3455094" cy="212852"/>
          </a:xfrm>
          <a:prstGeom prst="line">
            <a:avLst/>
          </a:prstGeom>
          <a:ln>
            <a:prstDash val="dash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495647" y="4547035"/>
            <a:ext cx="1142653" cy="3671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Projector</a:t>
            </a:r>
          </a:p>
        </p:txBody>
      </p:sp>
      <p:cxnSp>
        <p:nvCxnSpPr>
          <p:cNvPr id="25" name="Straight Arrow Connector 24"/>
          <p:cNvCxnSpPr>
            <a:stCxn id="15" idx="2"/>
          </p:cNvCxnSpPr>
          <p:nvPr/>
        </p:nvCxnSpPr>
        <p:spPr>
          <a:xfrm flipV="1">
            <a:off x="1961832" y="4406900"/>
            <a:ext cx="4502468" cy="1031494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3898900" y="4422015"/>
            <a:ext cx="5461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W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-12700" y="6488668"/>
            <a:ext cx="3352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Idea from www.tomdalling.com</a:t>
            </a:r>
          </a:p>
        </p:txBody>
      </p:sp>
    </p:spTree>
    <p:extLst>
      <p:ext uri="{BB962C8B-B14F-4D97-AF65-F5344CB8AC3E}">
        <p14:creationId xmlns:p14="http://schemas.microsoft.com/office/powerpoint/2010/main" val="246117344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Varying w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209800" y="1305580"/>
            <a:ext cx="1066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w</a:t>
            </a:r>
            <a:r>
              <a:rPr lang="en-US" sz="2800" baseline="-25000" dirty="0"/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0" y="1305580"/>
            <a:ext cx="152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w</a:t>
            </a:r>
            <a:r>
              <a:rPr lang="en-US" sz="2800" baseline="-25000" dirty="0"/>
              <a:t>2</a:t>
            </a:r>
            <a:r>
              <a:rPr lang="en-US" sz="2800" dirty="0"/>
              <a:t> &lt; w</a:t>
            </a:r>
            <a:r>
              <a:rPr lang="en-US" sz="2800" baseline="-25000" dirty="0"/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81600" y="4800600"/>
            <a:ext cx="37538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Projected image becomes smaller.</a:t>
            </a:r>
          </a:p>
        </p:txBody>
      </p:sp>
      <p:sp>
        <p:nvSpPr>
          <p:cNvPr id="9" name="Freeform 8"/>
          <p:cNvSpPr/>
          <p:nvPr/>
        </p:nvSpPr>
        <p:spPr>
          <a:xfrm>
            <a:off x="3036692" y="2154065"/>
            <a:ext cx="1549866" cy="2104935"/>
          </a:xfrm>
          <a:custGeom>
            <a:avLst/>
            <a:gdLst>
              <a:gd name="connsiteX0" fmla="*/ 38100 w 2730500"/>
              <a:gd name="connsiteY0" fmla="*/ 3035300 h 3708400"/>
              <a:gd name="connsiteX1" fmla="*/ 0 w 2730500"/>
              <a:gd name="connsiteY1" fmla="*/ 622300 h 3708400"/>
              <a:gd name="connsiteX2" fmla="*/ 2730500 w 2730500"/>
              <a:gd name="connsiteY2" fmla="*/ 0 h 3708400"/>
              <a:gd name="connsiteX3" fmla="*/ 2730500 w 2730500"/>
              <a:gd name="connsiteY3" fmla="*/ 3708400 h 3708400"/>
              <a:gd name="connsiteX4" fmla="*/ 38100 w 2730500"/>
              <a:gd name="connsiteY4" fmla="*/ 3035300 h 3708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30500" h="3708400">
                <a:moveTo>
                  <a:pt x="38100" y="3035300"/>
                </a:moveTo>
                <a:lnTo>
                  <a:pt x="0" y="622300"/>
                </a:lnTo>
                <a:lnTo>
                  <a:pt x="2730500" y="0"/>
                </a:lnTo>
                <a:lnTo>
                  <a:pt x="2730500" y="3708400"/>
                </a:lnTo>
                <a:lnTo>
                  <a:pt x="38100" y="3035300"/>
                </a:lnTo>
                <a:close/>
              </a:path>
            </a:pathLst>
          </a:cu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8562" y="2449621"/>
            <a:ext cx="1506614" cy="1506614"/>
          </a:xfrm>
          <a:prstGeom prst="rect">
            <a:avLst/>
          </a:prstGeom>
          <a:scene3d>
            <a:camera prst="perspectiveHeroicExtremeLeftFacing" fov="7200000">
              <a:rot lat="0" lon="2400000" rev="0"/>
            </a:camera>
            <a:lightRig rig="threePt" dir="t"/>
          </a:scene3d>
        </p:spPr>
      </p:pic>
      <p:cxnSp>
        <p:nvCxnSpPr>
          <p:cNvPr id="11" name="Straight Arrow Connector 10"/>
          <p:cNvCxnSpPr/>
          <p:nvPr/>
        </p:nvCxnSpPr>
        <p:spPr>
          <a:xfrm flipH="1" flipV="1">
            <a:off x="2921353" y="2500082"/>
            <a:ext cx="18022" cy="147417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2950188" y="3956235"/>
            <a:ext cx="1629161" cy="425312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2536327" y="2245063"/>
            <a:ext cx="309973" cy="262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04580" y="4185730"/>
            <a:ext cx="309973" cy="262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X</a:t>
            </a:r>
          </a:p>
        </p:txBody>
      </p:sp>
      <p:sp>
        <p:nvSpPr>
          <p:cNvPr id="15" name="Freeform 14"/>
          <p:cNvSpPr/>
          <p:nvPr/>
        </p:nvSpPr>
        <p:spPr>
          <a:xfrm>
            <a:off x="3627804" y="3977861"/>
            <a:ext cx="165800" cy="699242"/>
          </a:xfrm>
          <a:custGeom>
            <a:avLst/>
            <a:gdLst>
              <a:gd name="connsiteX0" fmla="*/ 0 w 292100"/>
              <a:gd name="connsiteY0" fmla="*/ 0 h 1231900"/>
              <a:gd name="connsiteX1" fmla="*/ 0 w 292100"/>
              <a:gd name="connsiteY1" fmla="*/ 1231900 h 1231900"/>
              <a:gd name="connsiteX2" fmla="*/ 292100 w 292100"/>
              <a:gd name="connsiteY2" fmla="*/ 1231900 h 1231900"/>
              <a:gd name="connsiteX3" fmla="*/ 292100 w 292100"/>
              <a:gd name="connsiteY3" fmla="*/ 101600 h 1231900"/>
              <a:gd name="connsiteX4" fmla="*/ 0 w 292100"/>
              <a:gd name="connsiteY4" fmla="*/ 0 h 1231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2100" h="1231900">
                <a:moveTo>
                  <a:pt x="0" y="0"/>
                </a:moveTo>
                <a:lnTo>
                  <a:pt x="0" y="1231900"/>
                </a:lnTo>
                <a:lnTo>
                  <a:pt x="292100" y="1231900"/>
                </a:lnTo>
                <a:lnTo>
                  <a:pt x="292100" y="10160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rapezoid 15"/>
          <p:cNvSpPr/>
          <p:nvPr/>
        </p:nvSpPr>
        <p:spPr>
          <a:xfrm rot="15498638">
            <a:off x="686466" y="3625231"/>
            <a:ext cx="389269" cy="346017"/>
          </a:xfrm>
          <a:prstGeom prst="trapezoid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rapezoid 16"/>
          <p:cNvSpPr/>
          <p:nvPr/>
        </p:nvSpPr>
        <p:spPr>
          <a:xfrm rot="15498638">
            <a:off x="772970" y="3711735"/>
            <a:ext cx="389269" cy="346017"/>
          </a:xfrm>
          <a:prstGeom prst="trapezoid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 flipH="1" flipV="1">
            <a:off x="686663" y="3718349"/>
            <a:ext cx="86504" cy="94308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 flipV="1">
            <a:off x="722706" y="3919597"/>
            <a:ext cx="86504" cy="94308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H="1" flipV="1">
            <a:off x="1018262" y="3574175"/>
            <a:ext cx="86504" cy="94308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V="1">
            <a:off x="1018262" y="2575195"/>
            <a:ext cx="2119352" cy="997394"/>
          </a:xfrm>
          <a:prstGeom prst="line">
            <a:avLst/>
          </a:prstGeom>
          <a:ln>
            <a:prstDash val="dash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V="1">
            <a:off x="1104766" y="2271207"/>
            <a:ext cx="3416914" cy="1387887"/>
          </a:xfrm>
          <a:prstGeom prst="line">
            <a:avLst/>
          </a:prstGeom>
          <a:ln>
            <a:prstDash val="dash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1183274" y="4049370"/>
            <a:ext cx="3338406" cy="119521"/>
          </a:xfrm>
          <a:prstGeom prst="line">
            <a:avLst/>
          </a:prstGeom>
          <a:ln>
            <a:prstDash val="dash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V="1">
            <a:off x="1176459" y="3855025"/>
            <a:ext cx="1961155" cy="120817"/>
          </a:xfrm>
          <a:prstGeom prst="line">
            <a:avLst/>
          </a:prstGeom>
          <a:ln>
            <a:prstDash val="dash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5738" y="3105097"/>
            <a:ext cx="13766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Projector</a:t>
            </a:r>
          </a:p>
        </p:txBody>
      </p:sp>
      <p:cxnSp>
        <p:nvCxnSpPr>
          <p:cNvPr id="26" name="Straight Arrow Connector 25"/>
          <p:cNvCxnSpPr>
            <a:stCxn id="17" idx="2"/>
          </p:cNvCxnSpPr>
          <p:nvPr/>
        </p:nvCxnSpPr>
        <p:spPr>
          <a:xfrm flipV="1">
            <a:off x="1137025" y="3264202"/>
            <a:ext cx="2555657" cy="585489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Freeform 38"/>
          <p:cNvSpPr/>
          <p:nvPr/>
        </p:nvSpPr>
        <p:spPr>
          <a:xfrm>
            <a:off x="7201126" y="2117427"/>
            <a:ext cx="1549866" cy="2104935"/>
          </a:xfrm>
          <a:custGeom>
            <a:avLst/>
            <a:gdLst>
              <a:gd name="connsiteX0" fmla="*/ 38100 w 2730500"/>
              <a:gd name="connsiteY0" fmla="*/ 3035300 h 3708400"/>
              <a:gd name="connsiteX1" fmla="*/ 0 w 2730500"/>
              <a:gd name="connsiteY1" fmla="*/ 622300 h 3708400"/>
              <a:gd name="connsiteX2" fmla="*/ 2730500 w 2730500"/>
              <a:gd name="connsiteY2" fmla="*/ 0 h 3708400"/>
              <a:gd name="connsiteX3" fmla="*/ 2730500 w 2730500"/>
              <a:gd name="connsiteY3" fmla="*/ 3708400 h 3708400"/>
              <a:gd name="connsiteX4" fmla="*/ 38100 w 2730500"/>
              <a:gd name="connsiteY4" fmla="*/ 3035300 h 3708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30500" h="3708400">
                <a:moveTo>
                  <a:pt x="38100" y="3035300"/>
                </a:moveTo>
                <a:lnTo>
                  <a:pt x="0" y="622300"/>
                </a:lnTo>
                <a:lnTo>
                  <a:pt x="2730500" y="0"/>
                </a:lnTo>
                <a:lnTo>
                  <a:pt x="2730500" y="3708400"/>
                </a:lnTo>
                <a:lnTo>
                  <a:pt x="38100" y="3035300"/>
                </a:lnTo>
                <a:close/>
              </a:path>
            </a:pathLst>
          </a:cu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" name="Picture 3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6281" y="2636585"/>
            <a:ext cx="1108274" cy="1108274"/>
          </a:xfrm>
          <a:prstGeom prst="rect">
            <a:avLst/>
          </a:prstGeom>
          <a:scene3d>
            <a:camera prst="perspectiveHeroicExtremeLeftFacing" fov="7200000">
              <a:rot lat="0" lon="2400000" rev="0"/>
            </a:camera>
            <a:lightRig rig="threePt" dir="t"/>
          </a:scene3d>
        </p:spPr>
      </p:pic>
      <p:cxnSp>
        <p:nvCxnSpPr>
          <p:cNvPr id="41" name="Straight Arrow Connector 40"/>
          <p:cNvCxnSpPr/>
          <p:nvPr/>
        </p:nvCxnSpPr>
        <p:spPr>
          <a:xfrm flipH="1" flipV="1">
            <a:off x="7085787" y="2463444"/>
            <a:ext cx="18022" cy="147417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>
            <a:off x="7114622" y="3919597"/>
            <a:ext cx="1629161" cy="425312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6700761" y="2208425"/>
            <a:ext cx="309973" cy="262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Y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8769014" y="4149092"/>
            <a:ext cx="309973" cy="262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X</a:t>
            </a:r>
          </a:p>
        </p:txBody>
      </p:sp>
      <p:sp>
        <p:nvSpPr>
          <p:cNvPr id="45" name="Freeform 44"/>
          <p:cNvSpPr/>
          <p:nvPr/>
        </p:nvSpPr>
        <p:spPr>
          <a:xfrm>
            <a:off x="7792238" y="3941223"/>
            <a:ext cx="165800" cy="699242"/>
          </a:xfrm>
          <a:custGeom>
            <a:avLst/>
            <a:gdLst>
              <a:gd name="connsiteX0" fmla="*/ 0 w 292100"/>
              <a:gd name="connsiteY0" fmla="*/ 0 h 1231900"/>
              <a:gd name="connsiteX1" fmla="*/ 0 w 292100"/>
              <a:gd name="connsiteY1" fmla="*/ 1231900 h 1231900"/>
              <a:gd name="connsiteX2" fmla="*/ 292100 w 292100"/>
              <a:gd name="connsiteY2" fmla="*/ 1231900 h 1231900"/>
              <a:gd name="connsiteX3" fmla="*/ 292100 w 292100"/>
              <a:gd name="connsiteY3" fmla="*/ 101600 h 1231900"/>
              <a:gd name="connsiteX4" fmla="*/ 0 w 292100"/>
              <a:gd name="connsiteY4" fmla="*/ 0 h 1231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2100" h="1231900">
                <a:moveTo>
                  <a:pt x="0" y="0"/>
                </a:moveTo>
                <a:lnTo>
                  <a:pt x="0" y="1231900"/>
                </a:lnTo>
                <a:lnTo>
                  <a:pt x="292100" y="1231900"/>
                </a:lnTo>
                <a:lnTo>
                  <a:pt x="292100" y="10160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Trapezoid 45"/>
          <p:cNvSpPr/>
          <p:nvPr/>
        </p:nvSpPr>
        <p:spPr>
          <a:xfrm rot="15498638">
            <a:off x="5744777" y="3410055"/>
            <a:ext cx="389269" cy="346017"/>
          </a:xfrm>
          <a:prstGeom prst="trapezoid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Trapezoid 46"/>
          <p:cNvSpPr/>
          <p:nvPr/>
        </p:nvSpPr>
        <p:spPr>
          <a:xfrm rot="15498638">
            <a:off x="5831281" y="3496559"/>
            <a:ext cx="389269" cy="346017"/>
          </a:xfrm>
          <a:prstGeom prst="trapezoid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8" name="Straight Connector 47"/>
          <p:cNvCxnSpPr/>
          <p:nvPr/>
        </p:nvCxnSpPr>
        <p:spPr>
          <a:xfrm flipH="1" flipV="1">
            <a:off x="5744974" y="3503173"/>
            <a:ext cx="86504" cy="94308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flipH="1" flipV="1">
            <a:off x="5781017" y="3704421"/>
            <a:ext cx="86504" cy="94308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H="1" flipV="1">
            <a:off x="6076573" y="3358999"/>
            <a:ext cx="86504" cy="94308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 flipV="1">
            <a:off x="6083185" y="2679381"/>
            <a:ext cx="1439913" cy="682247"/>
          </a:xfrm>
          <a:prstGeom prst="line">
            <a:avLst/>
          </a:prstGeom>
          <a:ln>
            <a:prstDash val="dash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>
          <a:xfrm flipV="1">
            <a:off x="6163077" y="2563607"/>
            <a:ext cx="2251478" cy="900299"/>
          </a:xfrm>
          <a:prstGeom prst="line">
            <a:avLst/>
          </a:prstGeom>
          <a:ln>
            <a:prstDash val="dash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>
            <a:off x="6234770" y="3837812"/>
            <a:ext cx="2179785" cy="22822"/>
          </a:xfrm>
          <a:prstGeom prst="line">
            <a:avLst/>
          </a:prstGeom>
          <a:ln>
            <a:prstDash val="dash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 flipV="1">
            <a:off x="6234770" y="3710399"/>
            <a:ext cx="1221031" cy="37382"/>
          </a:xfrm>
          <a:prstGeom prst="line">
            <a:avLst/>
          </a:prstGeom>
          <a:ln>
            <a:prstDash val="dash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55" name="TextBox 54"/>
          <p:cNvSpPr txBox="1"/>
          <p:nvPr/>
        </p:nvSpPr>
        <p:spPr>
          <a:xfrm>
            <a:off x="4601369" y="2877500"/>
            <a:ext cx="13766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Projector</a:t>
            </a:r>
          </a:p>
        </p:txBody>
      </p:sp>
      <p:cxnSp>
        <p:nvCxnSpPr>
          <p:cNvPr id="56" name="Straight Arrow Connector 55"/>
          <p:cNvCxnSpPr/>
          <p:nvPr/>
        </p:nvCxnSpPr>
        <p:spPr>
          <a:xfrm flipV="1">
            <a:off x="6168422" y="3227565"/>
            <a:ext cx="1688694" cy="381914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0819013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Projective geometry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2D point in projective = (</a:t>
            </a:r>
            <a:r>
              <a:rPr lang="en-US" dirty="0" err="1"/>
              <a:t>x,y,w</a:t>
            </a:r>
            <a:r>
              <a:rPr lang="en-US" dirty="0"/>
              <a:t>) coordinates</a:t>
            </a:r>
          </a:p>
          <a:p>
            <a:pPr lvl="1"/>
            <a:r>
              <a:rPr lang="en-US" dirty="0"/>
              <a:t>w defines the scale of the projected image.</a:t>
            </a:r>
          </a:p>
          <a:p>
            <a:pPr lvl="1"/>
            <a:r>
              <a:rPr lang="en-US" dirty="0"/>
              <a:t>Each </a:t>
            </a:r>
            <a:r>
              <a:rPr lang="en-US" dirty="0" err="1"/>
              <a:t>x,y</a:t>
            </a:r>
            <a:r>
              <a:rPr lang="en-US" dirty="0"/>
              <a:t> point becomes a ray!</a:t>
            </a:r>
          </a:p>
        </p:txBody>
      </p:sp>
      <p:sp>
        <p:nvSpPr>
          <p:cNvPr id="7" name="Freeform 6"/>
          <p:cNvSpPr/>
          <p:nvPr/>
        </p:nvSpPr>
        <p:spPr>
          <a:xfrm>
            <a:off x="5403850" y="2438400"/>
            <a:ext cx="2730500" cy="3708400"/>
          </a:xfrm>
          <a:custGeom>
            <a:avLst/>
            <a:gdLst>
              <a:gd name="connsiteX0" fmla="*/ 38100 w 2730500"/>
              <a:gd name="connsiteY0" fmla="*/ 3035300 h 3708400"/>
              <a:gd name="connsiteX1" fmla="*/ 0 w 2730500"/>
              <a:gd name="connsiteY1" fmla="*/ 622300 h 3708400"/>
              <a:gd name="connsiteX2" fmla="*/ 2730500 w 2730500"/>
              <a:gd name="connsiteY2" fmla="*/ 0 h 3708400"/>
              <a:gd name="connsiteX3" fmla="*/ 2730500 w 2730500"/>
              <a:gd name="connsiteY3" fmla="*/ 3708400 h 3708400"/>
              <a:gd name="connsiteX4" fmla="*/ 38100 w 2730500"/>
              <a:gd name="connsiteY4" fmla="*/ 3035300 h 3708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30500" h="3708400">
                <a:moveTo>
                  <a:pt x="38100" y="3035300"/>
                </a:moveTo>
                <a:lnTo>
                  <a:pt x="0" y="622300"/>
                </a:lnTo>
                <a:lnTo>
                  <a:pt x="2730500" y="0"/>
                </a:lnTo>
                <a:lnTo>
                  <a:pt x="2730500" y="3708400"/>
                </a:lnTo>
                <a:lnTo>
                  <a:pt x="38100" y="3035300"/>
                </a:lnTo>
                <a:close/>
              </a:path>
            </a:pathLst>
          </a:cu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3350" y="2959100"/>
            <a:ext cx="2654300" cy="2654300"/>
          </a:xfrm>
          <a:prstGeom prst="rect">
            <a:avLst/>
          </a:prstGeom>
          <a:scene3d>
            <a:camera prst="perspectiveHeroicExtremeLeftFacing" fov="7200000">
              <a:rot lat="0" lon="1800000" rev="0"/>
            </a:camera>
            <a:lightRig rig="threePt" dir="t"/>
          </a:scene3d>
        </p:spPr>
      </p:pic>
      <p:cxnSp>
        <p:nvCxnSpPr>
          <p:cNvPr id="9" name="Straight Arrow Connector 8"/>
          <p:cNvCxnSpPr/>
          <p:nvPr/>
        </p:nvCxnSpPr>
        <p:spPr>
          <a:xfrm flipH="1" flipV="1">
            <a:off x="5200650" y="3048000"/>
            <a:ext cx="31750" cy="259715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5251450" y="5613400"/>
            <a:ext cx="2870200" cy="74930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4794250" y="2894013"/>
            <a:ext cx="5461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6100" y="6017716"/>
            <a:ext cx="5461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X</a:t>
            </a:r>
          </a:p>
        </p:txBody>
      </p:sp>
      <p:sp>
        <p:nvSpPr>
          <p:cNvPr id="13" name="Freeform 12"/>
          <p:cNvSpPr/>
          <p:nvPr/>
        </p:nvSpPr>
        <p:spPr>
          <a:xfrm>
            <a:off x="6445250" y="5651500"/>
            <a:ext cx="292100" cy="1231900"/>
          </a:xfrm>
          <a:custGeom>
            <a:avLst/>
            <a:gdLst>
              <a:gd name="connsiteX0" fmla="*/ 0 w 292100"/>
              <a:gd name="connsiteY0" fmla="*/ 0 h 1231900"/>
              <a:gd name="connsiteX1" fmla="*/ 0 w 292100"/>
              <a:gd name="connsiteY1" fmla="*/ 1231900 h 1231900"/>
              <a:gd name="connsiteX2" fmla="*/ 292100 w 292100"/>
              <a:gd name="connsiteY2" fmla="*/ 1231900 h 1231900"/>
              <a:gd name="connsiteX3" fmla="*/ 292100 w 292100"/>
              <a:gd name="connsiteY3" fmla="*/ 101600 h 1231900"/>
              <a:gd name="connsiteX4" fmla="*/ 0 w 292100"/>
              <a:gd name="connsiteY4" fmla="*/ 0 h 1231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2100" h="1231900">
                <a:moveTo>
                  <a:pt x="0" y="0"/>
                </a:moveTo>
                <a:lnTo>
                  <a:pt x="0" y="1231900"/>
                </a:lnTo>
                <a:lnTo>
                  <a:pt x="292100" y="1231900"/>
                </a:lnTo>
                <a:lnTo>
                  <a:pt x="292100" y="10160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rapezoid 13"/>
          <p:cNvSpPr/>
          <p:nvPr/>
        </p:nvSpPr>
        <p:spPr>
          <a:xfrm rot="15498638">
            <a:off x="1263303" y="5030248"/>
            <a:ext cx="685800" cy="609600"/>
          </a:xfrm>
          <a:prstGeom prst="trapezoid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rapezoid 14"/>
          <p:cNvSpPr/>
          <p:nvPr/>
        </p:nvSpPr>
        <p:spPr>
          <a:xfrm rot="15498638">
            <a:off x="1415703" y="5182648"/>
            <a:ext cx="685800" cy="609600"/>
          </a:xfrm>
          <a:prstGeom prst="trapezoid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 flipH="1" flipV="1">
            <a:off x="1263650" y="5194300"/>
            <a:ext cx="152400" cy="166148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 flipV="1">
            <a:off x="1327150" y="5548852"/>
            <a:ext cx="152400" cy="166148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H="1" flipV="1">
            <a:off x="1847850" y="4940300"/>
            <a:ext cx="152400" cy="166148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1847850" y="3180332"/>
            <a:ext cx="3733800" cy="1757174"/>
          </a:xfrm>
          <a:prstGeom prst="line">
            <a:avLst/>
          </a:prstGeom>
          <a:ln>
            <a:prstDash val="dash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V="1">
            <a:off x="2000250" y="2644776"/>
            <a:ext cx="6019800" cy="2445130"/>
          </a:xfrm>
          <a:prstGeom prst="line">
            <a:avLst/>
          </a:prstGeom>
          <a:ln>
            <a:prstDash val="dash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2138562" y="5777482"/>
            <a:ext cx="5881488" cy="210568"/>
          </a:xfrm>
          <a:prstGeom prst="line">
            <a:avLst/>
          </a:prstGeom>
          <a:ln>
            <a:prstDash val="dash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V="1">
            <a:off x="2126556" y="5435092"/>
            <a:ext cx="3455094" cy="212852"/>
          </a:xfrm>
          <a:prstGeom prst="line">
            <a:avLst/>
          </a:prstGeom>
          <a:ln>
            <a:prstDash val="dash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590897" y="4534335"/>
            <a:ext cx="1142653" cy="3671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Projector</a:t>
            </a:r>
          </a:p>
        </p:txBody>
      </p:sp>
      <p:cxnSp>
        <p:nvCxnSpPr>
          <p:cNvPr id="24" name="Straight Arrow Connector 23"/>
          <p:cNvCxnSpPr>
            <a:stCxn id="15" idx="2"/>
          </p:cNvCxnSpPr>
          <p:nvPr/>
        </p:nvCxnSpPr>
        <p:spPr>
          <a:xfrm flipV="1">
            <a:off x="2057082" y="4394200"/>
            <a:ext cx="4502468" cy="1031494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3994150" y="4409315"/>
            <a:ext cx="5461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W</a:t>
            </a:r>
          </a:p>
        </p:txBody>
      </p:sp>
    </p:spTree>
    <p:extLst>
      <p:ext uri="{BB962C8B-B14F-4D97-AF65-F5344CB8AC3E}">
        <p14:creationId xmlns:p14="http://schemas.microsoft.com/office/powerpoint/2010/main" val="55796742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Projective geometry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3D, point (</a:t>
            </a:r>
            <a:r>
              <a:rPr lang="en-US" dirty="0" err="1"/>
              <a:t>x,y,z</a:t>
            </a:r>
            <a:r>
              <a:rPr lang="en-US" dirty="0"/>
              <a:t>) becomes (</a:t>
            </a:r>
            <a:r>
              <a:rPr lang="en-US" dirty="0" err="1"/>
              <a:t>x,y,z,w</a:t>
            </a:r>
            <a:r>
              <a:rPr lang="en-US" dirty="0"/>
              <a:t>)</a:t>
            </a:r>
          </a:p>
          <a:p>
            <a:r>
              <a:rPr lang="en-US" dirty="0"/>
              <a:t>Perspective is w varying with z:</a:t>
            </a:r>
          </a:p>
          <a:p>
            <a:pPr lvl="1"/>
            <a:r>
              <a:rPr lang="en-US" dirty="0"/>
              <a:t>Objects far away are appear smaller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1447800" y="3009834"/>
            <a:ext cx="5907087" cy="3087426"/>
            <a:chOff x="1447800" y="3009834"/>
            <a:chExt cx="5907087" cy="3087426"/>
          </a:xfrm>
        </p:grpSpPr>
        <p:pic>
          <p:nvPicPr>
            <p:cNvPr id="4" name="Picture 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447800" y="3009834"/>
              <a:ext cx="5907087" cy="30874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" name="Text Box 11"/>
            <p:cNvSpPr txBox="1">
              <a:spLocks noChangeArrowheads="1"/>
            </p:cNvSpPr>
            <p:nvPr/>
          </p:nvSpPr>
          <p:spPr bwMode="auto">
            <a:xfrm>
              <a:off x="5842000" y="5298440"/>
              <a:ext cx="515938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dirty="0"/>
                <a:t>B’</a:t>
              </a:r>
            </a:p>
          </p:txBody>
        </p:sp>
        <p:sp>
          <p:nvSpPr>
            <p:cNvPr id="10" name="Rectangle 9"/>
            <p:cNvSpPr>
              <a:spLocks noChangeArrowheads="1"/>
            </p:cNvSpPr>
            <p:nvPr/>
          </p:nvSpPr>
          <p:spPr bwMode="auto">
            <a:xfrm>
              <a:off x="6421756" y="4914900"/>
              <a:ext cx="207644" cy="19050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" name="Rectangle 10"/>
            <p:cNvSpPr>
              <a:spLocks noChangeArrowheads="1"/>
            </p:cNvSpPr>
            <p:nvPr/>
          </p:nvSpPr>
          <p:spPr bwMode="auto">
            <a:xfrm>
              <a:off x="5945505" y="4953000"/>
              <a:ext cx="207644" cy="19050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" name="Text Box 12"/>
            <p:cNvSpPr txBox="1">
              <a:spLocks noChangeArrowheads="1"/>
            </p:cNvSpPr>
            <p:nvPr/>
          </p:nvSpPr>
          <p:spPr bwMode="auto">
            <a:xfrm>
              <a:off x="6344920" y="4917440"/>
              <a:ext cx="473075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dirty="0"/>
                <a:t>C’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9741151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Homogeneous coordinates</a:t>
            </a:r>
          </a:p>
        </p:txBody>
      </p:sp>
      <p:sp>
        <p:nvSpPr>
          <p:cNvPr id="46084" name="Rectangle 22"/>
          <p:cNvSpPr>
            <a:spLocks noChangeArrowheads="1"/>
          </p:cNvSpPr>
          <p:nvPr/>
        </p:nvSpPr>
        <p:spPr bwMode="auto">
          <a:xfrm>
            <a:off x="1447800" y="990600"/>
            <a:ext cx="70866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sz="2400" dirty="0">
                <a:solidFill>
                  <a:prstClr val="black"/>
                </a:solidFill>
              </a:rPr>
              <a:t>Converting </a:t>
            </a:r>
            <a:r>
              <a:rPr lang="en-US" sz="2400" i="1" dirty="0">
                <a:solidFill>
                  <a:prstClr val="black"/>
                </a:solidFill>
              </a:rPr>
              <a:t>to</a:t>
            </a:r>
            <a:r>
              <a:rPr lang="en-US" sz="2400" dirty="0">
                <a:solidFill>
                  <a:prstClr val="black"/>
                </a:solidFill>
              </a:rPr>
              <a:t> homogeneous coordinates</a:t>
            </a:r>
          </a:p>
        </p:txBody>
      </p:sp>
      <p:sp>
        <p:nvSpPr>
          <p:cNvPr id="46085" name="Text Box 32"/>
          <p:cNvSpPr txBox="1">
            <a:spLocks noChangeArrowheads="1"/>
          </p:cNvSpPr>
          <p:nvPr/>
        </p:nvSpPr>
        <p:spPr bwMode="auto">
          <a:xfrm>
            <a:off x="1412437" y="2803525"/>
            <a:ext cx="284885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000" dirty="0">
                <a:solidFill>
                  <a:prstClr val="black"/>
                </a:solidFill>
              </a:rPr>
              <a:t>2D (image) coordinates</a:t>
            </a:r>
          </a:p>
        </p:txBody>
      </p:sp>
      <p:sp>
        <p:nvSpPr>
          <p:cNvPr id="46086" name="Text Box 33"/>
          <p:cNvSpPr txBox="1">
            <a:spLocks noChangeArrowheads="1"/>
          </p:cNvSpPr>
          <p:nvPr/>
        </p:nvSpPr>
        <p:spPr bwMode="auto">
          <a:xfrm>
            <a:off x="4993904" y="2792413"/>
            <a:ext cx="283443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000" dirty="0">
                <a:solidFill>
                  <a:prstClr val="black"/>
                </a:solidFill>
              </a:rPr>
              <a:t>3D (scene) coordinates</a:t>
            </a:r>
          </a:p>
        </p:txBody>
      </p:sp>
      <p:sp>
        <p:nvSpPr>
          <p:cNvPr id="46087" name="Rectangle 34"/>
          <p:cNvSpPr>
            <a:spLocks noChangeArrowheads="1"/>
          </p:cNvSpPr>
          <p:nvPr/>
        </p:nvSpPr>
        <p:spPr bwMode="auto">
          <a:xfrm>
            <a:off x="1371600" y="4114800"/>
            <a:ext cx="77724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sz="2400">
                <a:solidFill>
                  <a:prstClr val="black"/>
                </a:solidFill>
              </a:rPr>
              <a:t>Converting </a:t>
            </a:r>
            <a:r>
              <a:rPr lang="en-US" sz="2400" i="1">
                <a:solidFill>
                  <a:prstClr val="black"/>
                </a:solidFill>
              </a:rPr>
              <a:t>from</a:t>
            </a:r>
            <a:r>
              <a:rPr lang="en-US" sz="2400">
                <a:solidFill>
                  <a:prstClr val="black"/>
                </a:solidFill>
              </a:rPr>
              <a:t> homogeneous coordinates</a:t>
            </a:r>
          </a:p>
        </p:txBody>
      </p:sp>
      <p:pic>
        <p:nvPicPr>
          <p:cNvPr id="46088" name="Picture 35" descr="Edittex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676400" y="1652588"/>
            <a:ext cx="1843088" cy="1035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089" name="Picture 39" descr="Edittex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354138" y="4770438"/>
            <a:ext cx="2622550" cy="1035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090" name="Picture 41" descr="Edittex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895850" y="4625975"/>
            <a:ext cx="3276600" cy="1317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091" name="Picture 43" descr="Edittex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210175" y="1500188"/>
            <a:ext cx="2112963" cy="1319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 Box 32"/>
          <p:cNvSpPr txBox="1">
            <a:spLocks noChangeArrowheads="1"/>
          </p:cNvSpPr>
          <p:nvPr/>
        </p:nvSpPr>
        <p:spPr bwMode="auto">
          <a:xfrm>
            <a:off x="1447800" y="6030912"/>
            <a:ext cx="284885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000" dirty="0">
                <a:solidFill>
                  <a:prstClr val="black"/>
                </a:solidFill>
              </a:rPr>
              <a:t>2D (image) coordinates</a:t>
            </a:r>
          </a:p>
        </p:txBody>
      </p:sp>
      <p:sp>
        <p:nvSpPr>
          <p:cNvPr id="14" name="Text Box 33"/>
          <p:cNvSpPr txBox="1">
            <a:spLocks noChangeArrowheads="1"/>
          </p:cNvSpPr>
          <p:nvPr/>
        </p:nvSpPr>
        <p:spPr bwMode="auto">
          <a:xfrm>
            <a:off x="5029267" y="6019800"/>
            <a:ext cx="283443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000" dirty="0">
                <a:solidFill>
                  <a:prstClr val="black"/>
                </a:solidFill>
              </a:rPr>
              <a:t>3D (scene) coordinates</a:t>
            </a:r>
          </a:p>
        </p:txBody>
      </p:sp>
    </p:spTree>
    <p:extLst>
      <p:ext uri="{BB962C8B-B14F-4D97-AF65-F5344CB8AC3E}">
        <p14:creationId xmlns:p14="http://schemas.microsoft.com/office/powerpoint/2010/main" val="2527494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60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60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60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7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Homogeneous coordinates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1"/>
            <a:ext cx="8229600" cy="7620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/>
              <a:t>Scale invariance in projection space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dirty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dirty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dirty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dirty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dirty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dirty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sz="3600" dirty="0"/>
          </a:p>
        </p:txBody>
      </p:sp>
      <p:graphicFrame>
        <p:nvGraphicFramePr>
          <p:cNvPr id="2050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67534843"/>
              </p:ext>
            </p:extLst>
          </p:nvPr>
        </p:nvGraphicFramePr>
        <p:xfrm>
          <a:off x="2362200" y="1849823"/>
          <a:ext cx="4217988" cy="180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256" name="Equation" r:id="rId4" imgW="1663560" imgH="711000" progId="Equation.3">
                  <p:embed/>
                </p:oleObj>
              </mc:Choice>
              <mc:Fallback>
                <p:oleObj name="Equation" r:id="rId4" imgW="1663560" imgH="7110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62200" y="1849823"/>
                        <a:ext cx="4217988" cy="180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3" name="TextBox 19"/>
          <p:cNvSpPr txBox="1">
            <a:spLocks noChangeArrowheads="1"/>
          </p:cNvSpPr>
          <p:nvPr/>
        </p:nvSpPr>
        <p:spPr bwMode="auto">
          <a:xfrm>
            <a:off x="1828800" y="3602423"/>
            <a:ext cx="30480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400" dirty="0">
                <a:solidFill>
                  <a:prstClr val="black"/>
                </a:solidFill>
                <a:latin typeface="Calibri" pitchFamily="34" charset="0"/>
              </a:rPr>
              <a:t>Homogeneous Coordinates</a:t>
            </a:r>
          </a:p>
        </p:txBody>
      </p:sp>
      <p:sp>
        <p:nvSpPr>
          <p:cNvPr id="2054" name="TextBox 20"/>
          <p:cNvSpPr txBox="1">
            <a:spLocks noChangeArrowheads="1"/>
          </p:cNvSpPr>
          <p:nvPr/>
        </p:nvSpPr>
        <p:spPr bwMode="auto">
          <a:xfrm>
            <a:off x="4648200" y="3602423"/>
            <a:ext cx="22098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400" dirty="0">
                <a:solidFill>
                  <a:prstClr val="black"/>
                </a:solidFill>
                <a:latin typeface="Calibri" pitchFamily="34" charset="0"/>
              </a:rPr>
              <a:t>Cartesian Coordinates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990600" y="5181600"/>
            <a:ext cx="7239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E.G., we can uniformly scale the projective space, and it will still produce the same image -&gt; </a:t>
            </a:r>
            <a:r>
              <a:rPr lang="en-US" i="1" dirty="0"/>
              <a:t>scale ambiguity</a:t>
            </a:r>
          </a:p>
        </p:txBody>
      </p:sp>
    </p:spTree>
    <p:extLst>
      <p:ext uri="{BB962C8B-B14F-4D97-AF65-F5344CB8AC3E}">
        <p14:creationId xmlns:p14="http://schemas.microsoft.com/office/powerpoint/2010/main" val="366104091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714ACA-B71A-4EF4-BC8F-758DE207C0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Homogeneous coordinates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47769D-511C-4FC4-9579-E85B648454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Projective</a:t>
            </a:r>
          </a:p>
          <a:p>
            <a:r>
              <a:rPr lang="en-US" dirty="0"/>
              <a:t>Point becomes a line</a:t>
            </a:r>
          </a:p>
        </p:txBody>
      </p:sp>
      <p:pic>
        <p:nvPicPr>
          <p:cNvPr id="395266" name="Picture 2" descr="http://www.songho.ca/math/homogeneous/files/homogeneous06.png">
            <a:extLst>
              <a:ext uri="{FF2B5EF4-FFF2-40B4-BE49-F238E27FC236}">
                <a16:creationId xmlns:a16="http://schemas.microsoft.com/office/drawing/2014/main" id="{055479A3-71C0-4841-92AB-5610899033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392363"/>
            <a:ext cx="436245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9" descr="Edittex">
            <a:extLst>
              <a:ext uri="{FF2B5EF4-FFF2-40B4-BE49-F238E27FC236}">
                <a16:creationId xmlns:a16="http://schemas.microsoft.com/office/drawing/2014/main" id="{5F83B865-D012-43FB-98CD-F7B009FA675F}"/>
              </a:ext>
            </a:extLst>
          </p:cNvPr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654252" y="4536440"/>
            <a:ext cx="2622550" cy="1035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EB7BCE6-4735-4AB3-A192-8C382F126380}"/>
              </a:ext>
            </a:extLst>
          </p:cNvPr>
          <p:cNvSpPr txBox="1"/>
          <p:nvPr/>
        </p:nvSpPr>
        <p:spPr>
          <a:xfrm>
            <a:off x="71120" y="6441440"/>
            <a:ext cx="16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Song Ho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Ahn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7" name="Picture 35" descr="Edittex">
            <a:extLst>
              <a:ext uri="{FF2B5EF4-FFF2-40B4-BE49-F238E27FC236}">
                <a16:creationId xmlns:a16="http://schemas.microsoft.com/office/drawing/2014/main" id="{6F8BACCF-8F41-49C6-BA8A-00BFB143DDFC}"/>
              </a:ext>
            </a:extLst>
          </p:cNvPr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867400" y="2438400"/>
            <a:ext cx="1843088" cy="1035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4782730-CB72-441D-99F9-24F69F41AC13}"/>
              </a:ext>
            </a:extLst>
          </p:cNvPr>
          <p:cNvSpPr txBox="1"/>
          <p:nvPr/>
        </p:nvSpPr>
        <p:spPr>
          <a:xfrm>
            <a:off x="5860627" y="1882987"/>
            <a:ext cx="304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To homogeneous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306EB4D-218A-47D0-8016-837ECDF587C5}"/>
              </a:ext>
            </a:extLst>
          </p:cNvPr>
          <p:cNvSpPr txBox="1"/>
          <p:nvPr/>
        </p:nvSpPr>
        <p:spPr>
          <a:xfrm>
            <a:off x="5867400" y="4036497"/>
            <a:ext cx="304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From homogeneous</a:t>
            </a:r>
          </a:p>
        </p:txBody>
      </p:sp>
    </p:spTree>
    <p:extLst>
      <p:ext uri="{BB962C8B-B14F-4D97-AF65-F5344CB8AC3E}">
        <p14:creationId xmlns:p14="http://schemas.microsoft.com/office/powerpoint/2010/main" val="1364974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8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229600" cy="9144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sz="3600"/>
              <a:t>Basic geometry in homogeneous coordinates</a:t>
            </a:r>
          </a:p>
        </p:txBody>
      </p:sp>
      <p:sp>
        <p:nvSpPr>
          <p:cNvPr id="3079" name="Content Placeholder 2"/>
          <p:cNvSpPr>
            <a:spLocks noGrp="1"/>
          </p:cNvSpPr>
          <p:nvPr>
            <p:ph idx="1"/>
          </p:nvPr>
        </p:nvSpPr>
        <p:spPr>
          <a:xfrm>
            <a:off x="457200" y="1493838"/>
            <a:ext cx="8229600" cy="5135562"/>
          </a:xfrm>
        </p:spPr>
        <p:txBody>
          <a:bodyPr/>
          <a:lstStyle/>
          <a:p>
            <a:pPr eaLnBrk="1" hangingPunct="1"/>
            <a:r>
              <a:rPr lang="en-US"/>
              <a:t>Line equation:  ax + by + c = 0</a:t>
            </a:r>
          </a:p>
          <a:p>
            <a:pPr eaLnBrk="1" hangingPunct="1"/>
            <a:endParaRPr lang="en-US"/>
          </a:p>
          <a:p>
            <a:pPr eaLnBrk="1" hangingPunct="1"/>
            <a:r>
              <a:rPr lang="en-US"/>
              <a:t>Append 1 to pixel coordinate to get homogeneous coordinate</a:t>
            </a:r>
          </a:p>
          <a:p>
            <a:pPr eaLnBrk="1" hangingPunct="1"/>
            <a:endParaRPr lang="en-US"/>
          </a:p>
          <a:p>
            <a:pPr eaLnBrk="1" hangingPunct="1"/>
            <a:r>
              <a:rPr lang="en-US"/>
              <a:t>Line given by cross product of two points</a:t>
            </a:r>
          </a:p>
          <a:p>
            <a:pPr eaLnBrk="1" hangingPunct="1"/>
            <a:endParaRPr lang="en-US"/>
          </a:p>
          <a:p>
            <a:pPr eaLnBrk="1" hangingPunct="1"/>
            <a:r>
              <a:rPr lang="en-US"/>
              <a:t>Intersection of two lines given by cross product of the lines</a:t>
            </a:r>
          </a:p>
          <a:p>
            <a:pPr eaLnBrk="1" hangingPunct="1"/>
            <a:endParaRPr lang="en-US" b="1"/>
          </a:p>
          <a:p>
            <a:pPr eaLnBrk="1" hangingPunct="1"/>
            <a:endParaRPr lang="en-US" b="1"/>
          </a:p>
        </p:txBody>
      </p:sp>
      <p:graphicFrame>
        <p:nvGraphicFramePr>
          <p:cNvPr id="3074" name="Object 2"/>
          <p:cNvGraphicFramePr>
            <a:graphicFrameLocks noChangeAspect="1"/>
          </p:cNvGraphicFramePr>
          <p:nvPr/>
        </p:nvGraphicFramePr>
        <p:xfrm>
          <a:off x="7010400" y="2689225"/>
          <a:ext cx="1341438" cy="1633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406" name="Equation" r:id="rId3" imgW="583920" imgH="711000" progId="Equation.3">
                  <p:embed/>
                </p:oleObj>
              </mc:Choice>
              <mc:Fallback>
                <p:oleObj name="Equation" r:id="rId3" imgW="583920" imgH="7110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10400" y="2689225"/>
                        <a:ext cx="1341438" cy="16335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5" name="Object 3"/>
          <p:cNvGraphicFramePr>
            <a:graphicFrameLocks noChangeAspect="1"/>
          </p:cNvGraphicFramePr>
          <p:nvPr/>
        </p:nvGraphicFramePr>
        <p:xfrm>
          <a:off x="6629400" y="4856163"/>
          <a:ext cx="2070100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407" name="Equation" r:id="rId5" imgW="901440" imgH="241200" progId="Equation.3">
                  <p:embed/>
                </p:oleObj>
              </mc:Choice>
              <mc:Fallback>
                <p:oleObj name="Equation" r:id="rId5" imgW="901440" imgH="24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29400" y="4856163"/>
                        <a:ext cx="2070100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6" name="Object 4"/>
          <p:cNvGraphicFramePr>
            <a:graphicFrameLocks noChangeAspect="1"/>
          </p:cNvGraphicFramePr>
          <p:nvPr/>
        </p:nvGraphicFramePr>
        <p:xfrm>
          <a:off x="6324600" y="6151563"/>
          <a:ext cx="2303463" cy="554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408" name="Equation" r:id="rId7" imgW="1002960" imgH="241200" progId="Equation.3">
                  <p:embed/>
                </p:oleObj>
              </mc:Choice>
              <mc:Fallback>
                <p:oleObj name="Equation" r:id="rId7" imgW="1002960" imgH="24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24600" y="6151563"/>
                        <a:ext cx="2303463" cy="5540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7" name="Object 5"/>
          <p:cNvGraphicFramePr>
            <a:graphicFrameLocks noChangeAspect="1"/>
          </p:cNvGraphicFramePr>
          <p:nvPr/>
        </p:nvGraphicFramePr>
        <p:xfrm>
          <a:off x="6707188" y="1046163"/>
          <a:ext cx="1631950" cy="1633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409" name="Equation" r:id="rId9" imgW="711000" imgH="711000" progId="Equation.3">
                  <p:embed/>
                </p:oleObj>
              </mc:Choice>
              <mc:Fallback>
                <p:oleObj name="Equation" r:id="rId9" imgW="711000" imgH="7110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07188" y="1046163"/>
                        <a:ext cx="1631950" cy="16335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08201739"/>
      </p:ext>
    </p:extLst>
  </p:cSld>
  <p:clrMapOvr>
    <a:masterClrMapping/>
  </p:clrMapOvr>
  <p:transition/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458200" cy="9144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sz="3200" dirty="0"/>
              <a:t>Another problem solved by homogeneous coordinates</a:t>
            </a:r>
          </a:p>
        </p:txBody>
      </p:sp>
      <p:cxnSp>
        <p:nvCxnSpPr>
          <p:cNvPr id="6" name="Straight Connector 5"/>
          <p:cNvCxnSpPr/>
          <p:nvPr/>
        </p:nvCxnSpPr>
        <p:spPr>
          <a:xfrm rot="5400000" flipH="1" flipV="1">
            <a:off x="2438400" y="3581400"/>
            <a:ext cx="2895600" cy="1524000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V="1">
            <a:off x="1600200" y="2895600"/>
            <a:ext cx="5029200" cy="205740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rot="5400000" flipH="1" flipV="1">
            <a:off x="3200400" y="3733800"/>
            <a:ext cx="2895600" cy="1524000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V="1">
            <a:off x="1905000" y="3581400"/>
            <a:ext cx="5029200" cy="205740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111" name="TextBox 12"/>
          <p:cNvSpPr txBox="1">
            <a:spLocks noChangeArrowheads="1"/>
          </p:cNvSpPr>
          <p:nvPr/>
        </p:nvSpPr>
        <p:spPr bwMode="auto">
          <a:xfrm>
            <a:off x="2743200" y="2209800"/>
            <a:ext cx="35052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lvl="1"/>
            <a:r>
              <a:rPr lang="en-US" sz="2000" dirty="0">
                <a:solidFill>
                  <a:prstClr val="black"/>
                </a:solidFill>
              </a:rPr>
              <a:t>Cartesian:  </a:t>
            </a:r>
            <a:r>
              <a:rPr lang="en-US" sz="2000" dirty="0">
                <a:solidFill>
                  <a:srgbClr val="1F497D"/>
                </a:solidFill>
              </a:rPr>
              <a:t>(</a:t>
            </a:r>
            <a:r>
              <a:rPr lang="en-US" sz="2000" dirty="0" err="1">
                <a:solidFill>
                  <a:srgbClr val="1F497D"/>
                </a:solidFill>
              </a:rPr>
              <a:t>Inf</a:t>
            </a:r>
            <a:r>
              <a:rPr lang="en-US" sz="2000" dirty="0">
                <a:solidFill>
                  <a:srgbClr val="1F497D"/>
                </a:solidFill>
              </a:rPr>
              <a:t>, </a:t>
            </a:r>
            <a:r>
              <a:rPr lang="en-US" sz="2000" dirty="0" err="1">
                <a:solidFill>
                  <a:srgbClr val="1F497D"/>
                </a:solidFill>
              </a:rPr>
              <a:t>Inf</a:t>
            </a:r>
            <a:r>
              <a:rPr lang="en-US" sz="2000" dirty="0">
                <a:solidFill>
                  <a:srgbClr val="1F497D"/>
                </a:solidFill>
              </a:rPr>
              <a:t>)</a:t>
            </a:r>
          </a:p>
          <a:p>
            <a:pPr marL="0" lvl="1"/>
            <a:r>
              <a:rPr lang="en-US" sz="2000" dirty="0">
                <a:solidFill>
                  <a:prstClr val="black"/>
                </a:solidFill>
              </a:rPr>
              <a:t>Homogeneous:  </a:t>
            </a:r>
            <a:r>
              <a:rPr lang="en-US" sz="2000" dirty="0">
                <a:solidFill>
                  <a:srgbClr val="1F497D"/>
                </a:solidFill>
              </a:rPr>
              <a:t>(1, 1, 0)</a:t>
            </a:r>
          </a:p>
        </p:txBody>
      </p:sp>
      <p:sp>
        <p:nvSpPr>
          <p:cNvPr id="47112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7467600" cy="1219200"/>
          </a:xfrm>
        </p:spPr>
        <p:txBody>
          <a:bodyPr/>
          <a:lstStyle/>
          <a:p>
            <a:pPr eaLnBrk="1" hangingPunct="1"/>
            <a:endParaRPr lang="en-US"/>
          </a:p>
          <a:p>
            <a:pPr eaLnBrk="1" hangingPunct="1">
              <a:buFont typeface="Arial" charset="0"/>
              <a:buNone/>
            </a:pPr>
            <a:r>
              <a:rPr lang="en-US"/>
              <a:t>	Intersection of parallel lines</a:t>
            </a:r>
          </a:p>
        </p:txBody>
      </p:sp>
      <p:sp>
        <p:nvSpPr>
          <p:cNvPr id="47113" name="TextBox 10"/>
          <p:cNvSpPr txBox="1">
            <a:spLocks noChangeArrowheads="1"/>
          </p:cNvSpPr>
          <p:nvPr/>
        </p:nvSpPr>
        <p:spPr bwMode="auto">
          <a:xfrm>
            <a:off x="5791200" y="2133600"/>
            <a:ext cx="35052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lvl="1"/>
            <a:r>
              <a:rPr lang="en-US" sz="2000" dirty="0">
                <a:solidFill>
                  <a:prstClr val="black"/>
                </a:solidFill>
              </a:rPr>
              <a:t>Cartesian:  </a:t>
            </a:r>
            <a:r>
              <a:rPr lang="en-US" sz="2000" dirty="0">
                <a:solidFill>
                  <a:srgbClr val="FF0000"/>
                </a:solidFill>
              </a:rPr>
              <a:t>(</a:t>
            </a:r>
            <a:r>
              <a:rPr lang="en-US" sz="2000" dirty="0" err="1">
                <a:solidFill>
                  <a:srgbClr val="FF0000"/>
                </a:solidFill>
              </a:rPr>
              <a:t>Inf</a:t>
            </a:r>
            <a:r>
              <a:rPr lang="en-US" sz="2000" dirty="0">
                <a:solidFill>
                  <a:srgbClr val="FF0000"/>
                </a:solidFill>
              </a:rPr>
              <a:t>, </a:t>
            </a:r>
            <a:r>
              <a:rPr lang="en-US" sz="2000" dirty="0" err="1">
                <a:solidFill>
                  <a:srgbClr val="FF0000"/>
                </a:solidFill>
              </a:rPr>
              <a:t>Inf</a:t>
            </a:r>
            <a:r>
              <a:rPr lang="en-US" sz="2000" dirty="0">
                <a:solidFill>
                  <a:srgbClr val="FF0000"/>
                </a:solidFill>
              </a:rPr>
              <a:t>) </a:t>
            </a:r>
            <a:endParaRPr lang="en-US" sz="2000" dirty="0">
              <a:solidFill>
                <a:srgbClr val="1F497D"/>
              </a:solidFill>
            </a:endParaRPr>
          </a:p>
          <a:p>
            <a:r>
              <a:rPr lang="en-US" sz="2000" dirty="0">
                <a:solidFill>
                  <a:prstClr val="black"/>
                </a:solidFill>
              </a:rPr>
              <a:t>Homogeneous:  </a:t>
            </a:r>
            <a:r>
              <a:rPr lang="en-US" sz="2000" dirty="0">
                <a:solidFill>
                  <a:srgbClr val="FF0000"/>
                </a:solidFill>
              </a:rPr>
              <a:t>(1, 2, 0) </a:t>
            </a:r>
          </a:p>
        </p:txBody>
      </p:sp>
    </p:spTree>
    <p:extLst>
      <p:ext uri="{BB962C8B-B14F-4D97-AF65-F5344CB8AC3E}">
        <p14:creationId xmlns:p14="http://schemas.microsoft.com/office/powerpoint/2010/main" val="2591537642"/>
      </p:ext>
    </p:extLst>
  </p:cSld>
  <p:clrMapOvr>
    <a:masterClrMapping/>
  </p:clrMapOvr>
  <p:transition/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819400" y="6519863"/>
            <a:ext cx="6324600" cy="3381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By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Suren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Manvelyan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, http://www.surenmanvelyan.com/gallery/7116</a:t>
            </a:r>
          </a:p>
        </p:txBody>
      </p:sp>
      <p:pic>
        <p:nvPicPr>
          <p:cNvPr id="49155" name="Picture 2" descr="C:\Users\hays\Desktop\143 Computer Vision\slides\15\siam_cat_100180-F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4250" y="552450"/>
            <a:ext cx="4635500" cy="575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38087655"/>
      </p:ext>
    </p:extLst>
  </p:cSld>
  <p:clrMapOvr>
    <a:masterClrMapping/>
  </p:clrMapOvr>
  <p:transition spd="slow"/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819400" y="6519863"/>
            <a:ext cx="6324600" cy="3381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By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Suren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Manvelyan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, http://www.surenmanvelyan.com/gallery/7116</a:t>
            </a:r>
          </a:p>
        </p:txBody>
      </p:sp>
      <p:pic>
        <p:nvPicPr>
          <p:cNvPr id="47107" name="Picture 3" descr="C:\Users\hays\Desktop\143 Computer Vision\slides\15\fish_100182-F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1788" y="679450"/>
            <a:ext cx="3400425" cy="549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75794682"/>
      </p:ext>
    </p:extLst>
  </p:cSld>
  <p:clrMapOvr>
    <a:masterClrMapping/>
  </p:clrMapOvr>
  <p:transition spd="slow"/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819400" y="6519863"/>
            <a:ext cx="6324600" cy="3381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By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Suren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Manvelyan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, http://www.surenmanvelyan.com/gallery/7116</a:t>
            </a:r>
          </a:p>
        </p:txBody>
      </p:sp>
      <p:pic>
        <p:nvPicPr>
          <p:cNvPr id="46083" name="Picture 2" descr="C:\Users\hays\Desktop\143 Computer Vision\slides\15\rabbit_98512-F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0763" y="1257300"/>
            <a:ext cx="7102475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9794339"/>
      </p:ext>
    </p:extLst>
  </p:cSld>
  <p:clrMapOvr>
    <a:masterClrMapping/>
  </p:clrMapOvr>
  <p:transition spd="slow"/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7615238" y="0"/>
            <a:ext cx="1528762" cy="254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dirty="0">
                <a:solidFill>
                  <a:prstClr val="black"/>
                </a:solidFill>
              </a:rPr>
              <a:t>Slide Credit: </a:t>
            </a:r>
            <a:r>
              <a:rPr lang="en-US" sz="1050" dirty="0" err="1">
                <a:solidFill>
                  <a:prstClr val="black"/>
                </a:solidFill>
              </a:rPr>
              <a:t>Savarese</a:t>
            </a:r>
            <a:endParaRPr lang="en-US" sz="1050" dirty="0">
              <a:solidFill>
                <a:prstClr val="black"/>
              </a:solidFill>
            </a:endParaRPr>
          </a:p>
        </p:txBody>
      </p:sp>
      <p:sp>
        <p:nvSpPr>
          <p:cNvPr id="15" name="Rectangle 2"/>
          <p:cNvSpPr txBox="1">
            <a:spLocks noChangeArrowheads="1"/>
          </p:cNvSpPr>
          <p:nvPr/>
        </p:nvSpPr>
        <p:spPr>
          <a:xfrm>
            <a:off x="457200" y="0"/>
            <a:ext cx="8229600" cy="9144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z="3600" dirty="0">
                <a:solidFill>
                  <a:prstClr val="black"/>
                </a:solidFill>
                <a:latin typeface="Calibri"/>
              </a:rPr>
              <a:t>Camera (projection) matrix</a:t>
            </a:r>
          </a:p>
        </p:txBody>
      </p:sp>
      <p:graphicFrame>
        <p:nvGraphicFramePr>
          <p:cNvPr id="4098" name="Object 3"/>
          <p:cNvGraphicFramePr>
            <a:graphicFrameLocks noChangeAspect="1"/>
          </p:cNvGraphicFramePr>
          <p:nvPr/>
        </p:nvGraphicFramePr>
        <p:xfrm>
          <a:off x="1371600" y="4847272"/>
          <a:ext cx="2976562" cy="674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7008" name="Equation" r:id="rId4" imgW="952200" imgH="215640" progId="Equation.3">
                  <p:embed/>
                </p:oleObj>
              </mc:Choice>
              <mc:Fallback>
                <p:oleObj name="Equation" r:id="rId4" imgW="952200" imgH="215640" progId="Equation.3">
                  <p:embed/>
                  <p:pic>
                    <p:nvPicPr>
                      <p:cNvPr id="4098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1600" y="4847272"/>
                        <a:ext cx="2976562" cy="6746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01" name="TextBox 11"/>
          <p:cNvSpPr txBox="1">
            <a:spLocks noChangeArrowheads="1"/>
          </p:cNvSpPr>
          <p:nvPr/>
        </p:nvSpPr>
        <p:spPr bwMode="auto">
          <a:xfrm>
            <a:off x="4668837" y="4771072"/>
            <a:ext cx="3395225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prstClr val="black"/>
                </a:solidFill>
              </a:rPr>
              <a:t>x</a:t>
            </a:r>
            <a:r>
              <a:rPr lang="en-US" dirty="0">
                <a:solidFill>
                  <a:prstClr val="black"/>
                </a:solidFill>
              </a:rPr>
              <a:t>: Image Coordinates: (u,v,1)</a:t>
            </a:r>
          </a:p>
          <a:p>
            <a:r>
              <a:rPr lang="en-US" b="1" dirty="0">
                <a:solidFill>
                  <a:prstClr val="black"/>
                </a:solidFill>
              </a:rPr>
              <a:t>K</a:t>
            </a:r>
            <a:r>
              <a:rPr lang="en-US" dirty="0">
                <a:solidFill>
                  <a:prstClr val="black"/>
                </a:solidFill>
              </a:rPr>
              <a:t>: Intrinsic Matrix (3x3)</a:t>
            </a:r>
          </a:p>
          <a:p>
            <a:r>
              <a:rPr lang="en-US" b="1" dirty="0">
                <a:solidFill>
                  <a:prstClr val="black"/>
                </a:solidFill>
              </a:rPr>
              <a:t>R</a:t>
            </a:r>
            <a:r>
              <a:rPr lang="en-US" dirty="0">
                <a:solidFill>
                  <a:prstClr val="black"/>
                </a:solidFill>
              </a:rPr>
              <a:t>: Rotation (3x3) </a:t>
            </a:r>
          </a:p>
          <a:p>
            <a:r>
              <a:rPr lang="en-US" b="1" dirty="0">
                <a:solidFill>
                  <a:prstClr val="black"/>
                </a:solidFill>
              </a:rPr>
              <a:t>t</a:t>
            </a:r>
            <a:r>
              <a:rPr lang="en-US" dirty="0">
                <a:solidFill>
                  <a:prstClr val="black"/>
                </a:solidFill>
              </a:rPr>
              <a:t>: Translation (3x1)</a:t>
            </a:r>
          </a:p>
          <a:p>
            <a:r>
              <a:rPr lang="en-US" b="1" dirty="0">
                <a:solidFill>
                  <a:prstClr val="black"/>
                </a:solidFill>
              </a:rPr>
              <a:t>X</a:t>
            </a:r>
            <a:r>
              <a:rPr lang="en-US" dirty="0">
                <a:solidFill>
                  <a:prstClr val="black"/>
                </a:solidFill>
              </a:rPr>
              <a:t>: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dirty="0">
                <a:solidFill>
                  <a:prstClr val="black"/>
                </a:solidFill>
              </a:rPr>
              <a:t>World Coordinates: (X,Y,Z,1)</a:t>
            </a:r>
          </a:p>
        </p:txBody>
      </p:sp>
      <p:pic>
        <p:nvPicPr>
          <p:cNvPr id="4102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08062" y="1646872"/>
            <a:ext cx="6629400" cy="275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3" name="Line 12"/>
          <p:cNvSpPr>
            <a:spLocks noChangeShapeType="1"/>
          </p:cNvSpPr>
          <p:nvPr/>
        </p:nvSpPr>
        <p:spPr bwMode="auto">
          <a:xfrm flipV="1">
            <a:off x="7713662" y="1570672"/>
            <a:ext cx="0" cy="121602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104" name="Line 13"/>
          <p:cNvSpPr>
            <a:spLocks noChangeShapeType="1"/>
          </p:cNvSpPr>
          <p:nvPr/>
        </p:nvSpPr>
        <p:spPr bwMode="auto">
          <a:xfrm flipH="1">
            <a:off x="7180262" y="2789872"/>
            <a:ext cx="533400" cy="533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105" name="Line 14"/>
          <p:cNvSpPr>
            <a:spLocks noChangeShapeType="1"/>
          </p:cNvSpPr>
          <p:nvPr/>
        </p:nvSpPr>
        <p:spPr bwMode="auto">
          <a:xfrm>
            <a:off x="7713662" y="2789872"/>
            <a:ext cx="685800" cy="76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106" name="Text Box 15"/>
          <p:cNvSpPr txBox="1">
            <a:spLocks noChangeArrowheads="1"/>
          </p:cNvSpPr>
          <p:nvPr/>
        </p:nvSpPr>
        <p:spPr bwMode="auto">
          <a:xfrm>
            <a:off x="7713662" y="3018472"/>
            <a:ext cx="18415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107" name="Text Box 16"/>
          <p:cNvSpPr txBox="1">
            <a:spLocks noChangeArrowheads="1"/>
          </p:cNvSpPr>
          <p:nvPr/>
        </p:nvSpPr>
        <p:spPr bwMode="auto">
          <a:xfrm>
            <a:off x="7637462" y="2850197"/>
            <a:ext cx="528638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>
                <a:solidFill>
                  <a:prstClr val="black"/>
                </a:solidFill>
              </a:rPr>
              <a:t>O</a:t>
            </a:r>
            <a:r>
              <a:rPr lang="en-US" sz="2000" baseline="-25000">
                <a:solidFill>
                  <a:prstClr val="black"/>
                </a:solidFill>
              </a:rPr>
              <a:t>w</a:t>
            </a:r>
          </a:p>
        </p:txBody>
      </p:sp>
      <p:sp>
        <p:nvSpPr>
          <p:cNvPr id="4108" name="Text Box 17"/>
          <p:cNvSpPr txBox="1">
            <a:spLocks noChangeArrowheads="1"/>
          </p:cNvSpPr>
          <p:nvPr/>
        </p:nvSpPr>
        <p:spPr bwMode="auto">
          <a:xfrm>
            <a:off x="6951662" y="3323272"/>
            <a:ext cx="374650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>
                <a:solidFill>
                  <a:prstClr val="black"/>
                </a:solidFill>
              </a:rPr>
              <a:t>i</a:t>
            </a:r>
            <a:r>
              <a:rPr lang="en-US" sz="2000" baseline="-25000">
                <a:solidFill>
                  <a:prstClr val="black"/>
                </a:solidFill>
              </a:rPr>
              <a:t>w</a:t>
            </a:r>
          </a:p>
        </p:txBody>
      </p:sp>
      <p:sp>
        <p:nvSpPr>
          <p:cNvPr id="4109" name="Text Box 18"/>
          <p:cNvSpPr txBox="1">
            <a:spLocks noChangeArrowheads="1"/>
          </p:cNvSpPr>
          <p:nvPr/>
        </p:nvSpPr>
        <p:spPr bwMode="auto">
          <a:xfrm>
            <a:off x="8018462" y="2408872"/>
            <a:ext cx="439738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>
                <a:solidFill>
                  <a:prstClr val="black"/>
                </a:solidFill>
              </a:rPr>
              <a:t>k</a:t>
            </a:r>
            <a:r>
              <a:rPr lang="en-US" sz="2000" baseline="-25000">
                <a:solidFill>
                  <a:prstClr val="black"/>
                </a:solidFill>
              </a:rPr>
              <a:t>w</a:t>
            </a:r>
          </a:p>
        </p:txBody>
      </p:sp>
      <p:sp>
        <p:nvSpPr>
          <p:cNvPr id="4110" name="Text Box 19"/>
          <p:cNvSpPr txBox="1">
            <a:spLocks noChangeArrowheads="1"/>
          </p:cNvSpPr>
          <p:nvPr/>
        </p:nvSpPr>
        <p:spPr bwMode="auto">
          <a:xfrm>
            <a:off x="7789862" y="1494472"/>
            <a:ext cx="374650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>
                <a:solidFill>
                  <a:prstClr val="black"/>
                </a:solidFill>
              </a:rPr>
              <a:t>j</a:t>
            </a:r>
            <a:r>
              <a:rPr lang="en-US" sz="2000" baseline="-25000">
                <a:solidFill>
                  <a:prstClr val="black"/>
                </a:solidFill>
              </a:rPr>
              <a:t>w</a:t>
            </a:r>
          </a:p>
        </p:txBody>
      </p:sp>
      <p:sp>
        <p:nvSpPr>
          <p:cNvPr id="4111" name="Freeform 22"/>
          <p:cNvSpPr>
            <a:spLocks/>
          </p:cNvSpPr>
          <p:nvPr/>
        </p:nvSpPr>
        <p:spPr bwMode="auto">
          <a:xfrm>
            <a:off x="4284662" y="1710372"/>
            <a:ext cx="3200400" cy="469900"/>
          </a:xfrm>
          <a:custGeom>
            <a:avLst/>
            <a:gdLst>
              <a:gd name="T0" fmla="*/ 0 w 2016"/>
              <a:gd name="T1" fmla="*/ 2147483647 h 296"/>
              <a:gd name="T2" fmla="*/ 2147483647 w 2016"/>
              <a:gd name="T3" fmla="*/ 2147483647 h 296"/>
              <a:gd name="T4" fmla="*/ 2147483647 w 2016"/>
              <a:gd name="T5" fmla="*/ 2147483647 h 296"/>
              <a:gd name="T6" fmla="*/ 2147483647 w 2016"/>
              <a:gd name="T7" fmla="*/ 2147483647 h 296"/>
              <a:gd name="T8" fmla="*/ 0 60000 65536"/>
              <a:gd name="T9" fmla="*/ 0 60000 65536"/>
              <a:gd name="T10" fmla="*/ 0 60000 65536"/>
              <a:gd name="T11" fmla="*/ 0 60000 65536"/>
              <a:gd name="T12" fmla="*/ 0 w 2016"/>
              <a:gd name="T13" fmla="*/ 0 h 296"/>
              <a:gd name="T14" fmla="*/ 2016 w 2016"/>
              <a:gd name="T15" fmla="*/ 296 h 29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016" h="296">
                <a:moveTo>
                  <a:pt x="0" y="296"/>
                </a:moveTo>
                <a:cubicBezTo>
                  <a:pt x="188" y="224"/>
                  <a:pt x="376" y="152"/>
                  <a:pt x="624" y="104"/>
                </a:cubicBezTo>
                <a:cubicBezTo>
                  <a:pt x="872" y="56"/>
                  <a:pt x="1256" y="16"/>
                  <a:pt x="1488" y="8"/>
                </a:cubicBezTo>
                <a:cubicBezTo>
                  <a:pt x="1720" y="0"/>
                  <a:pt x="1868" y="28"/>
                  <a:pt x="2016" y="56"/>
                </a:cubicBezTo>
              </a:path>
            </a:pathLst>
          </a:custGeom>
          <a:noFill/>
          <a:ln w="76200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112" name="Text Box 23"/>
          <p:cNvSpPr txBox="1">
            <a:spLocks noChangeArrowheads="1"/>
          </p:cNvSpPr>
          <p:nvPr/>
        </p:nvSpPr>
        <p:spPr bwMode="auto">
          <a:xfrm>
            <a:off x="5199062" y="1342072"/>
            <a:ext cx="496888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 err="1">
                <a:solidFill>
                  <a:prstClr val="black"/>
                </a:solidFill>
              </a:rPr>
              <a:t>R,t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503894" y="2132647"/>
            <a:ext cx="381000" cy="3810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X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39825" y="3399472"/>
            <a:ext cx="401637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x</a:t>
            </a:r>
          </a:p>
        </p:txBody>
      </p:sp>
      <p:sp>
        <p:nvSpPr>
          <p:cNvPr id="3" name="Left Brace 2"/>
          <p:cNvSpPr/>
          <p:nvPr/>
        </p:nvSpPr>
        <p:spPr>
          <a:xfrm rot="16200000">
            <a:off x="3007360" y="5095875"/>
            <a:ext cx="381000" cy="1295400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2387600" y="5979160"/>
            <a:ext cx="175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Extrinsic Matrix</a:t>
            </a:r>
          </a:p>
        </p:txBody>
      </p:sp>
    </p:spTree>
    <p:extLst>
      <p:ext uri="{BB962C8B-B14F-4D97-AF65-F5344CB8AC3E}">
        <p14:creationId xmlns:p14="http://schemas.microsoft.com/office/powerpoint/2010/main" val="1087450046"/>
      </p:ext>
    </p:extLst>
  </p:cSld>
  <p:clrMapOvr>
    <a:masterClrMapping/>
  </p:clrMapOvr>
  <p:transition/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122" name="Object 4"/>
          <p:cNvGraphicFramePr>
            <a:graphicFrameLocks noChangeAspect="1"/>
          </p:cNvGraphicFramePr>
          <p:nvPr/>
        </p:nvGraphicFramePr>
        <p:xfrm>
          <a:off x="1066800" y="5410200"/>
          <a:ext cx="2817813" cy="674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8394" name="Equation" r:id="rId4" imgW="901440" imgH="215640" progId="Equation.3">
                  <p:embed/>
                </p:oleObj>
              </mc:Choice>
              <mc:Fallback>
                <p:oleObj name="Equation" r:id="rId4" imgW="90144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5410200"/>
                        <a:ext cx="2817813" cy="6746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3" name="Object 7"/>
          <p:cNvGraphicFramePr>
            <a:graphicFrameLocks noChangeAspect="1"/>
          </p:cNvGraphicFramePr>
          <p:nvPr/>
        </p:nvGraphicFramePr>
        <p:xfrm>
          <a:off x="4500563" y="4711700"/>
          <a:ext cx="3516312" cy="1976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8395" name="Equation" r:id="rId6" imgW="1650960" imgH="927000" progId="Equation.3">
                  <p:embed/>
                </p:oleObj>
              </mc:Choice>
              <mc:Fallback>
                <p:oleObj name="Equation" r:id="rId6" imgW="1650960" imgH="9270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00563" y="4711700"/>
                        <a:ext cx="3516312" cy="19764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4" name="Rectangle 8"/>
          <p:cNvSpPr>
            <a:spLocks noChangeArrowheads="1"/>
          </p:cNvSpPr>
          <p:nvPr/>
        </p:nvSpPr>
        <p:spPr bwMode="auto">
          <a:xfrm>
            <a:off x="5612475" y="5045825"/>
            <a:ext cx="1371600" cy="1295400"/>
          </a:xfrm>
          <a:prstGeom prst="rect">
            <a:avLst/>
          </a:prstGeom>
          <a:noFill/>
          <a:ln w="25400">
            <a:solidFill>
              <a:srgbClr val="FF0000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125" name="Line 9"/>
          <p:cNvSpPr>
            <a:spLocks noChangeShapeType="1"/>
          </p:cNvSpPr>
          <p:nvPr/>
        </p:nvSpPr>
        <p:spPr bwMode="auto">
          <a:xfrm flipV="1">
            <a:off x="6629400" y="4648200"/>
            <a:ext cx="381000" cy="381000"/>
          </a:xfrm>
          <a:prstGeom prst="line">
            <a:avLst/>
          </a:prstGeom>
          <a:noFill/>
          <a:ln w="25400">
            <a:solidFill>
              <a:srgbClr val="FF0000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126" name="Text Box 10"/>
          <p:cNvSpPr txBox="1">
            <a:spLocks noChangeArrowheads="1"/>
          </p:cNvSpPr>
          <p:nvPr/>
        </p:nvSpPr>
        <p:spPr bwMode="auto">
          <a:xfrm>
            <a:off x="7010400" y="4267200"/>
            <a:ext cx="35083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>
                <a:solidFill>
                  <a:prstClr val="black"/>
                </a:solidFill>
              </a:rPr>
              <a:t>K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0" y="6604000"/>
            <a:ext cx="1528763" cy="254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dirty="0">
                <a:solidFill>
                  <a:prstClr val="black"/>
                </a:solidFill>
              </a:rPr>
              <a:t>Slide Credit: </a:t>
            </a:r>
            <a:r>
              <a:rPr lang="en-US" sz="1050" dirty="0" err="1">
                <a:solidFill>
                  <a:prstClr val="black"/>
                </a:solidFill>
              </a:rPr>
              <a:t>Savarese</a:t>
            </a:r>
            <a:endParaRPr lang="en-US" sz="1050" dirty="0">
              <a:solidFill>
                <a:prstClr val="black"/>
              </a:solidFill>
            </a:endParaRPr>
          </a:p>
        </p:txBody>
      </p:sp>
      <p:sp>
        <p:nvSpPr>
          <p:cNvPr id="15" name="Rectangle 2"/>
          <p:cNvSpPr txBox="1">
            <a:spLocks noChangeArrowheads="1"/>
          </p:cNvSpPr>
          <p:nvPr/>
        </p:nvSpPr>
        <p:spPr>
          <a:xfrm>
            <a:off x="457200" y="0"/>
            <a:ext cx="8229600" cy="9144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z="3600" dirty="0">
                <a:solidFill>
                  <a:prstClr val="black"/>
                </a:solidFill>
                <a:latin typeface="Calibri"/>
              </a:rPr>
              <a:t>Projection matrix</a:t>
            </a:r>
          </a:p>
        </p:txBody>
      </p:sp>
      <p:sp>
        <p:nvSpPr>
          <p:cNvPr id="5129" name="TextBox 17"/>
          <p:cNvSpPr txBox="1">
            <a:spLocks noChangeArrowheads="1"/>
          </p:cNvSpPr>
          <p:nvPr/>
        </p:nvSpPr>
        <p:spPr bwMode="auto">
          <a:xfrm>
            <a:off x="1519238" y="3276600"/>
            <a:ext cx="3076575" cy="1446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>
                <a:solidFill>
                  <a:prstClr val="black"/>
                </a:solidFill>
              </a:rPr>
              <a:t>Intrinsic Assumptions</a:t>
            </a:r>
          </a:p>
          <a:p>
            <a:pPr>
              <a:buFont typeface="Arial" charset="0"/>
              <a:buChar char="•"/>
            </a:pPr>
            <a:r>
              <a:rPr lang="en-US" sz="2400">
                <a:solidFill>
                  <a:prstClr val="black"/>
                </a:solidFill>
              </a:rPr>
              <a:t> </a:t>
            </a:r>
            <a:r>
              <a:rPr lang="en-US" sz="2000">
                <a:solidFill>
                  <a:prstClr val="black"/>
                </a:solidFill>
              </a:rPr>
              <a:t>Unit aspect ratio</a:t>
            </a:r>
          </a:p>
          <a:p>
            <a:pPr>
              <a:buFont typeface="Arial" charset="0"/>
              <a:buChar char="•"/>
            </a:pPr>
            <a:r>
              <a:rPr lang="en-US" sz="2000">
                <a:solidFill>
                  <a:prstClr val="black"/>
                </a:solidFill>
              </a:rPr>
              <a:t> Optical center at (0,0)</a:t>
            </a:r>
          </a:p>
          <a:p>
            <a:pPr>
              <a:buFont typeface="Arial" charset="0"/>
              <a:buChar char="•"/>
            </a:pPr>
            <a:r>
              <a:rPr lang="en-US" sz="2000">
                <a:solidFill>
                  <a:prstClr val="black"/>
                </a:solidFill>
              </a:rPr>
              <a:t> No skew</a:t>
            </a:r>
          </a:p>
        </p:txBody>
      </p:sp>
      <p:sp>
        <p:nvSpPr>
          <p:cNvPr id="5130" name="TextBox 20"/>
          <p:cNvSpPr txBox="1">
            <a:spLocks noChangeArrowheads="1"/>
          </p:cNvSpPr>
          <p:nvPr/>
        </p:nvSpPr>
        <p:spPr bwMode="auto">
          <a:xfrm>
            <a:off x="4572000" y="3276600"/>
            <a:ext cx="3179763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>
                <a:solidFill>
                  <a:prstClr val="black"/>
                </a:solidFill>
              </a:rPr>
              <a:t>Extrinsic Assumptions</a:t>
            </a:r>
          </a:p>
          <a:p>
            <a:pPr>
              <a:buFont typeface="Arial" charset="0"/>
              <a:buChar char="•"/>
            </a:pPr>
            <a:r>
              <a:rPr lang="en-US" sz="2000">
                <a:solidFill>
                  <a:prstClr val="black"/>
                </a:solidFill>
              </a:rPr>
              <a:t> No rotation</a:t>
            </a:r>
          </a:p>
          <a:p>
            <a:pPr>
              <a:buFont typeface="Arial" charset="0"/>
              <a:buChar char="•"/>
            </a:pPr>
            <a:r>
              <a:rPr lang="en-US" sz="2000">
                <a:solidFill>
                  <a:prstClr val="black"/>
                </a:solidFill>
              </a:rPr>
              <a:t> Camera at (0,0,0)</a:t>
            </a:r>
          </a:p>
        </p:txBody>
      </p:sp>
      <p:sp>
        <p:nvSpPr>
          <p:cNvPr id="22" name="Right Arrow 21"/>
          <p:cNvSpPr/>
          <p:nvPr/>
        </p:nvSpPr>
        <p:spPr>
          <a:xfrm>
            <a:off x="4038600" y="5562600"/>
            <a:ext cx="4572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pic>
        <p:nvPicPr>
          <p:cNvPr id="5132" name="Picture 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411288" y="762000"/>
            <a:ext cx="6056312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Box 12"/>
          <p:cNvSpPr txBox="1"/>
          <p:nvPr/>
        </p:nvSpPr>
        <p:spPr>
          <a:xfrm>
            <a:off x="6438900" y="1236662"/>
            <a:ext cx="381000" cy="3810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X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508856" y="2357543"/>
            <a:ext cx="401637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x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886200" y="2194560"/>
            <a:ext cx="762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(0,0,0)</a:t>
            </a:r>
          </a:p>
        </p:txBody>
      </p:sp>
    </p:spTree>
    <p:extLst>
      <p:ext uri="{BB962C8B-B14F-4D97-AF65-F5344CB8AC3E}">
        <p14:creationId xmlns:p14="http://schemas.microsoft.com/office/powerpoint/2010/main" val="2416271702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sz="3200"/>
              <a:t>Projection: world coordinates</a:t>
            </a:r>
            <a:r>
              <a:rPr lang="en-US" sz="3200">
                <a:sym typeface="Wingdings" pitchFamily="2" charset="2"/>
              </a:rPr>
              <a:t>image coordinates</a:t>
            </a:r>
            <a:endParaRPr lang="en-US" sz="3200"/>
          </a:p>
        </p:txBody>
      </p:sp>
      <p:sp>
        <p:nvSpPr>
          <p:cNvPr id="6" name="Rectangle 5"/>
          <p:cNvSpPr/>
          <p:nvPr/>
        </p:nvSpPr>
        <p:spPr>
          <a:xfrm>
            <a:off x="457200" y="1447800"/>
            <a:ext cx="3581400" cy="25146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  <a:scene3d>
            <a:camera prst="perspectiveContrastingRightFacing">
              <a:rot lat="0" lon="1800000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>
                  <a:lumMod val="95000"/>
                </a:schemeClr>
              </a:solidFill>
            </a:endParaRPr>
          </a:p>
        </p:txBody>
      </p:sp>
      <p:grpSp>
        <p:nvGrpSpPr>
          <p:cNvPr id="3" name="Group 23"/>
          <p:cNvGrpSpPr>
            <a:grpSpLocks noChangeAspect="1"/>
          </p:cNvGrpSpPr>
          <p:nvPr/>
        </p:nvGrpSpPr>
        <p:grpSpPr>
          <a:xfrm rot="10800000">
            <a:off x="1905000" y="2162300"/>
            <a:ext cx="318038" cy="1567316"/>
            <a:chOff x="5029200" y="2090284"/>
            <a:chExt cx="457200" cy="2253116"/>
          </a:xfrm>
          <a:scene3d>
            <a:camera prst="isometricOffAxis2Right"/>
            <a:lightRig rig="threePt" dir="t"/>
          </a:scene3d>
        </p:grpSpPr>
        <p:sp>
          <p:nvSpPr>
            <p:cNvPr id="40" name="Rectangle 39"/>
            <p:cNvSpPr/>
            <p:nvPr/>
          </p:nvSpPr>
          <p:spPr>
            <a:xfrm>
              <a:off x="5029200" y="2819400"/>
              <a:ext cx="457200" cy="1524000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1" name="Freeform 40"/>
            <p:cNvSpPr/>
            <p:nvPr/>
          </p:nvSpPr>
          <p:spPr>
            <a:xfrm rot="21339833">
              <a:off x="5130616" y="2090284"/>
              <a:ext cx="267284" cy="677167"/>
            </a:xfrm>
            <a:custGeom>
              <a:avLst/>
              <a:gdLst>
                <a:gd name="connsiteX0" fmla="*/ 186047 w 364177"/>
                <a:gd name="connsiteY0" fmla="*/ 3958 h 744186"/>
                <a:gd name="connsiteX1" fmla="*/ 7917 w 364177"/>
                <a:gd name="connsiteY1" fmla="*/ 324592 h 744186"/>
                <a:gd name="connsiteX2" fmla="*/ 138546 w 364177"/>
                <a:gd name="connsiteY2" fmla="*/ 740228 h 744186"/>
                <a:gd name="connsiteX3" fmla="*/ 352302 w 364177"/>
                <a:gd name="connsiteY3" fmla="*/ 348343 h 744186"/>
                <a:gd name="connsiteX4" fmla="*/ 186047 w 364177"/>
                <a:gd name="connsiteY4" fmla="*/ 3958 h 744186"/>
                <a:gd name="connsiteX0" fmla="*/ 267082 w 445212"/>
                <a:gd name="connsiteY0" fmla="*/ 1697 h 739664"/>
                <a:gd name="connsiteX1" fmla="*/ 7916 w 445212"/>
                <a:gd name="connsiteY1" fmla="*/ 356267 h 739664"/>
                <a:gd name="connsiteX2" fmla="*/ 219581 w 445212"/>
                <a:gd name="connsiteY2" fmla="*/ 737967 h 739664"/>
                <a:gd name="connsiteX3" fmla="*/ 433337 w 445212"/>
                <a:gd name="connsiteY3" fmla="*/ 346082 h 739664"/>
                <a:gd name="connsiteX4" fmla="*/ 267082 w 445212"/>
                <a:gd name="connsiteY4" fmla="*/ 1697 h 739664"/>
                <a:gd name="connsiteX0" fmla="*/ 267084 w 514677"/>
                <a:gd name="connsiteY0" fmla="*/ 16504 h 769278"/>
                <a:gd name="connsiteX1" fmla="*/ 7918 w 514677"/>
                <a:gd name="connsiteY1" fmla="*/ 371074 h 769278"/>
                <a:gd name="connsiteX2" fmla="*/ 219583 w 514677"/>
                <a:gd name="connsiteY2" fmla="*/ 752774 h 769278"/>
                <a:gd name="connsiteX3" fmla="*/ 502803 w 514677"/>
                <a:gd name="connsiteY3" fmla="*/ 470100 h 769278"/>
                <a:gd name="connsiteX4" fmla="*/ 267084 w 514677"/>
                <a:gd name="connsiteY4" fmla="*/ 16504 h 769278"/>
                <a:gd name="connsiteX0" fmla="*/ 286213 w 533808"/>
                <a:gd name="connsiteY0" fmla="*/ 8823 h 753916"/>
                <a:gd name="connsiteX1" fmla="*/ 7917 w 533808"/>
                <a:gd name="connsiteY1" fmla="*/ 515356 h 753916"/>
                <a:gd name="connsiteX2" fmla="*/ 238712 w 533808"/>
                <a:gd name="connsiteY2" fmla="*/ 745093 h 753916"/>
                <a:gd name="connsiteX3" fmla="*/ 521932 w 533808"/>
                <a:gd name="connsiteY3" fmla="*/ 462419 h 753916"/>
                <a:gd name="connsiteX4" fmla="*/ 286213 w 533808"/>
                <a:gd name="connsiteY4" fmla="*/ 8823 h 753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3808" h="753916">
                  <a:moveTo>
                    <a:pt x="286213" y="8823"/>
                  </a:moveTo>
                  <a:cubicBezTo>
                    <a:pt x="200544" y="17646"/>
                    <a:pt x="15834" y="392644"/>
                    <a:pt x="7917" y="515356"/>
                  </a:cubicBezTo>
                  <a:cubicBezTo>
                    <a:pt x="0" y="638068"/>
                    <a:pt x="153043" y="753916"/>
                    <a:pt x="238712" y="745093"/>
                  </a:cubicBezTo>
                  <a:cubicBezTo>
                    <a:pt x="324381" y="736270"/>
                    <a:pt x="510057" y="585131"/>
                    <a:pt x="521932" y="462419"/>
                  </a:cubicBezTo>
                  <a:cubicBezTo>
                    <a:pt x="533807" y="339707"/>
                    <a:pt x="371882" y="0"/>
                    <a:pt x="286213" y="8823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2" name="Straight Connector 41"/>
            <p:cNvCxnSpPr>
              <a:stCxn id="40" idx="0"/>
              <a:endCxn id="41" idx="2"/>
            </p:cNvCxnSpPr>
            <p:nvPr/>
          </p:nvCxnSpPr>
          <p:spPr>
            <a:xfrm rot="5400000" flipH="1" flipV="1">
              <a:off x="5236615" y="2780833"/>
              <a:ext cx="59753" cy="17383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8" name="Straight Connector 7"/>
          <p:cNvCxnSpPr/>
          <p:nvPr/>
        </p:nvCxnSpPr>
        <p:spPr>
          <a:xfrm rot="10800000" flipV="1">
            <a:off x="2057400" y="2619500"/>
            <a:ext cx="2057400" cy="105866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oup 24"/>
          <p:cNvGrpSpPr/>
          <p:nvPr/>
        </p:nvGrpSpPr>
        <p:grpSpPr>
          <a:xfrm>
            <a:off x="6019800" y="1552700"/>
            <a:ext cx="464125" cy="2336241"/>
            <a:chOff x="7162800" y="1914134"/>
            <a:chExt cx="464125" cy="2336241"/>
          </a:xfrm>
        </p:grpSpPr>
        <p:grpSp>
          <p:nvGrpSpPr>
            <p:cNvPr id="5" name="Group 18"/>
            <p:cNvGrpSpPr/>
            <p:nvPr/>
          </p:nvGrpSpPr>
          <p:grpSpPr>
            <a:xfrm>
              <a:off x="7162800" y="2474025"/>
              <a:ext cx="464125" cy="1776350"/>
              <a:chOff x="6324600" y="2971800"/>
              <a:chExt cx="464125" cy="1776350"/>
            </a:xfrm>
          </p:grpSpPr>
          <p:sp>
            <p:nvSpPr>
              <p:cNvPr id="35" name="Oval 34"/>
              <p:cNvSpPr/>
              <p:nvPr/>
            </p:nvSpPr>
            <p:spPr>
              <a:xfrm>
                <a:off x="6324600" y="4519550"/>
                <a:ext cx="457200" cy="228600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" name="Rectangle 35"/>
              <p:cNvSpPr/>
              <p:nvPr/>
            </p:nvSpPr>
            <p:spPr>
              <a:xfrm>
                <a:off x="6324600" y="3124200"/>
                <a:ext cx="457200" cy="1524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7" name="Oval 36"/>
              <p:cNvSpPr/>
              <p:nvPr/>
            </p:nvSpPr>
            <p:spPr>
              <a:xfrm>
                <a:off x="6324600" y="2971800"/>
                <a:ext cx="457200" cy="228600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38" name="Straight Connector 37"/>
              <p:cNvCxnSpPr/>
              <p:nvPr/>
            </p:nvCxnSpPr>
            <p:spPr>
              <a:xfrm rot="10800000" flipV="1">
                <a:off x="6324600" y="3086100"/>
                <a:ext cx="0" cy="156210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Straight Connector 38"/>
              <p:cNvCxnSpPr/>
              <p:nvPr/>
            </p:nvCxnSpPr>
            <p:spPr>
              <a:xfrm rot="10800000" flipV="1">
                <a:off x="6788725" y="3112325"/>
                <a:ext cx="0" cy="156210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4" name="Freeform 33"/>
            <p:cNvSpPr/>
            <p:nvPr/>
          </p:nvSpPr>
          <p:spPr>
            <a:xfrm rot="21339833">
              <a:off x="7250048" y="1914134"/>
              <a:ext cx="267284" cy="677167"/>
            </a:xfrm>
            <a:custGeom>
              <a:avLst/>
              <a:gdLst>
                <a:gd name="connsiteX0" fmla="*/ 186047 w 364177"/>
                <a:gd name="connsiteY0" fmla="*/ 3958 h 744186"/>
                <a:gd name="connsiteX1" fmla="*/ 7917 w 364177"/>
                <a:gd name="connsiteY1" fmla="*/ 324592 h 744186"/>
                <a:gd name="connsiteX2" fmla="*/ 138546 w 364177"/>
                <a:gd name="connsiteY2" fmla="*/ 740228 h 744186"/>
                <a:gd name="connsiteX3" fmla="*/ 352302 w 364177"/>
                <a:gd name="connsiteY3" fmla="*/ 348343 h 744186"/>
                <a:gd name="connsiteX4" fmla="*/ 186047 w 364177"/>
                <a:gd name="connsiteY4" fmla="*/ 3958 h 744186"/>
                <a:gd name="connsiteX0" fmla="*/ 267082 w 445212"/>
                <a:gd name="connsiteY0" fmla="*/ 1697 h 739664"/>
                <a:gd name="connsiteX1" fmla="*/ 7916 w 445212"/>
                <a:gd name="connsiteY1" fmla="*/ 356267 h 739664"/>
                <a:gd name="connsiteX2" fmla="*/ 219581 w 445212"/>
                <a:gd name="connsiteY2" fmla="*/ 737967 h 739664"/>
                <a:gd name="connsiteX3" fmla="*/ 433337 w 445212"/>
                <a:gd name="connsiteY3" fmla="*/ 346082 h 739664"/>
                <a:gd name="connsiteX4" fmla="*/ 267082 w 445212"/>
                <a:gd name="connsiteY4" fmla="*/ 1697 h 739664"/>
                <a:gd name="connsiteX0" fmla="*/ 267084 w 514677"/>
                <a:gd name="connsiteY0" fmla="*/ 16504 h 769278"/>
                <a:gd name="connsiteX1" fmla="*/ 7918 w 514677"/>
                <a:gd name="connsiteY1" fmla="*/ 371074 h 769278"/>
                <a:gd name="connsiteX2" fmla="*/ 219583 w 514677"/>
                <a:gd name="connsiteY2" fmla="*/ 752774 h 769278"/>
                <a:gd name="connsiteX3" fmla="*/ 502803 w 514677"/>
                <a:gd name="connsiteY3" fmla="*/ 470100 h 769278"/>
                <a:gd name="connsiteX4" fmla="*/ 267084 w 514677"/>
                <a:gd name="connsiteY4" fmla="*/ 16504 h 769278"/>
                <a:gd name="connsiteX0" fmla="*/ 286213 w 533808"/>
                <a:gd name="connsiteY0" fmla="*/ 8823 h 753916"/>
                <a:gd name="connsiteX1" fmla="*/ 7917 w 533808"/>
                <a:gd name="connsiteY1" fmla="*/ 515356 h 753916"/>
                <a:gd name="connsiteX2" fmla="*/ 238712 w 533808"/>
                <a:gd name="connsiteY2" fmla="*/ 745093 h 753916"/>
                <a:gd name="connsiteX3" fmla="*/ 521932 w 533808"/>
                <a:gd name="connsiteY3" fmla="*/ 462419 h 753916"/>
                <a:gd name="connsiteX4" fmla="*/ 286213 w 533808"/>
                <a:gd name="connsiteY4" fmla="*/ 8823 h 753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3808" h="753916">
                  <a:moveTo>
                    <a:pt x="286213" y="8823"/>
                  </a:moveTo>
                  <a:cubicBezTo>
                    <a:pt x="200544" y="17646"/>
                    <a:pt x="15834" y="392644"/>
                    <a:pt x="7917" y="515356"/>
                  </a:cubicBezTo>
                  <a:cubicBezTo>
                    <a:pt x="0" y="638068"/>
                    <a:pt x="153043" y="753916"/>
                    <a:pt x="238712" y="745093"/>
                  </a:cubicBezTo>
                  <a:cubicBezTo>
                    <a:pt x="324381" y="736270"/>
                    <a:pt x="510057" y="585131"/>
                    <a:pt x="521932" y="462419"/>
                  </a:cubicBezTo>
                  <a:cubicBezTo>
                    <a:pt x="533807" y="339707"/>
                    <a:pt x="371882" y="0"/>
                    <a:pt x="286213" y="8823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3662550" y="3076700"/>
            <a:ext cx="11380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Camera Center (0, 0, 0)</a:t>
            </a:r>
          </a:p>
        </p:txBody>
      </p:sp>
      <p:graphicFrame>
        <p:nvGraphicFramePr>
          <p:cNvPr id="11" name="Object 10"/>
          <p:cNvGraphicFramePr>
            <a:graphicFrameLocks noChangeAspect="1"/>
          </p:cNvGraphicFramePr>
          <p:nvPr>
            <p:extLst/>
          </p:nvPr>
        </p:nvGraphicFramePr>
        <p:xfrm>
          <a:off x="6576950" y="900050"/>
          <a:ext cx="1066800" cy="1333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8122" name="Equation" r:id="rId4" imgW="558720" imgH="698400" progId="Equation.3">
                  <p:embed/>
                </p:oleObj>
              </mc:Choice>
              <mc:Fallback>
                <p:oleObj name="Equation" r:id="rId4" imgW="558720" imgH="698400" progId="Equation.3">
                  <p:embed/>
                  <p:pic>
                    <p:nvPicPr>
                      <p:cNvPr id="11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76950" y="900050"/>
                        <a:ext cx="1066800" cy="1333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6043550" y="838200"/>
            <a:ext cx="37863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>
                <a:solidFill>
                  <a:srgbClr val="FFC000"/>
                </a:solidFill>
              </a:rPr>
              <a:t>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888175" y="2964875"/>
            <a:ext cx="37863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>
                <a:solidFill>
                  <a:schemeClr val="tx2"/>
                </a:solidFill>
              </a:rPr>
              <a:t>.</a:t>
            </a:r>
          </a:p>
        </p:txBody>
      </p:sp>
      <p:cxnSp>
        <p:nvCxnSpPr>
          <p:cNvPr id="14" name="Straight Connector 13"/>
          <p:cNvCxnSpPr/>
          <p:nvPr/>
        </p:nvCxnSpPr>
        <p:spPr>
          <a:xfrm rot="10800000">
            <a:off x="2362200" y="2619500"/>
            <a:ext cx="1752600" cy="0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2186050" y="1898075"/>
            <a:ext cx="37863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/>
              <a:t>.</a:t>
            </a:r>
          </a:p>
        </p:txBody>
      </p:sp>
      <p:sp>
        <p:nvSpPr>
          <p:cNvPr id="16" name="Oval 15"/>
          <p:cNvSpPr/>
          <p:nvPr/>
        </p:nvSpPr>
        <p:spPr>
          <a:xfrm>
            <a:off x="3934095" y="2114800"/>
            <a:ext cx="304800" cy="990600"/>
          </a:xfrm>
          <a:prstGeom prst="ellipse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3200400" y="2274125"/>
            <a:ext cx="2551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f</a:t>
            </a:r>
          </a:p>
        </p:txBody>
      </p:sp>
      <p:cxnSp>
        <p:nvCxnSpPr>
          <p:cNvPr id="19" name="Straight Connector 18"/>
          <p:cNvCxnSpPr/>
          <p:nvPr/>
        </p:nvCxnSpPr>
        <p:spPr>
          <a:xfrm rot="5400000">
            <a:off x="5741225" y="2112325"/>
            <a:ext cx="990600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4191000" y="2619500"/>
            <a:ext cx="2057400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5105400" y="2274125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Z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189025" y="2314700"/>
            <a:ext cx="30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Y</a:t>
            </a:r>
          </a:p>
        </p:txBody>
      </p:sp>
      <p:graphicFrame>
        <p:nvGraphicFramePr>
          <p:cNvPr id="23" name="Object 3"/>
          <p:cNvGraphicFramePr>
            <a:graphicFrameLocks noChangeAspect="1"/>
          </p:cNvGraphicFramePr>
          <p:nvPr>
            <p:extLst/>
          </p:nvPr>
        </p:nvGraphicFramePr>
        <p:xfrm>
          <a:off x="1938808" y="4239304"/>
          <a:ext cx="993775" cy="873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8123" name="Equation" r:id="rId6" imgW="520560" imgH="457200" progId="Equation.3">
                  <p:embed/>
                </p:oleObj>
              </mc:Choice>
              <mc:Fallback>
                <p:oleObj name="Equation" r:id="rId6" imgW="520560" imgH="457200" progId="Equation.3">
                  <p:embed/>
                  <p:pic>
                    <p:nvPicPr>
                      <p:cNvPr id="23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38808" y="4239304"/>
                        <a:ext cx="993775" cy="8731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TextBox 5"/>
          <p:cNvSpPr txBox="1"/>
          <p:nvPr/>
        </p:nvSpPr>
        <p:spPr>
          <a:xfrm>
            <a:off x="3929145" y="1908637"/>
            <a:ext cx="37863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/>
              <a:t>.</a:t>
            </a:r>
          </a:p>
        </p:txBody>
      </p:sp>
      <p:cxnSp>
        <p:nvCxnSpPr>
          <p:cNvPr id="27" name="Straight Arrow Connector 26"/>
          <p:cNvCxnSpPr/>
          <p:nvPr/>
        </p:nvCxnSpPr>
        <p:spPr>
          <a:xfrm rot="10800000">
            <a:off x="6272150" y="1547750"/>
            <a:ext cx="304800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flipH="1" flipV="1">
            <a:off x="2058988" y="3762500"/>
            <a:ext cx="18502" cy="718235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 rot="10800000">
            <a:off x="2133600" y="3686300"/>
            <a:ext cx="228600" cy="0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rot="5400000">
            <a:off x="1828800" y="3152900"/>
            <a:ext cx="1066800" cy="0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2286000" y="2924300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V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2057399" y="3624471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U</a:t>
            </a:r>
          </a:p>
        </p:txBody>
      </p:sp>
      <p:cxnSp>
        <p:nvCxnSpPr>
          <p:cNvPr id="17" name="Straight Connector 16"/>
          <p:cNvCxnSpPr>
            <a:stCxn id="34" idx="0"/>
          </p:cNvCxnSpPr>
          <p:nvPr/>
        </p:nvCxnSpPr>
        <p:spPr>
          <a:xfrm flipH="1">
            <a:off x="4114800" y="1560840"/>
            <a:ext cx="2110530" cy="110616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3" name="Object 3"/>
          <p:cNvGraphicFramePr>
            <a:graphicFrameLocks noChangeAspect="1"/>
          </p:cNvGraphicFramePr>
          <p:nvPr>
            <p:extLst/>
          </p:nvPr>
        </p:nvGraphicFramePr>
        <p:xfrm>
          <a:off x="4645787" y="4600101"/>
          <a:ext cx="1503362" cy="752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8124" name="Equation" r:id="rId8" imgW="787320" imgH="393480" progId="Equation.3">
                  <p:embed/>
                </p:oleObj>
              </mc:Choice>
              <mc:Fallback>
                <p:oleObj name="Equation" r:id="rId8" imgW="787320" imgH="393480" progId="Equation.3">
                  <p:embed/>
                  <p:pic>
                    <p:nvPicPr>
                      <p:cNvPr id="43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45787" y="4600101"/>
                        <a:ext cx="1503362" cy="7524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" name="Object 3"/>
          <p:cNvGraphicFramePr>
            <a:graphicFrameLocks noChangeAspect="1"/>
          </p:cNvGraphicFramePr>
          <p:nvPr>
            <p:extLst/>
          </p:nvPr>
        </p:nvGraphicFramePr>
        <p:xfrm>
          <a:off x="6940487" y="4600101"/>
          <a:ext cx="1406525" cy="752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8125" name="Equation" r:id="rId10" imgW="736560" imgH="393480" progId="Equation.3">
                  <p:embed/>
                </p:oleObj>
              </mc:Choice>
              <mc:Fallback>
                <p:oleObj name="Equation" r:id="rId10" imgW="736560" imgH="393480" progId="Equation.3">
                  <p:embed/>
                  <p:pic>
                    <p:nvPicPr>
                      <p:cNvPr id="44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40487" y="4600101"/>
                        <a:ext cx="1406525" cy="7524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7" name="TextBox 46"/>
          <p:cNvSpPr txBox="1"/>
          <p:nvPr/>
        </p:nvSpPr>
        <p:spPr>
          <a:xfrm>
            <a:off x="1555279" y="5172834"/>
            <a:ext cx="21385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p</a:t>
            </a:r>
            <a:r>
              <a:rPr lang="en-US" dirty="0"/>
              <a:t> = distance from image center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2099036" y="1605931"/>
            <a:ext cx="1066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Image center (</a:t>
            </a:r>
            <a:r>
              <a:rPr lang="en-US" i="1" dirty="0"/>
              <a:t>u</a:t>
            </a:r>
            <a:r>
              <a:rPr lang="en-US" i="1" baseline="-25000" dirty="0"/>
              <a:t>0</a:t>
            </a:r>
            <a:r>
              <a:rPr lang="en-US" dirty="0"/>
              <a:t>, </a:t>
            </a:r>
            <a:r>
              <a:rPr lang="en-US" i="1" dirty="0"/>
              <a:t>v</a:t>
            </a:r>
            <a:r>
              <a:rPr lang="en-US" i="1" baseline="-25000" dirty="0"/>
              <a:t>0</a:t>
            </a:r>
            <a:r>
              <a:rPr lang="en-US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36873587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dirty="0"/>
              <a:t>Remove assumption: known optical center</a:t>
            </a:r>
          </a:p>
        </p:txBody>
      </p:sp>
      <p:graphicFrame>
        <p:nvGraphicFramePr>
          <p:cNvPr id="6146" name="Object 4"/>
          <p:cNvGraphicFramePr>
            <a:graphicFrameLocks noChangeAspect="1"/>
          </p:cNvGraphicFramePr>
          <p:nvPr/>
        </p:nvGraphicFramePr>
        <p:xfrm>
          <a:off x="1057275" y="3810000"/>
          <a:ext cx="2817813" cy="674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9418" name="Equation" r:id="rId3" imgW="901440" imgH="215640" progId="Equation.3">
                  <p:embed/>
                </p:oleObj>
              </mc:Choice>
              <mc:Fallback>
                <p:oleObj name="Equation" r:id="rId3" imgW="90144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57275" y="3810000"/>
                        <a:ext cx="2817813" cy="6746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47" name="Object 7"/>
          <p:cNvGraphicFramePr>
            <a:graphicFrameLocks noChangeAspect="1"/>
          </p:cNvGraphicFramePr>
          <p:nvPr/>
        </p:nvGraphicFramePr>
        <p:xfrm>
          <a:off x="4645025" y="3111500"/>
          <a:ext cx="3654425" cy="1976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9419" name="Equation" r:id="rId5" imgW="1714320" imgH="927000" progId="Equation.3">
                  <p:embed/>
                </p:oleObj>
              </mc:Choice>
              <mc:Fallback>
                <p:oleObj name="Equation" r:id="rId5" imgW="1714320" imgH="9270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45025" y="3111500"/>
                        <a:ext cx="3654425" cy="19764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49" name="Rectangle 8"/>
          <p:cNvSpPr>
            <a:spLocks noChangeArrowheads="1"/>
          </p:cNvSpPr>
          <p:nvPr/>
        </p:nvSpPr>
        <p:spPr bwMode="auto">
          <a:xfrm>
            <a:off x="5807825" y="3352800"/>
            <a:ext cx="1371600" cy="1371600"/>
          </a:xfrm>
          <a:prstGeom prst="rect">
            <a:avLst/>
          </a:prstGeom>
          <a:noFill/>
          <a:ln w="25400">
            <a:solidFill>
              <a:srgbClr val="FF0000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150" name="TextBox 9"/>
          <p:cNvSpPr txBox="1">
            <a:spLocks noChangeArrowheads="1"/>
          </p:cNvSpPr>
          <p:nvPr/>
        </p:nvSpPr>
        <p:spPr bwMode="auto">
          <a:xfrm>
            <a:off x="1509713" y="1676400"/>
            <a:ext cx="3076575" cy="1138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>
                <a:solidFill>
                  <a:prstClr val="black"/>
                </a:solidFill>
              </a:rPr>
              <a:t>Intrinsic Assumptions</a:t>
            </a:r>
          </a:p>
          <a:p>
            <a:pPr>
              <a:buFont typeface="Arial" charset="0"/>
              <a:buChar char="•"/>
            </a:pPr>
            <a:r>
              <a:rPr lang="en-US" sz="2400">
                <a:solidFill>
                  <a:prstClr val="black"/>
                </a:solidFill>
              </a:rPr>
              <a:t> </a:t>
            </a:r>
            <a:r>
              <a:rPr lang="en-US" sz="2000">
                <a:solidFill>
                  <a:prstClr val="black"/>
                </a:solidFill>
              </a:rPr>
              <a:t>Unit aspect ratio</a:t>
            </a:r>
          </a:p>
          <a:p>
            <a:pPr>
              <a:buFont typeface="Arial" charset="0"/>
              <a:buChar char="•"/>
            </a:pPr>
            <a:r>
              <a:rPr lang="en-US" sz="2000">
                <a:solidFill>
                  <a:prstClr val="black"/>
                </a:solidFill>
              </a:rPr>
              <a:t> No skew</a:t>
            </a:r>
          </a:p>
        </p:txBody>
      </p:sp>
      <p:sp>
        <p:nvSpPr>
          <p:cNvPr id="6151" name="TextBox 10"/>
          <p:cNvSpPr txBox="1">
            <a:spLocks noChangeArrowheads="1"/>
          </p:cNvSpPr>
          <p:nvPr/>
        </p:nvSpPr>
        <p:spPr bwMode="auto">
          <a:xfrm>
            <a:off x="4562475" y="1676400"/>
            <a:ext cx="3179763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>
                <a:solidFill>
                  <a:prstClr val="black"/>
                </a:solidFill>
              </a:rPr>
              <a:t>Extrinsic Assumptions</a:t>
            </a:r>
          </a:p>
          <a:p>
            <a:pPr>
              <a:buFont typeface="Arial" charset="0"/>
              <a:buChar char="•"/>
            </a:pPr>
            <a:r>
              <a:rPr lang="en-US" sz="2000">
                <a:solidFill>
                  <a:prstClr val="black"/>
                </a:solidFill>
              </a:rPr>
              <a:t> No rotation</a:t>
            </a:r>
          </a:p>
          <a:p>
            <a:pPr>
              <a:buFont typeface="Arial" charset="0"/>
              <a:buChar char="•"/>
            </a:pPr>
            <a:r>
              <a:rPr lang="en-US" sz="2000">
                <a:solidFill>
                  <a:prstClr val="black"/>
                </a:solidFill>
              </a:rPr>
              <a:t> Camera at (0,0,0)</a:t>
            </a:r>
          </a:p>
        </p:txBody>
      </p:sp>
      <p:sp>
        <p:nvSpPr>
          <p:cNvPr id="12" name="Right Arrow 11"/>
          <p:cNvSpPr/>
          <p:nvPr/>
        </p:nvSpPr>
        <p:spPr>
          <a:xfrm>
            <a:off x="4114800" y="3962400"/>
            <a:ext cx="4572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001000" y="6550223"/>
            <a:ext cx="15097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75000"/>
                  </a:schemeClr>
                </a:solidFill>
              </a:rPr>
              <a:t>James Hays</a:t>
            </a:r>
          </a:p>
        </p:txBody>
      </p:sp>
      <p:sp>
        <p:nvSpPr>
          <p:cNvPr id="10" name="Line 9"/>
          <p:cNvSpPr>
            <a:spLocks noChangeShapeType="1"/>
          </p:cNvSpPr>
          <p:nvPr/>
        </p:nvSpPr>
        <p:spPr bwMode="auto">
          <a:xfrm flipV="1">
            <a:off x="6974840" y="2970311"/>
            <a:ext cx="381000" cy="381000"/>
          </a:xfrm>
          <a:prstGeom prst="line">
            <a:avLst/>
          </a:prstGeom>
          <a:noFill/>
          <a:ln w="25400">
            <a:solidFill>
              <a:srgbClr val="FF0000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Text Box 10"/>
          <p:cNvSpPr txBox="1">
            <a:spLocks noChangeArrowheads="1"/>
          </p:cNvSpPr>
          <p:nvPr/>
        </p:nvSpPr>
        <p:spPr bwMode="auto">
          <a:xfrm>
            <a:off x="7355840" y="2589311"/>
            <a:ext cx="35083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>
                <a:solidFill>
                  <a:prstClr val="black"/>
                </a:solidFill>
              </a:rPr>
              <a:t>K</a:t>
            </a:r>
          </a:p>
        </p:txBody>
      </p:sp>
    </p:spTree>
    <p:extLst>
      <p:ext uri="{BB962C8B-B14F-4D97-AF65-F5344CB8AC3E}">
        <p14:creationId xmlns:p14="http://schemas.microsoft.com/office/powerpoint/2010/main" val="3296315223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Remove assumption: equal aspect ratio</a:t>
            </a:r>
          </a:p>
        </p:txBody>
      </p:sp>
      <p:graphicFrame>
        <p:nvGraphicFramePr>
          <p:cNvPr id="7170" name="Object 4"/>
          <p:cNvGraphicFramePr>
            <a:graphicFrameLocks noChangeAspect="1"/>
          </p:cNvGraphicFramePr>
          <p:nvPr/>
        </p:nvGraphicFramePr>
        <p:xfrm>
          <a:off x="1057275" y="3810000"/>
          <a:ext cx="2817813" cy="674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0442" name="Equation" r:id="rId3" imgW="901440" imgH="215640" progId="Equation.3">
                  <p:embed/>
                </p:oleObj>
              </mc:Choice>
              <mc:Fallback>
                <p:oleObj name="Equation" r:id="rId3" imgW="90144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57275" y="3810000"/>
                        <a:ext cx="2817813" cy="6746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1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09220136"/>
              </p:ext>
            </p:extLst>
          </p:nvPr>
        </p:nvGraphicFramePr>
        <p:xfrm>
          <a:off x="4537075" y="3086100"/>
          <a:ext cx="3816350" cy="1949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0443" name="Equation" r:id="rId5" imgW="1790640" imgH="914400" progId="Equation.3">
                  <p:embed/>
                </p:oleObj>
              </mc:Choice>
              <mc:Fallback>
                <p:oleObj name="Equation" r:id="rId5" imgW="1790640" imgH="914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37075" y="3086100"/>
                        <a:ext cx="3816350" cy="19494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73" name="Rectangle 8"/>
          <p:cNvSpPr>
            <a:spLocks noChangeArrowheads="1"/>
          </p:cNvSpPr>
          <p:nvPr/>
        </p:nvSpPr>
        <p:spPr bwMode="auto">
          <a:xfrm>
            <a:off x="5748250" y="3352800"/>
            <a:ext cx="1447800" cy="1371600"/>
          </a:xfrm>
          <a:prstGeom prst="rect">
            <a:avLst/>
          </a:prstGeom>
          <a:noFill/>
          <a:ln w="25400">
            <a:solidFill>
              <a:srgbClr val="FF0000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174" name="TextBox 9"/>
          <p:cNvSpPr txBox="1">
            <a:spLocks noChangeArrowheads="1"/>
          </p:cNvSpPr>
          <p:nvPr/>
        </p:nvSpPr>
        <p:spPr bwMode="auto">
          <a:xfrm>
            <a:off x="1509713" y="1676400"/>
            <a:ext cx="3076575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>
                <a:solidFill>
                  <a:prstClr val="black"/>
                </a:solidFill>
              </a:rPr>
              <a:t>Intrinsic Assumptions</a:t>
            </a:r>
          </a:p>
          <a:p>
            <a:pPr>
              <a:buFont typeface="Arial" charset="0"/>
              <a:buChar char="•"/>
            </a:pPr>
            <a:r>
              <a:rPr lang="en-US" sz="2000">
                <a:solidFill>
                  <a:prstClr val="black"/>
                </a:solidFill>
              </a:rPr>
              <a:t> No skew</a:t>
            </a:r>
          </a:p>
        </p:txBody>
      </p:sp>
      <p:sp>
        <p:nvSpPr>
          <p:cNvPr id="7175" name="TextBox 10"/>
          <p:cNvSpPr txBox="1">
            <a:spLocks noChangeArrowheads="1"/>
          </p:cNvSpPr>
          <p:nvPr/>
        </p:nvSpPr>
        <p:spPr bwMode="auto">
          <a:xfrm>
            <a:off x="4562475" y="1676400"/>
            <a:ext cx="3179763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>
                <a:solidFill>
                  <a:prstClr val="black"/>
                </a:solidFill>
              </a:rPr>
              <a:t>Extrinsic Assumptions</a:t>
            </a:r>
          </a:p>
          <a:p>
            <a:pPr>
              <a:buFont typeface="Arial" charset="0"/>
              <a:buChar char="•"/>
            </a:pPr>
            <a:r>
              <a:rPr lang="en-US" sz="2000">
                <a:solidFill>
                  <a:prstClr val="black"/>
                </a:solidFill>
              </a:rPr>
              <a:t> No rotation</a:t>
            </a:r>
          </a:p>
          <a:p>
            <a:pPr>
              <a:buFont typeface="Arial" charset="0"/>
              <a:buChar char="•"/>
            </a:pPr>
            <a:r>
              <a:rPr lang="en-US" sz="2000">
                <a:solidFill>
                  <a:prstClr val="black"/>
                </a:solidFill>
              </a:rPr>
              <a:t> Camera at (0,0,0)</a:t>
            </a:r>
          </a:p>
        </p:txBody>
      </p:sp>
      <p:sp>
        <p:nvSpPr>
          <p:cNvPr id="12" name="Right Arrow 11"/>
          <p:cNvSpPr/>
          <p:nvPr/>
        </p:nvSpPr>
        <p:spPr>
          <a:xfrm>
            <a:off x="4038600" y="3962400"/>
            <a:ext cx="4572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001000" y="6550223"/>
            <a:ext cx="15097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75000"/>
                  </a:schemeClr>
                </a:solidFill>
              </a:rPr>
              <a:t>James Hays</a:t>
            </a:r>
          </a:p>
        </p:txBody>
      </p:sp>
    </p:spTree>
    <p:extLst>
      <p:ext uri="{BB962C8B-B14F-4D97-AF65-F5344CB8AC3E}">
        <p14:creationId xmlns:p14="http://schemas.microsoft.com/office/powerpoint/2010/main" val="1039168528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dirty="0"/>
              <a:t>Remove assumption: non-skewed pixels</a:t>
            </a:r>
          </a:p>
        </p:txBody>
      </p:sp>
      <p:graphicFrame>
        <p:nvGraphicFramePr>
          <p:cNvPr id="8194" name="Object 4"/>
          <p:cNvGraphicFramePr>
            <a:graphicFrameLocks noChangeAspect="1"/>
          </p:cNvGraphicFramePr>
          <p:nvPr/>
        </p:nvGraphicFramePr>
        <p:xfrm>
          <a:off x="1057275" y="3810000"/>
          <a:ext cx="2817813" cy="674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1466" name="Equation" r:id="rId3" imgW="901440" imgH="215640" progId="Equation.3">
                  <p:embed/>
                </p:oleObj>
              </mc:Choice>
              <mc:Fallback>
                <p:oleObj name="Equation" r:id="rId3" imgW="90144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57275" y="3810000"/>
                        <a:ext cx="2817813" cy="6746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195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81341060"/>
              </p:ext>
            </p:extLst>
          </p:nvPr>
        </p:nvGraphicFramePr>
        <p:xfrm>
          <a:off x="4562475" y="3124200"/>
          <a:ext cx="3816350" cy="1949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1467" name="Equation" r:id="rId5" imgW="1790640" imgH="914400" progId="Equation.3">
                  <p:embed/>
                </p:oleObj>
              </mc:Choice>
              <mc:Fallback>
                <p:oleObj name="Equation" r:id="rId5" imgW="1790640" imgH="914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62475" y="3124200"/>
                        <a:ext cx="3816350" cy="19494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197" name="Rectangle 8"/>
          <p:cNvSpPr>
            <a:spLocks noChangeArrowheads="1"/>
          </p:cNvSpPr>
          <p:nvPr/>
        </p:nvSpPr>
        <p:spPr bwMode="auto">
          <a:xfrm>
            <a:off x="5748250" y="3386050"/>
            <a:ext cx="1447800" cy="1371600"/>
          </a:xfrm>
          <a:prstGeom prst="rect">
            <a:avLst/>
          </a:prstGeom>
          <a:noFill/>
          <a:ln w="25400">
            <a:solidFill>
              <a:srgbClr val="FF0000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198" name="TextBox 9"/>
          <p:cNvSpPr txBox="1">
            <a:spLocks noChangeArrowheads="1"/>
          </p:cNvSpPr>
          <p:nvPr/>
        </p:nvSpPr>
        <p:spPr bwMode="auto">
          <a:xfrm>
            <a:off x="1509713" y="1676400"/>
            <a:ext cx="30765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>
                <a:solidFill>
                  <a:prstClr val="black"/>
                </a:solidFill>
              </a:rPr>
              <a:t>Intrinsic Assumptions</a:t>
            </a:r>
          </a:p>
        </p:txBody>
      </p:sp>
      <p:sp>
        <p:nvSpPr>
          <p:cNvPr id="8199" name="TextBox 10"/>
          <p:cNvSpPr txBox="1">
            <a:spLocks noChangeArrowheads="1"/>
          </p:cNvSpPr>
          <p:nvPr/>
        </p:nvSpPr>
        <p:spPr bwMode="auto">
          <a:xfrm>
            <a:off x="4562475" y="1676400"/>
            <a:ext cx="3179763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>
                <a:solidFill>
                  <a:prstClr val="black"/>
                </a:solidFill>
              </a:rPr>
              <a:t>Extrinsic Assumptions</a:t>
            </a:r>
          </a:p>
          <a:p>
            <a:pPr>
              <a:buFont typeface="Arial" charset="0"/>
              <a:buChar char="•"/>
            </a:pPr>
            <a:r>
              <a:rPr lang="en-US" sz="2000">
                <a:solidFill>
                  <a:prstClr val="black"/>
                </a:solidFill>
              </a:rPr>
              <a:t> No rotation</a:t>
            </a:r>
          </a:p>
          <a:p>
            <a:pPr>
              <a:buFont typeface="Arial" charset="0"/>
              <a:buChar char="•"/>
            </a:pPr>
            <a:r>
              <a:rPr lang="en-US" sz="2000">
                <a:solidFill>
                  <a:prstClr val="black"/>
                </a:solidFill>
              </a:rPr>
              <a:t> Camera at (0,0,0)</a:t>
            </a:r>
          </a:p>
        </p:txBody>
      </p:sp>
      <p:sp>
        <p:nvSpPr>
          <p:cNvPr id="12" name="Right Arrow 11"/>
          <p:cNvSpPr/>
          <p:nvPr/>
        </p:nvSpPr>
        <p:spPr>
          <a:xfrm>
            <a:off x="3962400" y="3962400"/>
            <a:ext cx="4572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8201" name="TextBox 8"/>
          <p:cNvSpPr txBox="1">
            <a:spLocks noChangeArrowheads="1"/>
          </p:cNvSpPr>
          <p:nvPr/>
        </p:nvSpPr>
        <p:spPr bwMode="auto">
          <a:xfrm>
            <a:off x="1295400" y="6488113"/>
            <a:ext cx="608806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prstClr val="black"/>
                </a:solidFill>
              </a:rPr>
              <a:t>Note: different books use different notation for parameters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01000" y="6550223"/>
            <a:ext cx="15097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75000"/>
                  </a:schemeClr>
                </a:solidFill>
              </a:rPr>
              <a:t>James Hays</a:t>
            </a:r>
          </a:p>
        </p:txBody>
      </p:sp>
    </p:spTree>
    <p:extLst>
      <p:ext uri="{BB962C8B-B14F-4D97-AF65-F5344CB8AC3E}">
        <p14:creationId xmlns:p14="http://schemas.microsoft.com/office/powerpoint/2010/main" val="4153680149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Oriented and Translated Camera</a:t>
            </a:r>
          </a:p>
        </p:txBody>
      </p:sp>
      <p:pic>
        <p:nvPicPr>
          <p:cNvPr id="5427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2286000"/>
            <a:ext cx="6629400" cy="275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4276" name="Line 12"/>
          <p:cNvSpPr>
            <a:spLocks noChangeShapeType="1"/>
          </p:cNvSpPr>
          <p:nvPr/>
        </p:nvSpPr>
        <p:spPr bwMode="auto">
          <a:xfrm flipV="1">
            <a:off x="7315200" y="2209800"/>
            <a:ext cx="152400" cy="121602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4277" name="Line 13"/>
          <p:cNvSpPr>
            <a:spLocks noChangeShapeType="1"/>
          </p:cNvSpPr>
          <p:nvPr/>
        </p:nvSpPr>
        <p:spPr bwMode="auto">
          <a:xfrm flipH="1">
            <a:off x="6705600" y="3429000"/>
            <a:ext cx="609600" cy="304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4278" name="Line 14"/>
          <p:cNvSpPr>
            <a:spLocks noChangeShapeType="1"/>
          </p:cNvSpPr>
          <p:nvPr/>
        </p:nvSpPr>
        <p:spPr bwMode="auto">
          <a:xfrm>
            <a:off x="7315200" y="3429000"/>
            <a:ext cx="762000" cy="228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4279" name="Text Box 15"/>
          <p:cNvSpPr txBox="1">
            <a:spLocks noChangeArrowheads="1"/>
          </p:cNvSpPr>
          <p:nvPr/>
        </p:nvSpPr>
        <p:spPr bwMode="auto">
          <a:xfrm>
            <a:off x="7315200" y="3657600"/>
            <a:ext cx="18415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4280" name="Text Box 16"/>
          <p:cNvSpPr txBox="1">
            <a:spLocks noChangeArrowheads="1"/>
          </p:cNvSpPr>
          <p:nvPr/>
        </p:nvSpPr>
        <p:spPr bwMode="auto">
          <a:xfrm>
            <a:off x="7239000" y="3489325"/>
            <a:ext cx="528638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>
                <a:solidFill>
                  <a:prstClr val="black"/>
                </a:solidFill>
              </a:rPr>
              <a:t>O</a:t>
            </a:r>
            <a:r>
              <a:rPr lang="en-US" sz="2000" baseline="-25000">
                <a:solidFill>
                  <a:prstClr val="black"/>
                </a:solidFill>
              </a:rPr>
              <a:t>w</a:t>
            </a:r>
          </a:p>
        </p:txBody>
      </p:sp>
      <p:sp>
        <p:nvSpPr>
          <p:cNvPr id="54281" name="Text Box 17"/>
          <p:cNvSpPr txBox="1">
            <a:spLocks noChangeArrowheads="1"/>
          </p:cNvSpPr>
          <p:nvPr/>
        </p:nvSpPr>
        <p:spPr bwMode="auto">
          <a:xfrm>
            <a:off x="6553200" y="3962400"/>
            <a:ext cx="374650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>
                <a:solidFill>
                  <a:prstClr val="black"/>
                </a:solidFill>
              </a:rPr>
              <a:t>i</a:t>
            </a:r>
            <a:r>
              <a:rPr lang="en-US" sz="2000" baseline="-25000">
                <a:solidFill>
                  <a:prstClr val="black"/>
                </a:solidFill>
              </a:rPr>
              <a:t>w</a:t>
            </a:r>
          </a:p>
        </p:txBody>
      </p:sp>
      <p:sp>
        <p:nvSpPr>
          <p:cNvPr id="54282" name="Text Box 18"/>
          <p:cNvSpPr txBox="1">
            <a:spLocks noChangeArrowheads="1"/>
          </p:cNvSpPr>
          <p:nvPr/>
        </p:nvSpPr>
        <p:spPr bwMode="auto">
          <a:xfrm>
            <a:off x="7620000" y="3048000"/>
            <a:ext cx="439738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>
                <a:solidFill>
                  <a:prstClr val="black"/>
                </a:solidFill>
              </a:rPr>
              <a:t>k</a:t>
            </a:r>
            <a:r>
              <a:rPr lang="en-US" sz="2000" baseline="-25000">
                <a:solidFill>
                  <a:prstClr val="black"/>
                </a:solidFill>
              </a:rPr>
              <a:t>w</a:t>
            </a:r>
          </a:p>
        </p:txBody>
      </p:sp>
      <p:sp>
        <p:nvSpPr>
          <p:cNvPr id="54283" name="Text Box 19"/>
          <p:cNvSpPr txBox="1">
            <a:spLocks noChangeArrowheads="1"/>
          </p:cNvSpPr>
          <p:nvPr/>
        </p:nvSpPr>
        <p:spPr bwMode="auto">
          <a:xfrm>
            <a:off x="7391400" y="2133600"/>
            <a:ext cx="374650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>
                <a:solidFill>
                  <a:prstClr val="black"/>
                </a:solidFill>
              </a:rPr>
              <a:t>j</a:t>
            </a:r>
            <a:r>
              <a:rPr lang="en-US" sz="2000" baseline="-25000">
                <a:solidFill>
                  <a:prstClr val="black"/>
                </a:solidFill>
              </a:rPr>
              <a:t>w</a:t>
            </a:r>
          </a:p>
        </p:txBody>
      </p:sp>
      <p:cxnSp>
        <p:nvCxnSpPr>
          <p:cNvPr id="17" name="Straight Arrow Connector 16"/>
          <p:cNvCxnSpPr>
            <a:endCxn id="54276" idx="0"/>
          </p:cNvCxnSpPr>
          <p:nvPr/>
        </p:nvCxnSpPr>
        <p:spPr>
          <a:xfrm flipV="1">
            <a:off x="3581400" y="3425825"/>
            <a:ext cx="3733800" cy="231775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285" name="TextBox 17"/>
          <p:cNvSpPr txBox="1">
            <a:spLocks noChangeArrowheads="1"/>
          </p:cNvSpPr>
          <p:nvPr/>
        </p:nvSpPr>
        <p:spPr bwMode="auto">
          <a:xfrm>
            <a:off x="5943600" y="2971800"/>
            <a:ext cx="32067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 b="1">
                <a:solidFill>
                  <a:srgbClr val="1F497D"/>
                </a:solidFill>
              </a:rPr>
              <a:t>t</a:t>
            </a:r>
          </a:p>
        </p:txBody>
      </p:sp>
      <p:sp>
        <p:nvSpPr>
          <p:cNvPr id="22" name="Curved Left Arrow 21"/>
          <p:cNvSpPr/>
          <p:nvPr/>
        </p:nvSpPr>
        <p:spPr>
          <a:xfrm rot="19926854">
            <a:off x="8043863" y="1749425"/>
            <a:ext cx="739775" cy="1724025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54287" name="TextBox 22"/>
          <p:cNvSpPr txBox="1">
            <a:spLocks noChangeArrowheads="1"/>
          </p:cNvSpPr>
          <p:nvPr/>
        </p:nvSpPr>
        <p:spPr bwMode="auto">
          <a:xfrm>
            <a:off x="7772400" y="1219200"/>
            <a:ext cx="481013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 b="1">
                <a:solidFill>
                  <a:srgbClr val="1F497D"/>
                </a:solidFill>
              </a:rPr>
              <a:t>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149480" y="2776987"/>
            <a:ext cx="381000" cy="3810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X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62000" y="3989943"/>
            <a:ext cx="401637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x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001000" y="6550223"/>
            <a:ext cx="15097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75000"/>
                  </a:schemeClr>
                </a:solidFill>
              </a:rPr>
              <a:t>James Hays</a:t>
            </a:r>
          </a:p>
        </p:txBody>
      </p:sp>
    </p:spTree>
    <p:extLst>
      <p:ext uri="{BB962C8B-B14F-4D97-AF65-F5344CB8AC3E}">
        <p14:creationId xmlns:p14="http://schemas.microsoft.com/office/powerpoint/2010/main" val="2226188030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Allow camera translation</a:t>
            </a:r>
          </a:p>
        </p:txBody>
      </p:sp>
      <p:graphicFrame>
        <p:nvGraphicFramePr>
          <p:cNvPr id="9218" name="Object 4"/>
          <p:cNvGraphicFramePr>
            <a:graphicFrameLocks noChangeAspect="1"/>
          </p:cNvGraphicFramePr>
          <p:nvPr/>
        </p:nvGraphicFramePr>
        <p:xfrm>
          <a:off x="304800" y="3810000"/>
          <a:ext cx="2778125" cy="674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94" name="Equation" r:id="rId3" imgW="888840" imgH="215640" progId="Equation.3">
                  <p:embed/>
                </p:oleObj>
              </mc:Choice>
              <mc:Fallback>
                <p:oleObj name="Equation" r:id="rId3" imgW="88884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3810000"/>
                        <a:ext cx="2778125" cy="6746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19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05674386"/>
              </p:ext>
            </p:extLst>
          </p:nvPr>
        </p:nvGraphicFramePr>
        <p:xfrm>
          <a:off x="3836988" y="3124200"/>
          <a:ext cx="5273675" cy="1949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95" name="Equation" r:id="rId5" imgW="2476440" imgH="914400" progId="Equation.3">
                  <p:embed/>
                </p:oleObj>
              </mc:Choice>
              <mc:Fallback>
                <p:oleObj name="Equation" r:id="rId5" imgW="2476440" imgH="914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36988" y="3124200"/>
                        <a:ext cx="5273675" cy="19494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21" name="TextBox 6"/>
          <p:cNvSpPr txBox="1">
            <a:spLocks noChangeArrowheads="1"/>
          </p:cNvSpPr>
          <p:nvPr/>
        </p:nvSpPr>
        <p:spPr bwMode="auto">
          <a:xfrm>
            <a:off x="762000" y="1676400"/>
            <a:ext cx="30765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</a:rPr>
              <a:t>Intrinsic Assumptions</a:t>
            </a:r>
          </a:p>
        </p:txBody>
      </p:sp>
      <p:sp>
        <p:nvSpPr>
          <p:cNvPr id="9222" name="TextBox 7"/>
          <p:cNvSpPr txBox="1">
            <a:spLocks noChangeArrowheads="1"/>
          </p:cNvSpPr>
          <p:nvPr/>
        </p:nvSpPr>
        <p:spPr bwMode="auto">
          <a:xfrm>
            <a:off x="4562475" y="1676400"/>
            <a:ext cx="3179763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>
                <a:solidFill>
                  <a:prstClr val="black"/>
                </a:solidFill>
              </a:rPr>
              <a:t>Extrinsic Assumptions</a:t>
            </a:r>
          </a:p>
          <a:p>
            <a:pPr>
              <a:buFont typeface="Arial" charset="0"/>
              <a:buChar char="•"/>
            </a:pPr>
            <a:r>
              <a:rPr lang="en-US" sz="2000">
                <a:solidFill>
                  <a:prstClr val="black"/>
                </a:solidFill>
              </a:rPr>
              <a:t> No rotation</a:t>
            </a:r>
          </a:p>
          <a:p>
            <a:endParaRPr lang="en-US" sz="2000">
              <a:solidFill>
                <a:prstClr val="black"/>
              </a:solidFill>
            </a:endParaRPr>
          </a:p>
        </p:txBody>
      </p:sp>
      <p:sp>
        <p:nvSpPr>
          <p:cNvPr id="9" name="Right Arrow 8"/>
          <p:cNvSpPr/>
          <p:nvPr/>
        </p:nvSpPr>
        <p:spPr>
          <a:xfrm>
            <a:off x="3276600" y="3962400"/>
            <a:ext cx="4572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001000" y="6550223"/>
            <a:ext cx="15097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75000"/>
                  </a:schemeClr>
                </a:solidFill>
              </a:rPr>
              <a:t>James Hays</a:t>
            </a:r>
          </a:p>
        </p:txBody>
      </p:sp>
    </p:spTree>
    <p:extLst>
      <p:ext uri="{BB962C8B-B14F-4D97-AF65-F5344CB8AC3E}">
        <p14:creationId xmlns:p14="http://schemas.microsoft.com/office/powerpoint/2010/main" val="127405909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/>
              <a:t>3D Rotation of Points</a:t>
            </a:r>
          </a:p>
        </p:txBody>
      </p:sp>
      <p:sp>
        <p:nvSpPr>
          <p:cNvPr id="393219" name="Text Box 3"/>
          <p:cNvSpPr txBox="1">
            <a:spLocks noChangeArrowheads="1"/>
          </p:cNvSpPr>
          <p:nvPr/>
        </p:nvSpPr>
        <p:spPr bwMode="auto">
          <a:xfrm>
            <a:off x="533400" y="1443038"/>
            <a:ext cx="80121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en-US" sz="2400">
                <a:solidFill>
                  <a:prstClr val="black"/>
                </a:solidFill>
              </a:rPr>
              <a:t>Rotation around the coordinate axes</a:t>
            </a:r>
            <a:r>
              <a:rPr lang="en-US" sz="2400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, </a:t>
            </a:r>
            <a:r>
              <a:rPr lang="en-US" sz="2400">
                <a:solidFill>
                  <a:srgbClr val="CC3300"/>
                </a:solidFill>
              </a:rPr>
              <a:t>counter-clockwise</a:t>
            </a:r>
            <a:r>
              <a:rPr lang="en-US" sz="2400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:</a:t>
            </a:r>
          </a:p>
        </p:txBody>
      </p:sp>
      <p:graphicFrame>
        <p:nvGraphicFramePr>
          <p:cNvPr id="393220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32768757"/>
              </p:ext>
            </p:extLst>
          </p:nvPr>
        </p:nvGraphicFramePr>
        <p:xfrm>
          <a:off x="4049713" y="2276475"/>
          <a:ext cx="3446462" cy="4048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71" name="Equation" r:id="rId3" imgW="1815840" imgH="2133360" progId="Equation.3">
                  <p:embed/>
                </p:oleObj>
              </mc:Choice>
              <mc:Fallback>
                <p:oleObj name="Equation" r:id="rId3" imgW="1815840" imgH="21333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49713" y="2276475"/>
                        <a:ext cx="3446462" cy="40481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898525" y="2743200"/>
            <a:ext cx="2241550" cy="2286000"/>
            <a:chOff x="566" y="1680"/>
            <a:chExt cx="1412" cy="1440"/>
          </a:xfrm>
        </p:grpSpPr>
        <p:sp>
          <p:nvSpPr>
            <p:cNvPr id="10250" name="Line 6"/>
            <p:cNvSpPr>
              <a:spLocks noChangeShapeType="1"/>
            </p:cNvSpPr>
            <p:nvPr/>
          </p:nvSpPr>
          <p:spPr bwMode="auto">
            <a:xfrm flipV="1">
              <a:off x="730" y="1680"/>
              <a:ext cx="0" cy="1440"/>
            </a:xfrm>
            <a:prstGeom prst="line">
              <a:avLst/>
            </a:prstGeom>
            <a:noFill/>
            <a:ln w="9525">
              <a:solidFill>
                <a:schemeClr val="hlink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  <a:latin typeface="+mn-lt"/>
              </a:endParaRPr>
            </a:p>
          </p:txBody>
        </p:sp>
        <p:sp>
          <p:nvSpPr>
            <p:cNvPr id="10251" name="Line 7"/>
            <p:cNvSpPr>
              <a:spLocks noChangeShapeType="1"/>
            </p:cNvSpPr>
            <p:nvPr/>
          </p:nvSpPr>
          <p:spPr bwMode="auto">
            <a:xfrm>
              <a:off x="586" y="2976"/>
              <a:ext cx="1392" cy="0"/>
            </a:xfrm>
            <a:prstGeom prst="line">
              <a:avLst/>
            </a:prstGeom>
            <a:noFill/>
            <a:ln w="9525">
              <a:solidFill>
                <a:schemeClr val="hlink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  <a:latin typeface="+mn-lt"/>
              </a:endParaRPr>
            </a:p>
          </p:txBody>
        </p:sp>
        <p:sp>
          <p:nvSpPr>
            <p:cNvPr id="10252" name="Line 8"/>
            <p:cNvSpPr>
              <a:spLocks noChangeShapeType="1"/>
            </p:cNvSpPr>
            <p:nvPr/>
          </p:nvSpPr>
          <p:spPr bwMode="auto">
            <a:xfrm flipV="1">
              <a:off x="730" y="2304"/>
              <a:ext cx="710" cy="6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  <a:latin typeface="+mn-lt"/>
              </a:endParaRPr>
            </a:p>
          </p:txBody>
        </p:sp>
        <p:sp>
          <p:nvSpPr>
            <p:cNvPr id="393227" name="Text Box 11"/>
            <p:cNvSpPr txBox="1">
              <a:spLocks noChangeArrowheads="1"/>
            </p:cNvSpPr>
            <p:nvPr/>
          </p:nvSpPr>
          <p:spPr bwMode="auto">
            <a:xfrm>
              <a:off x="1680" y="2637"/>
              <a:ext cx="193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>
                <a:defRPr/>
              </a:pPr>
              <a:r>
                <a:rPr lang="en-US" b="1">
                  <a:solidFill>
                    <a:prstClr val="black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+mn-lt"/>
                </a:rPr>
                <a:t>p</a:t>
              </a:r>
            </a:p>
          </p:txBody>
        </p:sp>
        <p:sp>
          <p:nvSpPr>
            <p:cNvPr id="393231" name="Text Box 15"/>
            <p:cNvSpPr txBox="1">
              <a:spLocks noChangeArrowheads="1"/>
            </p:cNvSpPr>
            <p:nvPr/>
          </p:nvSpPr>
          <p:spPr bwMode="auto">
            <a:xfrm>
              <a:off x="1056" y="2016"/>
              <a:ext cx="251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0" hangingPunct="0">
                <a:defRPr/>
              </a:pPr>
              <a:r>
                <a:rPr lang="en-US" b="1">
                  <a:solidFill>
                    <a:prstClr val="black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+mn-lt"/>
                </a:rPr>
                <a:t>p</a:t>
              </a:r>
              <a:r>
                <a:rPr lang="en-US" sz="2000">
                  <a:solidFill>
                    <a:prstClr val="black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+mn-lt"/>
                </a:rPr>
                <a:t>’</a:t>
              </a:r>
            </a:p>
          </p:txBody>
        </p:sp>
        <p:sp>
          <p:nvSpPr>
            <p:cNvPr id="10255" name="Line 16"/>
            <p:cNvSpPr>
              <a:spLocks noChangeShapeType="1"/>
            </p:cNvSpPr>
            <p:nvPr/>
          </p:nvSpPr>
          <p:spPr bwMode="auto">
            <a:xfrm flipV="1">
              <a:off x="720" y="2832"/>
              <a:ext cx="912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  <a:latin typeface="+mn-lt"/>
              </a:endParaRPr>
            </a:p>
          </p:txBody>
        </p:sp>
        <p:sp>
          <p:nvSpPr>
            <p:cNvPr id="10256" name="Line 17"/>
            <p:cNvSpPr>
              <a:spLocks noChangeShapeType="1"/>
            </p:cNvSpPr>
            <p:nvPr/>
          </p:nvSpPr>
          <p:spPr bwMode="auto">
            <a:xfrm>
              <a:off x="1632" y="2832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  <a:latin typeface="+mn-lt"/>
              </a:endParaRPr>
            </a:p>
          </p:txBody>
        </p:sp>
        <p:sp>
          <p:nvSpPr>
            <p:cNvPr id="393234" name="Text Box 18"/>
            <p:cNvSpPr txBox="1">
              <a:spLocks noChangeArrowheads="1"/>
            </p:cNvSpPr>
            <p:nvPr/>
          </p:nvSpPr>
          <p:spPr bwMode="auto">
            <a:xfrm>
              <a:off x="1574" y="2333"/>
              <a:ext cx="203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>
                <a:defRPr/>
              </a:pPr>
              <a:r>
                <a:rPr lang="el-GR" sz="2400" i="1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+mn-lt"/>
                  <a:sym typeface="Symbol" pitchFamily="18" charset="2"/>
                </a:rPr>
                <a:t>γ</a:t>
              </a:r>
              <a:endParaRPr lang="en-US" sz="2400" i="1" dirty="0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sym typeface="Symbol" pitchFamily="18" charset="2"/>
              </a:endParaRPr>
            </a:p>
          </p:txBody>
        </p:sp>
        <p:sp>
          <p:nvSpPr>
            <p:cNvPr id="393236" name="Text Box 20"/>
            <p:cNvSpPr txBox="1">
              <a:spLocks noChangeArrowheads="1"/>
            </p:cNvSpPr>
            <p:nvPr/>
          </p:nvSpPr>
          <p:spPr bwMode="auto">
            <a:xfrm>
              <a:off x="566" y="2669"/>
              <a:ext cx="204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>
                <a:defRPr/>
              </a:pPr>
              <a:r>
                <a:rPr lang="en-US" sz="2400">
                  <a:solidFill>
                    <a:prstClr val="black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+mn-lt"/>
                </a:rPr>
                <a:t>y</a:t>
              </a:r>
            </a:p>
          </p:txBody>
        </p:sp>
        <p:sp>
          <p:nvSpPr>
            <p:cNvPr id="10259" name="Arc 22"/>
            <p:cNvSpPr>
              <a:spLocks/>
            </p:cNvSpPr>
            <p:nvPr/>
          </p:nvSpPr>
          <p:spPr bwMode="auto">
            <a:xfrm>
              <a:off x="1440" y="2304"/>
              <a:ext cx="192" cy="52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prstClr val="black"/>
                </a:solidFill>
                <a:latin typeface="+mn-lt"/>
              </a:endParaRPr>
            </a:p>
          </p:txBody>
        </p:sp>
      </p:grpSp>
      <p:sp>
        <p:nvSpPr>
          <p:cNvPr id="10246" name="AutoShape 24"/>
          <p:cNvSpPr>
            <a:spLocks noChangeArrowheads="1"/>
          </p:cNvSpPr>
          <p:nvPr/>
        </p:nvSpPr>
        <p:spPr bwMode="auto">
          <a:xfrm rot="3319573" flipH="1">
            <a:off x="2590800" y="3276600"/>
            <a:ext cx="838200" cy="533400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3163 w 21600"/>
              <a:gd name="T19" fmla="*/ 3163 h 21600"/>
              <a:gd name="T20" fmla="*/ 18437 w 21600"/>
              <a:gd name="T21" fmla="*/ 18437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6200" y="10800"/>
                </a:moveTo>
                <a:cubicBezTo>
                  <a:pt x="16200" y="7817"/>
                  <a:pt x="13782" y="5400"/>
                  <a:pt x="10800" y="5400"/>
                </a:cubicBezTo>
                <a:cubicBezTo>
                  <a:pt x="7817" y="5400"/>
                  <a:pt x="5400" y="7817"/>
                  <a:pt x="5400" y="10800"/>
                </a:cubicBezTo>
                <a:lnTo>
                  <a:pt x="0" y="10800"/>
                </a:lnTo>
                <a:cubicBezTo>
                  <a:pt x="0" y="4835"/>
                  <a:pt x="4835" y="0"/>
                  <a:pt x="10800" y="0"/>
                </a:cubicBezTo>
                <a:cubicBezTo>
                  <a:pt x="16764" y="0"/>
                  <a:pt x="21599" y="4835"/>
                  <a:pt x="21600" y="10799"/>
                </a:cubicBezTo>
                <a:lnTo>
                  <a:pt x="21600" y="10800"/>
                </a:lnTo>
                <a:lnTo>
                  <a:pt x="24300" y="10800"/>
                </a:lnTo>
                <a:lnTo>
                  <a:pt x="18900" y="16200"/>
                </a:lnTo>
                <a:lnTo>
                  <a:pt x="13500" y="10800"/>
                </a:lnTo>
                <a:lnTo>
                  <a:pt x="16200" y="1080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solidFill>
                <a:prstClr val="black"/>
              </a:solidFill>
              <a:latin typeface="+mn-lt"/>
            </a:endParaRPr>
          </a:p>
        </p:txBody>
      </p:sp>
      <p:sp>
        <p:nvSpPr>
          <p:cNvPr id="10247" name="Line 25"/>
          <p:cNvSpPr>
            <a:spLocks noChangeShapeType="1"/>
          </p:cNvSpPr>
          <p:nvPr/>
        </p:nvSpPr>
        <p:spPr bwMode="auto">
          <a:xfrm flipH="1">
            <a:off x="330200" y="4800600"/>
            <a:ext cx="838200" cy="121920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>
              <a:solidFill>
                <a:prstClr val="black"/>
              </a:solidFill>
              <a:latin typeface="+mn-lt"/>
            </a:endParaRPr>
          </a:p>
        </p:txBody>
      </p:sp>
      <p:sp>
        <p:nvSpPr>
          <p:cNvPr id="393242" name="Text Box 26"/>
          <p:cNvSpPr txBox="1">
            <a:spLocks noChangeArrowheads="1"/>
          </p:cNvSpPr>
          <p:nvPr/>
        </p:nvSpPr>
        <p:spPr bwMode="auto">
          <a:xfrm>
            <a:off x="441325" y="5608638"/>
            <a:ext cx="30649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en-US" sz="2400" dirty="0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z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615238" y="0"/>
            <a:ext cx="1528762" cy="254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dirty="0">
                <a:solidFill>
                  <a:prstClr val="black"/>
                </a:solidFill>
              </a:rPr>
              <a:t>Slide Credit: </a:t>
            </a:r>
            <a:r>
              <a:rPr lang="en-US" sz="1050" dirty="0" err="1">
                <a:solidFill>
                  <a:prstClr val="black"/>
                </a:solidFill>
              </a:rPr>
              <a:t>Saverese</a:t>
            </a:r>
            <a:endParaRPr lang="en-US" sz="1050" dirty="0">
              <a:solidFill>
                <a:prstClr val="black"/>
              </a:solidFill>
            </a:endParaRPr>
          </a:p>
        </p:txBody>
      </p:sp>
      <p:sp>
        <p:nvSpPr>
          <p:cNvPr id="20" name="Text Box 26"/>
          <p:cNvSpPr txBox="1">
            <a:spLocks noChangeArrowheads="1"/>
          </p:cNvSpPr>
          <p:nvPr/>
        </p:nvSpPr>
        <p:spPr bwMode="auto">
          <a:xfrm>
            <a:off x="2999018" y="4770438"/>
            <a:ext cx="31771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en-US" sz="2400" dirty="0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3447080524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Allow camera rotation</a:t>
            </a:r>
          </a:p>
        </p:txBody>
      </p:sp>
      <p:graphicFrame>
        <p:nvGraphicFramePr>
          <p:cNvPr id="11266" name="Object 4"/>
          <p:cNvGraphicFramePr>
            <a:graphicFrameLocks noChangeAspect="1"/>
          </p:cNvGraphicFramePr>
          <p:nvPr/>
        </p:nvGraphicFramePr>
        <p:xfrm>
          <a:off x="3124200" y="2133600"/>
          <a:ext cx="2936875" cy="674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538" name="Equation" r:id="rId3" imgW="939600" imgH="215640" progId="Equation.3">
                  <p:embed/>
                </p:oleObj>
              </mc:Choice>
              <mc:Fallback>
                <p:oleObj name="Equation" r:id="rId3" imgW="93960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24200" y="2133600"/>
                        <a:ext cx="2936875" cy="6746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67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92402144"/>
              </p:ext>
            </p:extLst>
          </p:nvPr>
        </p:nvGraphicFramePr>
        <p:xfrm>
          <a:off x="1627188" y="3581400"/>
          <a:ext cx="5761037" cy="1949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539" name="Equation" r:id="rId5" imgW="2705040" imgH="914400" progId="Equation.3">
                  <p:embed/>
                </p:oleObj>
              </mc:Choice>
              <mc:Fallback>
                <p:oleObj name="Equation" r:id="rId5" imgW="2705040" imgH="914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27188" y="3581400"/>
                        <a:ext cx="5761037" cy="19494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ight Arrow 8"/>
          <p:cNvSpPr/>
          <p:nvPr/>
        </p:nvSpPr>
        <p:spPr>
          <a:xfrm rot="5400000">
            <a:off x="4343400" y="2971800"/>
            <a:ext cx="4572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001000" y="6550223"/>
            <a:ext cx="15097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75000"/>
                  </a:schemeClr>
                </a:solidFill>
              </a:rPr>
              <a:t>James Hays</a:t>
            </a:r>
          </a:p>
        </p:txBody>
      </p:sp>
    </p:spTree>
    <p:extLst>
      <p:ext uri="{BB962C8B-B14F-4D97-AF65-F5344CB8AC3E}">
        <p14:creationId xmlns:p14="http://schemas.microsoft.com/office/powerpoint/2010/main" val="2444025502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7615238" y="0"/>
            <a:ext cx="1528762" cy="254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Slide Credit: </a:t>
            </a:r>
            <a:r>
              <a:rPr kumimoji="0" lang="en-US" sz="10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Savarese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5" name="Rectangle 2"/>
          <p:cNvSpPr txBox="1">
            <a:spLocks noChangeArrowheads="1"/>
          </p:cNvSpPr>
          <p:nvPr/>
        </p:nvSpPr>
        <p:spPr>
          <a:xfrm>
            <a:off x="457200" y="0"/>
            <a:ext cx="8229600" cy="9144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Camera (projection) matrix</a:t>
            </a:r>
          </a:p>
        </p:txBody>
      </p:sp>
      <p:pic>
        <p:nvPicPr>
          <p:cNvPr id="410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08062" y="914400"/>
            <a:ext cx="6629400" cy="275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3" name="Line 12"/>
          <p:cNvSpPr>
            <a:spLocks noChangeShapeType="1"/>
          </p:cNvSpPr>
          <p:nvPr/>
        </p:nvSpPr>
        <p:spPr bwMode="auto">
          <a:xfrm flipV="1">
            <a:off x="7713662" y="838200"/>
            <a:ext cx="0" cy="121602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104" name="Line 13"/>
          <p:cNvSpPr>
            <a:spLocks noChangeShapeType="1"/>
          </p:cNvSpPr>
          <p:nvPr/>
        </p:nvSpPr>
        <p:spPr bwMode="auto">
          <a:xfrm flipH="1">
            <a:off x="7180262" y="2057400"/>
            <a:ext cx="533400" cy="533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105" name="Line 14"/>
          <p:cNvSpPr>
            <a:spLocks noChangeShapeType="1"/>
          </p:cNvSpPr>
          <p:nvPr/>
        </p:nvSpPr>
        <p:spPr bwMode="auto">
          <a:xfrm>
            <a:off x="7713662" y="2057400"/>
            <a:ext cx="685800" cy="76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106" name="Text Box 15"/>
          <p:cNvSpPr txBox="1">
            <a:spLocks noChangeArrowheads="1"/>
          </p:cNvSpPr>
          <p:nvPr/>
        </p:nvSpPr>
        <p:spPr bwMode="auto">
          <a:xfrm>
            <a:off x="7713662" y="2286000"/>
            <a:ext cx="18415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107" name="Text Box 16"/>
          <p:cNvSpPr txBox="1">
            <a:spLocks noChangeArrowheads="1"/>
          </p:cNvSpPr>
          <p:nvPr/>
        </p:nvSpPr>
        <p:spPr bwMode="auto">
          <a:xfrm>
            <a:off x="7637462" y="2117725"/>
            <a:ext cx="528638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O</a:t>
            </a:r>
            <a:r>
              <a:rPr kumimoji="0" lang="en-US" sz="2000" b="0" i="0" u="none" strike="noStrike" kern="1200" cap="none" spc="0" normalizeH="0" baseline="-25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w</a:t>
            </a:r>
          </a:p>
        </p:txBody>
      </p:sp>
      <p:sp>
        <p:nvSpPr>
          <p:cNvPr id="4108" name="Text Box 17"/>
          <p:cNvSpPr txBox="1">
            <a:spLocks noChangeArrowheads="1"/>
          </p:cNvSpPr>
          <p:nvPr/>
        </p:nvSpPr>
        <p:spPr bwMode="auto">
          <a:xfrm>
            <a:off x="6951662" y="2590800"/>
            <a:ext cx="374650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i</a:t>
            </a:r>
            <a:r>
              <a:rPr kumimoji="0" lang="en-US" sz="2000" b="0" i="0" u="none" strike="noStrike" kern="1200" cap="none" spc="0" normalizeH="0" baseline="-25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w</a:t>
            </a:r>
          </a:p>
        </p:txBody>
      </p:sp>
      <p:sp>
        <p:nvSpPr>
          <p:cNvPr id="4109" name="Text Box 18"/>
          <p:cNvSpPr txBox="1">
            <a:spLocks noChangeArrowheads="1"/>
          </p:cNvSpPr>
          <p:nvPr/>
        </p:nvSpPr>
        <p:spPr bwMode="auto">
          <a:xfrm>
            <a:off x="8018462" y="1676400"/>
            <a:ext cx="439738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k</a:t>
            </a:r>
            <a:r>
              <a:rPr kumimoji="0" lang="en-US" sz="2000" b="0" i="0" u="none" strike="noStrike" kern="1200" cap="none" spc="0" normalizeH="0" baseline="-25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w</a:t>
            </a:r>
          </a:p>
        </p:txBody>
      </p:sp>
      <p:sp>
        <p:nvSpPr>
          <p:cNvPr id="4110" name="Text Box 19"/>
          <p:cNvSpPr txBox="1">
            <a:spLocks noChangeArrowheads="1"/>
          </p:cNvSpPr>
          <p:nvPr/>
        </p:nvSpPr>
        <p:spPr bwMode="auto">
          <a:xfrm>
            <a:off x="7789862" y="762000"/>
            <a:ext cx="374650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j</a:t>
            </a:r>
            <a:r>
              <a:rPr kumimoji="0" lang="en-US" sz="2000" b="0" i="0" u="none" strike="noStrike" kern="1200" cap="none" spc="0" normalizeH="0" baseline="-25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w</a:t>
            </a:r>
          </a:p>
        </p:txBody>
      </p:sp>
      <p:sp>
        <p:nvSpPr>
          <p:cNvPr id="4111" name="Freeform 22"/>
          <p:cNvSpPr>
            <a:spLocks/>
          </p:cNvSpPr>
          <p:nvPr/>
        </p:nvSpPr>
        <p:spPr bwMode="auto">
          <a:xfrm>
            <a:off x="4284662" y="977900"/>
            <a:ext cx="3200400" cy="469900"/>
          </a:xfrm>
          <a:custGeom>
            <a:avLst/>
            <a:gdLst>
              <a:gd name="T0" fmla="*/ 0 w 2016"/>
              <a:gd name="T1" fmla="*/ 2147483647 h 296"/>
              <a:gd name="T2" fmla="*/ 2147483647 w 2016"/>
              <a:gd name="T3" fmla="*/ 2147483647 h 296"/>
              <a:gd name="T4" fmla="*/ 2147483647 w 2016"/>
              <a:gd name="T5" fmla="*/ 2147483647 h 296"/>
              <a:gd name="T6" fmla="*/ 2147483647 w 2016"/>
              <a:gd name="T7" fmla="*/ 2147483647 h 296"/>
              <a:gd name="T8" fmla="*/ 0 60000 65536"/>
              <a:gd name="T9" fmla="*/ 0 60000 65536"/>
              <a:gd name="T10" fmla="*/ 0 60000 65536"/>
              <a:gd name="T11" fmla="*/ 0 60000 65536"/>
              <a:gd name="T12" fmla="*/ 0 w 2016"/>
              <a:gd name="T13" fmla="*/ 0 h 296"/>
              <a:gd name="T14" fmla="*/ 2016 w 2016"/>
              <a:gd name="T15" fmla="*/ 296 h 29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016" h="296">
                <a:moveTo>
                  <a:pt x="0" y="296"/>
                </a:moveTo>
                <a:cubicBezTo>
                  <a:pt x="188" y="224"/>
                  <a:pt x="376" y="152"/>
                  <a:pt x="624" y="104"/>
                </a:cubicBezTo>
                <a:cubicBezTo>
                  <a:pt x="872" y="56"/>
                  <a:pt x="1256" y="16"/>
                  <a:pt x="1488" y="8"/>
                </a:cubicBezTo>
                <a:cubicBezTo>
                  <a:pt x="1720" y="0"/>
                  <a:pt x="1868" y="28"/>
                  <a:pt x="2016" y="56"/>
                </a:cubicBezTo>
              </a:path>
            </a:pathLst>
          </a:custGeom>
          <a:noFill/>
          <a:ln w="76200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112" name="Text Box 23"/>
          <p:cNvSpPr txBox="1">
            <a:spLocks noChangeArrowheads="1"/>
          </p:cNvSpPr>
          <p:nvPr/>
        </p:nvSpPr>
        <p:spPr bwMode="auto">
          <a:xfrm>
            <a:off x="5199062" y="609600"/>
            <a:ext cx="496888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R,t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503894" y="1400175"/>
            <a:ext cx="381000" cy="3810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X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39825" y="2667000"/>
            <a:ext cx="401637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x</a:t>
            </a:r>
          </a:p>
        </p:txBody>
      </p:sp>
      <p:graphicFrame>
        <p:nvGraphicFramePr>
          <p:cNvPr id="21" name="Object 7">
            <a:extLst>
              <a:ext uri="{FF2B5EF4-FFF2-40B4-BE49-F238E27FC236}">
                <a16:creationId xmlns:a16="http://schemas.microsoft.com/office/drawing/2014/main" id="{0FE3D675-C6E8-49BA-964A-4D28F8732B58}"/>
              </a:ext>
            </a:extLst>
          </p:cNvPr>
          <p:cNvGraphicFramePr>
            <a:graphicFrameLocks noChangeAspect="1"/>
          </p:cNvGraphicFramePr>
          <p:nvPr>
            <p:extLst/>
          </p:nvPr>
        </p:nvGraphicFramePr>
        <p:xfrm>
          <a:off x="1604599" y="4883679"/>
          <a:ext cx="5761037" cy="1949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254" name="Equation" r:id="rId5" imgW="2705040" imgH="914400" progId="Equation.3">
                  <p:embed/>
                </p:oleObj>
              </mc:Choice>
              <mc:Fallback>
                <p:oleObj name="Equation" r:id="rId5" imgW="2705040" imgH="914400" progId="Equation.3">
                  <p:embed/>
                  <p:pic>
                    <p:nvPicPr>
                      <p:cNvPr id="21" name="Object 7">
                        <a:extLst>
                          <a:ext uri="{FF2B5EF4-FFF2-40B4-BE49-F238E27FC236}">
                            <a16:creationId xmlns:a16="http://schemas.microsoft.com/office/drawing/2014/main" id="{0FE3D675-C6E8-49BA-964A-4D28F8732B5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4599" y="4883679"/>
                        <a:ext cx="5761037" cy="19494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98" name="Object 3"/>
          <p:cNvGraphicFramePr>
            <a:graphicFrameLocks noChangeAspect="1"/>
          </p:cNvGraphicFramePr>
          <p:nvPr>
            <p:extLst/>
          </p:nvPr>
        </p:nvGraphicFramePr>
        <p:xfrm>
          <a:off x="1836420" y="3363648"/>
          <a:ext cx="2976562" cy="674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255" name="Equation" r:id="rId7" imgW="952200" imgH="215640" progId="Equation.3">
                  <p:embed/>
                </p:oleObj>
              </mc:Choice>
              <mc:Fallback>
                <p:oleObj name="Equation" r:id="rId7" imgW="952200" imgH="215640" progId="Equation.3">
                  <p:embed/>
                  <p:pic>
                    <p:nvPicPr>
                      <p:cNvPr id="4098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36420" y="3363648"/>
                        <a:ext cx="2976562" cy="6746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01" name="TextBox 11"/>
          <p:cNvSpPr txBox="1">
            <a:spLocks noChangeArrowheads="1"/>
          </p:cNvSpPr>
          <p:nvPr/>
        </p:nvSpPr>
        <p:spPr bwMode="auto">
          <a:xfrm>
            <a:off x="5787449" y="3233261"/>
            <a:ext cx="3395225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x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: Image Coordinates: (u,v,1)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K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: Intrinsic Matrix (3x3)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R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: Rotation (3x3)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: Translation (3x1)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X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: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World Coordinates: (X,Y,Z,1)</a:t>
            </a:r>
          </a:p>
        </p:txBody>
      </p:sp>
      <p:sp>
        <p:nvSpPr>
          <p:cNvPr id="20" name="Left Brace 19">
            <a:extLst>
              <a:ext uri="{FF2B5EF4-FFF2-40B4-BE49-F238E27FC236}">
                <a16:creationId xmlns:a16="http://schemas.microsoft.com/office/drawing/2014/main" id="{B17850CF-7A1B-4430-A6EE-E12F5CF520DC}"/>
              </a:ext>
            </a:extLst>
          </p:cNvPr>
          <p:cNvSpPr/>
          <p:nvPr/>
        </p:nvSpPr>
        <p:spPr>
          <a:xfrm rot="16200000">
            <a:off x="3513987" y="3600707"/>
            <a:ext cx="381000" cy="1295400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80B3A27-C495-408A-B30C-F2D3EF045D05}"/>
              </a:ext>
            </a:extLst>
          </p:cNvPr>
          <p:cNvSpPr txBox="1"/>
          <p:nvPr/>
        </p:nvSpPr>
        <p:spPr>
          <a:xfrm>
            <a:off x="2894227" y="4483992"/>
            <a:ext cx="175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Extrinsic Matrix</a:t>
            </a:r>
          </a:p>
        </p:txBody>
      </p:sp>
    </p:spTree>
    <p:extLst>
      <p:ext uri="{BB962C8B-B14F-4D97-AF65-F5344CB8AC3E}">
        <p14:creationId xmlns:p14="http://schemas.microsoft.com/office/powerpoint/2010/main" val="2425061262"/>
      </p:ext>
    </p:extLst>
  </p:cSld>
  <p:clrMapOvr>
    <a:masterClrMapping/>
  </p:clrMapOvr>
  <p:transition/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 – Kyle </a:t>
            </a:r>
            <a:r>
              <a:rPr lang="en-US" dirty="0" err="1"/>
              <a:t>Simek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382000" cy="51355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/>
              <a:t>“Dissecting the Camera Matrix”</a:t>
            </a:r>
          </a:p>
          <a:p>
            <a:pPr marL="0" indent="0">
              <a:buNone/>
            </a:pPr>
            <a:r>
              <a:rPr lang="en-US" sz="2800" dirty="0"/>
              <a:t>Three-part blog series</a:t>
            </a:r>
          </a:p>
          <a:p>
            <a:r>
              <a:rPr lang="en-US" sz="2800" dirty="0">
                <a:hlinkClick r:id="rId2"/>
              </a:rPr>
              <a:t>http://ksimek.github.io/2012/08/14/decompose/</a:t>
            </a:r>
            <a:r>
              <a:rPr lang="en-US" sz="2800" dirty="0"/>
              <a:t> </a:t>
            </a:r>
          </a:p>
          <a:p>
            <a:r>
              <a:rPr lang="en-US" sz="2800" dirty="0">
                <a:hlinkClick r:id="rId3"/>
              </a:rPr>
              <a:t>http://ksimek.github.io/2012/08/22/extrinsic/</a:t>
            </a:r>
            <a:r>
              <a:rPr lang="en-US" sz="2800" dirty="0"/>
              <a:t> </a:t>
            </a:r>
          </a:p>
          <a:p>
            <a:r>
              <a:rPr lang="en-US" sz="2800" dirty="0">
                <a:hlinkClick r:id="rId4"/>
              </a:rPr>
              <a:t>http://ksimek.github.io/2013/08/13/intrinsic/</a:t>
            </a:r>
            <a:endParaRPr lang="en-US" sz="2800" dirty="0"/>
          </a:p>
          <a:p>
            <a:endParaRPr lang="en-US" sz="2800" dirty="0"/>
          </a:p>
          <a:p>
            <a:endParaRPr lang="en-US" sz="2800" dirty="0"/>
          </a:p>
          <a:p>
            <a:pPr marL="0" indent="0">
              <a:buNone/>
            </a:pPr>
            <a:r>
              <a:rPr lang="en-US" sz="2800" dirty="0"/>
              <a:t>“Perspective toy”</a:t>
            </a:r>
          </a:p>
          <a:p>
            <a:r>
              <a:rPr lang="en-US" sz="2800" dirty="0">
                <a:hlinkClick r:id="rId5"/>
              </a:rPr>
              <a:t>http://ksimek.github.io/perspective_camera_toy.html</a:t>
            </a:r>
            <a:r>
              <a:rPr lang="en-US" sz="28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13861968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Degrees of freedom</a:t>
            </a:r>
          </a:p>
        </p:txBody>
      </p:sp>
      <p:graphicFrame>
        <p:nvGraphicFramePr>
          <p:cNvPr id="12290" name="Object 4"/>
          <p:cNvGraphicFramePr>
            <a:graphicFrameLocks noChangeAspect="1"/>
          </p:cNvGraphicFramePr>
          <p:nvPr/>
        </p:nvGraphicFramePr>
        <p:xfrm>
          <a:off x="3124200" y="2133600"/>
          <a:ext cx="2936875" cy="674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566" name="Equation" r:id="rId4" imgW="939600" imgH="215640" progId="Equation.3">
                  <p:embed/>
                </p:oleObj>
              </mc:Choice>
              <mc:Fallback>
                <p:oleObj name="Equation" r:id="rId4" imgW="93960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24200" y="2133600"/>
                        <a:ext cx="2936875" cy="6746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91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83228001"/>
              </p:ext>
            </p:extLst>
          </p:nvPr>
        </p:nvGraphicFramePr>
        <p:xfrm>
          <a:off x="1628775" y="3581400"/>
          <a:ext cx="5759450" cy="1949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567" name="Equation" r:id="rId6" imgW="2705040" imgH="914400" progId="Equation.3">
                  <p:embed/>
                </p:oleObj>
              </mc:Choice>
              <mc:Fallback>
                <p:oleObj name="Equation" r:id="rId6" imgW="2705040" imgH="914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28775" y="3581400"/>
                        <a:ext cx="5759450" cy="19494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ight Arrow 8"/>
          <p:cNvSpPr/>
          <p:nvPr/>
        </p:nvSpPr>
        <p:spPr>
          <a:xfrm rot="5400000">
            <a:off x="4343400" y="2971800"/>
            <a:ext cx="4572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2294" name="TextBox 5"/>
          <p:cNvSpPr txBox="1">
            <a:spLocks noChangeArrowheads="1"/>
          </p:cNvSpPr>
          <p:nvPr/>
        </p:nvSpPr>
        <p:spPr bwMode="auto">
          <a:xfrm>
            <a:off x="3405981" y="3429000"/>
            <a:ext cx="31273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prstClr val="black"/>
                </a:solidFill>
              </a:rPr>
              <a:t>5</a:t>
            </a:r>
          </a:p>
        </p:txBody>
      </p:sp>
      <p:sp>
        <p:nvSpPr>
          <p:cNvPr id="12295" name="TextBox 6"/>
          <p:cNvSpPr txBox="1">
            <a:spLocks noChangeArrowheads="1"/>
          </p:cNvSpPr>
          <p:nvPr/>
        </p:nvSpPr>
        <p:spPr bwMode="auto">
          <a:xfrm>
            <a:off x="5375275" y="3429000"/>
            <a:ext cx="31273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01000" y="6550223"/>
            <a:ext cx="15097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75000"/>
                  </a:schemeClr>
                </a:solidFill>
              </a:rPr>
              <a:t>James Hays</a:t>
            </a:r>
          </a:p>
        </p:txBody>
      </p:sp>
    </p:spTree>
    <p:extLst>
      <p:ext uri="{BB962C8B-B14F-4D97-AF65-F5344CB8AC3E}">
        <p14:creationId xmlns:p14="http://schemas.microsoft.com/office/powerpoint/2010/main" val="4265625443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Vanishing Point = Projection from Infinity</a:t>
            </a:r>
          </a:p>
        </p:txBody>
      </p:sp>
      <p:graphicFrame>
        <p:nvGraphicFramePr>
          <p:cNvPr id="635906" name="Object 4"/>
          <p:cNvGraphicFramePr>
            <a:graphicFrameLocks noChangeAspect="1"/>
          </p:cNvGraphicFramePr>
          <p:nvPr/>
        </p:nvGraphicFramePr>
        <p:xfrm>
          <a:off x="685800" y="1143000"/>
          <a:ext cx="8001000" cy="260746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670" name="Equation" r:id="rId3" imgW="2844720" imgH="927000" progId="Equation.3">
                  <p:embed/>
                </p:oleObj>
              </mc:Choice>
              <mc:Fallback>
                <p:oleObj name="Equation" r:id="rId3" imgW="2844720" imgH="9270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143000"/>
                        <a:ext cx="8001000" cy="260746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6499" name="Object 7"/>
          <p:cNvGraphicFramePr>
            <a:graphicFrameLocks noChangeAspect="1"/>
          </p:cNvGraphicFramePr>
          <p:nvPr/>
        </p:nvGraphicFramePr>
        <p:xfrm>
          <a:off x="1855788" y="4419600"/>
          <a:ext cx="3730625" cy="1489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671" name="Equation" r:id="rId5" imgW="1752480" imgH="698400" progId="Equation.3">
                  <p:embed/>
                </p:oleObj>
              </mc:Choice>
              <mc:Fallback>
                <p:oleObj name="Equation" r:id="rId5" imgW="1752480" imgH="698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55788" y="4419600"/>
                        <a:ext cx="3730625" cy="1489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6500" name="Object 7"/>
          <p:cNvGraphicFramePr>
            <a:graphicFrameLocks noChangeAspect="1"/>
          </p:cNvGraphicFramePr>
          <p:nvPr/>
        </p:nvGraphicFramePr>
        <p:xfrm>
          <a:off x="5943600" y="4191000"/>
          <a:ext cx="1649412" cy="920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672" name="Equation" r:id="rId7" imgW="774360" imgH="431640" progId="Equation.3">
                  <p:embed/>
                </p:oleObj>
              </mc:Choice>
              <mc:Fallback>
                <p:oleObj name="Equation" r:id="rId7" imgW="774360" imgH="431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43600" y="4191000"/>
                        <a:ext cx="1649412" cy="920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6501" name="Object 7"/>
          <p:cNvGraphicFramePr>
            <a:graphicFrameLocks noChangeAspect="1"/>
          </p:cNvGraphicFramePr>
          <p:nvPr/>
        </p:nvGraphicFramePr>
        <p:xfrm>
          <a:off x="5943600" y="5334000"/>
          <a:ext cx="1622425" cy="920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673" name="Equation" r:id="rId9" imgW="761760" imgH="431640" progId="Equation.3">
                  <p:embed/>
                </p:oleObj>
              </mc:Choice>
              <mc:Fallback>
                <p:oleObj name="Equation" r:id="rId9" imgW="761760" imgH="431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43600" y="5334000"/>
                        <a:ext cx="1622425" cy="920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8001000" y="6550223"/>
            <a:ext cx="15097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75000"/>
                  </a:schemeClr>
                </a:solidFill>
              </a:rPr>
              <a:t>James Hays</a:t>
            </a:r>
          </a:p>
        </p:txBody>
      </p:sp>
    </p:spTree>
    <p:extLst>
      <p:ext uri="{BB962C8B-B14F-4D97-AF65-F5344CB8AC3E}">
        <p14:creationId xmlns:p14="http://schemas.microsoft.com/office/powerpoint/2010/main" val="342393981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Orthographic Projection</a:t>
            </a:r>
          </a:p>
        </p:txBody>
      </p:sp>
      <p:sp>
        <p:nvSpPr>
          <p:cNvPr id="1331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z="2800" dirty="0"/>
              <a:t>Special case of perspective projection</a:t>
            </a:r>
          </a:p>
          <a:p>
            <a:pPr lvl="1" eaLnBrk="1" hangingPunct="1"/>
            <a:r>
              <a:rPr lang="en-US" sz="2400" dirty="0"/>
              <a:t>Distance from the COP to the image plane is infinite</a:t>
            </a:r>
          </a:p>
          <a:p>
            <a:pPr lvl="1" eaLnBrk="1" hangingPunct="1"/>
            <a:endParaRPr lang="en-US" sz="2400" dirty="0"/>
          </a:p>
          <a:p>
            <a:pPr lvl="1" eaLnBrk="1" hangingPunct="1"/>
            <a:endParaRPr lang="en-US" sz="2400" dirty="0"/>
          </a:p>
          <a:p>
            <a:pPr lvl="1" eaLnBrk="1" hangingPunct="1"/>
            <a:endParaRPr lang="en-US" sz="2400" dirty="0"/>
          </a:p>
          <a:p>
            <a:pPr lvl="1" eaLnBrk="1" hangingPunct="1"/>
            <a:endParaRPr lang="en-US" sz="2400" dirty="0"/>
          </a:p>
          <a:p>
            <a:pPr lvl="1" eaLnBrk="1" hangingPunct="1"/>
            <a:endParaRPr lang="en-US" sz="2400" dirty="0"/>
          </a:p>
          <a:p>
            <a:pPr lvl="1" eaLnBrk="1" hangingPunct="1"/>
            <a:endParaRPr lang="en-US" sz="2400" dirty="0"/>
          </a:p>
          <a:p>
            <a:pPr lvl="1" eaLnBrk="1" hangingPunct="1"/>
            <a:r>
              <a:rPr lang="en-US" sz="2400" dirty="0"/>
              <a:t>Also called “parallel projection”</a:t>
            </a:r>
          </a:p>
          <a:p>
            <a:pPr lvl="1" eaLnBrk="1" hangingPunct="1"/>
            <a:r>
              <a:rPr lang="en-US" sz="2400" dirty="0"/>
              <a:t>What’s the projection matrix?</a:t>
            </a:r>
          </a:p>
        </p:txBody>
      </p:sp>
      <p:sp>
        <p:nvSpPr>
          <p:cNvPr id="13317" name="Freeform 8"/>
          <p:cNvSpPr>
            <a:spLocks/>
          </p:cNvSpPr>
          <p:nvPr/>
        </p:nvSpPr>
        <p:spPr bwMode="auto">
          <a:xfrm>
            <a:off x="2735263" y="2606675"/>
            <a:ext cx="1638300" cy="1177925"/>
          </a:xfrm>
          <a:custGeom>
            <a:avLst/>
            <a:gdLst>
              <a:gd name="T0" fmla="*/ 0 w 1032"/>
              <a:gd name="T1" fmla="*/ 2147483647 h 742"/>
              <a:gd name="T2" fmla="*/ 2147483647 w 1032"/>
              <a:gd name="T3" fmla="*/ 0 h 742"/>
              <a:gd name="T4" fmla="*/ 2147483647 w 1032"/>
              <a:gd name="T5" fmla="*/ 2147483647 h 742"/>
              <a:gd name="T6" fmla="*/ 0 w 1032"/>
              <a:gd name="T7" fmla="*/ 2147483647 h 742"/>
              <a:gd name="T8" fmla="*/ 0 60000 65536"/>
              <a:gd name="T9" fmla="*/ 0 60000 65536"/>
              <a:gd name="T10" fmla="*/ 0 60000 65536"/>
              <a:gd name="T11" fmla="*/ 0 60000 65536"/>
              <a:gd name="T12" fmla="*/ 0 w 1032"/>
              <a:gd name="T13" fmla="*/ 0 h 742"/>
              <a:gd name="T14" fmla="*/ 1032 w 1032"/>
              <a:gd name="T15" fmla="*/ 742 h 74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032" h="742">
                <a:moveTo>
                  <a:pt x="0" y="319"/>
                </a:moveTo>
                <a:lnTo>
                  <a:pt x="1032" y="0"/>
                </a:lnTo>
                <a:lnTo>
                  <a:pt x="401" y="742"/>
                </a:lnTo>
                <a:lnTo>
                  <a:pt x="0" y="319"/>
                </a:lnTo>
                <a:close/>
              </a:path>
            </a:pathLst>
          </a:custGeom>
          <a:noFill/>
          <a:ln w="349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3318" name="Freeform 9"/>
          <p:cNvSpPr>
            <a:spLocks/>
          </p:cNvSpPr>
          <p:nvPr/>
        </p:nvSpPr>
        <p:spPr bwMode="auto">
          <a:xfrm>
            <a:off x="2711450" y="3054350"/>
            <a:ext cx="71438" cy="93663"/>
          </a:xfrm>
          <a:custGeom>
            <a:avLst/>
            <a:gdLst>
              <a:gd name="T0" fmla="*/ 2147483647 w 45"/>
              <a:gd name="T1" fmla="*/ 2147483647 h 59"/>
              <a:gd name="T2" fmla="*/ 2147483647 w 45"/>
              <a:gd name="T3" fmla="*/ 0 h 59"/>
              <a:gd name="T4" fmla="*/ 2147483647 w 45"/>
              <a:gd name="T5" fmla="*/ 2147483647 h 59"/>
              <a:gd name="T6" fmla="*/ 2147483647 w 45"/>
              <a:gd name="T7" fmla="*/ 2147483647 h 59"/>
              <a:gd name="T8" fmla="*/ 2147483647 w 45"/>
              <a:gd name="T9" fmla="*/ 2147483647 h 59"/>
              <a:gd name="T10" fmla="*/ 2147483647 w 45"/>
              <a:gd name="T11" fmla="*/ 2147483647 h 59"/>
              <a:gd name="T12" fmla="*/ 2147483647 w 45"/>
              <a:gd name="T13" fmla="*/ 2147483647 h 59"/>
              <a:gd name="T14" fmla="*/ 2147483647 w 45"/>
              <a:gd name="T15" fmla="*/ 2147483647 h 59"/>
              <a:gd name="T16" fmla="*/ 0 w 45"/>
              <a:gd name="T17" fmla="*/ 2147483647 h 59"/>
              <a:gd name="T18" fmla="*/ 0 w 45"/>
              <a:gd name="T19" fmla="*/ 2147483647 h 59"/>
              <a:gd name="T20" fmla="*/ 0 w 45"/>
              <a:gd name="T21" fmla="*/ 2147483647 h 59"/>
              <a:gd name="T22" fmla="*/ 2147483647 w 45"/>
              <a:gd name="T23" fmla="*/ 2147483647 h 59"/>
              <a:gd name="T24" fmla="*/ 2147483647 w 45"/>
              <a:gd name="T25" fmla="*/ 2147483647 h 59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45"/>
              <a:gd name="T40" fmla="*/ 0 h 59"/>
              <a:gd name="T41" fmla="*/ 45 w 45"/>
              <a:gd name="T42" fmla="*/ 59 h 59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45" h="59">
                <a:moveTo>
                  <a:pt x="22" y="7"/>
                </a:moveTo>
                <a:lnTo>
                  <a:pt x="37" y="0"/>
                </a:lnTo>
                <a:lnTo>
                  <a:pt x="45" y="7"/>
                </a:lnTo>
                <a:lnTo>
                  <a:pt x="45" y="22"/>
                </a:lnTo>
                <a:lnTo>
                  <a:pt x="45" y="37"/>
                </a:lnTo>
                <a:lnTo>
                  <a:pt x="37" y="52"/>
                </a:lnTo>
                <a:lnTo>
                  <a:pt x="22" y="59"/>
                </a:lnTo>
                <a:lnTo>
                  <a:pt x="7" y="59"/>
                </a:lnTo>
                <a:lnTo>
                  <a:pt x="0" y="52"/>
                </a:lnTo>
                <a:lnTo>
                  <a:pt x="0" y="37"/>
                </a:lnTo>
                <a:lnTo>
                  <a:pt x="0" y="22"/>
                </a:lnTo>
                <a:lnTo>
                  <a:pt x="7" y="7"/>
                </a:lnTo>
                <a:lnTo>
                  <a:pt x="22" y="7"/>
                </a:lnTo>
                <a:close/>
              </a:path>
            </a:pathLst>
          </a:custGeom>
          <a:solidFill>
            <a:srgbClr val="000000"/>
          </a:solidFill>
          <a:ln w="1111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3319" name="Freeform 10"/>
          <p:cNvSpPr>
            <a:spLocks/>
          </p:cNvSpPr>
          <p:nvPr/>
        </p:nvSpPr>
        <p:spPr bwMode="auto">
          <a:xfrm>
            <a:off x="4325938" y="2547938"/>
            <a:ext cx="71437" cy="93662"/>
          </a:xfrm>
          <a:custGeom>
            <a:avLst/>
            <a:gdLst>
              <a:gd name="T0" fmla="*/ 2147483647 w 45"/>
              <a:gd name="T1" fmla="*/ 2147483647 h 59"/>
              <a:gd name="T2" fmla="*/ 2147483647 w 45"/>
              <a:gd name="T3" fmla="*/ 0 h 59"/>
              <a:gd name="T4" fmla="*/ 2147483647 w 45"/>
              <a:gd name="T5" fmla="*/ 2147483647 h 59"/>
              <a:gd name="T6" fmla="*/ 2147483647 w 45"/>
              <a:gd name="T7" fmla="*/ 2147483647 h 59"/>
              <a:gd name="T8" fmla="*/ 2147483647 w 45"/>
              <a:gd name="T9" fmla="*/ 2147483647 h 59"/>
              <a:gd name="T10" fmla="*/ 2147483647 w 45"/>
              <a:gd name="T11" fmla="*/ 2147483647 h 59"/>
              <a:gd name="T12" fmla="*/ 2147483647 w 45"/>
              <a:gd name="T13" fmla="*/ 2147483647 h 59"/>
              <a:gd name="T14" fmla="*/ 2147483647 w 45"/>
              <a:gd name="T15" fmla="*/ 2147483647 h 59"/>
              <a:gd name="T16" fmla="*/ 0 w 45"/>
              <a:gd name="T17" fmla="*/ 2147483647 h 59"/>
              <a:gd name="T18" fmla="*/ 0 w 45"/>
              <a:gd name="T19" fmla="*/ 2147483647 h 59"/>
              <a:gd name="T20" fmla="*/ 0 w 45"/>
              <a:gd name="T21" fmla="*/ 2147483647 h 59"/>
              <a:gd name="T22" fmla="*/ 2147483647 w 45"/>
              <a:gd name="T23" fmla="*/ 2147483647 h 59"/>
              <a:gd name="T24" fmla="*/ 2147483647 w 45"/>
              <a:gd name="T25" fmla="*/ 2147483647 h 59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45"/>
              <a:gd name="T40" fmla="*/ 0 h 59"/>
              <a:gd name="T41" fmla="*/ 45 w 45"/>
              <a:gd name="T42" fmla="*/ 59 h 59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45" h="59">
                <a:moveTo>
                  <a:pt x="23" y="7"/>
                </a:moveTo>
                <a:lnTo>
                  <a:pt x="37" y="0"/>
                </a:lnTo>
                <a:lnTo>
                  <a:pt x="45" y="7"/>
                </a:lnTo>
                <a:lnTo>
                  <a:pt x="45" y="22"/>
                </a:lnTo>
                <a:lnTo>
                  <a:pt x="45" y="37"/>
                </a:lnTo>
                <a:lnTo>
                  <a:pt x="37" y="52"/>
                </a:lnTo>
                <a:lnTo>
                  <a:pt x="23" y="59"/>
                </a:lnTo>
                <a:lnTo>
                  <a:pt x="8" y="59"/>
                </a:lnTo>
                <a:lnTo>
                  <a:pt x="0" y="52"/>
                </a:lnTo>
                <a:lnTo>
                  <a:pt x="0" y="37"/>
                </a:lnTo>
                <a:lnTo>
                  <a:pt x="0" y="22"/>
                </a:lnTo>
                <a:lnTo>
                  <a:pt x="8" y="7"/>
                </a:lnTo>
                <a:lnTo>
                  <a:pt x="23" y="7"/>
                </a:lnTo>
                <a:close/>
              </a:path>
            </a:pathLst>
          </a:custGeom>
          <a:solidFill>
            <a:srgbClr val="000000"/>
          </a:solidFill>
          <a:ln w="1111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3320" name="Freeform 11"/>
          <p:cNvSpPr>
            <a:spLocks/>
          </p:cNvSpPr>
          <p:nvPr/>
        </p:nvSpPr>
        <p:spPr bwMode="auto">
          <a:xfrm>
            <a:off x="3336925" y="3736975"/>
            <a:ext cx="69850" cy="93663"/>
          </a:xfrm>
          <a:custGeom>
            <a:avLst/>
            <a:gdLst>
              <a:gd name="T0" fmla="*/ 2147483647 w 44"/>
              <a:gd name="T1" fmla="*/ 2147483647 h 59"/>
              <a:gd name="T2" fmla="*/ 2147483647 w 44"/>
              <a:gd name="T3" fmla="*/ 0 h 59"/>
              <a:gd name="T4" fmla="*/ 2147483647 w 44"/>
              <a:gd name="T5" fmla="*/ 2147483647 h 59"/>
              <a:gd name="T6" fmla="*/ 2147483647 w 44"/>
              <a:gd name="T7" fmla="*/ 2147483647 h 59"/>
              <a:gd name="T8" fmla="*/ 2147483647 w 44"/>
              <a:gd name="T9" fmla="*/ 2147483647 h 59"/>
              <a:gd name="T10" fmla="*/ 2147483647 w 44"/>
              <a:gd name="T11" fmla="*/ 2147483647 h 59"/>
              <a:gd name="T12" fmla="*/ 2147483647 w 44"/>
              <a:gd name="T13" fmla="*/ 2147483647 h 59"/>
              <a:gd name="T14" fmla="*/ 2147483647 w 44"/>
              <a:gd name="T15" fmla="*/ 2147483647 h 59"/>
              <a:gd name="T16" fmla="*/ 0 w 44"/>
              <a:gd name="T17" fmla="*/ 2147483647 h 59"/>
              <a:gd name="T18" fmla="*/ 0 w 44"/>
              <a:gd name="T19" fmla="*/ 2147483647 h 59"/>
              <a:gd name="T20" fmla="*/ 0 w 44"/>
              <a:gd name="T21" fmla="*/ 2147483647 h 59"/>
              <a:gd name="T22" fmla="*/ 2147483647 w 44"/>
              <a:gd name="T23" fmla="*/ 2147483647 h 59"/>
              <a:gd name="T24" fmla="*/ 2147483647 w 44"/>
              <a:gd name="T25" fmla="*/ 2147483647 h 59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44"/>
              <a:gd name="T40" fmla="*/ 0 h 59"/>
              <a:gd name="T41" fmla="*/ 44 w 44"/>
              <a:gd name="T42" fmla="*/ 59 h 59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44" h="59">
                <a:moveTo>
                  <a:pt x="22" y="7"/>
                </a:moveTo>
                <a:lnTo>
                  <a:pt x="37" y="0"/>
                </a:lnTo>
                <a:lnTo>
                  <a:pt x="44" y="7"/>
                </a:lnTo>
                <a:lnTo>
                  <a:pt x="44" y="22"/>
                </a:lnTo>
                <a:lnTo>
                  <a:pt x="44" y="37"/>
                </a:lnTo>
                <a:lnTo>
                  <a:pt x="37" y="52"/>
                </a:lnTo>
                <a:lnTo>
                  <a:pt x="22" y="59"/>
                </a:lnTo>
                <a:lnTo>
                  <a:pt x="7" y="59"/>
                </a:lnTo>
                <a:lnTo>
                  <a:pt x="0" y="52"/>
                </a:lnTo>
                <a:lnTo>
                  <a:pt x="0" y="37"/>
                </a:lnTo>
                <a:lnTo>
                  <a:pt x="0" y="22"/>
                </a:lnTo>
                <a:lnTo>
                  <a:pt x="7" y="7"/>
                </a:lnTo>
                <a:lnTo>
                  <a:pt x="22" y="7"/>
                </a:lnTo>
                <a:close/>
              </a:path>
            </a:pathLst>
          </a:custGeom>
          <a:solidFill>
            <a:srgbClr val="000000"/>
          </a:solidFill>
          <a:ln w="1111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3321" name="Freeform 12"/>
          <p:cNvSpPr>
            <a:spLocks/>
          </p:cNvSpPr>
          <p:nvPr/>
        </p:nvSpPr>
        <p:spPr bwMode="auto">
          <a:xfrm>
            <a:off x="2254250" y="1868488"/>
            <a:ext cx="2662238" cy="2574925"/>
          </a:xfrm>
          <a:custGeom>
            <a:avLst/>
            <a:gdLst>
              <a:gd name="T0" fmla="*/ 0 w 1842"/>
              <a:gd name="T1" fmla="*/ 2147483647 h 1847"/>
              <a:gd name="T2" fmla="*/ 2147483647 w 1842"/>
              <a:gd name="T3" fmla="*/ 0 h 1847"/>
              <a:gd name="T4" fmla="*/ 2147483647 w 1842"/>
              <a:gd name="T5" fmla="*/ 2147483647 h 1847"/>
              <a:gd name="T6" fmla="*/ 0 w 1842"/>
              <a:gd name="T7" fmla="*/ 2147483647 h 1847"/>
              <a:gd name="T8" fmla="*/ 0 w 1842"/>
              <a:gd name="T9" fmla="*/ 2147483647 h 184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842"/>
              <a:gd name="T16" fmla="*/ 0 h 1847"/>
              <a:gd name="T17" fmla="*/ 1842 w 1842"/>
              <a:gd name="T18" fmla="*/ 1847 h 184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842" h="1847">
                <a:moveTo>
                  <a:pt x="0" y="660"/>
                </a:moveTo>
                <a:lnTo>
                  <a:pt x="1842" y="0"/>
                </a:lnTo>
                <a:lnTo>
                  <a:pt x="1842" y="1186"/>
                </a:lnTo>
                <a:lnTo>
                  <a:pt x="0" y="1847"/>
                </a:lnTo>
                <a:lnTo>
                  <a:pt x="0" y="660"/>
                </a:lnTo>
                <a:close/>
              </a:path>
            </a:pathLst>
          </a:custGeom>
          <a:noFill/>
          <a:ln w="1111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3322" name="Rectangle 13"/>
          <p:cNvSpPr>
            <a:spLocks noChangeArrowheads="1"/>
          </p:cNvSpPr>
          <p:nvPr/>
        </p:nvSpPr>
        <p:spPr bwMode="auto">
          <a:xfrm>
            <a:off x="4208463" y="2185988"/>
            <a:ext cx="601662" cy="233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1700">
                <a:solidFill>
                  <a:srgbClr val="000000"/>
                </a:solidFill>
                <a:latin typeface="Helvetica" pitchFamily="34" charset="0"/>
              </a:rPr>
              <a:t>Image</a:t>
            </a:r>
            <a:endParaRPr lang="en-US" sz="2000" b="1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3323" name="Rectangle 14"/>
          <p:cNvSpPr>
            <a:spLocks noChangeArrowheads="1"/>
          </p:cNvSpPr>
          <p:nvPr/>
        </p:nvSpPr>
        <p:spPr bwMode="auto">
          <a:xfrm>
            <a:off x="6424613" y="2205038"/>
            <a:ext cx="563562" cy="233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1700">
                <a:solidFill>
                  <a:srgbClr val="000000"/>
                </a:solidFill>
                <a:latin typeface="Helvetica" pitchFamily="34" charset="0"/>
              </a:rPr>
              <a:t>World</a:t>
            </a:r>
            <a:endParaRPr lang="en-US" sz="2000" b="1">
              <a:solidFill>
                <a:prstClr val="black"/>
              </a:solidFill>
              <a:latin typeface="Times New Roman" pitchFamily="18" charset="0"/>
            </a:endParaRPr>
          </a:p>
        </p:txBody>
      </p:sp>
      <p:grpSp>
        <p:nvGrpSpPr>
          <p:cNvPr id="2" name="Group 15"/>
          <p:cNvGrpSpPr>
            <a:grpSpLocks/>
          </p:cNvGrpSpPr>
          <p:nvPr/>
        </p:nvGrpSpPr>
        <p:grpSpPr bwMode="auto">
          <a:xfrm>
            <a:off x="5562600" y="2527300"/>
            <a:ext cx="1685925" cy="1284288"/>
            <a:chOff x="3978" y="2483"/>
            <a:chExt cx="1062" cy="809"/>
          </a:xfrm>
        </p:grpSpPr>
        <p:sp>
          <p:nvSpPr>
            <p:cNvPr id="13329" name="Freeform 16"/>
            <p:cNvSpPr>
              <a:spLocks/>
            </p:cNvSpPr>
            <p:nvPr/>
          </p:nvSpPr>
          <p:spPr bwMode="auto">
            <a:xfrm>
              <a:off x="3978" y="2802"/>
              <a:ext cx="44" cy="59"/>
            </a:xfrm>
            <a:custGeom>
              <a:avLst/>
              <a:gdLst>
                <a:gd name="T0" fmla="*/ 22 w 44"/>
                <a:gd name="T1" fmla="*/ 7 h 59"/>
                <a:gd name="T2" fmla="*/ 37 w 44"/>
                <a:gd name="T3" fmla="*/ 0 h 59"/>
                <a:gd name="T4" fmla="*/ 44 w 44"/>
                <a:gd name="T5" fmla="*/ 7 h 59"/>
                <a:gd name="T6" fmla="*/ 44 w 44"/>
                <a:gd name="T7" fmla="*/ 22 h 59"/>
                <a:gd name="T8" fmla="*/ 44 w 44"/>
                <a:gd name="T9" fmla="*/ 37 h 59"/>
                <a:gd name="T10" fmla="*/ 37 w 44"/>
                <a:gd name="T11" fmla="*/ 52 h 59"/>
                <a:gd name="T12" fmla="*/ 22 w 44"/>
                <a:gd name="T13" fmla="*/ 59 h 59"/>
                <a:gd name="T14" fmla="*/ 7 w 44"/>
                <a:gd name="T15" fmla="*/ 59 h 59"/>
                <a:gd name="T16" fmla="*/ 0 w 44"/>
                <a:gd name="T17" fmla="*/ 52 h 59"/>
                <a:gd name="T18" fmla="*/ 0 w 44"/>
                <a:gd name="T19" fmla="*/ 37 h 59"/>
                <a:gd name="T20" fmla="*/ 0 w 44"/>
                <a:gd name="T21" fmla="*/ 22 h 59"/>
                <a:gd name="T22" fmla="*/ 7 w 44"/>
                <a:gd name="T23" fmla="*/ 7 h 59"/>
                <a:gd name="T24" fmla="*/ 22 w 44"/>
                <a:gd name="T25" fmla="*/ 7 h 59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44"/>
                <a:gd name="T40" fmla="*/ 0 h 59"/>
                <a:gd name="T41" fmla="*/ 44 w 44"/>
                <a:gd name="T42" fmla="*/ 59 h 59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44" h="59">
                  <a:moveTo>
                    <a:pt x="22" y="7"/>
                  </a:moveTo>
                  <a:lnTo>
                    <a:pt x="37" y="0"/>
                  </a:lnTo>
                  <a:lnTo>
                    <a:pt x="44" y="7"/>
                  </a:lnTo>
                  <a:lnTo>
                    <a:pt x="44" y="22"/>
                  </a:lnTo>
                  <a:lnTo>
                    <a:pt x="44" y="37"/>
                  </a:lnTo>
                  <a:lnTo>
                    <a:pt x="37" y="52"/>
                  </a:lnTo>
                  <a:lnTo>
                    <a:pt x="22" y="59"/>
                  </a:lnTo>
                  <a:lnTo>
                    <a:pt x="7" y="59"/>
                  </a:lnTo>
                  <a:lnTo>
                    <a:pt x="0" y="52"/>
                  </a:lnTo>
                  <a:lnTo>
                    <a:pt x="0" y="37"/>
                  </a:lnTo>
                  <a:lnTo>
                    <a:pt x="0" y="22"/>
                  </a:lnTo>
                  <a:lnTo>
                    <a:pt x="7" y="7"/>
                  </a:lnTo>
                  <a:lnTo>
                    <a:pt x="22" y="7"/>
                  </a:lnTo>
                  <a:close/>
                </a:path>
              </a:pathLst>
            </a:cu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330" name="Freeform 17"/>
            <p:cNvSpPr>
              <a:spLocks/>
            </p:cNvSpPr>
            <p:nvPr/>
          </p:nvSpPr>
          <p:spPr bwMode="auto">
            <a:xfrm>
              <a:off x="4995" y="2483"/>
              <a:ext cx="45" cy="59"/>
            </a:xfrm>
            <a:custGeom>
              <a:avLst/>
              <a:gdLst>
                <a:gd name="T0" fmla="*/ 22 w 45"/>
                <a:gd name="T1" fmla="*/ 8 h 59"/>
                <a:gd name="T2" fmla="*/ 37 w 45"/>
                <a:gd name="T3" fmla="*/ 0 h 59"/>
                <a:gd name="T4" fmla="*/ 45 w 45"/>
                <a:gd name="T5" fmla="*/ 8 h 59"/>
                <a:gd name="T6" fmla="*/ 45 w 45"/>
                <a:gd name="T7" fmla="*/ 22 h 59"/>
                <a:gd name="T8" fmla="*/ 45 w 45"/>
                <a:gd name="T9" fmla="*/ 37 h 59"/>
                <a:gd name="T10" fmla="*/ 37 w 45"/>
                <a:gd name="T11" fmla="*/ 52 h 59"/>
                <a:gd name="T12" fmla="*/ 22 w 45"/>
                <a:gd name="T13" fmla="*/ 59 h 59"/>
                <a:gd name="T14" fmla="*/ 7 w 45"/>
                <a:gd name="T15" fmla="*/ 59 h 59"/>
                <a:gd name="T16" fmla="*/ 0 w 45"/>
                <a:gd name="T17" fmla="*/ 52 h 59"/>
                <a:gd name="T18" fmla="*/ 0 w 45"/>
                <a:gd name="T19" fmla="*/ 37 h 59"/>
                <a:gd name="T20" fmla="*/ 0 w 45"/>
                <a:gd name="T21" fmla="*/ 22 h 59"/>
                <a:gd name="T22" fmla="*/ 7 w 45"/>
                <a:gd name="T23" fmla="*/ 8 h 59"/>
                <a:gd name="T24" fmla="*/ 22 w 45"/>
                <a:gd name="T25" fmla="*/ 8 h 59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45"/>
                <a:gd name="T40" fmla="*/ 0 h 59"/>
                <a:gd name="T41" fmla="*/ 45 w 45"/>
                <a:gd name="T42" fmla="*/ 59 h 59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45" h="59">
                  <a:moveTo>
                    <a:pt x="22" y="8"/>
                  </a:moveTo>
                  <a:lnTo>
                    <a:pt x="37" y="0"/>
                  </a:lnTo>
                  <a:lnTo>
                    <a:pt x="45" y="8"/>
                  </a:lnTo>
                  <a:lnTo>
                    <a:pt x="45" y="22"/>
                  </a:lnTo>
                  <a:lnTo>
                    <a:pt x="45" y="37"/>
                  </a:lnTo>
                  <a:lnTo>
                    <a:pt x="37" y="52"/>
                  </a:lnTo>
                  <a:lnTo>
                    <a:pt x="22" y="59"/>
                  </a:lnTo>
                  <a:lnTo>
                    <a:pt x="7" y="59"/>
                  </a:lnTo>
                  <a:lnTo>
                    <a:pt x="0" y="52"/>
                  </a:lnTo>
                  <a:lnTo>
                    <a:pt x="0" y="37"/>
                  </a:lnTo>
                  <a:lnTo>
                    <a:pt x="0" y="22"/>
                  </a:lnTo>
                  <a:lnTo>
                    <a:pt x="7" y="8"/>
                  </a:lnTo>
                  <a:lnTo>
                    <a:pt x="22" y="8"/>
                  </a:lnTo>
                  <a:close/>
                </a:path>
              </a:pathLst>
            </a:cu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331" name="Freeform 18"/>
            <p:cNvSpPr>
              <a:spLocks/>
            </p:cNvSpPr>
            <p:nvPr/>
          </p:nvSpPr>
          <p:spPr bwMode="auto">
            <a:xfrm>
              <a:off x="4371" y="3232"/>
              <a:ext cx="45" cy="60"/>
            </a:xfrm>
            <a:custGeom>
              <a:avLst/>
              <a:gdLst>
                <a:gd name="T0" fmla="*/ 23 w 45"/>
                <a:gd name="T1" fmla="*/ 8 h 60"/>
                <a:gd name="T2" fmla="*/ 37 w 45"/>
                <a:gd name="T3" fmla="*/ 0 h 60"/>
                <a:gd name="T4" fmla="*/ 45 w 45"/>
                <a:gd name="T5" fmla="*/ 8 h 60"/>
                <a:gd name="T6" fmla="*/ 45 w 45"/>
                <a:gd name="T7" fmla="*/ 22 h 60"/>
                <a:gd name="T8" fmla="*/ 45 w 45"/>
                <a:gd name="T9" fmla="*/ 37 h 60"/>
                <a:gd name="T10" fmla="*/ 37 w 45"/>
                <a:gd name="T11" fmla="*/ 52 h 60"/>
                <a:gd name="T12" fmla="*/ 23 w 45"/>
                <a:gd name="T13" fmla="*/ 60 h 60"/>
                <a:gd name="T14" fmla="*/ 8 w 45"/>
                <a:gd name="T15" fmla="*/ 60 h 60"/>
                <a:gd name="T16" fmla="*/ 0 w 45"/>
                <a:gd name="T17" fmla="*/ 52 h 60"/>
                <a:gd name="T18" fmla="*/ 0 w 45"/>
                <a:gd name="T19" fmla="*/ 37 h 60"/>
                <a:gd name="T20" fmla="*/ 0 w 45"/>
                <a:gd name="T21" fmla="*/ 22 h 60"/>
                <a:gd name="T22" fmla="*/ 8 w 45"/>
                <a:gd name="T23" fmla="*/ 8 h 60"/>
                <a:gd name="T24" fmla="*/ 23 w 45"/>
                <a:gd name="T25" fmla="*/ 8 h 6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45"/>
                <a:gd name="T40" fmla="*/ 0 h 60"/>
                <a:gd name="T41" fmla="*/ 45 w 45"/>
                <a:gd name="T42" fmla="*/ 60 h 60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45" h="60">
                  <a:moveTo>
                    <a:pt x="23" y="8"/>
                  </a:moveTo>
                  <a:lnTo>
                    <a:pt x="37" y="0"/>
                  </a:lnTo>
                  <a:lnTo>
                    <a:pt x="45" y="8"/>
                  </a:lnTo>
                  <a:lnTo>
                    <a:pt x="45" y="22"/>
                  </a:lnTo>
                  <a:lnTo>
                    <a:pt x="45" y="37"/>
                  </a:lnTo>
                  <a:lnTo>
                    <a:pt x="37" y="52"/>
                  </a:lnTo>
                  <a:lnTo>
                    <a:pt x="23" y="60"/>
                  </a:lnTo>
                  <a:lnTo>
                    <a:pt x="8" y="60"/>
                  </a:lnTo>
                  <a:lnTo>
                    <a:pt x="0" y="52"/>
                  </a:lnTo>
                  <a:lnTo>
                    <a:pt x="0" y="37"/>
                  </a:lnTo>
                  <a:lnTo>
                    <a:pt x="0" y="22"/>
                  </a:lnTo>
                  <a:lnTo>
                    <a:pt x="8" y="8"/>
                  </a:lnTo>
                  <a:lnTo>
                    <a:pt x="23" y="8"/>
                  </a:lnTo>
                  <a:close/>
                </a:path>
              </a:pathLst>
            </a:cu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332" name="Freeform 19"/>
            <p:cNvSpPr>
              <a:spLocks/>
            </p:cNvSpPr>
            <p:nvPr/>
          </p:nvSpPr>
          <p:spPr bwMode="auto">
            <a:xfrm>
              <a:off x="4008" y="2520"/>
              <a:ext cx="1032" cy="742"/>
            </a:xfrm>
            <a:custGeom>
              <a:avLst/>
              <a:gdLst>
                <a:gd name="T0" fmla="*/ 0 w 1032"/>
                <a:gd name="T1" fmla="*/ 319 h 742"/>
                <a:gd name="T2" fmla="*/ 1032 w 1032"/>
                <a:gd name="T3" fmla="*/ 0 h 742"/>
                <a:gd name="T4" fmla="*/ 401 w 1032"/>
                <a:gd name="T5" fmla="*/ 742 h 742"/>
                <a:gd name="T6" fmla="*/ 0 w 1032"/>
                <a:gd name="T7" fmla="*/ 319 h 74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32"/>
                <a:gd name="T13" fmla="*/ 0 h 742"/>
                <a:gd name="T14" fmla="*/ 1032 w 1032"/>
                <a:gd name="T15" fmla="*/ 742 h 74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32" h="742">
                  <a:moveTo>
                    <a:pt x="0" y="319"/>
                  </a:moveTo>
                  <a:lnTo>
                    <a:pt x="1032" y="0"/>
                  </a:lnTo>
                  <a:lnTo>
                    <a:pt x="401" y="742"/>
                  </a:lnTo>
                  <a:lnTo>
                    <a:pt x="0" y="319"/>
                  </a:lnTo>
                  <a:close/>
                </a:path>
              </a:pathLst>
            </a:custGeom>
            <a:noFill/>
            <a:ln w="349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13325" name="Line 20"/>
          <p:cNvSpPr>
            <a:spLocks noChangeShapeType="1"/>
          </p:cNvSpPr>
          <p:nvPr/>
        </p:nvSpPr>
        <p:spPr bwMode="auto">
          <a:xfrm flipV="1">
            <a:off x="3352800" y="3775075"/>
            <a:ext cx="2871788" cy="34925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3326" name="Line 21"/>
          <p:cNvSpPr>
            <a:spLocks noChangeShapeType="1"/>
          </p:cNvSpPr>
          <p:nvPr/>
        </p:nvSpPr>
        <p:spPr bwMode="auto">
          <a:xfrm flipV="1">
            <a:off x="2727325" y="3071813"/>
            <a:ext cx="2871788" cy="34925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3327" name="Line 22"/>
          <p:cNvSpPr>
            <a:spLocks noChangeShapeType="1"/>
          </p:cNvSpPr>
          <p:nvPr/>
        </p:nvSpPr>
        <p:spPr bwMode="auto">
          <a:xfrm flipV="1">
            <a:off x="4357688" y="2579688"/>
            <a:ext cx="2871787" cy="34925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3328" name="Text Box 23"/>
          <p:cNvSpPr txBox="1">
            <a:spLocks noChangeArrowheads="1"/>
          </p:cNvSpPr>
          <p:nvPr/>
        </p:nvSpPr>
        <p:spPr bwMode="auto">
          <a:xfrm>
            <a:off x="7543800" y="6583363"/>
            <a:ext cx="15367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>
                <a:solidFill>
                  <a:prstClr val="black"/>
                </a:solidFill>
              </a:rPr>
              <a:t>Slide by Steve Seitz</a:t>
            </a:r>
          </a:p>
        </p:txBody>
      </p:sp>
      <p:graphicFrame>
        <p:nvGraphicFramePr>
          <p:cNvPr id="13314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82973417"/>
              </p:ext>
            </p:extLst>
          </p:nvPr>
        </p:nvGraphicFramePr>
        <p:xfrm>
          <a:off x="5558631" y="3886200"/>
          <a:ext cx="3379788" cy="1976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566" name="Equation" r:id="rId3" imgW="1587240" imgH="927000" progId="Equation.3">
                  <p:embed/>
                </p:oleObj>
              </mc:Choice>
              <mc:Fallback>
                <p:oleObj name="Equation" r:id="rId3" imgW="1587240" imgH="9270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58631" y="3886200"/>
                        <a:ext cx="3379788" cy="19764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50550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Scaled Orthographic Projection</a:t>
            </a:r>
          </a:p>
        </p:txBody>
      </p:sp>
      <p:sp>
        <p:nvSpPr>
          <p:cNvPr id="1331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z="2800" dirty="0"/>
              <a:t>Special case of perspective projection</a:t>
            </a:r>
          </a:p>
          <a:p>
            <a:pPr lvl="1" eaLnBrk="1" hangingPunct="1"/>
            <a:r>
              <a:rPr lang="en-US" sz="2400" dirty="0"/>
              <a:t>Object dimensions are small compared to distance to camera</a:t>
            </a:r>
          </a:p>
          <a:p>
            <a:pPr lvl="1" eaLnBrk="1" hangingPunct="1"/>
            <a:endParaRPr lang="en-US" sz="2400" dirty="0"/>
          </a:p>
          <a:p>
            <a:pPr lvl="1" eaLnBrk="1" hangingPunct="1"/>
            <a:endParaRPr lang="en-US" sz="2400" dirty="0"/>
          </a:p>
          <a:p>
            <a:pPr lvl="1" eaLnBrk="1" hangingPunct="1"/>
            <a:endParaRPr lang="en-US" sz="2400" dirty="0"/>
          </a:p>
          <a:p>
            <a:pPr lvl="1" eaLnBrk="1" hangingPunct="1"/>
            <a:endParaRPr lang="en-US" sz="2400" dirty="0"/>
          </a:p>
          <a:p>
            <a:pPr lvl="1" eaLnBrk="1" hangingPunct="1"/>
            <a:endParaRPr lang="en-US" sz="2400" dirty="0"/>
          </a:p>
          <a:p>
            <a:pPr lvl="1" eaLnBrk="1" hangingPunct="1"/>
            <a:endParaRPr lang="en-US" sz="2400" dirty="0"/>
          </a:p>
          <a:p>
            <a:pPr lvl="1" eaLnBrk="1" hangingPunct="1"/>
            <a:r>
              <a:rPr lang="en-US" sz="2400" dirty="0"/>
              <a:t>Also called “weak perspective”</a:t>
            </a:r>
          </a:p>
          <a:p>
            <a:pPr lvl="1" eaLnBrk="1" hangingPunct="1"/>
            <a:r>
              <a:rPr lang="en-US" sz="2400" dirty="0"/>
              <a:t>What’s the projection matrix?</a:t>
            </a:r>
          </a:p>
        </p:txBody>
      </p:sp>
      <p:sp>
        <p:nvSpPr>
          <p:cNvPr id="13317" name="Freeform 8"/>
          <p:cNvSpPr>
            <a:spLocks/>
          </p:cNvSpPr>
          <p:nvPr/>
        </p:nvSpPr>
        <p:spPr bwMode="auto">
          <a:xfrm>
            <a:off x="2735263" y="2606675"/>
            <a:ext cx="1638300" cy="1177925"/>
          </a:xfrm>
          <a:custGeom>
            <a:avLst/>
            <a:gdLst>
              <a:gd name="T0" fmla="*/ 0 w 1032"/>
              <a:gd name="T1" fmla="*/ 2147483647 h 742"/>
              <a:gd name="T2" fmla="*/ 2147483647 w 1032"/>
              <a:gd name="T3" fmla="*/ 0 h 742"/>
              <a:gd name="T4" fmla="*/ 2147483647 w 1032"/>
              <a:gd name="T5" fmla="*/ 2147483647 h 742"/>
              <a:gd name="T6" fmla="*/ 0 w 1032"/>
              <a:gd name="T7" fmla="*/ 2147483647 h 742"/>
              <a:gd name="T8" fmla="*/ 0 60000 65536"/>
              <a:gd name="T9" fmla="*/ 0 60000 65536"/>
              <a:gd name="T10" fmla="*/ 0 60000 65536"/>
              <a:gd name="T11" fmla="*/ 0 60000 65536"/>
              <a:gd name="T12" fmla="*/ 0 w 1032"/>
              <a:gd name="T13" fmla="*/ 0 h 742"/>
              <a:gd name="T14" fmla="*/ 1032 w 1032"/>
              <a:gd name="T15" fmla="*/ 742 h 74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032" h="742">
                <a:moveTo>
                  <a:pt x="0" y="319"/>
                </a:moveTo>
                <a:lnTo>
                  <a:pt x="1032" y="0"/>
                </a:lnTo>
                <a:lnTo>
                  <a:pt x="401" y="742"/>
                </a:lnTo>
                <a:lnTo>
                  <a:pt x="0" y="319"/>
                </a:lnTo>
                <a:close/>
              </a:path>
            </a:pathLst>
          </a:custGeom>
          <a:noFill/>
          <a:ln w="349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3318" name="Freeform 9"/>
          <p:cNvSpPr>
            <a:spLocks/>
          </p:cNvSpPr>
          <p:nvPr/>
        </p:nvSpPr>
        <p:spPr bwMode="auto">
          <a:xfrm>
            <a:off x="2711450" y="3054350"/>
            <a:ext cx="71438" cy="93663"/>
          </a:xfrm>
          <a:custGeom>
            <a:avLst/>
            <a:gdLst>
              <a:gd name="T0" fmla="*/ 2147483647 w 45"/>
              <a:gd name="T1" fmla="*/ 2147483647 h 59"/>
              <a:gd name="T2" fmla="*/ 2147483647 w 45"/>
              <a:gd name="T3" fmla="*/ 0 h 59"/>
              <a:gd name="T4" fmla="*/ 2147483647 w 45"/>
              <a:gd name="T5" fmla="*/ 2147483647 h 59"/>
              <a:gd name="T6" fmla="*/ 2147483647 w 45"/>
              <a:gd name="T7" fmla="*/ 2147483647 h 59"/>
              <a:gd name="T8" fmla="*/ 2147483647 w 45"/>
              <a:gd name="T9" fmla="*/ 2147483647 h 59"/>
              <a:gd name="T10" fmla="*/ 2147483647 w 45"/>
              <a:gd name="T11" fmla="*/ 2147483647 h 59"/>
              <a:gd name="T12" fmla="*/ 2147483647 w 45"/>
              <a:gd name="T13" fmla="*/ 2147483647 h 59"/>
              <a:gd name="T14" fmla="*/ 2147483647 w 45"/>
              <a:gd name="T15" fmla="*/ 2147483647 h 59"/>
              <a:gd name="T16" fmla="*/ 0 w 45"/>
              <a:gd name="T17" fmla="*/ 2147483647 h 59"/>
              <a:gd name="T18" fmla="*/ 0 w 45"/>
              <a:gd name="T19" fmla="*/ 2147483647 h 59"/>
              <a:gd name="T20" fmla="*/ 0 w 45"/>
              <a:gd name="T21" fmla="*/ 2147483647 h 59"/>
              <a:gd name="T22" fmla="*/ 2147483647 w 45"/>
              <a:gd name="T23" fmla="*/ 2147483647 h 59"/>
              <a:gd name="T24" fmla="*/ 2147483647 w 45"/>
              <a:gd name="T25" fmla="*/ 2147483647 h 59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45"/>
              <a:gd name="T40" fmla="*/ 0 h 59"/>
              <a:gd name="T41" fmla="*/ 45 w 45"/>
              <a:gd name="T42" fmla="*/ 59 h 59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45" h="59">
                <a:moveTo>
                  <a:pt x="22" y="7"/>
                </a:moveTo>
                <a:lnTo>
                  <a:pt x="37" y="0"/>
                </a:lnTo>
                <a:lnTo>
                  <a:pt x="45" y="7"/>
                </a:lnTo>
                <a:lnTo>
                  <a:pt x="45" y="22"/>
                </a:lnTo>
                <a:lnTo>
                  <a:pt x="45" y="37"/>
                </a:lnTo>
                <a:lnTo>
                  <a:pt x="37" y="52"/>
                </a:lnTo>
                <a:lnTo>
                  <a:pt x="22" y="59"/>
                </a:lnTo>
                <a:lnTo>
                  <a:pt x="7" y="59"/>
                </a:lnTo>
                <a:lnTo>
                  <a:pt x="0" y="52"/>
                </a:lnTo>
                <a:lnTo>
                  <a:pt x="0" y="37"/>
                </a:lnTo>
                <a:lnTo>
                  <a:pt x="0" y="22"/>
                </a:lnTo>
                <a:lnTo>
                  <a:pt x="7" y="7"/>
                </a:lnTo>
                <a:lnTo>
                  <a:pt x="22" y="7"/>
                </a:lnTo>
                <a:close/>
              </a:path>
            </a:pathLst>
          </a:custGeom>
          <a:solidFill>
            <a:srgbClr val="000000"/>
          </a:solidFill>
          <a:ln w="1111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3319" name="Freeform 10"/>
          <p:cNvSpPr>
            <a:spLocks/>
          </p:cNvSpPr>
          <p:nvPr/>
        </p:nvSpPr>
        <p:spPr bwMode="auto">
          <a:xfrm>
            <a:off x="4325938" y="2547938"/>
            <a:ext cx="71437" cy="93662"/>
          </a:xfrm>
          <a:custGeom>
            <a:avLst/>
            <a:gdLst>
              <a:gd name="T0" fmla="*/ 2147483647 w 45"/>
              <a:gd name="T1" fmla="*/ 2147483647 h 59"/>
              <a:gd name="T2" fmla="*/ 2147483647 w 45"/>
              <a:gd name="T3" fmla="*/ 0 h 59"/>
              <a:gd name="T4" fmla="*/ 2147483647 w 45"/>
              <a:gd name="T5" fmla="*/ 2147483647 h 59"/>
              <a:gd name="T6" fmla="*/ 2147483647 w 45"/>
              <a:gd name="T7" fmla="*/ 2147483647 h 59"/>
              <a:gd name="T8" fmla="*/ 2147483647 w 45"/>
              <a:gd name="T9" fmla="*/ 2147483647 h 59"/>
              <a:gd name="T10" fmla="*/ 2147483647 w 45"/>
              <a:gd name="T11" fmla="*/ 2147483647 h 59"/>
              <a:gd name="T12" fmla="*/ 2147483647 w 45"/>
              <a:gd name="T13" fmla="*/ 2147483647 h 59"/>
              <a:gd name="T14" fmla="*/ 2147483647 w 45"/>
              <a:gd name="T15" fmla="*/ 2147483647 h 59"/>
              <a:gd name="T16" fmla="*/ 0 w 45"/>
              <a:gd name="T17" fmla="*/ 2147483647 h 59"/>
              <a:gd name="T18" fmla="*/ 0 w 45"/>
              <a:gd name="T19" fmla="*/ 2147483647 h 59"/>
              <a:gd name="T20" fmla="*/ 0 w 45"/>
              <a:gd name="T21" fmla="*/ 2147483647 h 59"/>
              <a:gd name="T22" fmla="*/ 2147483647 w 45"/>
              <a:gd name="T23" fmla="*/ 2147483647 h 59"/>
              <a:gd name="T24" fmla="*/ 2147483647 w 45"/>
              <a:gd name="T25" fmla="*/ 2147483647 h 59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45"/>
              <a:gd name="T40" fmla="*/ 0 h 59"/>
              <a:gd name="T41" fmla="*/ 45 w 45"/>
              <a:gd name="T42" fmla="*/ 59 h 59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45" h="59">
                <a:moveTo>
                  <a:pt x="23" y="7"/>
                </a:moveTo>
                <a:lnTo>
                  <a:pt x="37" y="0"/>
                </a:lnTo>
                <a:lnTo>
                  <a:pt x="45" y="7"/>
                </a:lnTo>
                <a:lnTo>
                  <a:pt x="45" y="22"/>
                </a:lnTo>
                <a:lnTo>
                  <a:pt x="45" y="37"/>
                </a:lnTo>
                <a:lnTo>
                  <a:pt x="37" y="52"/>
                </a:lnTo>
                <a:lnTo>
                  <a:pt x="23" y="59"/>
                </a:lnTo>
                <a:lnTo>
                  <a:pt x="8" y="59"/>
                </a:lnTo>
                <a:lnTo>
                  <a:pt x="0" y="52"/>
                </a:lnTo>
                <a:lnTo>
                  <a:pt x="0" y="37"/>
                </a:lnTo>
                <a:lnTo>
                  <a:pt x="0" y="22"/>
                </a:lnTo>
                <a:lnTo>
                  <a:pt x="8" y="7"/>
                </a:lnTo>
                <a:lnTo>
                  <a:pt x="23" y="7"/>
                </a:lnTo>
                <a:close/>
              </a:path>
            </a:pathLst>
          </a:custGeom>
          <a:solidFill>
            <a:srgbClr val="000000"/>
          </a:solidFill>
          <a:ln w="1111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3320" name="Freeform 11"/>
          <p:cNvSpPr>
            <a:spLocks/>
          </p:cNvSpPr>
          <p:nvPr/>
        </p:nvSpPr>
        <p:spPr bwMode="auto">
          <a:xfrm>
            <a:off x="3336925" y="3736975"/>
            <a:ext cx="69850" cy="93663"/>
          </a:xfrm>
          <a:custGeom>
            <a:avLst/>
            <a:gdLst>
              <a:gd name="T0" fmla="*/ 2147483647 w 44"/>
              <a:gd name="T1" fmla="*/ 2147483647 h 59"/>
              <a:gd name="T2" fmla="*/ 2147483647 w 44"/>
              <a:gd name="T3" fmla="*/ 0 h 59"/>
              <a:gd name="T4" fmla="*/ 2147483647 w 44"/>
              <a:gd name="T5" fmla="*/ 2147483647 h 59"/>
              <a:gd name="T6" fmla="*/ 2147483647 w 44"/>
              <a:gd name="T7" fmla="*/ 2147483647 h 59"/>
              <a:gd name="T8" fmla="*/ 2147483647 w 44"/>
              <a:gd name="T9" fmla="*/ 2147483647 h 59"/>
              <a:gd name="T10" fmla="*/ 2147483647 w 44"/>
              <a:gd name="T11" fmla="*/ 2147483647 h 59"/>
              <a:gd name="T12" fmla="*/ 2147483647 w 44"/>
              <a:gd name="T13" fmla="*/ 2147483647 h 59"/>
              <a:gd name="T14" fmla="*/ 2147483647 w 44"/>
              <a:gd name="T15" fmla="*/ 2147483647 h 59"/>
              <a:gd name="T16" fmla="*/ 0 w 44"/>
              <a:gd name="T17" fmla="*/ 2147483647 h 59"/>
              <a:gd name="T18" fmla="*/ 0 w 44"/>
              <a:gd name="T19" fmla="*/ 2147483647 h 59"/>
              <a:gd name="T20" fmla="*/ 0 w 44"/>
              <a:gd name="T21" fmla="*/ 2147483647 h 59"/>
              <a:gd name="T22" fmla="*/ 2147483647 w 44"/>
              <a:gd name="T23" fmla="*/ 2147483647 h 59"/>
              <a:gd name="T24" fmla="*/ 2147483647 w 44"/>
              <a:gd name="T25" fmla="*/ 2147483647 h 59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44"/>
              <a:gd name="T40" fmla="*/ 0 h 59"/>
              <a:gd name="T41" fmla="*/ 44 w 44"/>
              <a:gd name="T42" fmla="*/ 59 h 59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44" h="59">
                <a:moveTo>
                  <a:pt x="22" y="7"/>
                </a:moveTo>
                <a:lnTo>
                  <a:pt x="37" y="0"/>
                </a:lnTo>
                <a:lnTo>
                  <a:pt x="44" y="7"/>
                </a:lnTo>
                <a:lnTo>
                  <a:pt x="44" y="22"/>
                </a:lnTo>
                <a:lnTo>
                  <a:pt x="44" y="37"/>
                </a:lnTo>
                <a:lnTo>
                  <a:pt x="37" y="52"/>
                </a:lnTo>
                <a:lnTo>
                  <a:pt x="22" y="59"/>
                </a:lnTo>
                <a:lnTo>
                  <a:pt x="7" y="59"/>
                </a:lnTo>
                <a:lnTo>
                  <a:pt x="0" y="52"/>
                </a:lnTo>
                <a:lnTo>
                  <a:pt x="0" y="37"/>
                </a:lnTo>
                <a:lnTo>
                  <a:pt x="0" y="22"/>
                </a:lnTo>
                <a:lnTo>
                  <a:pt x="7" y="7"/>
                </a:lnTo>
                <a:lnTo>
                  <a:pt x="22" y="7"/>
                </a:lnTo>
                <a:close/>
              </a:path>
            </a:pathLst>
          </a:custGeom>
          <a:solidFill>
            <a:srgbClr val="000000"/>
          </a:solidFill>
          <a:ln w="1111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3321" name="Freeform 12"/>
          <p:cNvSpPr>
            <a:spLocks/>
          </p:cNvSpPr>
          <p:nvPr/>
        </p:nvSpPr>
        <p:spPr bwMode="auto">
          <a:xfrm>
            <a:off x="2254250" y="1868488"/>
            <a:ext cx="2662238" cy="2574925"/>
          </a:xfrm>
          <a:custGeom>
            <a:avLst/>
            <a:gdLst>
              <a:gd name="T0" fmla="*/ 0 w 1842"/>
              <a:gd name="T1" fmla="*/ 2147483647 h 1847"/>
              <a:gd name="T2" fmla="*/ 2147483647 w 1842"/>
              <a:gd name="T3" fmla="*/ 0 h 1847"/>
              <a:gd name="T4" fmla="*/ 2147483647 w 1842"/>
              <a:gd name="T5" fmla="*/ 2147483647 h 1847"/>
              <a:gd name="T6" fmla="*/ 0 w 1842"/>
              <a:gd name="T7" fmla="*/ 2147483647 h 1847"/>
              <a:gd name="T8" fmla="*/ 0 w 1842"/>
              <a:gd name="T9" fmla="*/ 2147483647 h 184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842"/>
              <a:gd name="T16" fmla="*/ 0 h 1847"/>
              <a:gd name="T17" fmla="*/ 1842 w 1842"/>
              <a:gd name="T18" fmla="*/ 1847 h 184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842" h="1847">
                <a:moveTo>
                  <a:pt x="0" y="660"/>
                </a:moveTo>
                <a:lnTo>
                  <a:pt x="1842" y="0"/>
                </a:lnTo>
                <a:lnTo>
                  <a:pt x="1842" y="1186"/>
                </a:lnTo>
                <a:lnTo>
                  <a:pt x="0" y="1847"/>
                </a:lnTo>
                <a:lnTo>
                  <a:pt x="0" y="660"/>
                </a:lnTo>
                <a:close/>
              </a:path>
            </a:pathLst>
          </a:custGeom>
          <a:noFill/>
          <a:ln w="1111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3322" name="Rectangle 13"/>
          <p:cNvSpPr>
            <a:spLocks noChangeArrowheads="1"/>
          </p:cNvSpPr>
          <p:nvPr/>
        </p:nvSpPr>
        <p:spPr bwMode="auto">
          <a:xfrm>
            <a:off x="4208463" y="2185988"/>
            <a:ext cx="601662" cy="233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1700">
                <a:solidFill>
                  <a:srgbClr val="000000"/>
                </a:solidFill>
                <a:latin typeface="Helvetica" pitchFamily="34" charset="0"/>
              </a:rPr>
              <a:t>Image</a:t>
            </a:r>
            <a:endParaRPr lang="en-US" sz="2000" b="1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3323" name="Rectangle 14"/>
          <p:cNvSpPr>
            <a:spLocks noChangeArrowheads="1"/>
          </p:cNvSpPr>
          <p:nvPr/>
        </p:nvSpPr>
        <p:spPr bwMode="auto">
          <a:xfrm>
            <a:off x="6424613" y="2205038"/>
            <a:ext cx="563562" cy="233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1700">
                <a:solidFill>
                  <a:srgbClr val="000000"/>
                </a:solidFill>
                <a:latin typeface="Helvetica" pitchFamily="34" charset="0"/>
              </a:rPr>
              <a:t>World</a:t>
            </a:r>
            <a:endParaRPr lang="en-US" sz="2000" b="1">
              <a:solidFill>
                <a:prstClr val="black"/>
              </a:solidFill>
              <a:latin typeface="Times New Roman" pitchFamily="18" charset="0"/>
            </a:endParaRPr>
          </a:p>
        </p:txBody>
      </p:sp>
      <p:grpSp>
        <p:nvGrpSpPr>
          <p:cNvPr id="2" name="Group 15"/>
          <p:cNvGrpSpPr>
            <a:grpSpLocks/>
          </p:cNvGrpSpPr>
          <p:nvPr/>
        </p:nvGrpSpPr>
        <p:grpSpPr bwMode="auto">
          <a:xfrm>
            <a:off x="5562600" y="2527300"/>
            <a:ext cx="1685925" cy="1284288"/>
            <a:chOff x="3978" y="2483"/>
            <a:chExt cx="1062" cy="809"/>
          </a:xfrm>
        </p:grpSpPr>
        <p:sp>
          <p:nvSpPr>
            <p:cNvPr id="13329" name="Freeform 16"/>
            <p:cNvSpPr>
              <a:spLocks/>
            </p:cNvSpPr>
            <p:nvPr/>
          </p:nvSpPr>
          <p:spPr bwMode="auto">
            <a:xfrm>
              <a:off x="3978" y="2802"/>
              <a:ext cx="44" cy="59"/>
            </a:xfrm>
            <a:custGeom>
              <a:avLst/>
              <a:gdLst>
                <a:gd name="T0" fmla="*/ 22 w 44"/>
                <a:gd name="T1" fmla="*/ 7 h 59"/>
                <a:gd name="T2" fmla="*/ 37 w 44"/>
                <a:gd name="T3" fmla="*/ 0 h 59"/>
                <a:gd name="T4" fmla="*/ 44 w 44"/>
                <a:gd name="T5" fmla="*/ 7 h 59"/>
                <a:gd name="T6" fmla="*/ 44 w 44"/>
                <a:gd name="T7" fmla="*/ 22 h 59"/>
                <a:gd name="T8" fmla="*/ 44 w 44"/>
                <a:gd name="T9" fmla="*/ 37 h 59"/>
                <a:gd name="T10" fmla="*/ 37 w 44"/>
                <a:gd name="T11" fmla="*/ 52 h 59"/>
                <a:gd name="T12" fmla="*/ 22 w 44"/>
                <a:gd name="T13" fmla="*/ 59 h 59"/>
                <a:gd name="T14" fmla="*/ 7 w 44"/>
                <a:gd name="T15" fmla="*/ 59 h 59"/>
                <a:gd name="T16" fmla="*/ 0 w 44"/>
                <a:gd name="T17" fmla="*/ 52 h 59"/>
                <a:gd name="T18" fmla="*/ 0 w 44"/>
                <a:gd name="T19" fmla="*/ 37 h 59"/>
                <a:gd name="T20" fmla="*/ 0 w 44"/>
                <a:gd name="T21" fmla="*/ 22 h 59"/>
                <a:gd name="T22" fmla="*/ 7 w 44"/>
                <a:gd name="T23" fmla="*/ 7 h 59"/>
                <a:gd name="T24" fmla="*/ 22 w 44"/>
                <a:gd name="T25" fmla="*/ 7 h 59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44"/>
                <a:gd name="T40" fmla="*/ 0 h 59"/>
                <a:gd name="T41" fmla="*/ 44 w 44"/>
                <a:gd name="T42" fmla="*/ 59 h 59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44" h="59">
                  <a:moveTo>
                    <a:pt x="22" y="7"/>
                  </a:moveTo>
                  <a:lnTo>
                    <a:pt x="37" y="0"/>
                  </a:lnTo>
                  <a:lnTo>
                    <a:pt x="44" y="7"/>
                  </a:lnTo>
                  <a:lnTo>
                    <a:pt x="44" y="22"/>
                  </a:lnTo>
                  <a:lnTo>
                    <a:pt x="44" y="37"/>
                  </a:lnTo>
                  <a:lnTo>
                    <a:pt x="37" y="52"/>
                  </a:lnTo>
                  <a:lnTo>
                    <a:pt x="22" y="59"/>
                  </a:lnTo>
                  <a:lnTo>
                    <a:pt x="7" y="59"/>
                  </a:lnTo>
                  <a:lnTo>
                    <a:pt x="0" y="52"/>
                  </a:lnTo>
                  <a:lnTo>
                    <a:pt x="0" y="37"/>
                  </a:lnTo>
                  <a:lnTo>
                    <a:pt x="0" y="22"/>
                  </a:lnTo>
                  <a:lnTo>
                    <a:pt x="7" y="7"/>
                  </a:lnTo>
                  <a:lnTo>
                    <a:pt x="22" y="7"/>
                  </a:lnTo>
                  <a:close/>
                </a:path>
              </a:pathLst>
            </a:cu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330" name="Freeform 17"/>
            <p:cNvSpPr>
              <a:spLocks/>
            </p:cNvSpPr>
            <p:nvPr/>
          </p:nvSpPr>
          <p:spPr bwMode="auto">
            <a:xfrm>
              <a:off x="4995" y="2483"/>
              <a:ext cx="45" cy="59"/>
            </a:xfrm>
            <a:custGeom>
              <a:avLst/>
              <a:gdLst>
                <a:gd name="T0" fmla="*/ 22 w 45"/>
                <a:gd name="T1" fmla="*/ 8 h 59"/>
                <a:gd name="T2" fmla="*/ 37 w 45"/>
                <a:gd name="T3" fmla="*/ 0 h 59"/>
                <a:gd name="T4" fmla="*/ 45 w 45"/>
                <a:gd name="T5" fmla="*/ 8 h 59"/>
                <a:gd name="T6" fmla="*/ 45 w 45"/>
                <a:gd name="T7" fmla="*/ 22 h 59"/>
                <a:gd name="T8" fmla="*/ 45 w 45"/>
                <a:gd name="T9" fmla="*/ 37 h 59"/>
                <a:gd name="T10" fmla="*/ 37 w 45"/>
                <a:gd name="T11" fmla="*/ 52 h 59"/>
                <a:gd name="T12" fmla="*/ 22 w 45"/>
                <a:gd name="T13" fmla="*/ 59 h 59"/>
                <a:gd name="T14" fmla="*/ 7 w 45"/>
                <a:gd name="T15" fmla="*/ 59 h 59"/>
                <a:gd name="T16" fmla="*/ 0 w 45"/>
                <a:gd name="T17" fmla="*/ 52 h 59"/>
                <a:gd name="T18" fmla="*/ 0 w 45"/>
                <a:gd name="T19" fmla="*/ 37 h 59"/>
                <a:gd name="T20" fmla="*/ 0 w 45"/>
                <a:gd name="T21" fmla="*/ 22 h 59"/>
                <a:gd name="T22" fmla="*/ 7 w 45"/>
                <a:gd name="T23" fmla="*/ 8 h 59"/>
                <a:gd name="T24" fmla="*/ 22 w 45"/>
                <a:gd name="T25" fmla="*/ 8 h 59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45"/>
                <a:gd name="T40" fmla="*/ 0 h 59"/>
                <a:gd name="T41" fmla="*/ 45 w 45"/>
                <a:gd name="T42" fmla="*/ 59 h 59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45" h="59">
                  <a:moveTo>
                    <a:pt x="22" y="8"/>
                  </a:moveTo>
                  <a:lnTo>
                    <a:pt x="37" y="0"/>
                  </a:lnTo>
                  <a:lnTo>
                    <a:pt x="45" y="8"/>
                  </a:lnTo>
                  <a:lnTo>
                    <a:pt x="45" y="22"/>
                  </a:lnTo>
                  <a:lnTo>
                    <a:pt x="45" y="37"/>
                  </a:lnTo>
                  <a:lnTo>
                    <a:pt x="37" y="52"/>
                  </a:lnTo>
                  <a:lnTo>
                    <a:pt x="22" y="59"/>
                  </a:lnTo>
                  <a:lnTo>
                    <a:pt x="7" y="59"/>
                  </a:lnTo>
                  <a:lnTo>
                    <a:pt x="0" y="52"/>
                  </a:lnTo>
                  <a:lnTo>
                    <a:pt x="0" y="37"/>
                  </a:lnTo>
                  <a:lnTo>
                    <a:pt x="0" y="22"/>
                  </a:lnTo>
                  <a:lnTo>
                    <a:pt x="7" y="8"/>
                  </a:lnTo>
                  <a:lnTo>
                    <a:pt x="22" y="8"/>
                  </a:lnTo>
                  <a:close/>
                </a:path>
              </a:pathLst>
            </a:cu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331" name="Freeform 18"/>
            <p:cNvSpPr>
              <a:spLocks/>
            </p:cNvSpPr>
            <p:nvPr/>
          </p:nvSpPr>
          <p:spPr bwMode="auto">
            <a:xfrm>
              <a:off x="4371" y="3232"/>
              <a:ext cx="45" cy="60"/>
            </a:xfrm>
            <a:custGeom>
              <a:avLst/>
              <a:gdLst>
                <a:gd name="T0" fmla="*/ 23 w 45"/>
                <a:gd name="T1" fmla="*/ 8 h 60"/>
                <a:gd name="T2" fmla="*/ 37 w 45"/>
                <a:gd name="T3" fmla="*/ 0 h 60"/>
                <a:gd name="T4" fmla="*/ 45 w 45"/>
                <a:gd name="T5" fmla="*/ 8 h 60"/>
                <a:gd name="T6" fmla="*/ 45 w 45"/>
                <a:gd name="T7" fmla="*/ 22 h 60"/>
                <a:gd name="T8" fmla="*/ 45 w 45"/>
                <a:gd name="T9" fmla="*/ 37 h 60"/>
                <a:gd name="T10" fmla="*/ 37 w 45"/>
                <a:gd name="T11" fmla="*/ 52 h 60"/>
                <a:gd name="T12" fmla="*/ 23 w 45"/>
                <a:gd name="T13" fmla="*/ 60 h 60"/>
                <a:gd name="T14" fmla="*/ 8 w 45"/>
                <a:gd name="T15" fmla="*/ 60 h 60"/>
                <a:gd name="T16" fmla="*/ 0 w 45"/>
                <a:gd name="T17" fmla="*/ 52 h 60"/>
                <a:gd name="T18" fmla="*/ 0 w 45"/>
                <a:gd name="T19" fmla="*/ 37 h 60"/>
                <a:gd name="T20" fmla="*/ 0 w 45"/>
                <a:gd name="T21" fmla="*/ 22 h 60"/>
                <a:gd name="T22" fmla="*/ 8 w 45"/>
                <a:gd name="T23" fmla="*/ 8 h 60"/>
                <a:gd name="T24" fmla="*/ 23 w 45"/>
                <a:gd name="T25" fmla="*/ 8 h 6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45"/>
                <a:gd name="T40" fmla="*/ 0 h 60"/>
                <a:gd name="T41" fmla="*/ 45 w 45"/>
                <a:gd name="T42" fmla="*/ 60 h 60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45" h="60">
                  <a:moveTo>
                    <a:pt x="23" y="8"/>
                  </a:moveTo>
                  <a:lnTo>
                    <a:pt x="37" y="0"/>
                  </a:lnTo>
                  <a:lnTo>
                    <a:pt x="45" y="8"/>
                  </a:lnTo>
                  <a:lnTo>
                    <a:pt x="45" y="22"/>
                  </a:lnTo>
                  <a:lnTo>
                    <a:pt x="45" y="37"/>
                  </a:lnTo>
                  <a:lnTo>
                    <a:pt x="37" y="52"/>
                  </a:lnTo>
                  <a:lnTo>
                    <a:pt x="23" y="60"/>
                  </a:lnTo>
                  <a:lnTo>
                    <a:pt x="8" y="60"/>
                  </a:lnTo>
                  <a:lnTo>
                    <a:pt x="0" y="52"/>
                  </a:lnTo>
                  <a:lnTo>
                    <a:pt x="0" y="37"/>
                  </a:lnTo>
                  <a:lnTo>
                    <a:pt x="0" y="22"/>
                  </a:lnTo>
                  <a:lnTo>
                    <a:pt x="8" y="8"/>
                  </a:lnTo>
                  <a:lnTo>
                    <a:pt x="23" y="8"/>
                  </a:lnTo>
                  <a:close/>
                </a:path>
              </a:pathLst>
            </a:cu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332" name="Freeform 19"/>
            <p:cNvSpPr>
              <a:spLocks/>
            </p:cNvSpPr>
            <p:nvPr/>
          </p:nvSpPr>
          <p:spPr bwMode="auto">
            <a:xfrm>
              <a:off x="4008" y="2520"/>
              <a:ext cx="1032" cy="742"/>
            </a:xfrm>
            <a:custGeom>
              <a:avLst/>
              <a:gdLst>
                <a:gd name="T0" fmla="*/ 0 w 1032"/>
                <a:gd name="T1" fmla="*/ 319 h 742"/>
                <a:gd name="T2" fmla="*/ 1032 w 1032"/>
                <a:gd name="T3" fmla="*/ 0 h 742"/>
                <a:gd name="T4" fmla="*/ 401 w 1032"/>
                <a:gd name="T5" fmla="*/ 742 h 742"/>
                <a:gd name="T6" fmla="*/ 0 w 1032"/>
                <a:gd name="T7" fmla="*/ 319 h 74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32"/>
                <a:gd name="T13" fmla="*/ 0 h 742"/>
                <a:gd name="T14" fmla="*/ 1032 w 1032"/>
                <a:gd name="T15" fmla="*/ 742 h 74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32" h="742">
                  <a:moveTo>
                    <a:pt x="0" y="319"/>
                  </a:moveTo>
                  <a:lnTo>
                    <a:pt x="1032" y="0"/>
                  </a:lnTo>
                  <a:lnTo>
                    <a:pt x="401" y="742"/>
                  </a:lnTo>
                  <a:lnTo>
                    <a:pt x="0" y="319"/>
                  </a:lnTo>
                  <a:close/>
                </a:path>
              </a:pathLst>
            </a:custGeom>
            <a:noFill/>
            <a:ln w="349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13325" name="Line 20"/>
          <p:cNvSpPr>
            <a:spLocks noChangeShapeType="1"/>
          </p:cNvSpPr>
          <p:nvPr/>
        </p:nvSpPr>
        <p:spPr bwMode="auto">
          <a:xfrm flipV="1">
            <a:off x="3352800" y="3775075"/>
            <a:ext cx="2871788" cy="34925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3326" name="Line 21"/>
          <p:cNvSpPr>
            <a:spLocks noChangeShapeType="1"/>
          </p:cNvSpPr>
          <p:nvPr/>
        </p:nvSpPr>
        <p:spPr bwMode="auto">
          <a:xfrm flipV="1">
            <a:off x="2727325" y="3071813"/>
            <a:ext cx="2871788" cy="34925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3327" name="Line 22"/>
          <p:cNvSpPr>
            <a:spLocks noChangeShapeType="1"/>
          </p:cNvSpPr>
          <p:nvPr/>
        </p:nvSpPr>
        <p:spPr bwMode="auto">
          <a:xfrm flipV="1">
            <a:off x="4357688" y="2579688"/>
            <a:ext cx="2871787" cy="34925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3328" name="Text Box 23"/>
          <p:cNvSpPr txBox="1">
            <a:spLocks noChangeArrowheads="1"/>
          </p:cNvSpPr>
          <p:nvPr/>
        </p:nvSpPr>
        <p:spPr bwMode="auto">
          <a:xfrm>
            <a:off x="7543800" y="6583363"/>
            <a:ext cx="15367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>
                <a:solidFill>
                  <a:prstClr val="black"/>
                </a:solidFill>
              </a:rPr>
              <a:t>Slide by Steve Seitz</a:t>
            </a:r>
          </a:p>
        </p:txBody>
      </p:sp>
      <p:graphicFrame>
        <p:nvGraphicFramePr>
          <p:cNvPr id="13314" name="Object 7"/>
          <p:cNvGraphicFramePr>
            <a:graphicFrameLocks noChangeAspect="1"/>
          </p:cNvGraphicFramePr>
          <p:nvPr/>
        </p:nvGraphicFramePr>
        <p:xfrm>
          <a:off x="5233988" y="4406900"/>
          <a:ext cx="3516312" cy="1976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589" name="Equation" r:id="rId3" imgW="1650960" imgH="927000" progId="Equation.3">
                  <p:embed/>
                </p:oleObj>
              </mc:Choice>
              <mc:Fallback>
                <p:oleObj name="Equation" r:id="rId3" imgW="1650960" imgH="9270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33988" y="4406900"/>
                        <a:ext cx="3516312" cy="19764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73565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Things to remember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609600" y="1143000"/>
            <a:ext cx="4343400" cy="513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normAutofit/>
          </a:bodyPr>
          <a:lstStyle/>
          <a:p>
            <a:pPr>
              <a:spcBef>
                <a:spcPct val="20000"/>
              </a:spcBef>
              <a:defRPr/>
            </a:pPr>
            <a:r>
              <a:rPr lang="en-US" sz="3200" dirty="0">
                <a:solidFill>
                  <a:prstClr val="black"/>
                </a:solidFill>
                <a:latin typeface="Calibri"/>
              </a:rPr>
              <a:t>Vanishing points and vanishing lines</a:t>
            </a: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  <a:defRPr/>
            </a:pPr>
            <a:endParaRPr lang="en-US" sz="3200" dirty="0">
              <a:solidFill>
                <a:prstClr val="black"/>
              </a:solidFill>
              <a:latin typeface="Calibri"/>
            </a:endParaRPr>
          </a:p>
          <a:p>
            <a:pPr>
              <a:spcBef>
                <a:spcPct val="20000"/>
              </a:spcBef>
              <a:defRPr/>
            </a:pPr>
            <a:r>
              <a:rPr lang="en-US" sz="3200" dirty="0">
                <a:solidFill>
                  <a:prstClr val="black"/>
                </a:solidFill>
                <a:latin typeface="Calibri"/>
              </a:rPr>
              <a:t>Pinhole camera model and camera projection matrix</a:t>
            </a: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  <a:defRPr/>
            </a:pPr>
            <a:endParaRPr lang="en-US" sz="3200" dirty="0">
              <a:solidFill>
                <a:prstClr val="black"/>
              </a:solidFill>
              <a:latin typeface="Calibri"/>
            </a:endParaRPr>
          </a:p>
          <a:p>
            <a:pPr>
              <a:spcBef>
                <a:spcPct val="20000"/>
              </a:spcBef>
              <a:defRPr/>
            </a:pPr>
            <a:r>
              <a:rPr lang="en-US" sz="3200" dirty="0">
                <a:solidFill>
                  <a:prstClr val="black"/>
                </a:solidFill>
                <a:latin typeface="Calibri"/>
              </a:rPr>
              <a:t>Homogeneous coordinates</a:t>
            </a: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  <a:defRPr/>
            </a:pPr>
            <a:endParaRPr lang="en-US" sz="3200" dirty="0">
              <a:solidFill>
                <a:prstClr val="black"/>
              </a:solidFill>
              <a:latin typeface="Calibri"/>
            </a:endParaRP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  <a:defRPr/>
            </a:pPr>
            <a:endParaRPr lang="en-US" sz="3200" dirty="0">
              <a:solidFill>
                <a:prstClr val="black"/>
              </a:solidFill>
              <a:latin typeface="Calibri"/>
            </a:endParaRP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  <a:defRPr/>
            </a:pPr>
            <a:endParaRPr lang="en-US" sz="3200" dirty="0">
              <a:solidFill>
                <a:prstClr val="black"/>
              </a:solidFill>
              <a:latin typeface="Calibri"/>
            </a:endParaRP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  <a:defRPr/>
            </a:pPr>
            <a:endParaRPr lang="en-US" sz="3200" dirty="0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2" name="Group 36"/>
          <p:cNvGrpSpPr>
            <a:grpSpLocks/>
          </p:cNvGrpSpPr>
          <p:nvPr/>
        </p:nvGrpSpPr>
        <p:grpSpPr bwMode="auto">
          <a:xfrm>
            <a:off x="4786246" y="884712"/>
            <a:ext cx="4116387" cy="1862138"/>
            <a:chOff x="-28575" y="1676401"/>
            <a:chExt cx="9296400" cy="4754564"/>
          </a:xfrm>
        </p:grpSpPr>
        <p:graphicFrame>
          <p:nvGraphicFramePr>
            <p:cNvPr id="14339" name="Object 5"/>
            <p:cNvGraphicFramePr>
              <a:graphicFrameLocks noChangeAspect="1"/>
            </p:cNvGraphicFramePr>
            <p:nvPr/>
          </p:nvGraphicFramePr>
          <p:xfrm>
            <a:off x="1743075" y="2590800"/>
            <a:ext cx="4962525" cy="37211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9656" name="Photo Editor Photo" r:id="rId4" imgW="9752381" imgH="7314286" progId="">
                    <p:embed/>
                  </p:oleObj>
                </mc:Choice>
                <mc:Fallback>
                  <p:oleObj name="Photo Editor Photo" r:id="rId4" imgW="9752381" imgH="7314286" progId="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743075" y="2590800"/>
                          <a:ext cx="4962525" cy="37211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4345" name="Line 3"/>
            <p:cNvSpPr>
              <a:spLocks noChangeShapeType="1"/>
            </p:cNvSpPr>
            <p:nvPr/>
          </p:nvSpPr>
          <p:spPr bwMode="auto">
            <a:xfrm flipH="1">
              <a:off x="76200" y="3200400"/>
              <a:ext cx="5029200" cy="129540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346" name="Line 4"/>
            <p:cNvSpPr>
              <a:spLocks noChangeShapeType="1"/>
            </p:cNvSpPr>
            <p:nvPr/>
          </p:nvSpPr>
          <p:spPr bwMode="auto">
            <a:xfrm flipH="1" flipV="1">
              <a:off x="76200" y="4495800"/>
              <a:ext cx="3962400" cy="99060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347" name="Line 5"/>
            <p:cNvSpPr>
              <a:spLocks noChangeShapeType="1"/>
            </p:cNvSpPr>
            <p:nvPr/>
          </p:nvSpPr>
          <p:spPr bwMode="auto">
            <a:xfrm flipH="1">
              <a:off x="76200" y="4114800"/>
              <a:ext cx="4038600" cy="38100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348" name="Line 6"/>
            <p:cNvSpPr>
              <a:spLocks noChangeShapeType="1"/>
            </p:cNvSpPr>
            <p:nvPr/>
          </p:nvSpPr>
          <p:spPr bwMode="auto">
            <a:xfrm>
              <a:off x="76200" y="4495800"/>
              <a:ext cx="4419600" cy="30480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349" name="Line 7"/>
            <p:cNvSpPr>
              <a:spLocks noChangeShapeType="1"/>
            </p:cNvSpPr>
            <p:nvPr/>
          </p:nvSpPr>
          <p:spPr bwMode="auto">
            <a:xfrm flipV="1">
              <a:off x="76200" y="4267200"/>
              <a:ext cx="4419600" cy="22860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350" name="Line 8"/>
            <p:cNvSpPr>
              <a:spLocks noChangeShapeType="1"/>
            </p:cNvSpPr>
            <p:nvPr/>
          </p:nvSpPr>
          <p:spPr bwMode="auto">
            <a:xfrm flipV="1">
              <a:off x="4800600" y="4648200"/>
              <a:ext cx="4267200" cy="685800"/>
            </a:xfrm>
            <a:prstGeom prst="line">
              <a:avLst/>
            </a:prstGeom>
            <a:noFill/>
            <a:ln w="28575">
              <a:solidFill>
                <a:srgbClr val="CC99FF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351" name="Line 9"/>
            <p:cNvSpPr>
              <a:spLocks noChangeShapeType="1"/>
            </p:cNvSpPr>
            <p:nvPr/>
          </p:nvSpPr>
          <p:spPr bwMode="auto">
            <a:xfrm>
              <a:off x="4800600" y="3581400"/>
              <a:ext cx="4267200" cy="685800"/>
            </a:xfrm>
            <a:prstGeom prst="line">
              <a:avLst/>
            </a:prstGeom>
            <a:noFill/>
            <a:ln w="28575">
              <a:solidFill>
                <a:srgbClr val="CC99FF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352" name="Line 10"/>
            <p:cNvSpPr>
              <a:spLocks noChangeShapeType="1"/>
            </p:cNvSpPr>
            <p:nvPr/>
          </p:nvSpPr>
          <p:spPr bwMode="auto">
            <a:xfrm>
              <a:off x="4800600" y="4343400"/>
              <a:ext cx="4267200" cy="76200"/>
            </a:xfrm>
            <a:prstGeom prst="line">
              <a:avLst/>
            </a:prstGeom>
            <a:noFill/>
            <a:ln w="28575">
              <a:solidFill>
                <a:srgbClr val="CC99FF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353" name="Line 11"/>
            <p:cNvSpPr>
              <a:spLocks noChangeShapeType="1"/>
            </p:cNvSpPr>
            <p:nvPr/>
          </p:nvSpPr>
          <p:spPr bwMode="auto">
            <a:xfrm flipV="1">
              <a:off x="4800600" y="4572000"/>
              <a:ext cx="4267200" cy="533400"/>
            </a:xfrm>
            <a:prstGeom prst="line">
              <a:avLst/>
            </a:prstGeom>
            <a:noFill/>
            <a:ln w="28575">
              <a:solidFill>
                <a:srgbClr val="CC99FF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354" name="Line 12"/>
            <p:cNvSpPr>
              <a:spLocks noChangeShapeType="1"/>
            </p:cNvSpPr>
            <p:nvPr/>
          </p:nvSpPr>
          <p:spPr bwMode="auto">
            <a:xfrm>
              <a:off x="4800600" y="4038600"/>
              <a:ext cx="4267200" cy="304800"/>
            </a:xfrm>
            <a:prstGeom prst="line">
              <a:avLst/>
            </a:prstGeom>
            <a:noFill/>
            <a:ln w="28575">
              <a:solidFill>
                <a:srgbClr val="CC99FF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grpSp>
          <p:nvGrpSpPr>
            <p:cNvPr id="3" name="Group 13"/>
            <p:cNvGrpSpPr>
              <a:grpSpLocks/>
            </p:cNvGrpSpPr>
            <p:nvPr/>
          </p:nvGrpSpPr>
          <p:grpSpPr bwMode="auto">
            <a:xfrm>
              <a:off x="7058025" y="4953002"/>
              <a:ext cx="1857375" cy="1477963"/>
              <a:chOff x="4446" y="3120"/>
              <a:chExt cx="1170" cy="931"/>
            </a:xfrm>
          </p:grpSpPr>
          <p:sp>
            <p:nvSpPr>
              <p:cNvPr id="14374" name="Text Box 14"/>
              <p:cNvSpPr txBox="1">
                <a:spLocks noChangeArrowheads="1"/>
              </p:cNvSpPr>
              <p:nvPr/>
            </p:nvSpPr>
            <p:spPr bwMode="auto">
              <a:xfrm>
                <a:off x="4446" y="3408"/>
                <a:ext cx="1161" cy="64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000" b="1">
                    <a:solidFill>
                      <a:srgbClr val="FF6600"/>
                    </a:solidFill>
                    <a:latin typeface="Tahoma" pitchFamily="34" charset="0"/>
                  </a:rPr>
                  <a:t>Vanishing</a:t>
                </a:r>
              </a:p>
              <a:p>
                <a:pPr algn="ctr"/>
                <a:r>
                  <a:rPr lang="en-US" sz="1000" b="1">
                    <a:solidFill>
                      <a:srgbClr val="FF6600"/>
                    </a:solidFill>
                    <a:latin typeface="Tahoma" pitchFamily="34" charset="0"/>
                  </a:rPr>
                  <a:t> point</a:t>
                </a:r>
              </a:p>
            </p:txBody>
          </p:sp>
          <p:sp>
            <p:nvSpPr>
              <p:cNvPr id="14375" name="Line 15"/>
              <p:cNvSpPr>
                <a:spLocks noChangeShapeType="1"/>
              </p:cNvSpPr>
              <p:nvPr/>
            </p:nvSpPr>
            <p:spPr bwMode="auto">
              <a:xfrm flipV="1">
                <a:off x="4848" y="3120"/>
                <a:ext cx="768" cy="288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round/>
                <a:headEnd/>
                <a:tailEnd type="triangle" w="med" len="med"/>
              </a:ln>
            </p:spPr>
            <p:txBody>
              <a:bodyPr wrap="none"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14356" name="Line 16"/>
            <p:cNvSpPr>
              <a:spLocks noChangeShapeType="1"/>
            </p:cNvSpPr>
            <p:nvPr/>
          </p:nvSpPr>
          <p:spPr bwMode="auto">
            <a:xfrm>
              <a:off x="0" y="4495800"/>
              <a:ext cx="9144000" cy="0"/>
            </a:xfrm>
            <a:prstGeom prst="line">
              <a:avLst/>
            </a:prstGeom>
            <a:noFill/>
            <a:ln w="57150">
              <a:solidFill>
                <a:srgbClr val="00FFFF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grpSp>
          <p:nvGrpSpPr>
            <p:cNvPr id="5" name="Group 17"/>
            <p:cNvGrpSpPr>
              <a:grpSpLocks/>
            </p:cNvGrpSpPr>
            <p:nvPr/>
          </p:nvGrpSpPr>
          <p:grpSpPr bwMode="auto">
            <a:xfrm>
              <a:off x="0" y="2743200"/>
              <a:ext cx="1828800" cy="1600200"/>
              <a:chOff x="0" y="1728"/>
              <a:chExt cx="1152" cy="1008"/>
            </a:xfrm>
          </p:grpSpPr>
          <p:sp>
            <p:nvSpPr>
              <p:cNvPr id="14372" name="Text Box 18"/>
              <p:cNvSpPr txBox="1">
                <a:spLocks noChangeArrowheads="1"/>
              </p:cNvSpPr>
              <p:nvPr/>
            </p:nvSpPr>
            <p:spPr bwMode="auto">
              <a:xfrm>
                <a:off x="0" y="1728"/>
                <a:ext cx="1152" cy="64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lang="en-US" sz="1000" b="1">
                    <a:solidFill>
                      <a:srgbClr val="0000FF"/>
                    </a:solidFill>
                    <a:latin typeface="Tahoma" pitchFamily="34" charset="0"/>
                  </a:rPr>
                  <a:t>Vanishing</a:t>
                </a:r>
              </a:p>
              <a:p>
                <a:pPr algn="ctr"/>
                <a:r>
                  <a:rPr lang="en-US" sz="1000" b="1">
                    <a:solidFill>
                      <a:srgbClr val="333399"/>
                    </a:solidFill>
                    <a:latin typeface="Tahoma" pitchFamily="34" charset="0"/>
                  </a:rPr>
                  <a:t> </a:t>
                </a:r>
                <a:r>
                  <a:rPr lang="en-US" sz="1000" b="1">
                    <a:solidFill>
                      <a:srgbClr val="0000FF"/>
                    </a:solidFill>
                    <a:latin typeface="Tahoma" pitchFamily="34" charset="0"/>
                  </a:rPr>
                  <a:t>line</a:t>
                </a:r>
              </a:p>
            </p:txBody>
          </p:sp>
          <p:sp>
            <p:nvSpPr>
              <p:cNvPr id="14373" name="Line 19"/>
              <p:cNvSpPr>
                <a:spLocks noChangeShapeType="1"/>
              </p:cNvSpPr>
              <p:nvPr/>
            </p:nvSpPr>
            <p:spPr bwMode="auto">
              <a:xfrm>
                <a:off x="528" y="2208"/>
                <a:ext cx="192" cy="528"/>
              </a:xfrm>
              <a:prstGeom prst="line">
                <a:avLst/>
              </a:prstGeom>
              <a:noFill/>
              <a:ln w="38100">
                <a:solidFill>
                  <a:schemeClr val="hlink"/>
                </a:solidFill>
                <a:round/>
                <a:headEnd/>
                <a:tailEnd type="triangle" w="med" len="med"/>
              </a:ln>
            </p:spPr>
            <p:txBody>
              <a:bodyPr wrap="none"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6" name="Group 20"/>
            <p:cNvGrpSpPr>
              <a:grpSpLocks/>
            </p:cNvGrpSpPr>
            <p:nvPr/>
          </p:nvGrpSpPr>
          <p:grpSpPr bwMode="auto">
            <a:xfrm>
              <a:off x="-28575" y="4451351"/>
              <a:ext cx="1843088" cy="1843088"/>
              <a:chOff x="-18" y="2804"/>
              <a:chExt cx="1161" cy="1161"/>
            </a:xfrm>
          </p:grpSpPr>
          <p:sp>
            <p:nvSpPr>
              <p:cNvPr id="14369" name="Oval 21"/>
              <p:cNvSpPr>
                <a:spLocks noChangeAspect="1" noChangeArrowheads="1"/>
              </p:cNvSpPr>
              <p:nvPr/>
            </p:nvSpPr>
            <p:spPr bwMode="auto">
              <a:xfrm>
                <a:off x="28" y="2804"/>
                <a:ext cx="63" cy="63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rgbClr val="99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1000">
                  <a:solidFill>
                    <a:prstClr val="black"/>
                  </a:solidFill>
                </a:endParaRPr>
              </a:p>
            </p:txBody>
          </p:sp>
          <p:sp>
            <p:nvSpPr>
              <p:cNvPr id="14370" name="Text Box 22"/>
              <p:cNvSpPr txBox="1">
                <a:spLocks noChangeArrowheads="1"/>
              </p:cNvSpPr>
              <p:nvPr/>
            </p:nvSpPr>
            <p:spPr bwMode="auto">
              <a:xfrm>
                <a:off x="-18" y="3322"/>
                <a:ext cx="1161" cy="64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000" b="1">
                    <a:solidFill>
                      <a:srgbClr val="FF6600"/>
                    </a:solidFill>
                    <a:latin typeface="Tahoma" pitchFamily="34" charset="0"/>
                  </a:rPr>
                  <a:t>Vanishing</a:t>
                </a:r>
              </a:p>
              <a:p>
                <a:pPr algn="ctr"/>
                <a:r>
                  <a:rPr lang="en-US" sz="1000" b="1">
                    <a:solidFill>
                      <a:srgbClr val="FF6600"/>
                    </a:solidFill>
                    <a:latin typeface="Tahoma" pitchFamily="34" charset="0"/>
                  </a:rPr>
                  <a:t> point</a:t>
                </a:r>
              </a:p>
            </p:txBody>
          </p:sp>
          <p:sp>
            <p:nvSpPr>
              <p:cNvPr id="14371" name="Line 23"/>
              <p:cNvSpPr>
                <a:spLocks noChangeShapeType="1"/>
              </p:cNvSpPr>
              <p:nvPr/>
            </p:nvSpPr>
            <p:spPr bwMode="auto">
              <a:xfrm flipH="1" flipV="1">
                <a:off x="96" y="2928"/>
                <a:ext cx="240" cy="432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round/>
                <a:headEnd/>
                <a:tailEnd type="triangle" w="med" len="med"/>
              </a:ln>
            </p:spPr>
            <p:txBody>
              <a:bodyPr wrap="none"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14359" name="Line 24"/>
            <p:cNvSpPr>
              <a:spLocks noChangeShapeType="1"/>
            </p:cNvSpPr>
            <p:nvPr/>
          </p:nvSpPr>
          <p:spPr bwMode="auto">
            <a:xfrm flipV="1">
              <a:off x="2438400" y="1981200"/>
              <a:ext cx="0" cy="3124200"/>
            </a:xfrm>
            <a:prstGeom prst="line">
              <a:avLst/>
            </a:prstGeom>
            <a:noFill/>
            <a:ln w="28575">
              <a:solidFill>
                <a:srgbClr val="00FF00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360" name="Line 25"/>
            <p:cNvSpPr>
              <a:spLocks noChangeShapeType="1"/>
            </p:cNvSpPr>
            <p:nvPr/>
          </p:nvSpPr>
          <p:spPr bwMode="auto">
            <a:xfrm flipV="1">
              <a:off x="2805113" y="1981200"/>
              <a:ext cx="0" cy="3200400"/>
            </a:xfrm>
            <a:prstGeom prst="line">
              <a:avLst/>
            </a:prstGeom>
            <a:noFill/>
            <a:ln w="28575">
              <a:solidFill>
                <a:srgbClr val="00FF00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361" name="Line 26"/>
            <p:cNvSpPr>
              <a:spLocks noChangeShapeType="1"/>
            </p:cNvSpPr>
            <p:nvPr/>
          </p:nvSpPr>
          <p:spPr bwMode="auto">
            <a:xfrm flipV="1">
              <a:off x="3325813" y="1981200"/>
              <a:ext cx="0" cy="3352800"/>
            </a:xfrm>
            <a:prstGeom prst="line">
              <a:avLst/>
            </a:prstGeom>
            <a:noFill/>
            <a:ln w="28575">
              <a:solidFill>
                <a:srgbClr val="00FF00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362" name="Line 27"/>
            <p:cNvSpPr>
              <a:spLocks noChangeShapeType="1"/>
            </p:cNvSpPr>
            <p:nvPr/>
          </p:nvSpPr>
          <p:spPr bwMode="auto">
            <a:xfrm flipV="1">
              <a:off x="4114800" y="1981200"/>
              <a:ext cx="0" cy="3505200"/>
            </a:xfrm>
            <a:prstGeom prst="line">
              <a:avLst/>
            </a:prstGeom>
            <a:noFill/>
            <a:ln w="28575">
              <a:solidFill>
                <a:srgbClr val="00FF00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363" name="Line 28"/>
            <p:cNvSpPr>
              <a:spLocks noChangeShapeType="1"/>
            </p:cNvSpPr>
            <p:nvPr/>
          </p:nvSpPr>
          <p:spPr bwMode="auto">
            <a:xfrm flipV="1">
              <a:off x="4724400" y="1981200"/>
              <a:ext cx="0" cy="3429000"/>
            </a:xfrm>
            <a:prstGeom prst="line">
              <a:avLst/>
            </a:prstGeom>
            <a:noFill/>
            <a:ln w="28575">
              <a:solidFill>
                <a:srgbClr val="00FF00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364" name="Line 29"/>
            <p:cNvSpPr>
              <a:spLocks noChangeShapeType="1"/>
            </p:cNvSpPr>
            <p:nvPr/>
          </p:nvSpPr>
          <p:spPr bwMode="auto">
            <a:xfrm flipV="1">
              <a:off x="5943600" y="1981200"/>
              <a:ext cx="0" cy="3276600"/>
            </a:xfrm>
            <a:prstGeom prst="line">
              <a:avLst/>
            </a:prstGeom>
            <a:noFill/>
            <a:ln w="28575">
              <a:solidFill>
                <a:srgbClr val="00FF00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365" name="Line 30"/>
            <p:cNvSpPr>
              <a:spLocks noChangeShapeType="1"/>
            </p:cNvSpPr>
            <p:nvPr/>
          </p:nvSpPr>
          <p:spPr bwMode="auto">
            <a:xfrm flipV="1">
              <a:off x="5181600" y="1981200"/>
              <a:ext cx="0" cy="2057400"/>
            </a:xfrm>
            <a:prstGeom prst="line">
              <a:avLst/>
            </a:prstGeom>
            <a:noFill/>
            <a:ln w="28575">
              <a:solidFill>
                <a:srgbClr val="00FF00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grpSp>
          <p:nvGrpSpPr>
            <p:cNvPr id="7" name="Group 31"/>
            <p:cNvGrpSpPr>
              <a:grpSpLocks/>
            </p:cNvGrpSpPr>
            <p:nvPr/>
          </p:nvGrpSpPr>
          <p:grpSpPr bwMode="auto">
            <a:xfrm>
              <a:off x="6172200" y="1676401"/>
              <a:ext cx="3095625" cy="1414463"/>
              <a:chOff x="4011" y="1248"/>
              <a:chExt cx="1950" cy="891"/>
            </a:xfrm>
          </p:grpSpPr>
          <p:sp>
            <p:nvSpPr>
              <p:cNvPr id="14367" name="Text Box 32"/>
              <p:cNvSpPr txBox="1">
                <a:spLocks noChangeArrowheads="1"/>
              </p:cNvSpPr>
              <p:nvPr/>
            </p:nvSpPr>
            <p:spPr bwMode="auto">
              <a:xfrm>
                <a:off x="4011" y="1248"/>
                <a:ext cx="1950" cy="89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000" b="1">
                    <a:solidFill>
                      <a:srgbClr val="FF6600"/>
                    </a:solidFill>
                    <a:latin typeface="Tahoma" pitchFamily="34" charset="0"/>
                  </a:rPr>
                  <a:t> Vertical vanishing</a:t>
                </a:r>
              </a:p>
              <a:p>
                <a:pPr algn="ctr"/>
                <a:r>
                  <a:rPr lang="en-US" sz="1000" b="1">
                    <a:solidFill>
                      <a:srgbClr val="FF6600"/>
                    </a:solidFill>
                    <a:latin typeface="Tahoma" pitchFamily="34" charset="0"/>
                  </a:rPr>
                  <a:t> point</a:t>
                </a:r>
              </a:p>
              <a:p>
                <a:pPr algn="ctr"/>
                <a:r>
                  <a:rPr lang="en-US" sz="1000" b="1">
                    <a:solidFill>
                      <a:srgbClr val="FF6600"/>
                    </a:solidFill>
                    <a:latin typeface="Tahoma" pitchFamily="34" charset="0"/>
                  </a:rPr>
                  <a:t>(at infinity)</a:t>
                </a:r>
              </a:p>
            </p:txBody>
          </p:sp>
          <p:sp>
            <p:nvSpPr>
              <p:cNvPr id="14368" name="Line 33"/>
              <p:cNvSpPr>
                <a:spLocks noChangeShapeType="1"/>
              </p:cNvSpPr>
              <p:nvPr/>
            </p:nvSpPr>
            <p:spPr bwMode="auto">
              <a:xfrm flipH="1" flipV="1">
                <a:off x="4080" y="1248"/>
                <a:ext cx="0" cy="288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round/>
                <a:headEnd/>
                <a:tailEnd type="triangle" w="med" len="med"/>
              </a:ln>
            </p:spPr>
            <p:txBody>
              <a:bodyPr wrap="none"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</p:grpSp>
      </p:grpSp>
      <p:pic>
        <p:nvPicPr>
          <p:cNvPr id="38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174098" y="3205415"/>
            <a:ext cx="342265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53253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41366820"/>
              </p:ext>
            </p:extLst>
          </p:nvPr>
        </p:nvGraphicFramePr>
        <p:xfrm>
          <a:off x="5663340" y="4449960"/>
          <a:ext cx="2362200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657" name="Equation" r:id="rId7" imgW="939600" imgH="215640" progId="Equation.3">
                  <p:embed/>
                </p:oleObj>
              </mc:Choice>
              <mc:Fallback>
                <p:oleObj name="Equation" r:id="rId7" imgW="93960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63340" y="4449960"/>
                        <a:ext cx="2362200" cy="542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1" name="Picture 35" descr="Edittex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804634" y="5410200"/>
            <a:ext cx="1843088" cy="1035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8001000" y="6550223"/>
            <a:ext cx="15097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75000"/>
                  </a:schemeClr>
                </a:solidFill>
              </a:rPr>
              <a:t>James Hays</a:t>
            </a:r>
          </a:p>
        </p:txBody>
      </p:sp>
    </p:spTree>
    <p:extLst>
      <p:ext uri="{BB962C8B-B14F-4D97-AF65-F5344CB8AC3E}">
        <p14:creationId xmlns:p14="http://schemas.microsoft.com/office/powerpoint/2010/main" val="3433830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819400" y="6519863"/>
            <a:ext cx="6324600" cy="3381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By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Suren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Manvelyan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, http://www.surenmanvelyan.com/gallery/7116</a:t>
            </a:r>
          </a:p>
        </p:txBody>
      </p:sp>
      <p:pic>
        <p:nvPicPr>
          <p:cNvPr id="48131" name="Picture 2" descr="C:\Users\hays\Desktop\143 Computer Vision\slides\15\python_tiger_albino_98513-F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3063" y="666750"/>
            <a:ext cx="5857875" cy="552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61343162"/>
      </p:ext>
    </p:extLst>
  </p:cSld>
  <p:clrMapOvr>
    <a:masterClrMapping/>
  </p:clrMapOvr>
  <p:transition spd="slow"/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819400" y="6519863"/>
            <a:ext cx="6324600" cy="3381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By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Suren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Manvelyan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, http://www.surenmanvelyan.com/gallery/7116</a:t>
            </a:r>
          </a:p>
        </p:txBody>
      </p:sp>
      <p:pic>
        <p:nvPicPr>
          <p:cNvPr id="43011" name="Picture 2" descr="C:\Users\hays\Desktop\143 Computer Vision\slides\15\snail_100181-F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250" y="1019175"/>
            <a:ext cx="6667500" cy="481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73786639"/>
      </p:ext>
    </p:extLst>
  </p:cSld>
  <p:clrMapOvr>
    <a:masterClrMapping/>
  </p:clrMapOvr>
  <p:transition spd="slow"/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819400" y="6519863"/>
            <a:ext cx="6324600" cy="3381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By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Suren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Manvelyan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, http://www.surenmanvelyan.com/gallery/7116</a:t>
            </a:r>
          </a:p>
        </p:txBody>
      </p:sp>
      <p:pic>
        <p:nvPicPr>
          <p:cNvPr id="44035" name="Picture 2" descr="C:\Users\hays\Desktop\143 Computer Vision\slides\15\husky_98510-F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250" y="866775"/>
            <a:ext cx="6667500" cy="512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67375552"/>
      </p:ext>
    </p:extLst>
  </p:cSld>
  <p:clrMapOvr>
    <a:masterClrMapping/>
  </p:clrMapOvr>
  <p:transition spd="slow"/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534400" y="6519863"/>
            <a:ext cx="609600" cy="3381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Indy</a:t>
            </a:r>
          </a:p>
        </p:txBody>
      </p:sp>
      <p:pic>
        <p:nvPicPr>
          <p:cNvPr id="5" name="Content Placeholder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0" y="0"/>
            <a:ext cx="5100794" cy="9071771"/>
          </a:xfrm>
        </p:spPr>
      </p:pic>
    </p:spTree>
    <p:extLst>
      <p:ext uri="{BB962C8B-B14F-4D97-AF65-F5344CB8AC3E}">
        <p14:creationId xmlns:p14="http://schemas.microsoft.com/office/powerpoint/2010/main" val="562437396"/>
      </p:ext>
    </p:extLst>
  </p:cSld>
  <p:clrMapOvr>
    <a:masterClrMapping/>
  </p:clrMapOvr>
  <p:transition spd="slow"/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4000" y="-1"/>
            <a:ext cx="12192000" cy="6858001"/>
          </a:xfrm>
        </p:spPr>
      </p:pic>
      <p:sp>
        <p:nvSpPr>
          <p:cNvPr id="4" name="TextBox 3"/>
          <p:cNvSpPr txBox="1"/>
          <p:nvPr/>
        </p:nvSpPr>
        <p:spPr>
          <a:xfrm>
            <a:off x="8534400" y="6519863"/>
            <a:ext cx="609600" cy="3381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Indy</a:t>
            </a:r>
          </a:p>
        </p:txBody>
      </p:sp>
    </p:spTree>
    <p:extLst>
      <p:ext uri="{BB962C8B-B14F-4D97-AF65-F5344CB8AC3E}">
        <p14:creationId xmlns:p14="http://schemas.microsoft.com/office/powerpoint/2010/main" val="989145705"/>
      </p:ext>
    </p:extLst>
  </p:cSld>
  <p:clrMapOvr>
    <a:masterClrMapping/>
  </p:clrMapOvr>
  <p:transition spd="slow"/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8056" t="21111" r="2223" b="8222"/>
          <a:stretch/>
        </p:blipFill>
        <p:spPr>
          <a:xfrm>
            <a:off x="0" y="762000"/>
            <a:ext cx="9144000" cy="5065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4089039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219200"/>
          </a:xfrm>
        </p:spPr>
        <p:txBody>
          <a:bodyPr>
            <a:normAutofit fontScale="90000"/>
          </a:bodyPr>
          <a:lstStyle/>
          <a:p>
            <a:r>
              <a:rPr lang="en-US" dirty="0"/>
              <a:t>How to calibrate the camera?</a:t>
            </a:r>
            <a:br>
              <a:rPr lang="en-US" dirty="0"/>
            </a:br>
            <a:r>
              <a:rPr lang="en-US" dirty="0"/>
              <a:t>(also called “camera </a:t>
            </a:r>
            <a:r>
              <a:rPr lang="en-US" dirty="0" err="1"/>
              <a:t>resectioning</a:t>
            </a:r>
            <a:r>
              <a:rPr lang="en-US" dirty="0"/>
              <a:t>”)</a:t>
            </a:r>
          </a:p>
        </p:txBody>
      </p:sp>
      <p:graphicFrame>
        <p:nvGraphicFramePr>
          <p:cNvPr id="678914" name="Object 2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961356" y="2468788"/>
          <a:ext cx="5221288" cy="293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8274" name="Equation" r:id="rId4" imgW="1625400" imgH="914400" progId="Equation.3">
                  <p:embed/>
                </p:oleObj>
              </mc:Choice>
              <mc:Fallback>
                <p:oleObj name="Equation" r:id="rId4" imgW="1625400" imgH="914400" progId="Equation.3">
                  <p:embed/>
                  <p:pic>
                    <p:nvPicPr>
                      <p:cNvPr id="678914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61356" y="2468788"/>
                        <a:ext cx="5221288" cy="2933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78915" name="Object 4"/>
          <p:cNvGraphicFramePr>
            <a:graphicFrameLocks noChangeAspect="1"/>
          </p:cNvGraphicFramePr>
          <p:nvPr>
            <p:extLst/>
          </p:nvPr>
        </p:nvGraphicFramePr>
        <p:xfrm>
          <a:off x="3390900" y="1371600"/>
          <a:ext cx="2362200" cy="542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8275" name="Equation" r:id="rId6" imgW="939600" imgH="215640" progId="Equation.3">
                  <p:embed/>
                </p:oleObj>
              </mc:Choice>
              <mc:Fallback>
                <p:oleObj name="Equation" r:id="rId6" imgW="939600" imgH="215640" progId="Equation.3">
                  <p:embed/>
                  <p:pic>
                    <p:nvPicPr>
                      <p:cNvPr id="678915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90900" y="1371600"/>
                        <a:ext cx="2362200" cy="542688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8010809" y="6550223"/>
            <a:ext cx="11705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James Hays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DB2D450A-6CBB-4507-9EDF-0ACDE6F50496}"/>
                  </a:ext>
                </a:extLst>
              </p:cNvPr>
              <p:cNvSpPr txBox="1"/>
              <p:nvPr/>
            </p:nvSpPr>
            <p:spPr>
              <a:xfrm>
                <a:off x="4038600" y="2042981"/>
                <a:ext cx="1287981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8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𝐱</m:t>
                      </m:r>
                      <m:r>
                        <a:rPr kumimoji="0" lang="en-US" sz="28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US" sz="28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𝐌𝐗</m:t>
                      </m:r>
                    </m:oMath>
                  </m:oMathPara>
                </a14:m>
                <a:endPara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DB2D450A-6CBB-4507-9EDF-0ACDE6F504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8600" y="2042981"/>
                <a:ext cx="1287981" cy="43088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F41DAD30-813A-4550-8B87-9C905DCBF0FC}"/>
              </a:ext>
            </a:extLst>
          </p:cNvPr>
          <p:cNvSpPr txBox="1"/>
          <p:nvPr/>
        </p:nvSpPr>
        <p:spPr>
          <a:xfrm>
            <a:off x="1657863" y="5715000"/>
            <a:ext cx="60494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Linear least-squares regression!</a:t>
            </a:r>
          </a:p>
        </p:txBody>
      </p:sp>
    </p:spTree>
    <p:extLst>
      <p:ext uri="{BB962C8B-B14F-4D97-AF65-F5344CB8AC3E}">
        <p14:creationId xmlns:p14="http://schemas.microsoft.com/office/powerpoint/2010/main" val="860939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Simple example: Fitting a 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4163" y="1435100"/>
            <a:ext cx="6034087" cy="481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129923070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81600" y="1084263"/>
            <a:ext cx="2514600" cy="175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9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Least squares line fitting</a:t>
            </a:r>
          </a:p>
        </p:txBody>
      </p:sp>
      <p:sp>
        <p:nvSpPr>
          <p:cNvPr id="3080" name="Rectangle 4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marL="0" indent="0"/>
            <a:r>
              <a:rPr lang="en-US" sz="2000"/>
              <a:t>Data: </a:t>
            </a:r>
            <a:r>
              <a:rPr lang="en-US" sz="2000">
                <a:latin typeface="Times New Roman" pitchFamily="18" charset="0"/>
              </a:rPr>
              <a:t>(</a:t>
            </a:r>
            <a:r>
              <a:rPr lang="en-US" sz="2000" i="1">
                <a:latin typeface="Times New Roman" pitchFamily="18" charset="0"/>
              </a:rPr>
              <a:t>x</a:t>
            </a:r>
            <a:r>
              <a:rPr lang="en-US" sz="2000" baseline="-25000">
                <a:latin typeface="Times New Roman" pitchFamily="18" charset="0"/>
              </a:rPr>
              <a:t>1</a:t>
            </a:r>
            <a:r>
              <a:rPr lang="en-US" sz="2000">
                <a:latin typeface="Times New Roman" pitchFamily="18" charset="0"/>
              </a:rPr>
              <a:t>, </a:t>
            </a:r>
            <a:r>
              <a:rPr lang="en-US" sz="2000" i="1">
                <a:latin typeface="Times New Roman" pitchFamily="18" charset="0"/>
              </a:rPr>
              <a:t>y</a:t>
            </a:r>
            <a:r>
              <a:rPr lang="en-US" sz="2000" baseline="-25000">
                <a:latin typeface="Times New Roman" pitchFamily="18" charset="0"/>
              </a:rPr>
              <a:t>1</a:t>
            </a:r>
            <a:r>
              <a:rPr lang="en-US" sz="2000">
                <a:latin typeface="Times New Roman" pitchFamily="18" charset="0"/>
              </a:rPr>
              <a:t>), …, (</a:t>
            </a:r>
            <a:r>
              <a:rPr lang="en-US" sz="2000" i="1">
                <a:latin typeface="Times New Roman" pitchFamily="18" charset="0"/>
              </a:rPr>
              <a:t>x</a:t>
            </a:r>
            <a:r>
              <a:rPr lang="en-US" sz="2000" i="1" baseline="-25000">
                <a:latin typeface="Times New Roman" pitchFamily="18" charset="0"/>
              </a:rPr>
              <a:t>n</a:t>
            </a:r>
            <a:r>
              <a:rPr lang="en-US" sz="2000">
                <a:latin typeface="Times New Roman" pitchFamily="18" charset="0"/>
              </a:rPr>
              <a:t>, </a:t>
            </a:r>
            <a:r>
              <a:rPr lang="en-US" sz="2000" i="1">
                <a:latin typeface="Times New Roman" pitchFamily="18" charset="0"/>
              </a:rPr>
              <a:t>y</a:t>
            </a:r>
            <a:r>
              <a:rPr lang="en-US" sz="2000" i="1" baseline="-25000">
                <a:latin typeface="Times New Roman" pitchFamily="18" charset="0"/>
              </a:rPr>
              <a:t>n</a:t>
            </a:r>
            <a:r>
              <a:rPr lang="en-US" sz="2000">
                <a:latin typeface="Times New Roman" pitchFamily="18" charset="0"/>
              </a:rPr>
              <a:t>)</a:t>
            </a:r>
          </a:p>
          <a:p>
            <a:pPr marL="0" indent="0"/>
            <a:r>
              <a:rPr lang="en-US" sz="2000"/>
              <a:t>Line equation: </a:t>
            </a:r>
            <a:r>
              <a:rPr lang="en-US" sz="2000" i="1">
                <a:latin typeface="Times New Roman" pitchFamily="18" charset="0"/>
              </a:rPr>
              <a:t>y</a:t>
            </a:r>
            <a:r>
              <a:rPr lang="en-US" sz="2000" i="1" baseline="-25000">
                <a:latin typeface="Times New Roman" pitchFamily="18" charset="0"/>
              </a:rPr>
              <a:t>i</a:t>
            </a:r>
            <a:r>
              <a:rPr lang="en-US" sz="2000" i="1">
                <a:latin typeface="Times New Roman" pitchFamily="18" charset="0"/>
              </a:rPr>
              <a:t> = m</a:t>
            </a:r>
            <a:r>
              <a:rPr lang="en-US" sz="1200" i="1">
                <a:latin typeface="Times New Roman" pitchFamily="18" charset="0"/>
              </a:rPr>
              <a:t> </a:t>
            </a:r>
            <a:r>
              <a:rPr lang="en-US" sz="2000" i="1">
                <a:latin typeface="Times New Roman" pitchFamily="18" charset="0"/>
              </a:rPr>
              <a:t>x</a:t>
            </a:r>
            <a:r>
              <a:rPr lang="en-US" sz="2000" i="1" baseline="-25000">
                <a:latin typeface="Times New Roman" pitchFamily="18" charset="0"/>
              </a:rPr>
              <a:t>i</a:t>
            </a:r>
            <a:r>
              <a:rPr lang="en-US" sz="2000" i="1">
                <a:latin typeface="Times New Roman" pitchFamily="18" charset="0"/>
              </a:rPr>
              <a:t> + b</a:t>
            </a:r>
          </a:p>
          <a:p>
            <a:pPr marL="0" indent="0"/>
            <a:r>
              <a:rPr lang="en-US" sz="2000"/>
              <a:t>Find (</a:t>
            </a:r>
            <a:r>
              <a:rPr lang="en-US" sz="2000" i="1">
                <a:latin typeface="Times New Roman" pitchFamily="18" charset="0"/>
              </a:rPr>
              <a:t>m</a:t>
            </a:r>
            <a:r>
              <a:rPr lang="en-US" sz="2000">
                <a:latin typeface="Times New Roman" pitchFamily="18" charset="0"/>
              </a:rPr>
              <a:t>, </a:t>
            </a:r>
            <a:r>
              <a:rPr lang="en-US" sz="2000" i="1">
                <a:latin typeface="Times New Roman" pitchFamily="18" charset="0"/>
              </a:rPr>
              <a:t>b</a:t>
            </a:r>
            <a:r>
              <a:rPr lang="en-US" sz="2000"/>
              <a:t>) to minimize </a:t>
            </a:r>
          </a:p>
        </p:txBody>
      </p:sp>
      <p:graphicFrame>
        <p:nvGraphicFramePr>
          <p:cNvPr id="1660933" name="Object 5"/>
          <p:cNvGraphicFramePr>
            <a:graphicFrameLocks noGrp="1" noChangeAspect="1"/>
          </p:cNvGraphicFramePr>
          <p:nvPr>
            <p:ph sz="quarter" idx="3"/>
            <p:extLst/>
          </p:nvPr>
        </p:nvGraphicFramePr>
        <p:xfrm>
          <a:off x="1238250" y="5029200"/>
          <a:ext cx="2940050" cy="776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9362" name="Equation" r:id="rId5" imgW="1587240" imgH="419040" progId="Equation.3">
                  <p:embed/>
                </p:oleObj>
              </mc:Choice>
              <mc:Fallback>
                <p:oleObj name="Equation" r:id="rId5" imgW="1587240" imgH="419040" progId="Equation.3">
                  <p:embed/>
                  <p:pic>
                    <p:nvPicPr>
                      <p:cNvPr id="1660933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38250" y="5029200"/>
                        <a:ext cx="2940050" cy="7762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5" name="Object 6"/>
          <p:cNvGraphicFramePr>
            <a:graphicFrameLocks noGrp="1" noChangeAspect="1"/>
          </p:cNvGraphicFramePr>
          <p:nvPr>
            <p:ph sz="quarter" idx="2"/>
          </p:nvPr>
        </p:nvGraphicFramePr>
        <p:xfrm>
          <a:off x="955675" y="2919115"/>
          <a:ext cx="5907087" cy="1452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9363" name="Equation" r:id="rId7" imgW="3098520" imgH="761760" progId="Equation.3">
                  <p:embed/>
                </p:oleObj>
              </mc:Choice>
              <mc:Fallback>
                <p:oleObj name="Equation" r:id="rId7" imgW="3098520" imgH="761760" progId="Equation.3">
                  <p:embed/>
                  <p:pic>
                    <p:nvPicPr>
                      <p:cNvPr id="3075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55675" y="2919115"/>
                        <a:ext cx="5907087" cy="14525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6" name="Object 8"/>
          <p:cNvGraphicFramePr>
            <a:graphicFrameLocks noChangeAspect="1"/>
          </p:cNvGraphicFramePr>
          <p:nvPr/>
        </p:nvGraphicFramePr>
        <p:xfrm>
          <a:off x="735013" y="2232025"/>
          <a:ext cx="3178175" cy="619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9364" name="Equation" r:id="rId9" imgW="1498320" imgH="291960" progId="Equation.3">
                  <p:embed/>
                </p:oleObj>
              </mc:Choice>
              <mc:Fallback>
                <p:oleObj name="Equation" r:id="rId9" imgW="1498320" imgH="291960" progId="Equation.3">
                  <p:embed/>
                  <p:pic>
                    <p:nvPicPr>
                      <p:cNvPr id="3076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5013" y="2232025"/>
                        <a:ext cx="3178175" cy="619125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82" name="Rectangle 9"/>
          <p:cNvSpPr>
            <a:spLocks noChangeArrowheads="1"/>
          </p:cNvSpPr>
          <p:nvPr/>
        </p:nvSpPr>
        <p:spPr bwMode="auto">
          <a:xfrm>
            <a:off x="6400800" y="1905000"/>
            <a:ext cx="9239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(</a:t>
            </a:r>
            <a:r>
              <a:rPr kumimoji="0" lang="en-US" sz="24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x</a:t>
            </a:r>
            <a:r>
              <a:rPr kumimoji="0" lang="en-US" sz="2400" b="0" i="1" u="none" strike="noStrike" kern="1200" cap="none" spc="0" normalizeH="0" baseline="-25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, </a:t>
            </a:r>
            <a:r>
              <a:rPr kumimoji="0" lang="en-US" sz="24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y</a:t>
            </a:r>
            <a:r>
              <a:rPr kumimoji="0" lang="en-US" sz="2400" b="0" i="1" u="none" strike="noStrike" kern="1200" cap="none" spc="0" normalizeH="0" baseline="-25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)</a:t>
            </a:r>
          </a:p>
        </p:txBody>
      </p:sp>
      <p:sp>
        <p:nvSpPr>
          <p:cNvPr id="3083" name="Rectangle 10"/>
          <p:cNvSpPr>
            <a:spLocks noChangeArrowheads="1"/>
          </p:cNvSpPr>
          <p:nvPr/>
        </p:nvSpPr>
        <p:spPr bwMode="auto">
          <a:xfrm>
            <a:off x="7162800" y="1066800"/>
            <a:ext cx="12398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y=mx+b</a:t>
            </a:r>
          </a:p>
        </p:txBody>
      </p:sp>
      <p:graphicFrame>
        <p:nvGraphicFramePr>
          <p:cNvPr id="4" name="Object 5"/>
          <p:cNvGraphicFramePr>
            <a:graphicFrameLocks noChangeAspect="1"/>
          </p:cNvGraphicFramePr>
          <p:nvPr/>
        </p:nvGraphicFramePr>
        <p:xfrm>
          <a:off x="993775" y="6019800"/>
          <a:ext cx="4157663" cy="500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9365" name="Equation" r:id="rId11" imgW="2108160" imgH="253800" progId="Equation.3">
                  <p:embed/>
                </p:oleObj>
              </mc:Choice>
              <mc:Fallback>
                <p:oleObj name="Equation" r:id="rId11" imgW="2108160" imgH="253800" progId="Equation.3">
                  <p:embed/>
                  <p:pic>
                    <p:nvPicPr>
                      <p:cNvPr id="4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3775" y="6019800"/>
                        <a:ext cx="4157663" cy="5000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5181600" y="4789825"/>
            <a:ext cx="3962400" cy="101566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</a:rPr>
              <a:t>Matlab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</a:rPr>
              <a:t>: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cs typeface="Courier New" pitchFamily="49" charset="0"/>
              </a:rPr>
              <a:t>p = A \ y;</a:t>
            </a:r>
            <a:b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cs typeface="Courier New" pitchFamily="49" charset="0"/>
              </a:rPr>
            </a:b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cs typeface="Courier New" pitchFamily="49" charset="0"/>
              </a:rPr>
              <a:t>Python: </a:t>
            </a:r>
            <a:b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cs typeface="Courier New" pitchFamily="49" charset="0"/>
              </a:rPr>
            </a:b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cs typeface="Courier New" pitchFamily="49" charset="0"/>
              </a:rPr>
              <a:t>p =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cs typeface="Courier New" pitchFamily="49" charset="0"/>
              </a:rPr>
              <a:t>np.linalg.lstsq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cs typeface="Courier New" pitchFamily="49" charset="0"/>
              </a:rPr>
              <a:t>(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cs typeface="Courier New" pitchFamily="49" charset="0"/>
              </a:rPr>
              <a:t>A,y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cs typeface="Courier New" pitchFamily="49" charset="0"/>
              </a:rPr>
              <a:t>)[0]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889857" y="6550223"/>
            <a:ext cx="22541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Modified from S. Lazebnik</a:t>
            </a: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/>
        </p:nvGraphicFramePr>
        <p:xfrm>
          <a:off x="1238249" y="4483101"/>
          <a:ext cx="3208067" cy="3849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9366" name="Equation" r:id="rId13" imgW="1904760" imgH="228600" progId="Equation.3">
                  <p:embed/>
                </p:oleObj>
              </mc:Choice>
              <mc:Fallback>
                <p:oleObj name="Equation" r:id="rId13" imgW="1904760" imgH="228600" progId="Equation.3">
                  <p:embed/>
                  <p:pic>
                    <p:nvPicPr>
                      <p:cNvPr id="3" name="Object 2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1238249" y="4483101"/>
                        <a:ext cx="3208067" cy="38496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7010400" y="3287486"/>
          <a:ext cx="1879600" cy="73841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9367" name="Equation" r:id="rId15" imgW="711000" imgH="279360" progId="Equation.3">
                  <p:embed/>
                </p:oleObj>
              </mc:Choice>
              <mc:Fallback>
                <p:oleObj name="Equation" r:id="rId15" imgW="711000" imgH="279360" progId="Equation.3">
                  <p:embed/>
                  <p:pic>
                    <p:nvPicPr>
                      <p:cNvPr id="5" name="Object 4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7010400" y="3287486"/>
                        <a:ext cx="1879600" cy="73841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334000" y="6085165"/>
            <a:ext cx="2514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(Closed form solution)</a:t>
            </a:r>
          </a:p>
        </p:txBody>
      </p:sp>
    </p:spTree>
    <p:extLst>
      <p:ext uri="{BB962C8B-B14F-4D97-AF65-F5344CB8AC3E}">
        <p14:creationId xmlns:p14="http://schemas.microsoft.com/office/powerpoint/2010/main" val="1169422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09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6" grpId="0"/>
    </p:bld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Rectangle 53"/>
          <p:cNvSpPr/>
          <p:nvPr/>
        </p:nvSpPr>
        <p:spPr>
          <a:xfrm>
            <a:off x="685800" y="1447800"/>
            <a:ext cx="3429000" cy="33528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solving for translation</a:t>
            </a:r>
          </a:p>
        </p:txBody>
      </p:sp>
      <p:pic>
        <p:nvPicPr>
          <p:cNvPr id="29" name="Picture 5" descr="obj14__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5975" y="1824038"/>
            <a:ext cx="2141538" cy="202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" name="Group 100"/>
          <p:cNvGrpSpPr>
            <a:grpSpLocks/>
          </p:cNvGrpSpPr>
          <p:nvPr/>
        </p:nvGrpSpPr>
        <p:grpSpPr bwMode="auto">
          <a:xfrm>
            <a:off x="1247775" y="2016125"/>
            <a:ext cx="1625633" cy="1406525"/>
            <a:chOff x="2051050" y="2600325"/>
            <a:chExt cx="1625282" cy="1406525"/>
          </a:xfrm>
        </p:grpSpPr>
        <p:grpSp>
          <p:nvGrpSpPr>
            <p:cNvPr id="4" name="Group 7"/>
            <p:cNvGrpSpPr>
              <a:grpSpLocks/>
            </p:cNvGrpSpPr>
            <p:nvPr/>
          </p:nvGrpSpPr>
          <p:grpSpPr bwMode="auto">
            <a:xfrm>
              <a:off x="2051050" y="3500438"/>
              <a:ext cx="73025" cy="73025"/>
              <a:chOff x="1292" y="2205"/>
              <a:chExt cx="46" cy="46"/>
            </a:xfrm>
          </p:grpSpPr>
          <p:sp>
            <p:nvSpPr>
              <p:cNvPr id="51" name="Line 8"/>
              <p:cNvSpPr>
                <a:spLocks noChangeShapeType="1"/>
              </p:cNvSpPr>
              <p:nvPr/>
            </p:nvSpPr>
            <p:spPr bwMode="auto">
              <a:xfrm>
                <a:off x="1292" y="2205"/>
                <a:ext cx="46" cy="46"/>
              </a:xfrm>
              <a:prstGeom prst="line">
                <a:avLst/>
              </a:prstGeom>
              <a:noFill/>
              <a:ln w="25400" cap="sq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52" name="Line 9"/>
              <p:cNvSpPr>
                <a:spLocks noChangeShapeType="1"/>
              </p:cNvSpPr>
              <p:nvPr/>
            </p:nvSpPr>
            <p:spPr bwMode="auto">
              <a:xfrm flipH="1">
                <a:off x="1293" y="2205"/>
                <a:ext cx="45" cy="46"/>
              </a:xfrm>
              <a:prstGeom prst="line">
                <a:avLst/>
              </a:prstGeom>
              <a:noFill/>
              <a:ln w="25400" cap="sq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5" name="Group 10"/>
            <p:cNvGrpSpPr>
              <a:grpSpLocks/>
            </p:cNvGrpSpPr>
            <p:nvPr/>
          </p:nvGrpSpPr>
          <p:grpSpPr bwMode="auto">
            <a:xfrm>
              <a:off x="2087563" y="2708275"/>
              <a:ext cx="73025" cy="73025"/>
              <a:chOff x="1292" y="2205"/>
              <a:chExt cx="46" cy="46"/>
            </a:xfrm>
          </p:grpSpPr>
          <p:sp>
            <p:nvSpPr>
              <p:cNvPr id="49" name="Line 11"/>
              <p:cNvSpPr>
                <a:spLocks noChangeShapeType="1"/>
              </p:cNvSpPr>
              <p:nvPr/>
            </p:nvSpPr>
            <p:spPr bwMode="auto">
              <a:xfrm>
                <a:off x="1292" y="2205"/>
                <a:ext cx="46" cy="46"/>
              </a:xfrm>
              <a:prstGeom prst="line">
                <a:avLst/>
              </a:prstGeom>
              <a:noFill/>
              <a:ln w="25400" cap="sq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50" name="Line 12"/>
              <p:cNvSpPr>
                <a:spLocks noChangeShapeType="1"/>
              </p:cNvSpPr>
              <p:nvPr/>
            </p:nvSpPr>
            <p:spPr bwMode="auto">
              <a:xfrm flipH="1">
                <a:off x="1293" y="2205"/>
                <a:ext cx="45" cy="46"/>
              </a:xfrm>
              <a:prstGeom prst="line">
                <a:avLst/>
              </a:prstGeom>
              <a:noFill/>
              <a:ln w="25400" cap="sq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6" name="Group 13"/>
            <p:cNvGrpSpPr>
              <a:grpSpLocks/>
            </p:cNvGrpSpPr>
            <p:nvPr/>
          </p:nvGrpSpPr>
          <p:grpSpPr bwMode="auto">
            <a:xfrm>
              <a:off x="2374900" y="2995613"/>
              <a:ext cx="73025" cy="73025"/>
              <a:chOff x="1292" y="2205"/>
              <a:chExt cx="46" cy="46"/>
            </a:xfrm>
          </p:grpSpPr>
          <p:sp>
            <p:nvSpPr>
              <p:cNvPr id="47" name="Line 14"/>
              <p:cNvSpPr>
                <a:spLocks noChangeShapeType="1"/>
              </p:cNvSpPr>
              <p:nvPr/>
            </p:nvSpPr>
            <p:spPr bwMode="auto">
              <a:xfrm>
                <a:off x="1292" y="2205"/>
                <a:ext cx="46" cy="46"/>
              </a:xfrm>
              <a:prstGeom prst="line">
                <a:avLst/>
              </a:prstGeom>
              <a:noFill/>
              <a:ln w="25400" cap="sq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48" name="Line 15"/>
              <p:cNvSpPr>
                <a:spLocks noChangeShapeType="1"/>
              </p:cNvSpPr>
              <p:nvPr/>
            </p:nvSpPr>
            <p:spPr bwMode="auto">
              <a:xfrm flipH="1">
                <a:off x="1293" y="2205"/>
                <a:ext cx="45" cy="46"/>
              </a:xfrm>
              <a:prstGeom prst="line">
                <a:avLst/>
              </a:prstGeom>
              <a:noFill/>
              <a:ln w="25400" cap="sq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7" name="Group 16"/>
            <p:cNvGrpSpPr>
              <a:grpSpLocks/>
            </p:cNvGrpSpPr>
            <p:nvPr/>
          </p:nvGrpSpPr>
          <p:grpSpPr bwMode="auto">
            <a:xfrm>
              <a:off x="3238500" y="3571875"/>
              <a:ext cx="73025" cy="73025"/>
              <a:chOff x="1292" y="2205"/>
              <a:chExt cx="46" cy="46"/>
            </a:xfrm>
          </p:grpSpPr>
          <p:sp>
            <p:nvSpPr>
              <p:cNvPr id="45" name="Line 17"/>
              <p:cNvSpPr>
                <a:spLocks noChangeShapeType="1"/>
              </p:cNvSpPr>
              <p:nvPr/>
            </p:nvSpPr>
            <p:spPr bwMode="auto">
              <a:xfrm>
                <a:off x="1292" y="2205"/>
                <a:ext cx="46" cy="46"/>
              </a:xfrm>
              <a:prstGeom prst="line">
                <a:avLst/>
              </a:prstGeom>
              <a:noFill/>
              <a:ln w="25400" cap="sq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46" name="Line 18"/>
              <p:cNvSpPr>
                <a:spLocks noChangeShapeType="1"/>
              </p:cNvSpPr>
              <p:nvPr/>
            </p:nvSpPr>
            <p:spPr bwMode="auto">
              <a:xfrm flipH="1">
                <a:off x="1293" y="2205"/>
                <a:ext cx="45" cy="46"/>
              </a:xfrm>
              <a:prstGeom prst="line">
                <a:avLst/>
              </a:prstGeom>
              <a:noFill/>
              <a:ln w="25400" cap="sq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8" name="Group 19"/>
            <p:cNvGrpSpPr>
              <a:grpSpLocks/>
            </p:cNvGrpSpPr>
            <p:nvPr/>
          </p:nvGrpSpPr>
          <p:grpSpPr bwMode="auto">
            <a:xfrm>
              <a:off x="2986088" y="3933825"/>
              <a:ext cx="73025" cy="73025"/>
              <a:chOff x="1292" y="2205"/>
              <a:chExt cx="46" cy="46"/>
            </a:xfrm>
          </p:grpSpPr>
          <p:sp>
            <p:nvSpPr>
              <p:cNvPr id="43" name="Line 20"/>
              <p:cNvSpPr>
                <a:spLocks noChangeShapeType="1"/>
              </p:cNvSpPr>
              <p:nvPr/>
            </p:nvSpPr>
            <p:spPr bwMode="auto">
              <a:xfrm>
                <a:off x="1292" y="2205"/>
                <a:ext cx="46" cy="46"/>
              </a:xfrm>
              <a:prstGeom prst="line">
                <a:avLst/>
              </a:prstGeom>
              <a:noFill/>
              <a:ln w="25400" cap="sq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44" name="Line 21"/>
              <p:cNvSpPr>
                <a:spLocks noChangeShapeType="1"/>
              </p:cNvSpPr>
              <p:nvPr/>
            </p:nvSpPr>
            <p:spPr bwMode="auto">
              <a:xfrm flipH="1">
                <a:off x="1293" y="2205"/>
                <a:ext cx="45" cy="46"/>
              </a:xfrm>
              <a:prstGeom prst="line">
                <a:avLst/>
              </a:prstGeom>
              <a:noFill/>
              <a:ln w="25400" cap="sq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9" name="Group 22"/>
            <p:cNvGrpSpPr>
              <a:grpSpLocks/>
            </p:cNvGrpSpPr>
            <p:nvPr/>
          </p:nvGrpSpPr>
          <p:grpSpPr bwMode="auto">
            <a:xfrm>
              <a:off x="3130550" y="2673350"/>
              <a:ext cx="73025" cy="73025"/>
              <a:chOff x="1292" y="2205"/>
              <a:chExt cx="46" cy="46"/>
            </a:xfrm>
          </p:grpSpPr>
          <p:sp>
            <p:nvSpPr>
              <p:cNvPr id="41" name="Line 23"/>
              <p:cNvSpPr>
                <a:spLocks noChangeShapeType="1"/>
              </p:cNvSpPr>
              <p:nvPr/>
            </p:nvSpPr>
            <p:spPr bwMode="auto">
              <a:xfrm>
                <a:off x="1292" y="2205"/>
                <a:ext cx="46" cy="46"/>
              </a:xfrm>
              <a:prstGeom prst="line">
                <a:avLst/>
              </a:prstGeom>
              <a:noFill/>
              <a:ln w="25400" cap="sq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42" name="Line 24"/>
              <p:cNvSpPr>
                <a:spLocks noChangeShapeType="1"/>
              </p:cNvSpPr>
              <p:nvPr/>
            </p:nvSpPr>
            <p:spPr bwMode="auto">
              <a:xfrm flipH="1">
                <a:off x="1293" y="2205"/>
                <a:ext cx="45" cy="46"/>
              </a:xfrm>
              <a:prstGeom prst="line">
                <a:avLst/>
              </a:prstGeom>
              <a:noFill/>
              <a:ln w="25400" cap="sq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</p:grpSp>
        <p:sp>
          <p:nvSpPr>
            <p:cNvPr id="38" name="Rectangle 91"/>
            <p:cNvSpPr>
              <a:spLocks noChangeArrowheads="1"/>
            </p:cNvSpPr>
            <p:nvPr/>
          </p:nvSpPr>
          <p:spPr bwMode="auto">
            <a:xfrm>
              <a:off x="2124075" y="2600325"/>
              <a:ext cx="436244" cy="369332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rPr>
                <a:t>A</a:t>
              </a:r>
              <a:r>
                <a:rPr kumimoji="0" lang="pl-PL" sz="1800" b="1" i="0" u="none" strike="noStrike" kern="1200" cap="none" spc="0" normalizeH="0" baseline="-2500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rPr>
                <a:t>1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9" name="Rectangle 92"/>
            <p:cNvSpPr>
              <a:spLocks noChangeArrowheads="1"/>
            </p:cNvSpPr>
            <p:nvPr/>
          </p:nvSpPr>
          <p:spPr bwMode="auto">
            <a:xfrm>
              <a:off x="2051050" y="3429000"/>
              <a:ext cx="436244" cy="369332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800" b="1" i="0" u="none" strike="noStrike" kern="1200" cap="none" spc="0" normalizeH="0" baseline="0" noProof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rPr>
                <a:t>A</a:t>
              </a:r>
              <a:r>
                <a:rPr kumimoji="0" lang="pl-PL" sz="1800" b="1" i="0" u="none" strike="noStrike" kern="1200" cap="none" spc="0" normalizeH="0" baseline="-25000" noProof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rPr>
                <a:t>2</a:t>
              </a: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40" name="Rectangle 93"/>
            <p:cNvSpPr>
              <a:spLocks noChangeArrowheads="1"/>
            </p:cNvSpPr>
            <p:nvPr/>
          </p:nvSpPr>
          <p:spPr bwMode="auto">
            <a:xfrm>
              <a:off x="3240088" y="3500438"/>
              <a:ext cx="436244" cy="369332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800" b="1" i="0" u="none" strike="noStrike" kern="1200" cap="none" spc="0" normalizeH="0" baseline="0" noProof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rPr>
                <a:t>A</a:t>
              </a:r>
              <a:r>
                <a:rPr kumimoji="0" lang="pl-PL" sz="1800" b="1" i="0" u="none" strike="noStrike" kern="1200" cap="none" spc="0" normalizeH="0" baseline="-25000" noProof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rPr>
                <a:t>3</a:t>
              </a: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</p:grpSp>
      <p:sp>
        <p:nvSpPr>
          <p:cNvPr id="55" name="Rectangle 54"/>
          <p:cNvSpPr/>
          <p:nvPr/>
        </p:nvSpPr>
        <p:spPr>
          <a:xfrm>
            <a:off x="5181600" y="1447800"/>
            <a:ext cx="3429000" cy="33528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56" name="Picture 5" descr="obj14__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88062" y="2619375"/>
            <a:ext cx="2141538" cy="202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0" name="Group 100"/>
          <p:cNvGrpSpPr>
            <a:grpSpLocks/>
          </p:cNvGrpSpPr>
          <p:nvPr/>
        </p:nvGrpSpPr>
        <p:grpSpPr bwMode="auto">
          <a:xfrm>
            <a:off x="6519862" y="2811462"/>
            <a:ext cx="1625633" cy="1406525"/>
            <a:chOff x="2051050" y="2600325"/>
            <a:chExt cx="1625282" cy="1406525"/>
          </a:xfrm>
        </p:grpSpPr>
        <p:grpSp>
          <p:nvGrpSpPr>
            <p:cNvPr id="11" name="Group 7"/>
            <p:cNvGrpSpPr>
              <a:grpSpLocks/>
            </p:cNvGrpSpPr>
            <p:nvPr/>
          </p:nvGrpSpPr>
          <p:grpSpPr bwMode="auto">
            <a:xfrm>
              <a:off x="2051050" y="3500438"/>
              <a:ext cx="73025" cy="73025"/>
              <a:chOff x="1292" y="2205"/>
              <a:chExt cx="46" cy="46"/>
            </a:xfrm>
          </p:grpSpPr>
          <p:sp>
            <p:nvSpPr>
              <p:cNvPr id="77" name="Line 8"/>
              <p:cNvSpPr>
                <a:spLocks noChangeShapeType="1"/>
              </p:cNvSpPr>
              <p:nvPr/>
            </p:nvSpPr>
            <p:spPr bwMode="auto">
              <a:xfrm>
                <a:off x="1292" y="2205"/>
                <a:ext cx="46" cy="46"/>
              </a:xfrm>
              <a:prstGeom prst="line">
                <a:avLst/>
              </a:prstGeom>
              <a:noFill/>
              <a:ln w="25400" cap="sq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78" name="Line 9"/>
              <p:cNvSpPr>
                <a:spLocks noChangeShapeType="1"/>
              </p:cNvSpPr>
              <p:nvPr/>
            </p:nvSpPr>
            <p:spPr bwMode="auto">
              <a:xfrm flipH="1">
                <a:off x="1293" y="2205"/>
                <a:ext cx="45" cy="46"/>
              </a:xfrm>
              <a:prstGeom prst="line">
                <a:avLst/>
              </a:prstGeom>
              <a:noFill/>
              <a:ln w="25400" cap="sq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2" name="Group 10"/>
            <p:cNvGrpSpPr>
              <a:grpSpLocks/>
            </p:cNvGrpSpPr>
            <p:nvPr/>
          </p:nvGrpSpPr>
          <p:grpSpPr bwMode="auto">
            <a:xfrm>
              <a:off x="2087563" y="2708275"/>
              <a:ext cx="73025" cy="73025"/>
              <a:chOff x="1292" y="2205"/>
              <a:chExt cx="46" cy="46"/>
            </a:xfrm>
          </p:grpSpPr>
          <p:sp>
            <p:nvSpPr>
              <p:cNvPr id="75" name="Line 11"/>
              <p:cNvSpPr>
                <a:spLocks noChangeShapeType="1"/>
              </p:cNvSpPr>
              <p:nvPr/>
            </p:nvSpPr>
            <p:spPr bwMode="auto">
              <a:xfrm>
                <a:off x="1292" y="2205"/>
                <a:ext cx="46" cy="46"/>
              </a:xfrm>
              <a:prstGeom prst="line">
                <a:avLst/>
              </a:prstGeom>
              <a:noFill/>
              <a:ln w="25400" cap="sq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76" name="Line 12"/>
              <p:cNvSpPr>
                <a:spLocks noChangeShapeType="1"/>
              </p:cNvSpPr>
              <p:nvPr/>
            </p:nvSpPr>
            <p:spPr bwMode="auto">
              <a:xfrm flipH="1">
                <a:off x="1293" y="2205"/>
                <a:ext cx="45" cy="46"/>
              </a:xfrm>
              <a:prstGeom prst="line">
                <a:avLst/>
              </a:prstGeom>
              <a:noFill/>
              <a:ln w="25400" cap="sq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3" name="Group 13"/>
            <p:cNvGrpSpPr>
              <a:grpSpLocks/>
            </p:cNvGrpSpPr>
            <p:nvPr/>
          </p:nvGrpSpPr>
          <p:grpSpPr bwMode="auto">
            <a:xfrm>
              <a:off x="2374900" y="2995613"/>
              <a:ext cx="73025" cy="73025"/>
              <a:chOff x="1292" y="2205"/>
              <a:chExt cx="46" cy="46"/>
            </a:xfrm>
          </p:grpSpPr>
          <p:sp>
            <p:nvSpPr>
              <p:cNvPr id="73" name="Line 14"/>
              <p:cNvSpPr>
                <a:spLocks noChangeShapeType="1"/>
              </p:cNvSpPr>
              <p:nvPr/>
            </p:nvSpPr>
            <p:spPr bwMode="auto">
              <a:xfrm>
                <a:off x="1292" y="2205"/>
                <a:ext cx="46" cy="46"/>
              </a:xfrm>
              <a:prstGeom prst="line">
                <a:avLst/>
              </a:prstGeom>
              <a:noFill/>
              <a:ln w="25400" cap="sq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74" name="Line 15"/>
              <p:cNvSpPr>
                <a:spLocks noChangeShapeType="1"/>
              </p:cNvSpPr>
              <p:nvPr/>
            </p:nvSpPr>
            <p:spPr bwMode="auto">
              <a:xfrm flipH="1">
                <a:off x="1293" y="2205"/>
                <a:ext cx="45" cy="46"/>
              </a:xfrm>
              <a:prstGeom prst="line">
                <a:avLst/>
              </a:prstGeom>
              <a:noFill/>
              <a:ln w="25400" cap="sq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4" name="Group 16"/>
            <p:cNvGrpSpPr>
              <a:grpSpLocks/>
            </p:cNvGrpSpPr>
            <p:nvPr/>
          </p:nvGrpSpPr>
          <p:grpSpPr bwMode="auto">
            <a:xfrm>
              <a:off x="3238500" y="3571875"/>
              <a:ext cx="73025" cy="73025"/>
              <a:chOff x="1292" y="2205"/>
              <a:chExt cx="46" cy="46"/>
            </a:xfrm>
          </p:grpSpPr>
          <p:sp>
            <p:nvSpPr>
              <p:cNvPr id="71" name="Line 17"/>
              <p:cNvSpPr>
                <a:spLocks noChangeShapeType="1"/>
              </p:cNvSpPr>
              <p:nvPr/>
            </p:nvSpPr>
            <p:spPr bwMode="auto">
              <a:xfrm>
                <a:off x="1292" y="2205"/>
                <a:ext cx="46" cy="46"/>
              </a:xfrm>
              <a:prstGeom prst="line">
                <a:avLst/>
              </a:prstGeom>
              <a:noFill/>
              <a:ln w="25400" cap="sq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72" name="Line 18"/>
              <p:cNvSpPr>
                <a:spLocks noChangeShapeType="1"/>
              </p:cNvSpPr>
              <p:nvPr/>
            </p:nvSpPr>
            <p:spPr bwMode="auto">
              <a:xfrm flipH="1">
                <a:off x="1293" y="2205"/>
                <a:ext cx="45" cy="46"/>
              </a:xfrm>
              <a:prstGeom prst="line">
                <a:avLst/>
              </a:prstGeom>
              <a:noFill/>
              <a:ln w="25400" cap="sq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5" name="Group 19"/>
            <p:cNvGrpSpPr>
              <a:grpSpLocks/>
            </p:cNvGrpSpPr>
            <p:nvPr/>
          </p:nvGrpSpPr>
          <p:grpSpPr bwMode="auto">
            <a:xfrm>
              <a:off x="2986088" y="3933825"/>
              <a:ext cx="73025" cy="73025"/>
              <a:chOff x="1292" y="2205"/>
              <a:chExt cx="46" cy="46"/>
            </a:xfrm>
          </p:grpSpPr>
          <p:sp>
            <p:nvSpPr>
              <p:cNvPr id="69" name="Line 20"/>
              <p:cNvSpPr>
                <a:spLocks noChangeShapeType="1"/>
              </p:cNvSpPr>
              <p:nvPr/>
            </p:nvSpPr>
            <p:spPr bwMode="auto">
              <a:xfrm>
                <a:off x="1292" y="2205"/>
                <a:ext cx="46" cy="46"/>
              </a:xfrm>
              <a:prstGeom prst="line">
                <a:avLst/>
              </a:prstGeom>
              <a:noFill/>
              <a:ln w="25400" cap="sq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70" name="Line 21"/>
              <p:cNvSpPr>
                <a:spLocks noChangeShapeType="1"/>
              </p:cNvSpPr>
              <p:nvPr/>
            </p:nvSpPr>
            <p:spPr bwMode="auto">
              <a:xfrm flipH="1">
                <a:off x="1293" y="2205"/>
                <a:ext cx="45" cy="46"/>
              </a:xfrm>
              <a:prstGeom prst="line">
                <a:avLst/>
              </a:prstGeom>
              <a:noFill/>
              <a:ln w="25400" cap="sq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6" name="Group 22"/>
            <p:cNvGrpSpPr>
              <a:grpSpLocks/>
            </p:cNvGrpSpPr>
            <p:nvPr/>
          </p:nvGrpSpPr>
          <p:grpSpPr bwMode="auto">
            <a:xfrm>
              <a:off x="3130550" y="2673350"/>
              <a:ext cx="73025" cy="73025"/>
              <a:chOff x="1292" y="2205"/>
              <a:chExt cx="46" cy="46"/>
            </a:xfrm>
          </p:grpSpPr>
          <p:sp>
            <p:nvSpPr>
              <p:cNvPr id="67" name="Line 23"/>
              <p:cNvSpPr>
                <a:spLocks noChangeShapeType="1"/>
              </p:cNvSpPr>
              <p:nvPr/>
            </p:nvSpPr>
            <p:spPr bwMode="auto">
              <a:xfrm>
                <a:off x="1292" y="2205"/>
                <a:ext cx="46" cy="46"/>
              </a:xfrm>
              <a:prstGeom prst="line">
                <a:avLst/>
              </a:prstGeom>
              <a:noFill/>
              <a:ln w="25400" cap="sq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68" name="Line 24"/>
              <p:cNvSpPr>
                <a:spLocks noChangeShapeType="1"/>
              </p:cNvSpPr>
              <p:nvPr/>
            </p:nvSpPr>
            <p:spPr bwMode="auto">
              <a:xfrm flipH="1">
                <a:off x="1293" y="2205"/>
                <a:ext cx="45" cy="46"/>
              </a:xfrm>
              <a:prstGeom prst="line">
                <a:avLst/>
              </a:prstGeom>
              <a:noFill/>
              <a:ln w="25400" cap="sq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</p:grpSp>
        <p:sp>
          <p:nvSpPr>
            <p:cNvPr id="64" name="Rectangle 91"/>
            <p:cNvSpPr>
              <a:spLocks noChangeArrowheads="1"/>
            </p:cNvSpPr>
            <p:nvPr/>
          </p:nvSpPr>
          <p:spPr bwMode="auto">
            <a:xfrm>
              <a:off x="2124075" y="2600325"/>
              <a:ext cx="436244" cy="369332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rPr>
                <a:t>B</a:t>
              </a:r>
              <a:r>
                <a:rPr kumimoji="0" lang="pl-PL" sz="1800" b="1" i="0" u="none" strike="noStrike" kern="1200" cap="none" spc="0" normalizeH="0" baseline="-2500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rPr>
                <a:t>1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65" name="Rectangle 92"/>
            <p:cNvSpPr>
              <a:spLocks noChangeArrowheads="1"/>
            </p:cNvSpPr>
            <p:nvPr/>
          </p:nvSpPr>
          <p:spPr bwMode="auto">
            <a:xfrm>
              <a:off x="2051050" y="3429000"/>
              <a:ext cx="436244" cy="369332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rPr>
                <a:t>B</a:t>
              </a:r>
              <a:r>
                <a:rPr kumimoji="0" lang="pl-PL" sz="1800" b="1" i="0" u="none" strike="noStrike" kern="1200" cap="none" spc="0" normalizeH="0" baseline="-2500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rPr>
                <a:t>2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66" name="Rectangle 93"/>
            <p:cNvSpPr>
              <a:spLocks noChangeArrowheads="1"/>
            </p:cNvSpPr>
            <p:nvPr/>
          </p:nvSpPr>
          <p:spPr bwMode="auto">
            <a:xfrm>
              <a:off x="3240088" y="3500438"/>
              <a:ext cx="436244" cy="369332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rPr>
                <a:t>B</a:t>
              </a:r>
              <a:r>
                <a:rPr kumimoji="0" lang="pl-PL" sz="1800" b="1" i="0" u="none" strike="noStrike" kern="1200" cap="none" spc="0" normalizeH="0" baseline="-2500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rPr>
                <a:t>3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</p:grpSp>
      <p:sp>
        <p:nvSpPr>
          <p:cNvPr id="79" name="TextBox 78"/>
          <p:cNvSpPr txBox="1"/>
          <p:nvPr/>
        </p:nvSpPr>
        <p:spPr>
          <a:xfrm>
            <a:off x="457200" y="5105400"/>
            <a:ext cx="851066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Given matched points in {A} and {B}, estimate the translation of the object</a:t>
            </a:r>
          </a:p>
        </p:txBody>
      </p:sp>
      <p:graphicFrame>
        <p:nvGraphicFramePr>
          <p:cNvPr id="80" name="Object 79"/>
          <p:cNvGraphicFramePr>
            <a:graphicFrameLocks noChangeAspect="1"/>
          </p:cNvGraphicFramePr>
          <p:nvPr/>
        </p:nvGraphicFramePr>
        <p:xfrm>
          <a:off x="3352800" y="5562600"/>
          <a:ext cx="2476500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0306" name="Equation" r:id="rId4" imgW="1206360" imgH="482400" progId="Equation.3">
                  <p:embed/>
                </p:oleObj>
              </mc:Choice>
              <mc:Fallback>
                <p:oleObj name="Equation" r:id="rId4" imgW="1206360" imgH="482400" progId="Equation.3">
                  <p:embed/>
                  <p:pic>
                    <p:nvPicPr>
                      <p:cNvPr id="80" name="Object 7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52800" y="5562600"/>
                        <a:ext cx="2476500" cy="990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50699484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Rectangle 53"/>
          <p:cNvSpPr/>
          <p:nvPr/>
        </p:nvSpPr>
        <p:spPr>
          <a:xfrm>
            <a:off x="685800" y="838200"/>
            <a:ext cx="3429000" cy="33528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solving for translation</a:t>
            </a:r>
          </a:p>
        </p:txBody>
      </p:sp>
      <p:pic>
        <p:nvPicPr>
          <p:cNvPr id="29" name="Picture 5" descr="obj14__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15975" y="1214438"/>
            <a:ext cx="2141538" cy="202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1" name="Group 100"/>
          <p:cNvGrpSpPr>
            <a:grpSpLocks/>
          </p:cNvGrpSpPr>
          <p:nvPr/>
        </p:nvGrpSpPr>
        <p:grpSpPr bwMode="auto">
          <a:xfrm>
            <a:off x="1247775" y="1406525"/>
            <a:ext cx="1625633" cy="1406525"/>
            <a:chOff x="2051050" y="2600325"/>
            <a:chExt cx="1625282" cy="1406525"/>
          </a:xfrm>
        </p:grpSpPr>
        <p:grpSp>
          <p:nvGrpSpPr>
            <p:cNvPr id="32" name="Group 7"/>
            <p:cNvGrpSpPr>
              <a:grpSpLocks/>
            </p:cNvGrpSpPr>
            <p:nvPr/>
          </p:nvGrpSpPr>
          <p:grpSpPr bwMode="auto">
            <a:xfrm>
              <a:off x="2051050" y="3500438"/>
              <a:ext cx="73025" cy="73025"/>
              <a:chOff x="1292" y="2205"/>
              <a:chExt cx="46" cy="46"/>
            </a:xfrm>
          </p:grpSpPr>
          <p:sp>
            <p:nvSpPr>
              <p:cNvPr id="51" name="Line 8"/>
              <p:cNvSpPr>
                <a:spLocks noChangeShapeType="1"/>
              </p:cNvSpPr>
              <p:nvPr/>
            </p:nvSpPr>
            <p:spPr bwMode="auto">
              <a:xfrm>
                <a:off x="1292" y="2205"/>
                <a:ext cx="46" cy="46"/>
              </a:xfrm>
              <a:prstGeom prst="line">
                <a:avLst/>
              </a:prstGeom>
              <a:noFill/>
              <a:ln w="25400" cap="sq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52" name="Line 9"/>
              <p:cNvSpPr>
                <a:spLocks noChangeShapeType="1"/>
              </p:cNvSpPr>
              <p:nvPr/>
            </p:nvSpPr>
            <p:spPr bwMode="auto">
              <a:xfrm flipH="1">
                <a:off x="1293" y="2205"/>
                <a:ext cx="45" cy="46"/>
              </a:xfrm>
              <a:prstGeom prst="line">
                <a:avLst/>
              </a:prstGeom>
              <a:noFill/>
              <a:ln w="25400" cap="sq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33" name="Group 10"/>
            <p:cNvGrpSpPr>
              <a:grpSpLocks/>
            </p:cNvGrpSpPr>
            <p:nvPr/>
          </p:nvGrpSpPr>
          <p:grpSpPr bwMode="auto">
            <a:xfrm>
              <a:off x="2087563" y="2708275"/>
              <a:ext cx="73025" cy="73025"/>
              <a:chOff x="1292" y="2205"/>
              <a:chExt cx="46" cy="46"/>
            </a:xfrm>
          </p:grpSpPr>
          <p:sp>
            <p:nvSpPr>
              <p:cNvPr id="49" name="Line 11"/>
              <p:cNvSpPr>
                <a:spLocks noChangeShapeType="1"/>
              </p:cNvSpPr>
              <p:nvPr/>
            </p:nvSpPr>
            <p:spPr bwMode="auto">
              <a:xfrm>
                <a:off x="1292" y="2205"/>
                <a:ext cx="46" cy="46"/>
              </a:xfrm>
              <a:prstGeom prst="line">
                <a:avLst/>
              </a:prstGeom>
              <a:noFill/>
              <a:ln w="25400" cap="sq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50" name="Line 12"/>
              <p:cNvSpPr>
                <a:spLocks noChangeShapeType="1"/>
              </p:cNvSpPr>
              <p:nvPr/>
            </p:nvSpPr>
            <p:spPr bwMode="auto">
              <a:xfrm flipH="1">
                <a:off x="1293" y="2205"/>
                <a:ext cx="45" cy="46"/>
              </a:xfrm>
              <a:prstGeom prst="line">
                <a:avLst/>
              </a:prstGeom>
              <a:noFill/>
              <a:ln w="25400" cap="sq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34" name="Group 13"/>
            <p:cNvGrpSpPr>
              <a:grpSpLocks/>
            </p:cNvGrpSpPr>
            <p:nvPr/>
          </p:nvGrpSpPr>
          <p:grpSpPr bwMode="auto">
            <a:xfrm>
              <a:off x="2374900" y="2995613"/>
              <a:ext cx="73025" cy="73025"/>
              <a:chOff x="1292" y="2205"/>
              <a:chExt cx="46" cy="46"/>
            </a:xfrm>
          </p:grpSpPr>
          <p:sp>
            <p:nvSpPr>
              <p:cNvPr id="47" name="Line 14"/>
              <p:cNvSpPr>
                <a:spLocks noChangeShapeType="1"/>
              </p:cNvSpPr>
              <p:nvPr/>
            </p:nvSpPr>
            <p:spPr bwMode="auto">
              <a:xfrm>
                <a:off x="1292" y="2205"/>
                <a:ext cx="46" cy="46"/>
              </a:xfrm>
              <a:prstGeom prst="line">
                <a:avLst/>
              </a:prstGeom>
              <a:noFill/>
              <a:ln w="25400" cap="sq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48" name="Line 15"/>
              <p:cNvSpPr>
                <a:spLocks noChangeShapeType="1"/>
              </p:cNvSpPr>
              <p:nvPr/>
            </p:nvSpPr>
            <p:spPr bwMode="auto">
              <a:xfrm flipH="1">
                <a:off x="1293" y="2205"/>
                <a:ext cx="45" cy="46"/>
              </a:xfrm>
              <a:prstGeom prst="line">
                <a:avLst/>
              </a:prstGeom>
              <a:noFill/>
              <a:ln w="25400" cap="sq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35" name="Group 16"/>
            <p:cNvGrpSpPr>
              <a:grpSpLocks/>
            </p:cNvGrpSpPr>
            <p:nvPr/>
          </p:nvGrpSpPr>
          <p:grpSpPr bwMode="auto">
            <a:xfrm>
              <a:off x="3238500" y="3571875"/>
              <a:ext cx="73025" cy="73025"/>
              <a:chOff x="1292" y="2205"/>
              <a:chExt cx="46" cy="46"/>
            </a:xfrm>
          </p:grpSpPr>
          <p:sp>
            <p:nvSpPr>
              <p:cNvPr id="45" name="Line 17"/>
              <p:cNvSpPr>
                <a:spLocks noChangeShapeType="1"/>
              </p:cNvSpPr>
              <p:nvPr/>
            </p:nvSpPr>
            <p:spPr bwMode="auto">
              <a:xfrm>
                <a:off x="1292" y="2205"/>
                <a:ext cx="46" cy="46"/>
              </a:xfrm>
              <a:prstGeom prst="line">
                <a:avLst/>
              </a:prstGeom>
              <a:noFill/>
              <a:ln w="25400" cap="sq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46" name="Line 18"/>
              <p:cNvSpPr>
                <a:spLocks noChangeShapeType="1"/>
              </p:cNvSpPr>
              <p:nvPr/>
            </p:nvSpPr>
            <p:spPr bwMode="auto">
              <a:xfrm flipH="1">
                <a:off x="1293" y="2205"/>
                <a:ext cx="45" cy="46"/>
              </a:xfrm>
              <a:prstGeom prst="line">
                <a:avLst/>
              </a:prstGeom>
              <a:noFill/>
              <a:ln w="25400" cap="sq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36" name="Group 19"/>
            <p:cNvGrpSpPr>
              <a:grpSpLocks/>
            </p:cNvGrpSpPr>
            <p:nvPr/>
          </p:nvGrpSpPr>
          <p:grpSpPr bwMode="auto">
            <a:xfrm>
              <a:off x="2986088" y="3933825"/>
              <a:ext cx="73025" cy="73025"/>
              <a:chOff x="1292" y="2205"/>
              <a:chExt cx="46" cy="46"/>
            </a:xfrm>
          </p:grpSpPr>
          <p:sp>
            <p:nvSpPr>
              <p:cNvPr id="43" name="Line 20"/>
              <p:cNvSpPr>
                <a:spLocks noChangeShapeType="1"/>
              </p:cNvSpPr>
              <p:nvPr/>
            </p:nvSpPr>
            <p:spPr bwMode="auto">
              <a:xfrm>
                <a:off x="1292" y="2205"/>
                <a:ext cx="46" cy="46"/>
              </a:xfrm>
              <a:prstGeom prst="line">
                <a:avLst/>
              </a:prstGeom>
              <a:noFill/>
              <a:ln w="25400" cap="sq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44" name="Line 21"/>
              <p:cNvSpPr>
                <a:spLocks noChangeShapeType="1"/>
              </p:cNvSpPr>
              <p:nvPr/>
            </p:nvSpPr>
            <p:spPr bwMode="auto">
              <a:xfrm flipH="1">
                <a:off x="1293" y="2205"/>
                <a:ext cx="45" cy="46"/>
              </a:xfrm>
              <a:prstGeom prst="line">
                <a:avLst/>
              </a:prstGeom>
              <a:noFill/>
              <a:ln w="25400" cap="sq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37" name="Group 22"/>
            <p:cNvGrpSpPr>
              <a:grpSpLocks/>
            </p:cNvGrpSpPr>
            <p:nvPr/>
          </p:nvGrpSpPr>
          <p:grpSpPr bwMode="auto">
            <a:xfrm>
              <a:off x="3130550" y="2673350"/>
              <a:ext cx="73025" cy="73025"/>
              <a:chOff x="1292" y="2205"/>
              <a:chExt cx="46" cy="46"/>
            </a:xfrm>
          </p:grpSpPr>
          <p:sp>
            <p:nvSpPr>
              <p:cNvPr id="41" name="Line 23"/>
              <p:cNvSpPr>
                <a:spLocks noChangeShapeType="1"/>
              </p:cNvSpPr>
              <p:nvPr/>
            </p:nvSpPr>
            <p:spPr bwMode="auto">
              <a:xfrm>
                <a:off x="1292" y="2205"/>
                <a:ext cx="46" cy="46"/>
              </a:xfrm>
              <a:prstGeom prst="line">
                <a:avLst/>
              </a:prstGeom>
              <a:noFill/>
              <a:ln w="25400" cap="sq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42" name="Line 24"/>
              <p:cNvSpPr>
                <a:spLocks noChangeShapeType="1"/>
              </p:cNvSpPr>
              <p:nvPr/>
            </p:nvSpPr>
            <p:spPr bwMode="auto">
              <a:xfrm flipH="1">
                <a:off x="1293" y="2205"/>
                <a:ext cx="45" cy="46"/>
              </a:xfrm>
              <a:prstGeom prst="line">
                <a:avLst/>
              </a:prstGeom>
              <a:noFill/>
              <a:ln w="25400" cap="sq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</p:grpSp>
        <p:sp>
          <p:nvSpPr>
            <p:cNvPr id="38" name="Rectangle 91"/>
            <p:cNvSpPr>
              <a:spLocks noChangeArrowheads="1"/>
            </p:cNvSpPr>
            <p:nvPr/>
          </p:nvSpPr>
          <p:spPr bwMode="auto">
            <a:xfrm>
              <a:off x="2124075" y="2600325"/>
              <a:ext cx="436244" cy="369332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A</a:t>
              </a:r>
              <a:r>
                <a:rPr kumimoji="0" lang="pl-PL" sz="1800" b="1" i="0" u="none" strike="noStrike" kern="1200" cap="none" spc="0" normalizeH="0" baseline="-2500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1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39" name="Rectangle 92"/>
            <p:cNvSpPr>
              <a:spLocks noChangeArrowheads="1"/>
            </p:cNvSpPr>
            <p:nvPr/>
          </p:nvSpPr>
          <p:spPr bwMode="auto">
            <a:xfrm>
              <a:off x="2051050" y="3429000"/>
              <a:ext cx="436244" cy="369332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800" b="1" i="0" u="none" strike="noStrike" kern="1200" cap="none" spc="0" normalizeH="0" baseline="0" noProof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A</a:t>
              </a:r>
              <a:r>
                <a:rPr kumimoji="0" lang="pl-PL" sz="1800" b="1" i="0" u="none" strike="noStrike" kern="1200" cap="none" spc="0" normalizeH="0" baseline="-25000" noProof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2</a:t>
              </a: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40" name="Rectangle 93"/>
            <p:cNvSpPr>
              <a:spLocks noChangeArrowheads="1"/>
            </p:cNvSpPr>
            <p:nvPr/>
          </p:nvSpPr>
          <p:spPr bwMode="auto">
            <a:xfrm>
              <a:off x="3240088" y="3500438"/>
              <a:ext cx="436244" cy="369332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800" b="1" i="0" u="none" strike="noStrike" kern="1200" cap="none" spc="0" normalizeH="0" baseline="0" noProof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A</a:t>
              </a:r>
              <a:r>
                <a:rPr kumimoji="0" lang="pl-PL" sz="1800" b="1" i="0" u="none" strike="noStrike" kern="1200" cap="none" spc="0" normalizeH="0" baseline="-25000" noProof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3</a:t>
              </a: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55" name="Rectangle 54"/>
          <p:cNvSpPr/>
          <p:nvPr/>
        </p:nvSpPr>
        <p:spPr>
          <a:xfrm>
            <a:off x="5181600" y="838200"/>
            <a:ext cx="3429000" cy="33528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56" name="Picture 5" descr="obj14__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88062" y="2009775"/>
            <a:ext cx="2141538" cy="202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57" name="Group 100"/>
          <p:cNvGrpSpPr>
            <a:grpSpLocks/>
          </p:cNvGrpSpPr>
          <p:nvPr/>
        </p:nvGrpSpPr>
        <p:grpSpPr bwMode="auto">
          <a:xfrm>
            <a:off x="6519862" y="2201862"/>
            <a:ext cx="1625633" cy="1406525"/>
            <a:chOff x="2051050" y="2600325"/>
            <a:chExt cx="1625282" cy="1406525"/>
          </a:xfrm>
        </p:grpSpPr>
        <p:grpSp>
          <p:nvGrpSpPr>
            <p:cNvPr id="58" name="Group 7"/>
            <p:cNvGrpSpPr>
              <a:grpSpLocks/>
            </p:cNvGrpSpPr>
            <p:nvPr/>
          </p:nvGrpSpPr>
          <p:grpSpPr bwMode="auto">
            <a:xfrm>
              <a:off x="2051050" y="3500438"/>
              <a:ext cx="73025" cy="73025"/>
              <a:chOff x="1292" y="2205"/>
              <a:chExt cx="46" cy="46"/>
            </a:xfrm>
          </p:grpSpPr>
          <p:sp>
            <p:nvSpPr>
              <p:cNvPr id="77" name="Line 8"/>
              <p:cNvSpPr>
                <a:spLocks noChangeShapeType="1"/>
              </p:cNvSpPr>
              <p:nvPr/>
            </p:nvSpPr>
            <p:spPr bwMode="auto">
              <a:xfrm>
                <a:off x="1292" y="2205"/>
                <a:ext cx="46" cy="46"/>
              </a:xfrm>
              <a:prstGeom prst="line">
                <a:avLst/>
              </a:prstGeom>
              <a:noFill/>
              <a:ln w="25400" cap="sq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78" name="Line 9"/>
              <p:cNvSpPr>
                <a:spLocks noChangeShapeType="1"/>
              </p:cNvSpPr>
              <p:nvPr/>
            </p:nvSpPr>
            <p:spPr bwMode="auto">
              <a:xfrm flipH="1">
                <a:off x="1293" y="2205"/>
                <a:ext cx="45" cy="46"/>
              </a:xfrm>
              <a:prstGeom prst="line">
                <a:avLst/>
              </a:prstGeom>
              <a:noFill/>
              <a:ln w="25400" cap="sq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59" name="Group 10"/>
            <p:cNvGrpSpPr>
              <a:grpSpLocks/>
            </p:cNvGrpSpPr>
            <p:nvPr/>
          </p:nvGrpSpPr>
          <p:grpSpPr bwMode="auto">
            <a:xfrm>
              <a:off x="2087563" y="2708275"/>
              <a:ext cx="73025" cy="73025"/>
              <a:chOff x="1292" y="2205"/>
              <a:chExt cx="46" cy="46"/>
            </a:xfrm>
          </p:grpSpPr>
          <p:sp>
            <p:nvSpPr>
              <p:cNvPr id="75" name="Line 11"/>
              <p:cNvSpPr>
                <a:spLocks noChangeShapeType="1"/>
              </p:cNvSpPr>
              <p:nvPr/>
            </p:nvSpPr>
            <p:spPr bwMode="auto">
              <a:xfrm>
                <a:off x="1292" y="2205"/>
                <a:ext cx="46" cy="46"/>
              </a:xfrm>
              <a:prstGeom prst="line">
                <a:avLst/>
              </a:prstGeom>
              <a:noFill/>
              <a:ln w="25400" cap="sq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76" name="Line 12"/>
              <p:cNvSpPr>
                <a:spLocks noChangeShapeType="1"/>
              </p:cNvSpPr>
              <p:nvPr/>
            </p:nvSpPr>
            <p:spPr bwMode="auto">
              <a:xfrm flipH="1">
                <a:off x="1293" y="2205"/>
                <a:ext cx="45" cy="46"/>
              </a:xfrm>
              <a:prstGeom prst="line">
                <a:avLst/>
              </a:prstGeom>
              <a:noFill/>
              <a:ln w="25400" cap="sq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60" name="Group 13"/>
            <p:cNvGrpSpPr>
              <a:grpSpLocks/>
            </p:cNvGrpSpPr>
            <p:nvPr/>
          </p:nvGrpSpPr>
          <p:grpSpPr bwMode="auto">
            <a:xfrm>
              <a:off x="2374900" y="2995613"/>
              <a:ext cx="73025" cy="73025"/>
              <a:chOff x="1292" y="2205"/>
              <a:chExt cx="46" cy="46"/>
            </a:xfrm>
          </p:grpSpPr>
          <p:sp>
            <p:nvSpPr>
              <p:cNvPr id="73" name="Line 14"/>
              <p:cNvSpPr>
                <a:spLocks noChangeShapeType="1"/>
              </p:cNvSpPr>
              <p:nvPr/>
            </p:nvSpPr>
            <p:spPr bwMode="auto">
              <a:xfrm>
                <a:off x="1292" y="2205"/>
                <a:ext cx="46" cy="46"/>
              </a:xfrm>
              <a:prstGeom prst="line">
                <a:avLst/>
              </a:prstGeom>
              <a:noFill/>
              <a:ln w="25400" cap="sq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74" name="Line 15"/>
              <p:cNvSpPr>
                <a:spLocks noChangeShapeType="1"/>
              </p:cNvSpPr>
              <p:nvPr/>
            </p:nvSpPr>
            <p:spPr bwMode="auto">
              <a:xfrm flipH="1">
                <a:off x="1293" y="2205"/>
                <a:ext cx="45" cy="46"/>
              </a:xfrm>
              <a:prstGeom prst="line">
                <a:avLst/>
              </a:prstGeom>
              <a:noFill/>
              <a:ln w="25400" cap="sq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61" name="Group 16"/>
            <p:cNvGrpSpPr>
              <a:grpSpLocks/>
            </p:cNvGrpSpPr>
            <p:nvPr/>
          </p:nvGrpSpPr>
          <p:grpSpPr bwMode="auto">
            <a:xfrm>
              <a:off x="3238500" y="3571875"/>
              <a:ext cx="73025" cy="73025"/>
              <a:chOff x="1292" y="2205"/>
              <a:chExt cx="46" cy="46"/>
            </a:xfrm>
          </p:grpSpPr>
          <p:sp>
            <p:nvSpPr>
              <p:cNvPr id="71" name="Line 17"/>
              <p:cNvSpPr>
                <a:spLocks noChangeShapeType="1"/>
              </p:cNvSpPr>
              <p:nvPr/>
            </p:nvSpPr>
            <p:spPr bwMode="auto">
              <a:xfrm>
                <a:off x="1292" y="2205"/>
                <a:ext cx="46" cy="46"/>
              </a:xfrm>
              <a:prstGeom prst="line">
                <a:avLst/>
              </a:prstGeom>
              <a:noFill/>
              <a:ln w="25400" cap="sq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72" name="Line 18"/>
              <p:cNvSpPr>
                <a:spLocks noChangeShapeType="1"/>
              </p:cNvSpPr>
              <p:nvPr/>
            </p:nvSpPr>
            <p:spPr bwMode="auto">
              <a:xfrm flipH="1">
                <a:off x="1293" y="2205"/>
                <a:ext cx="45" cy="46"/>
              </a:xfrm>
              <a:prstGeom prst="line">
                <a:avLst/>
              </a:prstGeom>
              <a:noFill/>
              <a:ln w="25400" cap="sq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62" name="Group 19"/>
            <p:cNvGrpSpPr>
              <a:grpSpLocks/>
            </p:cNvGrpSpPr>
            <p:nvPr/>
          </p:nvGrpSpPr>
          <p:grpSpPr bwMode="auto">
            <a:xfrm>
              <a:off x="2986088" y="3933825"/>
              <a:ext cx="73025" cy="73025"/>
              <a:chOff x="1292" y="2205"/>
              <a:chExt cx="46" cy="46"/>
            </a:xfrm>
          </p:grpSpPr>
          <p:sp>
            <p:nvSpPr>
              <p:cNvPr id="69" name="Line 20"/>
              <p:cNvSpPr>
                <a:spLocks noChangeShapeType="1"/>
              </p:cNvSpPr>
              <p:nvPr/>
            </p:nvSpPr>
            <p:spPr bwMode="auto">
              <a:xfrm>
                <a:off x="1292" y="2205"/>
                <a:ext cx="46" cy="46"/>
              </a:xfrm>
              <a:prstGeom prst="line">
                <a:avLst/>
              </a:prstGeom>
              <a:noFill/>
              <a:ln w="25400" cap="sq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70" name="Line 21"/>
              <p:cNvSpPr>
                <a:spLocks noChangeShapeType="1"/>
              </p:cNvSpPr>
              <p:nvPr/>
            </p:nvSpPr>
            <p:spPr bwMode="auto">
              <a:xfrm flipH="1">
                <a:off x="1293" y="2205"/>
                <a:ext cx="45" cy="46"/>
              </a:xfrm>
              <a:prstGeom prst="line">
                <a:avLst/>
              </a:prstGeom>
              <a:noFill/>
              <a:ln w="25400" cap="sq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63" name="Group 22"/>
            <p:cNvGrpSpPr>
              <a:grpSpLocks/>
            </p:cNvGrpSpPr>
            <p:nvPr/>
          </p:nvGrpSpPr>
          <p:grpSpPr bwMode="auto">
            <a:xfrm>
              <a:off x="3130550" y="2673350"/>
              <a:ext cx="73025" cy="73025"/>
              <a:chOff x="1292" y="2205"/>
              <a:chExt cx="46" cy="46"/>
            </a:xfrm>
          </p:grpSpPr>
          <p:sp>
            <p:nvSpPr>
              <p:cNvPr id="67" name="Line 23"/>
              <p:cNvSpPr>
                <a:spLocks noChangeShapeType="1"/>
              </p:cNvSpPr>
              <p:nvPr/>
            </p:nvSpPr>
            <p:spPr bwMode="auto">
              <a:xfrm>
                <a:off x="1292" y="2205"/>
                <a:ext cx="46" cy="46"/>
              </a:xfrm>
              <a:prstGeom prst="line">
                <a:avLst/>
              </a:prstGeom>
              <a:noFill/>
              <a:ln w="25400" cap="sq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68" name="Line 24"/>
              <p:cNvSpPr>
                <a:spLocks noChangeShapeType="1"/>
              </p:cNvSpPr>
              <p:nvPr/>
            </p:nvSpPr>
            <p:spPr bwMode="auto">
              <a:xfrm flipH="1">
                <a:off x="1293" y="2205"/>
                <a:ext cx="45" cy="46"/>
              </a:xfrm>
              <a:prstGeom prst="line">
                <a:avLst/>
              </a:prstGeom>
              <a:noFill/>
              <a:ln w="25400" cap="sq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</p:grpSp>
        <p:sp>
          <p:nvSpPr>
            <p:cNvPr id="64" name="Rectangle 91"/>
            <p:cNvSpPr>
              <a:spLocks noChangeArrowheads="1"/>
            </p:cNvSpPr>
            <p:nvPr/>
          </p:nvSpPr>
          <p:spPr bwMode="auto">
            <a:xfrm>
              <a:off x="2124075" y="2600325"/>
              <a:ext cx="436244" cy="369332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B</a:t>
              </a:r>
              <a:r>
                <a:rPr kumimoji="0" lang="pl-PL" sz="1800" b="1" i="0" u="none" strike="noStrike" kern="1200" cap="none" spc="0" normalizeH="0" baseline="-2500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1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65" name="Rectangle 92"/>
            <p:cNvSpPr>
              <a:spLocks noChangeArrowheads="1"/>
            </p:cNvSpPr>
            <p:nvPr/>
          </p:nvSpPr>
          <p:spPr bwMode="auto">
            <a:xfrm>
              <a:off x="2051050" y="3429000"/>
              <a:ext cx="436244" cy="369332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B</a:t>
              </a:r>
              <a:r>
                <a:rPr kumimoji="0" lang="pl-PL" sz="1800" b="1" i="0" u="none" strike="noStrike" kern="1200" cap="none" spc="0" normalizeH="0" baseline="-2500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2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66" name="Rectangle 93"/>
            <p:cNvSpPr>
              <a:spLocks noChangeArrowheads="1"/>
            </p:cNvSpPr>
            <p:nvPr/>
          </p:nvSpPr>
          <p:spPr bwMode="auto">
            <a:xfrm>
              <a:off x="3240088" y="3500438"/>
              <a:ext cx="436244" cy="369332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B</a:t>
              </a:r>
              <a:r>
                <a:rPr kumimoji="0" lang="pl-PL" sz="1800" b="1" i="0" u="none" strike="noStrike" kern="1200" cap="none" spc="0" normalizeH="0" baseline="-2500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3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79" name="TextBox 78"/>
          <p:cNvSpPr txBox="1"/>
          <p:nvPr/>
        </p:nvSpPr>
        <p:spPr>
          <a:xfrm>
            <a:off x="5434743" y="4216386"/>
            <a:ext cx="29578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Least squares setup</a:t>
            </a:r>
          </a:p>
        </p:txBody>
      </p:sp>
      <p:graphicFrame>
        <p:nvGraphicFramePr>
          <p:cNvPr id="80" name="Object 79"/>
          <p:cNvGraphicFramePr>
            <a:graphicFrameLocks noChangeAspect="1"/>
          </p:cNvGraphicFramePr>
          <p:nvPr>
            <p:extLst/>
          </p:nvPr>
        </p:nvGraphicFramePr>
        <p:xfrm>
          <a:off x="700810" y="5105315"/>
          <a:ext cx="2476500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1346" name="Equation" r:id="rId5" imgW="1206360" imgH="482400" progId="Equation.3">
                  <p:embed/>
                </p:oleObj>
              </mc:Choice>
              <mc:Fallback>
                <p:oleObj name="Equation" r:id="rId5" imgW="1206360" imgH="482400" progId="Equation.3">
                  <p:embed/>
                  <p:pic>
                    <p:nvPicPr>
                      <p:cNvPr id="80" name="Object 7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0810" y="5105315"/>
                        <a:ext cx="2476500" cy="990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1" name="Right Arrow 80"/>
          <p:cNvSpPr/>
          <p:nvPr/>
        </p:nvSpPr>
        <p:spPr>
          <a:xfrm>
            <a:off x="4343400" y="2743200"/>
            <a:ext cx="609600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4277265" y="2286000"/>
            <a:ext cx="7489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(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t</a:t>
            </a:r>
            <a:r>
              <a:rPr kumimoji="0" lang="en-US" sz="1800" b="0" i="0" u="none" strike="noStrike" kern="1200" cap="none" spc="0" normalizeH="0" baseline="-25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x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,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t</a:t>
            </a:r>
            <a:r>
              <a:rPr kumimoji="0" lang="en-US" sz="1800" b="0" i="0" u="none" strike="noStrike" kern="1200" cap="none" spc="0" normalizeH="0" baseline="-25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y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)</a:t>
            </a:r>
          </a:p>
        </p:txBody>
      </p:sp>
      <p:graphicFrame>
        <p:nvGraphicFramePr>
          <p:cNvPr id="237571" name="Object 3"/>
          <p:cNvGraphicFramePr>
            <a:graphicFrameLocks noChangeAspect="1"/>
          </p:cNvGraphicFramePr>
          <p:nvPr>
            <p:extLst/>
          </p:nvPr>
        </p:nvGraphicFramePr>
        <p:xfrm>
          <a:off x="5676636" y="4703437"/>
          <a:ext cx="2705210" cy="210886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1347" name="Equation" r:id="rId7" imgW="1498320" imgH="1168200" progId="Equation.3">
                  <p:embed/>
                </p:oleObj>
              </mc:Choice>
              <mc:Fallback>
                <p:oleObj name="Equation" r:id="rId7" imgW="1498320" imgH="1168200" progId="Equation.3">
                  <p:embed/>
                  <p:pic>
                    <p:nvPicPr>
                      <p:cNvPr id="237571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76636" y="4703437"/>
                        <a:ext cx="2705210" cy="2108861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15176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Rectangle 53"/>
          <p:cNvSpPr/>
          <p:nvPr/>
        </p:nvSpPr>
        <p:spPr>
          <a:xfrm>
            <a:off x="685800" y="1447800"/>
            <a:ext cx="3429000" cy="33528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discovering rot/trans/scale</a:t>
            </a:r>
          </a:p>
        </p:txBody>
      </p:sp>
      <p:pic>
        <p:nvPicPr>
          <p:cNvPr id="29" name="Picture 5" descr="obj14__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5975" y="1824038"/>
            <a:ext cx="2141538" cy="202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" name="Group 100"/>
          <p:cNvGrpSpPr>
            <a:grpSpLocks/>
          </p:cNvGrpSpPr>
          <p:nvPr/>
        </p:nvGrpSpPr>
        <p:grpSpPr bwMode="auto">
          <a:xfrm>
            <a:off x="1247775" y="2016125"/>
            <a:ext cx="1625633" cy="1406525"/>
            <a:chOff x="2051050" y="2600325"/>
            <a:chExt cx="1625282" cy="1406525"/>
          </a:xfrm>
        </p:grpSpPr>
        <p:grpSp>
          <p:nvGrpSpPr>
            <p:cNvPr id="4" name="Group 7"/>
            <p:cNvGrpSpPr>
              <a:grpSpLocks/>
            </p:cNvGrpSpPr>
            <p:nvPr/>
          </p:nvGrpSpPr>
          <p:grpSpPr bwMode="auto">
            <a:xfrm>
              <a:off x="2051050" y="3500438"/>
              <a:ext cx="73025" cy="73025"/>
              <a:chOff x="1292" y="2205"/>
              <a:chExt cx="46" cy="46"/>
            </a:xfrm>
          </p:grpSpPr>
          <p:sp>
            <p:nvSpPr>
              <p:cNvPr id="51" name="Line 8"/>
              <p:cNvSpPr>
                <a:spLocks noChangeShapeType="1"/>
              </p:cNvSpPr>
              <p:nvPr/>
            </p:nvSpPr>
            <p:spPr bwMode="auto">
              <a:xfrm>
                <a:off x="1292" y="2205"/>
                <a:ext cx="46" cy="46"/>
              </a:xfrm>
              <a:prstGeom prst="line">
                <a:avLst/>
              </a:prstGeom>
              <a:noFill/>
              <a:ln w="25400" cap="sq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52" name="Line 9"/>
              <p:cNvSpPr>
                <a:spLocks noChangeShapeType="1"/>
              </p:cNvSpPr>
              <p:nvPr/>
            </p:nvSpPr>
            <p:spPr bwMode="auto">
              <a:xfrm flipH="1">
                <a:off x="1293" y="2205"/>
                <a:ext cx="45" cy="46"/>
              </a:xfrm>
              <a:prstGeom prst="line">
                <a:avLst/>
              </a:prstGeom>
              <a:noFill/>
              <a:ln w="25400" cap="sq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5" name="Group 10"/>
            <p:cNvGrpSpPr>
              <a:grpSpLocks/>
            </p:cNvGrpSpPr>
            <p:nvPr/>
          </p:nvGrpSpPr>
          <p:grpSpPr bwMode="auto">
            <a:xfrm>
              <a:off x="2087563" y="2708275"/>
              <a:ext cx="73025" cy="73025"/>
              <a:chOff x="1292" y="2205"/>
              <a:chExt cx="46" cy="46"/>
            </a:xfrm>
          </p:grpSpPr>
          <p:sp>
            <p:nvSpPr>
              <p:cNvPr id="49" name="Line 11"/>
              <p:cNvSpPr>
                <a:spLocks noChangeShapeType="1"/>
              </p:cNvSpPr>
              <p:nvPr/>
            </p:nvSpPr>
            <p:spPr bwMode="auto">
              <a:xfrm>
                <a:off x="1292" y="2205"/>
                <a:ext cx="46" cy="46"/>
              </a:xfrm>
              <a:prstGeom prst="line">
                <a:avLst/>
              </a:prstGeom>
              <a:noFill/>
              <a:ln w="25400" cap="sq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50" name="Line 12"/>
              <p:cNvSpPr>
                <a:spLocks noChangeShapeType="1"/>
              </p:cNvSpPr>
              <p:nvPr/>
            </p:nvSpPr>
            <p:spPr bwMode="auto">
              <a:xfrm flipH="1">
                <a:off x="1293" y="2205"/>
                <a:ext cx="45" cy="46"/>
              </a:xfrm>
              <a:prstGeom prst="line">
                <a:avLst/>
              </a:prstGeom>
              <a:noFill/>
              <a:ln w="25400" cap="sq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6" name="Group 13"/>
            <p:cNvGrpSpPr>
              <a:grpSpLocks/>
            </p:cNvGrpSpPr>
            <p:nvPr/>
          </p:nvGrpSpPr>
          <p:grpSpPr bwMode="auto">
            <a:xfrm>
              <a:off x="2374900" y="2995613"/>
              <a:ext cx="73025" cy="73025"/>
              <a:chOff x="1292" y="2205"/>
              <a:chExt cx="46" cy="46"/>
            </a:xfrm>
          </p:grpSpPr>
          <p:sp>
            <p:nvSpPr>
              <p:cNvPr id="47" name="Line 14"/>
              <p:cNvSpPr>
                <a:spLocks noChangeShapeType="1"/>
              </p:cNvSpPr>
              <p:nvPr/>
            </p:nvSpPr>
            <p:spPr bwMode="auto">
              <a:xfrm>
                <a:off x="1292" y="2205"/>
                <a:ext cx="46" cy="46"/>
              </a:xfrm>
              <a:prstGeom prst="line">
                <a:avLst/>
              </a:prstGeom>
              <a:noFill/>
              <a:ln w="25400" cap="sq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48" name="Line 15"/>
              <p:cNvSpPr>
                <a:spLocks noChangeShapeType="1"/>
              </p:cNvSpPr>
              <p:nvPr/>
            </p:nvSpPr>
            <p:spPr bwMode="auto">
              <a:xfrm flipH="1">
                <a:off x="1293" y="2205"/>
                <a:ext cx="45" cy="46"/>
              </a:xfrm>
              <a:prstGeom prst="line">
                <a:avLst/>
              </a:prstGeom>
              <a:noFill/>
              <a:ln w="25400" cap="sq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7" name="Group 16"/>
            <p:cNvGrpSpPr>
              <a:grpSpLocks/>
            </p:cNvGrpSpPr>
            <p:nvPr/>
          </p:nvGrpSpPr>
          <p:grpSpPr bwMode="auto">
            <a:xfrm>
              <a:off x="3238500" y="3571875"/>
              <a:ext cx="73025" cy="73025"/>
              <a:chOff x="1292" y="2205"/>
              <a:chExt cx="46" cy="46"/>
            </a:xfrm>
          </p:grpSpPr>
          <p:sp>
            <p:nvSpPr>
              <p:cNvPr id="45" name="Line 17"/>
              <p:cNvSpPr>
                <a:spLocks noChangeShapeType="1"/>
              </p:cNvSpPr>
              <p:nvPr/>
            </p:nvSpPr>
            <p:spPr bwMode="auto">
              <a:xfrm>
                <a:off x="1292" y="2205"/>
                <a:ext cx="46" cy="46"/>
              </a:xfrm>
              <a:prstGeom prst="line">
                <a:avLst/>
              </a:prstGeom>
              <a:noFill/>
              <a:ln w="25400" cap="sq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46" name="Line 18"/>
              <p:cNvSpPr>
                <a:spLocks noChangeShapeType="1"/>
              </p:cNvSpPr>
              <p:nvPr/>
            </p:nvSpPr>
            <p:spPr bwMode="auto">
              <a:xfrm flipH="1">
                <a:off x="1293" y="2205"/>
                <a:ext cx="45" cy="46"/>
              </a:xfrm>
              <a:prstGeom prst="line">
                <a:avLst/>
              </a:prstGeom>
              <a:noFill/>
              <a:ln w="25400" cap="sq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8" name="Group 19"/>
            <p:cNvGrpSpPr>
              <a:grpSpLocks/>
            </p:cNvGrpSpPr>
            <p:nvPr/>
          </p:nvGrpSpPr>
          <p:grpSpPr bwMode="auto">
            <a:xfrm>
              <a:off x="2986088" y="3933825"/>
              <a:ext cx="73025" cy="73025"/>
              <a:chOff x="1292" y="2205"/>
              <a:chExt cx="46" cy="46"/>
            </a:xfrm>
          </p:grpSpPr>
          <p:sp>
            <p:nvSpPr>
              <p:cNvPr id="43" name="Line 20"/>
              <p:cNvSpPr>
                <a:spLocks noChangeShapeType="1"/>
              </p:cNvSpPr>
              <p:nvPr/>
            </p:nvSpPr>
            <p:spPr bwMode="auto">
              <a:xfrm>
                <a:off x="1292" y="2205"/>
                <a:ext cx="46" cy="46"/>
              </a:xfrm>
              <a:prstGeom prst="line">
                <a:avLst/>
              </a:prstGeom>
              <a:noFill/>
              <a:ln w="25400" cap="sq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44" name="Line 21"/>
              <p:cNvSpPr>
                <a:spLocks noChangeShapeType="1"/>
              </p:cNvSpPr>
              <p:nvPr/>
            </p:nvSpPr>
            <p:spPr bwMode="auto">
              <a:xfrm flipH="1">
                <a:off x="1293" y="2205"/>
                <a:ext cx="45" cy="46"/>
              </a:xfrm>
              <a:prstGeom prst="line">
                <a:avLst/>
              </a:prstGeom>
              <a:noFill/>
              <a:ln w="25400" cap="sq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9" name="Group 22"/>
            <p:cNvGrpSpPr>
              <a:grpSpLocks/>
            </p:cNvGrpSpPr>
            <p:nvPr/>
          </p:nvGrpSpPr>
          <p:grpSpPr bwMode="auto">
            <a:xfrm>
              <a:off x="3130550" y="2673350"/>
              <a:ext cx="73025" cy="73025"/>
              <a:chOff x="1292" y="2205"/>
              <a:chExt cx="46" cy="46"/>
            </a:xfrm>
          </p:grpSpPr>
          <p:sp>
            <p:nvSpPr>
              <p:cNvPr id="41" name="Line 23"/>
              <p:cNvSpPr>
                <a:spLocks noChangeShapeType="1"/>
              </p:cNvSpPr>
              <p:nvPr/>
            </p:nvSpPr>
            <p:spPr bwMode="auto">
              <a:xfrm>
                <a:off x="1292" y="2205"/>
                <a:ext cx="46" cy="46"/>
              </a:xfrm>
              <a:prstGeom prst="line">
                <a:avLst/>
              </a:prstGeom>
              <a:noFill/>
              <a:ln w="25400" cap="sq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42" name="Line 24"/>
              <p:cNvSpPr>
                <a:spLocks noChangeShapeType="1"/>
              </p:cNvSpPr>
              <p:nvPr/>
            </p:nvSpPr>
            <p:spPr bwMode="auto">
              <a:xfrm flipH="1">
                <a:off x="1293" y="2205"/>
                <a:ext cx="45" cy="46"/>
              </a:xfrm>
              <a:prstGeom prst="line">
                <a:avLst/>
              </a:prstGeom>
              <a:noFill/>
              <a:ln w="25400" cap="sq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</p:grpSp>
        <p:sp>
          <p:nvSpPr>
            <p:cNvPr id="38" name="Rectangle 91"/>
            <p:cNvSpPr>
              <a:spLocks noChangeArrowheads="1"/>
            </p:cNvSpPr>
            <p:nvPr/>
          </p:nvSpPr>
          <p:spPr bwMode="auto">
            <a:xfrm>
              <a:off x="2124075" y="2600325"/>
              <a:ext cx="436244" cy="369332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A</a:t>
              </a:r>
              <a:r>
                <a:rPr kumimoji="0" lang="pl-PL" sz="1800" b="1" i="0" u="none" strike="noStrike" kern="1200" cap="none" spc="0" normalizeH="0" baseline="-2500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1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39" name="Rectangle 92"/>
            <p:cNvSpPr>
              <a:spLocks noChangeArrowheads="1"/>
            </p:cNvSpPr>
            <p:nvPr/>
          </p:nvSpPr>
          <p:spPr bwMode="auto">
            <a:xfrm>
              <a:off x="2051050" y="3429000"/>
              <a:ext cx="436244" cy="369332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800" b="1" i="0" u="none" strike="noStrike" kern="1200" cap="none" spc="0" normalizeH="0" baseline="0" noProof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A</a:t>
              </a:r>
              <a:r>
                <a:rPr kumimoji="0" lang="pl-PL" sz="1800" b="1" i="0" u="none" strike="noStrike" kern="1200" cap="none" spc="0" normalizeH="0" baseline="-25000" noProof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2</a:t>
              </a: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40" name="Rectangle 93"/>
            <p:cNvSpPr>
              <a:spLocks noChangeArrowheads="1"/>
            </p:cNvSpPr>
            <p:nvPr/>
          </p:nvSpPr>
          <p:spPr bwMode="auto">
            <a:xfrm>
              <a:off x="3240088" y="3500438"/>
              <a:ext cx="436244" cy="369332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800" b="1" i="0" u="none" strike="noStrike" kern="1200" cap="none" spc="0" normalizeH="0" baseline="0" noProof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A</a:t>
              </a:r>
              <a:r>
                <a:rPr kumimoji="0" lang="pl-PL" sz="1800" b="1" i="0" u="none" strike="noStrike" kern="1200" cap="none" spc="0" normalizeH="0" baseline="-25000" noProof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3</a:t>
              </a: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55" name="Rectangle 54"/>
          <p:cNvSpPr/>
          <p:nvPr/>
        </p:nvSpPr>
        <p:spPr>
          <a:xfrm>
            <a:off x="5181600" y="1447800"/>
            <a:ext cx="3429000" cy="33528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56" name="Picture 5" descr="obj14__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9346122">
            <a:off x="6374028" y="2205024"/>
            <a:ext cx="1655340" cy="1587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0" name="Group 100"/>
          <p:cNvGrpSpPr>
            <a:grpSpLocks/>
          </p:cNvGrpSpPr>
          <p:nvPr/>
        </p:nvGrpSpPr>
        <p:grpSpPr bwMode="auto">
          <a:xfrm rot="19414635">
            <a:off x="6643534" y="2305617"/>
            <a:ext cx="1276727" cy="1104731"/>
            <a:chOff x="2051050" y="2600325"/>
            <a:chExt cx="1625282" cy="1406525"/>
          </a:xfrm>
        </p:grpSpPr>
        <p:grpSp>
          <p:nvGrpSpPr>
            <p:cNvPr id="11" name="Group 7"/>
            <p:cNvGrpSpPr>
              <a:grpSpLocks/>
            </p:cNvGrpSpPr>
            <p:nvPr/>
          </p:nvGrpSpPr>
          <p:grpSpPr bwMode="auto">
            <a:xfrm>
              <a:off x="2051050" y="3500438"/>
              <a:ext cx="73025" cy="73025"/>
              <a:chOff x="1292" y="2205"/>
              <a:chExt cx="46" cy="46"/>
            </a:xfrm>
          </p:grpSpPr>
          <p:sp>
            <p:nvSpPr>
              <p:cNvPr id="77" name="Line 8"/>
              <p:cNvSpPr>
                <a:spLocks noChangeShapeType="1"/>
              </p:cNvSpPr>
              <p:nvPr/>
            </p:nvSpPr>
            <p:spPr bwMode="auto">
              <a:xfrm>
                <a:off x="1292" y="2205"/>
                <a:ext cx="46" cy="46"/>
              </a:xfrm>
              <a:prstGeom prst="line">
                <a:avLst/>
              </a:prstGeom>
              <a:noFill/>
              <a:ln w="25400" cap="sq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78" name="Line 9"/>
              <p:cNvSpPr>
                <a:spLocks noChangeShapeType="1"/>
              </p:cNvSpPr>
              <p:nvPr/>
            </p:nvSpPr>
            <p:spPr bwMode="auto">
              <a:xfrm flipH="1">
                <a:off x="1293" y="2205"/>
                <a:ext cx="45" cy="46"/>
              </a:xfrm>
              <a:prstGeom prst="line">
                <a:avLst/>
              </a:prstGeom>
              <a:noFill/>
              <a:ln w="25400" cap="sq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2" name="Group 10"/>
            <p:cNvGrpSpPr>
              <a:grpSpLocks/>
            </p:cNvGrpSpPr>
            <p:nvPr/>
          </p:nvGrpSpPr>
          <p:grpSpPr bwMode="auto">
            <a:xfrm>
              <a:off x="2087563" y="2708275"/>
              <a:ext cx="73025" cy="73025"/>
              <a:chOff x="1292" y="2205"/>
              <a:chExt cx="46" cy="46"/>
            </a:xfrm>
          </p:grpSpPr>
          <p:sp>
            <p:nvSpPr>
              <p:cNvPr id="75" name="Line 11"/>
              <p:cNvSpPr>
                <a:spLocks noChangeShapeType="1"/>
              </p:cNvSpPr>
              <p:nvPr/>
            </p:nvSpPr>
            <p:spPr bwMode="auto">
              <a:xfrm>
                <a:off x="1292" y="2205"/>
                <a:ext cx="46" cy="46"/>
              </a:xfrm>
              <a:prstGeom prst="line">
                <a:avLst/>
              </a:prstGeom>
              <a:noFill/>
              <a:ln w="25400" cap="sq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76" name="Line 12"/>
              <p:cNvSpPr>
                <a:spLocks noChangeShapeType="1"/>
              </p:cNvSpPr>
              <p:nvPr/>
            </p:nvSpPr>
            <p:spPr bwMode="auto">
              <a:xfrm flipH="1">
                <a:off x="1293" y="2205"/>
                <a:ext cx="45" cy="46"/>
              </a:xfrm>
              <a:prstGeom prst="line">
                <a:avLst/>
              </a:prstGeom>
              <a:noFill/>
              <a:ln w="25400" cap="sq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3" name="Group 13"/>
            <p:cNvGrpSpPr>
              <a:grpSpLocks/>
            </p:cNvGrpSpPr>
            <p:nvPr/>
          </p:nvGrpSpPr>
          <p:grpSpPr bwMode="auto">
            <a:xfrm>
              <a:off x="2374900" y="2995613"/>
              <a:ext cx="73025" cy="73025"/>
              <a:chOff x="1292" y="2205"/>
              <a:chExt cx="46" cy="46"/>
            </a:xfrm>
          </p:grpSpPr>
          <p:sp>
            <p:nvSpPr>
              <p:cNvPr id="73" name="Line 14"/>
              <p:cNvSpPr>
                <a:spLocks noChangeShapeType="1"/>
              </p:cNvSpPr>
              <p:nvPr/>
            </p:nvSpPr>
            <p:spPr bwMode="auto">
              <a:xfrm>
                <a:off x="1292" y="2205"/>
                <a:ext cx="46" cy="46"/>
              </a:xfrm>
              <a:prstGeom prst="line">
                <a:avLst/>
              </a:prstGeom>
              <a:noFill/>
              <a:ln w="25400" cap="sq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74" name="Line 15"/>
              <p:cNvSpPr>
                <a:spLocks noChangeShapeType="1"/>
              </p:cNvSpPr>
              <p:nvPr/>
            </p:nvSpPr>
            <p:spPr bwMode="auto">
              <a:xfrm flipH="1">
                <a:off x="1293" y="2205"/>
                <a:ext cx="45" cy="46"/>
              </a:xfrm>
              <a:prstGeom prst="line">
                <a:avLst/>
              </a:prstGeom>
              <a:noFill/>
              <a:ln w="25400" cap="sq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4" name="Group 16"/>
            <p:cNvGrpSpPr>
              <a:grpSpLocks/>
            </p:cNvGrpSpPr>
            <p:nvPr/>
          </p:nvGrpSpPr>
          <p:grpSpPr bwMode="auto">
            <a:xfrm>
              <a:off x="3238500" y="3571875"/>
              <a:ext cx="73025" cy="73025"/>
              <a:chOff x="1292" y="2205"/>
              <a:chExt cx="46" cy="46"/>
            </a:xfrm>
          </p:grpSpPr>
          <p:sp>
            <p:nvSpPr>
              <p:cNvPr id="71" name="Line 17"/>
              <p:cNvSpPr>
                <a:spLocks noChangeShapeType="1"/>
              </p:cNvSpPr>
              <p:nvPr/>
            </p:nvSpPr>
            <p:spPr bwMode="auto">
              <a:xfrm>
                <a:off x="1292" y="2205"/>
                <a:ext cx="46" cy="46"/>
              </a:xfrm>
              <a:prstGeom prst="line">
                <a:avLst/>
              </a:prstGeom>
              <a:noFill/>
              <a:ln w="25400" cap="sq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72" name="Line 18"/>
              <p:cNvSpPr>
                <a:spLocks noChangeShapeType="1"/>
              </p:cNvSpPr>
              <p:nvPr/>
            </p:nvSpPr>
            <p:spPr bwMode="auto">
              <a:xfrm flipH="1">
                <a:off x="1293" y="2205"/>
                <a:ext cx="45" cy="46"/>
              </a:xfrm>
              <a:prstGeom prst="line">
                <a:avLst/>
              </a:prstGeom>
              <a:noFill/>
              <a:ln w="25400" cap="sq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5" name="Group 19"/>
            <p:cNvGrpSpPr>
              <a:grpSpLocks/>
            </p:cNvGrpSpPr>
            <p:nvPr/>
          </p:nvGrpSpPr>
          <p:grpSpPr bwMode="auto">
            <a:xfrm>
              <a:off x="2986088" y="3933825"/>
              <a:ext cx="73025" cy="73025"/>
              <a:chOff x="1292" y="2205"/>
              <a:chExt cx="46" cy="46"/>
            </a:xfrm>
          </p:grpSpPr>
          <p:sp>
            <p:nvSpPr>
              <p:cNvPr id="69" name="Line 20"/>
              <p:cNvSpPr>
                <a:spLocks noChangeShapeType="1"/>
              </p:cNvSpPr>
              <p:nvPr/>
            </p:nvSpPr>
            <p:spPr bwMode="auto">
              <a:xfrm>
                <a:off x="1292" y="2205"/>
                <a:ext cx="46" cy="46"/>
              </a:xfrm>
              <a:prstGeom prst="line">
                <a:avLst/>
              </a:prstGeom>
              <a:noFill/>
              <a:ln w="25400" cap="sq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70" name="Line 21"/>
              <p:cNvSpPr>
                <a:spLocks noChangeShapeType="1"/>
              </p:cNvSpPr>
              <p:nvPr/>
            </p:nvSpPr>
            <p:spPr bwMode="auto">
              <a:xfrm flipH="1">
                <a:off x="1293" y="2205"/>
                <a:ext cx="45" cy="46"/>
              </a:xfrm>
              <a:prstGeom prst="line">
                <a:avLst/>
              </a:prstGeom>
              <a:noFill/>
              <a:ln w="25400" cap="sq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6" name="Group 22"/>
            <p:cNvGrpSpPr>
              <a:grpSpLocks/>
            </p:cNvGrpSpPr>
            <p:nvPr/>
          </p:nvGrpSpPr>
          <p:grpSpPr bwMode="auto">
            <a:xfrm>
              <a:off x="3130550" y="2673350"/>
              <a:ext cx="73025" cy="73025"/>
              <a:chOff x="1292" y="2205"/>
              <a:chExt cx="46" cy="46"/>
            </a:xfrm>
          </p:grpSpPr>
          <p:sp>
            <p:nvSpPr>
              <p:cNvPr id="67" name="Line 23"/>
              <p:cNvSpPr>
                <a:spLocks noChangeShapeType="1"/>
              </p:cNvSpPr>
              <p:nvPr/>
            </p:nvSpPr>
            <p:spPr bwMode="auto">
              <a:xfrm>
                <a:off x="1292" y="2205"/>
                <a:ext cx="46" cy="46"/>
              </a:xfrm>
              <a:prstGeom prst="line">
                <a:avLst/>
              </a:prstGeom>
              <a:noFill/>
              <a:ln w="25400" cap="sq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68" name="Line 24"/>
              <p:cNvSpPr>
                <a:spLocks noChangeShapeType="1"/>
              </p:cNvSpPr>
              <p:nvPr/>
            </p:nvSpPr>
            <p:spPr bwMode="auto">
              <a:xfrm flipH="1">
                <a:off x="1293" y="2205"/>
                <a:ext cx="45" cy="46"/>
              </a:xfrm>
              <a:prstGeom prst="line">
                <a:avLst/>
              </a:prstGeom>
              <a:noFill/>
              <a:ln w="25400" cap="sq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</p:grpSp>
        <p:sp>
          <p:nvSpPr>
            <p:cNvPr id="64" name="Rectangle 91"/>
            <p:cNvSpPr>
              <a:spLocks noChangeArrowheads="1"/>
            </p:cNvSpPr>
            <p:nvPr/>
          </p:nvSpPr>
          <p:spPr bwMode="auto">
            <a:xfrm>
              <a:off x="2124075" y="2600325"/>
              <a:ext cx="436244" cy="369332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B</a:t>
              </a:r>
              <a:r>
                <a:rPr kumimoji="0" lang="pl-PL" sz="1800" b="1" i="0" u="none" strike="noStrike" kern="1200" cap="none" spc="0" normalizeH="0" baseline="-2500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1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65" name="Rectangle 92"/>
            <p:cNvSpPr>
              <a:spLocks noChangeArrowheads="1"/>
            </p:cNvSpPr>
            <p:nvPr/>
          </p:nvSpPr>
          <p:spPr bwMode="auto">
            <a:xfrm>
              <a:off x="2051050" y="3429000"/>
              <a:ext cx="436244" cy="369332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B</a:t>
              </a:r>
              <a:r>
                <a:rPr kumimoji="0" lang="pl-PL" sz="1800" b="1" i="0" u="none" strike="noStrike" kern="1200" cap="none" spc="0" normalizeH="0" baseline="-2500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2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66" name="Rectangle 93"/>
            <p:cNvSpPr>
              <a:spLocks noChangeArrowheads="1"/>
            </p:cNvSpPr>
            <p:nvPr/>
          </p:nvSpPr>
          <p:spPr bwMode="auto">
            <a:xfrm>
              <a:off x="3240088" y="3500438"/>
              <a:ext cx="436244" cy="369332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B</a:t>
              </a:r>
              <a:r>
                <a:rPr kumimoji="0" lang="pl-PL" sz="1800" b="1" i="0" u="none" strike="noStrike" kern="1200" cap="none" spc="0" normalizeH="0" baseline="-2500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3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79" name="TextBox 78"/>
          <p:cNvSpPr txBox="1"/>
          <p:nvPr/>
        </p:nvSpPr>
        <p:spPr>
          <a:xfrm>
            <a:off x="457200" y="5105400"/>
            <a:ext cx="82670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Given matched points in {A} and {B}, estimate the transformation matrix</a:t>
            </a:r>
          </a:p>
        </p:txBody>
      </p:sp>
      <p:graphicFrame>
        <p:nvGraphicFramePr>
          <p:cNvPr id="80" name="Object 79"/>
          <p:cNvGraphicFramePr>
            <a:graphicFrameLocks noChangeAspect="1"/>
          </p:cNvGraphicFramePr>
          <p:nvPr>
            <p:extLst/>
          </p:nvPr>
        </p:nvGraphicFramePr>
        <p:xfrm>
          <a:off x="2057400" y="5553051"/>
          <a:ext cx="2606675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2370" name="Equation" r:id="rId4" imgW="1269720" imgH="482400" progId="Equation.3">
                  <p:embed/>
                </p:oleObj>
              </mc:Choice>
              <mc:Fallback>
                <p:oleObj name="Equation" r:id="rId4" imgW="1269720" imgH="482400" progId="Equation.3">
                  <p:embed/>
                  <p:pic>
                    <p:nvPicPr>
                      <p:cNvPr id="80" name="Object 7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7400" y="5553051"/>
                        <a:ext cx="2606675" cy="990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7" name="Object 56"/>
          <p:cNvGraphicFramePr>
            <a:graphicFrameLocks noChangeAspect="1"/>
          </p:cNvGraphicFramePr>
          <p:nvPr>
            <p:extLst/>
          </p:nvPr>
        </p:nvGraphicFramePr>
        <p:xfrm>
          <a:off x="5838257" y="5605438"/>
          <a:ext cx="1511300" cy="938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2371" name="Equation" r:id="rId6" imgW="736560" imgH="457200" progId="Equation.3">
                  <p:embed/>
                </p:oleObj>
              </mc:Choice>
              <mc:Fallback>
                <p:oleObj name="Equation" r:id="rId6" imgW="736560" imgH="457200" progId="Equation.3">
                  <p:embed/>
                  <p:pic>
                    <p:nvPicPr>
                      <p:cNvPr id="57" name="Object 5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38257" y="5605438"/>
                        <a:ext cx="1511300" cy="9382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44619541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0"/>
            <a:ext cx="8382000" cy="914400"/>
          </a:xfrm>
        </p:spPr>
        <p:txBody>
          <a:bodyPr>
            <a:normAutofit/>
          </a:bodyPr>
          <a:lstStyle/>
          <a:p>
            <a:r>
              <a:rPr lang="en-US" dirty="0"/>
              <a:t>Are these transformations enough?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2466" name="Picture 2" descr="C:\Users\James\Dropbox\cs143 fall 2013\cs 143 fall 2013 projects\Local features\www\match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25" y="990600"/>
            <a:ext cx="8905875" cy="5762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7155652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Rectangle 53"/>
          <p:cNvSpPr/>
          <p:nvPr/>
        </p:nvSpPr>
        <p:spPr>
          <a:xfrm>
            <a:off x="685800" y="838200"/>
            <a:ext cx="3429000" cy="33528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solving for translation</a:t>
            </a:r>
          </a:p>
        </p:txBody>
      </p:sp>
      <p:pic>
        <p:nvPicPr>
          <p:cNvPr id="29" name="Picture 5" descr="obj14__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15975" y="1214438"/>
            <a:ext cx="2141538" cy="202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1" name="Group 100"/>
          <p:cNvGrpSpPr>
            <a:grpSpLocks/>
          </p:cNvGrpSpPr>
          <p:nvPr/>
        </p:nvGrpSpPr>
        <p:grpSpPr bwMode="auto">
          <a:xfrm>
            <a:off x="1247775" y="1406525"/>
            <a:ext cx="1625633" cy="1406525"/>
            <a:chOff x="2051050" y="2600325"/>
            <a:chExt cx="1625282" cy="1406525"/>
          </a:xfrm>
        </p:grpSpPr>
        <p:grpSp>
          <p:nvGrpSpPr>
            <p:cNvPr id="32" name="Group 7"/>
            <p:cNvGrpSpPr>
              <a:grpSpLocks/>
            </p:cNvGrpSpPr>
            <p:nvPr/>
          </p:nvGrpSpPr>
          <p:grpSpPr bwMode="auto">
            <a:xfrm>
              <a:off x="2051050" y="3500438"/>
              <a:ext cx="73025" cy="73025"/>
              <a:chOff x="1292" y="2205"/>
              <a:chExt cx="46" cy="46"/>
            </a:xfrm>
          </p:grpSpPr>
          <p:sp>
            <p:nvSpPr>
              <p:cNvPr id="51" name="Line 8"/>
              <p:cNvSpPr>
                <a:spLocks noChangeShapeType="1"/>
              </p:cNvSpPr>
              <p:nvPr/>
            </p:nvSpPr>
            <p:spPr bwMode="auto">
              <a:xfrm>
                <a:off x="1292" y="2205"/>
                <a:ext cx="46" cy="46"/>
              </a:xfrm>
              <a:prstGeom prst="line">
                <a:avLst/>
              </a:prstGeom>
              <a:noFill/>
              <a:ln w="25400" cap="sq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52" name="Line 9"/>
              <p:cNvSpPr>
                <a:spLocks noChangeShapeType="1"/>
              </p:cNvSpPr>
              <p:nvPr/>
            </p:nvSpPr>
            <p:spPr bwMode="auto">
              <a:xfrm flipH="1">
                <a:off x="1293" y="2205"/>
                <a:ext cx="45" cy="46"/>
              </a:xfrm>
              <a:prstGeom prst="line">
                <a:avLst/>
              </a:prstGeom>
              <a:noFill/>
              <a:ln w="25400" cap="sq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33" name="Group 10"/>
            <p:cNvGrpSpPr>
              <a:grpSpLocks/>
            </p:cNvGrpSpPr>
            <p:nvPr/>
          </p:nvGrpSpPr>
          <p:grpSpPr bwMode="auto">
            <a:xfrm>
              <a:off x="2087563" y="2708275"/>
              <a:ext cx="73025" cy="73025"/>
              <a:chOff x="1292" y="2205"/>
              <a:chExt cx="46" cy="46"/>
            </a:xfrm>
          </p:grpSpPr>
          <p:sp>
            <p:nvSpPr>
              <p:cNvPr id="49" name="Line 11"/>
              <p:cNvSpPr>
                <a:spLocks noChangeShapeType="1"/>
              </p:cNvSpPr>
              <p:nvPr/>
            </p:nvSpPr>
            <p:spPr bwMode="auto">
              <a:xfrm>
                <a:off x="1292" y="2205"/>
                <a:ext cx="46" cy="46"/>
              </a:xfrm>
              <a:prstGeom prst="line">
                <a:avLst/>
              </a:prstGeom>
              <a:noFill/>
              <a:ln w="25400" cap="sq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50" name="Line 12"/>
              <p:cNvSpPr>
                <a:spLocks noChangeShapeType="1"/>
              </p:cNvSpPr>
              <p:nvPr/>
            </p:nvSpPr>
            <p:spPr bwMode="auto">
              <a:xfrm flipH="1">
                <a:off x="1293" y="2205"/>
                <a:ext cx="45" cy="46"/>
              </a:xfrm>
              <a:prstGeom prst="line">
                <a:avLst/>
              </a:prstGeom>
              <a:noFill/>
              <a:ln w="25400" cap="sq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34" name="Group 13"/>
            <p:cNvGrpSpPr>
              <a:grpSpLocks/>
            </p:cNvGrpSpPr>
            <p:nvPr/>
          </p:nvGrpSpPr>
          <p:grpSpPr bwMode="auto">
            <a:xfrm>
              <a:off x="2374900" y="2995613"/>
              <a:ext cx="73025" cy="73025"/>
              <a:chOff x="1292" y="2205"/>
              <a:chExt cx="46" cy="46"/>
            </a:xfrm>
          </p:grpSpPr>
          <p:sp>
            <p:nvSpPr>
              <p:cNvPr id="47" name="Line 14"/>
              <p:cNvSpPr>
                <a:spLocks noChangeShapeType="1"/>
              </p:cNvSpPr>
              <p:nvPr/>
            </p:nvSpPr>
            <p:spPr bwMode="auto">
              <a:xfrm>
                <a:off x="1292" y="2205"/>
                <a:ext cx="46" cy="46"/>
              </a:xfrm>
              <a:prstGeom prst="line">
                <a:avLst/>
              </a:prstGeom>
              <a:noFill/>
              <a:ln w="25400" cap="sq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48" name="Line 15"/>
              <p:cNvSpPr>
                <a:spLocks noChangeShapeType="1"/>
              </p:cNvSpPr>
              <p:nvPr/>
            </p:nvSpPr>
            <p:spPr bwMode="auto">
              <a:xfrm flipH="1">
                <a:off x="1293" y="2205"/>
                <a:ext cx="45" cy="46"/>
              </a:xfrm>
              <a:prstGeom prst="line">
                <a:avLst/>
              </a:prstGeom>
              <a:noFill/>
              <a:ln w="25400" cap="sq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35" name="Group 16"/>
            <p:cNvGrpSpPr>
              <a:grpSpLocks/>
            </p:cNvGrpSpPr>
            <p:nvPr/>
          </p:nvGrpSpPr>
          <p:grpSpPr bwMode="auto">
            <a:xfrm>
              <a:off x="3238500" y="3571875"/>
              <a:ext cx="73025" cy="73025"/>
              <a:chOff x="1292" y="2205"/>
              <a:chExt cx="46" cy="46"/>
            </a:xfrm>
          </p:grpSpPr>
          <p:sp>
            <p:nvSpPr>
              <p:cNvPr id="45" name="Line 17"/>
              <p:cNvSpPr>
                <a:spLocks noChangeShapeType="1"/>
              </p:cNvSpPr>
              <p:nvPr/>
            </p:nvSpPr>
            <p:spPr bwMode="auto">
              <a:xfrm>
                <a:off x="1292" y="2205"/>
                <a:ext cx="46" cy="46"/>
              </a:xfrm>
              <a:prstGeom prst="line">
                <a:avLst/>
              </a:prstGeom>
              <a:noFill/>
              <a:ln w="25400" cap="sq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46" name="Line 18"/>
              <p:cNvSpPr>
                <a:spLocks noChangeShapeType="1"/>
              </p:cNvSpPr>
              <p:nvPr/>
            </p:nvSpPr>
            <p:spPr bwMode="auto">
              <a:xfrm flipH="1">
                <a:off x="1293" y="2205"/>
                <a:ext cx="45" cy="46"/>
              </a:xfrm>
              <a:prstGeom prst="line">
                <a:avLst/>
              </a:prstGeom>
              <a:noFill/>
              <a:ln w="25400" cap="sq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36" name="Group 19"/>
            <p:cNvGrpSpPr>
              <a:grpSpLocks/>
            </p:cNvGrpSpPr>
            <p:nvPr/>
          </p:nvGrpSpPr>
          <p:grpSpPr bwMode="auto">
            <a:xfrm>
              <a:off x="2986088" y="3933825"/>
              <a:ext cx="73025" cy="73025"/>
              <a:chOff x="1292" y="2205"/>
              <a:chExt cx="46" cy="46"/>
            </a:xfrm>
          </p:grpSpPr>
          <p:sp>
            <p:nvSpPr>
              <p:cNvPr id="43" name="Line 20"/>
              <p:cNvSpPr>
                <a:spLocks noChangeShapeType="1"/>
              </p:cNvSpPr>
              <p:nvPr/>
            </p:nvSpPr>
            <p:spPr bwMode="auto">
              <a:xfrm>
                <a:off x="1292" y="2205"/>
                <a:ext cx="46" cy="46"/>
              </a:xfrm>
              <a:prstGeom prst="line">
                <a:avLst/>
              </a:prstGeom>
              <a:noFill/>
              <a:ln w="25400" cap="sq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44" name="Line 21"/>
              <p:cNvSpPr>
                <a:spLocks noChangeShapeType="1"/>
              </p:cNvSpPr>
              <p:nvPr/>
            </p:nvSpPr>
            <p:spPr bwMode="auto">
              <a:xfrm flipH="1">
                <a:off x="1293" y="2205"/>
                <a:ext cx="45" cy="46"/>
              </a:xfrm>
              <a:prstGeom prst="line">
                <a:avLst/>
              </a:prstGeom>
              <a:noFill/>
              <a:ln w="25400" cap="sq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37" name="Group 22"/>
            <p:cNvGrpSpPr>
              <a:grpSpLocks/>
            </p:cNvGrpSpPr>
            <p:nvPr/>
          </p:nvGrpSpPr>
          <p:grpSpPr bwMode="auto">
            <a:xfrm>
              <a:off x="3130550" y="2673350"/>
              <a:ext cx="73025" cy="73025"/>
              <a:chOff x="1292" y="2205"/>
              <a:chExt cx="46" cy="46"/>
            </a:xfrm>
          </p:grpSpPr>
          <p:sp>
            <p:nvSpPr>
              <p:cNvPr id="41" name="Line 23"/>
              <p:cNvSpPr>
                <a:spLocks noChangeShapeType="1"/>
              </p:cNvSpPr>
              <p:nvPr/>
            </p:nvSpPr>
            <p:spPr bwMode="auto">
              <a:xfrm>
                <a:off x="1292" y="2205"/>
                <a:ext cx="46" cy="46"/>
              </a:xfrm>
              <a:prstGeom prst="line">
                <a:avLst/>
              </a:prstGeom>
              <a:noFill/>
              <a:ln w="25400" cap="sq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42" name="Line 24"/>
              <p:cNvSpPr>
                <a:spLocks noChangeShapeType="1"/>
              </p:cNvSpPr>
              <p:nvPr/>
            </p:nvSpPr>
            <p:spPr bwMode="auto">
              <a:xfrm flipH="1">
                <a:off x="1293" y="2205"/>
                <a:ext cx="45" cy="46"/>
              </a:xfrm>
              <a:prstGeom prst="line">
                <a:avLst/>
              </a:prstGeom>
              <a:noFill/>
              <a:ln w="25400" cap="sq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</p:grpSp>
        <p:sp>
          <p:nvSpPr>
            <p:cNvPr id="38" name="Rectangle 91"/>
            <p:cNvSpPr>
              <a:spLocks noChangeArrowheads="1"/>
            </p:cNvSpPr>
            <p:nvPr/>
          </p:nvSpPr>
          <p:spPr bwMode="auto">
            <a:xfrm>
              <a:off x="2124075" y="2600325"/>
              <a:ext cx="436244" cy="369332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rPr>
                <a:t>A</a:t>
              </a:r>
              <a:r>
                <a:rPr kumimoji="0" lang="pl-PL" sz="1800" b="1" i="0" u="none" strike="noStrike" kern="1200" cap="none" spc="0" normalizeH="0" baseline="-2500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rPr>
                <a:t>1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9" name="Rectangle 92"/>
            <p:cNvSpPr>
              <a:spLocks noChangeArrowheads="1"/>
            </p:cNvSpPr>
            <p:nvPr/>
          </p:nvSpPr>
          <p:spPr bwMode="auto">
            <a:xfrm>
              <a:off x="2051050" y="3429000"/>
              <a:ext cx="436244" cy="369332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800" b="1" i="0" u="none" strike="noStrike" kern="1200" cap="none" spc="0" normalizeH="0" baseline="0" noProof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rPr>
                <a:t>A</a:t>
              </a:r>
              <a:r>
                <a:rPr kumimoji="0" lang="pl-PL" sz="1800" b="1" i="0" u="none" strike="noStrike" kern="1200" cap="none" spc="0" normalizeH="0" baseline="-25000" noProof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rPr>
                <a:t>2</a:t>
              </a: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40" name="Rectangle 93"/>
            <p:cNvSpPr>
              <a:spLocks noChangeArrowheads="1"/>
            </p:cNvSpPr>
            <p:nvPr/>
          </p:nvSpPr>
          <p:spPr bwMode="auto">
            <a:xfrm>
              <a:off x="3240088" y="3500438"/>
              <a:ext cx="436244" cy="369332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800" b="1" i="0" u="none" strike="noStrike" kern="1200" cap="none" spc="0" normalizeH="0" baseline="0" noProof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rPr>
                <a:t>A</a:t>
              </a:r>
              <a:r>
                <a:rPr kumimoji="0" lang="pl-PL" sz="1800" b="1" i="0" u="none" strike="noStrike" kern="1200" cap="none" spc="0" normalizeH="0" baseline="-25000" noProof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rPr>
                <a:t>3</a:t>
              </a: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</p:grpSp>
      <p:sp>
        <p:nvSpPr>
          <p:cNvPr id="55" name="Rectangle 54"/>
          <p:cNvSpPr/>
          <p:nvPr/>
        </p:nvSpPr>
        <p:spPr>
          <a:xfrm>
            <a:off x="5181600" y="838200"/>
            <a:ext cx="3429000" cy="33528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56" name="Picture 5" descr="obj14__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88062" y="2009775"/>
            <a:ext cx="2141538" cy="202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57" name="Group 100"/>
          <p:cNvGrpSpPr>
            <a:grpSpLocks/>
          </p:cNvGrpSpPr>
          <p:nvPr/>
        </p:nvGrpSpPr>
        <p:grpSpPr bwMode="auto">
          <a:xfrm>
            <a:off x="6519862" y="2201862"/>
            <a:ext cx="1625633" cy="1406525"/>
            <a:chOff x="2051050" y="2600325"/>
            <a:chExt cx="1625282" cy="1406525"/>
          </a:xfrm>
        </p:grpSpPr>
        <p:grpSp>
          <p:nvGrpSpPr>
            <p:cNvPr id="58" name="Group 7"/>
            <p:cNvGrpSpPr>
              <a:grpSpLocks/>
            </p:cNvGrpSpPr>
            <p:nvPr/>
          </p:nvGrpSpPr>
          <p:grpSpPr bwMode="auto">
            <a:xfrm>
              <a:off x="2051050" y="3500438"/>
              <a:ext cx="73025" cy="73025"/>
              <a:chOff x="1292" y="2205"/>
              <a:chExt cx="46" cy="46"/>
            </a:xfrm>
          </p:grpSpPr>
          <p:sp>
            <p:nvSpPr>
              <p:cNvPr id="77" name="Line 8"/>
              <p:cNvSpPr>
                <a:spLocks noChangeShapeType="1"/>
              </p:cNvSpPr>
              <p:nvPr/>
            </p:nvSpPr>
            <p:spPr bwMode="auto">
              <a:xfrm>
                <a:off x="1292" y="2205"/>
                <a:ext cx="46" cy="46"/>
              </a:xfrm>
              <a:prstGeom prst="line">
                <a:avLst/>
              </a:prstGeom>
              <a:noFill/>
              <a:ln w="25400" cap="sq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78" name="Line 9"/>
              <p:cNvSpPr>
                <a:spLocks noChangeShapeType="1"/>
              </p:cNvSpPr>
              <p:nvPr/>
            </p:nvSpPr>
            <p:spPr bwMode="auto">
              <a:xfrm flipH="1">
                <a:off x="1293" y="2205"/>
                <a:ext cx="45" cy="46"/>
              </a:xfrm>
              <a:prstGeom prst="line">
                <a:avLst/>
              </a:prstGeom>
              <a:noFill/>
              <a:ln w="25400" cap="sq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59" name="Group 10"/>
            <p:cNvGrpSpPr>
              <a:grpSpLocks/>
            </p:cNvGrpSpPr>
            <p:nvPr/>
          </p:nvGrpSpPr>
          <p:grpSpPr bwMode="auto">
            <a:xfrm>
              <a:off x="2087563" y="2708275"/>
              <a:ext cx="73025" cy="73025"/>
              <a:chOff x="1292" y="2205"/>
              <a:chExt cx="46" cy="46"/>
            </a:xfrm>
          </p:grpSpPr>
          <p:sp>
            <p:nvSpPr>
              <p:cNvPr id="75" name="Line 11"/>
              <p:cNvSpPr>
                <a:spLocks noChangeShapeType="1"/>
              </p:cNvSpPr>
              <p:nvPr/>
            </p:nvSpPr>
            <p:spPr bwMode="auto">
              <a:xfrm>
                <a:off x="1292" y="2205"/>
                <a:ext cx="46" cy="46"/>
              </a:xfrm>
              <a:prstGeom prst="line">
                <a:avLst/>
              </a:prstGeom>
              <a:noFill/>
              <a:ln w="25400" cap="sq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76" name="Line 12"/>
              <p:cNvSpPr>
                <a:spLocks noChangeShapeType="1"/>
              </p:cNvSpPr>
              <p:nvPr/>
            </p:nvSpPr>
            <p:spPr bwMode="auto">
              <a:xfrm flipH="1">
                <a:off x="1293" y="2205"/>
                <a:ext cx="45" cy="46"/>
              </a:xfrm>
              <a:prstGeom prst="line">
                <a:avLst/>
              </a:prstGeom>
              <a:noFill/>
              <a:ln w="25400" cap="sq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60" name="Group 13"/>
            <p:cNvGrpSpPr>
              <a:grpSpLocks/>
            </p:cNvGrpSpPr>
            <p:nvPr/>
          </p:nvGrpSpPr>
          <p:grpSpPr bwMode="auto">
            <a:xfrm>
              <a:off x="2374900" y="2995613"/>
              <a:ext cx="73025" cy="73025"/>
              <a:chOff x="1292" y="2205"/>
              <a:chExt cx="46" cy="46"/>
            </a:xfrm>
          </p:grpSpPr>
          <p:sp>
            <p:nvSpPr>
              <p:cNvPr id="73" name="Line 14"/>
              <p:cNvSpPr>
                <a:spLocks noChangeShapeType="1"/>
              </p:cNvSpPr>
              <p:nvPr/>
            </p:nvSpPr>
            <p:spPr bwMode="auto">
              <a:xfrm>
                <a:off x="1292" y="2205"/>
                <a:ext cx="46" cy="46"/>
              </a:xfrm>
              <a:prstGeom prst="line">
                <a:avLst/>
              </a:prstGeom>
              <a:noFill/>
              <a:ln w="25400" cap="sq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74" name="Line 15"/>
              <p:cNvSpPr>
                <a:spLocks noChangeShapeType="1"/>
              </p:cNvSpPr>
              <p:nvPr/>
            </p:nvSpPr>
            <p:spPr bwMode="auto">
              <a:xfrm flipH="1">
                <a:off x="1293" y="2205"/>
                <a:ext cx="45" cy="46"/>
              </a:xfrm>
              <a:prstGeom prst="line">
                <a:avLst/>
              </a:prstGeom>
              <a:noFill/>
              <a:ln w="25400" cap="sq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61" name="Group 16"/>
            <p:cNvGrpSpPr>
              <a:grpSpLocks/>
            </p:cNvGrpSpPr>
            <p:nvPr/>
          </p:nvGrpSpPr>
          <p:grpSpPr bwMode="auto">
            <a:xfrm>
              <a:off x="3238500" y="3571875"/>
              <a:ext cx="73025" cy="73025"/>
              <a:chOff x="1292" y="2205"/>
              <a:chExt cx="46" cy="46"/>
            </a:xfrm>
          </p:grpSpPr>
          <p:sp>
            <p:nvSpPr>
              <p:cNvPr id="71" name="Line 17"/>
              <p:cNvSpPr>
                <a:spLocks noChangeShapeType="1"/>
              </p:cNvSpPr>
              <p:nvPr/>
            </p:nvSpPr>
            <p:spPr bwMode="auto">
              <a:xfrm>
                <a:off x="1292" y="2205"/>
                <a:ext cx="46" cy="46"/>
              </a:xfrm>
              <a:prstGeom prst="line">
                <a:avLst/>
              </a:prstGeom>
              <a:noFill/>
              <a:ln w="25400" cap="sq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72" name="Line 18"/>
              <p:cNvSpPr>
                <a:spLocks noChangeShapeType="1"/>
              </p:cNvSpPr>
              <p:nvPr/>
            </p:nvSpPr>
            <p:spPr bwMode="auto">
              <a:xfrm flipH="1">
                <a:off x="1293" y="2205"/>
                <a:ext cx="45" cy="46"/>
              </a:xfrm>
              <a:prstGeom prst="line">
                <a:avLst/>
              </a:prstGeom>
              <a:noFill/>
              <a:ln w="25400" cap="sq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62" name="Group 19"/>
            <p:cNvGrpSpPr>
              <a:grpSpLocks/>
            </p:cNvGrpSpPr>
            <p:nvPr/>
          </p:nvGrpSpPr>
          <p:grpSpPr bwMode="auto">
            <a:xfrm>
              <a:off x="2986088" y="3933825"/>
              <a:ext cx="73025" cy="73025"/>
              <a:chOff x="1292" y="2205"/>
              <a:chExt cx="46" cy="46"/>
            </a:xfrm>
          </p:grpSpPr>
          <p:sp>
            <p:nvSpPr>
              <p:cNvPr id="69" name="Line 20"/>
              <p:cNvSpPr>
                <a:spLocks noChangeShapeType="1"/>
              </p:cNvSpPr>
              <p:nvPr/>
            </p:nvSpPr>
            <p:spPr bwMode="auto">
              <a:xfrm>
                <a:off x="1292" y="2205"/>
                <a:ext cx="46" cy="46"/>
              </a:xfrm>
              <a:prstGeom prst="line">
                <a:avLst/>
              </a:prstGeom>
              <a:noFill/>
              <a:ln w="25400" cap="sq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70" name="Line 21"/>
              <p:cNvSpPr>
                <a:spLocks noChangeShapeType="1"/>
              </p:cNvSpPr>
              <p:nvPr/>
            </p:nvSpPr>
            <p:spPr bwMode="auto">
              <a:xfrm flipH="1">
                <a:off x="1293" y="2205"/>
                <a:ext cx="45" cy="46"/>
              </a:xfrm>
              <a:prstGeom prst="line">
                <a:avLst/>
              </a:prstGeom>
              <a:noFill/>
              <a:ln w="25400" cap="sq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63" name="Group 22"/>
            <p:cNvGrpSpPr>
              <a:grpSpLocks/>
            </p:cNvGrpSpPr>
            <p:nvPr/>
          </p:nvGrpSpPr>
          <p:grpSpPr bwMode="auto">
            <a:xfrm>
              <a:off x="3130550" y="2673350"/>
              <a:ext cx="73025" cy="73025"/>
              <a:chOff x="1292" y="2205"/>
              <a:chExt cx="46" cy="46"/>
            </a:xfrm>
          </p:grpSpPr>
          <p:sp>
            <p:nvSpPr>
              <p:cNvPr id="67" name="Line 23"/>
              <p:cNvSpPr>
                <a:spLocks noChangeShapeType="1"/>
              </p:cNvSpPr>
              <p:nvPr/>
            </p:nvSpPr>
            <p:spPr bwMode="auto">
              <a:xfrm>
                <a:off x="1292" y="2205"/>
                <a:ext cx="46" cy="46"/>
              </a:xfrm>
              <a:prstGeom prst="line">
                <a:avLst/>
              </a:prstGeom>
              <a:noFill/>
              <a:ln w="25400" cap="sq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68" name="Line 24"/>
              <p:cNvSpPr>
                <a:spLocks noChangeShapeType="1"/>
              </p:cNvSpPr>
              <p:nvPr/>
            </p:nvSpPr>
            <p:spPr bwMode="auto">
              <a:xfrm flipH="1">
                <a:off x="1293" y="2205"/>
                <a:ext cx="45" cy="46"/>
              </a:xfrm>
              <a:prstGeom prst="line">
                <a:avLst/>
              </a:prstGeom>
              <a:noFill/>
              <a:ln w="25400" cap="sq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</p:grpSp>
        <p:sp>
          <p:nvSpPr>
            <p:cNvPr id="64" name="Rectangle 91"/>
            <p:cNvSpPr>
              <a:spLocks noChangeArrowheads="1"/>
            </p:cNvSpPr>
            <p:nvPr/>
          </p:nvSpPr>
          <p:spPr bwMode="auto">
            <a:xfrm>
              <a:off x="2124075" y="2600325"/>
              <a:ext cx="436244" cy="369332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rPr>
                <a:t>B</a:t>
              </a:r>
              <a:r>
                <a:rPr kumimoji="0" lang="pl-PL" sz="1800" b="1" i="0" u="none" strike="noStrike" kern="1200" cap="none" spc="0" normalizeH="0" baseline="-2500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rPr>
                <a:t>1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65" name="Rectangle 92"/>
            <p:cNvSpPr>
              <a:spLocks noChangeArrowheads="1"/>
            </p:cNvSpPr>
            <p:nvPr/>
          </p:nvSpPr>
          <p:spPr bwMode="auto">
            <a:xfrm>
              <a:off x="2051050" y="3429000"/>
              <a:ext cx="436244" cy="369332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rPr>
                <a:t>B</a:t>
              </a:r>
              <a:r>
                <a:rPr kumimoji="0" lang="pl-PL" sz="1800" b="1" i="0" u="none" strike="noStrike" kern="1200" cap="none" spc="0" normalizeH="0" baseline="-2500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rPr>
                <a:t>2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66" name="Rectangle 93"/>
            <p:cNvSpPr>
              <a:spLocks noChangeArrowheads="1"/>
            </p:cNvSpPr>
            <p:nvPr/>
          </p:nvSpPr>
          <p:spPr bwMode="auto">
            <a:xfrm>
              <a:off x="3240088" y="3500438"/>
              <a:ext cx="436244" cy="369332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rPr>
                <a:t>B</a:t>
              </a:r>
              <a:r>
                <a:rPr kumimoji="0" lang="pl-PL" sz="1800" b="1" i="0" u="none" strike="noStrike" kern="1200" cap="none" spc="0" normalizeH="0" baseline="-2500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rPr>
                <a:t>3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</p:grpSp>
      <p:sp>
        <p:nvSpPr>
          <p:cNvPr id="79" name="TextBox 78"/>
          <p:cNvSpPr txBox="1"/>
          <p:nvPr/>
        </p:nvSpPr>
        <p:spPr>
          <a:xfrm>
            <a:off x="685800" y="4173747"/>
            <a:ext cx="35349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Least squares solution</a:t>
            </a:r>
          </a:p>
        </p:txBody>
      </p:sp>
      <p:graphicFrame>
        <p:nvGraphicFramePr>
          <p:cNvPr id="80" name="Object 79"/>
          <p:cNvGraphicFramePr>
            <a:graphicFrameLocks noChangeAspect="1"/>
          </p:cNvGraphicFramePr>
          <p:nvPr>
            <p:extLst/>
          </p:nvPr>
        </p:nvGraphicFramePr>
        <p:xfrm>
          <a:off x="6289893" y="4230687"/>
          <a:ext cx="2476500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394" name="Equation" r:id="rId5" imgW="1206360" imgH="482400" progId="Equation.3">
                  <p:embed/>
                </p:oleObj>
              </mc:Choice>
              <mc:Fallback>
                <p:oleObj name="Equation" r:id="rId5" imgW="1206360" imgH="482400" progId="Equation.3">
                  <p:embed/>
                  <p:pic>
                    <p:nvPicPr>
                      <p:cNvPr id="80" name="Object 7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89893" y="4230687"/>
                        <a:ext cx="2476500" cy="990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1" name="Right Arrow 80"/>
          <p:cNvSpPr/>
          <p:nvPr/>
        </p:nvSpPr>
        <p:spPr>
          <a:xfrm>
            <a:off x="4343400" y="2743200"/>
            <a:ext cx="609600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4277265" y="2286000"/>
            <a:ext cx="7489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(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t</a:t>
            </a:r>
            <a:r>
              <a:rPr kumimoji="0" lang="en-US" sz="1800" b="0" i="0" u="none" strike="noStrike" kern="1200" cap="none" spc="0" normalizeH="0" baseline="-25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x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,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t</a:t>
            </a:r>
            <a:r>
              <a:rPr kumimoji="0" lang="en-US" sz="1800" b="0" i="0" u="none" strike="noStrike" kern="1200" cap="none" spc="0" normalizeH="0" baseline="-25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y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)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762000" y="4559212"/>
            <a:ext cx="50292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Write down objective function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Derived solution</a:t>
            </a:r>
          </a:p>
          <a:p>
            <a:pPr marL="914400" marR="0" lvl="1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lphaLcParenR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Compute derivative</a:t>
            </a:r>
          </a:p>
          <a:p>
            <a:pPr marL="914400" marR="0" lvl="1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lphaLcParenR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Compute solution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Computational solution</a:t>
            </a:r>
          </a:p>
          <a:p>
            <a:pPr marL="800100" marR="0" lvl="1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lphaLcParenR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Write in form Ax=p</a:t>
            </a:r>
          </a:p>
          <a:p>
            <a:pPr marL="800100" marR="0" lvl="1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lphaLcParenR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Solve using closed-form solution</a:t>
            </a:r>
          </a:p>
        </p:txBody>
      </p:sp>
      <p:graphicFrame>
        <p:nvGraphicFramePr>
          <p:cNvPr id="237571" name="Object 3"/>
          <p:cNvGraphicFramePr>
            <a:graphicFrameLocks noChangeAspect="1"/>
          </p:cNvGraphicFramePr>
          <p:nvPr>
            <p:extLst/>
          </p:nvPr>
        </p:nvGraphicFramePr>
        <p:xfrm>
          <a:off x="6519862" y="5232243"/>
          <a:ext cx="2057400" cy="160385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395" name="Equation" r:id="rId7" imgW="1498320" imgH="1168200" progId="Equation.3">
                  <p:embed/>
                </p:oleObj>
              </mc:Choice>
              <mc:Fallback>
                <p:oleObj name="Equation" r:id="rId7" imgW="1498320" imgH="1168200" progId="Equation.3">
                  <p:embed/>
                  <p:pic>
                    <p:nvPicPr>
                      <p:cNvPr id="237571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19862" y="5232243"/>
                        <a:ext cx="2057400" cy="1603857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73057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Problem with “vertical” least squares</a:t>
            </a:r>
          </a:p>
        </p:txBody>
      </p:sp>
      <p:sp>
        <p:nvSpPr>
          <p:cNvPr id="16629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990600"/>
            <a:ext cx="4572000" cy="5135563"/>
          </a:xfrm>
        </p:spPr>
        <p:txBody>
          <a:bodyPr/>
          <a:lstStyle/>
          <a:p>
            <a:pPr>
              <a:buFontTx/>
              <a:buChar char="•"/>
            </a:pPr>
            <a:r>
              <a:rPr lang="en-US" dirty="0"/>
              <a:t>Not rotation-invariant</a:t>
            </a:r>
          </a:p>
          <a:p>
            <a:pPr>
              <a:buFontTx/>
              <a:buChar char="•"/>
            </a:pPr>
            <a:r>
              <a:rPr lang="en-US" dirty="0"/>
              <a:t>Fails completely for vertical lines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117483" y="6550223"/>
            <a:ext cx="202651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Slide from S. Lazebnik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81600" y="1084263"/>
            <a:ext cx="2514600" cy="175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023169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29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29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62979" grpId="0" build="p"/>
    </p:bld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Total least squares</a:t>
            </a:r>
          </a:p>
        </p:txBody>
      </p:sp>
      <p:sp>
        <p:nvSpPr>
          <p:cNvPr id="4100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914400"/>
            <a:ext cx="4343400" cy="2362200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>
                <a:latin typeface="+mj-lt"/>
              </a:rPr>
              <a:t>If (</a:t>
            </a:r>
            <a:r>
              <a:rPr lang="en-US" sz="2000" i="1" dirty="0">
                <a:latin typeface="+mj-lt"/>
              </a:rPr>
              <a:t>a</a:t>
            </a:r>
            <a:r>
              <a:rPr lang="en-US" sz="2000" baseline="30000" dirty="0">
                <a:latin typeface="+mj-lt"/>
              </a:rPr>
              <a:t>2</a:t>
            </a:r>
            <a:r>
              <a:rPr lang="en-US" sz="2000" i="1" dirty="0">
                <a:latin typeface="+mj-lt"/>
              </a:rPr>
              <a:t>+b</a:t>
            </a:r>
            <a:r>
              <a:rPr lang="en-US" sz="2000" baseline="30000" dirty="0">
                <a:latin typeface="+mj-lt"/>
              </a:rPr>
              <a:t>2</a:t>
            </a:r>
            <a:r>
              <a:rPr lang="en-US" sz="2000" i="1" dirty="0">
                <a:latin typeface="+mj-lt"/>
              </a:rPr>
              <a:t>=</a:t>
            </a:r>
            <a:r>
              <a:rPr lang="en-US" sz="2000" dirty="0">
                <a:latin typeface="+mj-lt"/>
              </a:rPr>
              <a:t>1) then </a:t>
            </a:r>
            <a:endParaRPr lang="en-US" sz="2000" dirty="0"/>
          </a:p>
          <a:p>
            <a:pPr marL="0" indent="0">
              <a:buNone/>
            </a:pPr>
            <a:r>
              <a:rPr lang="en-US" sz="2000" dirty="0"/>
              <a:t>Distance between point </a:t>
            </a:r>
            <a:r>
              <a:rPr lang="en-US" sz="2000" dirty="0">
                <a:latin typeface="Times New Roman" pitchFamily="18" charset="0"/>
              </a:rPr>
              <a:t>(</a:t>
            </a:r>
            <a:r>
              <a:rPr lang="en-US" sz="2000" i="1" dirty="0">
                <a:latin typeface="Times New Roman" pitchFamily="18" charset="0"/>
              </a:rPr>
              <a:t>x</a:t>
            </a:r>
            <a:r>
              <a:rPr lang="en-US" sz="2000" i="1" baseline="-25000" dirty="0">
                <a:latin typeface="Times New Roman" pitchFamily="18" charset="0"/>
              </a:rPr>
              <a:t>i</a:t>
            </a:r>
            <a:r>
              <a:rPr lang="en-US" sz="2000" dirty="0">
                <a:latin typeface="Times New Roman" pitchFamily="18" charset="0"/>
              </a:rPr>
              <a:t>, </a:t>
            </a:r>
            <a:r>
              <a:rPr lang="en-US" sz="2000" i="1" dirty="0" err="1">
                <a:latin typeface="Times New Roman" pitchFamily="18" charset="0"/>
              </a:rPr>
              <a:t>y</a:t>
            </a:r>
            <a:r>
              <a:rPr lang="en-US" sz="2000" i="1" baseline="-25000" dirty="0" err="1">
                <a:latin typeface="Times New Roman" pitchFamily="18" charset="0"/>
              </a:rPr>
              <a:t>i</a:t>
            </a:r>
            <a:r>
              <a:rPr lang="en-US" sz="2000" dirty="0">
                <a:latin typeface="Times New Roman" pitchFamily="18" charset="0"/>
              </a:rPr>
              <a:t>) is </a:t>
            </a:r>
          </a:p>
          <a:p>
            <a:pPr marL="0" indent="0">
              <a:buNone/>
            </a:pPr>
            <a:r>
              <a:rPr lang="en-US" sz="2000" dirty="0">
                <a:latin typeface="Times New Roman" pitchFamily="18" charset="0"/>
              </a:rPr>
              <a:t>	|</a:t>
            </a:r>
            <a:r>
              <a:rPr lang="en-US" sz="2000" i="1" dirty="0" err="1">
                <a:latin typeface="Times New Roman" pitchFamily="18" charset="0"/>
              </a:rPr>
              <a:t>ax</a:t>
            </a:r>
            <a:r>
              <a:rPr lang="en-US" sz="2000" i="1" baseline="-25000" dirty="0" err="1">
                <a:latin typeface="Times New Roman" pitchFamily="18" charset="0"/>
              </a:rPr>
              <a:t>i</a:t>
            </a:r>
            <a:r>
              <a:rPr lang="en-US" sz="2000" i="1" dirty="0">
                <a:latin typeface="Times New Roman" pitchFamily="18" charset="0"/>
              </a:rPr>
              <a:t> + </a:t>
            </a:r>
            <a:r>
              <a:rPr lang="en-US" sz="2000" i="1" dirty="0" err="1">
                <a:latin typeface="Times New Roman" pitchFamily="18" charset="0"/>
              </a:rPr>
              <a:t>by</a:t>
            </a:r>
            <a:r>
              <a:rPr lang="en-US" sz="2000" i="1" baseline="-25000" dirty="0" err="1">
                <a:latin typeface="Times New Roman" pitchFamily="18" charset="0"/>
              </a:rPr>
              <a:t>i</a:t>
            </a:r>
            <a:r>
              <a:rPr lang="en-US" sz="2000" i="1" dirty="0">
                <a:latin typeface="Times New Roman" pitchFamily="18" charset="0"/>
              </a:rPr>
              <a:t> + c</a:t>
            </a:r>
            <a:r>
              <a:rPr lang="en-US" sz="2000" dirty="0">
                <a:latin typeface="Times New Roman" pitchFamily="18" charset="0"/>
              </a:rPr>
              <a:t>|</a:t>
            </a:r>
          </a:p>
        </p:txBody>
      </p:sp>
      <p:graphicFrame>
        <p:nvGraphicFramePr>
          <p:cNvPr id="4098" name="Object 8"/>
          <p:cNvGraphicFramePr>
            <a:graphicFrameLocks noGrp="1" noChangeAspect="1"/>
          </p:cNvGraphicFramePr>
          <p:nvPr>
            <p:ph sz="quarter" idx="2"/>
          </p:nvPr>
        </p:nvGraphicFramePr>
        <p:xfrm>
          <a:off x="5778500" y="2044700"/>
          <a:ext cx="1549400" cy="29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402" name="Equation" r:id="rId4" imgW="1549080" imgH="291960" progId="Equation.3">
                  <p:embed/>
                </p:oleObj>
              </mc:Choice>
              <mc:Fallback>
                <p:oleObj name="Equation" r:id="rId4" imgW="1549080" imgH="291960" progId="Equation.3">
                  <p:embed/>
                  <p:pic>
                    <p:nvPicPr>
                      <p:cNvPr id="4098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78500" y="2044700"/>
                        <a:ext cx="1549400" cy="292100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101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105400" y="936625"/>
            <a:ext cx="2692400" cy="1882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2" name="Rectangle 5"/>
          <p:cNvSpPr>
            <a:spLocks noChangeArrowheads="1"/>
          </p:cNvSpPr>
          <p:nvPr/>
        </p:nvSpPr>
        <p:spPr bwMode="auto">
          <a:xfrm>
            <a:off x="6477000" y="1905000"/>
            <a:ext cx="9239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(</a:t>
            </a:r>
            <a:r>
              <a:rPr kumimoji="0" lang="en-US" sz="24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x</a:t>
            </a:r>
            <a:r>
              <a:rPr kumimoji="0" lang="en-US" sz="2400" b="0" i="1" u="none" strike="noStrike" kern="1200" cap="none" spc="0" normalizeH="0" baseline="-25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, </a:t>
            </a:r>
            <a:r>
              <a:rPr kumimoji="0" lang="en-US" sz="24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y</a:t>
            </a:r>
            <a:r>
              <a:rPr kumimoji="0" lang="en-US" sz="2400" b="0" i="1" u="none" strike="noStrike" kern="1200" cap="none" spc="0" normalizeH="0" baseline="-25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)</a:t>
            </a:r>
          </a:p>
        </p:txBody>
      </p:sp>
      <p:sp>
        <p:nvSpPr>
          <p:cNvPr id="4103" name="Rectangle 6"/>
          <p:cNvSpPr>
            <a:spLocks noChangeArrowheads="1"/>
          </p:cNvSpPr>
          <p:nvPr/>
        </p:nvSpPr>
        <p:spPr bwMode="auto">
          <a:xfrm>
            <a:off x="7162800" y="1066800"/>
            <a:ext cx="168026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ax+by+c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=0</a:t>
            </a:r>
          </a:p>
        </p:txBody>
      </p:sp>
      <p:sp>
        <p:nvSpPr>
          <p:cNvPr id="4104" name="Rectangle 24"/>
          <p:cNvSpPr>
            <a:spLocks noChangeArrowheads="1"/>
          </p:cNvSpPr>
          <p:nvPr/>
        </p:nvSpPr>
        <p:spPr bwMode="auto">
          <a:xfrm>
            <a:off x="7010400" y="1600200"/>
            <a:ext cx="20574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Unit normal: </a:t>
            </a:r>
            <a:r>
              <a:rPr kumimoji="0" lang="en-US" sz="20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N=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(</a:t>
            </a:r>
            <a:r>
              <a:rPr kumimoji="0" lang="en-US" sz="20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a, b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61855" y="0"/>
            <a:ext cx="268214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Slide modified from S. Lazebnik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5800" y="2438400"/>
            <a:ext cx="32766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proof: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  <a:hlinkClick r:id="rId7"/>
              </a:rPr>
              <a:t>http://mathworld.wolfram.com/Point-LineDistance2-Dimensional.html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24586108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Total least squares</a:t>
            </a:r>
          </a:p>
        </p:txBody>
      </p:sp>
      <p:sp>
        <p:nvSpPr>
          <p:cNvPr id="512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914400"/>
            <a:ext cx="4343400" cy="2362200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/>
              <a:t>If (</a:t>
            </a:r>
            <a:r>
              <a:rPr lang="en-US" sz="2000" i="1" dirty="0"/>
              <a:t>a</a:t>
            </a:r>
            <a:r>
              <a:rPr lang="en-US" sz="2000" baseline="30000" dirty="0"/>
              <a:t>2</a:t>
            </a:r>
            <a:r>
              <a:rPr lang="en-US" sz="2000" i="1" dirty="0"/>
              <a:t>+b</a:t>
            </a:r>
            <a:r>
              <a:rPr lang="en-US" sz="2000" baseline="30000" dirty="0"/>
              <a:t>2</a:t>
            </a:r>
            <a:r>
              <a:rPr lang="en-US" sz="2000" i="1" dirty="0"/>
              <a:t>=</a:t>
            </a:r>
            <a:r>
              <a:rPr lang="en-US" sz="2000" dirty="0"/>
              <a:t>1) then </a:t>
            </a:r>
          </a:p>
          <a:p>
            <a:pPr marL="0" indent="0">
              <a:buNone/>
            </a:pPr>
            <a:r>
              <a:rPr lang="en-US" sz="2000" dirty="0"/>
              <a:t>Distance between point </a:t>
            </a:r>
            <a:r>
              <a:rPr lang="en-US" sz="2000" dirty="0">
                <a:latin typeface="Times New Roman" pitchFamily="18" charset="0"/>
              </a:rPr>
              <a:t>(</a:t>
            </a:r>
            <a:r>
              <a:rPr lang="en-US" sz="2000" i="1" dirty="0">
                <a:latin typeface="Times New Roman" pitchFamily="18" charset="0"/>
              </a:rPr>
              <a:t>x</a:t>
            </a:r>
            <a:r>
              <a:rPr lang="en-US" sz="2000" i="1" baseline="-25000" dirty="0">
                <a:latin typeface="Times New Roman" pitchFamily="18" charset="0"/>
              </a:rPr>
              <a:t>i</a:t>
            </a:r>
            <a:r>
              <a:rPr lang="en-US" sz="2000" dirty="0">
                <a:latin typeface="Times New Roman" pitchFamily="18" charset="0"/>
              </a:rPr>
              <a:t>, </a:t>
            </a:r>
            <a:r>
              <a:rPr lang="en-US" sz="2000" i="1" dirty="0" err="1">
                <a:latin typeface="Times New Roman" pitchFamily="18" charset="0"/>
              </a:rPr>
              <a:t>y</a:t>
            </a:r>
            <a:r>
              <a:rPr lang="en-US" sz="2000" i="1" baseline="-25000" dirty="0" err="1">
                <a:latin typeface="Times New Roman" pitchFamily="18" charset="0"/>
              </a:rPr>
              <a:t>i</a:t>
            </a:r>
            <a:r>
              <a:rPr lang="en-US" sz="2000" dirty="0">
                <a:latin typeface="Times New Roman" pitchFamily="18" charset="0"/>
              </a:rPr>
              <a:t>) is </a:t>
            </a:r>
          </a:p>
          <a:p>
            <a:pPr marL="0" indent="0">
              <a:buNone/>
            </a:pPr>
            <a:r>
              <a:rPr lang="en-US" sz="2000" dirty="0">
                <a:latin typeface="Times New Roman" pitchFamily="18" charset="0"/>
              </a:rPr>
              <a:t>	|</a:t>
            </a:r>
            <a:r>
              <a:rPr lang="en-US" sz="2000" i="1" dirty="0" err="1">
                <a:latin typeface="Times New Roman" pitchFamily="18" charset="0"/>
              </a:rPr>
              <a:t>ax</a:t>
            </a:r>
            <a:r>
              <a:rPr lang="en-US" sz="2000" i="1" baseline="-25000" dirty="0" err="1">
                <a:latin typeface="Times New Roman" pitchFamily="18" charset="0"/>
              </a:rPr>
              <a:t>i</a:t>
            </a:r>
            <a:r>
              <a:rPr lang="en-US" sz="2000" i="1" dirty="0">
                <a:latin typeface="Times New Roman" pitchFamily="18" charset="0"/>
              </a:rPr>
              <a:t> + </a:t>
            </a:r>
            <a:r>
              <a:rPr lang="en-US" sz="2000" i="1" dirty="0" err="1">
                <a:latin typeface="Times New Roman" pitchFamily="18" charset="0"/>
              </a:rPr>
              <a:t>by</a:t>
            </a:r>
            <a:r>
              <a:rPr lang="en-US" sz="2000" i="1" baseline="-25000" dirty="0" err="1">
                <a:latin typeface="Times New Roman" pitchFamily="18" charset="0"/>
              </a:rPr>
              <a:t>i</a:t>
            </a:r>
            <a:r>
              <a:rPr lang="en-US" sz="2000" i="1" dirty="0">
                <a:latin typeface="Times New Roman" pitchFamily="18" charset="0"/>
              </a:rPr>
              <a:t> + c</a:t>
            </a:r>
            <a:r>
              <a:rPr lang="en-US" sz="2000" dirty="0">
                <a:latin typeface="Times New Roman" pitchFamily="18" charset="0"/>
              </a:rPr>
              <a:t>|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/>
              <a:t>Find </a:t>
            </a:r>
            <a:r>
              <a:rPr lang="en-US" sz="2000" dirty="0">
                <a:latin typeface="Times New Roman" pitchFamily="18" charset="0"/>
              </a:rPr>
              <a:t>(</a:t>
            </a:r>
            <a:r>
              <a:rPr lang="en-US" sz="2000" i="1" dirty="0">
                <a:latin typeface="Times New Roman" pitchFamily="18" charset="0"/>
              </a:rPr>
              <a:t>a</a:t>
            </a:r>
            <a:r>
              <a:rPr lang="en-US" sz="2000" dirty="0">
                <a:latin typeface="Times New Roman" pitchFamily="18" charset="0"/>
              </a:rPr>
              <a:t>, </a:t>
            </a:r>
            <a:r>
              <a:rPr lang="en-US" sz="2000" i="1" dirty="0">
                <a:latin typeface="Times New Roman" pitchFamily="18" charset="0"/>
              </a:rPr>
              <a:t>b</a:t>
            </a:r>
            <a:r>
              <a:rPr lang="en-US" sz="2000" dirty="0">
                <a:latin typeface="Times New Roman" pitchFamily="18" charset="0"/>
              </a:rPr>
              <a:t>, c) </a:t>
            </a:r>
            <a:r>
              <a:rPr lang="en-US" sz="2000" dirty="0"/>
              <a:t>to minimize the sum of squared perpendicular distances</a:t>
            </a:r>
          </a:p>
        </p:txBody>
      </p:sp>
      <p:graphicFrame>
        <p:nvGraphicFramePr>
          <p:cNvPr id="5122" name="Object 8"/>
          <p:cNvGraphicFramePr>
            <a:graphicFrameLocks noGrp="1" noChangeAspect="1"/>
          </p:cNvGraphicFramePr>
          <p:nvPr>
            <p:ph sz="quarter" idx="2"/>
          </p:nvPr>
        </p:nvGraphicFramePr>
        <p:xfrm>
          <a:off x="5778500" y="2044700"/>
          <a:ext cx="1549400" cy="29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5442" name="Equation" r:id="rId4" imgW="1549080" imgH="291960" progId="Equation.3">
                  <p:embed/>
                </p:oleObj>
              </mc:Choice>
              <mc:Fallback>
                <p:oleObj name="Equation" r:id="rId4" imgW="1549080" imgH="291960" progId="Equation.3">
                  <p:embed/>
                  <p:pic>
                    <p:nvPicPr>
                      <p:cNvPr id="5122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78500" y="2044700"/>
                        <a:ext cx="1549400" cy="292100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126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105400" y="936625"/>
            <a:ext cx="2692400" cy="1882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7" name="Rectangle 5"/>
          <p:cNvSpPr>
            <a:spLocks noChangeArrowheads="1"/>
          </p:cNvSpPr>
          <p:nvPr/>
        </p:nvSpPr>
        <p:spPr bwMode="auto">
          <a:xfrm>
            <a:off x="6477000" y="1905000"/>
            <a:ext cx="9239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(</a:t>
            </a:r>
            <a:r>
              <a:rPr kumimoji="0" lang="en-US" sz="24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x</a:t>
            </a:r>
            <a:r>
              <a:rPr kumimoji="0" lang="en-US" sz="2400" b="0" i="1" u="none" strike="noStrike" kern="1200" cap="none" spc="0" normalizeH="0" baseline="-25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, </a:t>
            </a:r>
            <a:r>
              <a:rPr kumimoji="0" lang="en-US" sz="24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y</a:t>
            </a:r>
            <a:r>
              <a:rPr kumimoji="0" lang="en-US" sz="2400" b="0" i="1" u="none" strike="noStrike" kern="1200" cap="none" spc="0" normalizeH="0" baseline="-25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)</a:t>
            </a:r>
          </a:p>
        </p:txBody>
      </p:sp>
      <p:sp>
        <p:nvSpPr>
          <p:cNvPr id="5128" name="Rectangle 6"/>
          <p:cNvSpPr>
            <a:spLocks noChangeArrowheads="1"/>
          </p:cNvSpPr>
          <p:nvPr/>
        </p:nvSpPr>
        <p:spPr bwMode="auto">
          <a:xfrm>
            <a:off x="7162800" y="1066800"/>
            <a:ext cx="168026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ax+by+c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=0</a:t>
            </a:r>
          </a:p>
        </p:txBody>
      </p:sp>
      <p:graphicFrame>
        <p:nvGraphicFramePr>
          <p:cNvPr id="5123" name="Object 20"/>
          <p:cNvGraphicFramePr>
            <a:graphicFrameLocks noGrp="1" noChangeAspect="1"/>
          </p:cNvGraphicFramePr>
          <p:nvPr>
            <p:ph sz="quarter" idx="3"/>
          </p:nvPr>
        </p:nvGraphicFramePr>
        <p:xfrm>
          <a:off x="990600" y="3200400"/>
          <a:ext cx="3429000" cy="646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5443" name="Equation" r:id="rId7" imgW="1549080" imgH="291960" progId="Equation.3">
                  <p:embed/>
                </p:oleObj>
              </mc:Choice>
              <mc:Fallback>
                <p:oleObj name="Equation" r:id="rId7" imgW="1549080" imgH="291960" progId="Equation.3">
                  <p:embed/>
                  <p:pic>
                    <p:nvPicPr>
                      <p:cNvPr id="5123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3200400"/>
                        <a:ext cx="3429000" cy="646113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9" name="Rectangle 24"/>
          <p:cNvSpPr>
            <a:spLocks noChangeArrowheads="1"/>
          </p:cNvSpPr>
          <p:nvPr/>
        </p:nvSpPr>
        <p:spPr bwMode="auto">
          <a:xfrm>
            <a:off x="7010400" y="1600200"/>
            <a:ext cx="20574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Unit normal: </a:t>
            </a:r>
            <a:r>
              <a:rPr kumimoji="0" lang="en-US" sz="20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N=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(</a:t>
            </a:r>
            <a:r>
              <a:rPr kumimoji="0" lang="en-US" sz="20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a, b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61855" y="0"/>
            <a:ext cx="268214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Slide modified from S. Lazebnik</a:t>
            </a:r>
          </a:p>
        </p:txBody>
      </p:sp>
    </p:spTree>
    <p:extLst>
      <p:ext uri="{BB962C8B-B14F-4D97-AF65-F5344CB8AC3E}">
        <p14:creationId xmlns:p14="http://schemas.microsoft.com/office/powerpoint/2010/main" val="981998615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Total least squares</a:t>
            </a:r>
          </a:p>
        </p:txBody>
      </p:sp>
      <p:sp>
        <p:nvSpPr>
          <p:cNvPr id="615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914400"/>
            <a:ext cx="4343400" cy="2362200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/>
              <a:t>Find </a:t>
            </a:r>
            <a:r>
              <a:rPr lang="en-US" sz="2000" dirty="0">
                <a:latin typeface="Times New Roman" pitchFamily="18" charset="0"/>
              </a:rPr>
              <a:t>(</a:t>
            </a:r>
            <a:r>
              <a:rPr lang="en-US" sz="2000" i="1" dirty="0">
                <a:latin typeface="Times New Roman" pitchFamily="18" charset="0"/>
              </a:rPr>
              <a:t>a</a:t>
            </a:r>
            <a:r>
              <a:rPr lang="en-US" sz="2000" dirty="0">
                <a:latin typeface="Times New Roman" pitchFamily="18" charset="0"/>
              </a:rPr>
              <a:t>, </a:t>
            </a:r>
            <a:r>
              <a:rPr lang="en-US" sz="2000" i="1" dirty="0">
                <a:latin typeface="Times New Roman" pitchFamily="18" charset="0"/>
              </a:rPr>
              <a:t>b</a:t>
            </a:r>
            <a:r>
              <a:rPr lang="en-US" sz="2000" dirty="0">
                <a:latin typeface="Times New Roman" pitchFamily="18" charset="0"/>
              </a:rPr>
              <a:t>, </a:t>
            </a:r>
            <a:r>
              <a:rPr lang="en-US" sz="2000" i="1" dirty="0">
                <a:latin typeface="Times New Roman" pitchFamily="18" charset="0"/>
              </a:rPr>
              <a:t>c</a:t>
            </a:r>
            <a:r>
              <a:rPr lang="en-US" sz="2000" dirty="0">
                <a:latin typeface="Times New Roman" pitchFamily="18" charset="0"/>
              </a:rPr>
              <a:t>) </a:t>
            </a:r>
            <a:r>
              <a:rPr lang="en-US" sz="2000" dirty="0"/>
              <a:t>to minimize the sum of squared perpendicular distances</a:t>
            </a:r>
          </a:p>
        </p:txBody>
      </p:sp>
      <p:graphicFrame>
        <p:nvGraphicFramePr>
          <p:cNvPr id="6146" name="Object 4"/>
          <p:cNvGraphicFramePr>
            <a:graphicFrameLocks noGrp="1" noChangeAspect="1"/>
          </p:cNvGraphicFramePr>
          <p:nvPr>
            <p:ph sz="quarter" idx="2"/>
          </p:nvPr>
        </p:nvGraphicFramePr>
        <p:xfrm>
          <a:off x="5778500" y="2044700"/>
          <a:ext cx="1549400" cy="29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6530" name="Equation" r:id="rId4" imgW="1549080" imgH="291960" progId="Equation.3">
                  <p:embed/>
                </p:oleObj>
              </mc:Choice>
              <mc:Fallback>
                <p:oleObj name="Equation" r:id="rId4" imgW="1549080" imgH="291960" progId="Equation.3">
                  <p:embed/>
                  <p:pic>
                    <p:nvPicPr>
                      <p:cNvPr id="6146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78500" y="2044700"/>
                        <a:ext cx="1549400" cy="292100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154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105400" y="936625"/>
            <a:ext cx="2692400" cy="1882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55" name="Rectangle 6"/>
          <p:cNvSpPr>
            <a:spLocks noChangeArrowheads="1"/>
          </p:cNvSpPr>
          <p:nvPr/>
        </p:nvSpPr>
        <p:spPr bwMode="auto">
          <a:xfrm>
            <a:off x="6477000" y="1905000"/>
            <a:ext cx="9239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(</a:t>
            </a:r>
            <a:r>
              <a:rPr kumimoji="0" lang="en-US" sz="24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x</a:t>
            </a:r>
            <a:r>
              <a:rPr kumimoji="0" lang="en-US" sz="2400" b="0" i="1" u="none" strike="noStrike" kern="1200" cap="none" spc="0" normalizeH="0" baseline="-25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, </a:t>
            </a:r>
            <a:r>
              <a:rPr kumimoji="0" lang="en-US" sz="24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y</a:t>
            </a:r>
            <a:r>
              <a:rPr kumimoji="0" lang="en-US" sz="2400" b="0" i="1" u="none" strike="noStrike" kern="1200" cap="none" spc="0" normalizeH="0" baseline="-25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)</a:t>
            </a:r>
          </a:p>
        </p:txBody>
      </p:sp>
      <p:sp>
        <p:nvSpPr>
          <p:cNvPr id="6156" name="Rectangle 7"/>
          <p:cNvSpPr>
            <a:spLocks noChangeArrowheads="1"/>
          </p:cNvSpPr>
          <p:nvPr/>
        </p:nvSpPr>
        <p:spPr bwMode="auto">
          <a:xfrm>
            <a:off x="7162800" y="1066800"/>
            <a:ext cx="168026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ax+by+c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=0</a:t>
            </a:r>
          </a:p>
        </p:txBody>
      </p:sp>
      <p:graphicFrame>
        <p:nvGraphicFramePr>
          <p:cNvPr id="6147" name="Object 8"/>
          <p:cNvGraphicFramePr>
            <a:graphicFrameLocks noGrp="1" noChangeAspect="1"/>
          </p:cNvGraphicFramePr>
          <p:nvPr>
            <p:ph sz="quarter" idx="3"/>
          </p:nvPr>
        </p:nvGraphicFramePr>
        <p:xfrm>
          <a:off x="990600" y="1752600"/>
          <a:ext cx="3429000" cy="646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6531" name="Equation" r:id="rId7" imgW="1549080" imgH="291960" progId="Equation.3">
                  <p:embed/>
                </p:oleObj>
              </mc:Choice>
              <mc:Fallback>
                <p:oleObj name="Equation" r:id="rId7" imgW="1549080" imgH="291960" progId="Equation.3">
                  <p:embed/>
                  <p:pic>
                    <p:nvPicPr>
                      <p:cNvPr id="6147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1752600"/>
                        <a:ext cx="3429000" cy="646113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57" name="Rectangle 9"/>
          <p:cNvSpPr>
            <a:spLocks noChangeArrowheads="1"/>
          </p:cNvSpPr>
          <p:nvPr/>
        </p:nvSpPr>
        <p:spPr bwMode="auto">
          <a:xfrm>
            <a:off x="7010400" y="1600200"/>
            <a:ext cx="20574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Unit normal: </a:t>
            </a:r>
            <a:r>
              <a:rPr kumimoji="0" lang="en-US" sz="20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N=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(</a:t>
            </a:r>
            <a:r>
              <a:rPr kumimoji="0" lang="en-US" sz="20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a, b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)</a:t>
            </a:r>
          </a:p>
        </p:txBody>
      </p:sp>
      <p:graphicFrame>
        <p:nvGraphicFramePr>
          <p:cNvPr id="6148" name="Object 10"/>
          <p:cNvGraphicFramePr>
            <a:graphicFrameLocks noChangeAspect="1"/>
          </p:cNvGraphicFramePr>
          <p:nvPr>
            <p:extLst/>
          </p:nvPr>
        </p:nvGraphicFramePr>
        <p:xfrm>
          <a:off x="403225" y="2667000"/>
          <a:ext cx="3687763" cy="769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6532" name="Equation" r:id="rId9" imgW="1879560" imgH="393480" progId="Equation.3">
                  <p:embed/>
                </p:oleObj>
              </mc:Choice>
              <mc:Fallback>
                <p:oleObj name="Equation" r:id="rId9" imgW="1879560" imgH="393480" progId="Equation.3">
                  <p:embed/>
                  <p:pic>
                    <p:nvPicPr>
                      <p:cNvPr id="6148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3225" y="2667000"/>
                        <a:ext cx="3687763" cy="7699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FF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65035" name="Object 11"/>
          <p:cNvGraphicFramePr>
            <a:graphicFrameLocks noChangeAspect="1"/>
          </p:cNvGraphicFramePr>
          <p:nvPr>
            <p:extLst/>
          </p:nvPr>
        </p:nvGraphicFramePr>
        <p:xfrm>
          <a:off x="4778375" y="2674938"/>
          <a:ext cx="4233863" cy="722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6533" name="Equation" r:id="rId11" imgW="2311200" imgH="393480" progId="Equation.3">
                  <p:embed/>
                </p:oleObj>
              </mc:Choice>
              <mc:Fallback>
                <p:oleObj name="Equation" r:id="rId11" imgW="2311200" imgH="393480" progId="Equation.3">
                  <p:embed/>
                  <p:pic>
                    <p:nvPicPr>
                      <p:cNvPr id="1665035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78375" y="2674938"/>
                        <a:ext cx="4233863" cy="7223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65036" name="Object 12"/>
          <p:cNvGraphicFramePr>
            <a:graphicFrameLocks noChangeAspect="1"/>
          </p:cNvGraphicFramePr>
          <p:nvPr/>
        </p:nvGraphicFramePr>
        <p:xfrm>
          <a:off x="317500" y="3360738"/>
          <a:ext cx="8628063" cy="1539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6534" name="Equation" r:id="rId13" imgW="4267080" imgH="761760" progId="Equation.3">
                  <p:embed/>
                </p:oleObj>
              </mc:Choice>
              <mc:Fallback>
                <p:oleObj name="Equation" r:id="rId13" imgW="4267080" imgH="761760" progId="Equation.3">
                  <p:embed/>
                  <p:pic>
                    <p:nvPicPr>
                      <p:cNvPr id="1665036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7500" y="3360738"/>
                        <a:ext cx="8628063" cy="1539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FF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65040" name="Text Box 16"/>
          <p:cNvSpPr txBox="1">
            <a:spLocks noChangeArrowheads="1"/>
          </p:cNvSpPr>
          <p:nvPr/>
        </p:nvSpPr>
        <p:spPr bwMode="auto">
          <a:xfrm>
            <a:off x="233614" y="5715000"/>
            <a:ext cx="852938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Solution is eigenvector corresponding to smallest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eigenvalue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of A</a:t>
            </a:r>
            <a:r>
              <a:rPr kumimoji="0" lang="en-US" sz="24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04800" y="6488668"/>
            <a:ext cx="81612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See details on Raleigh Quotient: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  <a:hlinkClick r:id="rId15"/>
              </a:rPr>
              <a:t>http://en.wikipedia.org/wiki/Rayleigh_quotient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graphicFrame>
        <p:nvGraphicFramePr>
          <p:cNvPr id="2" name="Object 12"/>
          <p:cNvGraphicFramePr>
            <a:graphicFrameLocks noChangeAspect="1"/>
          </p:cNvGraphicFramePr>
          <p:nvPr/>
        </p:nvGraphicFramePr>
        <p:xfrm>
          <a:off x="574675" y="4740275"/>
          <a:ext cx="7343775" cy="898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6535" name="Equation" r:id="rId16" imgW="3632040" imgH="444240" progId="Equation.3">
                  <p:embed/>
                </p:oleObj>
              </mc:Choice>
              <mc:Fallback>
                <p:oleObj name="Equation" r:id="rId16" imgW="3632040" imgH="444240" progId="Equation.3">
                  <p:embed/>
                  <p:pic>
                    <p:nvPicPr>
                      <p:cNvPr id="2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4675" y="4740275"/>
                        <a:ext cx="7343775" cy="898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FF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TextBox 16"/>
          <p:cNvSpPr txBox="1"/>
          <p:nvPr/>
        </p:nvSpPr>
        <p:spPr>
          <a:xfrm>
            <a:off x="6461855" y="0"/>
            <a:ext cx="268214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Slide modified from S. Lazebnik</a:t>
            </a:r>
          </a:p>
        </p:txBody>
      </p:sp>
    </p:spTree>
    <p:extLst>
      <p:ext uri="{BB962C8B-B14F-4D97-AF65-F5344CB8AC3E}">
        <p14:creationId xmlns:p14="http://schemas.microsoft.com/office/powerpoint/2010/main" val="785028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5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5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5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65040" grpId="0"/>
      <p:bldP spid="15" grpId="0"/>
    </p:bld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ounded Rectangle 17"/>
          <p:cNvSpPr/>
          <p:nvPr/>
        </p:nvSpPr>
        <p:spPr>
          <a:xfrm>
            <a:off x="381000" y="3581400"/>
            <a:ext cx="8305800" cy="2743200"/>
          </a:xfrm>
          <a:prstGeom prst="roundRect">
            <a:avLst/>
          </a:prstGeom>
          <a:solidFill>
            <a:srgbClr val="E6EDF6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>
              <a:rot lat="0" lon="0" rev="0"/>
            </a:lightRig>
          </a:scene3d>
          <a:sp3d extrusionH="31750" contourW="19050" prstMaterial="matte">
            <a:bevelT w="317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Recap: Two Common Optimization Problems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half" idx="1"/>
          </p:nvPr>
        </p:nvSpPr>
        <p:spPr>
          <a:xfrm>
            <a:off x="457200" y="3581400"/>
            <a:ext cx="4038600" cy="685800"/>
          </a:xfrm>
        </p:spPr>
        <p:txBody>
          <a:bodyPr/>
          <a:lstStyle/>
          <a:p>
            <a:pPr algn="ctr">
              <a:buNone/>
            </a:pPr>
            <a:r>
              <a:rPr lang="en-US" dirty="0"/>
              <a:t>Problem statement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648200" y="3581400"/>
            <a:ext cx="4038600" cy="639763"/>
          </a:xfrm>
        </p:spPr>
        <p:txBody>
          <a:bodyPr/>
          <a:lstStyle/>
          <a:p>
            <a:pPr algn="ctr">
              <a:buNone/>
            </a:pPr>
            <a:r>
              <a:rPr lang="en-US" dirty="0"/>
              <a:t>Solution</a:t>
            </a:r>
          </a:p>
          <a:p>
            <a:pPr algn="ctr">
              <a:buNone/>
            </a:pPr>
            <a:endParaRPr lang="en-US" dirty="0"/>
          </a:p>
          <a:p>
            <a:pPr algn="ctr">
              <a:buNone/>
            </a:pPr>
            <a:endParaRPr lang="en-US" dirty="0"/>
          </a:p>
        </p:txBody>
      </p:sp>
      <p:graphicFrame>
        <p:nvGraphicFramePr>
          <p:cNvPr id="1665036" name="Object 12"/>
          <p:cNvGraphicFramePr>
            <a:graphicFrameLocks noChangeAspect="1"/>
          </p:cNvGraphicFramePr>
          <p:nvPr/>
        </p:nvGraphicFramePr>
        <p:xfrm>
          <a:off x="561975" y="4237037"/>
          <a:ext cx="4467225" cy="409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7594" name="Equation" r:id="rId4" imgW="2209680" imgH="203040" progId="Equation.3">
                  <p:embed/>
                </p:oleObj>
              </mc:Choice>
              <mc:Fallback>
                <p:oleObj name="Equation" r:id="rId4" imgW="2209680" imgH="203040" progId="Equation.3">
                  <p:embed/>
                  <p:pic>
                    <p:nvPicPr>
                      <p:cNvPr id="1665036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1975" y="4237037"/>
                        <a:ext cx="4467225" cy="409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FF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12"/>
          <p:cNvGraphicFramePr>
            <a:graphicFrameLocks noChangeAspect="1"/>
          </p:cNvGraphicFramePr>
          <p:nvPr/>
        </p:nvGraphicFramePr>
        <p:xfrm>
          <a:off x="512762" y="4770437"/>
          <a:ext cx="2439988" cy="847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7595" name="Equation" r:id="rId6" imgW="1206360" imgH="419040" progId="Equation.3">
                  <p:embed/>
                </p:oleObj>
              </mc:Choice>
              <mc:Fallback>
                <p:oleObj name="Equation" r:id="rId6" imgW="1206360" imgH="419040" progId="Equation.3">
                  <p:embed/>
                  <p:pic>
                    <p:nvPicPr>
                      <p:cNvPr id="8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2762" y="4770437"/>
                        <a:ext cx="2439988" cy="847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FF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12"/>
          <p:cNvGraphicFramePr>
            <a:graphicFrameLocks noChangeAspect="1"/>
          </p:cNvGraphicFramePr>
          <p:nvPr>
            <p:extLst/>
          </p:nvPr>
        </p:nvGraphicFramePr>
        <p:xfrm>
          <a:off x="512763" y="5761038"/>
          <a:ext cx="4187825" cy="411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7596" name="Equation" r:id="rId8" imgW="2070000" imgH="203040" progId="Equation.3">
                  <p:embed/>
                </p:oleObj>
              </mc:Choice>
              <mc:Fallback>
                <p:oleObj name="Equation" r:id="rId8" imgW="2070000" imgH="203040" progId="Equation.3">
                  <p:embed/>
                  <p:pic>
                    <p:nvPicPr>
                      <p:cNvPr id="9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2763" y="5761038"/>
                        <a:ext cx="4187825" cy="4111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FF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/>
          <p:cNvGraphicFramePr>
            <a:graphicFrameLocks noChangeAspect="1"/>
          </p:cNvGraphicFramePr>
          <p:nvPr/>
        </p:nvGraphicFramePr>
        <p:xfrm>
          <a:off x="5818188" y="4640263"/>
          <a:ext cx="2259012" cy="922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7597" name="Equation" r:id="rId10" imgW="1117440" imgH="457200" progId="Equation.3">
                  <p:embed/>
                </p:oleObj>
              </mc:Choice>
              <mc:Fallback>
                <p:oleObj name="Equation" r:id="rId10" imgW="1117440" imgH="457200" progId="Equation.3">
                  <p:embed/>
                  <p:pic>
                    <p:nvPicPr>
                      <p:cNvPr id="13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18188" y="4640263"/>
                        <a:ext cx="2259012" cy="9223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FF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9" name="Group 28"/>
          <p:cNvGrpSpPr/>
          <p:nvPr/>
        </p:nvGrpSpPr>
        <p:grpSpPr>
          <a:xfrm>
            <a:off x="381000" y="1295400"/>
            <a:ext cx="8305800" cy="2057400"/>
            <a:chOff x="228600" y="4114800"/>
            <a:chExt cx="8305800" cy="2057400"/>
          </a:xfrm>
        </p:grpSpPr>
        <p:sp>
          <p:nvSpPr>
            <p:cNvPr id="19" name="Rounded Rectangle 18"/>
            <p:cNvSpPr/>
            <p:nvPr/>
          </p:nvSpPr>
          <p:spPr>
            <a:xfrm>
              <a:off x="228600" y="4114800"/>
              <a:ext cx="8305800" cy="2057400"/>
            </a:xfrm>
            <a:prstGeom prst="roundRect">
              <a:avLst/>
            </a:prstGeom>
            <a:solidFill>
              <a:srgbClr val="E6EDF6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>
                <a:rot lat="0" lon="0" rev="0"/>
              </a:lightRig>
            </a:scene3d>
            <a:sp3d extrusionH="31750" contourW="19050" prstMaterial="matte">
              <a:bevelT w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0" name="Content Placeholder 10"/>
            <p:cNvSpPr txBox="1">
              <a:spLocks/>
            </p:cNvSpPr>
            <p:nvPr/>
          </p:nvSpPr>
          <p:spPr bwMode="auto">
            <a:xfrm>
              <a:off x="304800" y="4114800"/>
              <a:ext cx="4038600" cy="685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342900" marR="0" lvl="0" indent="-342900" algn="ctr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Problem statement</a:t>
              </a:r>
              <a:endPara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1" name="Content Placeholder 11"/>
            <p:cNvSpPr txBox="1">
              <a:spLocks/>
            </p:cNvSpPr>
            <p:nvPr/>
          </p:nvSpPr>
          <p:spPr bwMode="auto">
            <a:xfrm>
              <a:off x="4495800" y="4114800"/>
              <a:ext cx="4038600" cy="6397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342900" marR="0" lvl="0" indent="-342900" algn="ctr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Solution</a:t>
              </a:r>
            </a:p>
            <a:p>
              <a:pPr marL="342900" marR="0" lvl="0" indent="-342900" algn="ctr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342900" marR="0" lvl="0" indent="-342900" algn="ctr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aphicFrame>
          <p:nvGraphicFramePr>
            <p:cNvPr id="24" name="Object 12"/>
            <p:cNvGraphicFramePr>
              <a:graphicFrameLocks noChangeAspect="1"/>
            </p:cNvGraphicFramePr>
            <p:nvPr/>
          </p:nvGraphicFramePr>
          <p:xfrm>
            <a:off x="685800" y="5456238"/>
            <a:ext cx="3905250" cy="4111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7598" name="Equation" r:id="rId12" imgW="1930320" imgH="203040" progId="Equation.3">
                    <p:embed/>
                  </p:oleObj>
                </mc:Choice>
                <mc:Fallback>
                  <p:oleObj name="Equation" r:id="rId12" imgW="1930320" imgH="203040" progId="Equation.3">
                    <p:embed/>
                    <p:pic>
                      <p:nvPicPr>
                        <p:cNvPr id="24" name="Object 1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85800" y="5456238"/>
                          <a:ext cx="3905250" cy="41116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FF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5" name="Object 24"/>
            <p:cNvGraphicFramePr>
              <a:graphicFrameLocks noChangeAspect="1"/>
            </p:cNvGraphicFramePr>
            <p:nvPr/>
          </p:nvGraphicFramePr>
          <p:xfrm>
            <a:off x="5715000" y="5486400"/>
            <a:ext cx="1179512" cy="3587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7599" name="Equation" r:id="rId14" imgW="583920" imgH="177480" progId="Equation.3">
                    <p:embed/>
                  </p:oleObj>
                </mc:Choice>
                <mc:Fallback>
                  <p:oleObj name="Equation" r:id="rId14" imgW="583920" imgH="177480" progId="Equation.3">
                    <p:embed/>
                    <p:pic>
                      <p:nvPicPr>
                        <p:cNvPr id="25" name="Object 2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715000" y="5486400"/>
                          <a:ext cx="1179512" cy="3587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FF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43370" name="Object 6"/>
            <p:cNvGraphicFramePr>
              <a:graphicFrameLocks noChangeAspect="1"/>
            </p:cNvGraphicFramePr>
            <p:nvPr/>
          </p:nvGraphicFramePr>
          <p:xfrm>
            <a:off x="1219200" y="4813300"/>
            <a:ext cx="2433637" cy="5207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7600" name="Equation" r:id="rId16" imgW="1244520" imgH="266400" progId="Equation.3">
                    <p:embed/>
                  </p:oleObj>
                </mc:Choice>
                <mc:Fallback>
                  <p:oleObj name="Equation" r:id="rId16" imgW="1244520" imgH="266400" progId="Equation.3">
                    <p:embed/>
                    <p:pic>
                      <p:nvPicPr>
                        <p:cNvPr id="143370" name="Object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19200" y="4813300"/>
                          <a:ext cx="2433637" cy="5207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660933" name="Object 5"/>
            <p:cNvGraphicFramePr>
              <a:graphicFrameLocks noChangeAspect="1"/>
            </p:cNvGraphicFramePr>
            <p:nvPr/>
          </p:nvGraphicFramePr>
          <p:xfrm>
            <a:off x="5514975" y="4876800"/>
            <a:ext cx="2105025" cy="5000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7601" name="Equation" r:id="rId18" imgW="1066680" imgH="253800" progId="Equation.3">
                    <p:embed/>
                  </p:oleObj>
                </mc:Choice>
                <mc:Fallback>
                  <p:oleObj name="Equation" r:id="rId18" imgW="1066680" imgH="253800" progId="Equation.3">
                    <p:embed/>
                    <p:pic>
                      <p:nvPicPr>
                        <p:cNvPr id="1660933" name="Object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514975" y="4876800"/>
                          <a:ext cx="2105025" cy="500063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8" name="TextBox 27"/>
            <p:cNvSpPr txBox="1"/>
            <p:nvPr/>
          </p:nvSpPr>
          <p:spPr>
            <a:xfrm>
              <a:off x="6934200" y="5498068"/>
              <a:ext cx="10310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rPr>
                <a:t>(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rPr>
                <a:t>matlab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rPr>
                <a:t>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77608922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Least squares (global) optimization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/>
              <a:t>Good</a:t>
            </a:r>
          </a:p>
          <a:p>
            <a:r>
              <a:rPr lang="en-US" sz="2800" dirty="0"/>
              <a:t>Clearly specified objective</a:t>
            </a:r>
          </a:p>
          <a:p>
            <a:r>
              <a:rPr lang="en-US" sz="2800" dirty="0"/>
              <a:t>Optimization is easy</a:t>
            </a:r>
          </a:p>
          <a:p>
            <a:pPr marL="0" indent="0">
              <a:buNone/>
            </a:pPr>
            <a:endParaRPr lang="en-US" dirty="0"/>
          </a:p>
          <a:p>
            <a:pPr>
              <a:buNone/>
            </a:pPr>
            <a:r>
              <a:rPr lang="en-US" dirty="0"/>
              <a:t>Bad</a:t>
            </a:r>
          </a:p>
          <a:p>
            <a:r>
              <a:rPr lang="en-US" sz="2800" dirty="0"/>
              <a:t>Sensitive to outliers</a:t>
            </a:r>
          </a:p>
          <a:p>
            <a:pPr lvl="1"/>
            <a:r>
              <a:rPr lang="en-US" sz="2400" dirty="0"/>
              <a:t>Bad matches, extra points</a:t>
            </a:r>
          </a:p>
          <a:p>
            <a:r>
              <a:rPr lang="en-US" sz="2800" dirty="0"/>
              <a:t>Doesn’t allow you to get multiple good fits</a:t>
            </a:r>
          </a:p>
          <a:p>
            <a:pPr lvl="1"/>
            <a:r>
              <a:rPr lang="en-US" sz="2400" dirty="0"/>
              <a:t>Detecting multiple objects, lines, etc.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7868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World</a:t>
            </a:r>
            <a:r>
              <a:rPr lang="en-US" dirty="0"/>
              <a:t> vs </a:t>
            </a:r>
            <a:r>
              <a:rPr lang="en-US" dirty="0">
                <a:solidFill>
                  <a:srgbClr val="00B050"/>
                </a:solidFill>
              </a:rPr>
              <a:t>Camera</a:t>
            </a:r>
            <a:r>
              <a:rPr lang="en-US" dirty="0"/>
              <a:t> coordinates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962167"/>
            <a:ext cx="7772400" cy="5162265"/>
          </a:xfrm>
        </p:spPr>
      </p:pic>
      <p:cxnSp>
        <p:nvCxnSpPr>
          <p:cNvPr id="6" name="Straight Arrow Connector 5"/>
          <p:cNvCxnSpPr/>
          <p:nvPr/>
        </p:nvCxnSpPr>
        <p:spPr bwMode="auto">
          <a:xfrm flipH="1">
            <a:off x="914400" y="3505200"/>
            <a:ext cx="4572000" cy="685800"/>
          </a:xfrm>
          <a:prstGeom prst="straightConnector1">
            <a:avLst/>
          </a:prstGeom>
          <a:solidFill>
            <a:schemeClr val="accent1"/>
          </a:solidFill>
          <a:ln w="635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7" name="Straight Arrow Connector 6"/>
          <p:cNvCxnSpPr/>
          <p:nvPr/>
        </p:nvCxnSpPr>
        <p:spPr bwMode="auto">
          <a:xfrm>
            <a:off x="5486400" y="3505200"/>
            <a:ext cx="2895600" cy="533400"/>
          </a:xfrm>
          <a:prstGeom prst="straightConnector1">
            <a:avLst/>
          </a:prstGeom>
          <a:solidFill>
            <a:schemeClr val="accent1"/>
          </a:solidFill>
          <a:ln w="635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11" name="Straight Arrow Connector 10"/>
          <p:cNvCxnSpPr/>
          <p:nvPr/>
        </p:nvCxnSpPr>
        <p:spPr bwMode="auto">
          <a:xfrm flipV="1">
            <a:off x="5508978" y="1958622"/>
            <a:ext cx="11289" cy="1522696"/>
          </a:xfrm>
          <a:prstGeom prst="straightConnector1">
            <a:avLst/>
          </a:prstGeom>
          <a:solidFill>
            <a:schemeClr val="accent1"/>
          </a:solidFill>
          <a:ln w="635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15" name="Straight Arrow Connector 14"/>
          <p:cNvCxnSpPr/>
          <p:nvPr/>
        </p:nvCxnSpPr>
        <p:spPr bwMode="auto">
          <a:xfrm>
            <a:off x="4800600" y="3352800"/>
            <a:ext cx="3276600" cy="56328"/>
          </a:xfrm>
          <a:prstGeom prst="straightConnector1">
            <a:avLst/>
          </a:prstGeom>
          <a:solidFill>
            <a:schemeClr val="accent1"/>
          </a:solidFill>
          <a:ln w="63500" cap="flat" cmpd="sng" algn="ctr">
            <a:solidFill>
              <a:srgbClr val="00B050"/>
            </a:solidFill>
            <a:prstDash val="solid"/>
            <a:round/>
            <a:headEnd type="none" w="med" len="med"/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18" name="Straight Arrow Connector 17"/>
          <p:cNvCxnSpPr/>
          <p:nvPr/>
        </p:nvCxnSpPr>
        <p:spPr bwMode="auto">
          <a:xfrm flipH="1" flipV="1">
            <a:off x="4800600" y="1419368"/>
            <a:ext cx="12032" cy="1959501"/>
          </a:xfrm>
          <a:prstGeom prst="straightConnector1">
            <a:avLst/>
          </a:prstGeom>
          <a:solidFill>
            <a:schemeClr val="accent1"/>
          </a:solidFill>
          <a:ln w="63500" cap="flat" cmpd="sng" algn="ctr">
            <a:solidFill>
              <a:srgbClr val="00B050"/>
            </a:solidFill>
            <a:prstDash val="solid"/>
            <a:round/>
            <a:headEnd type="none" w="med" len="med"/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sp>
        <p:nvSpPr>
          <p:cNvPr id="9" name="TextBox 8"/>
          <p:cNvSpPr txBox="1"/>
          <p:nvPr/>
        </p:nvSpPr>
        <p:spPr>
          <a:xfrm>
            <a:off x="8010809" y="6550223"/>
            <a:ext cx="11705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James Hays</a:t>
            </a:r>
          </a:p>
        </p:txBody>
      </p:sp>
    </p:spTree>
    <p:extLst>
      <p:ext uri="{BB962C8B-B14F-4D97-AF65-F5344CB8AC3E}">
        <p14:creationId xmlns:p14="http://schemas.microsoft.com/office/powerpoint/2010/main" val="1798598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Calibrating the Camera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/>
              <a:t>Use an scene with </a:t>
            </a:r>
            <a:r>
              <a:rPr lang="en-US" b="1" dirty="0"/>
              <a:t>known</a:t>
            </a:r>
            <a:r>
              <a:rPr lang="en-US" dirty="0"/>
              <a:t> geometry</a:t>
            </a:r>
          </a:p>
          <a:p>
            <a:pPr lvl="1"/>
            <a:r>
              <a:rPr lang="en-US" dirty="0"/>
              <a:t>Correspond image points to 3d points</a:t>
            </a:r>
          </a:p>
          <a:p>
            <a:pPr lvl="1"/>
            <a:r>
              <a:rPr lang="en-US" dirty="0"/>
              <a:t>Get least squares solution (or non-linear solution)</a:t>
            </a:r>
          </a:p>
        </p:txBody>
      </p:sp>
      <p:pic>
        <p:nvPicPr>
          <p:cNvPr id="6" name="Picture 4" descr="CalCube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9600" y="3429000"/>
            <a:ext cx="3810000" cy="3140075"/>
          </a:xfrm>
          <a:prstGeom prst="rect">
            <a:avLst/>
          </a:prstGeom>
          <a:noFill/>
        </p:spPr>
      </p:pic>
      <p:graphicFrame>
        <p:nvGraphicFramePr>
          <p:cNvPr id="677892" name="Object 4"/>
          <p:cNvGraphicFramePr>
            <a:graphicFrameLocks noChangeAspect="1"/>
          </p:cNvGraphicFramePr>
          <p:nvPr>
            <p:custDataLst>
              <p:tags r:id="rId3"/>
            </p:custDataLst>
            <p:extLst/>
          </p:nvPr>
        </p:nvGraphicFramePr>
        <p:xfrm>
          <a:off x="4610100" y="4051300"/>
          <a:ext cx="4270375" cy="1806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8498" name="Equation" r:id="rId6" imgW="2158920" imgH="914400" progId="Equation.3">
                  <p:embed/>
                </p:oleObj>
              </mc:Choice>
              <mc:Fallback>
                <p:oleObj name="Equation" r:id="rId6" imgW="2158920" imgH="914400" progId="Equation.3">
                  <p:embed/>
                  <p:pic>
                    <p:nvPicPr>
                      <p:cNvPr id="677892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10100" y="4051300"/>
                        <a:ext cx="4270375" cy="18065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Down Arrow 3"/>
          <p:cNvSpPr/>
          <p:nvPr/>
        </p:nvSpPr>
        <p:spPr>
          <a:xfrm>
            <a:off x="8382000" y="3505200"/>
            <a:ext cx="381000" cy="533400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Down Arrow 7"/>
          <p:cNvSpPr/>
          <p:nvPr/>
        </p:nvSpPr>
        <p:spPr>
          <a:xfrm>
            <a:off x="4724400" y="3677986"/>
            <a:ext cx="381000" cy="533400"/>
          </a:xfrm>
          <a:prstGeom prst="down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629399" y="2643194"/>
            <a:ext cx="2438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Known 3d 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world locations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03575" y="2660332"/>
            <a:ext cx="2057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Known 2d image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coords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1" name="Down Arrow 10"/>
          <p:cNvSpPr/>
          <p:nvPr/>
        </p:nvSpPr>
        <p:spPr>
          <a:xfrm rot="10800000">
            <a:off x="6629400" y="5782544"/>
            <a:ext cx="381000" cy="533400"/>
          </a:xfrm>
          <a:prstGeom prst="downArrow">
            <a:avLst/>
          </a:prstGeom>
          <a:solidFill>
            <a:schemeClr val="accent1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686299" y="6300787"/>
            <a:ext cx="44577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Unknown Camera Parameters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987243" y="-12700"/>
            <a:ext cx="11705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James Hays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629399" y="3866634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M</a:t>
            </a:r>
          </a:p>
        </p:txBody>
      </p:sp>
    </p:spTree>
    <p:extLst>
      <p:ext uri="{BB962C8B-B14F-4D97-AF65-F5344CB8AC3E}">
        <p14:creationId xmlns:p14="http://schemas.microsoft.com/office/powerpoint/2010/main" val="2173871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  <p:bldP spid="7" grpId="0"/>
      <p:bldP spid="10" grpId="0"/>
      <p:bldP spid="11" grpId="0" animBg="1"/>
      <p:bldP spid="12" grpId="0"/>
    </p:bld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-108491"/>
            <a:ext cx="8229600" cy="914400"/>
          </a:xfrm>
        </p:spPr>
        <p:txBody>
          <a:bodyPr>
            <a:normAutofit/>
          </a:bodyPr>
          <a:lstStyle/>
          <a:p>
            <a:r>
              <a:rPr lang="en-US" sz="3600" dirty="0"/>
              <a:t>How do we calibrate a camera?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1219200"/>
            <a:ext cx="8686800" cy="5548388"/>
          </a:xfrm>
        </p:spPr>
      </p:pic>
      <p:sp>
        <p:nvSpPr>
          <p:cNvPr id="5" name="TextBox 4"/>
          <p:cNvSpPr txBox="1"/>
          <p:nvPr/>
        </p:nvSpPr>
        <p:spPr>
          <a:xfrm>
            <a:off x="5638800" y="1600200"/>
            <a:ext cx="2286000" cy="4401205"/>
          </a:xfrm>
          <a:prstGeom prst="rect">
            <a:avLst/>
          </a:prstGeom>
          <a:solidFill>
            <a:schemeClr val="bg1">
              <a:alpha val="78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312.747 309.140 30.086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305.796 311.649 30.356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307.694 312.358 30.418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310.149 307.186 29.298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311.937 310.105 29.216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311.202 307.572 30.682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307.106 306.876 28.660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309.317 312.490 30.230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307.435 310.151 29.318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308.253 306.300 28.881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306.650 309.301 28.905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308.069 306.831 29.189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309.671 308.834 29.029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308.255 309.955 29.267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307.546 308.613 28.963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311.036 309.206 28.913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307.518 308.175 29.069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309.950 311.262 29.990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312.160 310.772 29.080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311.988 312.709 30.514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90600" y="1600199"/>
            <a:ext cx="1082040" cy="4401205"/>
          </a:xfrm>
          <a:prstGeom prst="rect">
            <a:avLst/>
          </a:prstGeom>
          <a:solidFill>
            <a:schemeClr val="bg1">
              <a:alpha val="77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880  214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43  203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270  197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886  347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745  302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943  128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476  590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419  214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317  335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783  521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235  427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665  429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655  362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427  333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412  415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746  351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434  415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525  234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716  308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602  187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38800" y="685800"/>
            <a:ext cx="2286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Known 3d world locations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57693"/>
            <a:ext cx="2057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Known 2d image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coords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010809" y="6550223"/>
            <a:ext cx="11705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James Hays</a:t>
            </a:r>
          </a:p>
        </p:txBody>
      </p:sp>
    </p:spTree>
    <p:extLst>
      <p:ext uri="{BB962C8B-B14F-4D97-AF65-F5344CB8AC3E}">
        <p14:creationId xmlns:p14="http://schemas.microsoft.com/office/powerpoint/2010/main" val="1549218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/>
      <p:bldP spid="8" grpId="0"/>
    </p:bld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least squares doing?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1"/>
            <a:ext cx="8229600" cy="1676400"/>
          </a:xfrm>
        </p:spPr>
        <p:txBody>
          <a:bodyPr/>
          <a:lstStyle/>
          <a:p>
            <a:r>
              <a:rPr lang="en-US" dirty="0"/>
              <a:t>Given 3D point evidence, find best </a:t>
            </a:r>
            <a:r>
              <a:rPr lang="en-US" b="1" dirty="0"/>
              <a:t>M</a:t>
            </a:r>
            <a:r>
              <a:rPr lang="en-US" dirty="0"/>
              <a:t> which minimizes error between estimate (</a:t>
            </a:r>
            <a:r>
              <a:rPr lang="en-US" b="1" dirty="0"/>
              <a:t>p</a:t>
            </a:r>
            <a:r>
              <a:rPr lang="en-US" dirty="0"/>
              <a:t>’) and known corresponding 2D points (</a:t>
            </a:r>
            <a:r>
              <a:rPr lang="en-US" b="1" dirty="0"/>
              <a:t>p</a:t>
            </a:r>
            <a:r>
              <a:rPr lang="en-US" dirty="0"/>
              <a:t>).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219200" y="3142671"/>
            <a:ext cx="3189823" cy="205297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  <a:scene3d>
            <a:camera prst="perspectiveContrastingRightFacing">
              <a:rot lat="0" lon="1800000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17" name="Group 23"/>
          <p:cNvGrpSpPr>
            <a:grpSpLocks noChangeAspect="1"/>
          </p:cNvGrpSpPr>
          <p:nvPr/>
        </p:nvGrpSpPr>
        <p:grpSpPr>
          <a:xfrm rot="10800000">
            <a:off x="2508703" y="3726004"/>
            <a:ext cx="283265" cy="1279590"/>
            <a:chOff x="5029200" y="2090284"/>
            <a:chExt cx="457200" cy="2253116"/>
          </a:xfrm>
          <a:scene3d>
            <a:camera prst="isometricOffAxis2Right"/>
            <a:lightRig rig="threePt" dir="t"/>
          </a:scene3d>
        </p:grpSpPr>
        <p:sp>
          <p:nvSpPr>
            <p:cNvPr id="18" name="Rectangle 17"/>
            <p:cNvSpPr/>
            <p:nvPr/>
          </p:nvSpPr>
          <p:spPr>
            <a:xfrm>
              <a:off x="5029200" y="2819400"/>
              <a:ext cx="457200" cy="1524000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9" name="Freeform 18"/>
            <p:cNvSpPr/>
            <p:nvPr/>
          </p:nvSpPr>
          <p:spPr>
            <a:xfrm rot="21339833">
              <a:off x="5130616" y="2090284"/>
              <a:ext cx="267284" cy="677167"/>
            </a:xfrm>
            <a:custGeom>
              <a:avLst/>
              <a:gdLst>
                <a:gd name="connsiteX0" fmla="*/ 186047 w 364177"/>
                <a:gd name="connsiteY0" fmla="*/ 3958 h 744186"/>
                <a:gd name="connsiteX1" fmla="*/ 7917 w 364177"/>
                <a:gd name="connsiteY1" fmla="*/ 324592 h 744186"/>
                <a:gd name="connsiteX2" fmla="*/ 138546 w 364177"/>
                <a:gd name="connsiteY2" fmla="*/ 740228 h 744186"/>
                <a:gd name="connsiteX3" fmla="*/ 352302 w 364177"/>
                <a:gd name="connsiteY3" fmla="*/ 348343 h 744186"/>
                <a:gd name="connsiteX4" fmla="*/ 186047 w 364177"/>
                <a:gd name="connsiteY4" fmla="*/ 3958 h 744186"/>
                <a:gd name="connsiteX0" fmla="*/ 267082 w 445212"/>
                <a:gd name="connsiteY0" fmla="*/ 1697 h 739664"/>
                <a:gd name="connsiteX1" fmla="*/ 7916 w 445212"/>
                <a:gd name="connsiteY1" fmla="*/ 356267 h 739664"/>
                <a:gd name="connsiteX2" fmla="*/ 219581 w 445212"/>
                <a:gd name="connsiteY2" fmla="*/ 737967 h 739664"/>
                <a:gd name="connsiteX3" fmla="*/ 433337 w 445212"/>
                <a:gd name="connsiteY3" fmla="*/ 346082 h 739664"/>
                <a:gd name="connsiteX4" fmla="*/ 267082 w 445212"/>
                <a:gd name="connsiteY4" fmla="*/ 1697 h 739664"/>
                <a:gd name="connsiteX0" fmla="*/ 267084 w 514677"/>
                <a:gd name="connsiteY0" fmla="*/ 16504 h 769278"/>
                <a:gd name="connsiteX1" fmla="*/ 7918 w 514677"/>
                <a:gd name="connsiteY1" fmla="*/ 371074 h 769278"/>
                <a:gd name="connsiteX2" fmla="*/ 219583 w 514677"/>
                <a:gd name="connsiteY2" fmla="*/ 752774 h 769278"/>
                <a:gd name="connsiteX3" fmla="*/ 502803 w 514677"/>
                <a:gd name="connsiteY3" fmla="*/ 470100 h 769278"/>
                <a:gd name="connsiteX4" fmla="*/ 267084 w 514677"/>
                <a:gd name="connsiteY4" fmla="*/ 16504 h 769278"/>
                <a:gd name="connsiteX0" fmla="*/ 286213 w 533808"/>
                <a:gd name="connsiteY0" fmla="*/ 8823 h 753916"/>
                <a:gd name="connsiteX1" fmla="*/ 7917 w 533808"/>
                <a:gd name="connsiteY1" fmla="*/ 515356 h 753916"/>
                <a:gd name="connsiteX2" fmla="*/ 238712 w 533808"/>
                <a:gd name="connsiteY2" fmla="*/ 745093 h 753916"/>
                <a:gd name="connsiteX3" fmla="*/ 521932 w 533808"/>
                <a:gd name="connsiteY3" fmla="*/ 462419 h 753916"/>
                <a:gd name="connsiteX4" fmla="*/ 286213 w 533808"/>
                <a:gd name="connsiteY4" fmla="*/ 8823 h 753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3808" h="753916">
                  <a:moveTo>
                    <a:pt x="286213" y="8823"/>
                  </a:moveTo>
                  <a:cubicBezTo>
                    <a:pt x="200544" y="17646"/>
                    <a:pt x="15834" y="392644"/>
                    <a:pt x="7917" y="515356"/>
                  </a:cubicBezTo>
                  <a:cubicBezTo>
                    <a:pt x="0" y="638068"/>
                    <a:pt x="153043" y="753916"/>
                    <a:pt x="238712" y="745093"/>
                  </a:cubicBezTo>
                  <a:cubicBezTo>
                    <a:pt x="324381" y="736270"/>
                    <a:pt x="510057" y="585131"/>
                    <a:pt x="521932" y="462419"/>
                  </a:cubicBezTo>
                  <a:cubicBezTo>
                    <a:pt x="533807" y="339707"/>
                    <a:pt x="371882" y="0"/>
                    <a:pt x="286213" y="8823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20" name="Straight Connector 19"/>
            <p:cNvCxnSpPr>
              <a:stCxn id="18" idx="0"/>
              <a:endCxn id="19" idx="2"/>
            </p:cNvCxnSpPr>
            <p:nvPr/>
          </p:nvCxnSpPr>
          <p:spPr>
            <a:xfrm rot="5400000" flipH="1" flipV="1">
              <a:off x="5236615" y="2780833"/>
              <a:ext cx="59753" cy="17383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1" name="Straight Connector 20"/>
          <p:cNvCxnSpPr/>
          <p:nvPr/>
        </p:nvCxnSpPr>
        <p:spPr>
          <a:xfrm flipH="1">
            <a:off x="2052735" y="4099272"/>
            <a:ext cx="2424157" cy="957920"/>
          </a:xfrm>
          <a:prstGeom prst="line">
            <a:avLst/>
          </a:prstGeom>
          <a:ln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Group 24"/>
          <p:cNvGrpSpPr/>
          <p:nvPr/>
        </p:nvGrpSpPr>
        <p:grpSpPr>
          <a:xfrm>
            <a:off x="6173607" y="3228314"/>
            <a:ext cx="413379" cy="1907356"/>
            <a:chOff x="7162800" y="1914134"/>
            <a:chExt cx="464125" cy="2336241"/>
          </a:xfrm>
        </p:grpSpPr>
        <p:grpSp>
          <p:nvGrpSpPr>
            <p:cNvPr id="23" name="Group 18"/>
            <p:cNvGrpSpPr/>
            <p:nvPr/>
          </p:nvGrpSpPr>
          <p:grpSpPr>
            <a:xfrm>
              <a:off x="7162800" y="2474025"/>
              <a:ext cx="464125" cy="1776350"/>
              <a:chOff x="6324600" y="2971800"/>
              <a:chExt cx="464125" cy="1776350"/>
            </a:xfrm>
          </p:grpSpPr>
          <p:sp>
            <p:nvSpPr>
              <p:cNvPr id="25" name="Oval 24"/>
              <p:cNvSpPr/>
              <p:nvPr/>
            </p:nvSpPr>
            <p:spPr>
              <a:xfrm>
                <a:off x="6324600" y="4519550"/>
                <a:ext cx="457200" cy="228600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6" name="Rectangle 25"/>
              <p:cNvSpPr/>
              <p:nvPr/>
            </p:nvSpPr>
            <p:spPr>
              <a:xfrm>
                <a:off x="6324600" y="3124200"/>
                <a:ext cx="457200" cy="1524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7" name="Oval 26"/>
              <p:cNvSpPr/>
              <p:nvPr/>
            </p:nvSpPr>
            <p:spPr>
              <a:xfrm>
                <a:off x="6324600" y="2971800"/>
                <a:ext cx="457200" cy="228600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28" name="Straight Connector 27"/>
              <p:cNvCxnSpPr/>
              <p:nvPr/>
            </p:nvCxnSpPr>
            <p:spPr>
              <a:xfrm rot="10800000" flipV="1">
                <a:off x="6324600" y="3086100"/>
                <a:ext cx="0" cy="156210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/>
              <p:nvPr/>
            </p:nvCxnSpPr>
            <p:spPr>
              <a:xfrm rot="10800000" flipV="1">
                <a:off x="6788725" y="3112325"/>
                <a:ext cx="0" cy="156210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4" name="Freeform 23"/>
            <p:cNvSpPr/>
            <p:nvPr/>
          </p:nvSpPr>
          <p:spPr>
            <a:xfrm rot="21339833">
              <a:off x="7250048" y="1914134"/>
              <a:ext cx="267284" cy="677167"/>
            </a:xfrm>
            <a:custGeom>
              <a:avLst/>
              <a:gdLst>
                <a:gd name="connsiteX0" fmla="*/ 186047 w 364177"/>
                <a:gd name="connsiteY0" fmla="*/ 3958 h 744186"/>
                <a:gd name="connsiteX1" fmla="*/ 7917 w 364177"/>
                <a:gd name="connsiteY1" fmla="*/ 324592 h 744186"/>
                <a:gd name="connsiteX2" fmla="*/ 138546 w 364177"/>
                <a:gd name="connsiteY2" fmla="*/ 740228 h 744186"/>
                <a:gd name="connsiteX3" fmla="*/ 352302 w 364177"/>
                <a:gd name="connsiteY3" fmla="*/ 348343 h 744186"/>
                <a:gd name="connsiteX4" fmla="*/ 186047 w 364177"/>
                <a:gd name="connsiteY4" fmla="*/ 3958 h 744186"/>
                <a:gd name="connsiteX0" fmla="*/ 267082 w 445212"/>
                <a:gd name="connsiteY0" fmla="*/ 1697 h 739664"/>
                <a:gd name="connsiteX1" fmla="*/ 7916 w 445212"/>
                <a:gd name="connsiteY1" fmla="*/ 356267 h 739664"/>
                <a:gd name="connsiteX2" fmla="*/ 219581 w 445212"/>
                <a:gd name="connsiteY2" fmla="*/ 737967 h 739664"/>
                <a:gd name="connsiteX3" fmla="*/ 433337 w 445212"/>
                <a:gd name="connsiteY3" fmla="*/ 346082 h 739664"/>
                <a:gd name="connsiteX4" fmla="*/ 267082 w 445212"/>
                <a:gd name="connsiteY4" fmla="*/ 1697 h 739664"/>
                <a:gd name="connsiteX0" fmla="*/ 267084 w 514677"/>
                <a:gd name="connsiteY0" fmla="*/ 16504 h 769278"/>
                <a:gd name="connsiteX1" fmla="*/ 7918 w 514677"/>
                <a:gd name="connsiteY1" fmla="*/ 371074 h 769278"/>
                <a:gd name="connsiteX2" fmla="*/ 219583 w 514677"/>
                <a:gd name="connsiteY2" fmla="*/ 752774 h 769278"/>
                <a:gd name="connsiteX3" fmla="*/ 502803 w 514677"/>
                <a:gd name="connsiteY3" fmla="*/ 470100 h 769278"/>
                <a:gd name="connsiteX4" fmla="*/ 267084 w 514677"/>
                <a:gd name="connsiteY4" fmla="*/ 16504 h 769278"/>
                <a:gd name="connsiteX0" fmla="*/ 286213 w 533808"/>
                <a:gd name="connsiteY0" fmla="*/ 8823 h 753916"/>
                <a:gd name="connsiteX1" fmla="*/ 7917 w 533808"/>
                <a:gd name="connsiteY1" fmla="*/ 515356 h 753916"/>
                <a:gd name="connsiteX2" fmla="*/ 238712 w 533808"/>
                <a:gd name="connsiteY2" fmla="*/ 745093 h 753916"/>
                <a:gd name="connsiteX3" fmla="*/ 521932 w 533808"/>
                <a:gd name="connsiteY3" fmla="*/ 462419 h 753916"/>
                <a:gd name="connsiteX4" fmla="*/ 286213 w 533808"/>
                <a:gd name="connsiteY4" fmla="*/ 8823 h 753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3808" h="753916">
                  <a:moveTo>
                    <a:pt x="286213" y="8823"/>
                  </a:moveTo>
                  <a:cubicBezTo>
                    <a:pt x="200544" y="17646"/>
                    <a:pt x="15834" y="392644"/>
                    <a:pt x="7917" y="515356"/>
                  </a:cubicBezTo>
                  <a:cubicBezTo>
                    <a:pt x="0" y="638068"/>
                    <a:pt x="153043" y="753916"/>
                    <a:pt x="238712" y="745093"/>
                  </a:cubicBezTo>
                  <a:cubicBezTo>
                    <a:pt x="324381" y="736270"/>
                    <a:pt x="510057" y="585131"/>
                    <a:pt x="521932" y="462419"/>
                  </a:cubicBezTo>
                  <a:cubicBezTo>
                    <a:pt x="533807" y="339707"/>
                    <a:pt x="371882" y="0"/>
                    <a:pt x="286213" y="8823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30" name="TextBox 29"/>
          <p:cNvSpPr txBox="1"/>
          <p:nvPr/>
        </p:nvSpPr>
        <p:spPr>
          <a:xfrm>
            <a:off x="4120803" y="4574950"/>
            <a:ext cx="10136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Camera center</a:t>
            </a:r>
          </a:p>
        </p:txBody>
      </p:sp>
      <p:graphicFrame>
        <p:nvGraphicFramePr>
          <p:cNvPr id="31" name="Object 30"/>
          <p:cNvGraphicFramePr>
            <a:graphicFrameLocks noChangeAspect="1"/>
          </p:cNvGraphicFramePr>
          <p:nvPr>
            <p:extLst/>
          </p:nvPr>
        </p:nvGraphicFramePr>
        <p:xfrm>
          <a:off x="6669840" y="2695477"/>
          <a:ext cx="950160" cy="108869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9538" name="Equation" r:id="rId3" imgW="558720" imgH="698400" progId="Equation.3">
                  <p:embed/>
                </p:oleObj>
              </mc:Choice>
              <mc:Fallback>
                <p:oleObj name="Equation" r:id="rId3" imgW="558720" imgH="698400" progId="Equation.3">
                  <p:embed/>
                  <p:pic>
                    <p:nvPicPr>
                      <p:cNvPr id="31" name="Object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69840" y="2695477"/>
                        <a:ext cx="950160" cy="108869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" name="TextBox 31"/>
          <p:cNvSpPr txBox="1"/>
          <p:nvPr/>
        </p:nvSpPr>
        <p:spPr>
          <a:xfrm>
            <a:off x="6166769" y="2477030"/>
            <a:ext cx="337232" cy="8292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.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2449879" y="4223328"/>
            <a:ext cx="337232" cy="8292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.</a:t>
            </a:r>
          </a:p>
        </p:txBody>
      </p:sp>
      <p:cxnSp>
        <p:nvCxnSpPr>
          <p:cNvPr id="34" name="Straight Connector 33"/>
          <p:cNvCxnSpPr/>
          <p:nvPr/>
        </p:nvCxnSpPr>
        <p:spPr>
          <a:xfrm rot="10800000">
            <a:off x="2915915" y="4099272"/>
            <a:ext cx="1560977" cy="0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2721370" y="3352886"/>
            <a:ext cx="337232" cy="8292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.</a:t>
            </a:r>
          </a:p>
        </p:txBody>
      </p:sp>
      <p:sp>
        <p:nvSpPr>
          <p:cNvPr id="36" name="Oval 35"/>
          <p:cNvSpPr/>
          <p:nvPr/>
        </p:nvSpPr>
        <p:spPr>
          <a:xfrm>
            <a:off x="4315945" y="3687224"/>
            <a:ext cx="271474" cy="808747"/>
          </a:xfrm>
          <a:prstGeom prst="ellipse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3662469" y="3817300"/>
            <a:ext cx="227296" cy="3015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f</a:t>
            </a:r>
          </a:p>
        </p:txBody>
      </p:sp>
      <p:cxnSp>
        <p:nvCxnSpPr>
          <p:cNvPr id="38" name="Straight Connector 37"/>
          <p:cNvCxnSpPr/>
          <p:nvPr/>
        </p:nvCxnSpPr>
        <p:spPr>
          <a:xfrm rot="5400000">
            <a:off x="5962262" y="3685204"/>
            <a:ext cx="808747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>
            <a:off x="4544761" y="4099272"/>
            <a:ext cx="1832452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5345885" y="3758963"/>
            <a:ext cx="260134" cy="3015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Z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297564" y="3897247"/>
            <a:ext cx="271474" cy="301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Y</a:t>
            </a:r>
          </a:p>
        </p:txBody>
      </p:sp>
      <p:graphicFrame>
        <p:nvGraphicFramePr>
          <p:cNvPr id="42" name="Object 3"/>
          <p:cNvGraphicFramePr>
            <a:graphicFrameLocks noChangeAspect="1"/>
          </p:cNvGraphicFramePr>
          <p:nvPr>
            <p:extLst/>
          </p:nvPr>
        </p:nvGraphicFramePr>
        <p:xfrm>
          <a:off x="2559050" y="5421313"/>
          <a:ext cx="842963" cy="712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9539" name="Equation" r:id="rId5" imgW="495000" imgH="457200" progId="Equation.3">
                  <p:embed/>
                </p:oleObj>
              </mc:Choice>
              <mc:Fallback>
                <p:oleObj name="Equation" r:id="rId5" imgW="495000" imgH="457200" progId="Equation.3">
                  <p:embed/>
                  <p:pic>
                    <p:nvPicPr>
                      <p:cNvPr id="42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59050" y="5421313"/>
                        <a:ext cx="842963" cy="7127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" name="TextBox 5"/>
          <p:cNvSpPr txBox="1"/>
          <p:nvPr/>
        </p:nvSpPr>
        <p:spPr>
          <a:xfrm>
            <a:off x="4274585" y="3390901"/>
            <a:ext cx="337232" cy="8292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.</a:t>
            </a:r>
          </a:p>
        </p:txBody>
      </p:sp>
      <p:cxnSp>
        <p:nvCxnSpPr>
          <p:cNvPr id="44" name="Straight Arrow Connector 43"/>
          <p:cNvCxnSpPr/>
          <p:nvPr/>
        </p:nvCxnSpPr>
        <p:spPr>
          <a:xfrm rot="10800000">
            <a:off x="6398366" y="3224273"/>
            <a:ext cx="271474" cy="129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 rot="10800000">
            <a:off x="2712309" y="4970230"/>
            <a:ext cx="203606" cy="0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 rot="5400000">
            <a:off x="2480436" y="4534751"/>
            <a:ext cx="870958" cy="0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2910414" y="4335922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v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2597508" y="491012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u</a:t>
            </a:r>
          </a:p>
        </p:txBody>
      </p:sp>
      <p:cxnSp>
        <p:nvCxnSpPr>
          <p:cNvPr id="49" name="Straight Connector 48"/>
          <p:cNvCxnSpPr>
            <a:stCxn id="24" idx="0"/>
          </p:cNvCxnSpPr>
          <p:nvPr/>
        </p:nvCxnSpPr>
        <p:spPr>
          <a:xfrm flipH="1">
            <a:off x="4469363" y="3234906"/>
            <a:ext cx="1889159" cy="870563"/>
          </a:xfrm>
          <a:prstGeom prst="line">
            <a:avLst/>
          </a:prstGeom>
          <a:ln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/>
          <p:cNvSpPr txBox="1"/>
          <p:nvPr/>
        </p:nvSpPr>
        <p:spPr>
          <a:xfrm>
            <a:off x="1524001" y="6183868"/>
            <a:ext cx="3429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= distance from image center</a:t>
            </a:r>
          </a:p>
        </p:txBody>
      </p:sp>
      <p:cxnSp>
        <p:nvCxnSpPr>
          <p:cNvPr id="57" name="Straight Arrow Connector 56"/>
          <p:cNvCxnSpPr/>
          <p:nvPr/>
        </p:nvCxnSpPr>
        <p:spPr>
          <a:xfrm flipV="1">
            <a:off x="2052735" y="4973216"/>
            <a:ext cx="569167" cy="8767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 flipH="1" flipV="1">
            <a:off x="1398988" y="3685204"/>
            <a:ext cx="1050892" cy="127868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>
          <a:xfrm>
            <a:off x="31879" y="3059585"/>
            <a:ext cx="173933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Error between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M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estimate and known projection point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683990" y="4851568"/>
            <a:ext cx="12666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’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under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M</a:t>
            </a:r>
            <a:endParaRPr kumimoji="0" lang="en-US" sz="18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1843081" y="4310027"/>
            <a:ext cx="337232" cy="8292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31836863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least squares doing?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1"/>
            <a:ext cx="8229600" cy="1768628"/>
          </a:xfrm>
        </p:spPr>
        <p:txBody>
          <a:bodyPr>
            <a:normAutofit/>
          </a:bodyPr>
          <a:lstStyle/>
          <a:p>
            <a:r>
              <a:rPr lang="en-US" dirty="0"/>
              <a:t>Best </a:t>
            </a:r>
            <a:r>
              <a:rPr lang="en-US" b="1" dirty="0"/>
              <a:t>M </a:t>
            </a:r>
            <a:r>
              <a:rPr lang="en-US" dirty="0"/>
              <a:t>occurs when </a:t>
            </a:r>
            <a:r>
              <a:rPr lang="en-US" b="1" dirty="0"/>
              <a:t>p’ </a:t>
            </a:r>
            <a:r>
              <a:rPr lang="en-US" dirty="0"/>
              <a:t>= </a:t>
            </a:r>
            <a:r>
              <a:rPr lang="en-US" b="1" dirty="0"/>
              <a:t>p</a:t>
            </a:r>
            <a:r>
              <a:rPr lang="en-US" dirty="0"/>
              <a:t>, or when </a:t>
            </a:r>
            <a:r>
              <a:rPr lang="en-US" b="1" dirty="0"/>
              <a:t>p’ </a:t>
            </a:r>
            <a:r>
              <a:rPr lang="en-US" dirty="0"/>
              <a:t>– </a:t>
            </a:r>
            <a:r>
              <a:rPr lang="en-US" b="1" dirty="0"/>
              <a:t>p</a:t>
            </a:r>
            <a:r>
              <a:rPr lang="en-US" dirty="0"/>
              <a:t> = 0</a:t>
            </a:r>
          </a:p>
          <a:p>
            <a:r>
              <a:rPr lang="en-US" dirty="0"/>
              <a:t>Form these equations from all point evidence</a:t>
            </a:r>
          </a:p>
          <a:p>
            <a:r>
              <a:rPr lang="en-US" dirty="0"/>
              <a:t>Solve for model via closed-form regression</a:t>
            </a:r>
          </a:p>
        </p:txBody>
      </p:sp>
      <p:sp>
        <p:nvSpPr>
          <p:cNvPr id="51" name="Rectangle 50"/>
          <p:cNvSpPr/>
          <p:nvPr/>
        </p:nvSpPr>
        <p:spPr>
          <a:xfrm>
            <a:off x="1219200" y="3142671"/>
            <a:ext cx="3189823" cy="205297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  <a:scene3d>
            <a:camera prst="perspectiveContrastingRightFacing">
              <a:rot lat="0" lon="1800000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52" name="Group 23"/>
          <p:cNvGrpSpPr>
            <a:grpSpLocks noChangeAspect="1"/>
          </p:cNvGrpSpPr>
          <p:nvPr/>
        </p:nvGrpSpPr>
        <p:grpSpPr>
          <a:xfrm rot="10800000">
            <a:off x="2508703" y="3726004"/>
            <a:ext cx="283265" cy="1279590"/>
            <a:chOff x="5029200" y="2090284"/>
            <a:chExt cx="457200" cy="2253116"/>
          </a:xfrm>
          <a:scene3d>
            <a:camera prst="isometricOffAxis2Right"/>
            <a:lightRig rig="threePt" dir="t"/>
          </a:scene3d>
        </p:grpSpPr>
        <p:sp>
          <p:nvSpPr>
            <p:cNvPr id="53" name="Rectangle 52"/>
            <p:cNvSpPr/>
            <p:nvPr/>
          </p:nvSpPr>
          <p:spPr>
            <a:xfrm>
              <a:off x="5029200" y="2819400"/>
              <a:ext cx="457200" cy="1524000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4" name="Freeform 53"/>
            <p:cNvSpPr/>
            <p:nvPr/>
          </p:nvSpPr>
          <p:spPr>
            <a:xfrm rot="21339833">
              <a:off x="5130616" y="2090284"/>
              <a:ext cx="267284" cy="677167"/>
            </a:xfrm>
            <a:custGeom>
              <a:avLst/>
              <a:gdLst>
                <a:gd name="connsiteX0" fmla="*/ 186047 w 364177"/>
                <a:gd name="connsiteY0" fmla="*/ 3958 h 744186"/>
                <a:gd name="connsiteX1" fmla="*/ 7917 w 364177"/>
                <a:gd name="connsiteY1" fmla="*/ 324592 h 744186"/>
                <a:gd name="connsiteX2" fmla="*/ 138546 w 364177"/>
                <a:gd name="connsiteY2" fmla="*/ 740228 h 744186"/>
                <a:gd name="connsiteX3" fmla="*/ 352302 w 364177"/>
                <a:gd name="connsiteY3" fmla="*/ 348343 h 744186"/>
                <a:gd name="connsiteX4" fmla="*/ 186047 w 364177"/>
                <a:gd name="connsiteY4" fmla="*/ 3958 h 744186"/>
                <a:gd name="connsiteX0" fmla="*/ 267082 w 445212"/>
                <a:gd name="connsiteY0" fmla="*/ 1697 h 739664"/>
                <a:gd name="connsiteX1" fmla="*/ 7916 w 445212"/>
                <a:gd name="connsiteY1" fmla="*/ 356267 h 739664"/>
                <a:gd name="connsiteX2" fmla="*/ 219581 w 445212"/>
                <a:gd name="connsiteY2" fmla="*/ 737967 h 739664"/>
                <a:gd name="connsiteX3" fmla="*/ 433337 w 445212"/>
                <a:gd name="connsiteY3" fmla="*/ 346082 h 739664"/>
                <a:gd name="connsiteX4" fmla="*/ 267082 w 445212"/>
                <a:gd name="connsiteY4" fmla="*/ 1697 h 739664"/>
                <a:gd name="connsiteX0" fmla="*/ 267084 w 514677"/>
                <a:gd name="connsiteY0" fmla="*/ 16504 h 769278"/>
                <a:gd name="connsiteX1" fmla="*/ 7918 w 514677"/>
                <a:gd name="connsiteY1" fmla="*/ 371074 h 769278"/>
                <a:gd name="connsiteX2" fmla="*/ 219583 w 514677"/>
                <a:gd name="connsiteY2" fmla="*/ 752774 h 769278"/>
                <a:gd name="connsiteX3" fmla="*/ 502803 w 514677"/>
                <a:gd name="connsiteY3" fmla="*/ 470100 h 769278"/>
                <a:gd name="connsiteX4" fmla="*/ 267084 w 514677"/>
                <a:gd name="connsiteY4" fmla="*/ 16504 h 769278"/>
                <a:gd name="connsiteX0" fmla="*/ 286213 w 533808"/>
                <a:gd name="connsiteY0" fmla="*/ 8823 h 753916"/>
                <a:gd name="connsiteX1" fmla="*/ 7917 w 533808"/>
                <a:gd name="connsiteY1" fmla="*/ 515356 h 753916"/>
                <a:gd name="connsiteX2" fmla="*/ 238712 w 533808"/>
                <a:gd name="connsiteY2" fmla="*/ 745093 h 753916"/>
                <a:gd name="connsiteX3" fmla="*/ 521932 w 533808"/>
                <a:gd name="connsiteY3" fmla="*/ 462419 h 753916"/>
                <a:gd name="connsiteX4" fmla="*/ 286213 w 533808"/>
                <a:gd name="connsiteY4" fmla="*/ 8823 h 753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3808" h="753916">
                  <a:moveTo>
                    <a:pt x="286213" y="8823"/>
                  </a:moveTo>
                  <a:cubicBezTo>
                    <a:pt x="200544" y="17646"/>
                    <a:pt x="15834" y="392644"/>
                    <a:pt x="7917" y="515356"/>
                  </a:cubicBezTo>
                  <a:cubicBezTo>
                    <a:pt x="0" y="638068"/>
                    <a:pt x="153043" y="753916"/>
                    <a:pt x="238712" y="745093"/>
                  </a:cubicBezTo>
                  <a:cubicBezTo>
                    <a:pt x="324381" y="736270"/>
                    <a:pt x="510057" y="585131"/>
                    <a:pt x="521932" y="462419"/>
                  </a:cubicBezTo>
                  <a:cubicBezTo>
                    <a:pt x="533807" y="339707"/>
                    <a:pt x="371882" y="0"/>
                    <a:pt x="286213" y="8823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55" name="Straight Connector 54"/>
            <p:cNvCxnSpPr>
              <a:stCxn id="53" idx="0"/>
              <a:endCxn id="54" idx="2"/>
            </p:cNvCxnSpPr>
            <p:nvPr/>
          </p:nvCxnSpPr>
          <p:spPr>
            <a:xfrm rot="5400000" flipH="1" flipV="1">
              <a:off x="5236615" y="2780833"/>
              <a:ext cx="59753" cy="17383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6" name="Straight Connector 55"/>
          <p:cNvCxnSpPr/>
          <p:nvPr/>
        </p:nvCxnSpPr>
        <p:spPr>
          <a:xfrm flipH="1">
            <a:off x="2052735" y="4099272"/>
            <a:ext cx="2424157" cy="957920"/>
          </a:xfrm>
          <a:prstGeom prst="line">
            <a:avLst/>
          </a:prstGeom>
          <a:ln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8" name="Group 24"/>
          <p:cNvGrpSpPr/>
          <p:nvPr/>
        </p:nvGrpSpPr>
        <p:grpSpPr>
          <a:xfrm>
            <a:off x="6173607" y="3228314"/>
            <a:ext cx="413379" cy="1907356"/>
            <a:chOff x="7162800" y="1914134"/>
            <a:chExt cx="464125" cy="2336241"/>
          </a:xfrm>
        </p:grpSpPr>
        <p:grpSp>
          <p:nvGrpSpPr>
            <p:cNvPr id="61" name="Group 18"/>
            <p:cNvGrpSpPr/>
            <p:nvPr/>
          </p:nvGrpSpPr>
          <p:grpSpPr>
            <a:xfrm>
              <a:off x="7162800" y="2474025"/>
              <a:ext cx="464125" cy="1776350"/>
              <a:chOff x="6324600" y="2971800"/>
              <a:chExt cx="464125" cy="1776350"/>
            </a:xfrm>
          </p:grpSpPr>
          <p:sp>
            <p:nvSpPr>
              <p:cNvPr id="65" name="Oval 64"/>
              <p:cNvSpPr/>
              <p:nvPr/>
            </p:nvSpPr>
            <p:spPr>
              <a:xfrm>
                <a:off x="6324600" y="4519550"/>
                <a:ext cx="457200" cy="228600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66" name="Rectangle 65"/>
              <p:cNvSpPr/>
              <p:nvPr/>
            </p:nvSpPr>
            <p:spPr>
              <a:xfrm>
                <a:off x="6324600" y="3124200"/>
                <a:ext cx="457200" cy="1524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67" name="Oval 66"/>
              <p:cNvSpPr/>
              <p:nvPr/>
            </p:nvSpPr>
            <p:spPr>
              <a:xfrm>
                <a:off x="6324600" y="2971800"/>
                <a:ext cx="457200" cy="228600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68" name="Straight Connector 67"/>
              <p:cNvCxnSpPr/>
              <p:nvPr/>
            </p:nvCxnSpPr>
            <p:spPr>
              <a:xfrm rot="10800000" flipV="1">
                <a:off x="6324600" y="3086100"/>
                <a:ext cx="0" cy="156210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Straight Connector 68"/>
              <p:cNvCxnSpPr/>
              <p:nvPr/>
            </p:nvCxnSpPr>
            <p:spPr>
              <a:xfrm rot="10800000" flipV="1">
                <a:off x="6788725" y="3112325"/>
                <a:ext cx="0" cy="156210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4" name="Freeform 63"/>
            <p:cNvSpPr/>
            <p:nvPr/>
          </p:nvSpPr>
          <p:spPr>
            <a:xfrm rot="21339833">
              <a:off x="7250048" y="1914134"/>
              <a:ext cx="267284" cy="677167"/>
            </a:xfrm>
            <a:custGeom>
              <a:avLst/>
              <a:gdLst>
                <a:gd name="connsiteX0" fmla="*/ 186047 w 364177"/>
                <a:gd name="connsiteY0" fmla="*/ 3958 h 744186"/>
                <a:gd name="connsiteX1" fmla="*/ 7917 w 364177"/>
                <a:gd name="connsiteY1" fmla="*/ 324592 h 744186"/>
                <a:gd name="connsiteX2" fmla="*/ 138546 w 364177"/>
                <a:gd name="connsiteY2" fmla="*/ 740228 h 744186"/>
                <a:gd name="connsiteX3" fmla="*/ 352302 w 364177"/>
                <a:gd name="connsiteY3" fmla="*/ 348343 h 744186"/>
                <a:gd name="connsiteX4" fmla="*/ 186047 w 364177"/>
                <a:gd name="connsiteY4" fmla="*/ 3958 h 744186"/>
                <a:gd name="connsiteX0" fmla="*/ 267082 w 445212"/>
                <a:gd name="connsiteY0" fmla="*/ 1697 h 739664"/>
                <a:gd name="connsiteX1" fmla="*/ 7916 w 445212"/>
                <a:gd name="connsiteY1" fmla="*/ 356267 h 739664"/>
                <a:gd name="connsiteX2" fmla="*/ 219581 w 445212"/>
                <a:gd name="connsiteY2" fmla="*/ 737967 h 739664"/>
                <a:gd name="connsiteX3" fmla="*/ 433337 w 445212"/>
                <a:gd name="connsiteY3" fmla="*/ 346082 h 739664"/>
                <a:gd name="connsiteX4" fmla="*/ 267082 w 445212"/>
                <a:gd name="connsiteY4" fmla="*/ 1697 h 739664"/>
                <a:gd name="connsiteX0" fmla="*/ 267084 w 514677"/>
                <a:gd name="connsiteY0" fmla="*/ 16504 h 769278"/>
                <a:gd name="connsiteX1" fmla="*/ 7918 w 514677"/>
                <a:gd name="connsiteY1" fmla="*/ 371074 h 769278"/>
                <a:gd name="connsiteX2" fmla="*/ 219583 w 514677"/>
                <a:gd name="connsiteY2" fmla="*/ 752774 h 769278"/>
                <a:gd name="connsiteX3" fmla="*/ 502803 w 514677"/>
                <a:gd name="connsiteY3" fmla="*/ 470100 h 769278"/>
                <a:gd name="connsiteX4" fmla="*/ 267084 w 514677"/>
                <a:gd name="connsiteY4" fmla="*/ 16504 h 769278"/>
                <a:gd name="connsiteX0" fmla="*/ 286213 w 533808"/>
                <a:gd name="connsiteY0" fmla="*/ 8823 h 753916"/>
                <a:gd name="connsiteX1" fmla="*/ 7917 w 533808"/>
                <a:gd name="connsiteY1" fmla="*/ 515356 h 753916"/>
                <a:gd name="connsiteX2" fmla="*/ 238712 w 533808"/>
                <a:gd name="connsiteY2" fmla="*/ 745093 h 753916"/>
                <a:gd name="connsiteX3" fmla="*/ 521932 w 533808"/>
                <a:gd name="connsiteY3" fmla="*/ 462419 h 753916"/>
                <a:gd name="connsiteX4" fmla="*/ 286213 w 533808"/>
                <a:gd name="connsiteY4" fmla="*/ 8823 h 753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3808" h="753916">
                  <a:moveTo>
                    <a:pt x="286213" y="8823"/>
                  </a:moveTo>
                  <a:cubicBezTo>
                    <a:pt x="200544" y="17646"/>
                    <a:pt x="15834" y="392644"/>
                    <a:pt x="7917" y="515356"/>
                  </a:cubicBezTo>
                  <a:cubicBezTo>
                    <a:pt x="0" y="638068"/>
                    <a:pt x="153043" y="753916"/>
                    <a:pt x="238712" y="745093"/>
                  </a:cubicBezTo>
                  <a:cubicBezTo>
                    <a:pt x="324381" y="736270"/>
                    <a:pt x="510057" y="585131"/>
                    <a:pt x="521932" y="462419"/>
                  </a:cubicBezTo>
                  <a:cubicBezTo>
                    <a:pt x="533807" y="339707"/>
                    <a:pt x="371882" y="0"/>
                    <a:pt x="286213" y="8823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70" name="TextBox 69"/>
          <p:cNvSpPr txBox="1"/>
          <p:nvPr/>
        </p:nvSpPr>
        <p:spPr>
          <a:xfrm>
            <a:off x="4120803" y="4574950"/>
            <a:ext cx="10136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Camera center</a:t>
            </a:r>
          </a:p>
        </p:txBody>
      </p:sp>
      <p:graphicFrame>
        <p:nvGraphicFramePr>
          <p:cNvPr id="71" name="Object 70"/>
          <p:cNvGraphicFramePr>
            <a:graphicFrameLocks noChangeAspect="1"/>
          </p:cNvGraphicFramePr>
          <p:nvPr>
            <p:extLst/>
          </p:nvPr>
        </p:nvGraphicFramePr>
        <p:xfrm>
          <a:off x="6669840" y="2695477"/>
          <a:ext cx="950160" cy="108869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0562" name="Equation" r:id="rId3" imgW="558720" imgH="698400" progId="Equation.3">
                  <p:embed/>
                </p:oleObj>
              </mc:Choice>
              <mc:Fallback>
                <p:oleObj name="Equation" r:id="rId3" imgW="558720" imgH="698400" progId="Equation.3">
                  <p:embed/>
                  <p:pic>
                    <p:nvPicPr>
                      <p:cNvPr id="71" name="Object 7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69840" y="2695477"/>
                        <a:ext cx="950160" cy="108869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2" name="TextBox 71"/>
          <p:cNvSpPr txBox="1"/>
          <p:nvPr/>
        </p:nvSpPr>
        <p:spPr>
          <a:xfrm>
            <a:off x="6166768" y="2477030"/>
            <a:ext cx="337232" cy="8292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.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2449879" y="4223328"/>
            <a:ext cx="337232" cy="8292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.</a:t>
            </a:r>
          </a:p>
        </p:txBody>
      </p:sp>
      <p:cxnSp>
        <p:nvCxnSpPr>
          <p:cNvPr id="74" name="Straight Connector 73"/>
          <p:cNvCxnSpPr/>
          <p:nvPr/>
        </p:nvCxnSpPr>
        <p:spPr>
          <a:xfrm rot="10800000">
            <a:off x="2915915" y="4099272"/>
            <a:ext cx="1560977" cy="0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TextBox 74"/>
          <p:cNvSpPr txBox="1"/>
          <p:nvPr/>
        </p:nvSpPr>
        <p:spPr>
          <a:xfrm>
            <a:off x="2721370" y="3352886"/>
            <a:ext cx="337232" cy="8292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.</a:t>
            </a:r>
          </a:p>
        </p:txBody>
      </p:sp>
      <p:sp>
        <p:nvSpPr>
          <p:cNvPr id="76" name="Oval 75"/>
          <p:cNvSpPr/>
          <p:nvPr/>
        </p:nvSpPr>
        <p:spPr>
          <a:xfrm>
            <a:off x="4315945" y="3687224"/>
            <a:ext cx="271474" cy="808747"/>
          </a:xfrm>
          <a:prstGeom prst="ellipse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3662469" y="3817300"/>
            <a:ext cx="227296" cy="3015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f</a:t>
            </a:r>
          </a:p>
        </p:txBody>
      </p:sp>
      <p:cxnSp>
        <p:nvCxnSpPr>
          <p:cNvPr id="78" name="Straight Connector 77"/>
          <p:cNvCxnSpPr/>
          <p:nvPr/>
        </p:nvCxnSpPr>
        <p:spPr>
          <a:xfrm rot="5400000">
            <a:off x="5962262" y="3685204"/>
            <a:ext cx="808747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/>
          <p:cNvCxnSpPr/>
          <p:nvPr/>
        </p:nvCxnSpPr>
        <p:spPr>
          <a:xfrm>
            <a:off x="4544761" y="4099272"/>
            <a:ext cx="1832452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TextBox 79"/>
          <p:cNvSpPr txBox="1"/>
          <p:nvPr/>
        </p:nvSpPr>
        <p:spPr>
          <a:xfrm>
            <a:off x="5345885" y="3758963"/>
            <a:ext cx="260134" cy="3015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Z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6297564" y="3897247"/>
            <a:ext cx="271474" cy="301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Y</a:t>
            </a:r>
          </a:p>
        </p:txBody>
      </p:sp>
      <p:graphicFrame>
        <p:nvGraphicFramePr>
          <p:cNvPr id="82" name="Object 3"/>
          <p:cNvGraphicFramePr>
            <a:graphicFrameLocks noChangeAspect="1"/>
          </p:cNvGraphicFramePr>
          <p:nvPr>
            <p:extLst/>
          </p:nvPr>
        </p:nvGraphicFramePr>
        <p:xfrm>
          <a:off x="2559050" y="5421313"/>
          <a:ext cx="842963" cy="712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0563" name="Equation" r:id="rId5" imgW="495000" imgH="457200" progId="Equation.3">
                  <p:embed/>
                </p:oleObj>
              </mc:Choice>
              <mc:Fallback>
                <p:oleObj name="Equation" r:id="rId5" imgW="495000" imgH="457200" progId="Equation.3">
                  <p:embed/>
                  <p:pic>
                    <p:nvPicPr>
                      <p:cNvPr id="82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59050" y="5421313"/>
                        <a:ext cx="842963" cy="7127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3" name="TextBox 5"/>
          <p:cNvSpPr txBox="1"/>
          <p:nvPr/>
        </p:nvSpPr>
        <p:spPr>
          <a:xfrm>
            <a:off x="4274585" y="3390901"/>
            <a:ext cx="337232" cy="8292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.</a:t>
            </a:r>
          </a:p>
        </p:txBody>
      </p:sp>
      <p:cxnSp>
        <p:nvCxnSpPr>
          <p:cNvPr id="84" name="Straight Arrow Connector 83"/>
          <p:cNvCxnSpPr/>
          <p:nvPr/>
        </p:nvCxnSpPr>
        <p:spPr>
          <a:xfrm rot="10800000">
            <a:off x="6398366" y="3224273"/>
            <a:ext cx="271474" cy="129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/>
          <p:cNvCxnSpPr/>
          <p:nvPr/>
        </p:nvCxnSpPr>
        <p:spPr>
          <a:xfrm rot="10800000">
            <a:off x="2712309" y="4970230"/>
            <a:ext cx="203606" cy="0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/>
          <p:cNvCxnSpPr/>
          <p:nvPr/>
        </p:nvCxnSpPr>
        <p:spPr>
          <a:xfrm rot="5400000">
            <a:off x="2480436" y="4534751"/>
            <a:ext cx="870958" cy="0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TextBox 86"/>
          <p:cNvSpPr txBox="1"/>
          <p:nvPr/>
        </p:nvSpPr>
        <p:spPr>
          <a:xfrm>
            <a:off x="2910414" y="4335922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v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2597508" y="491012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u</a:t>
            </a:r>
          </a:p>
        </p:txBody>
      </p:sp>
      <p:cxnSp>
        <p:nvCxnSpPr>
          <p:cNvPr id="89" name="Straight Connector 88"/>
          <p:cNvCxnSpPr>
            <a:stCxn id="64" idx="0"/>
          </p:cNvCxnSpPr>
          <p:nvPr/>
        </p:nvCxnSpPr>
        <p:spPr>
          <a:xfrm flipH="1">
            <a:off x="4469363" y="3234906"/>
            <a:ext cx="1889159" cy="870563"/>
          </a:xfrm>
          <a:prstGeom prst="line">
            <a:avLst/>
          </a:prstGeom>
          <a:ln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TextBox 89"/>
          <p:cNvSpPr txBox="1"/>
          <p:nvPr/>
        </p:nvSpPr>
        <p:spPr>
          <a:xfrm>
            <a:off x="1524001" y="6183868"/>
            <a:ext cx="3429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= distance from image center</a:t>
            </a:r>
          </a:p>
        </p:txBody>
      </p:sp>
      <p:cxnSp>
        <p:nvCxnSpPr>
          <p:cNvPr id="91" name="Straight Arrow Connector 90"/>
          <p:cNvCxnSpPr/>
          <p:nvPr/>
        </p:nvCxnSpPr>
        <p:spPr>
          <a:xfrm flipV="1">
            <a:off x="2052735" y="4973216"/>
            <a:ext cx="569167" cy="8767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92" name="Straight Connector 91"/>
          <p:cNvCxnSpPr/>
          <p:nvPr/>
        </p:nvCxnSpPr>
        <p:spPr>
          <a:xfrm flipH="1" flipV="1">
            <a:off x="1398988" y="3685204"/>
            <a:ext cx="1050892" cy="127868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3" name="TextBox 92"/>
          <p:cNvSpPr txBox="1"/>
          <p:nvPr/>
        </p:nvSpPr>
        <p:spPr>
          <a:xfrm>
            <a:off x="31879" y="3059585"/>
            <a:ext cx="173933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Error between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M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estimate and known projection point</a:t>
            </a:r>
          </a:p>
        </p:txBody>
      </p:sp>
      <p:sp>
        <p:nvSpPr>
          <p:cNvPr id="94" name="TextBox 93"/>
          <p:cNvSpPr txBox="1"/>
          <p:nvPr/>
        </p:nvSpPr>
        <p:spPr>
          <a:xfrm>
            <a:off x="683990" y="4851568"/>
            <a:ext cx="12666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’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under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M</a:t>
            </a:r>
            <a:endParaRPr kumimoji="0" lang="en-US" sz="18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95" name="TextBox 94"/>
          <p:cNvSpPr txBox="1"/>
          <p:nvPr/>
        </p:nvSpPr>
        <p:spPr>
          <a:xfrm>
            <a:off x="1843081" y="4310027"/>
            <a:ext cx="337232" cy="8292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5949506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2362200" y="1074737"/>
          <a:ext cx="4270375" cy="1806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1650" name="Equation" r:id="rId9" imgW="2158920" imgH="914400" progId="Equation.3">
                  <p:embed/>
                </p:oleObj>
              </mc:Choice>
              <mc:Fallback>
                <p:oleObj name="Equation" r:id="rId9" imgW="2158920" imgH="914400" progId="Equation.3">
                  <p:embed/>
                  <p:pic>
                    <p:nvPicPr>
                      <p:cNvPr id="4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62200" y="1074737"/>
                        <a:ext cx="4270375" cy="1806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custDataLst>
              <p:tags r:id="rId3"/>
            </p:custDataLst>
            <p:extLst/>
          </p:nvPr>
        </p:nvGraphicFramePr>
        <p:xfrm>
          <a:off x="2640012" y="3124200"/>
          <a:ext cx="3641725" cy="452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1651" name="Equation" r:id="rId11" imgW="1841400" imgH="228600" progId="Equation.3">
                  <p:embed/>
                </p:oleObj>
              </mc:Choice>
              <mc:Fallback>
                <p:oleObj name="Equation" r:id="rId11" imgW="1841400" imgH="228600" progId="Equation.3">
                  <p:embed/>
                  <p:pic>
                    <p:nvPicPr>
                      <p:cNvPr id="5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40012" y="3124200"/>
                        <a:ext cx="3641725" cy="4524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custDataLst>
              <p:tags r:id="rId4"/>
            </p:custDataLst>
            <p:extLst/>
          </p:nvPr>
        </p:nvGraphicFramePr>
        <p:xfrm>
          <a:off x="2637992" y="3657600"/>
          <a:ext cx="3690937" cy="452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1652" name="Equation" r:id="rId13" imgW="1866600" imgH="228600" progId="Equation.3">
                  <p:embed/>
                </p:oleObj>
              </mc:Choice>
              <mc:Fallback>
                <p:oleObj name="Equation" r:id="rId13" imgW="1866600" imgH="228600" progId="Equation.3">
                  <p:embed/>
                  <p:pic>
                    <p:nvPicPr>
                      <p:cNvPr id="6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37992" y="3657600"/>
                        <a:ext cx="3690937" cy="4524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custDataLst>
              <p:tags r:id="rId5"/>
            </p:custDataLst>
            <p:extLst/>
          </p:nvPr>
        </p:nvGraphicFramePr>
        <p:xfrm>
          <a:off x="2741612" y="4191000"/>
          <a:ext cx="3540125" cy="452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1653" name="Equation" r:id="rId15" imgW="1790640" imgH="228600" progId="Equation.3">
                  <p:embed/>
                </p:oleObj>
              </mc:Choice>
              <mc:Fallback>
                <p:oleObj name="Equation" r:id="rId15" imgW="1790640" imgH="228600" progId="Equation.3">
                  <p:embed/>
                  <p:pic>
                    <p:nvPicPr>
                      <p:cNvPr id="7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1612" y="4191000"/>
                        <a:ext cx="3540125" cy="4524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6400800" y="1500288"/>
            <a:ext cx="1905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Known 3d locations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4800" y="1500288"/>
            <a:ext cx="2057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Known 2d image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coords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2" name="Down Arrow 11"/>
          <p:cNvSpPr/>
          <p:nvPr/>
        </p:nvSpPr>
        <p:spPr>
          <a:xfrm>
            <a:off x="4343400" y="727075"/>
            <a:ext cx="381000" cy="533400"/>
          </a:xfrm>
          <a:prstGeom prst="downArrow">
            <a:avLst/>
          </a:prstGeom>
          <a:solidFill>
            <a:schemeClr val="accent1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305049" y="83753"/>
            <a:ext cx="44577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Unknown Camera Parameters</a:t>
            </a:r>
          </a:p>
        </p:txBody>
      </p:sp>
      <p:graphicFrame>
        <p:nvGraphicFramePr>
          <p:cNvPr id="14" name="Object 13"/>
          <p:cNvGraphicFramePr>
            <a:graphicFrameLocks noChangeAspect="1"/>
          </p:cNvGraphicFramePr>
          <p:nvPr>
            <p:custDataLst>
              <p:tags r:id="rId6"/>
            </p:custDataLst>
            <p:extLst/>
          </p:nvPr>
        </p:nvGraphicFramePr>
        <p:xfrm>
          <a:off x="2690811" y="4953000"/>
          <a:ext cx="3641725" cy="854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1654" name="Equation" r:id="rId17" imgW="1841400" imgH="431640" progId="Equation.3">
                  <p:embed/>
                </p:oleObj>
              </mc:Choice>
              <mc:Fallback>
                <p:oleObj name="Equation" r:id="rId17" imgW="1841400" imgH="431640" progId="Equation.3">
                  <p:embed/>
                  <p:pic>
                    <p:nvPicPr>
                      <p:cNvPr id="14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90811" y="4953000"/>
                        <a:ext cx="3641725" cy="854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14"/>
          <p:cNvGraphicFramePr>
            <a:graphicFrameLocks noChangeAspect="1"/>
          </p:cNvGraphicFramePr>
          <p:nvPr>
            <p:custDataLst>
              <p:tags r:id="rId7"/>
            </p:custDataLst>
            <p:extLst/>
          </p:nvPr>
        </p:nvGraphicFramePr>
        <p:xfrm>
          <a:off x="2713036" y="5907088"/>
          <a:ext cx="3641725" cy="854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1655" name="Equation" r:id="rId19" imgW="1841400" imgH="431640" progId="Equation.3">
                  <p:embed/>
                </p:oleObj>
              </mc:Choice>
              <mc:Fallback>
                <p:oleObj name="Equation" r:id="rId19" imgW="1841400" imgH="431640" progId="Equation.3">
                  <p:embed/>
                  <p:pic>
                    <p:nvPicPr>
                      <p:cNvPr id="15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13036" y="5907088"/>
                        <a:ext cx="3641725" cy="854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8010809" y="6550223"/>
            <a:ext cx="11705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James Hays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04800" y="5257800"/>
            <a:ext cx="1828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Two equations per 3D point correspondence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04800" y="3124200"/>
            <a:ext cx="192404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First, work out where X,Y,Z projects to under candidate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M.</a:t>
            </a:r>
          </a:p>
        </p:txBody>
      </p:sp>
    </p:spTree>
    <p:extLst>
      <p:ext uri="{BB962C8B-B14F-4D97-AF65-F5344CB8AC3E}">
        <p14:creationId xmlns:p14="http://schemas.microsoft.com/office/powerpoint/2010/main" val="2262962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2362200" y="1074737"/>
          <a:ext cx="4270375" cy="1806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2690" name="Equation" r:id="rId10" imgW="2158920" imgH="914400" progId="Equation.3">
                  <p:embed/>
                </p:oleObj>
              </mc:Choice>
              <mc:Fallback>
                <p:oleObj name="Equation" r:id="rId10" imgW="2158920" imgH="914400" progId="Equation.3">
                  <p:embed/>
                  <p:pic>
                    <p:nvPicPr>
                      <p:cNvPr id="4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62200" y="1074737"/>
                        <a:ext cx="4270375" cy="1806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6400800" y="1500288"/>
            <a:ext cx="1905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Known 3d locations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4800" y="1500288"/>
            <a:ext cx="2057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Known 2d image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coords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graphicFrame>
        <p:nvGraphicFramePr>
          <p:cNvPr id="14" name="Object 13"/>
          <p:cNvGraphicFramePr>
            <a:graphicFrameLocks noChangeAspect="1"/>
          </p:cNvGraphicFramePr>
          <p:nvPr>
            <p:custDataLst>
              <p:tags r:id="rId3"/>
            </p:custDataLst>
            <p:extLst/>
          </p:nvPr>
        </p:nvGraphicFramePr>
        <p:xfrm>
          <a:off x="3581400" y="2912482"/>
          <a:ext cx="3641725" cy="854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2691" name="Equation" r:id="rId12" imgW="1841400" imgH="431640" progId="Equation.3">
                  <p:embed/>
                </p:oleObj>
              </mc:Choice>
              <mc:Fallback>
                <p:oleObj name="Equation" r:id="rId12" imgW="1841400" imgH="431640" progId="Equation.3">
                  <p:embed/>
                  <p:pic>
                    <p:nvPicPr>
                      <p:cNvPr id="14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81400" y="2912482"/>
                        <a:ext cx="3641725" cy="854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14"/>
          <p:cNvGraphicFramePr>
            <a:graphicFrameLocks noChangeAspect="1"/>
          </p:cNvGraphicFramePr>
          <p:nvPr>
            <p:custDataLst>
              <p:tags r:id="rId4"/>
            </p:custDataLst>
            <p:extLst/>
          </p:nvPr>
        </p:nvGraphicFramePr>
        <p:xfrm>
          <a:off x="3603625" y="3866570"/>
          <a:ext cx="3641725" cy="854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2692" name="Equation" r:id="rId14" imgW="1841400" imgH="431640" progId="Equation.3">
                  <p:embed/>
                </p:oleObj>
              </mc:Choice>
              <mc:Fallback>
                <p:oleObj name="Equation" r:id="rId14" imgW="1841400" imgH="431640" progId="Equation.3">
                  <p:embed/>
                  <p:pic>
                    <p:nvPicPr>
                      <p:cNvPr id="15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03625" y="3866570"/>
                        <a:ext cx="3641725" cy="854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15"/>
          <p:cNvGraphicFramePr>
            <a:graphicFrameLocks noChangeAspect="1"/>
          </p:cNvGraphicFramePr>
          <p:nvPr>
            <p:custDataLst>
              <p:tags r:id="rId5"/>
            </p:custDataLst>
            <p:extLst/>
          </p:nvPr>
        </p:nvGraphicFramePr>
        <p:xfrm>
          <a:off x="2109789" y="4817482"/>
          <a:ext cx="6781800" cy="452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2693" name="Equation" r:id="rId16" imgW="3429000" imgH="228600" progId="Equation.3">
                  <p:embed/>
                </p:oleObj>
              </mc:Choice>
              <mc:Fallback>
                <p:oleObj name="Equation" r:id="rId16" imgW="3429000" imgH="228600" progId="Equation.3">
                  <p:embed/>
                  <p:pic>
                    <p:nvPicPr>
                      <p:cNvPr id="16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09789" y="4817482"/>
                        <a:ext cx="6781800" cy="4524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16"/>
          <p:cNvGraphicFramePr>
            <a:graphicFrameLocks noChangeAspect="1"/>
          </p:cNvGraphicFramePr>
          <p:nvPr>
            <p:custDataLst>
              <p:tags r:id="rId6"/>
            </p:custDataLst>
            <p:extLst/>
          </p:nvPr>
        </p:nvGraphicFramePr>
        <p:xfrm>
          <a:off x="2116854" y="5269919"/>
          <a:ext cx="6832600" cy="450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2694" name="Equation" r:id="rId18" imgW="3454200" imgH="228600" progId="Equation.3">
                  <p:embed/>
                </p:oleObj>
              </mc:Choice>
              <mc:Fallback>
                <p:oleObj name="Equation" r:id="rId18" imgW="3454200" imgH="228600" progId="Equation.3">
                  <p:embed/>
                  <p:pic>
                    <p:nvPicPr>
                      <p:cNvPr id="17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16854" y="5269919"/>
                        <a:ext cx="6832600" cy="450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ct 17"/>
          <p:cNvGraphicFramePr>
            <a:graphicFrameLocks noChangeAspect="1"/>
          </p:cNvGraphicFramePr>
          <p:nvPr>
            <p:custDataLst>
              <p:tags r:id="rId7"/>
            </p:custDataLst>
            <p:extLst/>
          </p:nvPr>
        </p:nvGraphicFramePr>
        <p:xfrm>
          <a:off x="2009777" y="5868407"/>
          <a:ext cx="6981825" cy="452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2695" name="Equation" r:id="rId20" imgW="3530520" imgH="228600" progId="Equation.3">
                  <p:embed/>
                </p:oleObj>
              </mc:Choice>
              <mc:Fallback>
                <p:oleObj name="Equation" r:id="rId20" imgW="3530520" imgH="228600" progId="Equation.3">
                  <p:embed/>
                  <p:pic>
                    <p:nvPicPr>
                      <p:cNvPr id="18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09777" y="5868407"/>
                        <a:ext cx="6981825" cy="4524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ct 18"/>
          <p:cNvGraphicFramePr>
            <a:graphicFrameLocks noChangeAspect="1"/>
          </p:cNvGraphicFramePr>
          <p:nvPr>
            <p:custDataLst>
              <p:tags r:id="rId8"/>
            </p:custDataLst>
            <p:extLst/>
          </p:nvPr>
        </p:nvGraphicFramePr>
        <p:xfrm>
          <a:off x="2028827" y="6320845"/>
          <a:ext cx="7008812" cy="450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2696" name="Equation" r:id="rId22" imgW="3543120" imgH="228600" progId="Equation.3">
                  <p:embed/>
                </p:oleObj>
              </mc:Choice>
              <mc:Fallback>
                <p:oleObj name="Equation" r:id="rId22" imgW="3543120" imgH="228600" progId="Equation.3">
                  <p:embed/>
                  <p:pic>
                    <p:nvPicPr>
                      <p:cNvPr id="19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28827" y="6320845"/>
                        <a:ext cx="7008812" cy="450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Down Arrow 20"/>
          <p:cNvSpPr/>
          <p:nvPr/>
        </p:nvSpPr>
        <p:spPr>
          <a:xfrm>
            <a:off x="4343400" y="727075"/>
            <a:ext cx="381000" cy="533400"/>
          </a:xfrm>
          <a:prstGeom prst="downArrow">
            <a:avLst/>
          </a:prstGeom>
          <a:solidFill>
            <a:schemeClr val="accent1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305049" y="83753"/>
            <a:ext cx="44577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Unknown Camera Parameters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14300" y="2789493"/>
            <a:ext cx="30099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Next, rearrange into form where all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M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coefficients are individually stated in terms of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X,Y,Z,u,v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-&gt; Allows us to form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lsq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matrix.</a:t>
            </a:r>
          </a:p>
        </p:txBody>
      </p:sp>
    </p:spTree>
    <p:extLst>
      <p:ext uri="{BB962C8B-B14F-4D97-AF65-F5344CB8AC3E}">
        <p14:creationId xmlns:p14="http://schemas.microsoft.com/office/powerpoint/2010/main" val="232232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2362200" y="1074737"/>
          <a:ext cx="4270375" cy="1806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82" name="Equation" r:id="rId8" imgW="2158920" imgH="914400" progId="Equation.3">
                  <p:embed/>
                </p:oleObj>
              </mc:Choice>
              <mc:Fallback>
                <p:oleObj name="Equation" r:id="rId8" imgW="2158920" imgH="914400" progId="Equation.3">
                  <p:embed/>
                  <p:pic>
                    <p:nvPicPr>
                      <p:cNvPr id="4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62200" y="1074737"/>
                        <a:ext cx="4270375" cy="1806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6400800" y="1500288"/>
            <a:ext cx="1905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Known 3d locations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4800" y="1500288"/>
            <a:ext cx="2057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Known 2d image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coords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graphicFrame>
        <p:nvGraphicFramePr>
          <p:cNvPr id="18" name="Object 17"/>
          <p:cNvGraphicFramePr>
            <a:graphicFrameLocks noChangeAspect="1"/>
          </p:cNvGraphicFramePr>
          <p:nvPr>
            <p:custDataLst>
              <p:tags r:id="rId3"/>
            </p:custDataLst>
            <p:extLst/>
          </p:nvPr>
        </p:nvGraphicFramePr>
        <p:xfrm>
          <a:off x="1993155" y="4483345"/>
          <a:ext cx="6981825" cy="452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83" name="Equation" r:id="rId10" imgW="3530520" imgH="228600" progId="Equation.3">
                  <p:embed/>
                </p:oleObj>
              </mc:Choice>
              <mc:Fallback>
                <p:oleObj name="Equation" r:id="rId10" imgW="3530520" imgH="228600" progId="Equation.3">
                  <p:embed/>
                  <p:pic>
                    <p:nvPicPr>
                      <p:cNvPr id="18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93155" y="4483345"/>
                        <a:ext cx="6981825" cy="4524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ct 18"/>
          <p:cNvGraphicFramePr>
            <a:graphicFrameLocks noChangeAspect="1"/>
          </p:cNvGraphicFramePr>
          <p:nvPr>
            <p:custDataLst>
              <p:tags r:id="rId4"/>
            </p:custDataLst>
            <p:extLst/>
          </p:nvPr>
        </p:nvGraphicFramePr>
        <p:xfrm>
          <a:off x="2012205" y="4935783"/>
          <a:ext cx="7008812" cy="450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84" name="Equation" r:id="rId12" imgW="3543120" imgH="228600" progId="Equation.3">
                  <p:embed/>
                </p:oleObj>
              </mc:Choice>
              <mc:Fallback>
                <p:oleObj name="Equation" r:id="rId12" imgW="3543120" imgH="228600" progId="Equation.3">
                  <p:embed/>
                  <p:pic>
                    <p:nvPicPr>
                      <p:cNvPr id="19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12205" y="4935783"/>
                        <a:ext cx="7008812" cy="450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ct 19"/>
          <p:cNvGraphicFramePr>
            <a:graphicFrameLocks noChangeAspect="1"/>
          </p:cNvGraphicFramePr>
          <p:nvPr>
            <p:custDataLst>
              <p:tags r:id="rId5"/>
            </p:custDataLst>
            <p:extLst/>
          </p:nvPr>
        </p:nvGraphicFramePr>
        <p:xfrm>
          <a:off x="1743917" y="5684290"/>
          <a:ext cx="7408863" cy="452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85" name="Equation" r:id="rId14" imgW="3746160" imgH="228600" progId="Equation.3">
                  <p:embed/>
                </p:oleObj>
              </mc:Choice>
              <mc:Fallback>
                <p:oleObj name="Equation" r:id="rId14" imgW="3746160" imgH="228600" progId="Equation.3">
                  <p:embed/>
                  <p:pic>
                    <p:nvPicPr>
                      <p:cNvPr id="2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43917" y="5684290"/>
                        <a:ext cx="7408863" cy="4524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ct 20"/>
          <p:cNvGraphicFramePr>
            <a:graphicFrameLocks noChangeAspect="1"/>
          </p:cNvGraphicFramePr>
          <p:nvPr>
            <p:custDataLst>
              <p:tags r:id="rId6"/>
            </p:custDataLst>
            <p:extLst/>
          </p:nvPr>
        </p:nvGraphicFramePr>
        <p:xfrm>
          <a:off x="1743917" y="6135140"/>
          <a:ext cx="7435850" cy="450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86" name="Equation" r:id="rId16" imgW="3759120" imgH="228600" progId="Equation.3">
                  <p:embed/>
                </p:oleObj>
              </mc:Choice>
              <mc:Fallback>
                <p:oleObj name="Equation" r:id="rId16" imgW="3759120" imgH="228600" progId="Equation.3">
                  <p:embed/>
                  <p:pic>
                    <p:nvPicPr>
                      <p:cNvPr id="21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43917" y="6135140"/>
                        <a:ext cx="7435850" cy="450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Down Arrow 14"/>
          <p:cNvSpPr/>
          <p:nvPr/>
        </p:nvSpPr>
        <p:spPr>
          <a:xfrm>
            <a:off x="4343400" y="727075"/>
            <a:ext cx="381000" cy="533400"/>
          </a:xfrm>
          <a:prstGeom prst="downArrow">
            <a:avLst/>
          </a:prstGeom>
          <a:solidFill>
            <a:schemeClr val="accent1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305049" y="83753"/>
            <a:ext cx="44577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Unknown Camera Parameters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14300" y="2789493"/>
            <a:ext cx="30099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Next, rearrange into form where all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M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coefficients are individually stated in terms of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X,Y,Z,u,v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-&gt; Allows us to form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lsq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matrix.</a:t>
            </a:r>
          </a:p>
        </p:txBody>
      </p:sp>
    </p:spTree>
    <p:extLst>
      <p:ext uri="{BB962C8B-B14F-4D97-AF65-F5344CB8AC3E}">
        <p14:creationId xmlns:p14="http://schemas.microsoft.com/office/powerpoint/2010/main" val="4109119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660" y="2598181"/>
            <a:ext cx="7322340" cy="3154362"/>
          </a:xfrm>
        </p:spPr>
        <p:txBody>
          <a:bodyPr>
            <a:normAutofit/>
          </a:bodyPr>
          <a:lstStyle/>
          <a:p>
            <a:r>
              <a:rPr lang="en-US" sz="2400" dirty="0"/>
              <a:t>Finally, solve for m’s entries using linear least squares</a:t>
            </a:r>
          </a:p>
          <a:p>
            <a:r>
              <a:rPr lang="en-US" sz="2400" dirty="0"/>
              <a:t>Method 1 –                    </a:t>
            </a: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/>
          </p:nvPr>
        </p:nvGraphicFramePr>
        <p:xfrm>
          <a:off x="31758" y="3657600"/>
          <a:ext cx="5516562" cy="3006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662" name="Equation" r:id="rId5" imgW="4660560" imgH="2539800" progId="Equation.3">
                  <p:embed/>
                </p:oleObj>
              </mc:Choice>
              <mc:Fallback>
                <p:oleObj name="Equation" r:id="rId5" imgW="4660560" imgH="2539800" progId="Equation.3">
                  <p:embed/>
                  <p:pic>
                    <p:nvPicPr>
                      <p:cNvPr id="6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758" y="3657600"/>
                        <a:ext cx="5516562" cy="30067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237792" y="3075816"/>
            <a:ext cx="1447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Ax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=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b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form</a:t>
            </a:r>
          </a:p>
        </p:txBody>
      </p:sp>
      <p:sp>
        <p:nvSpPr>
          <p:cNvPr id="8" name="Content Placeholder 2"/>
          <p:cNvSpPr txBox="1">
            <a:spLocks/>
          </p:cNvSpPr>
          <p:nvPr/>
        </p:nvSpPr>
        <p:spPr bwMode="auto">
          <a:xfrm>
            <a:off x="5814222" y="3553683"/>
            <a:ext cx="3298020" cy="27732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nsolas" panose="020B0609020204030204" pitchFamily="49" charset="0"/>
              </a:rPr>
              <a:t>MATLAB: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nsolas" panose="020B0609020204030204" pitchFamily="49" charset="0"/>
              </a:rPr>
              <a:t>M = A\b;</a:t>
            </a:r>
          </a:p>
          <a:p>
            <a:pPr marL="0" lvl="0" indent="0">
              <a:buNone/>
              <a:defRPr/>
            </a:pP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M = [M;1];</a:t>
            </a:r>
          </a:p>
          <a:p>
            <a:pPr marL="0" lvl="0" indent="0">
              <a:buNone/>
              <a:defRPr/>
            </a:pP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M = reshape(M,[],3)';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nsolas" panose="020B0609020204030204" pitchFamily="49" charset="0"/>
              </a:rPr>
              <a:t>Python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nsolas" panose="020B0609020204030204" pitchFamily="49" charset="0"/>
              </a:rPr>
              <a:t>Numpy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nsolas" panose="020B0609020204030204" pitchFamily="49" charset="0"/>
              </a:rPr>
              <a:t>:</a:t>
            </a:r>
          </a:p>
          <a:p>
            <a:pPr marL="0" indent="0">
              <a:buNone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nsolas" panose="020B0609020204030204" pitchFamily="49" charset="0"/>
              </a:rPr>
              <a:t>M =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nsolas" panose="020B0609020204030204" pitchFamily="49" charset="0"/>
              </a:rPr>
              <a:t>np.linalg.lstsq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nsolas" panose="020B0609020204030204" pitchFamily="49" charset="0"/>
              </a:rPr>
              <a:t>(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nsolas" panose="020B0609020204030204" pitchFamily="49" charset="0"/>
              </a:rPr>
              <a:t>A,b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nsolas" panose="020B0609020204030204" pitchFamily="49" charset="0"/>
              </a:rPr>
              <a:t>)[0];</a:t>
            </a:r>
          </a:p>
          <a:p>
            <a:pPr marL="0" indent="0">
              <a:buNone/>
              <a:defRPr/>
            </a:pPr>
            <a:r>
              <a:rPr lang="nl-NL" sz="1600" dirty="0">
                <a:solidFill>
                  <a:srgbClr val="000000"/>
                </a:solidFill>
                <a:latin typeface="Consolas" panose="020B0609020204030204" pitchFamily="49" charset="0"/>
              </a:rPr>
              <a:t>M = np.append(M,1)</a:t>
            </a:r>
            <a:b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nsolas" panose="020B0609020204030204" pitchFamily="49" charset="0"/>
              </a:rPr>
            </a:b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M =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np.reshape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(M, (3,4))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nsolas" panose="020B0609020204030204" pitchFamily="49" charset="0"/>
            </a:endParaRPr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2439193" y="704962"/>
          <a:ext cx="4270375" cy="1806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663" name="Equation" r:id="rId7" imgW="2158920" imgH="914400" progId="Equation.3">
                  <p:embed/>
                </p:oleObj>
              </mc:Choice>
              <mc:Fallback>
                <p:oleObj name="Equation" r:id="rId7" imgW="2158920" imgH="914400" progId="Equation.3">
                  <p:embed/>
                  <p:pic>
                    <p:nvPicPr>
                      <p:cNvPr id="9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9193" y="704962"/>
                        <a:ext cx="4270375" cy="1806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6553200" y="1192750"/>
            <a:ext cx="1905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Known 3d locations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81793" y="1156301"/>
            <a:ext cx="2057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Known 2d image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coords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574689" y="6534983"/>
            <a:ext cx="5934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Hays</a:t>
            </a:r>
          </a:p>
        </p:txBody>
      </p:sp>
      <p:sp>
        <p:nvSpPr>
          <p:cNvPr id="15" name="Down Arrow 14"/>
          <p:cNvSpPr/>
          <p:nvPr/>
        </p:nvSpPr>
        <p:spPr>
          <a:xfrm>
            <a:off x="4421979" y="545418"/>
            <a:ext cx="304801" cy="382991"/>
          </a:xfrm>
          <a:prstGeom prst="downArrow">
            <a:avLst/>
          </a:prstGeom>
          <a:solidFill>
            <a:schemeClr val="accent1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305049" y="83753"/>
            <a:ext cx="44577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Unknown Camera Parameters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DB39A46-A986-4CD7-99CC-09B336524F5C}"/>
              </a:ext>
            </a:extLst>
          </p:cNvPr>
          <p:cNvSpPr txBox="1"/>
          <p:nvPr/>
        </p:nvSpPr>
        <p:spPr>
          <a:xfrm>
            <a:off x="2087880" y="4015740"/>
            <a:ext cx="3513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8C42748-A037-4640-9546-42AD0339F3FB}"/>
              </a:ext>
            </a:extLst>
          </p:cNvPr>
          <p:cNvSpPr txBox="1"/>
          <p:nvPr/>
        </p:nvSpPr>
        <p:spPr>
          <a:xfrm>
            <a:off x="4663440" y="3284220"/>
            <a:ext cx="3513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x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43AD7D4-8B37-4F97-85FE-5F03AD9CC629}"/>
              </a:ext>
            </a:extLst>
          </p:cNvPr>
          <p:cNvSpPr txBox="1"/>
          <p:nvPr/>
        </p:nvSpPr>
        <p:spPr>
          <a:xfrm>
            <a:off x="5181600" y="4107180"/>
            <a:ext cx="3513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8236B64-EC91-4FD5-9FB2-E69F226F0685}"/>
              </a:ext>
            </a:extLst>
          </p:cNvPr>
          <p:cNvSpPr txBox="1"/>
          <p:nvPr/>
        </p:nvSpPr>
        <p:spPr>
          <a:xfrm>
            <a:off x="6078097" y="6484860"/>
            <a:ext cx="31773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/>
              <a:t>Note: Must reshape M afterwards!</a:t>
            </a:r>
          </a:p>
        </p:txBody>
      </p:sp>
    </p:spTree>
    <p:extLst>
      <p:ext uri="{BB962C8B-B14F-4D97-AF65-F5344CB8AC3E}">
        <p14:creationId xmlns:p14="http://schemas.microsoft.com/office/powerpoint/2010/main" val="1873807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2439193" y="704962"/>
          <a:ext cx="4270375" cy="1806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688" name="Equation" r:id="rId5" imgW="2158920" imgH="914400" progId="Equation.3">
                  <p:embed/>
                </p:oleObj>
              </mc:Choice>
              <mc:Fallback>
                <p:oleObj name="Equation" r:id="rId5" imgW="2158920" imgH="914400" progId="Equation.3">
                  <p:embed/>
                  <p:pic>
                    <p:nvPicPr>
                      <p:cNvPr id="4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9193" y="704962"/>
                        <a:ext cx="4270375" cy="1806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6553200" y="1192750"/>
            <a:ext cx="1905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Known 3d locations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81793" y="1156301"/>
            <a:ext cx="2057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Known 2d image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coords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304799" y="2634755"/>
            <a:ext cx="8077200" cy="1403845"/>
          </a:xfrm>
        </p:spPr>
        <p:txBody>
          <a:bodyPr>
            <a:normAutofit/>
          </a:bodyPr>
          <a:lstStyle/>
          <a:p>
            <a:r>
              <a:rPr lang="en-US" sz="2400" dirty="0"/>
              <a:t>Or, solve for m’s entries using total linear least-squares  </a:t>
            </a:r>
          </a:p>
          <a:p>
            <a:r>
              <a:rPr lang="en-US" sz="2400" dirty="0"/>
              <a:t>Method 2 –                   </a:t>
            </a:r>
          </a:p>
          <a:p>
            <a:pPr lvl="1"/>
            <a:r>
              <a:rPr lang="en-US" sz="2000" dirty="0"/>
              <a:t>Find non-trivial solution (not A=0)</a:t>
            </a:r>
          </a:p>
        </p:txBody>
      </p:sp>
      <p:graphicFrame>
        <p:nvGraphicFramePr>
          <p:cNvPr id="15" name="Object 14"/>
          <p:cNvGraphicFramePr>
            <a:graphicFrameLocks noChangeAspect="1"/>
          </p:cNvGraphicFramePr>
          <p:nvPr>
            <p:extLst/>
          </p:nvPr>
        </p:nvGraphicFramePr>
        <p:xfrm>
          <a:off x="19050" y="3581400"/>
          <a:ext cx="5922963" cy="3276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689" name="Equation" r:id="rId7" imgW="5003640" imgH="2768400" progId="Equation.3">
                  <p:embed/>
                </p:oleObj>
              </mc:Choice>
              <mc:Fallback>
                <p:oleObj name="Equation" r:id="rId7" imgW="5003640" imgH="2768400" progId="Equation.3">
                  <p:embed/>
                  <p:pic>
                    <p:nvPicPr>
                      <p:cNvPr id="15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50" y="3581400"/>
                        <a:ext cx="5922963" cy="327660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Content Placeholder 2"/>
          <p:cNvSpPr txBox="1">
            <a:spLocks/>
          </p:cNvSpPr>
          <p:nvPr/>
        </p:nvSpPr>
        <p:spPr bwMode="auto">
          <a:xfrm>
            <a:off x="6105809" y="3581401"/>
            <a:ext cx="3038191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92500"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nsolas" panose="020B0609020204030204" pitchFamily="49" charset="0"/>
              </a:rPr>
              <a:t>MATLAB:</a:t>
            </a:r>
            <a:b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nsolas" panose="020B0609020204030204" pitchFamily="49" charset="0"/>
              </a:rPr>
            </a:b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nsolas" panose="020B0609020204030204" pitchFamily="49" charset="0"/>
              </a:rPr>
              <a:t>[U, S, V] =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nsolas" panose="020B0609020204030204" pitchFamily="49" charset="0"/>
              </a:rPr>
              <a:t>svd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nsolas" panose="020B0609020204030204" pitchFamily="49" charset="0"/>
              </a:rPr>
              <a:t>(A);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nsolas" panose="020B0609020204030204" pitchFamily="49" charset="0"/>
              </a:rPr>
              <a:t>M = V(:,end);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nsolas" panose="020B0609020204030204" pitchFamily="49" charset="0"/>
              </a:rPr>
              <a:t>M = reshape(M,[],3)’;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lvl="0" indent="0">
              <a:buNone/>
              <a:defRPr/>
            </a:pP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Python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Numpy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: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nsolas" panose="020B0609020204030204" pitchFamily="49" charset="0"/>
            </a:endParaRPr>
          </a:p>
          <a:p>
            <a:pPr marL="0" lvl="0" indent="0">
              <a:buNone/>
              <a:defRPr/>
            </a:pP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U, S,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Vh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np.linalg.svd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(a)</a:t>
            </a:r>
          </a:p>
          <a:p>
            <a:pPr marL="0" lvl="0" indent="0">
              <a:buNone/>
              <a:defRPr/>
            </a:pP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# V =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Vh.T</a:t>
            </a:r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lvl="0" indent="0">
              <a:buNone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nsolas" panose="020B0609020204030204" pitchFamily="49" charset="0"/>
              </a:rPr>
              <a:t>M 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=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Vh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[-1,:]</a:t>
            </a:r>
          </a:p>
          <a:p>
            <a:pPr marL="0" lvl="0" indent="0">
              <a:buNone/>
              <a:defRPr/>
            </a:pP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M =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np.reshape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(M, (3,4))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nsolas" panose="020B0609020204030204" pitchFamily="49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209800" y="3119498"/>
            <a:ext cx="1447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Ax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=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form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010809" y="6550223"/>
            <a:ext cx="11705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James Hays</a:t>
            </a:r>
          </a:p>
        </p:txBody>
      </p:sp>
      <p:sp>
        <p:nvSpPr>
          <p:cNvPr id="22" name="Down Arrow 21"/>
          <p:cNvSpPr/>
          <p:nvPr/>
        </p:nvSpPr>
        <p:spPr>
          <a:xfrm>
            <a:off x="4421979" y="545418"/>
            <a:ext cx="304801" cy="382991"/>
          </a:xfrm>
          <a:prstGeom prst="downArrow">
            <a:avLst/>
          </a:prstGeom>
          <a:solidFill>
            <a:schemeClr val="accent1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305049" y="83753"/>
            <a:ext cx="44577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Unknown Camera Parameters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51066E0-61A6-4C4F-85B0-8A76CDBA85D0}"/>
              </a:ext>
            </a:extLst>
          </p:cNvPr>
          <p:cNvSpPr txBox="1"/>
          <p:nvPr/>
        </p:nvSpPr>
        <p:spPr>
          <a:xfrm>
            <a:off x="2103120" y="4089301"/>
            <a:ext cx="3513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F61CC59-160A-46D0-9442-5219F1494F90}"/>
              </a:ext>
            </a:extLst>
          </p:cNvPr>
          <p:cNvSpPr txBox="1"/>
          <p:nvPr/>
        </p:nvSpPr>
        <p:spPr>
          <a:xfrm>
            <a:off x="5135880" y="3253740"/>
            <a:ext cx="3513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1817819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8" grpId="0"/>
    </p:bld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do we calibrate a camera?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1219200"/>
            <a:ext cx="8686800" cy="5548388"/>
          </a:xfrm>
        </p:spPr>
      </p:pic>
      <p:sp>
        <p:nvSpPr>
          <p:cNvPr id="5" name="TextBox 4"/>
          <p:cNvSpPr txBox="1"/>
          <p:nvPr/>
        </p:nvSpPr>
        <p:spPr>
          <a:xfrm>
            <a:off x="5638800" y="1600200"/>
            <a:ext cx="2286000" cy="4401205"/>
          </a:xfrm>
          <a:prstGeom prst="rect">
            <a:avLst/>
          </a:prstGeom>
          <a:solidFill>
            <a:schemeClr val="bg1">
              <a:alpha val="78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312.747 309.140 30.086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305.796 311.649 30.356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307.694 312.358 30.418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310.149 307.186 29.298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311.937 310.105 29.216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311.202 307.572 30.682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307.106 306.876 28.660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309.317 312.490 30.230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307.435 310.151 29.318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308.253 306.300 28.881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306.650 309.301 28.905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308.069 306.831 29.189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309.671 308.834 29.029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308.255 309.955 29.267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307.546 308.613 28.963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311.036 309.206 28.913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307.518 308.175 29.069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309.950 311.262 29.990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312.160 310.772 29.080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311.988 312.709 30.514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90600" y="1600199"/>
            <a:ext cx="1082040" cy="4401205"/>
          </a:xfrm>
          <a:prstGeom prst="rect">
            <a:avLst/>
          </a:prstGeom>
          <a:solidFill>
            <a:schemeClr val="bg1">
              <a:alpha val="77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880  214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43  203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270  197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886  347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745  302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943  128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476  590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419  214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317  335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783  521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235  427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665  429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655  362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427  333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412  415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746  351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434  415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525  234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716  308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602  187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38800" y="685800"/>
            <a:ext cx="2286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Known 3d world locations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57693"/>
            <a:ext cx="2057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Known 2d image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coords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010809" y="6550223"/>
            <a:ext cx="11705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James Hays</a:t>
            </a:r>
          </a:p>
        </p:txBody>
      </p:sp>
    </p:spTree>
    <p:extLst>
      <p:ext uri="{BB962C8B-B14F-4D97-AF65-F5344CB8AC3E}">
        <p14:creationId xmlns:p14="http://schemas.microsoft.com/office/powerpoint/2010/main" val="3689884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/>
      <p:bldP spid="8" grpId="0"/>
    </p:bld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7425"/>
          <a:stretch/>
        </p:blipFill>
        <p:spPr>
          <a:xfrm>
            <a:off x="243840" y="381000"/>
            <a:ext cx="8686800" cy="2362200"/>
          </a:xfrm>
        </p:spPr>
      </p:pic>
      <p:sp>
        <p:nvSpPr>
          <p:cNvPr id="5" name="TextBox 4"/>
          <p:cNvSpPr txBox="1"/>
          <p:nvPr/>
        </p:nvSpPr>
        <p:spPr>
          <a:xfrm>
            <a:off x="5806440" y="762000"/>
            <a:ext cx="2286000" cy="2246769"/>
          </a:xfrm>
          <a:prstGeom prst="rect">
            <a:avLst/>
          </a:prstGeom>
          <a:solidFill>
            <a:schemeClr val="bg1">
              <a:alpha val="78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312.747 309.140 30.086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305.796 311.649 30.356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307.694 312.358 30.418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310.149 307.186 29.298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311.937 310.105 29.216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311.202 307.572 30.682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307.106 306.876 28.660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309.317 312.490 30.230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307.435 310.151 29.318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…..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58240" y="761999"/>
            <a:ext cx="1082040" cy="2246769"/>
          </a:xfrm>
          <a:prstGeom prst="rect">
            <a:avLst/>
          </a:prstGeom>
          <a:solidFill>
            <a:schemeClr val="bg1">
              <a:alpha val="77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880  214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43  203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270  197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886  347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745  302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943  128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476  590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419  214</a:t>
            </a:r>
          </a:p>
          <a:p>
            <a:pPr marL="342900" marR="0" lvl="0" indent="-3429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lain" startAt="317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335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…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953000" y="70768"/>
            <a:ext cx="3657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Known 3d world locations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43840" y="56741"/>
            <a:ext cx="3657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Known 2d image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coords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>
            <p:extLst/>
          </p:nvPr>
        </p:nvGraphicFramePr>
        <p:xfrm>
          <a:off x="94862" y="2951686"/>
          <a:ext cx="9067800" cy="29501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6690" name="Equation" r:id="rId4" imgW="8508960" imgH="2768400" progId="Equation.3">
                  <p:embed/>
                </p:oleObj>
              </mc:Choice>
              <mc:Fallback>
                <p:oleObj name="Equation" r:id="rId4" imgW="8508960" imgH="2768400" progId="Equation.3">
                  <p:embed/>
                  <p:pic>
                    <p:nvPicPr>
                      <p:cNvPr id="1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4862" y="2951686"/>
                        <a:ext cx="9067800" cy="295018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/>
          <p:cNvSpPr/>
          <p:nvPr/>
        </p:nvSpPr>
        <p:spPr>
          <a:xfrm>
            <a:off x="1158240" y="761999"/>
            <a:ext cx="1082040" cy="304801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806440" y="743338"/>
            <a:ext cx="2286000" cy="30480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-47276" y="726621"/>
            <a:ext cx="10842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1</a:t>
            </a:r>
            <a:r>
              <a:rPr kumimoji="0" lang="en-US" sz="1800" b="0" i="0" u="none" strike="noStrike" kern="1200" cap="none" spc="0" normalizeH="0" baseline="3000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point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14400" y="3233902"/>
            <a:ext cx="7071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Projection error defined by two equations – one for 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u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and one for 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v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2357379" y="743338"/>
                <a:ext cx="647544" cy="27979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(</m:t>
                      </m:r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𝑢</m:t>
                      </m:r>
                      <m:r>
                        <a:rPr kumimoji="0" lang="en-US" sz="1800" b="0" i="1" u="none" strike="noStrike" kern="1200" cap="none" spc="0" normalizeH="0" baseline="-25000" noProof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1</m:t>
                      </m:r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,</m:t>
                      </m:r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𝑣</m:t>
                      </m:r>
                      <m:r>
                        <a:rPr kumimoji="0" lang="en-US" sz="1800" b="0" i="1" u="none" strike="noStrike" kern="1200" cap="none" spc="0" normalizeH="0" baseline="-25000" noProof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1</m:t>
                      </m:r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)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57379" y="743338"/>
                <a:ext cx="647544" cy="279793"/>
              </a:xfrm>
              <a:prstGeom prst="rect">
                <a:avLst/>
              </a:prstGeom>
              <a:blipFill>
                <a:blip r:embed="rId6"/>
                <a:stretch>
                  <a:fillRect l="-16981" r="-26415" b="-347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8114057" y="759580"/>
                <a:ext cx="647544" cy="27979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(</m:t>
                      </m:r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𝑋</m:t>
                      </m:r>
                      <m:r>
                        <a:rPr kumimoji="0" lang="en-US" sz="1800" b="0" i="1" u="none" strike="noStrike" kern="1200" cap="none" spc="0" normalizeH="0" baseline="-25000" noProof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1</m:t>
                      </m:r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,</m:t>
                      </m:r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𝑌</m:t>
                      </m:r>
                      <m:r>
                        <a:rPr kumimoji="0" lang="en-US" sz="1800" b="0" i="1" u="none" strike="noStrike" kern="1200" cap="none" spc="0" normalizeH="0" baseline="-25000" noProof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1</m:t>
                      </m:r>
                      <m:r>
                        <a:rPr kumimoji="0" lang="en-US" sz="1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,</m:t>
                      </m:r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𝑍</m:t>
                      </m:r>
                      <m:r>
                        <a:rPr kumimoji="0" lang="en-US" sz="1800" b="0" i="1" u="none" strike="noStrike" kern="1200" cap="none" spc="0" normalizeH="0" baseline="-25000" noProof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1</m:t>
                      </m:r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)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14057" y="759580"/>
                <a:ext cx="647544" cy="279793"/>
              </a:xfrm>
              <a:prstGeom prst="rect">
                <a:avLst/>
              </a:prstGeom>
              <a:blipFill>
                <a:blip r:embed="rId7"/>
                <a:stretch>
                  <a:fillRect l="-16981" t="-2174" r="-78302" b="-347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08344230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7425"/>
          <a:stretch/>
        </p:blipFill>
        <p:spPr>
          <a:xfrm>
            <a:off x="243840" y="381000"/>
            <a:ext cx="8686800" cy="2362200"/>
          </a:xfrm>
        </p:spPr>
      </p:pic>
      <p:sp>
        <p:nvSpPr>
          <p:cNvPr id="5" name="TextBox 4"/>
          <p:cNvSpPr txBox="1"/>
          <p:nvPr/>
        </p:nvSpPr>
        <p:spPr>
          <a:xfrm>
            <a:off x="5806440" y="762000"/>
            <a:ext cx="2286000" cy="2246769"/>
          </a:xfrm>
          <a:prstGeom prst="rect">
            <a:avLst/>
          </a:prstGeom>
          <a:solidFill>
            <a:schemeClr val="bg1">
              <a:alpha val="78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312.747 309.140 30.086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305.796 311.649 30.356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307.694 312.358 30.418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310.149 307.186 29.298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311.937 310.105 29.216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311.202 307.572 30.682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307.106 306.876 28.660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309.317 312.490 30.230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307.435 310.151 29.318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…..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58240" y="761999"/>
            <a:ext cx="1082040" cy="2246769"/>
          </a:xfrm>
          <a:prstGeom prst="rect">
            <a:avLst/>
          </a:prstGeom>
          <a:solidFill>
            <a:schemeClr val="bg1">
              <a:alpha val="77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880  214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43  203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270  197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886  347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745  302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943  128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476  590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419  214</a:t>
            </a:r>
          </a:p>
          <a:p>
            <a:pPr marL="342900" marR="0" lvl="0" indent="-3429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lain" startAt="317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335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…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953000" y="70768"/>
            <a:ext cx="3657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Known 3d world locations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43840" y="56741"/>
            <a:ext cx="3657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Known 2d image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coords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>
            <p:extLst/>
          </p:nvPr>
        </p:nvGraphicFramePr>
        <p:xfrm>
          <a:off x="90488" y="3200400"/>
          <a:ext cx="9107487" cy="2949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7714" name="Equation" r:id="rId4" imgW="8546760" imgH="2768400" progId="Equation.3">
                  <p:embed/>
                </p:oleObj>
              </mc:Choice>
              <mc:Fallback>
                <p:oleObj name="Equation" r:id="rId4" imgW="8546760" imgH="2768400" progId="Equation.3">
                  <p:embed/>
                  <p:pic>
                    <p:nvPicPr>
                      <p:cNvPr id="1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488" y="3200400"/>
                        <a:ext cx="9107487" cy="2949575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-65938" y="922564"/>
            <a:ext cx="10842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2</a:t>
            </a:r>
            <a:r>
              <a:rPr kumimoji="0" lang="en-US" sz="1800" b="0" i="0" u="none" strike="noStrike" kern="1200" cap="none" spc="0" normalizeH="0" baseline="3000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nd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point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158240" y="975606"/>
            <a:ext cx="1082040" cy="304801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2380240" y="975606"/>
                <a:ext cx="647544" cy="27979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(</m:t>
                      </m:r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𝑢</m:t>
                      </m:r>
                      <m:r>
                        <a:rPr kumimoji="0" lang="en-US" sz="1800" b="0" i="1" u="none" strike="noStrike" kern="1200" cap="none" spc="0" normalizeH="0" baseline="-25000" noProof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2</m:t>
                      </m:r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,</m:t>
                      </m:r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𝑣</m:t>
                      </m:r>
                      <m:r>
                        <a:rPr kumimoji="0" lang="en-US" sz="1800" b="0" i="1" u="none" strike="noStrike" kern="1200" cap="none" spc="0" normalizeH="0" baseline="-25000" noProof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2</m:t>
                      </m:r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)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80240" y="975606"/>
                <a:ext cx="647544" cy="279793"/>
              </a:xfrm>
              <a:prstGeom prst="rect">
                <a:avLst/>
              </a:prstGeom>
              <a:blipFill>
                <a:blip r:embed="rId6"/>
                <a:stretch>
                  <a:fillRect l="-16822" r="-25234" b="-347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Rectangle 12"/>
          <p:cNvSpPr/>
          <p:nvPr/>
        </p:nvSpPr>
        <p:spPr>
          <a:xfrm>
            <a:off x="5806440" y="975606"/>
            <a:ext cx="2286000" cy="30480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8132719" y="983515"/>
                <a:ext cx="647544" cy="27979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(</m:t>
                      </m:r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𝑋</m:t>
                      </m:r>
                      <m:r>
                        <a:rPr kumimoji="0" lang="en-US" sz="1800" b="0" i="1" u="none" strike="noStrike" kern="1200" cap="none" spc="0" normalizeH="0" baseline="-25000" noProof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2</m:t>
                      </m:r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,</m:t>
                      </m:r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𝑌</m:t>
                      </m:r>
                      <m:r>
                        <a:rPr kumimoji="0" lang="en-US" sz="1800" b="0" i="1" u="none" strike="noStrike" kern="1200" cap="none" spc="0" normalizeH="0" baseline="-25000" noProof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2</m:t>
                      </m:r>
                      <m:r>
                        <a:rPr kumimoji="0" lang="en-US" sz="1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,</m:t>
                      </m:r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𝑍</m:t>
                      </m:r>
                      <m:r>
                        <a:rPr kumimoji="0" lang="en-US" sz="1800" b="0" i="1" u="none" strike="noStrike" kern="1200" cap="none" spc="0" normalizeH="0" baseline="-25000" noProof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2</m:t>
                      </m:r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)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32719" y="983515"/>
                <a:ext cx="647544" cy="279793"/>
              </a:xfrm>
              <a:prstGeom prst="rect">
                <a:avLst/>
              </a:prstGeom>
              <a:blipFill>
                <a:blip r:embed="rId7"/>
                <a:stretch>
                  <a:fillRect l="-16981" r="-78302" b="-347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/>
          <p:cNvSpPr txBox="1"/>
          <p:nvPr/>
        </p:nvSpPr>
        <p:spPr>
          <a:xfrm>
            <a:off x="914400" y="3233902"/>
            <a:ext cx="7071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Projection error defined by two equations – one for 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u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and one for 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v</a:t>
            </a:r>
          </a:p>
        </p:txBody>
      </p:sp>
    </p:spTree>
    <p:extLst>
      <p:ext uri="{BB962C8B-B14F-4D97-AF65-F5344CB8AC3E}">
        <p14:creationId xmlns:p14="http://schemas.microsoft.com/office/powerpoint/2010/main" val="2912330603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How many points do I need to fit the model?</a:t>
            </a:r>
          </a:p>
        </p:txBody>
      </p:sp>
      <p:graphicFrame>
        <p:nvGraphicFramePr>
          <p:cNvPr id="12290" name="Object 4"/>
          <p:cNvGraphicFramePr>
            <a:graphicFrameLocks noChangeAspect="1"/>
          </p:cNvGraphicFramePr>
          <p:nvPr>
            <p:extLst/>
          </p:nvPr>
        </p:nvGraphicFramePr>
        <p:xfrm>
          <a:off x="3124200" y="838200"/>
          <a:ext cx="2936875" cy="674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8754" name="Equation" r:id="rId4" imgW="939600" imgH="215640" progId="Equation.3">
                  <p:embed/>
                </p:oleObj>
              </mc:Choice>
              <mc:Fallback>
                <p:oleObj name="Equation" r:id="rId4" imgW="939600" imgH="215640" progId="Equation.3">
                  <p:embed/>
                  <p:pic>
                    <p:nvPicPr>
                      <p:cNvPr id="1229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24200" y="838200"/>
                        <a:ext cx="2936875" cy="6746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91" name="Object 7"/>
          <p:cNvGraphicFramePr>
            <a:graphicFrameLocks noChangeAspect="1"/>
          </p:cNvGraphicFramePr>
          <p:nvPr>
            <p:extLst/>
          </p:nvPr>
        </p:nvGraphicFramePr>
        <p:xfrm>
          <a:off x="1749425" y="2273300"/>
          <a:ext cx="5516563" cy="1976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8755" name="Equation" r:id="rId6" imgW="2590560" imgH="927000" progId="Equation.3">
                  <p:embed/>
                </p:oleObj>
              </mc:Choice>
              <mc:Fallback>
                <p:oleObj name="Equation" r:id="rId6" imgW="2590560" imgH="927000" progId="Equation.3">
                  <p:embed/>
                  <p:pic>
                    <p:nvPicPr>
                      <p:cNvPr id="12291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49425" y="2273300"/>
                        <a:ext cx="5516563" cy="19764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ight Arrow 8"/>
          <p:cNvSpPr/>
          <p:nvPr/>
        </p:nvSpPr>
        <p:spPr>
          <a:xfrm rot="5400000">
            <a:off x="4343400" y="1676400"/>
            <a:ext cx="4572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294" name="TextBox 5"/>
          <p:cNvSpPr txBox="1">
            <a:spLocks noChangeArrowheads="1"/>
          </p:cNvSpPr>
          <p:nvPr/>
        </p:nvSpPr>
        <p:spPr bwMode="auto">
          <a:xfrm>
            <a:off x="3405981" y="2133600"/>
            <a:ext cx="31273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5</a:t>
            </a:r>
          </a:p>
        </p:txBody>
      </p:sp>
      <p:sp>
        <p:nvSpPr>
          <p:cNvPr id="12295" name="TextBox 6"/>
          <p:cNvSpPr txBox="1">
            <a:spLocks noChangeArrowheads="1"/>
          </p:cNvSpPr>
          <p:nvPr/>
        </p:nvSpPr>
        <p:spPr bwMode="auto">
          <a:xfrm>
            <a:off x="5410200" y="2133600"/>
            <a:ext cx="31273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6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52400" y="2141136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Degrees of freedom?</a:t>
            </a:r>
          </a:p>
        </p:txBody>
      </p:sp>
      <p:sp>
        <p:nvSpPr>
          <p:cNvPr id="3" name="Right Brace 2"/>
          <p:cNvSpPr/>
          <p:nvPr/>
        </p:nvSpPr>
        <p:spPr>
          <a:xfrm rot="5400000">
            <a:off x="5131990" y="3452817"/>
            <a:ext cx="304800" cy="1553369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097535" y="4465638"/>
            <a:ext cx="237371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Think 3: 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Rotation around x 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Rotation around y 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Rotation around z</a:t>
            </a:r>
          </a:p>
        </p:txBody>
      </p:sp>
      <p:sp>
        <p:nvSpPr>
          <p:cNvPr id="11" name="Right Brace 10"/>
          <p:cNvSpPr/>
          <p:nvPr/>
        </p:nvSpPr>
        <p:spPr>
          <a:xfrm>
            <a:off x="6061075" y="2503488"/>
            <a:ext cx="304800" cy="1553369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221015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4" grpId="0"/>
      <p:bldP spid="12295" grpId="0"/>
      <p:bldP spid="3" grpId="0" animBg="1"/>
      <p:bldP spid="4" grpId="0"/>
      <p:bldP spid="11" grpId="0" animBg="1"/>
    </p:bld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How many points do I need to fit the model?</a:t>
            </a:r>
          </a:p>
        </p:txBody>
      </p:sp>
      <p:graphicFrame>
        <p:nvGraphicFramePr>
          <p:cNvPr id="12290" name="Object 4"/>
          <p:cNvGraphicFramePr>
            <a:graphicFrameLocks noChangeAspect="1"/>
          </p:cNvGraphicFramePr>
          <p:nvPr/>
        </p:nvGraphicFramePr>
        <p:xfrm>
          <a:off x="3124200" y="838200"/>
          <a:ext cx="2936875" cy="674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9778" name="Equation" r:id="rId4" imgW="939600" imgH="215640" progId="Equation.3">
                  <p:embed/>
                </p:oleObj>
              </mc:Choice>
              <mc:Fallback>
                <p:oleObj name="Equation" r:id="rId4" imgW="939600" imgH="215640" progId="Equation.3">
                  <p:embed/>
                  <p:pic>
                    <p:nvPicPr>
                      <p:cNvPr id="1229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24200" y="838200"/>
                        <a:ext cx="2936875" cy="6746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91" name="Object 7"/>
          <p:cNvGraphicFramePr>
            <a:graphicFrameLocks noChangeAspect="1"/>
          </p:cNvGraphicFramePr>
          <p:nvPr/>
        </p:nvGraphicFramePr>
        <p:xfrm>
          <a:off x="1749425" y="2273300"/>
          <a:ext cx="5516563" cy="1976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9779" name="Equation" r:id="rId6" imgW="2590560" imgH="927000" progId="Equation.3">
                  <p:embed/>
                </p:oleObj>
              </mc:Choice>
              <mc:Fallback>
                <p:oleObj name="Equation" r:id="rId6" imgW="2590560" imgH="927000" progId="Equation.3">
                  <p:embed/>
                  <p:pic>
                    <p:nvPicPr>
                      <p:cNvPr id="12291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49425" y="2273300"/>
                        <a:ext cx="5516563" cy="19764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ight Arrow 8"/>
          <p:cNvSpPr/>
          <p:nvPr/>
        </p:nvSpPr>
        <p:spPr>
          <a:xfrm rot="5400000">
            <a:off x="4343400" y="1676400"/>
            <a:ext cx="4572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294" name="TextBox 5"/>
          <p:cNvSpPr txBox="1">
            <a:spLocks noChangeArrowheads="1"/>
          </p:cNvSpPr>
          <p:nvPr/>
        </p:nvSpPr>
        <p:spPr bwMode="auto">
          <a:xfrm>
            <a:off x="3405981" y="2133600"/>
            <a:ext cx="31273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5</a:t>
            </a:r>
          </a:p>
        </p:txBody>
      </p:sp>
      <p:sp>
        <p:nvSpPr>
          <p:cNvPr id="12295" name="TextBox 6"/>
          <p:cNvSpPr txBox="1">
            <a:spLocks noChangeArrowheads="1"/>
          </p:cNvSpPr>
          <p:nvPr/>
        </p:nvSpPr>
        <p:spPr bwMode="auto">
          <a:xfrm>
            <a:off x="5410200" y="2133600"/>
            <a:ext cx="31273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6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52400" y="2141136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Degrees of freedom?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1000" y="4350729"/>
            <a:ext cx="85344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M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is 3x4, so 12 unknowns, but projective scale ambiguity – 11 deg. freedom.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One equation per unknown -&gt; 5 1/2 point correspondences determines a solution (e.g., either u or v).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More than 5 1/2 point correspondences -&gt; overdetermined, many solutions to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M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Least squares is finding the solution that best satisfies the overdetermined system.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Why use more than 6? Robustness to error in feature points.</a:t>
            </a:r>
          </a:p>
        </p:txBody>
      </p:sp>
    </p:spTree>
    <p:extLst>
      <p:ext uri="{BB962C8B-B14F-4D97-AF65-F5344CB8AC3E}">
        <p14:creationId xmlns:p14="http://schemas.microsoft.com/office/powerpoint/2010/main" val="511860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4" grpId="0"/>
      <p:bldP spid="12295" grpId="0"/>
    </p:bld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Solving - why two methods?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562600"/>
          </a:xfrm>
        </p:spPr>
        <p:txBody>
          <a:bodyPr>
            <a:normAutofit/>
          </a:bodyPr>
          <a:lstStyle/>
          <a:p>
            <a:r>
              <a:rPr lang="en-US" dirty="0"/>
              <a:t>Any projection is inherently ambiguous</a:t>
            </a:r>
          </a:p>
          <a:p>
            <a:r>
              <a:rPr lang="en-US" dirty="0"/>
              <a:t>A space of possible solutions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Under projective model, this is our projective scale ambiguity.</a:t>
            </a:r>
          </a:p>
        </p:txBody>
      </p:sp>
      <p:cxnSp>
        <p:nvCxnSpPr>
          <p:cNvPr id="5" name="Straight Connector 4"/>
          <p:cNvCxnSpPr/>
          <p:nvPr/>
        </p:nvCxnSpPr>
        <p:spPr>
          <a:xfrm rot="1173035" flipV="1">
            <a:off x="1396501" y="1803857"/>
            <a:ext cx="5791200" cy="2057400"/>
          </a:xfrm>
          <a:prstGeom prst="line">
            <a:avLst/>
          </a:prstGeom>
          <a:ln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rot="1173035" flipV="1">
            <a:off x="3037839" y="3189040"/>
            <a:ext cx="2789853" cy="12129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rot="1173035">
            <a:off x="2935053" y="3332397"/>
            <a:ext cx="2968690" cy="32346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5775649" y="2827176"/>
            <a:ext cx="12650" cy="188907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5632777" y="2418185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x</a:t>
            </a:r>
            <a:r>
              <a:rPr kumimoji="0" lang="en-US" sz="1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1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90515" y="2647891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x</a:t>
            </a:r>
            <a:endParaRPr kumimoji="0" lang="en-US" sz="1800" b="0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861377" y="3494127"/>
            <a:ext cx="4229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v</a:t>
            </a:r>
            <a:r>
              <a:rPr kumimoji="0" lang="en-US" sz="1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1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865910" y="3903312"/>
            <a:ext cx="4229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v</a:t>
            </a:r>
            <a:r>
              <a:rPr kumimoji="0" lang="en-US" sz="1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450827532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660" y="2598181"/>
            <a:ext cx="7322340" cy="3154362"/>
          </a:xfrm>
        </p:spPr>
        <p:txBody>
          <a:bodyPr>
            <a:normAutofit/>
          </a:bodyPr>
          <a:lstStyle/>
          <a:p>
            <a:r>
              <a:rPr lang="en-US" sz="2400" dirty="0"/>
              <a:t>Method 1 –                      - </a:t>
            </a:r>
            <a:r>
              <a:rPr lang="en-US" sz="2400" b="1" dirty="0"/>
              <a:t>p</a:t>
            </a:r>
            <a:r>
              <a:rPr lang="en-US" sz="2400" dirty="0"/>
              <a:t>’ = </a:t>
            </a:r>
            <a:r>
              <a:rPr lang="en-US" sz="2400" b="1" dirty="0"/>
              <a:t>p</a:t>
            </a:r>
          </a:p>
          <a:p>
            <a:r>
              <a:rPr lang="en-US" sz="2400" dirty="0"/>
              <a:t>To set scale, we artificially set </a:t>
            </a:r>
            <a:r>
              <a:rPr lang="en-US" sz="2400" i="1" dirty="0"/>
              <a:t>m</a:t>
            </a:r>
            <a:r>
              <a:rPr lang="en-US" sz="2400" i="1" baseline="-25000" dirty="0"/>
              <a:t>34</a:t>
            </a:r>
            <a:r>
              <a:rPr lang="en-US" sz="2400" dirty="0"/>
              <a:t> to 1</a:t>
            </a: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/>
          </p:nvPr>
        </p:nvGraphicFramePr>
        <p:xfrm>
          <a:off x="31758" y="3657600"/>
          <a:ext cx="5516562" cy="3006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0802" name="Equation" r:id="rId5" imgW="4660560" imgH="2539800" progId="Equation.3">
                  <p:embed/>
                </p:oleObj>
              </mc:Choice>
              <mc:Fallback>
                <p:oleObj name="Equation" r:id="rId5" imgW="4660560" imgH="2539800" progId="Equation.3">
                  <p:embed/>
                  <p:pic>
                    <p:nvPicPr>
                      <p:cNvPr id="6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758" y="3657600"/>
                        <a:ext cx="5516562" cy="30067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239735" y="2644915"/>
            <a:ext cx="1447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Ax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=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b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form</a:t>
            </a:r>
          </a:p>
        </p:txBody>
      </p:sp>
      <p:sp>
        <p:nvSpPr>
          <p:cNvPr id="8" name="Content Placeholder 2"/>
          <p:cNvSpPr txBox="1">
            <a:spLocks/>
          </p:cNvSpPr>
          <p:nvPr/>
        </p:nvSpPr>
        <p:spPr bwMode="auto">
          <a:xfrm>
            <a:off x="5791200" y="4648200"/>
            <a:ext cx="42672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+mn-cs"/>
              </a:rPr>
              <a:t>M = A\Y;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+mn-cs"/>
              </a:rPr>
              <a:t>M = [M;1];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+mn-cs"/>
              </a:rPr>
              <a:t>M = reshape(M,[],3)';</a:t>
            </a:r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2439193" y="704962"/>
          <a:ext cx="4270375" cy="1806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0803" name="Equation" r:id="rId7" imgW="2158920" imgH="914400" progId="Equation.3">
                  <p:embed/>
                </p:oleObj>
              </mc:Choice>
              <mc:Fallback>
                <p:oleObj name="Equation" r:id="rId7" imgW="2158920" imgH="914400" progId="Equation.3">
                  <p:embed/>
                  <p:pic>
                    <p:nvPicPr>
                      <p:cNvPr id="9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9193" y="704962"/>
                        <a:ext cx="4270375" cy="1806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6553200" y="1192750"/>
            <a:ext cx="1905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Known 3d locations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81793" y="1156301"/>
            <a:ext cx="2057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Known 2d image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coords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010809" y="6550223"/>
            <a:ext cx="11705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James Hays</a:t>
            </a:r>
          </a:p>
        </p:txBody>
      </p:sp>
      <p:sp>
        <p:nvSpPr>
          <p:cNvPr id="15" name="Down Arrow 14"/>
          <p:cNvSpPr/>
          <p:nvPr/>
        </p:nvSpPr>
        <p:spPr>
          <a:xfrm>
            <a:off x="4421979" y="545418"/>
            <a:ext cx="304801" cy="382991"/>
          </a:xfrm>
          <a:prstGeom prst="downArrow">
            <a:avLst/>
          </a:prstGeom>
          <a:solidFill>
            <a:schemeClr val="accent1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305049" y="83753"/>
            <a:ext cx="44577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Unknown Camera Parameters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047705" y="2882702"/>
            <a:ext cx="308532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Note – you will see this form called ‘inhomogeneous’ linear system -&gt; nothing to do with homogeneous coordinates</a:t>
            </a:r>
          </a:p>
        </p:txBody>
      </p:sp>
    </p:spTree>
    <p:extLst>
      <p:ext uri="{BB962C8B-B14F-4D97-AF65-F5344CB8AC3E}">
        <p14:creationId xmlns:p14="http://schemas.microsoft.com/office/powerpoint/2010/main" val="31777040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2439193" y="704962"/>
          <a:ext cx="4270375" cy="1806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1826" name="Equation" r:id="rId5" imgW="2158920" imgH="914400" progId="Equation.3">
                  <p:embed/>
                </p:oleObj>
              </mc:Choice>
              <mc:Fallback>
                <p:oleObj name="Equation" r:id="rId5" imgW="2158920" imgH="914400" progId="Equation.3">
                  <p:embed/>
                  <p:pic>
                    <p:nvPicPr>
                      <p:cNvPr id="4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9193" y="704962"/>
                        <a:ext cx="4270375" cy="1806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6553200" y="1192750"/>
            <a:ext cx="1905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Known 3d locations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81793" y="1156301"/>
            <a:ext cx="2057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Known 2d image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coords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304799" y="2634755"/>
            <a:ext cx="8077200" cy="1325165"/>
          </a:xfrm>
        </p:spPr>
        <p:txBody>
          <a:bodyPr>
            <a:normAutofit lnSpcReduction="10000"/>
          </a:bodyPr>
          <a:lstStyle/>
          <a:p>
            <a:r>
              <a:rPr lang="en-US" sz="2400" dirty="0"/>
              <a:t>Method 2 –                     - </a:t>
            </a:r>
            <a:r>
              <a:rPr lang="en-US" sz="2400" b="1" dirty="0"/>
              <a:t>p</a:t>
            </a:r>
            <a:r>
              <a:rPr lang="en-US" sz="2400" dirty="0"/>
              <a:t>’ – </a:t>
            </a:r>
            <a:r>
              <a:rPr lang="en-US" sz="2400" b="1" dirty="0"/>
              <a:t>p</a:t>
            </a:r>
            <a:r>
              <a:rPr lang="en-US" sz="2400" dirty="0"/>
              <a:t> = 0</a:t>
            </a:r>
          </a:p>
          <a:p>
            <a:r>
              <a:rPr lang="en-US" sz="2400" dirty="0"/>
              <a:t>SVD – singular value decomposition</a:t>
            </a:r>
          </a:p>
          <a:p>
            <a:r>
              <a:rPr lang="en-US" sz="2400" dirty="0"/>
              <a:t>Computes pseudo-inverse </a:t>
            </a:r>
          </a:p>
        </p:txBody>
      </p:sp>
      <p:graphicFrame>
        <p:nvGraphicFramePr>
          <p:cNvPr id="15" name="Object 14"/>
          <p:cNvGraphicFramePr>
            <a:graphicFrameLocks noChangeAspect="1"/>
          </p:cNvGraphicFramePr>
          <p:nvPr>
            <p:extLst/>
          </p:nvPr>
        </p:nvGraphicFramePr>
        <p:xfrm>
          <a:off x="19050" y="3581400"/>
          <a:ext cx="5922963" cy="3276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1827" name="Equation" r:id="rId7" imgW="5003640" imgH="2768400" progId="Equation.3">
                  <p:embed/>
                </p:oleObj>
              </mc:Choice>
              <mc:Fallback>
                <p:oleObj name="Equation" r:id="rId7" imgW="5003640" imgH="2768400" progId="Equation.3">
                  <p:embed/>
                  <p:pic>
                    <p:nvPicPr>
                      <p:cNvPr id="15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50" y="3581400"/>
                        <a:ext cx="5922963" cy="327660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Content Placeholder 2"/>
          <p:cNvSpPr txBox="1">
            <a:spLocks/>
          </p:cNvSpPr>
          <p:nvPr/>
        </p:nvSpPr>
        <p:spPr bwMode="auto">
          <a:xfrm>
            <a:off x="6096000" y="4724400"/>
            <a:ext cx="3810000" cy="12953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+mn-cs"/>
              </a:rPr>
              <a:t>[U, S, V] =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+mn-cs"/>
              </a:rPr>
              <a:t>svd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+mn-cs"/>
              </a:rPr>
              <a:t>(A);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+mn-cs"/>
              </a:rPr>
              <a:t>M = V(:,end);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+mn-cs"/>
              </a:rPr>
              <a:t>M = reshape(M,[],3)';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256631" y="2657507"/>
            <a:ext cx="1447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Ax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=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form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010809" y="6550223"/>
            <a:ext cx="11705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James Hays</a:t>
            </a:r>
          </a:p>
        </p:txBody>
      </p:sp>
      <p:sp>
        <p:nvSpPr>
          <p:cNvPr id="22" name="Down Arrow 21"/>
          <p:cNvSpPr/>
          <p:nvPr/>
        </p:nvSpPr>
        <p:spPr>
          <a:xfrm>
            <a:off x="4421979" y="545418"/>
            <a:ext cx="304801" cy="382991"/>
          </a:xfrm>
          <a:prstGeom prst="downArrow">
            <a:avLst/>
          </a:prstGeom>
          <a:solidFill>
            <a:schemeClr val="accent1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305049" y="83753"/>
            <a:ext cx="44577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Unknown Camera Parameters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047705" y="2882702"/>
            <a:ext cx="308532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Note – you will see this form called ‘homogeneous’ linear system -&gt; nothing to do with homogeneous coordinates</a:t>
            </a:r>
          </a:p>
        </p:txBody>
      </p:sp>
    </p:spTree>
    <p:extLst>
      <p:ext uri="{BB962C8B-B14F-4D97-AF65-F5344CB8AC3E}">
        <p14:creationId xmlns:p14="http://schemas.microsoft.com/office/powerpoint/2010/main" val="3148851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Calibration with linear method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000" dirty="0"/>
              <a:t>Advantages</a:t>
            </a:r>
          </a:p>
          <a:p>
            <a:pPr lvl="1"/>
            <a:r>
              <a:rPr lang="en-US" sz="1800" dirty="0"/>
              <a:t>Easy to formulate and solve</a:t>
            </a:r>
          </a:p>
          <a:p>
            <a:pPr lvl="1"/>
            <a:r>
              <a:rPr lang="en-US" sz="1800" dirty="0"/>
              <a:t>Provides initialization for non-linear methods</a:t>
            </a:r>
          </a:p>
          <a:p>
            <a:endParaRPr lang="en-US" sz="2000" dirty="0"/>
          </a:p>
          <a:p>
            <a:r>
              <a:rPr lang="en-US" sz="2000" dirty="0"/>
              <a:t>Disadvantages</a:t>
            </a:r>
          </a:p>
          <a:p>
            <a:pPr lvl="1"/>
            <a:r>
              <a:rPr lang="en-US" sz="1800" dirty="0"/>
              <a:t>Doesn’t directly give you camera parameters</a:t>
            </a:r>
          </a:p>
          <a:p>
            <a:pPr lvl="1"/>
            <a:r>
              <a:rPr lang="en-US" sz="1800" dirty="0"/>
              <a:t>Doesn’t model radial distortion</a:t>
            </a:r>
          </a:p>
          <a:p>
            <a:pPr lvl="1"/>
            <a:r>
              <a:rPr lang="en-US" sz="1800" dirty="0"/>
              <a:t>Can’t impose constraints, such as known focal length</a:t>
            </a:r>
          </a:p>
          <a:p>
            <a:endParaRPr lang="en-US" sz="2000" dirty="0"/>
          </a:p>
          <a:p>
            <a:r>
              <a:rPr lang="en-US" sz="2000" dirty="0"/>
              <a:t>Non-linear methods are preferred</a:t>
            </a:r>
          </a:p>
          <a:p>
            <a:pPr lvl="1"/>
            <a:r>
              <a:rPr lang="en-US" sz="1800" dirty="0"/>
              <a:t>Define error as difference between projected points and measured points</a:t>
            </a:r>
          </a:p>
          <a:p>
            <a:pPr lvl="1"/>
            <a:r>
              <a:rPr lang="en-US" sz="1800" dirty="0"/>
              <a:t>Minimize error using Newton’s method or other non-linear optimization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010809" y="6550223"/>
            <a:ext cx="11705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James Hays</a:t>
            </a:r>
          </a:p>
        </p:txBody>
      </p:sp>
    </p:spTree>
    <p:extLst>
      <p:ext uri="{BB962C8B-B14F-4D97-AF65-F5344CB8AC3E}">
        <p14:creationId xmlns:p14="http://schemas.microsoft.com/office/powerpoint/2010/main" val="3147347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Can we factorize M back to K [R | T]?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Yes!</a:t>
            </a:r>
          </a:p>
          <a:p>
            <a:r>
              <a:rPr lang="en-US" dirty="0"/>
              <a:t>We can directly solve for the individual entries of K [R | T].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010809" y="6550223"/>
            <a:ext cx="11705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James Hays</a:t>
            </a:r>
          </a:p>
        </p:txBody>
      </p:sp>
    </p:spTree>
    <p:extLst>
      <p:ext uri="{BB962C8B-B14F-4D97-AF65-F5344CB8AC3E}">
        <p14:creationId xmlns:p14="http://schemas.microsoft.com/office/powerpoint/2010/main" val="3811702270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5556" t="8667" r="13888" b="6444"/>
          <a:stretch/>
        </p:blipFill>
        <p:spPr>
          <a:xfrm>
            <a:off x="381000" y="4864"/>
            <a:ext cx="8728635" cy="656365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010809" y="6550223"/>
            <a:ext cx="11705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James Hays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52400" y="152400"/>
            <a:ext cx="1676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</a:t>
            </a:r>
            <a:r>
              <a:rPr kumimoji="0" lang="en-US" sz="1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= nth column of 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4245767740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15857" t="9111" r="14142" b="5556"/>
          <a:stretch/>
        </p:blipFill>
        <p:spPr>
          <a:xfrm>
            <a:off x="414865" y="38150"/>
            <a:ext cx="8659906" cy="659802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010809" y="6550223"/>
            <a:ext cx="11705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James Hays</a:t>
            </a:r>
          </a:p>
        </p:txBody>
      </p:sp>
    </p:spTree>
    <p:extLst>
      <p:ext uri="{BB962C8B-B14F-4D97-AF65-F5344CB8AC3E}">
        <p14:creationId xmlns:p14="http://schemas.microsoft.com/office/powerpoint/2010/main" val="3685654244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15603" t="9139" r="13563" b="6416"/>
          <a:stretch/>
        </p:blipFill>
        <p:spPr>
          <a:xfrm>
            <a:off x="381000" y="40426"/>
            <a:ext cx="8763000" cy="652929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010809" y="6550223"/>
            <a:ext cx="11705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James Hays</a:t>
            </a:r>
          </a:p>
        </p:txBody>
      </p:sp>
    </p:spTree>
    <p:extLst>
      <p:ext uri="{BB962C8B-B14F-4D97-AF65-F5344CB8AC3E}">
        <p14:creationId xmlns:p14="http://schemas.microsoft.com/office/powerpoint/2010/main" val="2668129473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Can we factorize M back to K [R | T]?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Yes!</a:t>
            </a:r>
          </a:p>
          <a:p>
            <a:r>
              <a:rPr lang="en-US" dirty="0"/>
              <a:t>We can also use </a:t>
            </a:r>
            <a:r>
              <a:rPr lang="en-US" i="1" dirty="0"/>
              <a:t>RQ</a:t>
            </a:r>
            <a:r>
              <a:rPr lang="en-US" dirty="0"/>
              <a:t> factorization (not QR)</a:t>
            </a:r>
          </a:p>
          <a:p>
            <a:pPr lvl="1"/>
            <a:r>
              <a:rPr lang="en-US" dirty="0"/>
              <a:t>R in RQ is not rotation matrix R; crossed names! </a:t>
            </a:r>
          </a:p>
          <a:p>
            <a:r>
              <a:rPr lang="en-US" i="1" dirty="0"/>
              <a:t>R</a:t>
            </a:r>
            <a:r>
              <a:rPr lang="en-US" dirty="0"/>
              <a:t> (right diagonal) is K</a:t>
            </a:r>
          </a:p>
          <a:p>
            <a:r>
              <a:rPr lang="en-US" i="1" dirty="0"/>
              <a:t>Q</a:t>
            </a:r>
            <a:r>
              <a:rPr lang="en-US" dirty="0"/>
              <a:t> (orthogonal basis) is R.</a:t>
            </a:r>
          </a:p>
          <a:p>
            <a:r>
              <a:rPr lang="en-US" dirty="0"/>
              <a:t>T, the last column of [R | T], is </a:t>
            </a:r>
            <a:r>
              <a:rPr lang="en-US" dirty="0" err="1"/>
              <a:t>inv</a:t>
            </a:r>
            <a:r>
              <a:rPr lang="en-US" dirty="0"/>
              <a:t>(K) * last column of M.</a:t>
            </a:r>
          </a:p>
          <a:p>
            <a:pPr lvl="1"/>
            <a:r>
              <a:rPr lang="en-US" dirty="0"/>
              <a:t>But you need to do a bit of post-processing to make sure that the matrices are valid. See </a:t>
            </a:r>
            <a:r>
              <a:rPr lang="en-US" dirty="0">
                <a:hlinkClick r:id="rId2"/>
              </a:rPr>
              <a:t>http://ksimek.github.io/2012/08/14/decompose/</a:t>
            </a:r>
            <a:r>
              <a:rPr lang="en-US" dirty="0"/>
              <a:t>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010809" y="6550223"/>
            <a:ext cx="11705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James Hays</a:t>
            </a:r>
          </a:p>
        </p:txBody>
      </p:sp>
    </p:spTree>
    <p:extLst>
      <p:ext uri="{BB962C8B-B14F-4D97-AF65-F5344CB8AC3E}">
        <p14:creationId xmlns:p14="http://schemas.microsoft.com/office/powerpoint/2010/main" val="62462838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Recovering the camera center</a:t>
            </a:r>
          </a:p>
        </p:txBody>
      </p:sp>
      <p:graphicFrame>
        <p:nvGraphicFramePr>
          <p:cNvPr id="4" name="Object 2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658813" y="4081251"/>
          <a:ext cx="4396182" cy="25293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2866" name="Equation" r:id="rId4" imgW="1587240" imgH="914400" progId="Equation.3">
                  <p:embed/>
                </p:oleObj>
              </mc:Choice>
              <mc:Fallback>
                <p:oleObj name="Equation" r:id="rId4" imgW="1587240" imgH="914400" progId="Equation.3">
                  <p:embed/>
                  <p:pic>
                    <p:nvPicPr>
                      <p:cNvPr id="4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8813" y="4081251"/>
                        <a:ext cx="4396182" cy="252931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4"/>
          <p:cNvGraphicFramePr>
            <a:graphicFrameLocks noChangeAspect="1"/>
          </p:cNvGraphicFramePr>
          <p:nvPr>
            <p:extLst/>
          </p:nvPr>
        </p:nvGraphicFramePr>
        <p:xfrm>
          <a:off x="1323975" y="889000"/>
          <a:ext cx="2936875" cy="674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2867" name="Equation" r:id="rId6" imgW="939600" imgH="215640" progId="Equation.3">
                  <p:embed/>
                </p:oleObj>
              </mc:Choice>
              <mc:Fallback>
                <p:oleObj name="Equation" r:id="rId6" imgW="939600" imgH="215640" progId="Equation.3">
                  <p:embed/>
                  <p:pic>
                    <p:nvPicPr>
                      <p:cNvPr id="6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23975" y="889000"/>
                        <a:ext cx="2936875" cy="6746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7"/>
          <p:cNvGraphicFramePr>
            <a:graphicFrameLocks noChangeAspect="1"/>
          </p:cNvGraphicFramePr>
          <p:nvPr>
            <p:extLst/>
          </p:nvPr>
        </p:nvGraphicFramePr>
        <p:xfrm>
          <a:off x="152400" y="1905794"/>
          <a:ext cx="5516563" cy="1976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2868" name="Equation" r:id="rId8" imgW="2590560" imgH="927000" progId="Equation.3">
                  <p:embed/>
                </p:oleObj>
              </mc:Choice>
              <mc:Fallback>
                <p:oleObj name="Equation" r:id="rId8" imgW="2590560" imgH="927000" progId="Equation.3">
                  <p:embed/>
                  <p:pic>
                    <p:nvPicPr>
                      <p:cNvPr id="7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1905794"/>
                        <a:ext cx="5516563" cy="19764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ight Arrow 7"/>
          <p:cNvSpPr/>
          <p:nvPr/>
        </p:nvSpPr>
        <p:spPr>
          <a:xfrm rot="5400000">
            <a:off x="2563812" y="1671638"/>
            <a:ext cx="4572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Right Arrow 8"/>
          <p:cNvSpPr/>
          <p:nvPr/>
        </p:nvSpPr>
        <p:spPr>
          <a:xfrm rot="5400000">
            <a:off x="2563812" y="3928851"/>
            <a:ext cx="4572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Frame 9"/>
          <p:cNvSpPr/>
          <p:nvPr/>
        </p:nvSpPr>
        <p:spPr>
          <a:xfrm>
            <a:off x="4648200" y="2209800"/>
            <a:ext cx="457200" cy="14478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943600" y="1286470"/>
            <a:ext cx="27432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This is not the camera center C.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It is –RC, as the point is rotated before t</a:t>
            </a:r>
            <a:r>
              <a:rPr kumimoji="0" lang="en-US" sz="20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x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, t</a:t>
            </a:r>
            <a:r>
              <a:rPr kumimoji="0" lang="en-US" sz="20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y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, and t</a:t>
            </a:r>
            <a:r>
              <a:rPr kumimoji="0" lang="en-US" sz="20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z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are added</a:t>
            </a:r>
          </a:p>
        </p:txBody>
      </p:sp>
      <p:cxnSp>
        <p:nvCxnSpPr>
          <p:cNvPr id="13" name="Straight Arrow Connector 12"/>
          <p:cNvCxnSpPr>
            <a:stCxn id="11" idx="1"/>
          </p:cNvCxnSpPr>
          <p:nvPr/>
        </p:nvCxnSpPr>
        <p:spPr>
          <a:xfrm flipH="1">
            <a:off x="4953000" y="2102078"/>
            <a:ext cx="990600" cy="71732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Frame 17"/>
          <p:cNvSpPr/>
          <p:nvPr/>
        </p:nvSpPr>
        <p:spPr>
          <a:xfrm>
            <a:off x="3657600" y="4419600"/>
            <a:ext cx="463550" cy="175895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19" name="Straight Arrow Connector 18"/>
          <p:cNvCxnSpPr>
            <a:stCxn id="21" idx="1"/>
          </p:cNvCxnSpPr>
          <p:nvPr/>
        </p:nvCxnSpPr>
        <p:spPr>
          <a:xfrm flipH="1">
            <a:off x="4152900" y="4258073"/>
            <a:ext cx="1157682" cy="97421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5310582" y="4058018"/>
            <a:ext cx="2743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This is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t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× K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438400" y="6324600"/>
            <a:ext cx="7030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Q</a:t>
            </a:r>
          </a:p>
        </p:txBody>
      </p:sp>
      <p:sp>
        <p:nvSpPr>
          <p:cNvPr id="24" name="Frame 23"/>
          <p:cNvSpPr/>
          <p:nvPr/>
        </p:nvSpPr>
        <p:spPr>
          <a:xfrm>
            <a:off x="1844873" y="4364725"/>
            <a:ext cx="1828800" cy="1905000"/>
          </a:xfrm>
          <a:prstGeom prst="frame">
            <a:avLst>
              <a:gd name="adj1" fmla="val 4861"/>
            </a:avLst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310582" y="4456114"/>
            <a:ext cx="2743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So  K</a:t>
            </a:r>
            <a:r>
              <a:rPr kumimoji="0" lang="en-US" sz="20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-1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m</a:t>
            </a:r>
            <a:r>
              <a:rPr kumimoji="0" lang="en-US" sz="20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4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is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t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943600" y="3048992"/>
            <a:ext cx="2743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So we need </a:t>
            </a:r>
            <a:b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</a:b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-R</a:t>
            </a:r>
            <a:r>
              <a:rPr kumimoji="0" lang="en-US" sz="20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-1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K</a:t>
            </a:r>
            <a:r>
              <a:rPr kumimoji="0" lang="en-US" sz="20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-1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m</a:t>
            </a:r>
            <a:r>
              <a:rPr kumimoji="0" lang="en-US" sz="20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4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to get C.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310582" y="5317225"/>
            <a:ext cx="29190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Q is K × R.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So we just need -Q</a:t>
            </a:r>
            <a:r>
              <a:rPr kumimoji="0" lang="en-US" sz="20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-1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m</a:t>
            </a:r>
            <a:r>
              <a:rPr kumimoji="0" lang="en-US" sz="20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4</a:t>
            </a:r>
            <a:endParaRPr kumimoji="0" lang="en-US" sz="2000" b="1" i="0" u="none" strike="noStrike" kern="1200" cap="none" spc="0" normalizeH="0" baseline="30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8010809" y="6550223"/>
            <a:ext cx="11705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James Hays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657600" y="3997275"/>
            <a:ext cx="463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m</a:t>
            </a:r>
            <a:r>
              <a:rPr kumimoji="0" lang="en-US" sz="1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731741" y="1762234"/>
            <a:ext cx="463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t</a:t>
            </a:r>
            <a:endParaRPr kumimoji="0" lang="en-US" sz="18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50892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/>
      <p:bldP spid="18" grpId="0" animBg="1"/>
      <p:bldP spid="21" grpId="0"/>
      <p:bldP spid="23" grpId="0"/>
      <p:bldP spid="24" grpId="0" animBg="1"/>
      <p:bldP spid="25" grpId="0"/>
      <p:bldP spid="26" grpId="0"/>
      <p:bldP spid="27" grpId="0"/>
    </p:bld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Estimate of camera center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946150"/>
            <a:ext cx="5726499" cy="3657600"/>
          </a:xfrm>
        </p:spPr>
      </p:pic>
      <p:sp>
        <p:nvSpPr>
          <p:cNvPr id="5" name="TextBox 4"/>
          <p:cNvSpPr txBox="1"/>
          <p:nvPr/>
        </p:nvSpPr>
        <p:spPr>
          <a:xfrm>
            <a:off x="3170505" y="3348375"/>
            <a:ext cx="2087295" cy="3477875"/>
          </a:xfrm>
          <a:prstGeom prst="rect">
            <a:avLst/>
          </a:prstGeom>
          <a:solidFill>
            <a:schemeClr val="bg1">
              <a:alpha val="78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 1.5706   -0.1490    0.2598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-1.5282    0.9695    0.3802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-0.6821    1.2856    0.4078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 0.4124   -1.0201   -0.0915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 1.2095    0.2812   -0.1280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 0.8819   -0.8481    0.5255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-0.9442   -1.1583   -0.3759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 0.0415    1.3445    0.3240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-0.7975    0.3017   -0.0826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-0.4329   -1.4151   -0.2774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-1.1475   -0.0772   -0.2667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-0.5149   -1.1784   -0.1401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 0.1993   -0.2854   -0.2114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-0.4320    0.2143   -0.1053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-0.7481   -0.3840   -0.2408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 0.8078   -0.1196   -0.2631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-0.7605   -0.5792   -0.1936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 0.3237    0.7970    0.2170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 1.3089    0.5786   -0.1887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 1.2323    1.4421    0.4506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8403" y="3361075"/>
            <a:ext cx="1504950" cy="3477875"/>
          </a:xfrm>
          <a:prstGeom prst="rect">
            <a:avLst/>
          </a:prstGeom>
          <a:solidFill>
            <a:schemeClr val="bg1">
              <a:alpha val="77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 1.0486   -0.3645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-1.6851   -0.4004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-0.9437   -0.4200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 1.0682    0.0699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 0.6077   -0.0771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 1.2543   -0.6454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-0.2709    0.8635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-0.4571   -0.3645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-0.7902    0.0307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 0.7318    0.6382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-1.0580    0.3312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 0.3464    0.3377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 0.3137    0.1189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-0.4310    0.0242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-0.4799    0.2920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 0.6109    0.0830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-0.4081    0.2920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-0.1109   -0.2992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 0.5129   -0.0575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 0.1406   -0.4527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1734" y="2195174"/>
            <a:ext cx="3742266" cy="2806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4221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Oriented and Translated Camera</a:t>
            </a:r>
          </a:p>
        </p:txBody>
      </p:sp>
      <p:pic>
        <p:nvPicPr>
          <p:cNvPr id="5427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" y="2286000"/>
            <a:ext cx="6629400" cy="275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4276" name="Line 12"/>
          <p:cNvSpPr>
            <a:spLocks noChangeShapeType="1"/>
          </p:cNvSpPr>
          <p:nvPr/>
        </p:nvSpPr>
        <p:spPr bwMode="auto">
          <a:xfrm flipV="1">
            <a:off x="7315200" y="2209800"/>
            <a:ext cx="152400" cy="121602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4277" name="Line 13"/>
          <p:cNvSpPr>
            <a:spLocks noChangeShapeType="1"/>
          </p:cNvSpPr>
          <p:nvPr/>
        </p:nvSpPr>
        <p:spPr bwMode="auto">
          <a:xfrm flipH="1">
            <a:off x="6705600" y="3429000"/>
            <a:ext cx="609600" cy="304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4278" name="Line 14"/>
          <p:cNvSpPr>
            <a:spLocks noChangeShapeType="1"/>
          </p:cNvSpPr>
          <p:nvPr/>
        </p:nvSpPr>
        <p:spPr bwMode="auto">
          <a:xfrm>
            <a:off x="7315200" y="3429000"/>
            <a:ext cx="762000" cy="228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4279" name="Text Box 15"/>
          <p:cNvSpPr txBox="1">
            <a:spLocks noChangeArrowheads="1"/>
          </p:cNvSpPr>
          <p:nvPr/>
        </p:nvSpPr>
        <p:spPr bwMode="auto">
          <a:xfrm>
            <a:off x="7315200" y="3657600"/>
            <a:ext cx="18415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4280" name="Text Box 16"/>
          <p:cNvSpPr txBox="1">
            <a:spLocks noChangeArrowheads="1"/>
          </p:cNvSpPr>
          <p:nvPr/>
        </p:nvSpPr>
        <p:spPr bwMode="auto">
          <a:xfrm>
            <a:off x="7239000" y="3489325"/>
            <a:ext cx="528638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O</a:t>
            </a:r>
            <a:r>
              <a:rPr kumimoji="0" lang="en-US" sz="2000" b="0" i="0" u="none" strike="noStrike" kern="1200" cap="none" spc="0" normalizeH="0" baseline="-25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w</a:t>
            </a:r>
          </a:p>
        </p:txBody>
      </p:sp>
      <p:sp>
        <p:nvSpPr>
          <p:cNvPr id="54281" name="Text Box 17"/>
          <p:cNvSpPr txBox="1">
            <a:spLocks noChangeArrowheads="1"/>
          </p:cNvSpPr>
          <p:nvPr/>
        </p:nvSpPr>
        <p:spPr bwMode="auto">
          <a:xfrm>
            <a:off x="6553200" y="3962400"/>
            <a:ext cx="374650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i</a:t>
            </a:r>
            <a:r>
              <a:rPr kumimoji="0" lang="en-US" sz="2000" b="0" i="0" u="none" strike="noStrike" kern="1200" cap="none" spc="0" normalizeH="0" baseline="-25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w</a:t>
            </a:r>
          </a:p>
        </p:txBody>
      </p:sp>
      <p:sp>
        <p:nvSpPr>
          <p:cNvPr id="54282" name="Text Box 18"/>
          <p:cNvSpPr txBox="1">
            <a:spLocks noChangeArrowheads="1"/>
          </p:cNvSpPr>
          <p:nvPr/>
        </p:nvSpPr>
        <p:spPr bwMode="auto">
          <a:xfrm>
            <a:off x="7620000" y="3048000"/>
            <a:ext cx="439738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k</a:t>
            </a:r>
            <a:r>
              <a:rPr kumimoji="0" lang="en-US" sz="2000" b="0" i="0" u="none" strike="noStrike" kern="1200" cap="none" spc="0" normalizeH="0" baseline="-25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w</a:t>
            </a:r>
          </a:p>
        </p:txBody>
      </p:sp>
      <p:sp>
        <p:nvSpPr>
          <p:cNvPr id="54283" name="Text Box 19"/>
          <p:cNvSpPr txBox="1">
            <a:spLocks noChangeArrowheads="1"/>
          </p:cNvSpPr>
          <p:nvPr/>
        </p:nvSpPr>
        <p:spPr bwMode="auto">
          <a:xfrm>
            <a:off x="7391400" y="2133600"/>
            <a:ext cx="374650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j</a:t>
            </a:r>
            <a:r>
              <a:rPr kumimoji="0" lang="en-US" sz="2000" b="0" i="0" u="none" strike="noStrike" kern="1200" cap="none" spc="0" normalizeH="0" baseline="-25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w</a:t>
            </a:r>
          </a:p>
        </p:txBody>
      </p:sp>
      <p:cxnSp>
        <p:nvCxnSpPr>
          <p:cNvPr id="17" name="Straight Arrow Connector 16"/>
          <p:cNvCxnSpPr>
            <a:endCxn id="54276" idx="0"/>
          </p:cNvCxnSpPr>
          <p:nvPr/>
        </p:nvCxnSpPr>
        <p:spPr>
          <a:xfrm flipV="1">
            <a:off x="3581400" y="3425825"/>
            <a:ext cx="3733800" cy="231775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285" name="TextBox 17"/>
          <p:cNvSpPr txBox="1">
            <a:spLocks noChangeArrowheads="1"/>
          </p:cNvSpPr>
          <p:nvPr/>
        </p:nvSpPr>
        <p:spPr bwMode="auto">
          <a:xfrm>
            <a:off x="5943600" y="2971800"/>
            <a:ext cx="32067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t</a:t>
            </a:r>
          </a:p>
        </p:txBody>
      </p:sp>
      <p:sp>
        <p:nvSpPr>
          <p:cNvPr id="22" name="Curved Left Arrow 21"/>
          <p:cNvSpPr/>
          <p:nvPr/>
        </p:nvSpPr>
        <p:spPr>
          <a:xfrm rot="19926854">
            <a:off x="8043863" y="1749425"/>
            <a:ext cx="739775" cy="1724025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4287" name="TextBox 22"/>
          <p:cNvSpPr txBox="1">
            <a:spLocks noChangeArrowheads="1"/>
          </p:cNvSpPr>
          <p:nvPr/>
        </p:nvSpPr>
        <p:spPr bwMode="auto">
          <a:xfrm>
            <a:off x="7772400" y="1219200"/>
            <a:ext cx="481013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R</a:t>
            </a:r>
          </a:p>
        </p:txBody>
      </p:sp>
    </p:spTree>
    <p:extLst>
      <p:ext uri="{BB962C8B-B14F-4D97-AF65-F5344CB8AC3E}">
        <p14:creationId xmlns:p14="http://schemas.microsoft.com/office/powerpoint/2010/main" val="2237034728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One difficult example…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1472982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TextBox 4"/>
          <p:cNvSpPr txBox="1"/>
          <p:nvPr/>
        </p:nvSpPr>
        <p:spPr>
          <a:xfrm>
            <a:off x="6163235" y="17929"/>
            <a:ext cx="3048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Erik Johansson – The Architect</a:t>
            </a:r>
          </a:p>
        </p:txBody>
      </p:sp>
    </p:spTree>
    <p:extLst>
      <p:ext uri="{BB962C8B-B14F-4D97-AF65-F5344CB8AC3E}">
        <p14:creationId xmlns:p14="http://schemas.microsoft.com/office/powerpoint/2010/main" val="418002980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(x,y) \Rightarrow&#10;\left[&#10;\begin{array}{c}&#10;x \\ y \\ 1&#10;\end{array}&#10;\right]&#10;\]&#10;\end{document}&#10;"/>
  <p:tag name="EXTERNALNAME" val="Edittex"/>
  <p:tag name="BLEND" val="False"/>
  <p:tag name="TRANSPARENT" val="False"/>
  <p:tag name="BITMAPFORMAT" val="bmpmono"/>
  <p:tag name="DEBUGINTERACTIVE" val="True"/>
  <p:tag name="ORIGWIDTH" val="486.87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\left[&#10;\begin{array}{c}&#10;x \\ y \\ w&#10;\end{array}&#10;\right]&#10;\Rightarrow&#10;(x/w,y/w) &#10;\]&#10;\end{document}&#10;"/>
  <p:tag name="EXTERNALNAME" val="Edittex"/>
  <p:tag name="BLEND" val="False"/>
  <p:tag name="TRANSPARENT" val="False"/>
  <p:tag name="BITMAPFORMAT" val="bmpmono"/>
  <p:tag name="DEBUGINTERACTIVE" val="True"/>
  <p:tag name="ORIGWIDTH" val="69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\left[&#10;\begin{array}{c}&#10;x \\ y \\ z \\ w&#10;\end{array}&#10;\right]&#10;\Rightarrow&#10;(x/w,y/w, z/w) &#10;\]&#10;\end{document}&#10;"/>
  <p:tag name="EXTERNALNAME" val="Edittex"/>
  <p:tag name="BLEND" val="False"/>
  <p:tag name="TRANSPARENT" val="False"/>
  <p:tag name="BITMAPFORMAT" val="bmpmono"/>
  <p:tag name="DEBUGINTERACTIVE" val="True"/>
  <p:tag name="ORIGWIDTH" val="865.7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(x,y,z) \Rightarrow&#10;\left[&#10;\begin{array}{c}&#10;x \\ y \\ z \\ 1&#10;\end{array}&#10;\right]&#10;\]&#10;\end{document}&#10;"/>
  <p:tag name="EXTERNALNAME" val="Edittex"/>
  <p:tag name="BLEND" val="False"/>
  <p:tag name="TRANSPARENT" val="False"/>
  <p:tag name="BITMAPFORMAT" val="bmpmono"/>
  <p:tag name="DEBUGINTERACTIVE" val="True"/>
  <p:tag name="ORIGWIDTH" val="558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\left[&#10;\begin{array}{c}&#10;x \\ y \\ w&#10;\end{array}&#10;\right]&#10;\Rightarrow&#10;(x/w,y/w) &#10;\]&#10;\end{document}&#10;"/>
  <p:tag name="EXTERNALNAME" val="Edittex"/>
  <p:tag name="BLEND" val="False"/>
  <p:tag name="TRANSPARENT" val="False"/>
  <p:tag name="BITMAPFORMAT" val="bmpmono"/>
  <p:tag name="DEBUGINTERACTIVE" val="True"/>
  <p:tag name="ORIGWIDTH" val="693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(x,y) \Rightarrow&#10;\left[&#10;\begin{array}{c}&#10;x \\ y \\ 1&#10;\end{array}&#10;\right]&#10;\]&#10;\end{document}&#10;"/>
  <p:tag name="EXTERNALNAME" val="Edittex"/>
  <p:tag name="BLEND" val="False"/>
  <p:tag name="TRANSPARENT" val="False"/>
  <p:tag name="BITMAPFORMAT" val="bmpmono"/>
  <p:tag name="DEBUGINTERACTIVE" val="True"/>
  <p:tag name="ORIGWIDTH" val="486.87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(x,y) \Rightarrow&#10;\left[&#10;\begin{array}{c}&#10;x \\ y \\ 1&#10;\end{array}&#10;\right]&#10;\]&#10;\end{document}&#10;"/>
  <p:tag name="EXTERNALNAME" val="Edittex"/>
  <p:tag name="BLEND" val="False"/>
  <p:tag name="TRANSPARENT" val="False"/>
  <p:tag name="BITMAPFORMAT" val="bmpmono"/>
  <p:tag name="DEBUGINTERACTIVE" val="True"/>
  <p:tag name="ORIGWIDTH" val="486.87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ecture1 - Introduction - CP Fall 2010">
  <a:themeElements>
    <a:clrScheme name="Custom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6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33166</TotalTime>
  <Words>5331</Words>
  <Application>Microsoft Office PowerPoint</Application>
  <PresentationFormat>On-screen Show (4:3)</PresentationFormat>
  <Paragraphs>1170</Paragraphs>
  <Slides>128</Slides>
  <Notes>57</Notes>
  <HiddenSlides>18</HiddenSlides>
  <MMClips>1</MMClips>
  <ScaleCrop>false</ScaleCrop>
  <HeadingPairs>
    <vt:vector size="8" baseType="variant">
      <vt:variant>
        <vt:lpstr>Fonts Used</vt:lpstr>
      </vt:variant>
      <vt:variant>
        <vt:i4>12</vt:i4>
      </vt:variant>
      <vt:variant>
        <vt:lpstr>Theme</vt:lpstr>
      </vt:variant>
      <vt:variant>
        <vt:i4>8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128</vt:i4>
      </vt:variant>
    </vt:vector>
  </HeadingPairs>
  <TitlesOfParts>
    <vt:vector size="150" baseType="lpstr">
      <vt:lpstr>Arial</vt:lpstr>
      <vt:lpstr>Calibri</vt:lpstr>
      <vt:lpstr>Cambria Math</vt:lpstr>
      <vt:lpstr>Consolas</vt:lpstr>
      <vt:lpstr>Courier New</vt:lpstr>
      <vt:lpstr>EngraversGothic BT Regular</vt:lpstr>
      <vt:lpstr>Helvetica</vt:lpstr>
      <vt:lpstr>Orator Std</vt:lpstr>
      <vt:lpstr>Palatino Linotype</vt:lpstr>
      <vt:lpstr>Symbol</vt:lpstr>
      <vt:lpstr>Tahoma</vt:lpstr>
      <vt:lpstr>Times New Roman</vt:lpstr>
      <vt:lpstr>Office Theme</vt:lpstr>
      <vt:lpstr>Lecture1 - Introduction - CP Fall 2010</vt:lpstr>
      <vt:lpstr>6_Office Theme</vt:lpstr>
      <vt:lpstr>4_Office Theme</vt:lpstr>
      <vt:lpstr>1_Office Theme</vt:lpstr>
      <vt:lpstr>2_Office Theme</vt:lpstr>
      <vt:lpstr>3_Office Theme</vt:lpstr>
      <vt:lpstr>5_Office Theme</vt:lpstr>
      <vt:lpstr>Equation</vt:lpstr>
      <vt:lpstr>Photo Editor Photo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James, San Francisco, Aug. 2017</vt:lpstr>
      <vt:lpstr>Cameras, Multiple Views,  and Motion</vt:lpstr>
      <vt:lpstr>What is a camera?</vt:lpstr>
      <vt:lpstr>PowerPoint Presentation</vt:lpstr>
      <vt:lpstr>Camera obscura: dark room</vt:lpstr>
      <vt:lpstr>Camera obscura / lucida used for tracing</vt:lpstr>
      <vt:lpstr>Tim’s Vermeer</vt:lpstr>
      <vt:lpstr>Tim’s Vermeer – video still</vt:lpstr>
      <vt:lpstr>First Photograph</vt:lpstr>
      <vt:lpstr>Dimensionality Reduction Machine (3D to 2D)</vt:lpstr>
      <vt:lpstr>Lake Sørvágsvatn in Faroe Islands </vt:lpstr>
      <vt:lpstr>Lake Sørvágsvatn in Faroe Islands </vt:lpstr>
      <vt:lpstr>PowerPoint Presentation</vt:lpstr>
      <vt:lpstr>PowerPoint Presentation</vt:lpstr>
      <vt:lpstr>Holbein’s The Ambassadors - 1533</vt:lpstr>
      <vt:lpstr>Holbein’s The Ambassadors – Memento Mori</vt:lpstr>
      <vt:lpstr>Parametric (global) transformations</vt:lpstr>
      <vt:lpstr>Common transformations</vt:lpstr>
      <vt:lpstr>Scaling</vt:lpstr>
      <vt:lpstr>Scaling</vt:lpstr>
      <vt:lpstr>Scaling</vt:lpstr>
      <vt:lpstr>2-D Rotation</vt:lpstr>
      <vt:lpstr>2-D Rotation</vt:lpstr>
      <vt:lpstr>2-D Rotation</vt:lpstr>
      <vt:lpstr>Basic 2D transformations</vt:lpstr>
      <vt:lpstr>Affine Transformations</vt:lpstr>
      <vt:lpstr>2D image transformations (reference table)</vt:lpstr>
      <vt:lpstr>Projective Transformations</vt:lpstr>
      <vt:lpstr>Cameras and World Geometry</vt:lpstr>
      <vt:lpstr>PowerPoint Presentation</vt:lpstr>
      <vt:lpstr>The Geometry of Image Formation</vt:lpstr>
      <vt:lpstr>Let’s design a camera</vt:lpstr>
      <vt:lpstr>Let’s design a camera</vt:lpstr>
      <vt:lpstr>Pinhole camera model</vt:lpstr>
      <vt:lpstr>Projection: world coordinatesimage coordinates</vt:lpstr>
      <vt:lpstr>Projective Geometry</vt:lpstr>
      <vt:lpstr>Length and area are not preserved</vt:lpstr>
      <vt:lpstr>Projective Geometry</vt:lpstr>
      <vt:lpstr>Projective Geometry</vt:lpstr>
      <vt:lpstr>Vanishing points and lines</vt:lpstr>
      <vt:lpstr>Vanishing points and lines</vt:lpstr>
      <vt:lpstr>Pinhole camera model</vt:lpstr>
      <vt:lpstr>Projection: world coordinatesimage coordinates</vt:lpstr>
      <vt:lpstr>Projective geometry</vt:lpstr>
      <vt:lpstr>Projective geometry</vt:lpstr>
      <vt:lpstr>Varying w</vt:lpstr>
      <vt:lpstr>Projective geometry</vt:lpstr>
      <vt:lpstr>Projective geometry</vt:lpstr>
      <vt:lpstr>Homogeneous coordinates</vt:lpstr>
      <vt:lpstr>Homogeneous coordinates</vt:lpstr>
      <vt:lpstr>Homogeneous coordinates</vt:lpstr>
      <vt:lpstr>Basic geometry in homogeneous coordinates</vt:lpstr>
      <vt:lpstr>Another problem solved by homogeneous coordinates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Projection: world coordinatesimage coordinates</vt:lpstr>
      <vt:lpstr>Remove assumption: known optical center</vt:lpstr>
      <vt:lpstr>Remove assumption: equal aspect ratio</vt:lpstr>
      <vt:lpstr>Remove assumption: non-skewed pixels</vt:lpstr>
      <vt:lpstr>Oriented and Translated Camera</vt:lpstr>
      <vt:lpstr>Allow camera translation</vt:lpstr>
      <vt:lpstr>3D Rotation of Points</vt:lpstr>
      <vt:lpstr>Allow camera rotation</vt:lpstr>
      <vt:lpstr>PowerPoint Presentation</vt:lpstr>
      <vt:lpstr>Demo – Kyle Simek</vt:lpstr>
      <vt:lpstr>Degrees of freedom</vt:lpstr>
      <vt:lpstr>Vanishing Point = Projection from Infinity</vt:lpstr>
      <vt:lpstr>Orthographic Projection</vt:lpstr>
      <vt:lpstr>Scaled Orthographic Projection</vt:lpstr>
      <vt:lpstr>Things to remember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How to calibrate the camera? (also called “camera resectioning”)</vt:lpstr>
      <vt:lpstr>Simple example: Fitting a line</vt:lpstr>
      <vt:lpstr>Least squares line fitting</vt:lpstr>
      <vt:lpstr>Example: solving for translation</vt:lpstr>
      <vt:lpstr>Example: solving for translation</vt:lpstr>
      <vt:lpstr>Example: discovering rot/trans/scale</vt:lpstr>
      <vt:lpstr>Are these transformations enough?</vt:lpstr>
      <vt:lpstr>Example: solving for translation</vt:lpstr>
      <vt:lpstr>Problem with “vertical” least squares</vt:lpstr>
      <vt:lpstr>Total least squares</vt:lpstr>
      <vt:lpstr>Total least squares</vt:lpstr>
      <vt:lpstr>Total least squares</vt:lpstr>
      <vt:lpstr>Recap: Two Common Optimization Problems</vt:lpstr>
      <vt:lpstr>Least squares (global) optimization</vt:lpstr>
      <vt:lpstr>World vs Camera coordinates</vt:lpstr>
      <vt:lpstr>Calibrating the Camera</vt:lpstr>
      <vt:lpstr>How do we calibrate a camera?</vt:lpstr>
      <vt:lpstr>What is least squares doing?</vt:lpstr>
      <vt:lpstr>What is least squares doing?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How do we calibrate a camera?</vt:lpstr>
      <vt:lpstr>PowerPoint Presentation</vt:lpstr>
      <vt:lpstr>PowerPoint Presentation</vt:lpstr>
      <vt:lpstr>How many points do I need to fit the model?</vt:lpstr>
      <vt:lpstr>How many points do I need to fit the model?</vt:lpstr>
      <vt:lpstr>Solving - why two methods?</vt:lpstr>
      <vt:lpstr>PowerPoint Presentation</vt:lpstr>
      <vt:lpstr>PowerPoint Presentation</vt:lpstr>
      <vt:lpstr>Calibration with linear method</vt:lpstr>
      <vt:lpstr>Can we factorize M back to K [R | T]?</vt:lpstr>
      <vt:lpstr>PowerPoint Presentation</vt:lpstr>
      <vt:lpstr>PowerPoint Presentation</vt:lpstr>
      <vt:lpstr>PowerPoint Presentation</vt:lpstr>
      <vt:lpstr>Can we factorize M back to K [R | T]?</vt:lpstr>
      <vt:lpstr>Recovering the camera center</vt:lpstr>
      <vt:lpstr>Estimate of camera center</vt:lpstr>
      <vt:lpstr>Oriented and Translated Camera</vt:lpstr>
      <vt:lpstr>One difficult example…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Derek Hoiem</dc:creator>
  <cp:lastModifiedBy>James Tompkin</cp:lastModifiedBy>
  <cp:revision>206</cp:revision>
  <dcterms:created xsi:type="dcterms:W3CDTF">2009-12-16T02:55:56Z</dcterms:created>
  <dcterms:modified xsi:type="dcterms:W3CDTF">2019-04-13T16:57:04Z</dcterms:modified>
</cp:coreProperties>
</file>