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media/image66.jpg" ContentType="image/jpg"/>
  <Override PartName="/ppt/media/image67.jpg" ContentType="image/jpg"/>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ink/ink1.xml" ContentType="application/inkml+xml"/>
  <Override PartName="/ppt/notesSlides/notesSlide40.xml" ContentType="application/vnd.openxmlformats-officedocument.presentationml.notesSlide+xml"/>
  <Override PartName="/ppt/ink/ink2.xml" ContentType="application/inkml+xml"/>
  <Override PartName="/ppt/notesSlides/notesSlide41.xml" ContentType="application/vnd.openxmlformats-officedocument.presentationml.notesSlide+xml"/>
  <Override PartName="/ppt/ink/ink3.xml" ContentType="application/inkml+xml"/>
  <Override PartName="/ppt/notesSlides/notesSlide42.xml" ContentType="application/vnd.openxmlformats-officedocument.presentationml.notesSlide+xml"/>
  <Override PartName="/ppt/ink/ink4.xml" ContentType="application/inkml+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0" r:id="rId5"/>
    <p:sldMasterId id="2147483702" r:id="rId6"/>
  </p:sldMasterIdLst>
  <p:notesMasterIdLst>
    <p:notesMasterId r:id="rId183"/>
  </p:notesMasterIdLst>
  <p:sldIdLst>
    <p:sldId id="862" r:id="rId7"/>
    <p:sldId id="256" r:id="rId8"/>
    <p:sldId id="863" r:id="rId9"/>
    <p:sldId id="864" r:id="rId10"/>
    <p:sldId id="865" r:id="rId11"/>
    <p:sldId id="866" r:id="rId12"/>
    <p:sldId id="867" r:id="rId13"/>
    <p:sldId id="868" r:id="rId14"/>
    <p:sldId id="869" r:id="rId15"/>
    <p:sldId id="437" r:id="rId16"/>
    <p:sldId id="438" r:id="rId17"/>
    <p:sldId id="439" r:id="rId18"/>
    <p:sldId id="440" r:id="rId19"/>
    <p:sldId id="441" r:id="rId20"/>
    <p:sldId id="447" r:id="rId21"/>
    <p:sldId id="442" r:id="rId22"/>
    <p:sldId id="444" r:id="rId23"/>
    <p:sldId id="443" r:id="rId24"/>
    <p:sldId id="445" r:id="rId25"/>
    <p:sldId id="446" r:id="rId26"/>
    <p:sldId id="435" r:id="rId27"/>
    <p:sldId id="877" r:id="rId28"/>
    <p:sldId id="433" r:id="rId29"/>
    <p:sldId id="434" r:id="rId30"/>
    <p:sldId id="878" r:id="rId31"/>
    <p:sldId id="879" r:id="rId32"/>
    <p:sldId id="880" r:id="rId33"/>
    <p:sldId id="881" r:id="rId34"/>
    <p:sldId id="882" r:id="rId35"/>
    <p:sldId id="359" r:id="rId36"/>
    <p:sldId id="883" r:id="rId37"/>
    <p:sldId id="884" r:id="rId38"/>
    <p:sldId id="885" r:id="rId39"/>
    <p:sldId id="886" r:id="rId40"/>
    <p:sldId id="887" r:id="rId41"/>
    <p:sldId id="888" r:id="rId42"/>
    <p:sldId id="896" r:id="rId43"/>
    <p:sldId id="897" r:id="rId44"/>
    <p:sldId id="889" r:id="rId45"/>
    <p:sldId id="368" r:id="rId46"/>
    <p:sldId id="890" r:id="rId47"/>
    <p:sldId id="891" r:id="rId48"/>
    <p:sldId id="892" r:id="rId49"/>
    <p:sldId id="369" r:id="rId50"/>
    <p:sldId id="893" r:id="rId51"/>
    <p:sldId id="894" r:id="rId52"/>
    <p:sldId id="312" r:id="rId53"/>
    <p:sldId id="289" r:id="rId54"/>
    <p:sldId id="290" r:id="rId55"/>
    <p:sldId id="313" r:id="rId56"/>
    <p:sldId id="291" r:id="rId57"/>
    <p:sldId id="292" r:id="rId58"/>
    <p:sldId id="293" r:id="rId59"/>
    <p:sldId id="315" r:id="rId60"/>
    <p:sldId id="353" r:id="rId61"/>
    <p:sldId id="355" r:id="rId62"/>
    <p:sldId id="383" r:id="rId63"/>
    <p:sldId id="384" r:id="rId64"/>
    <p:sldId id="354" r:id="rId65"/>
    <p:sldId id="366" r:id="rId66"/>
    <p:sldId id="367" r:id="rId67"/>
    <p:sldId id="316" r:id="rId68"/>
    <p:sldId id="317" r:id="rId69"/>
    <p:sldId id="364" r:id="rId70"/>
    <p:sldId id="361" r:id="rId71"/>
    <p:sldId id="365" r:id="rId72"/>
    <p:sldId id="363" r:id="rId73"/>
    <p:sldId id="360" r:id="rId74"/>
    <p:sldId id="362" r:id="rId75"/>
    <p:sldId id="296" r:id="rId76"/>
    <p:sldId id="379" r:id="rId77"/>
    <p:sldId id="380" r:id="rId78"/>
    <p:sldId id="300" r:id="rId79"/>
    <p:sldId id="295" r:id="rId80"/>
    <p:sldId id="301" r:id="rId81"/>
    <p:sldId id="326" r:id="rId82"/>
    <p:sldId id="327" r:id="rId83"/>
    <p:sldId id="328" r:id="rId84"/>
    <p:sldId id="329" r:id="rId85"/>
    <p:sldId id="400" r:id="rId86"/>
    <p:sldId id="401" r:id="rId87"/>
    <p:sldId id="330" r:id="rId88"/>
    <p:sldId id="331" r:id="rId89"/>
    <p:sldId id="337" r:id="rId90"/>
    <p:sldId id="338" r:id="rId91"/>
    <p:sldId id="302" r:id="rId92"/>
    <p:sldId id="319" r:id="rId93"/>
    <p:sldId id="336" r:id="rId94"/>
    <p:sldId id="339" r:id="rId95"/>
    <p:sldId id="340" r:id="rId96"/>
    <p:sldId id="303" r:id="rId97"/>
    <p:sldId id="341" r:id="rId98"/>
    <p:sldId id="304" r:id="rId99"/>
    <p:sldId id="305" r:id="rId100"/>
    <p:sldId id="306" r:id="rId101"/>
    <p:sldId id="323" r:id="rId102"/>
    <p:sldId id="382" r:id="rId103"/>
    <p:sldId id="385" r:id="rId104"/>
    <p:sldId id="324" r:id="rId105"/>
    <p:sldId id="389" r:id="rId106"/>
    <p:sldId id="390" r:id="rId107"/>
    <p:sldId id="391" r:id="rId108"/>
    <p:sldId id="394" r:id="rId109"/>
    <p:sldId id="395" r:id="rId110"/>
    <p:sldId id="396" r:id="rId111"/>
    <p:sldId id="397" r:id="rId112"/>
    <p:sldId id="398" r:id="rId113"/>
    <p:sldId id="399" r:id="rId114"/>
    <p:sldId id="402" r:id="rId115"/>
    <p:sldId id="388" r:id="rId116"/>
    <p:sldId id="386" r:id="rId117"/>
    <p:sldId id="387" r:id="rId118"/>
    <p:sldId id="307" r:id="rId119"/>
    <p:sldId id="392" r:id="rId120"/>
    <p:sldId id="393" r:id="rId121"/>
    <p:sldId id="308" r:id="rId122"/>
    <p:sldId id="895" r:id="rId123"/>
    <p:sldId id="309" r:id="rId124"/>
    <p:sldId id="310" r:id="rId125"/>
    <p:sldId id="311" r:id="rId126"/>
    <p:sldId id="274" r:id="rId127"/>
    <p:sldId id="285" r:id="rId128"/>
    <p:sldId id="286" r:id="rId129"/>
    <p:sldId id="287" r:id="rId130"/>
    <p:sldId id="275" r:id="rId131"/>
    <p:sldId id="276" r:id="rId132"/>
    <p:sldId id="277" r:id="rId133"/>
    <p:sldId id="278" r:id="rId134"/>
    <p:sldId id="279" r:id="rId135"/>
    <p:sldId id="280" r:id="rId136"/>
    <p:sldId id="281" r:id="rId137"/>
    <p:sldId id="282" r:id="rId138"/>
    <p:sldId id="283" r:id="rId139"/>
    <p:sldId id="284" r:id="rId140"/>
    <p:sldId id="381" r:id="rId141"/>
    <p:sldId id="357" r:id="rId142"/>
    <p:sldId id="358" r:id="rId143"/>
    <p:sldId id="356" r:id="rId144"/>
    <p:sldId id="347" r:id="rId145"/>
    <p:sldId id="870" r:id="rId146"/>
    <p:sldId id="871" r:id="rId147"/>
    <p:sldId id="404" r:id="rId148"/>
    <p:sldId id="405" r:id="rId149"/>
    <p:sldId id="406" r:id="rId150"/>
    <p:sldId id="872" r:id="rId151"/>
    <p:sldId id="873" r:id="rId152"/>
    <p:sldId id="874" r:id="rId153"/>
    <p:sldId id="875" r:id="rId154"/>
    <p:sldId id="876" r:id="rId155"/>
    <p:sldId id="403"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307475-2C19-448F-A975-7979808AE68C}">
          <p14:sldIdLst>
            <p14:sldId id="862"/>
            <p14:sldId id="256"/>
          </p14:sldIdLst>
        </p14:section>
        <p14:section name="Intro / recap" id="{90C14827-1CD3-4911-809E-1A7BB351F81B}">
          <p14:sldIdLst>
            <p14:sldId id="863"/>
            <p14:sldId id="864"/>
            <p14:sldId id="865"/>
            <p14:sldId id="866"/>
            <p14:sldId id="867"/>
            <p14:sldId id="868"/>
            <p14:sldId id="869"/>
          </p14:sldIdLst>
        </p14:section>
        <p14:section name="Real brain work" id="{FCD4F499-63BD-42BF-80BC-8B4782A1665E}">
          <p14:sldIdLst>
            <p14:sldId id="437"/>
            <p14:sldId id="438"/>
            <p14:sldId id="439"/>
            <p14:sldId id="440"/>
            <p14:sldId id="441"/>
            <p14:sldId id="447"/>
            <p14:sldId id="442"/>
            <p14:sldId id="444"/>
            <p14:sldId id="443"/>
            <p14:sldId id="445"/>
            <p14:sldId id="446"/>
          </p14:sldIdLst>
        </p14:section>
        <p14:section name="Big Space of Designs" id="{E8676F85-C718-4909-B5BF-A458863613C4}">
          <p14:sldIdLst>
            <p14:sldId id="435"/>
            <p14:sldId id="877"/>
            <p14:sldId id="433"/>
            <p14:sldId id="434"/>
            <p14:sldId id="878"/>
            <p14:sldId id="879"/>
            <p14:sldId id="880"/>
            <p14:sldId id="881"/>
            <p14:sldId id="882"/>
            <p14:sldId id="359"/>
            <p14:sldId id="883"/>
            <p14:sldId id="884"/>
            <p14:sldId id="885"/>
            <p14:sldId id="886"/>
            <p14:sldId id="887"/>
            <p14:sldId id="888"/>
          </p14:sldIdLst>
        </p14:section>
        <p14:section name="Gradient problems" id="{8617D47E-EC28-4C13-A671-15A91AA8B420}">
          <p14:sldIdLst>
            <p14:sldId id="896"/>
            <p14:sldId id="897"/>
          </p14:sldIdLst>
        </p14:section>
        <p14:section name="ResNet solution" id="{59F9FCAA-18D3-431D-85FE-4A5CF84B6B6E}">
          <p14:sldIdLst>
            <p14:sldId id="889"/>
            <p14:sldId id="368"/>
            <p14:sldId id="890"/>
            <p14:sldId id="891"/>
            <p14:sldId id="892"/>
            <p14:sldId id="369"/>
            <p14:sldId id="893"/>
            <p14:sldId id="894"/>
          </p14:sldIdLst>
        </p14:section>
        <p14:section name="FCN" id="{365C6D8D-EC83-4212-991D-8EA0A15B7B24}">
          <p14:sldIdLst>
            <p14:sldId id="312"/>
            <p14:sldId id="289"/>
            <p14:sldId id="290"/>
            <p14:sldId id="313"/>
            <p14:sldId id="291"/>
            <p14:sldId id="292"/>
            <p14:sldId id="293"/>
            <p14:sldId id="315"/>
            <p14:sldId id="353"/>
            <p14:sldId id="355"/>
            <p14:sldId id="383"/>
            <p14:sldId id="384"/>
            <p14:sldId id="354"/>
            <p14:sldId id="366"/>
            <p14:sldId id="367"/>
            <p14:sldId id="316"/>
            <p14:sldId id="317"/>
          </p14:sldIdLst>
        </p14:section>
        <p14:section name="Teaser" id="{2BDF7B40-8555-4B66-9DC1-81DB069F6DC4}">
          <p14:sldIdLst>
            <p14:sldId id="364"/>
            <p14:sldId id="361"/>
            <p14:sldId id="365"/>
            <p14:sldId id="363"/>
            <p14:sldId id="360"/>
            <p14:sldId id="362"/>
          </p14:sldIdLst>
        </p14:section>
        <p14:section name="Per pixel segmentation?" id="{711593C4-EF9A-4FAB-9774-850499A164A8}">
          <p14:sldIdLst>
            <p14:sldId id="296"/>
            <p14:sldId id="379"/>
            <p14:sldId id="380"/>
            <p14:sldId id="300"/>
            <p14:sldId id="295"/>
            <p14:sldId id="301"/>
            <p14:sldId id="326"/>
            <p14:sldId id="327"/>
            <p14:sldId id="328"/>
            <p14:sldId id="329"/>
            <p14:sldId id="400"/>
            <p14:sldId id="401"/>
            <p14:sldId id="330"/>
            <p14:sldId id="331"/>
            <p14:sldId id="337"/>
            <p14:sldId id="338"/>
            <p14:sldId id="302"/>
            <p14:sldId id="319"/>
            <p14:sldId id="336"/>
            <p14:sldId id="339"/>
            <p14:sldId id="340"/>
            <p14:sldId id="303"/>
            <p14:sldId id="341"/>
            <p14:sldId id="304"/>
            <p14:sldId id="305"/>
            <p14:sldId id="306"/>
            <p14:sldId id="323"/>
            <p14:sldId id="382"/>
            <p14:sldId id="385"/>
            <p14:sldId id="324"/>
            <p14:sldId id="389"/>
            <p14:sldId id="390"/>
            <p14:sldId id="391"/>
            <p14:sldId id="394"/>
            <p14:sldId id="395"/>
            <p14:sldId id="396"/>
            <p14:sldId id="397"/>
            <p14:sldId id="398"/>
            <p14:sldId id="399"/>
            <p14:sldId id="402"/>
            <p14:sldId id="388"/>
            <p14:sldId id="386"/>
          </p14:sldIdLst>
        </p14:section>
        <p14:section name="Untitled Section" id="{6A51C04F-5841-4825-ABC7-7D1E41E0F31A}">
          <p14:sldIdLst>
            <p14:sldId id="387"/>
            <p14:sldId id="307"/>
            <p14:sldId id="392"/>
            <p14:sldId id="393"/>
            <p14:sldId id="308"/>
            <p14:sldId id="895"/>
            <p14:sldId id="309"/>
            <p14:sldId id="310"/>
            <p14:sldId id="311"/>
          </p14:sldIdLst>
        </p14:section>
        <p14:section name="PlaNet - Geolocalization" id="{3506E084-EF29-4F73-8CC4-A6F06AB924F4}">
          <p14:sldIdLst>
            <p14:sldId id="274"/>
            <p14:sldId id="285"/>
            <p14:sldId id="286"/>
            <p14:sldId id="287"/>
            <p14:sldId id="275"/>
            <p14:sldId id="276"/>
            <p14:sldId id="277"/>
            <p14:sldId id="278"/>
            <p14:sldId id="279"/>
            <p14:sldId id="280"/>
            <p14:sldId id="281"/>
            <p14:sldId id="282"/>
            <p14:sldId id="283"/>
            <p14:sldId id="284"/>
          </p14:sldIdLst>
        </p14:section>
        <p14:section name="Faster R-CNN and Mask R-CNN" id="{E989CB9D-1B4B-4221-80AB-91A52F3B84B8}">
          <p14:sldIdLst>
            <p14:sldId id="381"/>
            <p14:sldId id="357"/>
            <p14:sldId id="358"/>
            <p14:sldId id="356"/>
          </p14:sldIdLst>
        </p14:section>
        <p14:section name="Fancier Architectures" id="{CC927CA2-C038-40A9-8B4A-BDD72676137A}">
          <p14:sldIdLst>
            <p14:sldId id="347"/>
            <p14:sldId id="870"/>
            <p14:sldId id="871"/>
            <p14:sldId id="404"/>
            <p14:sldId id="405"/>
            <p14:sldId id="406"/>
            <p14:sldId id="872"/>
            <p14:sldId id="873"/>
            <p14:sldId id="874"/>
            <p14:sldId id="875"/>
            <p14:sldId id="876"/>
            <p14:sldId id="403"/>
          </p14:sldIdLst>
        </p14:section>
        <p14:section name="Cross-view learning" id="{3C5338CE-2557-46D3-A18C-74148A9A5B1F}">
          <p14:sldIdLst>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F3FF"/>
    <a:srgbClr val="18365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09" autoAdjust="0"/>
    <p:restoredTop sz="76478" autoAdjust="0"/>
  </p:normalViewPr>
  <p:slideViewPr>
    <p:cSldViewPr snapToGrid="0">
      <p:cViewPr varScale="1">
        <p:scale>
          <a:sx n="48" d="100"/>
          <a:sy n="48" d="100"/>
        </p:scale>
        <p:origin x="1332" y="32"/>
      </p:cViewPr>
      <p:guideLst/>
    </p:cSldViewPr>
  </p:slideViewPr>
  <p:notesTextViewPr>
    <p:cViewPr>
      <p:scale>
        <a:sx n="3" d="2"/>
        <a:sy n="3" d="2"/>
      </p:scale>
      <p:origin x="0" y="0"/>
    </p:cViewPr>
  </p:notesTextViewPr>
  <p:sorterViewPr>
    <p:cViewPr>
      <p:scale>
        <a:sx n="100" d="100"/>
        <a:sy n="100" d="100"/>
      </p:scale>
      <p:origin x="0" y="-2210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38" Type="http://schemas.openxmlformats.org/officeDocument/2006/relationships/slide" Target="slides/slide132.xml"/><Relationship Id="rId154" Type="http://schemas.openxmlformats.org/officeDocument/2006/relationships/slide" Target="slides/slide148.xml"/><Relationship Id="rId159" Type="http://schemas.openxmlformats.org/officeDocument/2006/relationships/slide" Target="slides/slide153.xml"/><Relationship Id="rId175" Type="http://schemas.openxmlformats.org/officeDocument/2006/relationships/slide" Target="slides/slide169.xml"/><Relationship Id="rId170" Type="http://schemas.openxmlformats.org/officeDocument/2006/relationships/slide" Target="slides/slide164.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28" Type="http://schemas.openxmlformats.org/officeDocument/2006/relationships/slide" Target="slides/slide122.xml"/><Relationship Id="rId144" Type="http://schemas.openxmlformats.org/officeDocument/2006/relationships/slide" Target="slides/slide138.xml"/><Relationship Id="rId149" Type="http://schemas.openxmlformats.org/officeDocument/2006/relationships/slide" Target="slides/slide143.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160" Type="http://schemas.openxmlformats.org/officeDocument/2006/relationships/slide" Target="slides/slide154.xml"/><Relationship Id="rId165" Type="http://schemas.openxmlformats.org/officeDocument/2006/relationships/slide" Target="slides/slide159.xml"/><Relationship Id="rId181" Type="http://schemas.openxmlformats.org/officeDocument/2006/relationships/slide" Target="slides/slide175.xml"/><Relationship Id="rId186" Type="http://schemas.openxmlformats.org/officeDocument/2006/relationships/theme" Target="theme/theme1.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50" Type="http://schemas.openxmlformats.org/officeDocument/2006/relationships/slide" Target="slides/slide144.xml"/><Relationship Id="rId155" Type="http://schemas.openxmlformats.org/officeDocument/2006/relationships/slide" Target="slides/slide149.xml"/><Relationship Id="rId171" Type="http://schemas.openxmlformats.org/officeDocument/2006/relationships/slide" Target="slides/slide165.xml"/><Relationship Id="rId176" Type="http://schemas.openxmlformats.org/officeDocument/2006/relationships/slide" Target="slides/slide170.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slide" Target="slides/slide139.xml"/><Relationship Id="rId161" Type="http://schemas.openxmlformats.org/officeDocument/2006/relationships/slide" Target="slides/slide155.xml"/><Relationship Id="rId166" Type="http://schemas.openxmlformats.org/officeDocument/2006/relationships/slide" Target="slides/slide160.xml"/><Relationship Id="rId182" Type="http://schemas.openxmlformats.org/officeDocument/2006/relationships/slide" Target="slides/slide176.xml"/><Relationship Id="rId18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slide" Target="slides/slide145.xml"/><Relationship Id="rId156" Type="http://schemas.openxmlformats.org/officeDocument/2006/relationships/slide" Target="slides/slide150.xml"/><Relationship Id="rId177" Type="http://schemas.openxmlformats.org/officeDocument/2006/relationships/slide" Target="slides/slide171.xml"/><Relationship Id="rId172" Type="http://schemas.openxmlformats.org/officeDocument/2006/relationships/slide" Target="slides/slide166.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slide" Target="slides/slide16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183"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80" Type="http://schemas.openxmlformats.org/officeDocument/2006/relationships/slide" Target="slides/slide17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9.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0:11:29.900"/>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2:04:24.972"/>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2:06:41.646"/>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5-19T02:06:41.646"/>
    </inkml:context>
    <inkml:brush xml:id="br0">
      <inkml:brushProperty name="width" value="0.07938" units="cm"/>
      <inkml:brushProperty name="height" value="0.07938" units="cm"/>
      <inkml:brushProperty name="color" value="#ED1C24"/>
    </inkml:brush>
  </inkml:definitions>
  <inkml:trace contextRef="#ctx0" brushRef="#br0">3264 464 4114,'-82'0'672,"43"0"465,-41-55-273,39 55-112,41 0-191,-80 0-305,39 55 16,41-55-144,-80 0-128,39 27-128,-39 28-144,39-29 16,-80 29-144,41 27 111,-41-55 1,0 55-48,0 0 192,1 0 0,-42 54 144,82-54 0,-41 27 144,0-28 160,0 56-128,0-55-48,-39 81 160,39-53 1,0 26-17,0-27-144,0 27 0,0 28 144,40-55-144,-39 27 0,79-27 144,-79 27-272,120-54 112,-81 0 16,41 27-128,40-27 96,0 0-96,0-1 0,40-26 0,41 27 0,-41-82-96,40 27-32,-39 27 128,39-54-112,41 0 112,-81 0 0,81 0 0,81-54 112,-81 27 16,121-28 80,-123-27-80,43 1 161,39-1-33,41-27 64,-81 27-208,81-82 112,-41 83 16,41-83-144,0 28 16,0 27-112,-1-55 96,-80 28-96,81 27 0,-41-55 0,-40 28 0,41 27 0,39-28 96,-120 29-96,0-29 128,0 28-16,0 27-112,0-54 96,0 27 17,-81 27 15,41 0-16,-41 1-112,40-1 0,-80 0 80,-80 0-80,40 28-80,-41 26 80,41-54 0,-81 28-112,0 26 112,0 28-128,0-54 15,-80 54 113,39 0-96,-39 0-16,40 0-16,-80 54 32,-1-26-112,0 26-128,40 28-576,-38 0-1409,-2 0-417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84478-228E-48B9-82D1-9F8D42AA0CCA}" type="datetimeFigureOut">
              <a:rPr lang="en-US" smtClean="0"/>
              <a:t>3/18/2019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9C3421-276A-483B-B8F5-DC935D7203BA}" type="slidenum">
              <a:rPr lang="en-US" smtClean="0"/>
              <a:t>‹#›</a:t>
            </a:fld>
            <a:endParaRPr lang="en-US"/>
          </a:p>
        </p:txBody>
      </p:sp>
    </p:spTree>
    <p:extLst>
      <p:ext uri="{BB962C8B-B14F-4D97-AF65-F5344CB8AC3E}">
        <p14:creationId xmlns:p14="http://schemas.microsoft.com/office/powerpoint/2010/main" val="901862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people.csail.mit.edu/torralba/tinyimages/"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people.csail.mit.edu/torralba/tinyimages/"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en.wiktionary.org/wiki/para-" TargetMode="External"/><Relationship Id="rId2" Type="http://schemas.openxmlformats.org/officeDocument/2006/relationships/slide" Target="../slides/slide68.xml"/><Relationship Id="rId1" Type="http://schemas.openxmlformats.org/officeDocument/2006/relationships/notesMaster" Target="../notesMasters/notesMaster1.xml"/><Relationship Id="rId6" Type="http://schemas.openxmlformats.org/officeDocument/2006/relationships/hyperlink" Target="https://www.reddit.com/r/Pareidolia/top/" TargetMode="External"/><Relationship Id="rId5" Type="http://schemas.openxmlformats.org/officeDocument/2006/relationships/hyperlink" Target="https://en.wikipedia.org/wiki/Theory_of_Forms" TargetMode="External"/><Relationship Id="rId4" Type="http://schemas.openxmlformats.org/officeDocument/2006/relationships/hyperlink" Target="https://en.wiktionary.org/wiki/%CE%B5%E1%BC%B4%CE%B4%CF%89%CE%BB%CE%BF%CE%BD"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slides and slide ideas thanks to </a:t>
            </a:r>
            <a:r>
              <a:rPr lang="en-US" dirty="0" err="1"/>
              <a:t>Marc'Aurelio</a:t>
            </a:r>
            <a:r>
              <a:rPr lang="en-US" dirty="0"/>
              <a:t> </a:t>
            </a:r>
            <a:r>
              <a:rPr lang="en-US" dirty="0" err="1"/>
              <a:t>Ranzato</a:t>
            </a:r>
            <a:r>
              <a:rPr lang="en-US" dirty="0"/>
              <a:t> and Michael Nielson.</a:t>
            </a:r>
          </a:p>
          <a:p>
            <a:r>
              <a:rPr lang="en-US" dirty="0"/>
              <a:t>http://www.cs.toronto.edu/~ranzato/files/ranzato_CNN_stanford2015.pdf</a:t>
            </a:r>
          </a:p>
          <a:p>
            <a:r>
              <a:rPr lang="en-US" dirty="0"/>
              <a:t>http://neuralnetworksanddeeplearning.com/</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839A6-008C-4A28-B9D2-6B4E741E06E2}"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26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no</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7671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some of James’ work with Harvard Brain Science Center.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The brain represented as a network: image obtained from MR </a:t>
            </a:r>
            <a:r>
              <a:rPr lang="en-US" dirty="0" err="1">
                <a:effectLst/>
              </a:rPr>
              <a:t>connectomics</a:t>
            </a:r>
            <a:r>
              <a:rPr lang="en-US" dirty="0">
                <a:effectLst/>
              </a:rPr>
              <a:t>. (Provided by </a:t>
            </a:r>
            <a:r>
              <a:rPr lang="en-US" dirty="0" err="1">
                <a:effectLst/>
              </a:rPr>
              <a:t>Patric</a:t>
            </a:r>
            <a:r>
              <a:rPr lang="en-US" dirty="0">
                <a:effectLst/>
              </a:rPr>
              <a:t> </a:t>
            </a:r>
            <a:r>
              <a:rPr lang="en-US" dirty="0" err="1">
                <a:effectLst/>
              </a:rPr>
              <a:t>Hagmann</a:t>
            </a:r>
            <a:r>
              <a:rPr lang="en-US" dirty="0">
                <a:effectLst/>
              </a:rPr>
              <a:t>, CHUV-UNIL, Lausanne, Switzerland)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7040A1-BC89-4F28-81BE-1BBA8F68AE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0991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computer vision to classify neurons in the brain.</a:t>
            </a:r>
          </a:p>
          <a:p>
            <a:r>
              <a:rPr lang="en-US" dirty="0"/>
              <a:t>Attempt to build a connectivity graph of all neurons – ‘connectome’ – so that we can map and simulate brain function.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7040A1-BC89-4F28-81BE-1BBA8F68AE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8075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https://arxiv.org/abs/1704.00848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459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https://arxiv.org/abs/1704.00848</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298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170,000 parameters</a:t>
            </a:r>
          </a:p>
          <a:p>
            <a:r>
              <a:rPr lang="en-US" dirty="0"/>
              <a:t>9000 positive / negative example patches</a:t>
            </a:r>
          </a:p>
          <a:p>
            <a:r>
              <a:rPr lang="en-US" dirty="0"/>
              <a:t>75 x 75</a:t>
            </a:r>
          </a:p>
          <a:p>
            <a:endParaRPr lang="en-US" dirty="0"/>
          </a:p>
          <a:p>
            <a:r>
              <a:rPr lang="en-US" dirty="0"/>
              <a:t>80,000 image patches</a:t>
            </a:r>
          </a:p>
          <a:p>
            <a:endParaRPr lang="en-US" dirty="0"/>
          </a:p>
          <a:p>
            <a:r>
              <a:rPr lang="en-US" dirty="0"/>
              <a:t>https://arxiv.org/abs/1704.00848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2901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https://arxiv.org/abs/1704.00848</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485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https://arxiv.org/abs/1704.00848</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562B9-0C9B-487D-A781-7574C08D2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262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FLOPS = just to execute, not train.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91DB0-B9FF-4202-A601-7C2BA4C243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55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VGG = Visual Geometry Group at Oxford, UK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589EE-1082-46E8-A7E3-14CF0450E9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4814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Alex-Net</a:t>
            </a:r>
            <a:r>
              <a:rPr lang="en-US" baseline="0" dirty="0"/>
              <a:t> – Deeper, smaller convolutions, more parameters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589EE-1082-46E8-A7E3-14CF0450E9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612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actually have a 152-layer model</a:t>
            </a:r>
          </a:p>
          <a:p>
            <a:endParaRPr lang="en-US" dirty="0"/>
          </a:p>
          <a:p>
            <a:r>
              <a:rPr lang="en-US" dirty="0"/>
              <a:t>http://kaiminghe.com/cvpr16resnet/cvpr2016_deep_residual_learning_kaiminghe.pdf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9783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CIFAR-10 and CIFAR-100 are labeled subsets of the </a:t>
            </a:r>
            <a:r>
              <a:rPr lang="en-US" dirty="0">
                <a:hlinkClick r:id="rId3"/>
              </a:rPr>
              <a:t>80 million tiny images</a:t>
            </a:r>
            <a:r>
              <a:rPr lang="en-US" dirty="0"/>
              <a:t> dataset. They were collected by Alex </a:t>
            </a:r>
            <a:r>
              <a:rPr lang="en-US" dirty="0" err="1"/>
              <a:t>Krizhevsky</a:t>
            </a:r>
            <a:r>
              <a:rPr lang="en-US" dirty="0"/>
              <a:t>, Vinod Nair, and Geoffrey Hinton. </a:t>
            </a:r>
            <a:r>
              <a:rPr lang="en-US" b="1" dirty="0"/>
              <a:t>The CIFAR-10 dataset</a:t>
            </a:r>
          </a:p>
          <a:p>
            <a:r>
              <a:rPr lang="en-US" dirty="0"/>
              <a:t>The CIFAR-10 dataset consists of 60000 32x32 </a:t>
            </a:r>
            <a:r>
              <a:rPr lang="en-US" dirty="0" err="1"/>
              <a:t>colour</a:t>
            </a:r>
            <a:r>
              <a:rPr lang="en-US" dirty="0"/>
              <a:t> images in 10 classes, with 6000 images per class. There are 50000 training images and 10000 test images.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7302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CIFAR-10 and CIFAR-100 are labeled subsets of the </a:t>
            </a:r>
            <a:r>
              <a:rPr lang="en-US" dirty="0">
                <a:hlinkClick r:id="rId3"/>
              </a:rPr>
              <a:t>80 million tiny images</a:t>
            </a:r>
            <a:r>
              <a:rPr lang="en-US" dirty="0"/>
              <a:t> dataset. They were collected by Alex </a:t>
            </a:r>
            <a:r>
              <a:rPr lang="en-US" dirty="0" err="1"/>
              <a:t>Krizhevsky</a:t>
            </a:r>
            <a:r>
              <a:rPr lang="en-US" dirty="0"/>
              <a:t>, Vinod Nair, and Geoffrey Hinton. </a:t>
            </a:r>
          </a:p>
          <a:p>
            <a:endParaRPr lang="en-US" b="1" dirty="0"/>
          </a:p>
          <a:p>
            <a:r>
              <a:rPr lang="en-US" b="1" dirty="0"/>
              <a:t>The CIFAR-10 dataset</a:t>
            </a:r>
          </a:p>
          <a:p>
            <a:r>
              <a:rPr lang="en-US" dirty="0"/>
              <a:t>The CIFAR-10 dataset consists of 60000 32x32 </a:t>
            </a:r>
            <a:r>
              <a:rPr lang="en-US" dirty="0" err="1"/>
              <a:t>colour</a:t>
            </a:r>
            <a:r>
              <a:rPr lang="en-US" dirty="0"/>
              <a:t> images in 10 classes, with 6000 images per class. There are 50000 training images and 10000 test images.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3195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4007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9C3421-276A-483B-B8F5-DC935D7203BA}" type="slidenum">
              <a:rPr lang="en-US" smtClean="0"/>
              <a:t>38</a:t>
            </a:fld>
            <a:endParaRPr lang="en-US"/>
          </a:p>
        </p:txBody>
      </p:sp>
    </p:spTree>
    <p:extLst>
      <p:ext uri="{BB962C8B-B14F-4D97-AF65-F5344CB8AC3E}">
        <p14:creationId xmlns:p14="http://schemas.microsoft.com/office/powerpoint/2010/main" val="1590367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behind a residual block is that you have your input x go through conv-</a:t>
            </a:r>
            <a:r>
              <a:rPr lang="en-US" dirty="0" err="1"/>
              <a:t>relu</a:t>
            </a:r>
            <a:r>
              <a:rPr lang="en-US" dirty="0"/>
              <a:t>-conv series. This will give you some F(x). </a:t>
            </a:r>
          </a:p>
          <a:p>
            <a:r>
              <a:rPr lang="en-US" dirty="0"/>
              <a:t>That result is then added to the original input x. </a:t>
            </a:r>
          </a:p>
          <a:p>
            <a:endParaRPr lang="en-US" dirty="0"/>
          </a:p>
          <a:p>
            <a:r>
              <a:rPr lang="en-US" dirty="0"/>
              <a:t>Let’s call that H(x) = F(x) + x. In traditional CNNs, your H(x) would just be equal to F(x) right? </a:t>
            </a:r>
          </a:p>
          <a:p>
            <a:r>
              <a:rPr lang="en-US" dirty="0"/>
              <a:t>So, instead of just computing that transformation (straight from x to F(x)), we’re computing the term that you have to </a:t>
            </a:r>
            <a:r>
              <a:rPr lang="en-US" i="1" dirty="0"/>
              <a:t>add</a:t>
            </a:r>
            <a:r>
              <a:rPr lang="en-US" dirty="0"/>
              <a:t>, F(x), to your input, x. </a:t>
            </a:r>
          </a:p>
          <a:p>
            <a:r>
              <a:rPr lang="en-US" dirty="0"/>
              <a:t>Basically, the mini module shown below is computing a “delta” or a slight change to the original input x to get a slightly altered representation. </a:t>
            </a:r>
          </a:p>
          <a:p>
            <a:r>
              <a:rPr lang="en-US" dirty="0"/>
              <a:t>(When we think of traditional CNNs, we go from x to F(x) which is a completely new representation that doesn’t keep any information about the original x). The authors believe that “it is easier to optimize the residual mapping than to optimize the original, unreferenced mapping”.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4936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identity were the optimal mapping, then we would set all the weight layers to 0 and be done.</a:t>
            </a:r>
          </a:p>
          <a:p>
            <a:endParaRPr lang="en-US" dirty="0"/>
          </a:p>
          <a:p>
            <a:r>
              <a:rPr lang="en-US" dirty="0"/>
              <a:t>If the optimal mapping were close to the identity, then this formulation makes it easier to find small fluctuations.</a:t>
            </a:r>
          </a:p>
          <a:p>
            <a:endParaRPr lang="en-US" dirty="0"/>
          </a:p>
          <a:p>
            <a:r>
              <a:rPr lang="en-US" dirty="0"/>
              <a:t>But, the identity transform is not optimal (duh),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183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lets us see how different kinds of learning algorithms work.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F1C44-8468-42BA-A4C2-F2C6BCEA5D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81033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http://theorangeduck.com/page/neural-network-not-working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91225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66562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https://blog.athelas.com/a-brief-history-of-cnns-in-image-segmentation-from-r-cnn-to-mask-r-cnn-34ea83205de4</a:t>
            </a:r>
          </a:p>
          <a:p>
            <a:pPr lvl="0">
              <a:spcBef>
                <a:spcPts val="0"/>
              </a:spcBef>
              <a:buNone/>
            </a:pPr>
            <a:r>
              <a:rPr lang="en-US" dirty="0"/>
              <a:t>http://www.cs.cornell.edu/courses/cs7670/2014sp/slides/VisionSeminar14.pdf</a:t>
            </a:r>
          </a:p>
          <a:p>
            <a:pPr lvl="0">
              <a:spcBef>
                <a:spcPts val="0"/>
              </a:spcBef>
              <a:buNone/>
            </a:pPr>
            <a:endParaRPr lang="en-US" dirty="0"/>
          </a:p>
          <a:p>
            <a:pPr lvl="0">
              <a:spcBef>
                <a:spcPts val="0"/>
              </a:spcBef>
              <a:buNone/>
            </a:pPr>
            <a:r>
              <a:rPr lang="en-US" dirty="0"/>
              <a:t>Where do the region proposals come from?</a:t>
            </a:r>
          </a:p>
          <a:p>
            <a:pPr lvl="0">
              <a:spcBef>
                <a:spcPts val="0"/>
              </a:spcBef>
              <a:buNone/>
            </a:pPr>
            <a:endParaRPr lang="en-US" dirty="0"/>
          </a:p>
          <a:p>
            <a:pPr lvl="0">
              <a:spcBef>
                <a:spcPts val="0"/>
              </a:spcBef>
              <a:buNone/>
            </a:pPr>
            <a:r>
              <a:rPr lang="en-US" dirty="0"/>
              <a:t>Step 3. Uses ‘selection search’ to find fewest bounding boxes with most recall.</a:t>
            </a:r>
          </a:p>
          <a:p>
            <a:pPr lvl="0">
              <a:spcBef>
                <a:spcPts val="0"/>
              </a:spcBef>
              <a:buNone/>
            </a:pPr>
            <a:r>
              <a:rPr lang="en-US" dirty="0"/>
              <a:t>Step 3. Features are pre-trained on ImageNet, then fine tuned end to end</a:t>
            </a:r>
          </a:p>
          <a:p>
            <a:pPr lvl="0">
              <a:spcBef>
                <a:spcPts val="0"/>
              </a:spcBef>
              <a:buNone/>
            </a:pPr>
            <a:r>
              <a:rPr lang="en-US" dirty="0"/>
              <a:t>Step 4. Classify regions = SVM on features learned from CNN.</a:t>
            </a:r>
          </a:p>
          <a:p>
            <a:pPr lvl="0">
              <a:spcBef>
                <a:spcPts val="0"/>
              </a:spcBef>
              <a:buNone/>
            </a:pPr>
            <a:endParaRPr lang="en-US" dirty="0"/>
          </a:p>
          <a:p>
            <a:pPr lvl="0">
              <a:spcBef>
                <a:spcPts val="0"/>
              </a:spcBef>
              <a:buNone/>
            </a:pPr>
            <a:r>
              <a:rPr lang="en-US" dirty="0"/>
              <a:t>I still have to test every region -&gt; still slow.</a:t>
            </a:r>
          </a:p>
        </p:txBody>
      </p:sp>
    </p:spTree>
    <p:extLst>
      <p:ext uri="{BB962C8B-B14F-4D97-AF65-F5344CB8AC3E}">
        <p14:creationId xmlns:p14="http://schemas.microsoft.com/office/powerpoint/2010/main" val="684627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Brute force all shapes and sizes of rectangle over an image = ((m+1) choose 2 ) x ((n+1) choose 2)</a:t>
            </a:r>
          </a:p>
          <a:p>
            <a:endParaRPr lang="en-US" dirty="0"/>
          </a:p>
          <a:p>
            <a:r>
              <a:rPr lang="en-US" dirty="0"/>
              <a:t>B.C. vision = before CNNs</a:t>
            </a:r>
          </a:p>
        </p:txBody>
      </p:sp>
      <p:sp>
        <p:nvSpPr>
          <p:cNvPr id="4" name="Slide Number Placeholder 3"/>
          <p:cNvSpPr>
            <a:spLocks noGrp="1"/>
          </p:cNvSpPr>
          <p:nvPr>
            <p:ph type="sldNum" sz="quarter" idx="10"/>
          </p:nvPr>
        </p:nvSpPr>
        <p:spPr/>
        <p:txBody>
          <a:bodyPr/>
          <a:lstStyle/>
          <a:p>
            <a:fld id="{B09C3421-276A-483B-B8F5-DC935D7203BA}" type="slidenum">
              <a:rPr lang="en-US" smtClean="0"/>
              <a:t>55</a:t>
            </a:fld>
            <a:endParaRPr lang="en-US"/>
          </a:p>
        </p:txBody>
      </p:sp>
    </p:spTree>
    <p:extLst>
      <p:ext uri="{BB962C8B-B14F-4D97-AF65-F5344CB8AC3E}">
        <p14:creationId xmlns:p14="http://schemas.microsoft.com/office/powerpoint/2010/main" val="1034134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http://www.cs.cornell.edu/courses/cs7670/2014sp/slides/VisionSeminar14.pdf</a:t>
            </a:r>
          </a:p>
          <a:p>
            <a:r>
              <a:rPr lang="en-US" dirty="0"/>
              <a:t>Fill = amount of bounding box full of the region (/ image size)</a:t>
            </a:r>
          </a:p>
        </p:txBody>
      </p:sp>
      <p:sp>
        <p:nvSpPr>
          <p:cNvPr id="4" name="Slide Number Placeholder 3"/>
          <p:cNvSpPr>
            <a:spLocks noGrp="1"/>
          </p:cNvSpPr>
          <p:nvPr>
            <p:ph type="sldNum" sz="quarter" idx="10"/>
          </p:nvPr>
        </p:nvSpPr>
        <p:spPr/>
        <p:txBody>
          <a:bodyPr/>
          <a:lstStyle/>
          <a:p>
            <a:fld id="{B09C3421-276A-483B-B8F5-DC935D7203BA}" type="slidenum">
              <a:rPr lang="en-US" smtClean="0"/>
              <a:t>57</a:t>
            </a:fld>
            <a:endParaRPr lang="en-US"/>
          </a:p>
        </p:txBody>
      </p:sp>
    </p:spTree>
    <p:extLst>
      <p:ext uri="{BB962C8B-B14F-4D97-AF65-F5344CB8AC3E}">
        <p14:creationId xmlns:p14="http://schemas.microsoft.com/office/powerpoint/2010/main" val="11584488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http://www.cs.cornell.edu/courses/cs7670/2014sp/slides/VisionSeminar14.pdf</a:t>
            </a:r>
          </a:p>
        </p:txBody>
      </p:sp>
      <p:sp>
        <p:nvSpPr>
          <p:cNvPr id="4" name="Slide Number Placeholder 3"/>
          <p:cNvSpPr>
            <a:spLocks noGrp="1"/>
          </p:cNvSpPr>
          <p:nvPr>
            <p:ph type="sldNum" sz="quarter" idx="10"/>
          </p:nvPr>
        </p:nvSpPr>
        <p:spPr/>
        <p:txBody>
          <a:bodyPr/>
          <a:lstStyle/>
          <a:p>
            <a:fld id="{B09C3421-276A-483B-B8F5-DC935D7203BA}" type="slidenum">
              <a:rPr lang="en-US" smtClean="0"/>
              <a:t>59</a:t>
            </a:fld>
            <a:endParaRPr lang="en-US"/>
          </a:p>
        </p:txBody>
      </p:sp>
    </p:spTree>
    <p:extLst>
      <p:ext uri="{BB962C8B-B14F-4D97-AF65-F5344CB8AC3E}">
        <p14:creationId xmlns:p14="http://schemas.microsoft.com/office/powerpoint/2010/main" val="36067423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https://blog.athelas.com/a-brief-history-of-cnns-in-image-segmentation-from-r-cnn-to-mask-r-cnn-34ea83205de4</a:t>
            </a:r>
          </a:p>
          <a:p>
            <a:pPr lvl="0">
              <a:spcBef>
                <a:spcPts val="0"/>
              </a:spcBef>
              <a:buNone/>
            </a:pPr>
            <a:r>
              <a:rPr lang="en-US" dirty="0"/>
              <a:t>http://www.cs.cornell.edu/courses/cs7670/2014sp/slides/VisionSeminar14.pdf</a:t>
            </a:r>
          </a:p>
          <a:p>
            <a:pPr lvl="0">
              <a:spcBef>
                <a:spcPts val="0"/>
              </a:spcBef>
              <a:buNone/>
            </a:pPr>
            <a:endParaRPr lang="en-US" dirty="0"/>
          </a:p>
          <a:p>
            <a:pPr lvl="0">
              <a:spcBef>
                <a:spcPts val="0"/>
              </a:spcBef>
              <a:buNone/>
            </a:pPr>
            <a:r>
              <a:rPr lang="en-US" dirty="0"/>
              <a:t>Where do the region proposals come from?</a:t>
            </a:r>
          </a:p>
          <a:p>
            <a:pPr lvl="0">
              <a:spcBef>
                <a:spcPts val="0"/>
              </a:spcBef>
              <a:buNone/>
            </a:pPr>
            <a:endParaRPr lang="en-US" dirty="0"/>
          </a:p>
          <a:p>
            <a:pPr lvl="0">
              <a:spcBef>
                <a:spcPts val="0"/>
              </a:spcBef>
              <a:buNone/>
            </a:pPr>
            <a:r>
              <a:rPr lang="en-US" dirty="0"/>
              <a:t>Step 3. Uses ‘selection search’ to find fewest bounding boxes with most recall.</a:t>
            </a:r>
          </a:p>
          <a:p>
            <a:pPr lvl="0">
              <a:spcBef>
                <a:spcPts val="0"/>
              </a:spcBef>
              <a:buNone/>
            </a:pPr>
            <a:r>
              <a:rPr lang="en-US" dirty="0"/>
              <a:t>Step 3. Features are pre-trained on ImageNet, then fine tuned end to end</a:t>
            </a:r>
          </a:p>
          <a:p>
            <a:pPr lvl="0">
              <a:spcBef>
                <a:spcPts val="0"/>
              </a:spcBef>
              <a:buNone/>
            </a:pPr>
            <a:r>
              <a:rPr lang="en-US" dirty="0"/>
              <a:t>Step 4. Classify regions = SVM on features learned from CNN.</a:t>
            </a:r>
          </a:p>
          <a:p>
            <a:pPr lvl="0">
              <a:spcBef>
                <a:spcPts val="0"/>
              </a:spcBef>
              <a:buNone/>
            </a:pPr>
            <a:endParaRPr lang="en-US" dirty="0"/>
          </a:p>
          <a:p>
            <a:pPr lvl="0">
              <a:spcBef>
                <a:spcPts val="0"/>
              </a:spcBef>
              <a:buNone/>
            </a:pPr>
            <a:r>
              <a:rPr lang="en-US" dirty="0"/>
              <a:t>I still have to test every region -&gt; still slow.</a:t>
            </a:r>
          </a:p>
        </p:txBody>
      </p:sp>
    </p:spTree>
    <p:extLst>
      <p:ext uri="{BB962C8B-B14F-4D97-AF65-F5344CB8AC3E}">
        <p14:creationId xmlns:p14="http://schemas.microsoft.com/office/powerpoint/2010/main" val="20377517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Selection search itself is slow – 20 seconds per image to generate regions.</a:t>
            </a:r>
          </a:p>
          <a:p>
            <a:endParaRPr lang="en-US" dirty="0"/>
          </a:p>
          <a:p>
            <a:r>
              <a:rPr lang="en-US" dirty="0"/>
              <a:t>Figure 1. Fast R-CNN architecture. An input image and multiple regions of interest (</a:t>
            </a:r>
            <a:r>
              <a:rPr lang="en-US" dirty="0" err="1"/>
              <a:t>RoIs</a:t>
            </a:r>
            <a:r>
              <a:rPr lang="en-US" dirty="0"/>
              <a:t>) are input into a fully convolutional network. Each </a:t>
            </a:r>
            <a:r>
              <a:rPr lang="en-US" dirty="0" err="1"/>
              <a:t>RoI</a:t>
            </a:r>
            <a:r>
              <a:rPr lang="en-US" dirty="0"/>
              <a:t> is pooled into a </a:t>
            </a:r>
            <a:r>
              <a:rPr lang="en-US" i="1" dirty="0"/>
              <a:t>ﬁxed-size</a:t>
            </a:r>
            <a:r>
              <a:rPr lang="en-US" dirty="0"/>
              <a:t> feature map and then mapped to a feature vector by fully connected layers (FCs). The network has two output vectors per </a:t>
            </a:r>
            <a:r>
              <a:rPr lang="en-US" dirty="0" err="1"/>
              <a:t>RoI</a:t>
            </a:r>
            <a:r>
              <a:rPr lang="en-US" dirty="0"/>
              <a:t>: </a:t>
            </a:r>
            <a:r>
              <a:rPr lang="en-US" dirty="0" err="1"/>
              <a:t>softmax</a:t>
            </a:r>
            <a:r>
              <a:rPr lang="en-US" dirty="0"/>
              <a:t> probabilities and per-class bounding-box regression offsets. The architecture is trained end-to-end with a multi-task loss.</a:t>
            </a:r>
          </a:p>
          <a:p>
            <a:endParaRPr lang="en-US" dirty="0"/>
          </a:p>
          <a:p>
            <a:endParaRPr lang="en-US" dirty="0"/>
          </a:p>
          <a:p>
            <a:r>
              <a:rPr lang="en-US" dirty="0"/>
              <a:t>Note: Calling your thing ‘fast’ in computing is not descriptive. In three years, it will no longer be fast, and you will look silly.</a:t>
            </a:r>
          </a:p>
        </p:txBody>
      </p:sp>
      <p:sp>
        <p:nvSpPr>
          <p:cNvPr id="4" name="Slide Number Placeholder 3"/>
          <p:cNvSpPr>
            <a:spLocks noGrp="1"/>
          </p:cNvSpPr>
          <p:nvPr>
            <p:ph type="sldNum" sz="quarter" idx="10"/>
          </p:nvPr>
        </p:nvSpPr>
        <p:spPr/>
        <p:txBody>
          <a:bodyPr/>
          <a:lstStyle/>
          <a:p>
            <a:fld id="{B09C3421-276A-483B-B8F5-DC935D7203BA}" type="slidenum">
              <a:rPr lang="en-US" smtClean="0"/>
              <a:t>62</a:t>
            </a:fld>
            <a:endParaRPr lang="en-US"/>
          </a:p>
        </p:txBody>
      </p:sp>
    </p:spTree>
    <p:extLst>
      <p:ext uri="{BB962C8B-B14F-4D97-AF65-F5344CB8AC3E}">
        <p14:creationId xmlns:p14="http://schemas.microsoft.com/office/powerpoint/2010/main" val="10210864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 Fast R-CNN architecture. An input image and multiple regions of interest (</a:t>
            </a:r>
            <a:r>
              <a:rPr lang="en-US" dirty="0" err="1"/>
              <a:t>RoIs</a:t>
            </a:r>
            <a:r>
              <a:rPr lang="en-US" dirty="0"/>
              <a:t>) are input into a fully convolutional network. Each </a:t>
            </a:r>
            <a:r>
              <a:rPr lang="en-US" dirty="0" err="1"/>
              <a:t>RoI</a:t>
            </a:r>
            <a:r>
              <a:rPr lang="en-US" dirty="0"/>
              <a:t> is pooled into a </a:t>
            </a:r>
            <a:r>
              <a:rPr lang="en-US" i="1" dirty="0"/>
              <a:t>ﬁxed-size</a:t>
            </a:r>
            <a:r>
              <a:rPr lang="en-US" dirty="0"/>
              <a:t> feature map and then mapped to a feature vector by fully connected layers (FCs). The network has two output vectors per </a:t>
            </a:r>
            <a:r>
              <a:rPr lang="en-US" dirty="0" err="1"/>
              <a:t>RoI</a:t>
            </a:r>
            <a:r>
              <a:rPr lang="en-US" dirty="0"/>
              <a:t>: </a:t>
            </a:r>
            <a:r>
              <a:rPr lang="en-US" dirty="0" err="1"/>
              <a:t>softmax</a:t>
            </a:r>
            <a:r>
              <a:rPr lang="en-US" dirty="0"/>
              <a:t> probabilities and per-class bounding-box regression offsets. The architecture is trained end-to-end with a multi-task loss.</a:t>
            </a:r>
          </a:p>
        </p:txBody>
      </p:sp>
      <p:sp>
        <p:nvSpPr>
          <p:cNvPr id="4" name="Slide Number Placeholder 3"/>
          <p:cNvSpPr>
            <a:spLocks noGrp="1"/>
          </p:cNvSpPr>
          <p:nvPr>
            <p:ph type="sldNum" sz="quarter" idx="10"/>
          </p:nvPr>
        </p:nvSpPr>
        <p:spPr/>
        <p:txBody>
          <a:bodyPr/>
          <a:lstStyle/>
          <a:p>
            <a:fld id="{B09C3421-276A-483B-B8F5-DC935D7203BA}" type="slidenum">
              <a:rPr lang="en-US" smtClean="0"/>
              <a:t>63</a:t>
            </a:fld>
            <a:endParaRPr lang="en-US"/>
          </a:p>
        </p:txBody>
      </p:sp>
    </p:spTree>
    <p:extLst>
      <p:ext uri="{BB962C8B-B14F-4D97-AF65-F5344CB8AC3E}">
        <p14:creationId xmlns:p14="http://schemas.microsoft.com/office/powerpoint/2010/main" val="3733639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https://en.wikipedia.org/wiki/Pareidolia#/media/File:Elephant_on_Mars.jpg</a:t>
            </a:r>
          </a:p>
        </p:txBody>
      </p:sp>
      <p:sp>
        <p:nvSpPr>
          <p:cNvPr id="4" name="Slide Number Placeholder 3"/>
          <p:cNvSpPr>
            <a:spLocks noGrp="1"/>
          </p:cNvSpPr>
          <p:nvPr>
            <p:ph type="sldNum" sz="quarter" idx="10"/>
          </p:nvPr>
        </p:nvSpPr>
        <p:spPr/>
        <p:txBody>
          <a:bodyPr/>
          <a:lstStyle/>
          <a:p>
            <a:fld id="{B09C3421-276A-483B-B8F5-DC935D7203BA}" type="slidenum">
              <a:rPr lang="en-US" smtClean="0"/>
              <a:t>64</a:t>
            </a:fld>
            <a:endParaRPr lang="en-US"/>
          </a:p>
        </p:txBody>
      </p:sp>
    </p:spTree>
    <p:extLst>
      <p:ext uri="{BB962C8B-B14F-4D97-AF65-F5344CB8AC3E}">
        <p14:creationId xmlns:p14="http://schemas.microsoft.com/office/powerpoint/2010/main" val="1747506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collapsed, 2003.</a:t>
            </a:r>
          </a:p>
        </p:txBody>
      </p:sp>
      <p:sp>
        <p:nvSpPr>
          <p:cNvPr id="4" name="Slide Number Placeholder 3"/>
          <p:cNvSpPr>
            <a:spLocks noGrp="1"/>
          </p:cNvSpPr>
          <p:nvPr>
            <p:ph type="sldNum" sz="quarter" idx="10"/>
          </p:nvPr>
        </p:nvSpPr>
        <p:spPr/>
        <p:txBody>
          <a:bodyPr/>
          <a:lstStyle/>
          <a:p>
            <a:fld id="{B09C3421-276A-483B-B8F5-DC935D7203BA}" type="slidenum">
              <a:rPr lang="en-US" smtClean="0"/>
              <a:t>65</a:t>
            </a:fld>
            <a:endParaRPr lang="en-US"/>
          </a:p>
        </p:txBody>
      </p:sp>
    </p:spTree>
    <p:extLst>
      <p:ext uri="{BB962C8B-B14F-4D97-AF65-F5344CB8AC3E}">
        <p14:creationId xmlns:p14="http://schemas.microsoft.com/office/powerpoint/2010/main" val="31280079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word derives from the Greek words </a:t>
            </a:r>
            <a:r>
              <a:rPr lang="en-US" sz="1200" b="0" i="1" u="none" strike="noStrike" kern="1200" dirty="0">
                <a:solidFill>
                  <a:schemeClr val="tx1"/>
                </a:solidFill>
                <a:effectLst/>
                <a:latin typeface="+mn-lt"/>
                <a:ea typeface="+mn-ea"/>
                <a:cs typeface="+mn-cs"/>
                <a:hlinkClick r:id="rId3" tooltip="wikt:para-"/>
              </a:rPr>
              <a:t>para</a:t>
            </a:r>
            <a:r>
              <a:rPr lang="en-US" sz="1200" b="0" i="0" u="none" strike="noStrike" kern="1200" dirty="0">
                <a:solidFill>
                  <a:schemeClr val="tx1"/>
                </a:solidFill>
                <a:effectLst/>
                <a:latin typeface="+mn-lt"/>
                <a:ea typeface="+mn-ea"/>
                <a:cs typeface="+mn-cs"/>
              </a:rPr>
              <a:t> (πα</a:t>
            </a:r>
            <a:r>
              <a:rPr lang="en-US" sz="1200" b="0" i="0" u="none" strike="noStrike" kern="1200" dirty="0" err="1">
                <a:solidFill>
                  <a:schemeClr val="tx1"/>
                </a:solidFill>
                <a:effectLst/>
                <a:latin typeface="+mn-lt"/>
                <a:ea typeface="+mn-ea"/>
                <a:cs typeface="+mn-cs"/>
              </a:rPr>
              <a:t>ρά</a:t>
            </a:r>
            <a:r>
              <a:rPr lang="en-US" sz="1200" b="0" i="0" u="none" strike="noStrike" kern="1200" dirty="0">
                <a:solidFill>
                  <a:schemeClr val="tx1"/>
                </a:solidFill>
                <a:effectLst/>
                <a:latin typeface="+mn-lt"/>
                <a:ea typeface="+mn-ea"/>
                <a:cs typeface="+mn-cs"/>
              </a:rPr>
              <a:t>, "beside, alongside, instead [of]" — in this context meaning something faulty or wrong) and the noun </a:t>
            </a:r>
            <a:r>
              <a:rPr lang="en-US" sz="1200" b="0" i="1" u="none" strike="noStrike" kern="1200" dirty="0" err="1">
                <a:solidFill>
                  <a:schemeClr val="tx1"/>
                </a:solidFill>
                <a:effectLst/>
                <a:latin typeface="+mn-lt"/>
                <a:ea typeface="+mn-ea"/>
                <a:cs typeface="+mn-cs"/>
                <a:hlinkClick r:id="rId4" tooltip="wikt:εἴδωλον"/>
              </a:rPr>
              <a:t>eidōlon</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εἴδωλον</a:t>
            </a:r>
            <a:r>
              <a:rPr lang="en-US" sz="1200" b="0" i="0" u="none" strike="noStrike" kern="1200" dirty="0">
                <a:solidFill>
                  <a:schemeClr val="tx1"/>
                </a:solidFill>
                <a:effectLst/>
                <a:latin typeface="+mn-lt"/>
                <a:ea typeface="+mn-ea"/>
                <a:cs typeface="+mn-cs"/>
              </a:rPr>
              <a:t> "image, form, shape" — the diminutive of </a:t>
            </a:r>
            <a:r>
              <a:rPr lang="en-US" sz="1200" b="0" i="1" u="none" strike="noStrike" kern="1200" dirty="0">
                <a:solidFill>
                  <a:schemeClr val="tx1"/>
                </a:solidFill>
                <a:effectLst/>
                <a:latin typeface="+mn-lt"/>
                <a:ea typeface="+mn-ea"/>
                <a:cs typeface="+mn-cs"/>
                <a:hlinkClick r:id="rId5" tooltip="Theory of Forms"/>
              </a:rPr>
              <a:t>eidos</a:t>
            </a:r>
            <a:r>
              <a:rPr lang="en-US" sz="1200" b="0" i="0" u="none" strike="noStrike" kern="1200" dirty="0">
                <a:solidFill>
                  <a:schemeClr val="tx1"/>
                </a:solidFill>
                <a:effectLst/>
                <a:latin typeface="+mn-lt"/>
                <a:ea typeface="+mn-ea"/>
                <a:cs typeface="+mn-cs"/>
              </a:rPr>
              <a:t>).</a:t>
            </a:r>
            <a:endParaRPr lang="en-US" dirty="0"/>
          </a:p>
          <a:p>
            <a:endParaRPr lang="en-US" dirty="0"/>
          </a:p>
          <a:p>
            <a:r>
              <a:rPr lang="en-US" dirty="0" err="1"/>
              <a:t>DeepDream</a:t>
            </a:r>
            <a:r>
              <a:rPr lang="en-US" dirty="0"/>
              <a:t> is a kind of reinforcement pareidolia</a:t>
            </a:r>
          </a:p>
          <a:p>
            <a:endParaRPr lang="en-US" dirty="0"/>
          </a:p>
          <a:p>
            <a:endParaRPr lang="en-US" dirty="0"/>
          </a:p>
          <a:p>
            <a:r>
              <a:rPr lang="en-US" dirty="0"/>
              <a:t>Reddit for more : )</a:t>
            </a:r>
          </a:p>
          <a:p>
            <a:r>
              <a:rPr lang="en-US" sz="1200" kern="1200" dirty="0">
                <a:solidFill>
                  <a:schemeClr val="tx1"/>
                </a:solidFill>
                <a:effectLst/>
                <a:latin typeface="+mn-lt"/>
                <a:ea typeface="+mn-ea"/>
                <a:cs typeface="+mn-cs"/>
                <a:hlinkClick r:id="rId6"/>
              </a:rPr>
              <a:t>https://www.reddit.com/r/Pareidolia/top/</a:t>
            </a:r>
            <a:endParaRPr lang="en-US" dirty="0"/>
          </a:p>
        </p:txBody>
      </p:sp>
      <p:sp>
        <p:nvSpPr>
          <p:cNvPr id="4" name="Slide Number Placeholder 3"/>
          <p:cNvSpPr>
            <a:spLocks noGrp="1"/>
          </p:cNvSpPr>
          <p:nvPr>
            <p:ph type="sldNum" sz="quarter" idx="10"/>
          </p:nvPr>
        </p:nvSpPr>
        <p:spPr/>
        <p:txBody>
          <a:bodyPr/>
          <a:lstStyle/>
          <a:p>
            <a:fld id="{B09C3421-276A-483B-B8F5-DC935D7203BA}" type="slidenum">
              <a:rPr lang="en-US" smtClean="0"/>
              <a:t>68</a:t>
            </a:fld>
            <a:endParaRPr lang="en-US"/>
          </a:p>
        </p:txBody>
      </p:sp>
    </p:spTree>
    <p:extLst>
      <p:ext uri="{BB962C8B-B14F-4D97-AF65-F5344CB8AC3E}">
        <p14:creationId xmlns:p14="http://schemas.microsoft.com/office/powerpoint/2010/main" val="16170830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Shape 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 name="Shape 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dirty="0"/>
              <a:t>these networks can not only do semantic segmentation, but many other pixelwise prediction tasks</a:t>
            </a:r>
          </a:p>
          <a:p>
            <a:pPr lvl="0" rtl="0">
              <a:spcBef>
                <a:spcPts val="0"/>
              </a:spcBef>
              <a:buNone/>
            </a:pPr>
            <a:r>
              <a:rPr lang="en" dirty="0"/>
              <a:t>these could likewise extend to video</a:t>
            </a:r>
          </a:p>
        </p:txBody>
      </p:sp>
    </p:spTree>
    <p:extLst>
      <p:ext uri="{BB962C8B-B14F-4D97-AF65-F5344CB8AC3E}">
        <p14:creationId xmlns:p14="http://schemas.microsoft.com/office/powerpoint/2010/main" val="31182845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784586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95172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 name="Shape 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636250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3734537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30437616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31019440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4128046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note omissions</a:t>
            </a:r>
          </a:p>
          <a:p>
            <a:pPr marL="457200" lvl="0" indent="-228600" rtl="0">
              <a:spcBef>
                <a:spcPts val="0"/>
              </a:spcBef>
              <a:buChar char="-"/>
            </a:pPr>
            <a:r>
              <a:rPr lang="en"/>
              <a:t>“activations”</a:t>
            </a:r>
          </a:p>
          <a:p>
            <a:pPr marL="457200" lvl="0" indent="-228600" rtl="0">
              <a:spcBef>
                <a:spcPts val="0"/>
              </a:spcBef>
              <a:buChar char="-"/>
            </a:pPr>
            <a:r>
              <a:rPr lang="en"/>
              <a:t>fixed size input, single label output</a:t>
            </a:r>
          </a:p>
          <a:p>
            <a:pPr marL="457200" lvl="0" indent="-228600" rtl="0">
              <a:spcBef>
                <a:spcPts val="0"/>
              </a:spcBef>
              <a:buChar char="-"/>
            </a:pPr>
            <a:r>
              <a:rPr lang="en"/>
              <a:t>desire: efficient per-pixel output</a:t>
            </a:r>
          </a:p>
        </p:txBody>
      </p:sp>
    </p:spTree>
    <p:extLst>
      <p:ext uri="{BB962C8B-B14F-4D97-AF65-F5344CB8AC3E}">
        <p14:creationId xmlns:p14="http://schemas.microsoft.com/office/powerpoint/2010/main" val="9755072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164795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Seems fine, right?</a:t>
            </a:r>
          </a:p>
          <a:p>
            <a:endParaRPr lang="en-US" dirty="0"/>
          </a:p>
          <a:p>
            <a:r>
              <a:rPr lang="en-US" dirty="0"/>
              <a:t>Going to learn a neural network to classify an image. Learn weights from a large database of images using back propagation.</a:t>
            </a:r>
          </a:p>
          <a:p>
            <a:endParaRPr lang="en-US" dirty="0"/>
          </a:p>
          <a:p>
            <a:r>
              <a:rPr lang="en-US" dirty="0"/>
              <a:t>How many </a:t>
            </a:r>
            <a:r>
              <a:rPr lang="en-US" dirty="0" err="1"/>
              <a:t>perceptrons</a:t>
            </a:r>
            <a:r>
              <a:rPr lang="en-US" dirty="0"/>
              <a:t> do you think we need to represent the ‘complexity’ of natural images?</a:t>
            </a:r>
          </a:p>
          <a:p>
            <a:r>
              <a:rPr lang="en-US" dirty="0"/>
              <a:t>How big are the weight matrices?</a:t>
            </a:r>
          </a:p>
          <a:p>
            <a:endParaRPr lang="en-US" dirty="0"/>
          </a:p>
          <a:p>
            <a:r>
              <a:rPr lang="en-US" dirty="0"/>
              <a:t>How many weight parameters did you learn in your HOG-based SVM classification? How big was the database? Did it work?</a:t>
            </a:r>
          </a:p>
          <a:p>
            <a:r>
              <a:rPr lang="en-US" dirty="0"/>
              <a:t>The more parameters we have, the larger the database we need to ‘map out’ the high-dimensional space.</a:t>
            </a:r>
          </a:p>
          <a:p>
            <a:endParaRPr lang="en-US" dirty="0"/>
          </a:p>
          <a:p>
            <a:r>
              <a:rPr lang="en-US" dirty="0"/>
              <a:t>Are we wasting any knowledge in this representation?</a:t>
            </a:r>
          </a:p>
        </p:txBody>
      </p:sp>
      <p:sp>
        <p:nvSpPr>
          <p:cNvPr id="4" name="Slide Number Placeholder 3"/>
          <p:cNvSpPr>
            <a:spLocks noGrp="1"/>
          </p:cNvSpPr>
          <p:nvPr>
            <p:ph type="sldNum" sz="quarter" idx="10"/>
          </p:nvPr>
        </p:nvSpPr>
        <p:spPr/>
        <p:txBody>
          <a:bodyPr/>
          <a:lstStyle/>
          <a:p>
            <a:fld id="{77A91DB0-B9FF-4202-A601-7C2BA4C2435D}" type="slidenum">
              <a:rPr lang="en-US" smtClean="0"/>
              <a:t>87</a:t>
            </a:fld>
            <a:endParaRPr lang="en-US"/>
          </a:p>
        </p:txBody>
      </p:sp>
    </p:spTree>
    <p:extLst>
      <p:ext uri="{BB962C8B-B14F-4D97-AF65-F5344CB8AC3E}">
        <p14:creationId xmlns:p14="http://schemas.microsoft.com/office/powerpoint/2010/main" val="18359446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fld id="{77A91DB0-B9FF-4202-A601-7C2BA4C2435D}" type="slidenum">
              <a:rPr lang="en-US" smtClean="0"/>
              <a:t>88</a:t>
            </a:fld>
            <a:endParaRPr lang="en-US"/>
          </a:p>
        </p:txBody>
      </p:sp>
    </p:spTree>
    <p:extLst>
      <p:ext uri="{BB962C8B-B14F-4D97-AF65-F5344CB8AC3E}">
        <p14:creationId xmlns:p14="http://schemas.microsoft.com/office/powerpoint/2010/main" val="27532966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major trick.</a:t>
            </a:r>
          </a:p>
          <a:p>
            <a:r>
              <a:rPr lang="en-US" dirty="0"/>
              <a:t>For each layer of the neural network, we’re going to learn </a:t>
            </a:r>
            <a:r>
              <a:rPr lang="en-US" i="1" dirty="0"/>
              <a:t>multiple filters.</a:t>
            </a:r>
          </a:p>
        </p:txBody>
      </p:sp>
      <p:sp>
        <p:nvSpPr>
          <p:cNvPr id="4" name="Slide Number Placeholder 3"/>
          <p:cNvSpPr>
            <a:spLocks noGrp="1"/>
          </p:cNvSpPr>
          <p:nvPr>
            <p:ph type="sldNum" sz="quarter" idx="10"/>
          </p:nvPr>
        </p:nvSpPr>
        <p:spPr/>
        <p:txBody>
          <a:bodyPr/>
          <a:lstStyle/>
          <a:p>
            <a:fld id="{77A91DB0-B9FF-4202-A601-7C2BA4C2435D}" type="slidenum">
              <a:rPr lang="en-US" smtClean="0"/>
              <a:t>89</a:t>
            </a:fld>
            <a:endParaRPr lang="en-US"/>
          </a:p>
        </p:txBody>
      </p:sp>
    </p:spTree>
    <p:extLst>
      <p:ext uri="{BB962C8B-B14F-4D97-AF65-F5344CB8AC3E}">
        <p14:creationId xmlns:p14="http://schemas.microsoft.com/office/powerpoint/2010/main" val="24103754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372767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760896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535624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52373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570655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 name="Shape 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369600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network architecture here is VGG</a:t>
            </a:r>
          </a:p>
          <a:p>
            <a:r>
              <a:rPr lang="en-US" dirty="0"/>
              <a:t>Six days to train on an NVIDIA Titan X GPU</a:t>
            </a:r>
          </a:p>
        </p:txBody>
      </p:sp>
      <p:sp>
        <p:nvSpPr>
          <p:cNvPr id="4" name="Slide Number Placeholder 3"/>
          <p:cNvSpPr>
            <a:spLocks noGrp="1"/>
          </p:cNvSpPr>
          <p:nvPr>
            <p:ph type="sldNum" sz="quarter" idx="10"/>
          </p:nvPr>
        </p:nvSpPr>
        <p:spPr/>
        <p:txBody>
          <a:bodyPr/>
          <a:lstStyle/>
          <a:p>
            <a:fld id="{B09C3421-276A-483B-B8F5-DC935D7203BA}" type="slidenum">
              <a:rPr lang="en-US" smtClean="0"/>
              <a:t>97</a:t>
            </a:fld>
            <a:endParaRPr lang="en-US"/>
          </a:p>
        </p:txBody>
      </p:sp>
    </p:spTree>
    <p:extLst>
      <p:ext uri="{BB962C8B-B14F-4D97-AF65-F5344CB8AC3E}">
        <p14:creationId xmlns:p14="http://schemas.microsoft.com/office/powerpoint/2010/main" val="10355310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https://www.quora.com/How-do-fully-convolutional-networks-upsample-their-coarse-output</a:t>
            </a:r>
          </a:p>
          <a:p>
            <a:r>
              <a:rPr lang="en-US" dirty="0"/>
              <a:t>https://github.com/vdumoulin/conv_arithmetic</a:t>
            </a:r>
          </a:p>
          <a:p>
            <a:endParaRPr lang="en-US" dirty="0"/>
          </a:p>
          <a:p>
            <a:r>
              <a:rPr lang="en-US" dirty="0"/>
              <a:t>https://en.wikipedia.org/wiki/Deconvolution</a:t>
            </a:r>
          </a:p>
          <a:p>
            <a:r>
              <a:rPr lang="en-US" dirty="0"/>
              <a:t>Also called ‘backwards </a:t>
            </a:r>
            <a:r>
              <a:rPr lang="en-US" dirty="0" err="1"/>
              <a:t>strided</a:t>
            </a:r>
            <a:r>
              <a:rPr lang="en-US" dirty="0"/>
              <a:t> convolution’.</a:t>
            </a:r>
          </a:p>
          <a:p>
            <a:endParaRPr lang="en-US" dirty="0"/>
          </a:p>
          <a:p>
            <a:r>
              <a:rPr lang="en-US" dirty="0"/>
              <a:t>Where the convolutions overlap, we ADD the output.</a:t>
            </a:r>
          </a:p>
          <a:p>
            <a:r>
              <a:rPr lang="en-US" dirty="0"/>
              <a:t>How do we apply the weights when the kernel crosses multiple input pixels from the previous layer?</a:t>
            </a:r>
          </a:p>
        </p:txBody>
      </p:sp>
      <p:sp>
        <p:nvSpPr>
          <p:cNvPr id="4" name="Slide Number Placeholder 3"/>
          <p:cNvSpPr>
            <a:spLocks noGrp="1"/>
          </p:cNvSpPr>
          <p:nvPr>
            <p:ph type="sldNum" sz="quarter" idx="10"/>
          </p:nvPr>
        </p:nvSpPr>
        <p:spPr/>
        <p:txBody>
          <a:bodyPr/>
          <a:lstStyle/>
          <a:p>
            <a:fld id="{B09C3421-276A-483B-B8F5-DC935D7203BA}" type="slidenum">
              <a:rPr lang="en-US" smtClean="0"/>
              <a:t>98</a:t>
            </a:fld>
            <a:endParaRPr lang="en-US"/>
          </a:p>
        </p:txBody>
      </p:sp>
    </p:spTree>
    <p:extLst>
      <p:ext uri="{BB962C8B-B14F-4D97-AF65-F5344CB8AC3E}">
        <p14:creationId xmlns:p14="http://schemas.microsoft.com/office/powerpoint/2010/main" val="32671658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https://www.quora.com/How-do-fully-convolutional-networks-upsample-their-coarse-output</a:t>
            </a:r>
          </a:p>
          <a:p>
            <a:r>
              <a:rPr lang="en-US" dirty="0"/>
              <a:t>https://github.com/vdumoulin/conv_arithmetic</a:t>
            </a:r>
          </a:p>
          <a:p>
            <a:endParaRPr lang="en-US" dirty="0"/>
          </a:p>
          <a:p>
            <a:r>
              <a:rPr lang="en-US" dirty="0"/>
              <a:t>https://en.wikipedia.org/wiki/Deconvolution</a:t>
            </a:r>
          </a:p>
          <a:p>
            <a:r>
              <a:rPr lang="en-US" dirty="0"/>
              <a:t>Also called ‘backwards </a:t>
            </a:r>
            <a:r>
              <a:rPr lang="en-US" dirty="0" err="1"/>
              <a:t>strided</a:t>
            </a:r>
            <a:r>
              <a:rPr lang="en-US" dirty="0"/>
              <a:t> convolution’.</a:t>
            </a:r>
          </a:p>
          <a:p>
            <a:endParaRPr lang="en-US" dirty="0"/>
          </a:p>
          <a:p>
            <a:r>
              <a:rPr lang="en-US" dirty="0"/>
              <a:t>Where the convolutions overlap, we ADD the output.</a:t>
            </a:r>
          </a:p>
          <a:p>
            <a:r>
              <a:rPr lang="en-US" dirty="0"/>
              <a:t>How do we apply the weights when the kernel crosses multiple input pixels from the previous layer?</a:t>
            </a:r>
          </a:p>
        </p:txBody>
      </p:sp>
      <p:sp>
        <p:nvSpPr>
          <p:cNvPr id="4" name="Slide Number Placeholder 3"/>
          <p:cNvSpPr>
            <a:spLocks noGrp="1"/>
          </p:cNvSpPr>
          <p:nvPr>
            <p:ph type="sldNum" sz="quarter" idx="10"/>
          </p:nvPr>
        </p:nvSpPr>
        <p:spPr/>
        <p:txBody>
          <a:bodyPr/>
          <a:lstStyle/>
          <a:p>
            <a:fld id="{B09C3421-276A-483B-B8F5-DC935D7203BA}" type="slidenum">
              <a:rPr lang="en-US" smtClean="0"/>
              <a:t>99</a:t>
            </a:fld>
            <a:endParaRPr lang="en-US"/>
          </a:p>
        </p:txBody>
      </p:sp>
    </p:spTree>
    <p:extLst>
      <p:ext uri="{BB962C8B-B14F-4D97-AF65-F5344CB8AC3E}">
        <p14:creationId xmlns:p14="http://schemas.microsoft.com/office/powerpoint/2010/main" val="2330949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100</a:t>
            </a:fld>
            <a:endParaRPr lang="en-US"/>
          </a:p>
        </p:txBody>
      </p:sp>
    </p:spTree>
    <p:extLst>
      <p:ext uri="{BB962C8B-B14F-4D97-AF65-F5344CB8AC3E}">
        <p14:creationId xmlns:p14="http://schemas.microsoft.com/office/powerpoint/2010/main" val="2283565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101</a:t>
            </a:fld>
            <a:endParaRPr lang="en-US"/>
          </a:p>
        </p:txBody>
      </p:sp>
    </p:spTree>
    <p:extLst>
      <p:ext uri="{BB962C8B-B14F-4D97-AF65-F5344CB8AC3E}">
        <p14:creationId xmlns:p14="http://schemas.microsoft.com/office/powerpoint/2010/main" val="41006577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102</a:t>
            </a:fld>
            <a:endParaRPr lang="en-US"/>
          </a:p>
        </p:txBody>
      </p:sp>
    </p:spTree>
    <p:extLst>
      <p:ext uri="{BB962C8B-B14F-4D97-AF65-F5344CB8AC3E}">
        <p14:creationId xmlns:p14="http://schemas.microsoft.com/office/powerpoint/2010/main" val="41674525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103</a:t>
            </a:fld>
            <a:endParaRPr lang="en-US"/>
          </a:p>
        </p:txBody>
      </p:sp>
    </p:spTree>
    <p:extLst>
      <p:ext uri="{BB962C8B-B14F-4D97-AF65-F5344CB8AC3E}">
        <p14:creationId xmlns:p14="http://schemas.microsoft.com/office/powerpoint/2010/main" val="4864019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104</a:t>
            </a:fld>
            <a:endParaRPr lang="en-US"/>
          </a:p>
        </p:txBody>
      </p:sp>
    </p:spTree>
    <p:extLst>
      <p:ext uri="{BB962C8B-B14F-4D97-AF65-F5344CB8AC3E}">
        <p14:creationId xmlns:p14="http://schemas.microsoft.com/office/powerpoint/2010/main" val="8276990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105</a:t>
            </a:fld>
            <a:endParaRPr lang="en-US"/>
          </a:p>
        </p:txBody>
      </p:sp>
    </p:spTree>
    <p:extLst>
      <p:ext uri="{BB962C8B-B14F-4D97-AF65-F5344CB8AC3E}">
        <p14:creationId xmlns:p14="http://schemas.microsoft.com/office/powerpoint/2010/main" val="15600598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106</a:t>
            </a:fld>
            <a:endParaRPr lang="en-US"/>
          </a:p>
        </p:txBody>
      </p:sp>
    </p:spTree>
    <p:extLst>
      <p:ext uri="{BB962C8B-B14F-4D97-AF65-F5344CB8AC3E}">
        <p14:creationId xmlns:p14="http://schemas.microsoft.com/office/powerpoint/2010/main" val="13432081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107</a:t>
            </a:fld>
            <a:endParaRPr lang="en-US"/>
          </a:p>
        </p:txBody>
      </p:sp>
    </p:spTree>
    <p:extLst>
      <p:ext uri="{BB962C8B-B14F-4D97-AF65-F5344CB8AC3E}">
        <p14:creationId xmlns:p14="http://schemas.microsoft.com/office/powerpoint/2010/main" val="13789260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a:t>
            </a:r>
            <a:r>
              <a:rPr lang="en-US" dirty="0" err="1"/>
              <a:t>andriys</a:t>
            </a:r>
            <a:endParaRPr lang="en-US" dirty="0"/>
          </a:p>
          <a:p>
            <a:r>
              <a:rPr lang="en-US" dirty="0"/>
              <a:t>https://datascience.stackexchange.com/questions/6107/what-are-deconvolutional-layers</a:t>
            </a:r>
          </a:p>
          <a:p>
            <a:endParaRPr lang="en-US" dirty="0"/>
          </a:p>
          <a:p>
            <a:endParaRPr lang="en-US" dirty="0"/>
          </a:p>
          <a:p>
            <a:r>
              <a:rPr lang="en-US" dirty="0"/>
              <a:t>Note that the kernel here is not normalized, so if we were applying it as an image processing operation, then it would brighten the image significantly.</a:t>
            </a:r>
          </a:p>
          <a:p>
            <a:r>
              <a:rPr lang="en-US" dirty="0"/>
              <a:t>Note also that, in CNNs, there’s no need to normalize kernels – the operations on feature maps can learn to produce a large response if required.</a:t>
            </a:r>
          </a:p>
        </p:txBody>
      </p:sp>
      <p:sp>
        <p:nvSpPr>
          <p:cNvPr id="4" name="Slide Number Placeholder 3"/>
          <p:cNvSpPr>
            <a:spLocks noGrp="1"/>
          </p:cNvSpPr>
          <p:nvPr>
            <p:ph type="sldNum" sz="quarter" idx="10"/>
          </p:nvPr>
        </p:nvSpPr>
        <p:spPr/>
        <p:txBody>
          <a:bodyPr/>
          <a:lstStyle/>
          <a:p>
            <a:fld id="{B09C3421-276A-483B-B8F5-DC935D7203BA}" type="slidenum">
              <a:rPr lang="en-US" smtClean="0"/>
              <a:t>108</a:t>
            </a:fld>
            <a:endParaRPr lang="en-US"/>
          </a:p>
        </p:txBody>
      </p:sp>
    </p:spTree>
    <p:extLst>
      <p:ext uri="{BB962C8B-B14F-4D97-AF65-F5344CB8AC3E}">
        <p14:creationId xmlns:p14="http://schemas.microsoft.com/office/powerpoint/2010/main" val="9538516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https://datascience.stackexchange.com/questions/6107/what-are-deconvolutional-layers</a:t>
            </a:r>
          </a:p>
          <a:p>
            <a:r>
              <a:rPr lang="en-US" dirty="0"/>
              <a:t>https://distill.pub/2016/deconv-checkerboard/</a:t>
            </a:r>
          </a:p>
        </p:txBody>
      </p:sp>
      <p:sp>
        <p:nvSpPr>
          <p:cNvPr id="4" name="Slide Number Placeholder 3"/>
          <p:cNvSpPr>
            <a:spLocks noGrp="1"/>
          </p:cNvSpPr>
          <p:nvPr>
            <p:ph type="sldNum" sz="quarter" idx="10"/>
          </p:nvPr>
        </p:nvSpPr>
        <p:spPr/>
        <p:txBody>
          <a:bodyPr/>
          <a:lstStyle/>
          <a:p>
            <a:fld id="{B09C3421-276A-483B-B8F5-DC935D7203BA}" type="slidenum">
              <a:rPr lang="en-US" smtClean="0"/>
              <a:t>109</a:t>
            </a:fld>
            <a:endParaRPr lang="en-US"/>
          </a:p>
        </p:txBody>
      </p:sp>
    </p:spTree>
    <p:extLst>
      <p:ext uri="{BB962C8B-B14F-4D97-AF65-F5344CB8AC3E}">
        <p14:creationId xmlns:p14="http://schemas.microsoft.com/office/powerpoint/2010/main" val="12038950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https://datascience.stackexchange.com/questions/6107/what-are-deconvolutional-layers</a:t>
            </a:r>
          </a:p>
          <a:p>
            <a:r>
              <a:rPr lang="en-US" dirty="0"/>
              <a:t>https://distill.pub/2016/deconv-checkerboard/</a:t>
            </a:r>
          </a:p>
        </p:txBody>
      </p:sp>
      <p:sp>
        <p:nvSpPr>
          <p:cNvPr id="4" name="Slide Number Placeholder 3"/>
          <p:cNvSpPr>
            <a:spLocks noGrp="1"/>
          </p:cNvSpPr>
          <p:nvPr>
            <p:ph type="sldNum" sz="quarter" idx="10"/>
          </p:nvPr>
        </p:nvSpPr>
        <p:spPr/>
        <p:txBody>
          <a:bodyPr/>
          <a:lstStyle/>
          <a:p>
            <a:fld id="{B09C3421-276A-483B-B8F5-DC935D7203BA}" type="slidenum">
              <a:rPr lang="en-US" smtClean="0"/>
              <a:t>110</a:t>
            </a:fld>
            <a:endParaRPr lang="en-US"/>
          </a:p>
        </p:txBody>
      </p:sp>
    </p:spTree>
    <p:extLst>
      <p:ext uri="{BB962C8B-B14F-4D97-AF65-F5344CB8AC3E}">
        <p14:creationId xmlns:p14="http://schemas.microsoft.com/office/powerpoint/2010/main" val="20355449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 name="Shape 1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5249860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2412825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1245798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620868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9C3421-276A-483B-B8F5-DC935D7203BA}" type="slidenum">
              <a:rPr lang="en-US" smtClean="0"/>
              <a:t>117</a:t>
            </a:fld>
            <a:endParaRPr lang="en-US"/>
          </a:p>
        </p:txBody>
      </p:sp>
    </p:spTree>
    <p:extLst>
      <p:ext uri="{BB962C8B-B14F-4D97-AF65-F5344CB8AC3E}">
        <p14:creationId xmlns:p14="http://schemas.microsoft.com/office/powerpoint/2010/main" val="9326557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 name="Shape 2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3763481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4" name="Shape 2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555443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2" name="Shape 2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 NYUD net for multi-modal input and SIFT Flow net for multi-task output</a:t>
            </a:r>
          </a:p>
        </p:txBody>
      </p:sp>
    </p:spTree>
    <p:extLst>
      <p:ext uri="{BB962C8B-B14F-4D97-AF65-F5344CB8AC3E}">
        <p14:creationId xmlns:p14="http://schemas.microsoft.com/office/powerpoint/2010/main" val="22546549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988E9B-A130-D344-8A6C-452A4A0696BE}" type="slidenum">
              <a:rPr lang="en-US" smtClean="0">
                <a:solidFill>
                  <a:prstClr val="black"/>
                </a:solidFill>
              </a:rPr>
              <a:pPr/>
              <a:t>125</a:t>
            </a:fld>
            <a:endParaRPr lang="en-US">
              <a:solidFill>
                <a:prstClr val="black"/>
              </a:solidFill>
            </a:endParaRPr>
          </a:p>
        </p:txBody>
      </p:sp>
    </p:spTree>
    <p:extLst>
      <p:ext uri="{BB962C8B-B14F-4D97-AF65-F5344CB8AC3E}">
        <p14:creationId xmlns:p14="http://schemas.microsoft.com/office/powerpoint/2010/main" val="11258543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7. The top-5 most confident images from the Flickr dataset for the S2 cells on the left, showing the diverse visual representation of places that </a:t>
            </a:r>
            <a:r>
              <a:rPr lang="en-US" dirty="0" err="1"/>
              <a:t>PlaNet</a:t>
            </a:r>
            <a:r>
              <a:rPr lang="en-US" dirty="0"/>
              <a:t> learns.</a:t>
            </a:r>
          </a:p>
        </p:txBody>
      </p:sp>
      <p:sp>
        <p:nvSpPr>
          <p:cNvPr id="4" name="Slide Number Placeholder 3"/>
          <p:cNvSpPr>
            <a:spLocks noGrp="1"/>
          </p:cNvSpPr>
          <p:nvPr>
            <p:ph type="sldNum" sz="quarter" idx="10"/>
          </p:nvPr>
        </p:nvSpPr>
        <p:spPr/>
        <p:txBody>
          <a:bodyPr/>
          <a:lstStyle/>
          <a:p>
            <a:fld id="{77A91DB0-B9FF-4202-A601-7C2BA4C2435D}" type="slidenum">
              <a:rPr lang="en-US" smtClean="0"/>
              <a:t>129</a:t>
            </a:fld>
            <a:endParaRPr lang="en-US"/>
          </a:p>
        </p:txBody>
      </p:sp>
    </p:spTree>
    <p:extLst>
      <p:ext uri="{BB962C8B-B14F-4D97-AF65-F5344CB8AC3E}">
        <p14:creationId xmlns:p14="http://schemas.microsoft.com/office/powerpoint/2010/main" val="33157304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1. Comparison of </a:t>
            </a:r>
            <a:r>
              <a:rPr lang="en-US" dirty="0" err="1"/>
              <a:t>PlaNet</a:t>
            </a:r>
            <a:r>
              <a:rPr lang="en-US" dirty="0"/>
              <a:t> with Im2GPS. Percentages are the fraction of images from the Im2GPS test set that were localized within the given radius. (Numbers for the original Im2GPS are approximate as they were extracted from a plot in the paper.)</a:t>
            </a:r>
          </a:p>
          <a:p>
            <a:endParaRPr lang="en-US" dirty="0"/>
          </a:p>
          <a:p>
            <a:r>
              <a:rPr lang="en-US" dirty="0"/>
              <a:t>Table 3. Median localization error (km) by image category on the Im2GPS test set. Manmade Landmark are landmark buildings like the Eiffel Tower, Natural Landmark are geographical features like the Grand Canyon, City Scene and Natural Scene are photos taken in cities or in nature not showing any distinctive landmarks, and Animal are photos of individual animals. </a:t>
            </a:r>
          </a:p>
        </p:txBody>
      </p:sp>
      <p:sp>
        <p:nvSpPr>
          <p:cNvPr id="4" name="Slide Number Placeholder 3"/>
          <p:cNvSpPr>
            <a:spLocks noGrp="1"/>
          </p:cNvSpPr>
          <p:nvPr>
            <p:ph type="sldNum" sz="quarter" idx="10"/>
          </p:nvPr>
        </p:nvSpPr>
        <p:spPr/>
        <p:txBody>
          <a:bodyPr/>
          <a:lstStyle/>
          <a:p>
            <a:fld id="{77A91DB0-B9FF-4202-A601-7C2BA4C2435D}" type="slidenum">
              <a:rPr lang="en-US" smtClean="0"/>
              <a:t>130</a:t>
            </a:fld>
            <a:endParaRPr lang="en-US"/>
          </a:p>
        </p:txBody>
      </p:sp>
    </p:spTree>
    <p:extLst>
      <p:ext uri="{BB962C8B-B14F-4D97-AF65-F5344CB8AC3E}">
        <p14:creationId xmlns:p14="http://schemas.microsoft.com/office/powerpoint/2010/main" val="15010837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10. Left: Input image, right: </a:t>
            </a:r>
            <a:r>
              <a:rPr lang="en-US" dirty="0" err="1"/>
              <a:t>Heatmap</a:t>
            </a:r>
            <a:r>
              <a:rPr lang="en-US" dirty="0"/>
              <a:t> of the probability of the correct class when sliding an occluding window over the image as in [53]. (a) Grand Canyon. Occluding the distinctive mountain formation makes the confidence in the correct location drop the most. (b) Norway. While the house in the foreground is fairly generic, the snowy mountain range on the left is the most important cue. (c) Shanghai. Confidence in the correct location increases if the palm trees in the foreground are covered since they are not common in Shanghai.</a:t>
            </a:r>
          </a:p>
        </p:txBody>
      </p:sp>
      <p:sp>
        <p:nvSpPr>
          <p:cNvPr id="4" name="Slide Number Placeholder 3"/>
          <p:cNvSpPr>
            <a:spLocks noGrp="1"/>
          </p:cNvSpPr>
          <p:nvPr>
            <p:ph type="sldNum" sz="quarter" idx="10"/>
          </p:nvPr>
        </p:nvSpPr>
        <p:spPr/>
        <p:txBody>
          <a:bodyPr/>
          <a:lstStyle/>
          <a:p>
            <a:fld id="{77A91DB0-B9FF-4202-A601-7C2BA4C2435D}" type="slidenum">
              <a:rPr lang="en-US" smtClean="0"/>
              <a:t>131</a:t>
            </a:fld>
            <a:endParaRPr lang="en-US"/>
          </a:p>
        </p:txBody>
      </p:sp>
    </p:spTree>
    <p:extLst>
      <p:ext uri="{BB962C8B-B14F-4D97-AF65-F5344CB8AC3E}">
        <p14:creationId xmlns:p14="http://schemas.microsoft.com/office/powerpoint/2010/main" val="28309961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 Top: </a:t>
            </a:r>
            <a:r>
              <a:rPr lang="en-US" dirty="0" err="1"/>
              <a:t>GeoGuessr</a:t>
            </a:r>
            <a:r>
              <a:rPr lang="en-US" dirty="0"/>
              <a:t> panorama, Bottom: Ground truth location (yellow), human guess (green), </a:t>
            </a:r>
            <a:r>
              <a:rPr lang="en-US" dirty="0" err="1"/>
              <a:t>PlaNet</a:t>
            </a:r>
            <a:r>
              <a:rPr lang="en-US" dirty="0"/>
              <a:t> guess (blue). </a:t>
            </a:r>
          </a:p>
        </p:txBody>
      </p:sp>
      <p:sp>
        <p:nvSpPr>
          <p:cNvPr id="4" name="Slide Number Placeholder 3"/>
          <p:cNvSpPr>
            <a:spLocks noGrp="1"/>
          </p:cNvSpPr>
          <p:nvPr>
            <p:ph type="sldNum" sz="quarter" idx="10"/>
          </p:nvPr>
        </p:nvSpPr>
        <p:spPr/>
        <p:txBody>
          <a:bodyPr/>
          <a:lstStyle/>
          <a:p>
            <a:fld id="{77A91DB0-B9FF-4202-A601-7C2BA4C2435D}" type="slidenum">
              <a:rPr lang="en-US" smtClean="0"/>
              <a:t>132</a:t>
            </a:fld>
            <a:endParaRPr lang="en-US"/>
          </a:p>
        </p:txBody>
      </p:sp>
    </p:spTree>
    <p:extLst>
      <p:ext uri="{BB962C8B-B14F-4D97-AF65-F5344CB8AC3E}">
        <p14:creationId xmlns:p14="http://schemas.microsoft.com/office/powerpoint/2010/main" val="25996862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 increases up the y-axis, so human performance is worse than </a:t>
            </a:r>
            <a:r>
              <a:rPr lang="en-US" dirty="0" err="1"/>
              <a:t>PlaNet</a:t>
            </a:r>
            <a:r>
              <a:rPr lang="en-US" dirty="0"/>
              <a:t>.</a:t>
            </a:r>
          </a:p>
        </p:txBody>
      </p:sp>
      <p:sp>
        <p:nvSpPr>
          <p:cNvPr id="4" name="Slide Number Placeholder 3"/>
          <p:cNvSpPr>
            <a:spLocks noGrp="1"/>
          </p:cNvSpPr>
          <p:nvPr>
            <p:ph type="sldNum" sz="quarter" idx="10"/>
          </p:nvPr>
        </p:nvSpPr>
        <p:spPr/>
        <p:txBody>
          <a:bodyPr/>
          <a:lstStyle/>
          <a:p>
            <a:fld id="{B09C3421-276A-483B-B8F5-DC935D7203BA}" type="slidenum">
              <a:rPr lang="en-US" smtClean="0"/>
              <a:t>133</a:t>
            </a:fld>
            <a:endParaRPr lang="en-US"/>
          </a:p>
        </p:txBody>
      </p:sp>
    </p:spTree>
    <p:extLst>
      <p:ext uri="{BB962C8B-B14F-4D97-AF65-F5344CB8AC3E}">
        <p14:creationId xmlns:p14="http://schemas.microsoft.com/office/powerpoint/2010/main" val="28894541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https://blogs.microsoft.com/next/2015/12/10/microsoft-researchers-win-imagenet-computer-vision-challenge/#sm.00017fqnl1bz6fqf11amuo0d9ttdp</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C3421-276A-483B-B8F5-DC935D7203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63668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TensorFlow</a:t>
            </a:r>
            <a:r>
              <a:rPr lang="en-US" dirty="0"/>
              <a:t> implementation: https://github.com/CharlesShang/FastMaskRCNN</a:t>
            </a:r>
          </a:p>
        </p:txBody>
      </p:sp>
      <p:sp>
        <p:nvSpPr>
          <p:cNvPr id="4" name="Slide Number Placeholder 3"/>
          <p:cNvSpPr>
            <a:spLocks noGrp="1"/>
          </p:cNvSpPr>
          <p:nvPr>
            <p:ph type="sldNum" sz="quarter" idx="10"/>
          </p:nvPr>
        </p:nvSpPr>
        <p:spPr/>
        <p:txBody>
          <a:bodyPr/>
          <a:lstStyle/>
          <a:p>
            <a:fld id="{B09C3421-276A-483B-B8F5-DC935D7203BA}" type="slidenum">
              <a:rPr lang="en-US" smtClean="0"/>
              <a:t>136</a:t>
            </a:fld>
            <a:endParaRPr lang="en-US"/>
          </a:p>
        </p:txBody>
      </p:sp>
    </p:spTree>
    <p:extLst>
      <p:ext uri="{BB962C8B-B14F-4D97-AF65-F5344CB8AC3E}">
        <p14:creationId xmlns:p14="http://schemas.microsoft.com/office/powerpoint/2010/main" val="36805949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http://journal.frontiersin.org/article/10.3389/frobt.2015.00036/full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46552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http://journal.frontiersin.org/article/10.3389/frobt.2015.00036/full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4F166-CAD4-419F-9AAC-FCF7FF1832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43216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61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Consider the picture here.  Where do you think the picture was taken? (pause, pause, pause)</a:t>
            </a:r>
          </a:p>
          <a:p>
            <a:r>
              <a:rPr lang="en-US" baseline="0" dirty="0"/>
              <a:t>This photo was from the popular “view from your window” contest.  A weekly fun competition that had been running almost for 5 years.  In the contest, </a:t>
            </a:r>
            <a:r>
              <a:rPr lang="en-US" baseline="0" dirty="0" err="1"/>
              <a:t>contenstents</a:t>
            </a:r>
            <a:r>
              <a:rPr lang="en-US" baseline="0" dirty="0"/>
              <a:t> were asked to localize where the image was taken.  And it can be anywhere on the earth.</a:t>
            </a:r>
          </a:p>
          <a:p>
            <a:endParaRPr lang="en-US" baseline="0" dirty="0"/>
          </a:p>
          <a:p>
            <a:endParaRPr lang="en-US" baseline="0" dirty="0"/>
          </a:p>
          <a:p>
            <a:endParaRPr lang="en-US" baseline="0" dirty="0"/>
          </a:p>
          <a:p>
            <a:r>
              <a:rPr lang="en-US" baseline="0" dirty="0"/>
              <a:t>You may recognize the building architecture is quite unique.  The train running on the street is a clue.  Or the blue sign reading “Pizzeria”.  All these visual information can be great information to </a:t>
            </a:r>
            <a:r>
              <a:rPr lang="en-US" baseline="0" dirty="0" err="1"/>
              <a:t>geolocalize</a:t>
            </a:r>
            <a:r>
              <a:rPr lang="en-US" baseline="0" dirty="0"/>
              <a:t> the image.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09453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This is</a:t>
            </a:r>
            <a:r>
              <a:rPr lang="en-US" baseline="0" dirty="0"/>
              <a:t> someone’s careful response to the contest.  A diverse set of publicly available data sources were used to localize the image.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We can see there is a diversity of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421112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popular approach used</a:t>
            </a:r>
            <a:r>
              <a:rPr lang="en-US" baseline="0" dirty="0"/>
              <a:t> t</a:t>
            </a:r>
            <a:r>
              <a:rPr lang="en-US" dirty="0"/>
              <a:t>o </a:t>
            </a:r>
            <a:r>
              <a:rPr lang="en-US" dirty="0" err="1"/>
              <a:t>geolocalize</a:t>
            </a:r>
            <a:r>
              <a:rPr lang="en-US" dirty="0"/>
              <a:t> a</a:t>
            </a:r>
            <a:r>
              <a:rPr lang="en-US" baseline="0" dirty="0"/>
              <a:t>n image is to match the query image to geo-referenced ground-level images (such as images provided by Google street-view).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469701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alternative,</a:t>
            </a:r>
            <a:r>
              <a:rPr lang="en-US" baseline="0" dirty="0"/>
              <a:t> another popular approach used in the “view from your window contest” is to localize the query images by matching it to the aerial imagery.  Which has the advantage that can densely cover a large region.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6266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particularly</a:t>
            </a:r>
            <a:r>
              <a:rPr lang="en-US" baseline="0" dirty="0"/>
              <a:t> interested in matching ground-to-aerial images.</a:t>
            </a:r>
            <a:endParaRPr lang="en-US" dirty="0"/>
          </a:p>
          <a:p>
            <a:r>
              <a:rPr lang="en-US" dirty="0"/>
              <a:t>However,</a:t>
            </a:r>
            <a:r>
              <a:rPr lang="en-US" baseline="0" dirty="0"/>
              <a:t> the images look quite different because of the illumination, occlusions, imaging device, time of day, moving objects like car, and so on…  All these variations make the matching problem challenging.</a:t>
            </a:r>
          </a:p>
          <a:p>
            <a:r>
              <a:rPr lang="en-US" baseline="0" dirty="0"/>
              <a:t>A couple works from </a:t>
            </a:r>
            <a:r>
              <a:rPr lang="en-US" baseline="0" dirty="0" err="1"/>
              <a:t>shan</a:t>
            </a:r>
            <a:r>
              <a:rPr lang="en-US" baseline="0" dirty="0"/>
              <a:t>, </a:t>
            </a:r>
            <a:r>
              <a:rPr lang="en-US" baseline="0" dirty="0" err="1"/>
              <a:t>bansal</a:t>
            </a:r>
            <a:r>
              <a:rPr lang="en-US" baseline="0" dirty="0"/>
              <a:t> group tried to address that before.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438191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demonstrate the level of difficulty of ground-to-aerial </a:t>
            </a:r>
            <a:r>
              <a:rPr lang="en-US" baseline="0" dirty="0" err="1"/>
              <a:t>geolocalization</a:t>
            </a:r>
            <a:r>
              <a:rPr lang="en-US" baseline="0" dirty="0"/>
              <a:t>, we select four cross-view pairs.  Some of them are from the same locations, some are not.</a:t>
            </a:r>
          </a:p>
          <a:p>
            <a:endParaRPr lang="en-US" baseline="0" dirty="0"/>
          </a:p>
          <a:p>
            <a:r>
              <a:rPr lang="en-US" baseline="0" dirty="0"/>
              <a:t>The top row shows the ground-level images and the bottom row shows the aerial images.</a:t>
            </a:r>
          </a:p>
          <a:p>
            <a:r>
              <a:rPr lang="en-US" baseline="0" dirty="0"/>
              <a:t>Guess which pairs are from the same location?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89092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this example, only center two pairs are from the same location.   Which is quite challenging for human.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492466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Matching</a:t>
            </a:r>
            <a:r>
              <a:rPr lang="en-US" baseline="0" dirty="0"/>
              <a:t> ground-to-aerial images </a:t>
            </a:r>
            <a:r>
              <a:rPr lang="en-US" dirty="0"/>
              <a:t>is also</a:t>
            </a:r>
            <a:r>
              <a:rPr lang="en-US" baseline="0" dirty="0"/>
              <a:t> quite challenging computationally.</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obviously thing to try would be SIFT + RANSAC but due to all variations mentioned in the previous slide.  It doesn’t work</a:t>
            </a:r>
          </a:p>
          <a:p>
            <a:r>
              <a:rPr lang="en-US" baseline="0" dirty="0"/>
              <a:t>And this motivates us to learn a better feature representations with deep learning so that the ground and aerial images can be matched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936556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with any approach</a:t>
            </a:r>
            <a:r>
              <a:rPr lang="en-US" baseline="0" dirty="0"/>
              <a:t> using deep learning, we need significant amount of data to learn from.</a:t>
            </a:r>
          </a:p>
          <a:p>
            <a:r>
              <a:rPr lang="en-US" baseline="0" dirty="0"/>
              <a:t>In our case, we will be learning from corresponding ground-aerial pairs as shown in this slide.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464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collect these pairs by using information captured by </a:t>
            </a:r>
            <a:r>
              <a:rPr lang="en-US" baseline="0" dirty="0" err="1"/>
              <a:t>google</a:t>
            </a:r>
            <a:r>
              <a:rPr lang="en-US" baseline="0" dirty="0"/>
              <a:t> street-view car and aerial imagery.</a:t>
            </a:r>
          </a:p>
          <a:p>
            <a:endParaRPr lang="en-US" baseline="0" dirty="0"/>
          </a:p>
          <a:p>
            <a:r>
              <a:rPr lang="en-US" baseline="0" dirty="0"/>
              <a:t>Google provides the heading direction and </a:t>
            </a:r>
            <a:r>
              <a:rPr lang="en-US" baseline="0" dirty="0" err="1"/>
              <a:t>gps</a:t>
            </a:r>
            <a:r>
              <a:rPr lang="en-US" baseline="0" dirty="0"/>
              <a:t> location so we know the camera pose of each street view panorama image.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05913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Google also provides rough depth estimates which we use to assign a dominant depth to each street-view crop.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701818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Together with known</a:t>
            </a:r>
            <a:r>
              <a:rPr lang="en-US" baseline="0" dirty="0"/>
              <a:t> camera pose and depth estimates, we compute the </a:t>
            </a:r>
            <a:r>
              <a:rPr lang="en-US" baseline="0" dirty="0" err="1"/>
              <a:t>homography</a:t>
            </a:r>
            <a:r>
              <a:rPr lang="en-US" baseline="0" dirty="0"/>
              <a:t> to align the dominant plane of the street-view crop to aerial image crops.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63533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process to generate</a:t>
            </a:r>
            <a:r>
              <a:rPr lang="en-US" baseline="0" dirty="0"/>
              <a:t> a city scale cross-view image collection which </a:t>
            </a:r>
            <a:r>
              <a:rPr lang="en-US" baseline="0"/>
              <a:t>we will </a:t>
            </a:r>
            <a:r>
              <a:rPr lang="en-US" baseline="0" dirty="0"/>
              <a:t>use for training the deep learning model.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6441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685800"/>
            <a:ext cx="4559300" cy="3429000"/>
          </a:xfrm>
        </p:spPr>
      </p:sp>
      <p:sp>
        <p:nvSpPr>
          <p:cNvPr id="3" name="Notes Placeholder 2"/>
          <p:cNvSpPr>
            <a:spLocks noGrp="1"/>
          </p:cNvSpPr>
          <p:nvPr>
            <p:ph type="body" idx="1"/>
          </p:nvPr>
        </p:nvSpPr>
        <p:spPr/>
        <p:txBody>
          <a:bodyPr/>
          <a:lstStyle/>
          <a:p>
            <a:r>
              <a:rPr lang="en-US" dirty="0"/>
              <a:t>The </a:t>
            </a:r>
            <a:r>
              <a:rPr lang="en-US" dirty="0" err="1"/>
              <a:t>siamese</a:t>
            </a:r>
            <a:r>
              <a:rPr lang="en-US" dirty="0"/>
              <a:t> network</a:t>
            </a:r>
            <a:r>
              <a:rPr lang="en-US" baseline="0" dirty="0"/>
              <a:t> consists of two networks that have identical architecture, here labeled as A and B.</a:t>
            </a:r>
          </a:p>
          <a:p>
            <a:endParaRPr lang="en-US" baseline="0" dirty="0"/>
          </a:p>
          <a:p>
            <a:r>
              <a:rPr lang="en-US" dirty="0"/>
              <a:t>And we</a:t>
            </a:r>
            <a:r>
              <a:rPr lang="en-US" baseline="0" dirty="0"/>
              <a:t> use the </a:t>
            </a:r>
            <a:r>
              <a:rPr lang="en-US" baseline="0" dirty="0" err="1"/>
              <a:t>alex</a:t>
            </a:r>
            <a:r>
              <a:rPr lang="en-US" baseline="0" dirty="0"/>
              <a:t> net architecture without fc8 layer..</a:t>
            </a:r>
          </a:p>
          <a:p>
            <a:endParaRPr lang="en-US" baseline="0" dirty="0"/>
          </a:p>
          <a:p>
            <a:r>
              <a:rPr lang="en-US" baseline="0" dirty="0"/>
              <a:t>The network can embed input images onto an embedding space.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014B63-17BF-47F6-A15C-1E0EB31F88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56239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In the training</a:t>
            </a:r>
            <a:r>
              <a:rPr lang="en-US" baseline="0" dirty="0"/>
              <a:t> stage, the network takes a pair of data as input.</a:t>
            </a:r>
            <a:endParaRPr lang="en-US" dirty="0"/>
          </a:p>
          <a:p>
            <a:r>
              <a:rPr lang="en-US" dirty="0"/>
              <a:t>Given a pair of images form the same location, which</a:t>
            </a:r>
            <a:r>
              <a:rPr lang="en-US" baseline="0" dirty="0"/>
              <a:t> we called it a positive pair, the learning process will try to pull the images from the same location together in the embedding space.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014B63-17BF-47F6-A15C-1E0EB31F88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844828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Given a pair of images that are from different location,</a:t>
            </a:r>
            <a:r>
              <a:rPr lang="en-US" baseline="0" dirty="0"/>
              <a:t> which we called it negative pairs, the learning process will push the images from different locations away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014B63-17BF-47F6-A15C-1E0EB31F88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557451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Specifically, we use contrastive loss, which tries to pull positive</a:t>
            </a:r>
            <a:r>
              <a:rPr lang="en-US" baseline="0" dirty="0"/>
              <a:t> pairs to have pair distance 0 and push the negative pair away such that it has pair distance larger than margin 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178792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demonstrate the value of our </a:t>
            </a:r>
            <a:r>
              <a:rPr lang="en-US" dirty="0" err="1"/>
              <a:t>siamese</a:t>
            </a:r>
            <a:r>
              <a:rPr lang="en-US" baseline="0" dirty="0"/>
              <a:t> network, first let’s look at the distribution of distances between positive and negative pairs if we simply use the off the shelf </a:t>
            </a:r>
            <a:r>
              <a:rPr lang="en-US" baseline="0" dirty="0" err="1"/>
              <a:t>alexnet</a:t>
            </a:r>
            <a:r>
              <a:rPr lang="en-US" baseline="0" dirty="0"/>
              <a:t> trained on </a:t>
            </a:r>
            <a:r>
              <a:rPr lang="en-US" baseline="0" dirty="0" err="1"/>
              <a:t>imagenet</a:t>
            </a:r>
            <a:r>
              <a:rPr lang="en-US" baseline="0" dirty="0"/>
              <a:t>. You can see that the positive pairs aren’t really closer together than the negative pairs.</a:t>
            </a:r>
          </a:p>
          <a:p>
            <a:endParaRPr lang="en-US" baseline="0" dirty="0"/>
          </a:p>
          <a:p>
            <a:r>
              <a:rPr lang="en-US" baseline="0" dirty="0"/>
              <a:t>We use the average pair distance from this experiment to set the margin for our </a:t>
            </a:r>
            <a:r>
              <a:rPr lang="en-US" baseline="0" dirty="0" err="1"/>
              <a:t>siamese</a:t>
            </a:r>
            <a:r>
              <a:rPr lang="en-US" baseline="0" dirty="0"/>
              <a:t> network and after 50k learning iterations we have a new embedding with the pair distances on the right.</a:t>
            </a:r>
          </a:p>
          <a:p>
            <a:r>
              <a:rPr lang="en-US" baseline="0" dirty="0"/>
              <a:t>And now there are many positive pairs that have smaller distance compared to the negative pairs.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295240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the matching</a:t>
            </a:r>
            <a:r>
              <a:rPr lang="en-US" baseline="0" dirty="0"/>
              <a:t> pairs that have small distance in the learned feature embedding.  The figure shows the positive pairs that are correctly verified by the network with high confidence.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67229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And</a:t>
            </a:r>
            <a:r>
              <a:rPr lang="en-US" baseline="0" dirty="0"/>
              <a:t> here shows the negative pairs that are mistaken by the network as matching pairs.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133910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face verification literature,</a:t>
            </a:r>
            <a:r>
              <a:rPr lang="en-US" baseline="0" dirty="0"/>
              <a:t> A and B share the same network architecture as well as the parameters.</a:t>
            </a:r>
          </a:p>
          <a:p>
            <a:r>
              <a:rPr lang="en-US" baseline="0" dirty="0"/>
              <a:t>The reason is the input face data is from the same domain.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75825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train this</a:t>
            </a:r>
            <a:r>
              <a:rPr lang="en-US" baseline="0" dirty="0"/>
              <a:t> domain specific network, and to our surprise, it only gave us 2% AP improvement.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634975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shows the quantitative results measured</a:t>
            </a:r>
            <a:r>
              <a:rPr lang="en-US" baseline="0" dirty="0"/>
              <a:t> by average precision on the verification task</a:t>
            </a:r>
          </a:p>
          <a:p>
            <a:r>
              <a:rPr lang="en-US" baseline="0" dirty="0"/>
              <a:t>If we randomly assign matched and unmatched to the test pairs, the </a:t>
            </a:r>
            <a:r>
              <a:rPr lang="en-US" baseline="0" dirty="0" err="1"/>
              <a:t>ap</a:t>
            </a:r>
            <a:r>
              <a:rPr lang="en-US" baseline="0" dirty="0"/>
              <a:t> is 5%.</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8E9B-A130-D344-8A6C-452A4A069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736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F78727-5E99-4172-B82D-8C5095420073}" type="datetimeFigureOut">
              <a:rPr lang="en-US" smtClean="0"/>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021792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F78727-5E99-4172-B82D-8C5095420073}" type="datetimeFigureOut">
              <a:rPr lang="en-US" smtClean="0"/>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720865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F78727-5E99-4172-B82D-8C5095420073}" type="datetimeFigureOut">
              <a:rPr lang="en-US" smtClean="0"/>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2749341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F78727-5E99-4172-B82D-8C5095420073}" type="datetimeFigureOut">
              <a:rPr lang="en-US" smtClean="0"/>
              <a:t>3/18/2019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228972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F78727-5E99-4172-B82D-8C5095420073}" type="datetimeFigureOut">
              <a:rPr lang="en-US" smtClean="0"/>
              <a:t>3/18/2019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581055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F78727-5E99-4172-B82D-8C5095420073}" type="datetimeFigureOut">
              <a:rPr lang="en-US" smtClean="0"/>
              <a:t>3/18/2019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402446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F78727-5E99-4172-B82D-8C5095420073}" type="datetimeFigureOut">
              <a:rPr lang="en-US" smtClean="0"/>
              <a:t>3/18/2019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577862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F78727-5E99-4172-B82D-8C5095420073}" type="datetimeFigureOut">
              <a:rPr lang="en-US" smtClean="0"/>
              <a:t>3/18/2019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80093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F78727-5E99-4172-B82D-8C5095420073}" type="datetimeFigureOut">
              <a:rPr lang="en-US" smtClean="0"/>
              <a:t>3/18/2019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2293743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F78727-5E99-4172-B82D-8C5095420073}" type="datetimeFigureOut">
              <a:rPr lang="en-US" smtClean="0"/>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948691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F78727-5E99-4172-B82D-8C5095420073}" type="datetimeFigureOut">
              <a:rPr lang="en-US" smtClean="0"/>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8838-1B93-49DF-879F-EC430561FD87}" type="slidenum">
              <a:rPr lang="en-US" smtClean="0"/>
              <a:t>‹#›</a:t>
            </a:fld>
            <a:endParaRPr lang="en-US"/>
          </a:p>
        </p:txBody>
      </p:sp>
    </p:spTree>
    <p:extLst>
      <p:ext uri="{BB962C8B-B14F-4D97-AF65-F5344CB8AC3E}">
        <p14:creationId xmlns:p14="http://schemas.microsoft.com/office/powerpoint/2010/main" val="1659125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7BAC31B-5D2B-4C02-914D-54EBBE554F14}" type="datetimeFigureOut">
              <a:rPr lang="en-US"/>
              <a:pPr>
                <a:defRPr/>
              </a:pPr>
              <a:t>3/18/2019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B3E88E6-60F7-47EA-9E00-EA126B9CC593}" type="slidenum">
              <a:rPr lang="en-US" altLang="en-US"/>
              <a:pPr/>
              <a:t>‹#›</a:t>
            </a:fld>
            <a:endParaRPr lang="en-US" altLang="en-US"/>
          </a:p>
        </p:txBody>
      </p:sp>
    </p:spTree>
    <p:extLst>
      <p:ext uri="{BB962C8B-B14F-4D97-AF65-F5344CB8AC3E}">
        <p14:creationId xmlns:p14="http://schemas.microsoft.com/office/powerpoint/2010/main" val="2165902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6A4E8531-F8E0-4607-ADEF-F28F500F91A4}" type="datetimeFigureOut">
              <a:rPr lang="en-US"/>
              <a:pPr>
                <a:defRPr/>
              </a:pPr>
              <a:t>3/18/2019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C47E887-D0C2-49BA-B9E7-B0B7D95FA602}" type="slidenum">
              <a:rPr lang="en-US" altLang="en-US"/>
              <a:pPr/>
              <a:t>‹#›</a:t>
            </a:fld>
            <a:endParaRPr lang="en-US" altLang="en-US"/>
          </a:p>
        </p:txBody>
      </p:sp>
    </p:spTree>
    <p:extLst>
      <p:ext uri="{BB962C8B-B14F-4D97-AF65-F5344CB8AC3E}">
        <p14:creationId xmlns:p14="http://schemas.microsoft.com/office/powerpoint/2010/main" val="485868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2707372-E1B9-469A-8BD9-F5706E7B347B}" type="datetimeFigureOut">
              <a:rPr lang="en-US"/>
              <a:pPr>
                <a:defRPr/>
              </a:pPr>
              <a:t>3/18/2019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67E86AF-B70E-4980-AACC-0EFDB9E9E518}" type="slidenum">
              <a:rPr lang="en-US" altLang="en-US"/>
              <a:pPr/>
              <a:t>‹#›</a:t>
            </a:fld>
            <a:endParaRPr lang="en-US" altLang="en-US"/>
          </a:p>
        </p:txBody>
      </p:sp>
    </p:spTree>
    <p:extLst>
      <p:ext uri="{BB962C8B-B14F-4D97-AF65-F5344CB8AC3E}">
        <p14:creationId xmlns:p14="http://schemas.microsoft.com/office/powerpoint/2010/main" val="4037346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707D12E-51F0-4B46-B3F5-E00AB2CF89D6}" type="datetimeFigureOut">
              <a:rPr lang="en-US"/>
              <a:pPr>
                <a:defRPr/>
              </a:pPr>
              <a:t>3/18/2019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AABABAC-D57B-4458-A4ED-05F00AB86B8E}" type="slidenum">
              <a:rPr lang="en-US" altLang="en-US"/>
              <a:pPr/>
              <a:t>‹#›</a:t>
            </a:fld>
            <a:endParaRPr lang="en-US" altLang="en-US"/>
          </a:p>
        </p:txBody>
      </p:sp>
    </p:spTree>
    <p:extLst>
      <p:ext uri="{BB962C8B-B14F-4D97-AF65-F5344CB8AC3E}">
        <p14:creationId xmlns:p14="http://schemas.microsoft.com/office/powerpoint/2010/main" val="2810030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96F2DF5-432C-4C00-9BD6-D03598B6B80A}" type="datetimeFigureOut">
              <a:rPr lang="en-US"/>
              <a:pPr>
                <a:defRPr/>
              </a:pPr>
              <a:t>3/18/2019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BC3B2088-31BB-4136-9D02-C8703535ADBB}" type="slidenum">
              <a:rPr lang="en-US" altLang="en-US"/>
              <a:pPr/>
              <a:t>‹#›</a:t>
            </a:fld>
            <a:endParaRPr lang="en-US" altLang="en-US"/>
          </a:p>
        </p:txBody>
      </p:sp>
    </p:spTree>
    <p:extLst>
      <p:ext uri="{BB962C8B-B14F-4D97-AF65-F5344CB8AC3E}">
        <p14:creationId xmlns:p14="http://schemas.microsoft.com/office/powerpoint/2010/main" val="502748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985606C-56A7-41F0-BDEA-69095643EF05}" type="datetimeFigureOut">
              <a:rPr lang="en-US"/>
              <a:pPr>
                <a:defRPr/>
              </a:pPr>
              <a:t>3/18/2019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CA3564E6-9D53-43E2-9B93-7B6680B985C7}" type="slidenum">
              <a:rPr lang="en-US" altLang="en-US"/>
              <a:pPr/>
              <a:t>‹#›</a:t>
            </a:fld>
            <a:endParaRPr lang="en-US" altLang="en-US"/>
          </a:p>
        </p:txBody>
      </p:sp>
    </p:spTree>
    <p:extLst>
      <p:ext uri="{BB962C8B-B14F-4D97-AF65-F5344CB8AC3E}">
        <p14:creationId xmlns:p14="http://schemas.microsoft.com/office/powerpoint/2010/main" val="122058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9A04B5-735C-4528-A4E2-15E35B7B74F5}" type="datetimeFigureOut">
              <a:rPr lang="en-US"/>
              <a:pPr>
                <a:defRPr/>
              </a:pPr>
              <a:t>3/18/2019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EBF4E2BB-925C-49D0-97D6-D6FA5C28A3D6}" type="slidenum">
              <a:rPr lang="en-US" altLang="en-US"/>
              <a:pPr/>
              <a:t>‹#›</a:t>
            </a:fld>
            <a:endParaRPr lang="en-US" altLang="en-US"/>
          </a:p>
        </p:txBody>
      </p:sp>
    </p:spTree>
    <p:extLst>
      <p:ext uri="{BB962C8B-B14F-4D97-AF65-F5344CB8AC3E}">
        <p14:creationId xmlns:p14="http://schemas.microsoft.com/office/powerpoint/2010/main" val="6306171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74B65F1-9DA4-4C28-95BB-AF907011913F}" type="datetimeFigureOut">
              <a:rPr lang="en-US"/>
              <a:pPr>
                <a:defRPr/>
              </a:pPr>
              <a:t>3/18/2019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B289452-4C91-456F-B9D6-EDE5AEBD71A5}" type="slidenum">
              <a:rPr lang="en-US" altLang="en-US"/>
              <a:pPr/>
              <a:t>‹#›</a:t>
            </a:fld>
            <a:endParaRPr lang="en-US" altLang="en-US"/>
          </a:p>
        </p:txBody>
      </p:sp>
    </p:spTree>
    <p:extLst>
      <p:ext uri="{BB962C8B-B14F-4D97-AF65-F5344CB8AC3E}">
        <p14:creationId xmlns:p14="http://schemas.microsoft.com/office/powerpoint/2010/main" val="3815907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AA35F32-192D-4EE3-AD20-D1846B209E75}" type="datetimeFigureOut">
              <a:rPr lang="en-US"/>
              <a:pPr>
                <a:defRPr/>
              </a:pPr>
              <a:t>3/18/2019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6415FA2-BB07-4FDD-8907-7427ECBDFA61}" type="slidenum">
              <a:rPr lang="en-US" altLang="en-US"/>
              <a:pPr/>
              <a:t>‹#›</a:t>
            </a:fld>
            <a:endParaRPr lang="en-US" altLang="en-US"/>
          </a:p>
        </p:txBody>
      </p:sp>
    </p:spTree>
    <p:extLst>
      <p:ext uri="{BB962C8B-B14F-4D97-AF65-F5344CB8AC3E}">
        <p14:creationId xmlns:p14="http://schemas.microsoft.com/office/powerpoint/2010/main" val="1951460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1D2C99F-7F8D-4F0A-AAF5-649A9AD30BDD}" type="datetimeFigureOut">
              <a:rPr lang="en-US"/>
              <a:pPr>
                <a:defRPr/>
              </a:pPr>
              <a:t>3/18/2019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86F66D1-B0A0-41C3-8185-8CE02AD43BDD}" type="slidenum">
              <a:rPr lang="en-US" altLang="en-US"/>
              <a:pPr/>
              <a:t>‹#›</a:t>
            </a:fld>
            <a:endParaRPr lang="en-US" altLang="en-US"/>
          </a:p>
        </p:txBody>
      </p:sp>
    </p:spTree>
    <p:extLst>
      <p:ext uri="{BB962C8B-B14F-4D97-AF65-F5344CB8AC3E}">
        <p14:creationId xmlns:p14="http://schemas.microsoft.com/office/powerpoint/2010/main" val="260624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E54BCD1-CF69-42F6-864E-79704B68EB29}" type="datetimeFigureOut">
              <a:rPr lang="en-US"/>
              <a:pPr>
                <a:defRPr/>
              </a:pPr>
              <a:t>3/18/2019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A94C1E6-9996-4BF5-AAA7-DCAA1DB4B3F2}" type="slidenum">
              <a:rPr lang="en-US" altLang="en-US"/>
              <a:pPr/>
              <a:t>‹#›</a:t>
            </a:fld>
            <a:endParaRPr lang="en-US" altLang="en-US"/>
          </a:p>
        </p:txBody>
      </p:sp>
    </p:spTree>
    <p:extLst>
      <p:ext uri="{BB962C8B-B14F-4D97-AF65-F5344CB8AC3E}">
        <p14:creationId xmlns:p14="http://schemas.microsoft.com/office/powerpoint/2010/main" val="2544927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6115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5288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74058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8315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30553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97854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14847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78005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7792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38539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233352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64693" y="1741119"/>
            <a:ext cx="8614613" cy="1388110"/>
          </a:xfrm>
          <a:prstGeom prst="rect">
            <a:avLst/>
          </a:prstGeom>
        </p:spPr>
        <p:txBody>
          <a:bodyPr wrap="square" lIns="0" tIns="0" rIns="0" bIns="0">
            <a:spAutoFit/>
          </a:bodyPr>
          <a:lstStyle>
            <a:lvl1pPr>
              <a:defRPr sz="3800" b="0" i="1">
                <a:solidFill>
                  <a:srgbClr val="6F2F9F"/>
                </a:solidFill>
                <a:latin typeface="Calibri"/>
                <a:cs typeface="Calibri"/>
              </a:defRPr>
            </a:lvl1pPr>
          </a:lstStyle>
          <a:p>
            <a:endParaRPr/>
          </a:p>
        </p:txBody>
      </p:sp>
      <p:sp>
        <p:nvSpPr>
          <p:cNvPr id="3" name="Holder 3"/>
          <p:cNvSpPr>
            <a:spLocks noGrp="1"/>
          </p:cNvSpPr>
          <p:nvPr>
            <p:ph type="subTitle" idx="4"/>
          </p:nvPr>
        </p:nvSpPr>
        <p:spPr>
          <a:xfrm>
            <a:off x="2376804" y="3924427"/>
            <a:ext cx="4390390" cy="1671954"/>
          </a:xfrm>
          <a:prstGeom prst="rect">
            <a:avLst/>
          </a:prstGeom>
        </p:spPr>
        <p:txBody>
          <a:bodyPr wrap="square" lIns="0" tIns="0" rIns="0" bIns="0">
            <a:spAutoFit/>
          </a:bodyPr>
          <a:lstStyle>
            <a:lvl1pPr>
              <a:defRPr sz="3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481512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86562" y="838961"/>
            <a:ext cx="7772400" cy="0"/>
          </a:xfrm>
          <a:custGeom>
            <a:avLst/>
            <a:gdLst/>
            <a:ahLst/>
            <a:cxnLst/>
            <a:rect l="l" t="t" r="r" b="b"/>
            <a:pathLst>
              <a:path w="7772400">
                <a:moveTo>
                  <a:pt x="0" y="0"/>
                </a:moveTo>
                <a:lnTo>
                  <a:pt x="7772400" y="0"/>
                </a:lnTo>
              </a:path>
            </a:pathLst>
          </a:custGeom>
          <a:ln w="38100">
            <a:solidFill>
              <a:srgbClr val="000000"/>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2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356761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3/18/2019</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187900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3/18/2019</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791616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933009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rot="10800000">
            <a:off x="4226100" y="3911400"/>
            <a:ext cx="691800" cy="518000"/>
          </a:xfrm>
          <a:prstGeom prst="triangl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 name="Google Shape;11;p2"/>
          <p:cNvSpPr/>
          <p:nvPr/>
        </p:nvSpPr>
        <p:spPr>
          <a:xfrm>
            <a:off x="-25" y="0"/>
            <a:ext cx="9144000" cy="4165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2" name="Google Shape;12;p2"/>
          <p:cNvSpPr txBox="1">
            <a:spLocks noGrp="1"/>
          </p:cNvSpPr>
          <p:nvPr>
            <p:ph type="ctrTitle"/>
          </p:nvPr>
        </p:nvSpPr>
        <p:spPr>
          <a:xfrm>
            <a:off x="411175" y="859067"/>
            <a:ext cx="8282400" cy="2812000"/>
          </a:xfrm>
          <a:prstGeom prst="rect">
            <a:avLst/>
          </a:prstGeom>
        </p:spPr>
        <p:txBody>
          <a:bodyPr spcFirstLastPara="1" wrap="square" lIns="91425" tIns="91425" rIns="91425" bIns="91425" anchor="b" anchorCtr="0"/>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Google Shape;13;p2"/>
          <p:cNvSpPr txBox="1">
            <a:spLocks noGrp="1"/>
          </p:cNvSpPr>
          <p:nvPr>
            <p:ph type="subTitle" idx="1"/>
          </p:nvPr>
        </p:nvSpPr>
        <p:spPr>
          <a:xfrm>
            <a:off x="411175" y="4531000"/>
            <a:ext cx="8282400" cy="1680800"/>
          </a:xfrm>
          <a:prstGeom prst="rect">
            <a:avLst/>
          </a:prstGeom>
        </p:spPr>
        <p:txBody>
          <a:bodyPr spcFirstLastPara="1" wrap="square" lIns="91425" tIns="91425" rIns="91425" bIns="91425" anchor="ctr" anchorCtr="0"/>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a:endParaRPr/>
          </a:p>
        </p:txBody>
      </p:sp>
      <p:sp>
        <p:nvSpPr>
          <p:cNvPr id="14" name="Google Shape;14;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974437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p:nvPr/>
        </p:nvSpPr>
        <p:spPr>
          <a:xfrm>
            <a:off x="0" y="2089800"/>
            <a:ext cx="9144000" cy="2678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7" name="Google Shape;17;p3"/>
          <p:cNvSpPr txBox="1">
            <a:spLocks noGrp="1"/>
          </p:cNvSpPr>
          <p:nvPr>
            <p:ph type="title"/>
          </p:nvPr>
        </p:nvSpPr>
        <p:spPr>
          <a:xfrm>
            <a:off x="430800" y="2519600"/>
            <a:ext cx="8282400" cy="2022000"/>
          </a:xfrm>
          <a:prstGeom prst="rect">
            <a:avLst/>
          </a:prstGeom>
        </p:spPr>
        <p:txBody>
          <a:bodyPr spcFirstLastPara="1" wrap="square" lIns="91425" tIns="91425" rIns="91425" bIns="91425" anchor="ctr" anchorCtr="0"/>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sp>
        <p:nvSpPr>
          <p:cNvPr id="18" name="Google Shape;18;p3"/>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813612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cxnSp>
        <p:nvCxnSpPr>
          <p:cNvPr id="20" name="Google Shape;20;p4"/>
          <p:cNvCxnSpPr/>
          <p:nvPr/>
        </p:nvCxnSpPr>
        <p:spPr>
          <a:xfrm>
            <a:off x="429200" y="1700769"/>
            <a:ext cx="614100" cy="0"/>
          </a:xfrm>
          <a:prstGeom prst="straightConnector1">
            <a:avLst/>
          </a:prstGeom>
          <a:noFill/>
          <a:ln w="19050" cap="flat" cmpd="sng">
            <a:solidFill>
              <a:schemeClr val="dk2"/>
            </a:solidFill>
            <a:prstDash val="lgDash"/>
            <a:round/>
            <a:headEnd type="none" w="sm" len="sm"/>
            <a:tailEnd type="none" w="sm" len="sm"/>
          </a:ln>
        </p:spPr>
      </p:cxnSp>
      <p:sp>
        <p:nvSpPr>
          <p:cNvPr id="21" name="Google Shape;21;p4"/>
          <p:cNvSpPr txBox="1">
            <a:spLocks noGrp="1"/>
          </p:cNvSpPr>
          <p:nvPr>
            <p:ph type="title"/>
          </p:nvPr>
        </p:nvSpPr>
        <p:spPr>
          <a:xfrm>
            <a:off x="311700" y="496667"/>
            <a:ext cx="8520600" cy="978000"/>
          </a:xfrm>
          <a:prstGeom prst="rect">
            <a:avLst/>
          </a:prstGeom>
        </p:spPr>
        <p:txBody>
          <a:bodyPr spcFirstLastPara="1" wrap="square" lIns="91425" tIns="91425" rIns="91425" bIns="91425" anchor="b"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958433"/>
            <a:ext cx="8520600" cy="4133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935900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cxnSp>
        <p:nvCxnSpPr>
          <p:cNvPr id="25" name="Google Shape;25;p5"/>
          <p:cNvCxnSpPr/>
          <p:nvPr/>
        </p:nvCxnSpPr>
        <p:spPr>
          <a:xfrm>
            <a:off x="429200" y="1700769"/>
            <a:ext cx="614100" cy="0"/>
          </a:xfrm>
          <a:prstGeom prst="straightConnector1">
            <a:avLst/>
          </a:prstGeom>
          <a:noFill/>
          <a:ln w="19050" cap="flat" cmpd="sng">
            <a:solidFill>
              <a:schemeClr val="dk2"/>
            </a:solidFill>
            <a:prstDash val="lgDash"/>
            <a:round/>
            <a:headEnd type="none" w="sm" len="sm"/>
            <a:tailEnd type="none" w="sm" len="sm"/>
          </a:ln>
        </p:spPr>
      </p:cxnSp>
      <p:sp>
        <p:nvSpPr>
          <p:cNvPr id="26" name="Google Shape;26;p5"/>
          <p:cNvSpPr txBox="1">
            <a:spLocks noGrp="1"/>
          </p:cNvSpPr>
          <p:nvPr>
            <p:ph type="title"/>
          </p:nvPr>
        </p:nvSpPr>
        <p:spPr>
          <a:xfrm>
            <a:off x="311700" y="496667"/>
            <a:ext cx="8520600" cy="978000"/>
          </a:xfrm>
          <a:prstGeom prst="rect">
            <a:avLst/>
          </a:prstGeom>
        </p:spPr>
        <p:txBody>
          <a:bodyPr spcFirstLastPara="1" wrap="square" lIns="91425" tIns="91425" rIns="91425" bIns="91425" anchor="b"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 name="Google Shape;27;p5"/>
          <p:cNvSpPr txBox="1">
            <a:spLocks noGrp="1"/>
          </p:cNvSpPr>
          <p:nvPr>
            <p:ph type="body" idx="1"/>
          </p:nvPr>
        </p:nvSpPr>
        <p:spPr>
          <a:xfrm>
            <a:off x="311700" y="1958433"/>
            <a:ext cx="3999900" cy="4133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4832400" y="1958433"/>
            <a:ext cx="3999900" cy="4133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300396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496667"/>
            <a:ext cx="8520600" cy="978000"/>
          </a:xfrm>
          <a:prstGeom prst="rect">
            <a:avLst/>
          </a:prstGeom>
        </p:spPr>
        <p:txBody>
          <a:bodyPr spcFirstLastPara="1" wrap="square" lIns="91425" tIns="91425" rIns="91425" bIns="91425" anchor="b"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 name="Google Shape;32;p6"/>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161569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3"/>
        <p:cNvGrpSpPr/>
        <p:nvPr/>
      </p:nvGrpSpPr>
      <p:grpSpPr>
        <a:xfrm>
          <a:off x="0" y="0"/>
          <a:ext cx="0" cy="0"/>
          <a:chOff x="0" y="0"/>
          <a:chExt cx="0" cy="0"/>
        </a:xfrm>
      </p:grpSpPr>
      <p:cxnSp>
        <p:nvCxnSpPr>
          <p:cNvPr id="34" name="Google Shape;34;p7"/>
          <p:cNvCxnSpPr/>
          <p:nvPr/>
        </p:nvCxnSpPr>
        <p:spPr>
          <a:xfrm>
            <a:off x="418675" y="1943716"/>
            <a:ext cx="614100" cy="0"/>
          </a:xfrm>
          <a:prstGeom prst="straightConnector1">
            <a:avLst/>
          </a:prstGeom>
          <a:noFill/>
          <a:ln w="19050" cap="flat" cmpd="sng">
            <a:solidFill>
              <a:schemeClr val="dk2"/>
            </a:solidFill>
            <a:prstDash val="lgDash"/>
            <a:round/>
            <a:headEnd type="none" w="sm" len="sm"/>
            <a:tailEnd type="none" w="sm" len="sm"/>
          </a:ln>
        </p:spPr>
      </p:cxnSp>
      <p:sp>
        <p:nvSpPr>
          <p:cNvPr id="35" name="Google Shape;35;p7"/>
          <p:cNvSpPr txBox="1">
            <a:spLocks noGrp="1"/>
          </p:cNvSpPr>
          <p:nvPr>
            <p:ph type="title"/>
          </p:nvPr>
        </p:nvSpPr>
        <p:spPr>
          <a:xfrm>
            <a:off x="311700" y="842400"/>
            <a:ext cx="2808000" cy="10076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311700" y="2157605"/>
            <a:ext cx="2808000" cy="3934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7" name="Google Shape;37;p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518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705200"/>
            <a:ext cx="5678100" cy="54476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a:endParaRPr/>
          </a:p>
        </p:txBody>
      </p:sp>
      <p:sp>
        <p:nvSpPr>
          <p:cNvPr id="40" name="Google Shape;40;p8"/>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920230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dk1"/>
        </a:solidFill>
        <a:effectLst/>
      </p:bgPr>
    </p:bg>
    <p:spTree>
      <p:nvGrpSpPr>
        <p:cNvPr id="1" name="Shape 41"/>
        <p:cNvGrpSpPr/>
        <p:nvPr/>
      </p:nvGrpSpPr>
      <p:grpSpPr>
        <a:xfrm>
          <a:off x="0" y="0"/>
          <a:ext cx="0" cy="0"/>
          <a:chOff x="0" y="0"/>
          <a:chExt cx="0" cy="0"/>
        </a:xfrm>
      </p:grpSpPr>
      <p:sp>
        <p:nvSpPr>
          <p:cNvPr id="42" name="Google Shape;42;p9"/>
          <p:cNvSpPr/>
          <p:nvPr/>
        </p:nvSpPr>
        <p:spPr>
          <a:xfrm>
            <a:off x="4572000" y="233"/>
            <a:ext cx="4572000" cy="68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cxnSp>
        <p:nvCxnSpPr>
          <p:cNvPr id="43" name="Google Shape;43;p9"/>
          <p:cNvCxnSpPr/>
          <p:nvPr/>
        </p:nvCxnSpPr>
        <p:spPr>
          <a:xfrm>
            <a:off x="5029675" y="5994000"/>
            <a:ext cx="577200" cy="0"/>
          </a:xfrm>
          <a:prstGeom prst="straightConnector1">
            <a:avLst/>
          </a:prstGeom>
          <a:noFill/>
          <a:ln w="19050" cap="flat" cmpd="sng">
            <a:solidFill>
              <a:schemeClr val="dk1"/>
            </a:solidFill>
            <a:prstDash val="lgDash"/>
            <a:round/>
            <a:headEnd type="none" w="sm" len="sm"/>
            <a:tailEnd type="none" w="sm" len="sm"/>
          </a:ln>
        </p:spPr>
      </p:cxnSp>
      <p:sp>
        <p:nvSpPr>
          <p:cNvPr id="44" name="Google Shape;44;p9"/>
          <p:cNvSpPr txBox="1">
            <a:spLocks noGrp="1"/>
          </p:cNvSpPr>
          <p:nvPr>
            <p:ph type="title"/>
          </p:nvPr>
        </p:nvSpPr>
        <p:spPr>
          <a:xfrm>
            <a:off x="265500" y="1438333"/>
            <a:ext cx="4045200" cy="2385600"/>
          </a:xfrm>
          <a:prstGeom prst="rect">
            <a:avLst/>
          </a:prstGeom>
        </p:spPr>
        <p:txBody>
          <a:bodyPr spcFirstLastPara="1" wrap="square" lIns="91425" tIns="91425" rIns="91425" bIns="91425" anchor="b" anchorCtr="0"/>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a:endParaRPr/>
          </a:p>
        </p:txBody>
      </p:sp>
      <p:sp>
        <p:nvSpPr>
          <p:cNvPr id="45" name="Google Shape;45;p9"/>
          <p:cNvSpPr txBox="1">
            <a:spLocks noGrp="1"/>
          </p:cNvSpPr>
          <p:nvPr>
            <p:ph type="subTitle" idx="1"/>
          </p:nvPr>
        </p:nvSpPr>
        <p:spPr>
          <a:xfrm>
            <a:off x="265500" y="3895201"/>
            <a:ext cx="4045200" cy="17940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a:endParaRPr/>
          </a:p>
        </p:txBody>
      </p:sp>
      <p:sp>
        <p:nvSpPr>
          <p:cNvPr id="46" name="Google Shape;46;p9"/>
          <p:cNvSpPr txBox="1">
            <a:spLocks noGrp="1"/>
          </p:cNvSpPr>
          <p:nvPr>
            <p:ph type="body" idx="2"/>
          </p:nvPr>
        </p:nvSpPr>
        <p:spPr>
          <a:xfrm>
            <a:off x="4939500" y="965600"/>
            <a:ext cx="3837000" cy="49268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7" name="Google Shape;47;p9"/>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510244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2100"/>
              <a:buFont typeface="Oswald"/>
              <a:buNone/>
              <a:defRPr sz="2100">
                <a:latin typeface="Oswald"/>
                <a:ea typeface="Oswald"/>
                <a:cs typeface="Oswald"/>
                <a:sym typeface="Oswald"/>
              </a:defRPr>
            </a:lvl1pPr>
          </a:lstStyle>
          <a:p>
            <a:endParaRPr/>
          </a:p>
        </p:txBody>
      </p:sp>
      <p:sp>
        <p:nvSpPr>
          <p:cNvPr id="50" name="Google Shape;50;p10"/>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10242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1"/>
        <p:cNvGrpSpPr/>
        <p:nvPr/>
      </p:nvGrpSpPr>
      <p:grpSpPr>
        <a:xfrm>
          <a:off x="0" y="0"/>
          <a:ext cx="0" cy="0"/>
          <a:chOff x="0" y="0"/>
          <a:chExt cx="0" cy="0"/>
        </a:xfrm>
      </p:grpSpPr>
      <p:cxnSp>
        <p:nvCxnSpPr>
          <p:cNvPr id="52" name="Google Shape;52;p11"/>
          <p:cNvCxnSpPr/>
          <p:nvPr/>
        </p:nvCxnSpPr>
        <p:spPr>
          <a:xfrm>
            <a:off x="413275" y="3984367"/>
            <a:ext cx="910500" cy="0"/>
          </a:xfrm>
          <a:prstGeom prst="straightConnector1">
            <a:avLst/>
          </a:prstGeom>
          <a:noFill/>
          <a:ln w="28575" cap="flat" cmpd="sng">
            <a:solidFill>
              <a:schemeClr val="dk1"/>
            </a:solidFill>
            <a:prstDash val="lgDash"/>
            <a:round/>
            <a:headEnd type="none" w="sm" len="sm"/>
            <a:tailEnd type="none" w="sm" len="sm"/>
          </a:ln>
        </p:spPr>
      </p:cxnSp>
      <p:sp>
        <p:nvSpPr>
          <p:cNvPr id="53" name="Google Shape;53;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826448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282835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679"/>
            <a:ext cx="6858000" cy="2387870"/>
          </a:xfrm>
          <a:prstGeom prst="rect">
            <a:avLst/>
          </a:prstGeo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143000" y="3602391"/>
            <a:ext cx="6858000" cy="1654723"/>
          </a:xfrm>
          <a:prstGeom prst="rect">
            <a:avLst/>
          </a:prstGeo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Tree>
    <p:extLst>
      <p:ext uri="{BB962C8B-B14F-4D97-AF65-F5344CB8AC3E}">
        <p14:creationId xmlns:p14="http://schemas.microsoft.com/office/powerpoint/2010/main" val="7506701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739"/>
            <a:ext cx="788670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99975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145"/>
            <a:ext cx="7886700" cy="2851826"/>
          </a:xfrm>
          <a:prstGeom prst="rect">
            <a:avLst/>
          </a:prstGeo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623888" y="4588890"/>
            <a:ext cx="7886700" cy="1501128"/>
          </a:xfrm>
          <a:prstGeom prst="rect">
            <a:avLst/>
          </a:prstGeo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202016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739"/>
            <a:ext cx="3867150" cy="435137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56745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782"/>
            <a:ext cx="7886700" cy="132536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9" y="1681643"/>
            <a:ext cx="3868737"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630239" y="2505047"/>
            <a:ext cx="3868737"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643"/>
            <a:ext cx="3887788" cy="823403"/>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4629150" y="2505047"/>
            <a:ext cx="3887788" cy="36847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23472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1259346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95520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3887788" y="988084"/>
            <a:ext cx="4629150" cy="4872331"/>
          </a:xfrm>
          <a:prstGeom prst="rect">
            <a:avLst/>
          </a:prstGeo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847188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623"/>
            <a:ext cx="2949575" cy="1599303"/>
          </a:xfrm>
          <a:prstGeom prst="rect">
            <a:avLst/>
          </a:prstGeom>
        </p:spPr>
        <p:txBody>
          <a:bodyPr anchor="b"/>
          <a:lstStyle>
            <a:lvl1pPr>
              <a:defRPr sz="3192"/>
            </a:lvl1pPr>
          </a:lstStyle>
          <a:p>
            <a:r>
              <a:rPr lang="en-US"/>
              <a:t>Click to edit Master title style</a:t>
            </a:r>
          </a:p>
        </p:txBody>
      </p:sp>
      <p:sp>
        <p:nvSpPr>
          <p:cNvPr id="3" name="Picture Placeholder 2"/>
          <p:cNvSpPr>
            <a:spLocks noGrp="1"/>
          </p:cNvSpPr>
          <p:nvPr>
            <p:ph type="pic" idx="1"/>
          </p:nvPr>
        </p:nvSpPr>
        <p:spPr>
          <a:xfrm>
            <a:off x="3887788" y="988084"/>
            <a:ext cx="4629150" cy="4872331"/>
          </a:xfrm>
          <a:prstGeom prst="rect">
            <a:avLst/>
          </a:prstGeo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p:cNvSpPr>
            <a:spLocks noGrp="1"/>
          </p:cNvSpPr>
          <p:nvPr>
            <p:ph type="body" sz="half" idx="2"/>
          </p:nvPr>
        </p:nvSpPr>
        <p:spPr>
          <a:xfrm>
            <a:off x="630239" y="2056925"/>
            <a:ext cx="2949575" cy="3811407"/>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Tree>
    <p:extLst>
      <p:ext uri="{BB962C8B-B14F-4D97-AF65-F5344CB8AC3E}">
        <p14:creationId xmlns:p14="http://schemas.microsoft.com/office/powerpoint/2010/main" val="24154025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782"/>
            <a:ext cx="7886700" cy="132536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739"/>
            <a:ext cx="7886700" cy="435137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13680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782"/>
            <a:ext cx="1971675" cy="581132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782"/>
            <a:ext cx="5762625" cy="581132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78365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sldNum" sz="quarter" idx="11"/>
          </p:nvPr>
        </p:nvSpPr>
        <p:spPr/>
        <p:txBody>
          <a:bodyPr/>
          <a:lstStyle>
            <a:lvl1pPr>
              <a:defRPr/>
            </a:lvl1pPr>
          </a:lstStyle>
          <a:p>
            <a:fld id="{642EDF7E-F0B2-46CE-8C8B-6A27622018D0}" type="slidenum">
              <a:rPr lang="en-US" altLang="en-US"/>
              <a:pPr/>
              <a:t>‹#›</a:t>
            </a:fld>
            <a:endParaRPr lang="en-US" altLang="en-US"/>
          </a:p>
        </p:txBody>
      </p:sp>
    </p:spTree>
    <p:extLst>
      <p:ext uri="{BB962C8B-B14F-4D97-AF65-F5344CB8AC3E}">
        <p14:creationId xmlns:p14="http://schemas.microsoft.com/office/powerpoint/2010/main" val="480343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6.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78727-5E99-4172-B82D-8C5095420073}" type="datetimeFigureOut">
              <a:rPr lang="en-US" smtClean="0"/>
              <a:t>3/18/2019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A58838-1B93-49DF-879F-EC430561FD87}" type="slidenum">
              <a:rPr lang="en-US" smtClean="0"/>
              <a:t>‹#›</a:t>
            </a:fld>
            <a:endParaRPr lang="en-US"/>
          </a:p>
        </p:txBody>
      </p:sp>
    </p:spTree>
    <p:extLst>
      <p:ext uri="{BB962C8B-B14F-4D97-AF65-F5344CB8AC3E}">
        <p14:creationId xmlns:p14="http://schemas.microsoft.com/office/powerpoint/2010/main" val="2407508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Arial" charset="0"/>
              </a:defRPr>
            </a:lvl1pPr>
          </a:lstStyle>
          <a:p>
            <a:pPr eaLnBrk="1" hangingPunct="1">
              <a:defRPr/>
            </a:pPr>
            <a:fld id="{04856FF1-02C3-446A-8A21-21FBD91C4E37}" type="datetimeFigureOut">
              <a:rPr lang="en-US"/>
              <a:pPr eaLnBrk="1" hangingPunct="1">
                <a:defRPr/>
              </a:pPr>
              <a:t>3/18/2019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Arial" charset="0"/>
              </a:defRPr>
            </a:lvl1pPr>
          </a:lstStyle>
          <a:p>
            <a:pPr eaLnBrk="1" hangingPunct="1">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eaLnBrk="1" hangingPunct="1"/>
            <a:fld id="{8BB35746-1411-4280-A007-3854729F7B17}" type="slidenum">
              <a:rPr lang="en-US" altLang="en-US" smtClean="0">
                <a:cs typeface="Arial" panose="020B0604020202020204" pitchFamily="34" charset="0"/>
              </a:rPr>
              <a:pPr eaLnBrk="1" hangingPunct="1"/>
              <a:t>‹#›</a:t>
            </a:fld>
            <a:endParaRPr lang="en-US" altLang="en-US">
              <a:cs typeface="Arial" panose="020B0604020202020204" pitchFamily="34" charset="0"/>
            </a:endParaRPr>
          </a:p>
        </p:txBody>
      </p:sp>
    </p:spTree>
    <p:extLst>
      <p:ext uri="{BB962C8B-B14F-4D97-AF65-F5344CB8AC3E}">
        <p14:creationId xmlns:p14="http://schemas.microsoft.com/office/powerpoint/2010/main" val="3277019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30843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64540" y="212547"/>
            <a:ext cx="7614919" cy="543560"/>
          </a:xfrm>
          <a:prstGeom prst="rect">
            <a:avLst/>
          </a:prstGeom>
        </p:spPr>
        <p:txBody>
          <a:bodyPr wrap="square" lIns="0" tIns="0" rIns="0" bIns="0">
            <a:spAutoFit/>
          </a:bodyPr>
          <a:lstStyle>
            <a:lvl1pPr>
              <a:defRPr sz="3400" b="0" i="0">
                <a:solidFill>
                  <a:schemeClr val="tx1"/>
                </a:solidFill>
                <a:latin typeface="Arial"/>
                <a:cs typeface="Arial"/>
              </a:defRPr>
            </a:lvl1pPr>
          </a:lstStyle>
          <a:p>
            <a:endParaRPr/>
          </a:p>
        </p:txBody>
      </p:sp>
      <p:sp>
        <p:nvSpPr>
          <p:cNvPr id="3" name="Holder 3"/>
          <p:cNvSpPr>
            <a:spLocks noGrp="1"/>
          </p:cNvSpPr>
          <p:nvPr>
            <p:ph type="body" idx="1"/>
          </p:nvPr>
        </p:nvSpPr>
        <p:spPr>
          <a:xfrm>
            <a:off x="212547" y="1037082"/>
            <a:ext cx="6236970" cy="3248025"/>
          </a:xfrm>
          <a:prstGeom prst="rect">
            <a:avLst/>
          </a:prstGeom>
        </p:spPr>
        <p:txBody>
          <a:bodyPr wrap="square" lIns="0" tIns="0" rIns="0" bIns="0">
            <a:spAutoFit/>
          </a:bodyPr>
          <a:lstStyle>
            <a:lvl1pPr>
              <a:defRPr sz="22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78739" y="6663029"/>
            <a:ext cx="908050" cy="160020"/>
          </a:xfrm>
          <a:prstGeom prst="rect">
            <a:avLst/>
          </a:prstGeom>
        </p:spPr>
        <p:txBody>
          <a:bodyPr wrap="square" lIns="0" tIns="0" rIns="0" bIns="0">
            <a:spAutoFit/>
          </a:bodyPr>
          <a:lstStyle>
            <a:lvl1pPr>
              <a:defRPr sz="1050" b="0" i="0">
                <a:solidFill>
                  <a:schemeClr val="tx1"/>
                </a:solidFill>
                <a:latin typeface="Calibri"/>
                <a:cs typeface="Calibri"/>
              </a:defRPr>
            </a:lvl1pPr>
          </a:lstStyle>
          <a:p>
            <a:pPr marL="12700">
              <a:lnSpc>
                <a:spcPts val="1100"/>
              </a:lnSpc>
            </a:pPr>
            <a:r>
              <a:rPr dirty="0"/>
              <a:t>Andrej</a:t>
            </a:r>
            <a:r>
              <a:rPr spc="-85" dirty="0"/>
              <a:t> </a:t>
            </a:r>
            <a:r>
              <a:rPr spc="-5" dirty="0"/>
              <a:t>Karpathy</a:t>
            </a: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3/18/2019</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086578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96667"/>
            <a:ext cx="8520600" cy="9780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958433"/>
            <a:ext cx="8520600" cy="4133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33742386"/>
      </p:ext>
    </p:extLst>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149573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1.xml"/><Relationship Id="rId5" Type="http://schemas.openxmlformats.org/officeDocument/2006/relationships/hyperlink" Target="https://boltatbrown.wordpress.com/" TargetMode="External"/><Relationship Id="rId4" Type="http://schemas.openxmlformats.org/officeDocument/2006/relationships/hyperlink" Target="mailto:bolt@brown.ed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hyperlink" Target="https://twitter.com/fchollet"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hyperlink" Target="https://arxiv.org/abs/1710.08864" TargetMode="External"/><Relationship Id="rId2" Type="http://schemas.openxmlformats.org/officeDocument/2006/relationships/image" Target="../media/image5.pn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7.gif"/></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arxiv.org/abs/1704.04861" TargetMode="External"/><Relationship Id="rId4" Type="http://schemas.openxmlformats.org/officeDocument/2006/relationships/hyperlink" Target="https://www.infoq.com/news/2017/06/google-mobilenets-tensorflow"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reddit.com/r/Pareidolia/top/" TargetMode="External"/><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7.jpg"/></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7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50.png"/></Relationships>
</file>

<file path=ppt/slides/_rels/slide7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660.png"/><Relationship Id="rId4" Type="http://schemas.openxmlformats.org/officeDocument/2006/relationships/customXml" Target="../ink/ink1.xml"/></Relationships>
</file>

<file path=ppt/slides/_rels/slide7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660.png"/><Relationship Id="rId4" Type="http://schemas.openxmlformats.org/officeDocument/2006/relationships/customXml" Target="../ink/ink2.xml"/></Relationships>
</file>

<file path=ppt/slides/_rels/slide7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image" Target="../media/image660.png"/><Relationship Id="rId4" Type="http://schemas.openxmlformats.org/officeDocument/2006/relationships/customXml" Target="../ink/ink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2.xml"/><Relationship Id="rId1" Type="http://schemas.openxmlformats.org/officeDocument/2006/relationships/slideLayout" Target="../slideLayouts/slideLayout6.xml"/><Relationship Id="rId5" Type="http://schemas.openxmlformats.org/officeDocument/2006/relationships/image" Target="../media/image660.png"/><Relationship Id="rId4" Type="http://schemas.openxmlformats.org/officeDocument/2006/relationships/customXml" Target="../ink/ink4.xml"/></Relationships>
</file>

<file path=ppt/slides/_rels/slide8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8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8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91.png"/></Relationships>
</file>

<file path=ppt/slides/_rels/slide9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4.gif"/><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3" Type="http://schemas.openxmlformats.org/officeDocument/2006/relationships/image" Target="../media/image94.gif"/><Relationship Id="rId2" Type="http://schemas.openxmlformats.org/officeDocument/2006/relationships/notesSlide" Target="../notesSlides/notesSlide55.xml"/><Relationship Id="rId1" Type="http://schemas.openxmlformats.org/officeDocument/2006/relationships/slideLayout" Target="../slideLayouts/slideLayout6.xml"/><Relationship Id="rId5" Type="http://schemas.openxmlformats.org/officeDocument/2006/relationships/image" Target="../media/image96.gif"/><Relationship Id="rId4" Type="http://schemas.openxmlformats.org/officeDocument/2006/relationships/image" Target="../media/image95.gif"/></Relationships>
</file>

<file path=ppt/slides/_rels/slide100.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notesSlide" Target="../notesSlides/notesSlide65.xml"/><Relationship Id="rId1" Type="http://schemas.openxmlformats.org/officeDocument/2006/relationships/slideLayout" Target="../slideLayouts/slideLayout6.xml"/><Relationship Id="rId5" Type="http://schemas.openxmlformats.org/officeDocument/2006/relationships/image" Target="../media/image98.png"/><Relationship Id="rId4" Type="http://schemas.openxmlformats.org/officeDocument/2006/relationships/image" Target="../media/image97.png"/></Relationships>
</file>

<file path=ppt/slides/_rels/slide110.xml.rels><?xml version="1.0" encoding="UTF-8" standalone="yes"?>
<Relationships xmlns="http://schemas.openxmlformats.org/package/2006/relationships"><Relationship Id="rId3" Type="http://schemas.openxmlformats.org/officeDocument/2006/relationships/hyperlink" Target="https://distill.pub/2016/deconv-checkerboard/" TargetMode="External"/><Relationship Id="rId2" Type="http://schemas.openxmlformats.org/officeDocument/2006/relationships/notesSlide" Target="../notesSlides/notesSlide66.xml"/><Relationship Id="rId1" Type="http://schemas.openxmlformats.org/officeDocument/2006/relationships/slideLayout" Target="../slideLayouts/slideLayout6.xml"/><Relationship Id="rId5" Type="http://schemas.openxmlformats.org/officeDocument/2006/relationships/image" Target="../media/image97.png"/><Relationship Id="rId4" Type="http://schemas.openxmlformats.org/officeDocument/2006/relationships/image" Target="../media/image96.gif"/></Relationships>
</file>

<file path=ppt/slides/_rels/slide11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67.xml"/><Relationship Id="rId1" Type="http://schemas.openxmlformats.org/officeDocument/2006/relationships/slideLayout" Target="../slideLayouts/slideLayout6.xml"/><Relationship Id="rId4" Type="http://schemas.openxmlformats.org/officeDocument/2006/relationships/image" Target="../media/image92.png"/></Relationships>
</file>

<file path=ppt/slides/_rels/slide11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8.xml"/><Relationship Id="rId1" Type="http://schemas.openxmlformats.org/officeDocument/2006/relationships/slideLayout" Target="../slideLayouts/slideLayout6.xml"/><Relationship Id="rId4" Type="http://schemas.openxmlformats.org/officeDocument/2006/relationships/image" Target="../media/image92.png"/></Relationships>
</file>

<file path=ppt/slides/_rels/slide11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9.xml"/><Relationship Id="rId1" Type="http://schemas.openxmlformats.org/officeDocument/2006/relationships/slideLayout" Target="../slideLayouts/slideLayout6.xml"/><Relationship Id="rId4" Type="http://schemas.openxmlformats.org/officeDocument/2006/relationships/image" Target="../media/image92.png"/></Relationships>
</file>

<file path=ppt/slides/_rels/slide11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0.xml"/><Relationship Id="rId1" Type="http://schemas.openxmlformats.org/officeDocument/2006/relationships/slideLayout" Target="../slideLayouts/slideLayout6.xml"/><Relationship Id="rId4" Type="http://schemas.openxmlformats.org/officeDocument/2006/relationships/image" Target="../media/image92.png"/></Relationships>
</file>

<file path=ppt/slides/_rels/slide11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2.xml"/><Relationship Id="rId1" Type="http://schemas.openxmlformats.org/officeDocument/2006/relationships/slideLayout" Target="../slideLayouts/slideLayout6.xml"/><Relationship Id="rId4" Type="http://schemas.openxmlformats.org/officeDocument/2006/relationships/image" Target="../media/image70.png"/></Relationships>
</file>

<file path=ppt/slides/_rels/slide11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hyperlink" Target="http://graphics.cs.cmu.edu/projects/im2gps/im2gps.pdf" TargetMode="External"/><Relationship Id="rId1" Type="http://schemas.openxmlformats.org/officeDocument/2006/relationships/slideLayout" Target="../slideLayouts/slideLayout7.xml"/><Relationship Id="rId4" Type="http://schemas.openxmlformats.org/officeDocument/2006/relationships/hyperlink" Target="http://graphics.cs.cmu.edu/projects/im2gps/" TargetMode="External"/></Relationships>
</file>

<file path=ppt/slides/_rels/slide12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13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56.xml"/></Relationships>
</file>

<file path=ppt/slides/_rels/slide14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85.xml"/><Relationship Id="rId1" Type="http://schemas.openxmlformats.org/officeDocument/2006/relationships/slideLayout" Target="../slideLayouts/slideLayout1.xml"/><Relationship Id="rId4" Type="http://schemas.openxmlformats.org/officeDocument/2006/relationships/image" Target="../media/image132.png"/></Relationships>
</file>

<file path=ppt/slides/_rels/slide15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35.jpeg"/><Relationship Id="rId7" Type="http://schemas.openxmlformats.org/officeDocument/2006/relationships/image" Target="../media/image139.pn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15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41.jpeg"/></Relationships>
</file>

<file path=ppt/slides/_rels/slide15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159.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146.jpg"/></Relationships>
</file>

<file path=ppt/slides/_rels/slide160.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146.jpg"/></Relationships>
</file>

<file path=ppt/slides/_rels/slide161.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164.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16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97.xml"/><Relationship Id="rId1" Type="http://schemas.openxmlformats.org/officeDocument/2006/relationships/slideLayout" Target="../slideLayouts/slideLayout2.xml"/><Relationship Id="rId5" Type="http://schemas.openxmlformats.org/officeDocument/2006/relationships/image" Target="../media/image151.png"/><Relationship Id="rId4" Type="http://schemas.openxmlformats.org/officeDocument/2006/relationships/image" Target="../media/image150.png"/></Relationships>
</file>

<file path=ppt/slides/_rels/slide166.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52.png"/><Relationship Id="rId7" Type="http://schemas.openxmlformats.org/officeDocument/2006/relationships/image" Target="../media/image156.png"/><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 Id="rId9" Type="http://schemas.openxmlformats.org/officeDocument/2006/relationships/image" Target="../media/image158.png"/></Relationships>
</file>

<file path=ppt/slides/_rels/slide167.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notesSlide" Target="../notesSlides/notesSlide99.xml"/><Relationship Id="rId7" Type="http://schemas.openxmlformats.org/officeDocument/2006/relationships/image" Target="../media/image161.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60.png"/><Relationship Id="rId5" Type="http://schemas.openxmlformats.org/officeDocument/2006/relationships/image" Target="../media/image159.emf"/><Relationship Id="rId10" Type="http://schemas.openxmlformats.org/officeDocument/2006/relationships/image" Target="../media/image164.png"/><Relationship Id="rId4" Type="http://schemas.openxmlformats.org/officeDocument/2006/relationships/oleObject" Target="../embeddings/oleObject1.bin"/><Relationship Id="rId9" Type="http://schemas.openxmlformats.org/officeDocument/2006/relationships/image" Target="../media/image163.png"/></Relationships>
</file>

<file path=ppt/slides/_rels/slide168.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notesSlide" Target="../notesSlides/notesSlide100.xml"/><Relationship Id="rId7" Type="http://schemas.openxmlformats.org/officeDocument/2006/relationships/image" Target="../media/image161.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45.jpg"/><Relationship Id="rId5" Type="http://schemas.openxmlformats.org/officeDocument/2006/relationships/image" Target="../media/image159.emf"/><Relationship Id="rId10" Type="http://schemas.openxmlformats.org/officeDocument/2006/relationships/image" Target="../media/image164.png"/><Relationship Id="rId4" Type="http://schemas.openxmlformats.org/officeDocument/2006/relationships/oleObject" Target="../embeddings/oleObject2.bin"/><Relationship Id="rId9" Type="http://schemas.openxmlformats.org/officeDocument/2006/relationships/image" Target="../media/image163.png"/></Relationships>
</file>

<file path=ppt/slides/_rels/slide169.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notesSlide" Target="../notesSlides/notesSlide101.xml"/><Relationship Id="rId7" Type="http://schemas.openxmlformats.org/officeDocument/2006/relationships/image" Target="../media/image161.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46.jpg"/><Relationship Id="rId5" Type="http://schemas.openxmlformats.org/officeDocument/2006/relationships/image" Target="../media/image159.emf"/><Relationship Id="rId10" Type="http://schemas.openxmlformats.org/officeDocument/2006/relationships/image" Target="../media/image164.png"/><Relationship Id="rId4" Type="http://schemas.openxmlformats.org/officeDocument/2006/relationships/oleObject" Target="../embeddings/oleObject3.bin"/><Relationship Id="rId9" Type="http://schemas.openxmlformats.org/officeDocument/2006/relationships/image" Target="../media/image163.png"/></Relationships>
</file>

<file path=ppt/slides/_rels/slide17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102.xml"/><Relationship Id="rId1" Type="http://schemas.openxmlformats.org/officeDocument/2006/relationships/slideLayout" Target="../slideLayouts/slideLayout2.xml"/><Relationship Id="rId5" Type="http://schemas.openxmlformats.org/officeDocument/2006/relationships/image" Target="../media/image167.jpeg"/><Relationship Id="rId4" Type="http://schemas.openxmlformats.org/officeDocument/2006/relationships/image" Target="../media/image166.jpeg"/></Relationships>
</file>

<file path=ppt/slides/_rels/slide171.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168.png"/></Relationships>
</file>

<file path=ppt/slides/_rels/slide17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169.png"/></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59.emf"/><Relationship Id="rId4" Type="http://schemas.openxmlformats.org/officeDocument/2006/relationships/oleObject" Target="../embeddings/oleObject4.bin"/></Relationships>
</file>

<file path=ppt/slides/_rels/slide17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65A"/>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ABFD4AD-6A2A-48BA-88FD-AFCB31C813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6750"/>
            <a:ext cx="9144000" cy="5144500"/>
          </a:xfrm>
          <a:prstGeom prst="rect">
            <a:avLst/>
          </a:prstGeom>
        </p:spPr>
      </p:pic>
      <p:sp>
        <p:nvSpPr>
          <p:cNvPr id="4" name="TextBox 3">
            <a:extLst>
              <a:ext uri="{FF2B5EF4-FFF2-40B4-BE49-F238E27FC236}">
                <a16:creationId xmlns:a16="http://schemas.microsoft.com/office/drawing/2014/main" id="{57522C04-237E-4CEE-8A0B-C2590A5221CD}"/>
              </a:ext>
            </a:extLst>
          </p:cNvPr>
          <p:cNvSpPr txBox="1"/>
          <p:nvPr/>
        </p:nvSpPr>
        <p:spPr>
          <a:xfrm>
            <a:off x="4953000" y="5145024"/>
            <a:ext cx="3459480"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A9ABA2B-F834-4D02-9F89-39181393005A}" type="datetime3">
              <a:rPr kumimoji="0" lang="en-US" sz="2650" b="0" i="0" u="none" strike="noStrike" kern="1200" cap="none" spc="0" normalizeH="0" baseline="0" noProof="0" smtClean="0">
                <a:ln>
                  <a:noFill/>
                </a:ln>
                <a:solidFill>
                  <a:srgbClr val="179EE0"/>
                </a:solidFill>
                <a:effectLst/>
                <a:uLnTx/>
                <a:uFillTx/>
                <a:latin typeface="Orator Std" panose="020D0509020203030204" pitchFamily="49"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 March 2019</a:t>
            </a:fld>
            <a:endParaRPr kumimoji="0" lang="en-US" sz="2650" b="0" i="0" u="none" strike="noStrike" kern="1200" cap="none" spc="0" normalizeH="0" baseline="0" noProof="0" dirty="0">
              <a:ln>
                <a:noFill/>
              </a:ln>
              <a:solidFill>
                <a:srgbClr val="179EE0"/>
              </a:solidFill>
              <a:effectLst/>
              <a:uLnTx/>
              <a:uFillTx/>
              <a:latin typeface="Orator Std" panose="020D0509020203030204" pitchFamily="49" charset="0"/>
              <a:ea typeface="+mn-ea"/>
              <a:cs typeface="Arial" panose="020B0604020202020204" pitchFamily="34" charset="0"/>
            </a:endParaRPr>
          </a:p>
        </p:txBody>
      </p:sp>
    </p:spTree>
    <p:extLst>
      <p:ext uri="{BB962C8B-B14F-4D97-AF65-F5344CB8AC3E}">
        <p14:creationId xmlns:p14="http://schemas.microsoft.com/office/powerpoint/2010/main" val="222895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title"/>
          </p:nvPr>
        </p:nvSpPr>
        <p:spPr>
          <a:xfrm>
            <a:off x="311700" y="1229750"/>
            <a:ext cx="8520600" cy="733500"/>
          </a:xfrm>
          <a:prstGeom prst="rect">
            <a:avLst/>
          </a:prstGeom>
        </p:spPr>
        <p:txBody>
          <a:bodyPr spcFirstLastPara="1" wrap="square" lIns="91425" tIns="91425" rIns="91425" bIns="91425" anchor="b" anchorCtr="0">
            <a:noAutofit/>
          </a:bodyPr>
          <a:lstStyle/>
          <a:p>
            <a:endParaRPr/>
          </a:p>
        </p:txBody>
      </p:sp>
      <p:sp>
        <p:nvSpPr>
          <p:cNvPr id="63" name="Google Shape;63;p13"/>
          <p:cNvSpPr txBox="1">
            <a:spLocks noGrp="1"/>
          </p:cNvSpPr>
          <p:nvPr>
            <p:ph type="body" idx="1"/>
          </p:nvPr>
        </p:nvSpPr>
        <p:spPr>
          <a:xfrm>
            <a:off x="311700" y="2326075"/>
            <a:ext cx="8520600" cy="3099900"/>
          </a:xfrm>
          <a:prstGeom prst="rect">
            <a:avLst/>
          </a:prstGeom>
        </p:spPr>
        <p:txBody>
          <a:bodyPr spcFirstLastPara="1" wrap="square" lIns="91425" tIns="91425" rIns="91425" bIns="91425" anchor="t" anchorCtr="0">
            <a:noAutofit/>
          </a:bodyPr>
          <a:lstStyle/>
          <a:p>
            <a:pPr marL="0" indent="0">
              <a:spcAft>
                <a:spcPts val="1600"/>
              </a:spcAft>
              <a:buNone/>
            </a:pPr>
            <a:endParaRPr/>
          </a:p>
        </p:txBody>
      </p:sp>
      <p:pic>
        <p:nvPicPr>
          <p:cNvPr id="64" name="Google Shape;64;p13" descr="IMG_5625.JPG"/>
          <p:cNvPicPr preferRelativeResize="0"/>
          <p:nvPr/>
        </p:nvPicPr>
        <p:blipFill rotWithShape="1">
          <a:blip r:embed="rId3">
            <a:alphaModFix/>
          </a:blip>
          <a:srcRect l="9766" r="7941"/>
          <a:stretch/>
        </p:blipFill>
        <p:spPr>
          <a:xfrm>
            <a:off x="0" y="0"/>
            <a:ext cx="9144000" cy="6858000"/>
          </a:xfrm>
          <a:prstGeom prst="rect">
            <a:avLst/>
          </a:prstGeom>
          <a:noFill/>
          <a:ln>
            <a:noFill/>
          </a:ln>
        </p:spPr>
      </p:pic>
      <p:sp>
        <p:nvSpPr>
          <p:cNvPr id="65" name="Google Shape;65;p13"/>
          <p:cNvSpPr txBox="1"/>
          <p:nvPr/>
        </p:nvSpPr>
        <p:spPr>
          <a:xfrm>
            <a:off x="271595" y="-33086"/>
            <a:ext cx="8520600" cy="3654300"/>
          </a:xfrm>
          <a:prstGeom prst="rect">
            <a:avLst/>
          </a:prstGeom>
          <a:noFill/>
          <a:ln>
            <a:noFill/>
          </a:ln>
        </p:spPr>
        <p:txBody>
          <a:bodyPr spcFirstLastPara="1" wrap="square" lIns="91425" tIns="91425" rIns="91425" bIns="91425" anchor="t" anchorCtr="0">
            <a:noAutofit/>
          </a:bodyPr>
          <a:lstStyle/>
          <a:p>
            <a:pPr algn="ctr">
              <a:lnSpc>
                <a:spcPct val="115000"/>
              </a:lnSpc>
              <a:spcBef>
                <a:spcPts val="900"/>
              </a:spcBef>
              <a:buClr>
                <a:srgbClr val="000000"/>
              </a:buClr>
            </a:pPr>
            <a:r>
              <a:rPr lang="en" sz="2000" b="1" kern="0" dirty="0">
                <a:solidFill>
                  <a:srgbClr val="000000"/>
                </a:solidFill>
                <a:latin typeface="Comic Sans MS"/>
                <a:ea typeface="Comic Sans MS"/>
                <a:cs typeface="Comic Sans MS"/>
                <a:sym typeface="Comic Sans MS"/>
              </a:rPr>
              <a:t>BOLT 2019 Fall Trip Application is LIVE!</a:t>
            </a:r>
            <a:endParaRPr sz="2000" b="1" kern="0" dirty="0">
              <a:solidFill>
                <a:srgbClr val="000000"/>
              </a:solidFill>
              <a:latin typeface="Comic Sans MS"/>
              <a:ea typeface="Comic Sans MS"/>
              <a:cs typeface="Comic Sans MS"/>
              <a:sym typeface="Comic Sans MS"/>
            </a:endParaRPr>
          </a:p>
          <a:p>
            <a:pPr algn="ctr">
              <a:lnSpc>
                <a:spcPct val="115000"/>
              </a:lnSpc>
              <a:spcBef>
                <a:spcPts val="900"/>
              </a:spcBef>
              <a:buClr>
                <a:srgbClr val="000000"/>
              </a:buClr>
            </a:pPr>
            <a:r>
              <a:rPr lang="en" sz="1200" kern="0" dirty="0">
                <a:solidFill>
                  <a:srgbClr val="000000"/>
                </a:solidFill>
                <a:latin typeface="Comic Sans MS"/>
                <a:ea typeface="Comic Sans MS"/>
                <a:cs typeface="Comic Sans MS"/>
                <a:sym typeface="Comic Sans MS"/>
              </a:rPr>
              <a:t>Info sessions on 4/8 @ 7PM in Friedman 102 and 4/9 @ 7PM in Salomon 003</a:t>
            </a:r>
            <a:endParaRPr sz="1200" kern="0" dirty="0">
              <a:solidFill>
                <a:srgbClr val="000000"/>
              </a:solidFill>
              <a:latin typeface="Comic Sans MS"/>
              <a:ea typeface="Comic Sans MS"/>
              <a:cs typeface="Comic Sans MS"/>
              <a:sym typeface="Comic Sans MS"/>
            </a:endParaRPr>
          </a:p>
          <a:p>
            <a:pPr algn="ctr">
              <a:lnSpc>
                <a:spcPct val="115000"/>
              </a:lnSpc>
              <a:spcBef>
                <a:spcPts val="900"/>
              </a:spcBef>
              <a:buClr>
                <a:srgbClr val="000000"/>
              </a:buClr>
            </a:pPr>
            <a:r>
              <a:rPr lang="en" sz="1200" kern="0" dirty="0">
                <a:solidFill>
                  <a:srgbClr val="000000"/>
                </a:solidFill>
                <a:latin typeface="Comic Sans MS"/>
                <a:ea typeface="Comic Sans MS"/>
                <a:cs typeface="Comic Sans MS"/>
                <a:sym typeface="Comic Sans MS"/>
              </a:rPr>
              <a:t>Brown Outdoor Leadership Training is recruiting for rising sophomores, </a:t>
            </a:r>
            <a:br>
              <a:rPr lang="en" sz="1200" kern="0" dirty="0">
                <a:solidFill>
                  <a:srgbClr val="000000"/>
                </a:solidFill>
                <a:latin typeface="Comic Sans MS"/>
                <a:ea typeface="Comic Sans MS"/>
                <a:cs typeface="Comic Sans MS"/>
                <a:sym typeface="Comic Sans MS"/>
              </a:rPr>
            </a:br>
            <a:r>
              <a:rPr lang="en" sz="1200" kern="0" dirty="0">
                <a:solidFill>
                  <a:srgbClr val="000000"/>
                </a:solidFill>
                <a:latin typeface="Comic Sans MS"/>
                <a:ea typeface="Comic Sans MS"/>
                <a:cs typeface="Comic Sans MS"/>
                <a:sym typeface="Comic Sans MS"/>
              </a:rPr>
              <a:t>new transfers and new RUEs for our 2019 Fall Trip and Program! </a:t>
            </a:r>
            <a:endParaRPr sz="1200" kern="0" dirty="0">
              <a:solidFill>
                <a:srgbClr val="000000"/>
              </a:solidFill>
              <a:latin typeface="Comic Sans MS"/>
              <a:ea typeface="Comic Sans MS"/>
              <a:cs typeface="Comic Sans MS"/>
              <a:sym typeface="Comic Sans MS"/>
            </a:endParaRPr>
          </a:p>
          <a:p>
            <a:pPr algn="ctr">
              <a:lnSpc>
                <a:spcPct val="115000"/>
              </a:lnSpc>
              <a:spcBef>
                <a:spcPts val="900"/>
              </a:spcBef>
              <a:buClr>
                <a:srgbClr val="000000"/>
              </a:buClr>
            </a:pPr>
            <a:r>
              <a:rPr lang="en" sz="1200" kern="0" dirty="0">
                <a:solidFill>
                  <a:srgbClr val="000000"/>
                </a:solidFill>
                <a:latin typeface="Comic Sans MS"/>
                <a:ea typeface="Comic Sans MS"/>
                <a:cs typeface="Comic Sans MS"/>
                <a:sym typeface="Comic Sans MS"/>
              </a:rPr>
              <a:t>BOLT commences with a 5-day backpacking trip in the White Mountains, NH right before the Fall semester starts. It continues throughout the semester with group get-togethers, leadership development workshops &amp; community events that aim to foster community, mentorship, personal reflection &amp; leadership in the outdoors &amp; back at Brown.</a:t>
            </a:r>
            <a:endParaRPr sz="1200" kern="0" dirty="0">
              <a:solidFill>
                <a:srgbClr val="000000"/>
              </a:solidFill>
              <a:latin typeface="Comic Sans MS"/>
              <a:ea typeface="Comic Sans MS"/>
              <a:cs typeface="Comic Sans MS"/>
              <a:sym typeface="Comic Sans MS"/>
            </a:endParaRPr>
          </a:p>
          <a:p>
            <a:pPr algn="ctr">
              <a:lnSpc>
                <a:spcPct val="115000"/>
              </a:lnSpc>
              <a:spcBef>
                <a:spcPts val="900"/>
              </a:spcBef>
              <a:buClr>
                <a:srgbClr val="000000"/>
              </a:buClr>
            </a:pPr>
            <a:r>
              <a:rPr lang="en" sz="1200" kern="0" dirty="0">
                <a:solidFill>
                  <a:srgbClr val="000000"/>
                </a:solidFill>
                <a:latin typeface="Comic Sans MS"/>
                <a:ea typeface="Comic Sans MS"/>
                <a:cs typeface="Comic Sans MS"/>
                <a:sym typeface="Comic Sans MS"/>
              </a:rPr>
              <a:t>Everyone is welcome to apply - no hiking experience needed! Financial aid, gear and boot rentals available!</a:t>
            </a:r>
            <a:endParaRPr sz="1200" kern="0" dirty="0">
              <a:solidFill>
                <a:srgbClr val="000000"/>
              </a:solidFill>
              <a:latin typeface="Comic Sans MS"/>
              <a:ea typeface="Comic Sans MS"/>
              <a:cs typeface="Comic Sans MS"/>
              <a:sym typeface="Comic Sans MS"/>
            </a:endParaRPr>
          </a:p>
          <a:p>
            <a:pPr algn="ctr">
              <a:lnSpc>
                <a:spcPct val="115000"/>
              </a:lnSpc>
              <a:spcBef>
                <a:spcPts val="900"/>
              </a:spcBef>
              <a:spcAft>
                <a:spcPts val="900"/>
              </a:spcAft>
              <a:buClr>
                <a:srgbClr val="000000"/>
              </a:buClr>
            </a:pPr>
            <a:r>
              <a:rPr lang="en" sz="1200" kern="0" dirty="0">
                <a:solidFill>
                  <a:srgbClr val="000000"/>
                </a:solidFill>
                <a:latin typeface="Comic Sans MS"/>
                <a:ea typeface="Comic Sans MS"/>
                <a:cs typeface="Comic Sans MS"/>
                <a:sym typeface="Comic Sans MS"/>
              </a:rPr>
              <a:t>For more information: email </a:t>
            </a:r>
            <a:r>
              <a:rPr lang="en" sz="1200" u="sng" kern="0" dirty="0">
                <a:solidFill>
                  <a:srgbClr val="000000"/>
                </a:solidFill>
                <a:latin typeface="Comic Sans MS"/>
                <a:ea typeface="Comic Sans MS"/>
                <a:cs typeface="Comic Sans MS"/>
                <a:sym typeface="Comic Sans MS"/>
                <a:hlinkClick r:id="rId4"/>
              </a:rPr>
              <a:t>bolt@brown.edu</a:t>
            </a:r>
            <a:r>
              <a:rPr lang="en" sz="1200" kern="0" dirty="0">
                <a:solidFill>
                  <a:srgbClr val="000000"/>
                </a:solidFill>
                <a:latin typeface="Comic Sans MS"/>
                <a:ea typeface="Comic Sans MS"/>
                <a:cs typeface="Comic Sans MS"/>
                <a:sym typeface="Comic Sans MS"/>
              </a:rPr>
              <a:t> and visit </a:t>
            </a:r>
            <a:r>
              <a:rPr lang="en" sz="1200" u="sng" kern="0" dirty="0">
                <a:solidFill>
                  <a:srgbClr val="000000"/>
                </a:solidFill>
                <a:latin typeface="Comic Sans MS"/>
                <a:ea typeface="Comic Sans MS"/>
                <a:cs typeface="Comic Sans MS"/>
                <a:sym typeface="Comic Sans MS"/>
                <a:hlinkClick r:id="rId5"/>
              </a:rPr>
              <a:t>brown.edu/bolt</a:t>
            </a:r>
            <a:endParaRPr sz="1200" kern="0" dirty="0">
              <a:solidFill>
                <a:srgbClr val="000000"/>
              </a:solidFill>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cats face&#10;&#10;Description generated with very high confidence">
            <a:extLst>
              <a:ext uri="{FF2B5EF4-FFF2-40B4-BE49-F238E27FC236}">
                <a16:creationId xmlns:a16="http://schemas.microsoft.com/office/drawing/2014/main" id="{7A201D58-908A-4584-B464-F2DCADC9A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809" y="0"/>
            <a:ext cx="7588382" cy="6858000"/>
          </a:xfrm>
          <a:prstGeom prst="rect">
            <a:avLst/>
          </a:prstGeom>
        </p:spPr>
      </p:pic>
      <p:sp>
        <p:nvSpPr>
          <p:cNvPr id="5" name="Rectangle 4">
            <a:extLst>
              <a:ext uri="{FF2B5EF4-FFF2-40B4-BE49-F238E27FC236}">
                <a16:creationId xmlns:a16="http://schemas.microsoft.com/office/drawing/2014/main" id="{C6D212CA-366E-4E3F-9D71-E3A074D2DE60}"/>
              </a:ext>
            </a:extLst>
          </p:cNvPr>
          <p:cNvSpPr/>
          <p:nvPr/>
        </p:nvSpPr>
        <p:spPr>
          <a:xfrm>
            <a:off x="0" y="6557356"/>
            <a:ext cx="608856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Calibri"/>
                <a:ea typeface="+mn-ea"/>
                <a:cs typeface="+mn-cs"/>
                <a:hlinkClick r:id="rId4"/>
              </a:rPr>
              <a:t>Francois </a:t>
            </a:r>
            <a:r>
              <a:rPr kumimoji="0" lang="en-US" sz="1400" b="0" i="0" u="sng" strike="noStrike" kern="1200" cap="none" spc="0" normalizeH="0" baseline="0" noProof="0" dirty="0" err="1">
                <a:ln>
                  <a:noFill/>
                </a:ln>
                <a:solidFill>
                  <a:prstClr val="black"/>
                </a:solidFill>
                <a:effectLst/>
                <a:uLnTx/>
                <a:uFillTx/>
                <a:latin typeface="Calibri"/>
                <a:ea typeface="+mn-ea"/>
                <a:cs typeface="+mn-cs"/>
                <a:hlinkClick r:id="rId4"/>
              </a:rPr>
              <a:t>Chollet</a:t>
            </a: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0" i="1" u="none" strike="noStrike" kern="1200" cap="none" spc="0" normalizeH="0" baseline="0" noProof="0" dirty="0">
                <a:ln>
                  <a:noFill/>
                </a:ln>
                <a:solidFill>
                  <a:prstClr val="black"/>
                </a:solidFill>
                <a:effectLst/>
                <a:uLnTx/>
                <a:uFillTx/>
                <a:latin typeface="Calibri"/>
                <a:ea typeface="+mn-ea"/>
                <a:cs typeface="+mn-cs"/>
              </a:rPr>
              <a:t>- </a:t>
            </a:r>
            <a:r>
              <a:rPr kumimoji="0" lang="en-US" sz="1400" b="0" i="0" u="none" strike="noStrike" kern="1200" cap="none" spc="0" normalizeH="0" baseline="0" noProof="0" dirty="0">
                <a:ln>
                  <a:noFill/>
                </a:ln>
                <a:solidFill>
                  <a:prstClr val="white">
                    <a:lumMod val="50000"/>
                  </a:prstClr>
                </a:solidFill>
                <a:effectLst/>
                <a:uLnTx/>
                <a:uFillTx/>
                <a:latin typeface="Calibri"/>
                <a:ea typeface="+mn-ea"/>
                <a:cs typeface="+mn-cs"/>
              </a:rPr>
              <a:t>https://blog.keras.io/the-limitations-of-deep-learning.html</a:t>
            </a:r>
          </a:p>
        </p:txBody>
      </p:sp>
    </p:spTree>
    <p:extLst>
      <p:ext uri="{BB962C8B-B14F-4D97-AF65-F5344CB8AC3E}">
        <p14:creationId xmlns:p14="http://schemas.microsoft.com/office/powerpoint/2010/main" val="949654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C840F5-8E67-469D-810C-D595948D5061}"/>
              </a:ext>
            </a:extLst>
          </p:cNvPr>
          <p:cNvPicPr>
            <a:picLocks noChangeAspect="1"/>
          </p:cNvPicPr>
          <p:nvPr/>
        </p:nvPicPr>
        <p:blipFill rotWithShape="1">
          <a:blip r:embed="rId2"/>
          <a:srcRect t="2" b="77929"/>
          <a:stretch/>
        </p:blipFill>
        <p:spPr>
          <a:xfrm>
            <a:off x="0" y="604847"/>
            <a:ext cx="9144000" cy="1246531"/>
          </a:xfrm>
          <a:prstGeom prst="rect">
            <a:avLst/>
          </a:prstGeom>
        </p:spPr>
      </p:pic>
      <p:pic>
        <p:nvPicPr>
          <p:cNvPr id="4" name="Picture 3">
            <a:extLst>
              <a:ext uri="{FF2B5EF4-FFF2-40B4-BE49-F238E27FC236}">
                <a16:creationId xmlns:a16="http://schemas.microsoft.com/office/drawing/2014/main" id="{18677DA6-218C-415F-AC54-E76C9EE1CDFE}"/>
              </a:ext>
            </a:extLst>
          </p:cNvPr>
          <p:cNvPicPr>
            <a:picLocks noChangeAspect="1"/>
          </p:cNvPicPr>
          <p:nvPr/>
        </p:nvPicPr>
        <p:blipFill rotWithShape="1">
          <a:blip r:embed="rId2"/>
          <a:srcRect t="42555" r="33086"/>
          <a:stretch/>
        </p:blipFill>
        <p:spPr>
          <a:xfrm>
            <a:off x="169333" y="2032000"/>
            <a:ext cx="6118578" cy="3244664"/>
          </a:xfrm>
          <a:prstGeom prst="rect">
            <a:avLst/>
          </a:prstGeom>
        </p:spPr>
      </p:pic>
      <p:sp>
        <p:nvSpPr>
          <p:cNvPr id="5" name="TextBox 4">
            <a:extLst>
              <a:ext uri="{FF2B5EF4-FFF2-40B4-BE49-F238E27FC236}">
                <a16:creationId xmlns:a16="http://schemas.microsoft.com/office/drawing/2014/main" id="{71CC816F-3B04-45FA-A67C-243F97168A46}"/>
              </a:ext>
            </a:extLst>
          </p:cNvPr>
          <p:cNvSpPr txBox="1"/>
          <p:nvPr/>
        </p:nvSpPr>
        <p:spPr>
          <a:xfrm>
            <a:off x="79022" y="79022"/>
            <a:ext cx="342053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3</a:t>
            </a:r>
            <a:r>
              <a:rPr kumimoji="0" lang="en-US" sz="1800" b="0" i="0" u="none" strike="noStrike" kern="1200" cap="none" spc="0" normalizeH="0" baseline="30000" noProof="0" dirty="0">
                <a:ln>
                  <a:noFill/>
                </a:ln>
                <a:solidFill>
                  <a:prstClr val="black"/>
                </a:solidFill>
                <a:effectLst/>
                <a:uLnTx/>
                <a:uFillTx/>
                <a:latin typeface="Calibri"/>
                <a:ea typeface="+mn-ea"/>
                <a:cs typeface="+mn-cs"/>
              </a:rPr>
              <a:t>rd</a:t>
            </a:r>
            <a:r>
              <a:rPr kumimoji="0" lang="en-US" sz="1800" b="0" i="0" u="none" strike="noStrike" kern="1200" cap="none" spc="0" normalizeH="0" baseline="0" noProof="0" dirty="0">
                <a:ln>
                  <a:noFill/>
                </a:ln>
                <a:solidFill>
                  <a:prstClr val="black"/>
                </a:solidFill>
                <a:effectLst/>
                <a:uLnTx/>
                <a:uFillTx/>
                <a:latin typeface="Calibri"/>
                <a:ea typeface="+mn-ea"/>
                <a:cs typeface="+mn-cs"/>
              </a:rPr>
              <a:t> November 2017</a:t>
            </a:r>
          </a:p>
        </p:txBody>
      </p:sp>
    </p:spTree>
    <p:extLst>
      <p:ext uri="{BB962C8B-B14F-4D97-AF65-F5344CB8AC3E}">
        <p14:creationId xmlns:p14="http://schemas.microsoft.com/office/powerpoint/2010/main" val="3589556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C840F5-8E67-469D-810C-D595948D5061}"/>
              </a:ext>
            </a:extLst>
          </p:cNvPr>
          <p:cNvPicPr>
            <a:picLocks noChangeAspect="1"/>
          </p:cNvPicPr>
          <p:nvPr/>
        </p:nvPicPr>
        <p:blipFill rotWithShape="1">
          <a:blip r:embed="rId2"/>
          <a:srcRect t="2" b="77929"/>
          <a:stretch/>
        </p:blipFill>
        <p:spPr>
          <a:xfrm>
            <a:off x="0" y="604847"/>
            <a:ext cx="9144000" cy="1246531"/>
          </a:xfrm>
          <a:prstGeom prst="rect">
            <a:avLst/>
          </a:prstGeom>
        </p:spPr>
      </p:pic>
      <p:pic>
        <p:nvPicPr>
          <p:cNvPr id="4" name="Picture 3">
            <a:extLst>
              <a:ext uri="{FF2B5EF4-FFF2-40B4-BE49-F238E27FC236}">
                <a16:creationId xmlns:a16="http://schemas.microsoft.com/office/drawing/2014/main" id="{18677DA6-218C-415F-AC54-E76C9EE1CDFE}"/>
              </a:ext>
            </a:extLst>
          </p:cNvPr>
          <p:cNvPicPr>
            <a:picLocks noChangeAspect="1"/>
          </p:cNvPicPr>
          <p:nvPr/>
        </p:nvPicPr>
        <p:blipFill rotWithShape="1">
          <a:blip r:embed="rId2"/>
          <a:srcRect t="42555" r="33086"/>
          <a:stretch/>
        </p:blipFill>
        <p:spPr>
          <a:xfrm>
            <a:off x="169333" y="2032000"/>
            <a:ext cx="6118578" cy="3244664"/>
          </a:xfrm>
          <a:prstGeom prst="rect">
            <a:avLst/>
          </a:prstGeom>
        </p:spPr>
      </p:pic>
      <p:sp>
        <p:nvSpPr>
          <p:cNvPr id="2" name="TextBox 1">
            <a:extLst>
              <a:ext uri="{FF2B5EF4-FFF2-40B4-BE49-F238E27FC236}">
                <a16:creationId xmlns:a16="http://schemas.microsoft.com/office/drawing/2014/main" id="{09630AEB-FB96-4931-842D-F05F57D8E02F}"/>
              </a:ext>
            </a:extLst>
          </p:cNvPr>
          <p:cNvSpPr txBox="1"/>
          <p:nvPr/>
        </p:nvSpPr>
        <p:spPr>
          <a:xfrm>
            <a:off x="6637868" y="3115734"/>
            <a:ext cx="243840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Yes, it’s a blue brain image :  (</a:t>
            </a:r>
          </a:p>
        </p:txBody>
      </p:sp>
    </p:spTree>
    <p:extLst>
      <p:ext uri="{BB962C8B-B14F-4D97-AF65-F5344CB8AC3E}">
        <p14:creationId xmlns:p14="http://schemas.microsoft.com/office/powerpoint/2010/main" val="4179807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6A4638-CB9F-4C38-80CF-D308EA5047C4}"/>
              </a:ext>
            </a:extLst>
          </p:cNvPr>
          <p:cNvPicPr>
            <a:picLocks noChangeAspect="1"/>
          </p:cNvPicPr>
          <p:nvPr/>
        </p:nvPicPr>
        <p:blipFill>
          <a:blip r:embed="rId2"/>
          <a:stretch>
            <a:fillRect/>
          </a:stretch>
        </p:blipFill>
        <p:spPr>
          <a:xfrm>
            <a:off x="1078617" y="119062"/>
            <a:ext cx="7077075" cy="6010275"/>
          </a:xfrm>
          <a:prstGeom prst="rect">
            <a:avLst/>
          </a:prstGeom>
        </p:spPr>
      </p:pic>
      <p:sp>
        <p:nvSpPr>
          <p:cNvPr id="4" name="TextBox 3">
            <a:extLst>
              <a:ext uri="{FF2B5EF4-FFF2-40B4-BE49-F238E27FC236}">
                <a16:creationId xmlns:a16="http://schemas.microsoft.com/office/drawing/2014/main" id="{6CCB9DB7-1913-489A-83FF-E8D05916CF81}"/>
              </a:ext>
            </a:extLst>
          </p:cNvPr>
          <p:cNvSpPr txBox="1"/>
          <p:nvPr/>
        </p:nvSpPr>
        <p:spPr>
          <a:xfrm>
            <a:off x="112889" y="6197600"/>
            <a:ext cx="71007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Su et al., One pixel attack for fooling deep neural networks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3"/>
              </a:rPr>
              <a:t>https://arxiv.org/abs/1710.08864</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2926799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E0892E-5E89-4C35-A094-2188356ED2C1}"/>
              </a:ext>
            </a:extLst>
          </p:cNvPr>
          <p:cNvPicPr>
            <a:picLocks noChangeAspect="1"/>
          </p:cNvPicPr>
          <p:nvPr/>
        </p:nvPicPr>
        <p:blipFill>
          <a:blip r:embed="rId2"/>
          <a:stretch>
            <a:fillRect/>
          </a:stretch>
        </p:blipFill>
        <p:spPr>
          <a:xfrm>
            <a:off x="115711" y="67380"/>
            <a:ext cx="5029200" cy="1123950"/>
          </a:xfrm>
          <a:prstGeom prst="rect">
            <a:avLst/>
          </a:prstGeom>
        </p:spPr>
      </p:pic>
      <p:sp>
        <p:nvSpPr>
          <p:cNvPr id="3" name="Rectangle 2">
            <a:extLst>
              <a:ext uri="{FF2B5EF4-FFF2-40B4-BE49-F238E27FC236}">
                <a16:creationId xmlns:a16="http://schemas.microsoft.com/office/drawing/2014/main" id="{B60C1905-EDF0-4065-9EE2-BBC39DF0AFA1}"/>
              </a:ext>
            </a:extLst>
          </p:cNvPr>
          <p:cNvSpPr/>
          <p:nvPr/>
        </p:nvSpPr>
        <p:spPr>
          <a:xfrm>
            <a:off x="6219313" y="60867"/>
            <a:ext cx="290823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https://arxiv.org/pdf/1707.07397.pdf</a:t>
            </a:r>
          </a:p>
        </p:txBody>
      </p:sp>
      <p:pic>
        <p:nvPicPr>
          <p:cNvPr id="4" name="Picture 3">
            <a:extLst>
              <a:ext uri="{FF2B5EF4-FFF2-40B4-BE49-F238E27FC236}">
                <a16:creationId xmlns:a16="http://schemas.microsoft.com/office/drawing/2014/main" id="{233FC120-9087-4176-BDA1-26966A4EE1B8}"/>
              </a:ext>
            </a:extLst>
          </p:cNvPr>
          <p:cNvPicPr>
            <a:picLocks noChangeAspect="1"/>
          </p:cNvPicPr>
          <p:nvPr/>
        </p:nvPicPr>
        <p:blipFill>
          <a:blip r:embed="rId3"/>
          <a:stretch>
            <a:fillRect/>
          </a:stretch>
        </p:blipFill>
        <p:spPr>
          <a:xfrm>
            <a:off x="828674" y="3370086"/>
            <a:ext cx="7486650" cy="3476625"/>
          </a:xfrm>
          <a:prstGeom prst="rect">
            <a:avLst/>
          </a:prstGeom>
        </p:spPr>
      </p:pic>
      <p:pic>
        <p:nvPicPr>
          <p:cNvPr id="5" name="Picture 4">
            <a:extLst>
              <a:ext uri="{FF2B5EF4-FFF2-40B4-BE49-F238E27FC236}">
                <a16:creationId xmlns:a16="http://schemas.microsoft.com/office/drawing/2014/main" id="{4D26789A-8D2A-49EA-9299-812DC896FC75}"/>
              </a:ext>
            </a:extLst>
          </p:cNvPr>
          <p:cNvPicPr>
            <a:picLocks noChangeAspect="1"/>
          </p:cNvPicPr>
          <p:nvPr/>
        </p:nvPicPr>
        <p:blipFill>
          <a:blip r:embed="rId4"/>
          <a:stretch>
            <a:fillRect/>
          </a:stretch>
        </p:blipFill>
        <p:spPr>
          <a:xfrm>
            <a:off x="796395" y="1180041"/>
            <a:ext cx="7686675" cy="2238375"/>
          </a:xfrm>
          <a:prstGeom prst="rect">
            <a:avLst/>
          </a:prstGeom>
        </p:spPr>
      </p:pic>
    </p:spTree>
    <p:extLst>
      <p:ext uri="{BB962C8B-B14F-4D97-AF65-F5344CB8AC3E}">
        <p14:creationId xmlns:p14="http://schemas.microsoft.com/office/powerpoint/2010/main" val="3132945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dversarialTurtle">
            <a:hlinkClick r:id="" action="ppaction://media"/>
            <a:extLst>
              <a:ext uri="{FF2B5EF4-FFF2-40B4-BE49-F238E27FC236}">
                <a16:creationId xmlns:a16="http://schemas.microsoft.com/office/drawing/2014/main" id="{27A59793-A0FC-4D45-B870-5C45532F5C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4428"/>
            <a:ext cx="9144000" cy="5143500"/>
          </a:xfrm>
          <a:prstGeom prst="rect">
            <a:avLst/>
          </a:prstGeom>
        </p:spPr>
      </p:pic>
    </p:spTree>
    <p:extLst>
      <p:ext uri="{BB962C8B-B14F-4D97-AF65-F5344CB8AC3E}">
        <p14:creationId xmlns:p14="http://schemas.microsoft.com/office/powerpoint/2010/main" val="410478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6EB5B4-FC42-4F4D-871D-F019031BCA64}"/>
              </a:ext>
            </a:extLst>
          </p:cNvPr>
          <p:cNvPicPr>
            <a:picLocks noChangeAspect="1"/>
          </p:cNvPicPr>
          <p:nvPr/>
        </p:nvPicPr>
        <p:blipFill>
          <a:blip r:embed="rId2"/>
          <a:stretch>
            <a:fillRect/>
          </a:stretch>
        </p:blipFill>
        <p:spPr>
          <a:xfrm>
            <a:off x="628823" y="0"/>
            <a:ext cx="7705725" cy="2076450"/>
          </a:xfrm>
          <a:prstGeom prst="rect">
            <a:avLst/>
          </a:prstGeom>
        </p:spPr>
      </p:pic>
      <p:pic>
        <p:nvPicPr>
          <p:cNvPr id="3" name="Picture 2">
            <a:extLst>
              <a:ext uri="{FF2B5EF4-FFF2-40B4-BE49-F238E27FC236}">
                <a16:creationId xmlns:a16="http://schemas.microsoft.com/office/drawing/2014/main" id="{41ED6BB4-3E34-44A2-852C-0E672985526D}"/>
              </a:ext>
            </a:extLst>
          </p:cNvPr>
          <p:cNvPicPr>
            <a:picLocks noChangeAspect="1"/>
          </p:cNvPicPr>
          <p:nvPr/>
        </p:nvPicPr>
        <p:blipFill>
          <a:blip r:embed="rId3"/>
          <a:stretch>
            <a:fillRect/>
          </a:stretch>
        </p:blipFill>
        <p:spPr>
          <a:xfrm>
            <a:off x="1226709" y="2181461"/>
            <a:ext cx="6509955" cy="4676539"/>
          </a:xfrm>
          <a:prstGeom prst="rect">
            <a:avLst/>
          </a:prstGeom>
        </p:spPr>
      </p:pic>
    </p:spTree>
    <p:extLst>
      <p:ext uri="{BB962C8B-B14F-4D97-AF65-F5344CB8AC3E}">
        <p14:creationId xmlns:p14="http://schemas.microsoft.com/office/powerpoint/2010/main" val="1949389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74370" y="1889741"/>
            <a:ext cx="3886200" cy="3186684"/>
          </a:xfrm>
        </p:spPr>
      </p:pic>
      <p:sp>
        <p:nvSpPr>
          <p:cNvPr id="4" name="Content Placeholder 3"/>
          <p:cNvSpPr>
            <a:spLocks noGrp="1"/>
          </p:cNvSpPr>
          <p:nvPr>
            <p:ph sz="half" idx="2"/>
          </p:nvPr>
        </p:nvSpPr>
        <p:spPr>
          <a:xfrm>
            <a:off x="4957396" y="2571342"/>
            <a:ext cx="3886200" cy="3152409"/>
          </a:xfrm>
        </p:spPr>
        <p:txBody>
          <a:bodyPr>
            <a:normAutofit/>
          </a:bodyPr>
          <a:lstStyle/>
          <a:p>
            <a:pPr marL="0" indent="0">
              <a:buNone/>
            </a:pPr>
            <a:r>
              <a:rPr lang="en-US" sz="4400" dirty="0" err="1"/>
              <a:t>Connectomics:Neural</a:t>
            </a:r>
            <a:r>
              <a:rPr lang="en-US" sz="4400" dirty="0"/>
              <a:t> nets for neural nets</a:t>
            </a:r>
          </a:p>
        </p:txBody>
      </p:sp>
      <p:sp>
        <p:nvSpPr>
          <p:cNvPr id="3" name="TextBox 2"/>
          <p:cNvSpPr txBox="1"/>
          <p:nvPr/>
        </p:nvSpPr>
        <p:spPr>
          <a:xfrm>
            <a:off x="-35493" y="6557918"/>
            <a:ext cx="1419726"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r>
              <a:rPr kumimoji="0" lang="en-US" sz="135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Patric</a:t>
            </a: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t>
            </a:r>
            <a:r>
              <a:rPr kumimoji="0" lang="en-US" sz="135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Hagmann</a:t>
            </a: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925264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for understanding the brain</a:t>
            </a:r>
          </a:p>
        </p:txBody>
      </p:sp>
      <p:sp>
        <p:nvSpPr>
          <p:cNvPr id="3" name="Content Placeholder 2"/>
          <p:cNvSpPr>
            <a:spLocks noGrp="1"/>
          </p:cNvSpPr>
          <p:nvPr>
            <p:ph sz="half" idx="1"/>
          </p:nvPr>
        </p:nvSpPr>
        <p:spPr>
          <a:xfrm>
            <a:off x="5214257" y="2226468"/>
            <a:ext cx="3720193" cy="3263504"/>
          </a:xfrm>
        </p:spPr>
        <p:txBody>
          <a:bodyPr>
            <a:normAutofit/>
          </a:bodyPr>
          <a:lstStyle/>
          <a:p>
            <a:pPr marL="0" indent="0">
              <a:buNone/>
            </a:pPr>
            <a:r>
              <a:rPr lang="en-US" sz="2400" dirty="0"/>
              <a:t>1mm cubed of brain</a:t>
            </a:r>
          </a:p>
          <a:p>
            <a:pPr marL="0" indent="0">
              <a:buNone/>
            </a:pPr>
            <a:r>
              <a:rPr lang="en-US" sz="2400" dirty="0"/>
              <a:t>Image at 5-30 nanometers</a:t>
            </a:r>
          </a:p>
          <a:p>
            <a:endParaRPr lang="en-US" sz="2400" dirty="0"/>
          </a:p>
          <a:p>
            <a:pPr marL="0" indent="0">
              <a:buNone/>
            </a:pPr>
            <a:r>
              <a:rPr lang="en-US" sz="2400" dirty="0"/>
              <a:t>How much data?</a:t>
            </a:r>
          </a:p>
        </p:txBody>
      </p:sp>
      <p:pic>
        <p:nvPicPr>
          <p:cNvPr id="5" name="Picture 4"/>
          <p:cNvPicPr>
            <a:picLocks noChangeAspect="1"/>
          </p:cNvPicPr>
          <p:nvPr/>
        </p:nvPicPr>
        <p:blipFill>
          <a:blip r:embed="rId2"/>
          <a:stretch>
            <a:fillRect/>
          </a:stretch>
        </p:blipFill>
        <p:spPr>
          <a:xfrm>
            <a:off x="254794" y="2433042"/>
            <a:ext cx="4793456" cy="2850356"/>
          </a:xfrm>
          <a:prstGeom prst="rect">
            <a:avLst/>
          </a:prstGeom>
        </p:spPr>
      </p:pic>
      <p:sp>
        <p:nvSpPr>
          <p:cNvPr id="4" name="TextBox 3"/>
          <p:cNvSpPr txBox="1"/>
          <p:nvPr/>
        </p:nvSpPr>
        <p:spPr>
          <a:xfrm>
            <a:off x="7543800"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3668573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for understanding the brain</a:t>
            </a:r>
          </a:p>
        </p:txBody>
      </p:sp>
      <p:sp>
        <p:nvSpPr>
          <p:cNvPr id="3" name="Content Placeholder 2"/>
          <p:cNvSpPr>
            <a:spLocks noGrp="1"/>
          </p:cNvSpPr>
          <p:nvPr>
            <p:ph sz="half" idx="1"/>
          </p:nvPr>
        </p:nvSpPr>
        <p:spPr>
          <a:xfrm>
            <a:off x="5214257" y="2226468"/>
            <a:ext cx="3720193" cy="4331450"/>
          </a:xfrm>
        </p:spPr>
        <p:txBody>
          <a:bodyPr>
            <a:normAutofit/>
          </a:bodyPr>
          <a:lstStyle/>
          <a:p>
            <a:pPr marL="0" indent="0">
              <a:buNone/>
            </a:pPr>
            <a:r>
              <a:rPr lang="en-US" sz="2400" dirty="0"/>
              <a:t>1mm cubed of brain</a:t>
            </a:r>
          </a:p>
          <a:p>
            <a:pPr marL="0" indent="0">
              <a:buNone/>
            </a:pPr>
            <a:r>
              <a:rPr lang="en-US" sz="2400" dirty="0"/>
              <a:t>Image at 5-30 nanometers</a:t>
            </a:r>
          </a:p>
          <a:p>
            <a:endParaRPr lang="en-US" sz="2400" dirty="0"/>
          </a:p>
          <a:p>
            <a:pPr marL="0" indent="0">
              <a:buNone/>
            </a:pPr>
            <a:r>
              <a:rPr lang="en-US" sz="2400" dirty="0"/>
              <a:t>How much data?</a:t>
            </a:r>
          </a:p>
          <a:p>
            <a:endParaRPr lang="en-US" sz="2400" dirty="0"/>
          </a:p>
          <a:p>
            <a:pPr marL="0" indent="0">
              <a:buNone/>
            </a:pPr>
            <a:r>
              <a:rPr lang="en-US" sz="2400" dirty="0"/>
              <a:t>1 Petabyte – 1,000,000,000,000,000</a:t>
            </a:r>
          </a:p>
          <a:p>
            <a:pPr marL="0" indent="0">
              <a:buNone/>
            </a:pPr>
            <a:r>
              <a:rPr lang="en-US" sz="2400" dirty="0"/>
              <a:t>~ All photos uploaded to Facebook per day</a:t>
            </a:r>
          </a:p>
        </p:txBody>
      </p:sp>
      <p:pic>
        <p:nvPicPr>
          <p:cNvPr id="5" name="Picture 4"/>
          <p:cNvPicPr>
            <a:picLocks noChangeAspect="1"/>
          </p:cNvPicPr>
          <p:nvPr/>
        </p:nvPicPr>
        <p:blipFill>
          <a:blip r:embed="rId2"/>
          <a:stretch>
            <a:fillRect/>
          </a:stretch>
        </p:blipFill>
        <p:spPr>
          <a:xfrm>
            <a:off x="254794" y="2433042"/>
            <a:ext cx="4793456" cy="2850356"/>
          </a:xfrm>
          <a:prstGeom prst="rect">
            <a:avLst/>
          </a:prstGeom>
        </p:spPr>
      </p:pic>
      <p:sp>
        <p:nvSpPr>
          <p:cNvPr id="6" name="TextBox 5"/>
          <p:cNvSpPr txBox="1"/>
          <p:nvPr/>
        </p:nvSpPr>
        <p:spPr>
          <a:xfrm>
            <a:off x="7535007"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2374276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ciencedirect.com/cache/MiamiImageURL/1-s2.0-S1361841515000286-gr2_lrg.jpg/0?wchp=dGLbVlV-zSkzS&amp;pii=S13618415150002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 y="600892"/>
            <a:ext cx="8784551" cy="534270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491046"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2985230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ciencedirect.com/cache/MiamiImageURL/1-s2.0-S1361841515000286-gr2_lrg.jpg/0?wchp=dGLbVlV-zSkzS&amp;pii=S13618415150002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2" y="600892"/>
            <a:ext cx="8784551" cy="534270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873829" y="3944983"/>
            <a:ext cx="1789611" cy="13716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7543800"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[Kaynig-Fittkau et al.]</a:t>
            </a:r>
          </a:p>
        </p:txBody>
      </p:sp>
    </p:spTree>
    <p:extLst>
      <p:ext uri="{BB962C8B-B14F-4D97-AF65-F5344CB8AC3E}">
        <p14:creationId xmlns:p14="http://schemas.microsoft.com/office/powerpoint/2010/main" val="985126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for understanding the brain</a:t>
            </a:r>
          </a:p>
        </p:txBody>
      </p:sp>
      <p:pic>
        <p:nvPicPr>
          <p:cNvPr id="5" name="Slide"/>
          <p:cNvPicPr>
            <a:picLocks noChangeAspect="1"/>
          </p:cNvPicPr>
          <p:nvPr/>
        </p:nvPicPr>
        <p:blipFill rotWithShape="1">
          <a:blip r:embed="rId3"/>
          <a:srcRect t="21430" b="12538"/>
          <a:stretch/>
        </p:blipFill>
        <p:spPr>
          <a:xfrm>
            <a:off x="847255" y="2011680"/>
            <a:ext cx="7491043" cy="3709851"/>
          </a:xfrm>
          <a:prstGeom prst="rect">
            <a:avLst/>
          </a:prstGeom>
        </p:spPr>
      </p:pic>
      <p:pic>
        <p:nvPicPr>
          <p:cNvPr id="3" name="Picture 2"/>
          <p:cNvPicPr>
            <a:picLocks noChangeAspect="1"/>
          </p:cNvPicPr>
          <p:nvPr/>
        </p:nvPicPr>
        <p:blipFill>
          <a:blip r:embed="rId4"/>
          <a:stretch>
            <a:fillRect/>
          </a:stretch>
        </p:blipFill>
        <p:spPr>
          <a:xfrm>
            <a:off x="8141426" y="6509113"/>
            <a:ext cx="1028700" cy="361950"/>
          </a:xfrm>
          <a:prstGeom prst="rect">
            <a:avLst/>
          </a:prstGeom>
        </p:spPr>
      </p:pic>
      <p:sp>
        <p:nvSpPr>
          <p:cNvPr id="4" name="TextBox 3">
            <a:extLst>
              <a:ext uri="{FF2B5EF4-FFF2-40B4-BE49-F238E27FC236}">
                <a16:creationId xmlns:a16="http://schemas.microsoft.com/office/drawing/2014/main" id="{483A7637-10F2-45D1-8A83-F50974390B6E}"/>
              </a:ext>
            </a:extLst>
          </p:cNvPr>
          <p:cNvSpPr txBox="1"/>
          <p:nvPr/>
        </p:nvSpPr>
        <p:spPr>
          <a:xfrm>
            <a:off x="1109824" y="1690689"/>
            <a:ext cx="7186921" cy="369332"/>
          </a:xfrm>
          <a:prstGeom prst="rect">
            <a:avLst/>
          </a:prstGeom>
          <a:noFill/>
        </p:spPr>
        <p:txBody>
          <a:bodyPr wrap="square" rtlCol="0">
            <a:spAutoFit/>
          </a:bodyPr>
          <a:lstStyle/>
          <a:p>
            <a:r>
              <a:rPr lang="en-US" dirty="0"/>
              <a:t>Instance segmentation (but the instances sometimes look quite different!)</a:t>
            </a:r>
          </a:p>
        </p:txBody>
      </p:sp>
    </p:spTree>
    <p:extLst>
      <p:ext uri="{BB962C8B-B14F-4D97-AF65-F5344CB8AC3E}">
        <p14:creationId xmlns:p14="http://schemas.microsoft.com/office/powerpoint/2010/main" val="1928745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13062" y="1280746"/>
            <a:ext cx="9130937" cy="4302663"/>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791758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395287" y="723900"/>
            <a:ext cx="8353425" cy="5410200"/>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1629428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Network Architecture</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0" y="2519051"/>
            <a:ext cx="9144000" cy="1819898"/>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3467358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1476375" y="595312"/>
            <a:ext cx="6191250" cy="5667375"/>
          </a:xfrm>
          <a:prstGeom prst="rect">
            <a:avLst/>
          </a:prstGeom>
        </p:spPr>
      </p:pic>
      <p:sp>
        <p:nvSpPr>
          <p:cNvPr id="6" name="TextBox 5"/>
          <p:cNvSpPr txBox="1"/>
          <p:nvPr/>
        </p:nvSpPr>
        <p:spPr>
          <a:xfrm>
            <a:off x="8009793" y="6557918"/>
            <a:ext cx="1775460"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[Haehn et al.]</a:t>
            </a:r>
          </a:p>
        </p:txBody>
      </p:sp>
    </p:spTree>
    <p:extLst>
      <p:ext uri="{BB962C8B-B14F-4D97-AF65-F5344CB8AC3E}">
        <p14:creationId xmlns:p14="http://schemas.microsoft.com/office/powerpoint/2010/main" val="4156709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Detecting Merge Errors</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3"/>
          <a:stretch>
            <a:fillRect/>
          </a:stretch>
        </p:blipFill>
        <p:spPr>
          <a:xfrm>
            <a:off x="0" y="1846384"/>
            <a:ext cx="9144000" cy="3165231"/>
          </a:xfrm>
          <a:prstGeom prst="rect">
            <a:avLst/>
          </a:prstGeom>
        </p:spPr>
      </p:pic>
    </p:spTree>
    <p:extLst>
      <p:ext uri="{BB962C8B-B14F-4D97-AF65-F5344CB8AC3E}">
        <p14:creationId xmlns:p14="http://schemas.microsoft.com/office/powerpoint/2010/main" val="713125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41344-48E4-49EF-9603-43CA2B3999E1}"/>
              </a:ext>
            </a:extLst>
          </p:cNvPr>
          <p:cNvSpPr>
            <a:spLocks noGrp="1"/>
          </p:cNvSpPr>
          <p:nvPr>
            <p:ph type="title"/>
          </p:nvPr>
        </p:nvSpPr>
        <p:spPr/>
        <p:txBody>
          <a:bodyPr/>
          <a:lstStyle/>
          <a:p>
            <a:r>
              <a:rPr lang="en-US" dirty="0"/>
              <a:t>Big space of designs!</a:t>
            </a:r>
          </a:p>
        </p:txBody>
      </p:sp>
      <p:sp>
        <p:nvSpPr>
          <p:cNvPr id="3" name="Text Placeholder 2">
            <a:extLst>
              <a:ext uri="{FF2B5EF4-FFF2-40B4-BE49-F238E27FC236}">
                <a16:creationId xmlns:a16="http://schemas.microsoft.com/office/drawing/2014/main" id="{47575D84-FA9F-4CFC-B596-F265307DA93C}"/>
              </a:ext>
            </a:extLst>
          </p:cNvPr>
          <p:cNvSpPr>
            <a:spLocks noGrp="1"/>
          </p:cNvSpPr>
          <p:nvPr>
            <p:ph type="body" idx="1"/>
          </p:nvPr>
        </p:nvSpPr>
        <p:spPr/>
        <p:txBody>
          <a:bodyPr/>
          <a:lstStyle/>
          <a:p>
            <a:r>
              <a:rPr lang="en-US" dirty="0"/>
              <a:t>But we still don’t even know how many layers we need.</a:t>
            </a:r>
          </a:p>
        </p:txBody>
      </p:sp>
    </p:spTree>
    <p:extLst>
      <p:ext uri="{BB962C8B-B14F-4D97-AF65-F5344CB8AC3E}">
        <p14:creationId xmlns:p14="http://schemas.microsoft.com/office/powerpoint/2010/main" val="3367111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965583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1.kym-cdn.com/photos/images/newsfeed/000/531/557/a88.jpg">
            <a:extLst>
              <a:ext uri="{FF2B5EF4-FFF2-40B4-BE49-F238E27FC236}">
                <a16:creationId xmlns:a16="http://schemas.microsoft.com/office/drawing/2014/main" id="{DB67E271-857B-4322-949A-8290CA34708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648178" y="1754363"/>
            <a:ext cx="5686777" cy="3213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194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1.kym-cdn.com/photos/images/newsfeed/000/531/557/a88.jpg">
            <a:extLst>
              <a:ext uri="{FF2B5EF4-FFF2-40B4-BE49-F238E27FC236}">
                <a16:creationId xmlns:a16="http://schemas.microsoft.com/office/drawing/2014/main" id="{E7830F34-FAAD-4A5B-97C7-EA9DE4B5762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4031844" y="1939132"/>
            <a:ext cx="5112156" cy="288836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i.imgflip.com/1yquz1.jpg">
            <a:extLst>
              <a:ext uri="{FF2B5EF4-FFF2-40B4-BE49-F238E27FC236}">
                <a16:creationId xmlns:a16="http://schemas.microsoft.com/office/drawing/2014/main" id="{8A6118B6-AAF2-4405-8850-530C3CCA57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37" y="1939132"/>
            <a:ext cx="3853287" cy="2888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00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384" y="2337167"/>
            <a:ext cx="7886700" cy="1325563"/>
          </a:xfrm>
        </p:spPr>
        <p:txBody>
          <a:bodyPr>
            <a:normAutofit/>
          </a:bodyPr>
          <a:lstStyle/>
          <a:p>
            <a:r>
              <a:rPr lang="en-US" sz="3600" dirty="0"/>
              <a:t>VERY DEEP CONVOLUTIONAL NETWORKS FOR LARGE-SCALE IMAGE RECOGNITION</a:t>
            </a:r>
          </a:p>
        </p:txBody>
      </p:sp>
      <p:sp>
        <p:nvSpPr>
          <p:cNvPr id="4" name="Rectangle 3"/>
          <p:cNvSpPr/>
          <p:nvPr/>
        </p:nvSpPr>
        <p:spPr>
          <a:xfrm>
            <a:off x="2514948" y="3587271"/>
            <a:ext cx="45269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Karen </a:t>
            </a:r>
            <a:r>
              <a:rPr kumimoji="0" lang="en-US" sz="1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Simonyan</a:t>
            </a:r>
            <a:r>
              <a:rPr kumimoji="0" lang="en-US" sz="800" b="0" i="0" u="none" strike="noStrike" kern="1200" cap="none" spc="0" normalizeH="0" baseline="0" noProof="0" dirty="0">
                <a:ln>
                  <a:noFill/>
                </a:ln>
                <a:solidFill>
                  <a:prstClr val="black"/>
                </a:solidFill>
                <a:effectLst/>
                <a:uLnTx/>
                <a:uFillTx/>
                <a:latin typeface="CMSY7"/>
                <a:ea typeface="+mn-ea"/>
                <a:cs typeface="+mn-cs"/>
              </a:rPr>
              <a:t>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&amp; Andrew Zisserman 2015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p:cNvSpPr/>
          <p:nvPr/>
        </p:nvSpPr>
        <p:spPr>
          <a:xfrm>
            <a:off x="1534555" y="4791208"/>
            <a:ext cx="5968364"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These are the pre-trained “VGG” networks </a:t>
            </a:r>
            <a:b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b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that you use in project 4</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itle 1"/>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rPr>
              <a:t>Beyond AlexNet</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cxnSp>
        <p:nvCxnSpPr>
          <p:cNvPr id="7" name="Straight Connector 6">
            <a:extLst>
              <a:ext uri="{FF2B5EF4-FFF2-40B4-BE49-F238E27FC236}">
                <a16:creationId xmlns:a16="http://schemas.microsoft.com/office/drawing/2014/main" id="{5F4F2757-C9E2-4874-8131-258B4744682B}"/>
              </a:ext>
            </a:extLst>
          </p:cNvPr>
          <p:cNvCxnSpPr>
            <a:cxnSpLocks/>
          </p:cNvCxnSpPr>
          <p:nvPr/>
        </p:nvCxnSpPr>
        <p:spPr>
          <a:xfrm flipV="1">
            <a:off x="575384" y="2939352"/>
            <a:ext cx="2144370" cy="4573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09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40993" t="13382" r="19929" b="15192"/>
          <a:stretch/>
        </p:blipFill>
        <p:spPr>
          <a:xfrm>
            <a:off x="1771047" y="0"/>
            <a:ext cx="6003345" cy="6858000"/>
          </a:xfrm>
          <a:prstGeom prst="rect">
            <a:avLst/>
          </a:prstGeom>
        </p:spPr>
      </p:pic>
    </p:spTree>
    <p:extLst>
      <p:ext uri="{BB962C8B-B14F-4D97-AF65-F5344CB8AC3E}">
        <p14:creationId xmlns:p14="http://schemas.microsoft.com/office/powerpoint/2010/main" val="1078892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36383" t="39872" r="15248" b="31986"/>
          <a:stretch/>
        </p:blipFill>
        <p:spPr>
          <a:xfrm>
            <a:off x="0" y="1825625"/>
            <a:ext cx="9144000" cy="3325092"/>
          </a:xfrm>
          <a:prstGeom prst="rect">
            <a:avLst/>
          </a:prstGeom>
        </p:spPr>
      </p:pic>
    </p:spTree>
    <p:extLst>
      <p:ext uri="{BB962C8B-B14F-4D97-AF65-F5344CB8AC3E}">
        <p14:creationId xmlns:p14="http://schemas.microsoft.com/office/powerpoint/2010/main" val="1246985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a:t>
            </a:r>
            <a:r>
              <a:rPr lang="en-US" dirty="0" err="1"/>
              <a:t>LeNet</a:t>
            </a:r>
            <a:r>
              <a:rPr lang="en-US" dirty="0"/>
              <a:t> (2014)</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8174" y="1825625"/>
            <a:ext cx="7107651" cy="4351338"/>
          </a:xfrm>
        </p:spPr>
      </p:pic>
      <p:sp>
        <p:nvSpPr>
          <p:cNvPr id="6" name="TextBox 5"/>
          <p:cNvSpPr txBox="1"/>
          <p:nvPr/>
        </p:nvSpPr>
        <p:spPr>
          <a:xfrm>
            <a:off x="5699464" y="1690689"/>
            <a:ext cx="314269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22 layers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6.67% error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ImageNet top 5</a:t>
            </a:r>
          </a:p>
        </p:txBody>
      </p:sp>
    </p:spTree>
    <p:extLst>
      <p:ext uri="{BB962C8B-B14F-4D97-AF65-F5344CB8AC3E}">
        <p14:creationId xmlns:p14="http://schemas.microsoft.com/office/powerpoint/2010/main" val="291837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Inception!</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2654160"/>
            <a:ext cx="7886700" cy="2694267"/>
          </a:xfrm>
        </p:spPr>
      </p:pic>
    </p:spTree>
    <p:extLst>
      <p:ext uri="{BB962C8B-B14F-4D97-AF65-F5344CB8AC3E}">
        <p14:creationId xmlns:p14="http://schemas.microsoft.com/office/powerpoint/2010/main" val="2767026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layers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690689"/>
            <a:ext cx="7811590" cy="3943900"/>
          </a:xfrm>
        </p:spPr>
      </p:pic>
    </p:spTree>
    <p:extLst>
      <p:ext uri="{BB962C8B-B14F-4D97-AF65-F5344CB8AC3E}">
        <p14:creationId xmlns:p14="http://schemas.microsoft.com/office/powerpoint/2010/main" val="3684896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ResNet</a:t>
            </a:r>
            <a:r>
              <a:rPr lang="en-US" dirty="0"/>
              <a:t> (He et al., 2015)</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69895" y="1825625"/>
            <a:ext cx="2604209" cy="4351338"/>
          </a:xfrm>
        </p:spPr>
      </p:pic>
      <p:sp>
        <p:nvSpPr>
          <p:cNvPr id="6" name="TextBox 5"/>
          <p:cNvSpPr txBox="1"/>
          <p:nvPr/>
        </p:nvSpPr>
        <p:spPr>
          <a:xfrm>
            <a:off x="5874104" y="1979720"/>
            <a:ext cx="2994688"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ResNet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won ILSVRC 2015 with a top-5 error rate of 3.6% </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Depending on their skill and expertise, humans generally hover around a 5-10% error.</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sngStrike" kern="1200" cap="none" spc="0" normalizeH="0" baseline="0" noProof="0" dirty="0">
                <a:ln>
                  <a:noFill/>
                </a:ln>
                <a:solidFill>
                  <a:prstClr val="black"/>
                </a:solidFill>
                <a:effectLst/>
                <a:uLnTx/>
                <a:uFillTx/>
                <a:latin typeface="Calibri" panose="020F0502020204030204"/>
                <a:ea typeface="+mn-ea"/>
                <a:cs typeface="+mn-cs"/>
              </a:rPr>
              <a:t>Superhuman performance!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But the task is arguably</a:t>
            </a:r>
            <a:b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not well defined.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769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661128"/>
            <a:ext cx="9144000" cy="5535744"/>
          </a:xfrm>
          <a:prstGeom prst="rect">
            <a:avLst/>
          </a:prstGeom>
        </p:spPr>
      </p:pic>
    </p:spTree>
    <p:extLst>
      <p:ext uri="{BB962C8B-B14F-4D97-AF65-F5344CB8AC3E}">
        <p14:creationId xmlns:p14="http://schemas.microsoft.com/office/powerpoint/2010/main" val="3374630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859047"/>
            <a:ext cx="9144000" cy="5139906"/>
          </a:xfrm>
          <a:prstGeom prst="rect">
            <a:avLst/>
          </a:prstGeom>
        </p:spPr>
      </p:pic>
    </p:spTree>
    <p:extLst>
      <p:ext uri="{BB962C8B-B14F-4D97-AF65-F5344CB8AC3E}">
        <p14:creationId xmlns:p14="http://schemas.microsoft.com/office/powerpoint/2010/main" val="1494436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CIFAR-10</a:t>
            </a:r>
          </a:p>
        </p:txBody>
      </p:sp>
      <p:sp>
        <p:nvSpPr>
          <p:cNvPr id="3" name="Content Placeholder 2"/>
          <p:cNvSpPr>
            <a:spLocks noGrp="1"/>
          </p:cNvSpPr>
          <p:nvPr>
            <p:ph idx="1"/>
          </p:nvPr>
        </p:nvSpPr>
        <p:spPr/>
        <p:txBody>
          <a:bodyPr/>
          <a:lstStyle/>
          <a:p>
            <a:r>
              <a:rPr lang="en-US" dirty="0"/>
              <a:t>60,000 32x32 color images, 10 classes</a:t>
            </a:r>
          </a:p>
        </p:txBody>
      </p:sp>
      <p:pic>
        <p:nvPicPr>
          <p:cNvPr id="4" name="Picture 3"/>
          <p:cNvPicPr>
            <a:picLocks noChangeAspect="1"/>
          </p:cNvPicPr>
          <p:nvPr/>
        </p:nvPicPr>
        <p:blipFill>
          <a:blip r:embed="rId3"/>
          <a:stretch>
            <a:fillRect/>
          </a:stretch>
        </p:blipFill>
        <p:spPr>
          <a:xfrm>
            <a:off x="2841177" y="2448332"/>
            <a:ext cx="6063125" cy="4229434"/>
          </a:xfrm>
          <a:prstGeom prst="rect">
            <a:avLst/>
          </a:prstGeom>
        </p:spPr>
      </p:pic>
    </p:spTree>
    <p:extLst>
      <p:ext uri="{BB962C8B-B14F-4D97-AF65-F5344CB8AC3E}">
        <p14:creationId xmlns:p14="http://schemas.microsoft.com/office/powerpoint/2010/main" val="20680511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860380"/>
            <a:ext cx="9144000" cy="5137239"/>
          </a:xfrm>
          <a:prstGeom prst="rect">
            <a:avLst/>
          </a:prstGeom>
        </p:spPr>
      </p:pic>
    </p:spTree>
    <p:extLst>
      <p:ext uri="{BB962C8B-B14F-4D97-AF65-F5344CB8AC3E}">
        <p14:creationId xmlns:p14="http://schemas.microsoft.com/office/powerpoint/2010/main" val="39938032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53225"/>
            <a:ext cx="9144000" cy="5151549"/>
          </a:xfrm>
          <a:prstGeom prst="rect">
            <a:avLst/>
          </a:prstGeom>
        </p:spPr>
      </p:pic>
    </p:spTree>
    <p:extLst>
      <p:ext uri="{BB962C8B-B14F-4D97-AF65-F5344CB8AC3E}">
        <p14:creationId xmlns:p14="http://schemas.microsoft.com/office/powerpoint/2010/main" val="7503389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AF84F-BDFA-4F7A-AAC8-7D52D960705F}"/>
              </a:ext>
            </a:extLst>
          </p:cNvPr>
          <p:cNvSpPr>
            <a:spLocks noGrp="1"/>
          </p:cNvSpPr>
          <p:nvPr>
            <p:ph type="title"/>
          </p:nvPr>
        </p:nvSpPr>
        <p:spPr/>
        <p:txBody>
          <a:bodyPr>
            <a:normAutofit/>
          </a:bodyPr>
          <a:lstStyle/>
          <a:p>
            <a:r>
              <a:rPr lang="en-US" sz="3600" dirty="0"/>
              <a:t>Vanishing/exploding gradient problem</a:t>
            </a:r>
          </a:p>
        </p:txBody>
      </p:sp>
      <p:sp>
        <p:nvSpPr>
          <p:cNvPr id="3" name="Content Placeholder 2">
            <a:extLst>
              <a:ext uri="{FF2B5EF4-FFF2-40B4-BE49-F238E27FC236}">
                <a16:creationId xmlns:a16="http://schemas.microsoft.com/office/drawing/2014/main" id="{C59C8A93-5365-4133-BC00-90203541DC1D}"/>
              </a:ext>
            </a:extLst>
          </p:cNvPr>
          <p:cNvSpPr>
            <a:spLocks noGrp="1"/>
          </p:cNvSpPr>
          <p:nvPr>
            <p:ph idx="1"/>
          </p:nvPr>
        </p:nvSpPr>
        <p:spPr/>
        <p:txBody>
          <a:bodyPr/>
          <a:lstStyle/>
          <a:p>
            <a:pPr marL="0" indent="0">
              <a:buNone/>
            </a:pPr>
            <a:r>
              <a:rPr lang="en-US" dirty="0"/>
              <a:t>Backpropagation:</a:t>
            </a:r>
          </a:p>
          <a:p>
            <a:pPr marL="0" indent="0">
              <a:buNone/>
            </a:pPr>
            <a:r>
              <a:rPr lang="en-US" dirty="0"/>
              <a:t>- Compute gradient update for every neuron which was involved in the output across layers</a:t>
            </a:r>
          </a:p>
          <a:p>
            <a:pPr marL="0" indent="0">
              <a:buNone/>
            </a:pPr>
            <a:endParaRPr lang="en-US" dirty="0"/>
          </a:p>
          <a:p>
            <a:pPr marL="0" indent="0">
              <a:buNone/>
            </a:pPr>
            <a:r>
              <a:rPr lang="en-US" dirty="0"/>
              <a:t>Involves chaining partial derivates over many layers!</a:t>
            </a:r>
          </a:p>
          <a:p>
            <a:pPr>
              <a:buFontTx/>
              <a:buChar char="-"/>
            </a:pPr>
            <a:r>
              <a:rPr lang="en-US" dirty="0"/>
              <a:t>If derivative &lt; 1, gradient gets smaller and smaller as we go deeper and deeper -&gt; </a:t>
            </a:r>
            <a:r>
              <a:rPr lang="en-US" i="1" dirty="0"/>
              <a:t>vanishing gradients!</a:t>
            </a:r>
          </a:p>
          <a:p>
            <a:pPr>
              <a:buFontTx/>
              <a:buChar char="-"/>
            </a:pPr>
            <a:r>
              <a:rPr lang="en-US" dirty="0"/>
              <a:t>If derivative &gt; 1, gradient gets larger and larger as we go deeper and deeper -&gt; </a:t>
            </a:r>
            <a:r>
              <a:rPr lang="en-US" i="1" dirty="0"/>
              <a:t>exploding gradients!</a:t>
            </a:r>
          </a:p>
        </p:txBody>
      </p:sp>
    </p:spTree>
    <p:extLst>
      <p:ext uri="{BB962C8B-B14F-4D97-AF65-F5344CB8AC3E}">
        <p14:creationId xmlns:p14="http://schemas.microsoft.com/office/powerpoint/2010/main" val="244929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AF84F-BDFA-4F7A-AAC8-7D52D960705F}"/>
              </a:ext>
            </a:extLst>
          </p:cNvPr>
          <p:cNvSpPr>
            <a:spLocks noGrp="1"/>
          </p:cNvSpPr>
          <p:nvPr>
            <p:ph type="title"/>
          </p:nvPr>
        </p:nvSpPr>
        <p:spPr>
          <a:xfrm>
            <a:off x="628650" y="365126"/>
            <a:ext cx="8058150" cy="1325563"/>
          </a:xfrm>
        </p:spPr>
        <p:txBody>
          <a:bodyPr>
            <a:normAutofit/>
          </a:bodyPr>
          <a:lstStyle/>
          <a:p>
            <a:r>
              <a:rPr lang="en-US" sz="3600" dirty="0"/>
              <a:t>Vanishing/exploding gradient re: activation</a:t>
            </a:r>
          </a:p>
        </p:txBody>
      </p:sp>
      <p:sp>
        <p:nvSpPr>
          <p:cNvPr id="3" name="Content Placeholder 2">
            <a:extLst>
              <a:ext uri="{FF2B5EF4-FFF2-40B4-BE49-F238E27FC236}">
                <a16:creationId xmlns:a16="http://schemas.microsoft.com/office/drawing/2014/main" id="{C59C8A93-5365-4133-BC00-90203541DC1D}"/>
              </a:ext>
            </a:extLst>
          </p:cNvPr>
          <p:cNvSpPr>
            <a:spLocks noGrp="1"/>
          </p:cNvSpPr>
          <p:nvPr>
            <p:ph idx="1"/>
          </p:nvPr>
        </p:nvSpPr>
        <p:spPr>
          <a:xfrm>
            <a:off x="628650" y="1698171"/>
            <a:ext cx="7886700" cy="1844819"/>
          </a:xfrm>
        </p:spPr>
        <p:txBody>
          <a:bodyPr/>
          <a:lstStyle/>
          <a:p>
            <a:pPr>
              <a:buFontTx/>
              <a:buChar char="-"/>
            </a:pPr>
            <a:r>
              <a:rPr lang="en-US" dirty="0"/>
              <a:t>If derivative &lt; 1, gradient gets smaller and smaller as we go deeper and deeper -&gt; </a:t>
            </a:r>
            <a:r>
              <a:rPr lang="en-US" i="1" dirty="0"/>
              <a:t>vanishing gradients!</a:t>
            </a:r>
          </a:p>
          <a:p>
            <a:pPr>
              <a:buFontTx/>
              <a:buChar char="-"/>
            </a:pPr>
            <a:r>
              <a:rPr lang="en-US" dirty="0"/>
              <a:t>If derivative &gt; 1, gradient gets larger and larger as we go deeper and deeper -&gt; </a:t>
            </a:r>
            <a:r>
              <a:rPr lang="en-US" i="1" dirty="0"/>
              <a:t>exploding gradients!</a:t>
            </a:r>
          </a:p>
        </p:txBody>
      </p:sp>
      <p:pic>
        <p:nvPicPr>
          <p:cNvPr id="4" name="Picture 3">
            <a:extLst>
              <a:ext uri="{FF2B5EF4-FFF2-40B4-BE49-F238E27FC236}">
                <a16:creationId xmlns:a16="http://schemas.microsoft.com/office/drawing/2014/main" id="{59357426-D998-47E9-87F1-3F0E82ABDE1C}"/>
              </a:ext>
            </a:extLst>
          </p:cNvPr>
          <p:cNvPicPr>
            <a:picLocks noChangeAspect="1"/>
          </p:cNvPicPr>
          <p:nvPr/>
        </p:nvPicPr>
        <p:blipFill>
          <a:blip r:embed="rId3"/>
          <a:stretch>
            <a:fillRect/>
          </a:stretch>
        </p:blipFill>
        <p:spPr>
          <a:xfrm>
            <a:off x="771737" y="4481511"/>
            <a:ext cx="3447786" cy="2340177"/>
          </a:xfrm>
          <a:prstGeom prst="rect">
            <a:avLst/>
          </a:prstGeom>
        </p:spPr>
      </p:pic>
      <p:sp>
        <p:nvSpPr>
          <p:cNvPr id="6" name="Rectangle 5">
            <a:extLst>
              <a:ext uri="{FF2B5EF4-FFF2-40B4-BE49-F238E27FC236}">
                <a16:creationId xmlns:a16="http://schemas.microsoft.com/office/drawing/2014/main" id="{446C0653-A138-431F-BD30-E2284684AEB5}"/>
              </a:ext>
            </a:extLst>
          </p:cNvPr>
          <p:cNvSpPr/>
          <p:nvPr/>
        </p:nvSpPr>
        <p:spPr>
          <a:xfrm>
            <a:off x="5420936" y="3783775"/>
            <a:ext cx="820289" cy="461665"/>
          </a:xfrm>
          <a:prstGeom prst="rect">
            <a:avLst/>
          </a:prstGeom>
        </p:spPr>
        <p:txBody>
          <a:bodyPr wrap="none">
            <a:spAutoFit/>
          </a:bodyPr>
          <a:lstStyle/>
          <a:p>
            <a:r>
              <a:rPr lang="en-US" sz="2400" dirty="0" err="1"/>
              <a:t>ReLU</a:t>
            </a:r>
            <a:endParaRPr lang="en-US" sz="2400" dirty="0"/>
          </a:p>
        </p:txBody>
      </p:sp>
      <p:grpSp>
        <p:nvGrpSpPr>
          <p:cNvPr id="10" name="Group 9">
            <a:extLst>
              <a:ext uri="{FF2B5EF4-FFF2-40B4-BE49-F238E27FC236}">
                <a16:creationId xmlns:a16="http://schemas.microsoft.com/office/drawing/2014/main" id="{78A88E51-0733-49B4-98AB-98E0A3A204BC}"/>
              </a:ext>
            </a:extLst>
          </p:cNvPr>
          <p:cNvGrpSpPr/>
          <p:nvPr/>
        </p:nvGrpSpPr>
        <p:grpSpPr>
          <a:xfrm>
            <a:off x="4924478" y="4262320"/>
            <a:ext cx="3957840" cy="2559368"/>
            <a:chOff x="2979266" y="3064275"/>
            <a:chExt cx="5281883" cy="3415571"/>
          </a:xfrm>
        </p:grpSpPr>
        <p:pic>
          <p:nvPicPr>
            <p:cNvPr id="11" name="Picture 10">
              <a:extLst>
                <a:ext uri="{FF2B5EF4-FFF2-40B4-BE49-F238E27FC236}">
                  <a16:creationId xmlns:a16="http://schemas.microsoft.com/office/drawing/2014/main" id="{33E34CB2-F9B8-4DB6-8D44-DF1145FAF087}"/>
                </a:ext>
              </a:extLst>
            </p:cNvPr>
            <p:cNvPicPr>
              <a:picLocks noChangeAspect="1"/>
            </p:cNvPicPr>
            <p:nvPr/>
          </p:nvPicPr>
          <p:blipFill>
            <a:blip r:embed="rId4"/>
            <a:stretch>
              <a:fillRect/>
            </a:stretch>
          </p:blipFill>
          <p:spPr>
            <a:xfrm>
              <a:off x="2979266" y="3064276"/>
              <a:ext cx="5281883" cy="3415570"/>
            </a:xfrm>
            <a:prstGeom prst="rect">
              <a:avLst/>
            </a:prstGeom>
          </p:spPr>
        </p:pic>
        <p:sp>
          <p:nvSpPr>
            <p:cNvPr id="12" name="Rectangle 11">
              <a:extLst>
                <a:ext uri="{FF2B5EF4-FFF2-40B4-BE49-F238E27FC236}">
                  <a16:creationId xmlns:a16="http://schemas.microsoft.com/office/drawing/2014/main" id="{909CE7B6-E19D-4182-A4B0-5F50E8868CE1}"/>
                </a:ext>
              </a:extLst>
            </p:cNvPr>
            <p:cNvSpPr/>
            <p:nvPr/>
          </p:nvSpPr>
          <p:spPr>
            <a:xfrm>
              <a:off x="5020800" y="3064275"/>
              <a:ext cx="2938917" cy="28222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panose="020F0502020204030204"/>
              </a:endParaRPr>
            </a:p>
          </p:txBody>
        </p:sp>
        <p:cxnSp>
          <p:nvCxnSpPr>
            <p:cNvPr id="13" name="Straight Connector 12">
              <a:extLst>
                <a:ext uri="{FF2B5EF4-FFF2-40B4-BE49-F238E27FC236}">
                  <a16:creationId xmlns:a16="http://schemas.microsoft.com/office/drawing/2014/main" id="{2C78E78F-28D0-4E59-960B-040476CC0CA1}"/>
                </a:ext>
              </a:extLst>
            </p:cNvPr>
            <p:cNvCxnSpPr>
              <a:cxnSpLocks/>
            </p:cNvCxnSpPr>
            <p:nvPr/>
          </p:nvCxnSpPr>
          <p:spPr>
            <a:xfrm flipV="1">
              <a:off x="5628853" y="3399915"/>
              <a:ext cx="2173845" cy="2515586"/>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5" name="Picture 14">
            <a:extLst>
              <a:ext uri="{FF2B5EF4-FFF2-40B4-BE49-F238E27FC236}">
                <a16:creationId xmlns:a16="http://schemas.microsoft.com/office/drawing/2014/main" id="{1100690E-BA31-4BCC-97E8-3C3BC7373260}"/>
              </a:ext>
            </a:extLst>
          </p:cNvPr>
          <p:cNvPicPr>
            <a:picLocks noChangeAspect="1"/>
          </p:cNvPicPr>
          <p:nvPr/>
        </p:nvPicPr>
        <p:blipFill rotWithShape="1">
          <a:blip r:embed="rId5"/>
          <a:srcRect t="12348" b="13010"/>
          <a:stretch/>
        </p:blipFill>
        <p:spPr>
          <a:xfrm>
            <a:off x="2261977" y="3682260"/>
            <a:ext cx="2061074" cy="664315"/>
          </a:xfrm>
          <a:prstGeom prst="rect">
            <a:avLst/>
          </a:prstGeom>
        </p:spPr>
      </p:pic>
      <p:sp>
        <p:nvSpPr>
          <p:cNvPr id="16" name="Rectangle 15">
            <a:extLst>
              <a:ext uri="{FF2B5EF4-FFF2-40B4-BE49-F238E27FC236}">
                <a16:creationId xmlns:a16="http://schemas.microsoft.com/office/drawing/2014/main" id="{D65D194B-4469-4E17-BBF7-C3F4EE275A7F}"/>
              </a:ext>
            </a:extLst>
          </p:cNvPr>
          <p:cNvSpPr/>
          <p:nvPr/>
        </p:nvSpPr>
        <p:spPr>
          <a:xfrm>
            <a:off x="907618" y="3781418"/>
            <a:ext cx="1180131" cy="461665"/>
          </a:xfrm>
          <a:prstGeom prst="rect">
            <a:avLst/>
          </a:prstGeom>
        </p:spPr>
        <p:txBody>
          <a:bodyPr wrap="none">
            <a:spAutoFit/>
          </a:bodyPr>
          <a:lstStyle/>
          <a:p>
            <a:r>
              <a:rPr lang="en-US" sz="2400" dirty="0"/>
              <a:t>Sigmoid</a:t>
            </a:r>
          </a:p>
        </p:txBody>
      </p: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0F5A7F4E-1D94-4316-BEA6-555F20CC893F}"/>
                  </a:ext>
                </a:extLst>
              </p:cNvPr>
              <p:cNvSpPr txBox="1"/>
              <p:nvPr/>
            </p:nvSpPr>
            <p:spPr>
              <a:xfrm>
                <a:off x="6396556" y="3828606"/>
                <a:ext cx="2335191" cy="36933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𝜎</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𝑧</m:t>
                          </m:r>
                        </m:e>
                      </m:d>
                      <m:r>
                        <a:rPr lang="en-US" sz="2400" b="0" i="1"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max</m:t>
                      </m:r>
                      <m:r>
                        <a:rPr lang="en-US" sz="2400" b="0" i="1" smtClean="0">
                          <a:latin typeface="Cambria Math" panose="02040503050406030204" pitchFamily="18" charset="0"/>
                          <a:ea typeface="Cambria Math" panose="02040503050406030204" pitchFamily="18" charset="0"/>
                        </a:rPr>
                        <m:t>⁡(0,</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oMath>
                  </m:oMathPara>
                </a14:m>
                <a:endParaRPr lang="en-US" sz="2400" dirty="0"/>
              </a:p>
            </p:txBody>
          </p:sp>
        </mc:Choice>
        <mc:Fallback>
          <p:sp>
            <p:nvSpPr>
              <p:cNvPr id="17" name="TextBox 16">
                <a:extLst>
                  <a:ext uri="{FF2B5EF4-FFF2-40B4-BE49-F238E27FC236}">
                    <a16:creationId xmlns:a16="http://schemas.microsoft.com/office/drawing/2014/main" id="{0F5A7F4E-1D94-4316-BEA6-555F20CC893F}"/>
                  </a:ext>
                </a:extLst>
              </p:cNvPr>
              <p:cNvSpPr txBox="1">
                <a:spLocks noRot="1" noChangeAspect="1" noMove="1" noResize="1" noEditPoints="1" noAdjustHandles="1" noChangeArrowheads="1" noChangeShapeType="1" noTextEdit="1"/>
              </p:cNvSpPr>
              <p:nvPr/>
            </p:nvSpPr>
            <p:spPr>
              <a:xfrm>
                <a:off x="6396556" y="3828606"/>
                <a:ext cx="2335191" cy="369332"/>
              </a:xfrm>
              <a:prstGeom prst="rect">
                <a:avLst/>
              </a:prstGeom>
              <a:blipFill>
                <a:blip r:embed="rId6"/>
                <a:stretch>
                  <a:fillRect l="-1305" r="-4439" b="-34426"/>
                </a:stretch>
              </a:blipFill>
            </p:spPr>
            <p:txBody>
              <a:bodyPr/>
              <a:lstStyle/>
              <a:p>
                <a:r>
                  <a:rPr lang="en-US">
                    <a:noFill/>
                  </a:rPr>
                  <a:t> </a:t>
                </a:r>
              </a:p>
            </p:txBody>
          </p:sp>
        </mc:Fallback>
      </mc:AlternateContent>
    </p:spTree>
    <p:extLst>
      <p:ext uri="{BB962C8B-B14F-4D97-AF65-F5344CB8AC3E}">
        <p14:creationId xmlns:p14="http://schemas.microsoft.com/office/powerpoint/2010/main" val="19394370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858814"/>
            <a:ext cx="9144000" cy="5140372"/>
          </a:xfrm>
          <a:prstGeom prst="rect">
            <a:avLst/>
          </a:prstGeom>
        </p:spPr>
      </p:pic>
      <p:sp>
        <p:nvSpPr>
          <p:cNvPr id="5" name="Rectangle 4"/>
          <p:cNvSpPr/>
          <p:nvPr/>
        </p:nvSpPr>
        <p:spPr>
          <a:xfrm>
            <a:off x="4802819" y="3444536"/>
            <a:ext cx="3604334" cy="13760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p:cNvSpPr/>
          <p:nvPr/>
        </p:nvSpPr>
        <p:spPr>
          <a:xfrm>
            <a:off x="4802818" y="4955511"/>
            <a:ext cx="4021585" cy="6419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074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Regular net</a:t>
            </a:r>
          </a:p>
        </p:txBody>
      </p:sp>
      <p:pic>
        <p:nvPicPr>
          <p:cNvPr id="4" name="Content Placeholder 3"/>
          <p:cNvPicPr>
            <a:picLocks noGrp="1" noChangeAspect="1"/>
          </p:cNvPicPr>
          <p:nvPr>
            <p:ph idx="1"/>
          </p:nvPr>
        </p:nvPicPr>
        <p:blipFill>
          <a:blip r:embed="rId2"/>
          <a:stretch>
            <a:fillRect/>
          </a:stretch>
        </p:blipFill>
        <p:spPr>
          <a:xfrm>
            <a:off x="1100832" y="2214707"/>
            <a:ext cx="5033638" cy="3336665"/>
          </a:xfrm>
          <a:prstGeom prst="rect">
            <a:avLst/>
          </a:prstGeom>
        </p:spPr>
      </p:pic>
      <p:pic>
        <p:nvPicPr>
          <p:cNvPr id="5" name="Picture 4"/>
          <p:cNvPicPr>
            <a:picLocks noChangeAspect="1"/>
          </p:cNvPicPr>
          <p:nvPr/>
        </p:nvPicPr>
        <p:blipFill>
          <a:blip r:embed="rId3"/>
          <a:stretch>
            <a:fillRect/>
          </a:stretch>
        </p:blipFill>
        <p:spPr>
          <a:xfrm>
            <a:off x="5540949" y="1012055"/>
            <a:ext cx="3411258" cy="801517"/>
          </a:xfrm>
          <a:prstGeom prst="rect">
            <a:avLst/>
          </a:prstGeom>
        </p:spPr>
      </p:pic>
    </p:spTree>
    <p:extLst>
      <p:ext uri="{BB962C8B-B14F-4D97-AF65-F5344CB8AC3E}">
        <p14:creationId xmlns:p14="http://schemas.microsoft.com/office/powerpoint/2010/main" val="2702578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Residual Unit</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27891" y="2320577"/>
            <a:ext cx="6970036" cy="3475337"/>
          </a:xfrm>
        </p:spPr>
      </p:pic>
    </p:spTree>
    <p:extLst>
      <p:ext uri="{BB962C8B-B14F-4D97-AF65-F5344CB8AC3E}">
        <p14:creationId xmlns:p14="http://schemas.microsoft.com/office/powerpoint/2010/main" val="4295991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Residual Unit</a:t>
            </a:r>
          </a:p>
        </p:txBody>
      </p:sp>
      <p:sp>
        <p:nvSpPr>
          <p:cNvPr id="6" name="TextBox 5"/>
          <p:cNvSpPr txBox="1"/>
          <p:nvPr/>
        </p:nvSpPr>
        <p:spPr>
          <a:xfrm>
            <a:off x="5264458" y="1644987"/>
            <a:ext cx="371974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inputs of a lower layer is made available to a node in a higher layer.</a:t>
            </a:r>
          </a:p>
        </p:txBody>
      </p:sp>
      <p:pic>
        <p:nvPicPr>
          <p:cNvPr id="7"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891" y="2320577"/>
            <a:ext cx="6970036" cy="3475337"/>
          </a:xfrm>
          <a:prstGeom prst="rect">
            <a:avLst/>
          </a:prstGeom>
        </p:spPr>
      </p:pic>
    </p:spTree>
    <p:extLst>
      <p:ext uri="{BB962C8B-B14F-4D97-AF65-F5344CB8AC3E}">
        <p14:creationId xmlns:p14="http://schemas.microsoft.com/office/powerpoint/2010/main" val="34560584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861949"/>
            <a:ext cx="9144000" cy="5134102"/>
          </a:xfrm>
          <a:prstGeom prst="rect">
            <a:avLst/>
          </a:prstGeom>
        </p:spPr>
      </p:pic>
      <p:sp>
        <p:nvSpPr>
          <p:cNvPr id="5" name="Rectangle 4"/>
          <p:cNvSpPr/>
          <p:nvPr/>
        </p:nvSpPr>
        <p:spPr>
          <a:xfrm>
            <a:off x="326810" y="2072102"/>
            <a:ext cx="3481710" cy="23933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4157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860380"/>
            <a:ext cx="9144000" cy="5137239"/>
          </a:xfrm>
          <a:prstGeom prst="rect">
            <a:avLst/>
          </a:prstGeom>
        </p:spPr>
      </p:pic>
      <p:cxnSp>
        <p:nvCxnSpPr>
          <p:cNvPr id="5" name="Straight Arrow Connector 4">
            <a:extLst>
              <a:ext uri="{FF2B5EF4-FFF2-40B4-BE49-F238E27FC236}">
                <a16:creationId xmlns:a16="http://schemas.microsoft.com/office/drawing/2014/main" id="{89CE8179-98E2-4ECD-86DE-338A032BF68F}"/>
              </a:ext>
            </a:extLst>
          </p:cNvPr>
          <p:cNvCxnSpPr/>
          <p:nvPr/>
        </p:nvCxnSpPr>
        <p:spPr>
          <a:xfrm flipH="1">
            <a:off x="2266461" y="978958"/>
            <a:ext cx="3005667" cy="16933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00C5BD3-941C-48A9-9D91-BE795735EA8D}"/>
              </a:ext>
            </a:extLst>
          </p:cNvPr>
          <p:cNvSpPr txBox="1"/>
          <p:nvPr/>
        </p:nvSpPr>
        <p:spPr>
          <a:xfrm>
            <a:off x="5339861" y="733425"/>
            <a:ext cx="183726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Why so steep?</a:t>
            </a:r>
          </a:p>
        </p:txBody>
      </p:sp>
    </p:spTree>
    <p:extLst>
      <p:ext uri="{BB962C8B-B14F-4D97-AF65-F5344CB8AC3E}">
        <p14:creationId xmlns:p14="http://schemas.microsoft.com/office/powerpoint/2010/main" val="6449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961" y="365126"/>
            <a:ext cx="7947389" cy="1325563"/>
          </a:xfrm>
        </p:spPr>
        <p:txBody>
          <a:bodyPr/>
          <a:lstStyle/>
          <a:p>
            <a:r>
              <a:rPr lang="en-US" dirty="0"/>
              <a:t>Flat regions in energy landscape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7961" y="2477558"/>
            <a:ext cx="4004039" cy="3099901"/>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477558"/>
            <a:ext cx="4004039" cy="3099901"/>
          </a:xfrm>
          <a:prstGeom prst="rect">
            <a:avLst/>
          </a:prstGeom>
        </p:spPr>
      </p:pic>
    </p:spTree>
    <p:extLst>
      <p:ext uri="{BB962C8B-B14F-4D97-AF65-F5344CB8AC3E}">
        <p14:creationId xmlns:p14="http://schemas.microsoft.com/office/powerpoint/2010/main" val="1006134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23751C-7ED2-4634-AB24-B9472A7B5480}"/>
              </a:ext>
            </a:extLst>
          </p:cNvPr>
          <p:cNvSpPr>
            <a:spLocks noGrp="1"/>
          </p:cNvSpPr>
          <p:nvPr>
            <p:ph idx="1"/>
          </p:nvPr>
        </p:nvSpPr>
        <p:spPr>
          <a:xfrm>
            <a:off x="628650" y="1690688"/>
            <a:ext cx="7886700" cy="4686665"/>
          </a:xfrm>
        </p:spPr>
        <p:txBody>
          <a:bodyPr/>
          <a:lstStyle/>
          <a:p>
            <a:pPr marL="0" indent="0">
              <a:buNone/>
            </a:pPr>
            <a:r>
              <a:rPr lang="en-US" dirty="0"/>
              <a:t>Compute vs. parameters / multiply-adds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Hmm…efficient nets…</a:t>
            </a:r>
            <a:br>
              <a:rPr lang="en-US" dirty="0"/>
            </a:br>
            <a:r>
              <a:rPr lang="en-US" dirty="0"/>
              <a:t>might be useful for final project ???</a:t>
            </a:r>
          </a:p>
          <a:p>
            <a:endParaRPr lang="en-US" dirty="0"/>
          </a:p>
        </p:txBody>
      </p:sp>
      <p:pic>
        <p:nvPicPr>
          <p:cNvPr id="1026" name="Picture 2" descr="75 &#10;70 &#10;65 &#10;60 &#10;0 55 &#10;Q) 50 &#10;45 &#10;— 40 &#10;101 &#10;102 &#10;103 &#10;MACs (M) &#10;MobileNet &#10;AlexNet &#10;GoogleNet &#10;VGG 16 &#10;104 ">
            <a:extLst>
              <a:ext uri="{FF2B5EF4-FFF2-40B4-BE49-F238E27FC236}">
                <a16:creationId xmlns:a16="http://schemas.microsoft.com/office/drawing/2014/main" id="{C0B4CD25-2CC7-4117-8C29-FCCA3EAF54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5166" y="2127649"/>
            <a:ext cx="4492978" cy="323721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B66163-4A2F-46C5-9418-9A4D84D51BE0}"/>
              </a:ext>
            </a:extLst>
          </p:cNvPr>
          <p:cNvSpPr>
            <a:spLocks noGrp="1"/>
          </p:cNvSpPr>
          <p:nvPr>
            <p:ph type="title"/>
          </p:nvPr>
        </p:nvSpPr>
        <p:spPr>
          <a:xfrm>
            <a:off x="567961" y="365126"/>
            <a:ext cx="7947389" cy="1325563"/>
          </a:xfrm>
        </p:spPr>
        <p:txBody>
          <a:bodyPr/>
          <a:lstStyle/>
          <a:p>
            <a:r>
              <a:rPr lang="en-US" dirty="0"/>
              <a:t>James, do we </a:t>
            </a:r>
            <a:r>
              <a:rPr lang="en-US" i="1" dirty="0"/>
              <a:t>have</a:t>
            </a:r>
            <a:r>
              <a:rPr lang="en-US" dirty="0"/>
              <a:t> to go deeper?</a:t>
            </a:r>
          </a:p>
        </p:txBody>
      </p:sp>
      <p:sp>
        <p:nvSpPr>
          <p:cNvPr id="4" name="Rectangle 3">
            <a:extLst>
              <a:ext uri="{FF2B5EF4-FFF2-40B4-BE49-F238E27FC236}">
                <a16:creationId xmlns:a16="http://schemas.microsoft.com/office/drawing/2014/main" id="{44902871-A6CE-4646-B95F-345A82FF9036}"/>
              </a:ext>
            </a:extLst>
          </p:cNvPr>
          <p:cNvSpPr/>
          <p:nvPr/>
        </p:nvSpPr>
        <p:spPr>
          <a:xfrm>
            <a:off x="128954" y="6109120"/>
            <a:ext cx="746760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https://www.infoq.com/news/2017/06/google-mobilenets-tensorflow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https://arxiv.org/abs/1704.04861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87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47</a:t>
            </a:fld>
            <a:endParaRPr lang="en"/>
          </a:p>
        </p:txBody>
      </p:sp>
      <p:grpSp>
        <p:nvGrpSpPr>
          <p:cNvPr id="64" name="Shape 64"/>
          <p:cNvGrpSpPr/>
          <p:nvPr/>
        </p:nvGrpSpPr>
        <p:grpSpPr>
          <a:xfrm>
            <a:off x="6288375" y="3064105"/>
            <a:ext cx="2398424" cy="1214895"/>
            <a:chOff x="6288375" y="2206854"/>
            <a:chExt cx="2398424" cy="1214895"/>
          </a:xfrm>
        </p:grpSpPr>
        <p:grpSp>
          <p:nvGrpSpPr>
            <p:cNvPr id="65" name="Shape 65"/>
            <p:cNvGrpSpPr/>
            <p:nvPr/>
          </p:nvGrpSpPr>
          <p:grpSpPr>
            <a:xfrm>
              <a:off x="6592821" y="2206854"/>
              <a:ext cx="724141" cy="593607"/>
              <a:chOff x="7628900" y="1916150"/>
              <a:chExt cx="989400" cy="811049"/>
            </a:xfrm>
          </p:grpSpPr>
          <p:cxnSp>
            <p:nvCxnSpPr>
              <p:cNvPr id="66" name="Shape 66"/>
              <p:cNvCxnSpPr/>
              <p:nvPr/>
            </p:nvCxnSpPr>
            <p:spPr>
              <a:xfrm>
                <a:off x="7628900" y="2459800"/>
                <a:ext cx="0" cy="267300"/>
              </a:xfrm>
              <a:prstGeom prst="straightConnector1">
                <a:avLst/>
              </a:prstGeom>
              <a:noFill/>
              <a:ln w="19050" cap="flat" cmpd="sng">
                <a:solidFill>
                  <a:schemeClr val="dk2"/>
                </a:solidFill>
                <a:prstDash val="solid"/>
                <a:round/>
                <a:headEnd type="none" w="lg" len="lg"/>
                <a:tailEnd type="none" w="lg" len="lg"/>
              </a:ln>
            </p:spPr>
          </p:cxnSp>
          <p:cxnSp>
            <p:nvCxnSpPr>
              <p:cNvPr id="67" name="Shape 67"/>
              <p:cNvCxnSpPr/>
              <p:nvPr/>
            </p:nvCxnSpPr>
            <p:spPr>
              <a:xfrm>
                <a:off x="8065625" y="1916150"/>
                <a:ext cx="0" cy="802199"/>
              </a:xfrm>
              <a:prstGeom prst="straightConnector1">
                <a:avLst/>
              </a:prstGeom>
              <a:noFill/>
              <a:ln w="19050" cap="flat" cmpd="sng">
                <a:solidFill>
                  <a:schemeClr val="dk2"/>
                </a:solidFill>
                <a:prstDash val="solid"/>
                <a:round/>
                <a:headEnd type="none" w="lg" len="lg"/>
                <a:tailEnd type="none" w="lg" len="lg"/>
              </a:ln>
            </p:spPr>
          </p:cxnSp>
          <p:cxnSp>
            <p:nvCxnSpPr>
              <p:cNvPr id="68" name="Shape 68"/>
              <p:cNvCxnSpPr/>
              <p:nvPr/>
            </p:nvCxnSpPr>
            <p:spPr>
              <a:xfrm>
                <a:off x="8457750" y="2557825"/>
                <a:ext cx="0" cy="160500"/>
              </a:xfrm>
              <a:prstGeom prst="straightConnector1">
                <a:avLst/>
              </a:prstGeom>
              <a:noFill/>
              <a:ln w="19050" cap="flat" cmpd="sng">
                <a:solidFill>
                  <a:schemeClr val="dk2"/>
                </a:solidFill>
                <a:prstDash val="solid"/>
                <a:round/>
                <a:headEnd type="none" w="lg" len="lg"/>
                <a:tailEnd type="none" w="lg" len="lg"/>
              </a:ln>
            </p:spPr>
          </p:cxnSp>
          <p:cxnSp>
            <p:nvCxnSpPr>
              <p:cNvPr id="69" name="Shape 69"/>
              <p:cNvCxnSpPr/>
              <p:nvPr/>
            </p:nvCxnSpPr>
            <p:spPr>
              <a:xfrm>
                <a:off x="8252775" y="2388500"/>
                <a:ext cx="0" cy="338699"/>
              </a:xfrm>
              <a:prstGeom prst="straightConnector1">
                <a:avLst/>
              </a:prstGeom>
              <a:noFill/>
              <a:ln w="19050" cap="flat" cmpd="sng">
                <a:solidFill>
                  <a:schemeClr val="dk2"/>
                </a:solidFill>
                <a:prstDash val="solid"/>
                <a:round/>
                <a:headEnd type="none" w="lg" len="lg"/>
                <a:tailEnd type="none" w="lg" len="lg"/>
              </a:ln>
            </p:spPr>
          </p:cxnSp>
          <p:cxnSp>
            <p:nvCxnSpPr>
              <p:cNvPr id="70" name="Shape 70"/>
              <p:cNvCxnSpPr/>
              <p:nvPr/>
            </p:nvCxnSpPr>
            <p:spPr>
              <a:xfrm>
                <a:off x="8609250" y="2477650"/>
                <a:ext cx="0" cy="231600"/>
              </a:xfrm>
              <a:prstGeom prst="straightConnector1">
                <a:avLst/>
              </a:prstGeom>
              <a:noFill/>
              <a:ln w="19050" cap="flat" cmpd="sng">
                <a:solidFill>
                  <a:schemeClr val="dk2"/>
                </a:solidFill>
                <a:prstDash val="solid"/>
                <a:round/>
                <a:headEnd type="none" w="lg" len="lg"/>
                <a:tailEnd type="none" w="lg" len="lg"/>
              </a:ln>
            </p:spPr>
          </p:cxnSp>
          <p:cxnSp>
            <p:nvCxnSpPr>
              <p:cNvPr id="71" name="Shape 71"/>
              <p:cNvCxnSpPr/>
              <p:nvPr/>
            </p:nvCxnSpPr>
            <p:spPr>
              <a:xfrm>
                <a:off x="7628900" y="2718325"/>
                <a:ext cx="989400" cy="0"/>
              </a:xfrm>
              <a:prstGeom prst="straightConnector1">
                <a:avLst/>
              </a:prstGeom>
              <a:noFill/>
              <a:ln w="19050" cap="flat" cmpd="sng">
                <a:solidFill>
                  <a:schemeClr val="dk2"/>
                </a:solidFill>
                <a:prstDash val="solid"/>
                <a:round/>
                <a:headEnd type="none" w="lg" len="lg"/>
                <a:tailEnd type="none" w="lg" len="lg"/>
              </a:ln>
            </p:spPr>
          </p:cxnSp>
        </p:grpSp>
        <p:sp>
          <p:nvSpPr>
            <p:cNvPr id="72" name="Shape 72"/>
            <p:cNvSpPr txBox="1"/>
            <p:nvPr/>
          </p:nvSpPr>
          <p:spPr>
            <a:xfrm>
              <a:off x="7647000" y="2323950"/>
              <a:ext cx="10397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73" name="Shape 73"/>
            <p:cNvSpPr txBox="1"/>
            <p:nvPr/>
          </p:nvSpPr>
          <p:spPr>
            <a:xfrm>
              <a:off x="6288375" y="2926150"/>
              <a:ext cx="1533900"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1000-dim vector</a:t>
              </a:r>
            </a:p>
          </p:txBody>
        </p:sp>
      </p:grpSp>
      <p:sp>
        <p:nvSpPr>
          <p:cNvPr id="74" name="Shape 74"/>
          <p:cNvSpPr txBox="1"/>
          <p:nvPr/>
        </p:nvSpPr>
        <p:spPr>
          <a:xfrm>
            <a:off x="3347976" y="2018626"/>
            <a:ext cx="14675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&lt; 1 millisecond</a:t>
            </a:r>
          </a:p>
        </p:txBody>
      </p:sp>
      <p:sp>
        <p:nvSpPr>
          <p:cNvPr id="75" name="Shape 75"/>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Conv</a:t>
            </a:r>
            <a:r>
              <a:rPr lang="en-US" dirty="0"/>
              <a:t>N</a:t>
            </a:r>
            <a:r>
              <a:rPr lang="en" dirty="0"/>
              <a:t>ets perform classification</a:t>
            </a:r>
          </a:p>
        </p:txBody>
      </p:sp>
      <p:pic>
        <p:nvPicPr>
          <p:cNvPr id="76" name="Shape 76" descr="alex3.wmf"/>
          <p:cNvPicPr preferRelativeResize="0"/>
          <p:nvPr/>
        </p:nvPicPr>
        <p:blipFill rotWithShape="1">
          <a:blip r:embed="rId3">
            <a:alphaModFix/>
          </a:blip>
          <a:srcRect t="30933" r="83063" b="11930"/>
          <a:stretch/>
        </p:blipFill>
        <p:spPr>
          <a:xfrm>
            <a:off x="133825" y="2287988"/>
            <a:ext cx="2852276" cy="2145875"/>
          </a:xfrm>
          <a:prstGeom prst="rect">
            <a:avLst/>
          </a:prstGeom>
          <a:noFill/>
          <a:ln>
            <a:noFill/>
          </a:ln>
        </p:spPr>
      </p:pic>
      <p:sp>
        <p:nvSpPr>
          <p:cNvPr id="77" name="Shape 77"/>
          <p:cNvSpPr/>
          <p:nvPr/>
        </p:nvSpPr>
        <p:spPr>
          <a:xfrm>
            <a:off x="3145800" y="2149638"/>
            <a:ext cx="2852400" cy="2352299"/>
          </a:xfrm>
          <a:prstGeom prst="rightArrow">
            <a:avLst>
              <a:gd name="adj1" fmla="val 77307"/>
              <a:gd name="adj2" fmla="val 50000"/>
            </a:avLst>
          </a:prstGeom>
          <a:solidFill>
            <a:srgbClr val="EFEFEF"/>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lgn="r"/>
            <a:endParaRPr sz="3600" kern="0">
              <a:solidFill>
                <a:srgbClr val="000000"/>
              </a:solidFill>
              <a:cs typeface="Arial"/>
              <a:sym typeface="Arial"/>
            </a:endParaRPr>
          </a:p>
        </p:txBody>
      </p:sp>
      <p:pic>
        <p:nvPicPr>
          <p:cNvPr id="78" name="Shape 78" descr="generic-alex.wmf"/>
          <p:cNvPicPr preferRelativeResize="0"/>
          <p:nvPr/>
        </p:nvPicPr>
        <p:blipFill>
          <a:blip r:embed="rId4">
            <a:alphaModFix/>
          </a:blip>
          <a:stretch>
            <a:fillRect/>
          </a:stretch>
        </p:blipFill>
        <p:spPr>
          <a:xfrm>
            <a:off x="3193101" y="2612224"/>
            <a:ext cx="2638475" cy="1459024"/>
          </a:xfrm>
          <a:prstGeom prst="rect">
            <a:avLst/>
          </a:prstGeom>
          <a:noFill/>
          <a:ln>
            <a:noFill/>
          </a:ln>
        </p:spPr>
      </p:pic>
      <p:sp>
        <p:nvSpPr>
          <p:cNvPr id="79" name="Shape 79"/>
          <p:cNvSpPr/>
          <p:nvPr/>
        </p:nvSpPr>
        <p:spPr>
          <a:xfrm>
            <a:off x="3130276" y="4607725"/>
            <a:ext cx="2820899" cy="550200"/>
          </a:xfrm>
          <a:prstGeom prst="leftArrow">
            <a:avLst>
              <a:gd name="adj1" fmla="val 68285"/>
              <a:gd name="adj2" fmla="val 50000"/>
            </a:avLst>
          </a:prstGeom>
          <a:noFill/>
          <a:ln w="19050" cap="flat" cmpd="sng">
            <a:solidFill>
              <a:srgbClr val="980000"/>
            </a:solidFill>
            <a:prstDash val="solid"/>
            <a:round/>
            <a:headEnd type="none" w="med" len="med"/>
            <a:tailEnd type="none" w="med" len="med"/>
          </a:ln>
        </p:spPr>
        <p:txBody>
          <a:bodyPr lIns="91425" tIns="91425" rIns="91425" bIns="91425" anchor="ctr" anchorCtr="0">
            <a:noAutofit/>
          </a:bodyPr>
          <a:lstStyle/>
          <a:p>
            <a:pPr algn="ctr"/>
            <a:r>
              <a:rPr lang="en" sz="1400" kern="0">
                <a:solidFill>
                  <a:srgbClr val="980000"/>
                </a:solidFill>
                <a:cs typeface="Arial"/>
                <a:sym typeface="Arial"/>
              </a:rPr>
              <a:t>end-to-end learning</a:t>
            </a:r>
          </a:p>
        </p:txBody>
      </p:sp>
      <p:sp>
        <p:nvSpPr>
          <p:cNvPr id="2" name="Rectangle 1"/>
          <p:cNvSpPr/>
          <p:nvPr/>
        </p:nvSpPr>
        <p:spPr>
          <a:xfrm>
            <a:off x="5951175" y="6550223"/>
            <a:ext cx="3262432" cy="307777"/>
          </a:xfrm>
          <a:prstGeom prst="rect">
            <a:avLst/>
          </a:prstGeom>
        </p:spPr>
        <p:txBody>
          <a:bodyPr wrap="none">
            <a:spAutoFit/>
          </a:bodyPr>
          <a:lstStyle/>
          <a:p>
            <a:r>
              <a:rPr lang="en-US" sz="1400" kern="0" dirty="0">
                <a:solidFill>
                  <a:schemeClr val="bg1">
                    <a:lumMod val="50000"/>
                  </a:schemeClr>
                </a:solidFill>
              </a:rPr>
              <a:t>[Slides from </a:t>
            </a:r>
            <a:r>
              <a:rPr lang="en" sz="1400" kern="0" dirty="0">
                <a:solidFill>
                  <a:schemeClr val="bg1">
                    <a:lumMod val="50000"/>
                  </a:schemeClr>
                </a:solidFill>
              </a:rPr>
              <a:t>Long, Shelhamer, and Darrell]</a:t>
            </a:r>
            <a:endParaRPr lang="en-US" sz="1400" dirty="0">
              <a:solidFill>
                <a:schemeClr val="bg1">
                  <a:lumMod val="50000"/>
                </a:schemeClr>
              </a:solidFill>
            </a:endParaRPr>
          </a:p>
        </p:txBody>
      </p:sp>
    </p:spTree>
    <p:extLst>
      <p:ext uri="{BB962C8B-B14F-4D97-AF65-F5344CB8AC3E}">
        <p14:creationId xmlns:p14="http://schemas.microsoft.com/office/powerpoint/2010/main" val="30479966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20168934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45329"/>
          <a:stretch/>
        </p:blipFill>
        <p:spPr>
          <a:xfrm>
            <a:off x="11612" y="10773"/>
            <a:ext cx="9120776" cy="3739817"/>
          </a:xfrm>
          <a:prstGeom prst="rect">
            <a:avLst/>
          </a:prstGeom>
        </p:spPr>
      </p:pic>
    </p:spTree>
    <p:extLst>
      <p:ext uri="{BB962C8B-B14F-4D97-AF65-F5344CB8AC3E}">
        <p14:creationId xmlns:p14="http://schemas.microsoft.com/office/powerpoint/2010/main" val="27106874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2"/>
          <a:srcRect b="-97"/>
          <a:stretch/>
        </p:blipFill>
        <p:spPr>
          <a:xfrm>
            <a:off x="11612" y="10773"/>
            <a:ext cx="9120776" cy="6847227"/>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2242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2812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3031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
        <p:nvSpPr>
          <p:cNvPr id="3" name="Rectangle 2"/>
          <p:cNvSpPr/>
          <p:nvPr/>
        </p:nvSpPr>
        <p:spPr>
          <a:xfrm>
            <a:off x="5858359" y="3851329"/>
            <a:ext cx="1495587" cy="426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9401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54</a:t>
            </a:fld>
            <a:endParaRPr lang="en"/>
          </a:p>
        </p:txBody>
      </p:sp>
      <p:sp>
        <p:nvSpPr>
          <p:cNvPr id="101" name="Shape 101"/>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R-CNN: </a:t>
            </a:r>
            <a:r>
              <a:rPr lang="en-US" dirty="0"/>
              <a:t>Region-based CNN</a:t>
            </a:r>
            <a:endParaRPr lang="en" dirty="0"/>
          </a:p>
        </p:txBody>
      </p:sp>
      <p:sp>
        <p:nvSpPr>
          <p:cNvPr id="102" name="Shape 102"/>
          <p:cNvSpPr txBox="1"/>
          <p:nvPr/>
        </p:nvSpPr>
        <p:spPr>
          <a:xfrm>
            <a:off x="457201" y="5278401"/>
            <a:ext cx="4247399" cy="796935"/>
          </a:xfrm>
          <a:prstGeom prst="rect">
            <a:avLst/>
          </a:prstGeom>
          <a:noFill/>
          <a:ln>
            <a:noFill/>
          </a:ln>
        </p:spPr>
        <p:txBody>
          <a:bodyPr lIns="91425" tIns="91425" rIns="91425" bIns="91425" anchor="t" anchorCtr="0">
            <a:noAutofit/>
          </a:bodyPr>
          <a:lstStyle/>
          <a:p>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pic>
        <p:nvPicPr>
          <p:cNvPr id="2" name="Picture 1">
            <a:extLst>
              <a:ext uri="{FF2B5EF4-FFF2-40B4-BE49-F238E27FC236}">
                <a16:creationId xmlns:a16="http://schemas.microsoft.com/office/drawing/2014/main" id="{8C74CEBC-D81E-402A-A467-03DF60FAC9DC}"/>
              </a:ext>
            </a:extLst>
          </p:cNvPr>
          <p:cNvPicPr>
            <a:picLocks noChangeAspect="1"/>
          </p:cNvPicPr>
          <p:nvPr/>
        </p:nvPicPr>
        <p:blipFill rotWithShape="1">
          <a:blip r:embed="rId3"/>
          <a:srcRect t="15337"/>
          <a:stretch/>
        </p:blipFill>
        <p:spPr>
          <a:xfrm>
            <a:off x="0" y="2310581"/>
            <a:ext cx="9144000" cy="2731699"/>
          </a:xfrm>
          <a:prstGeom prst="rect">
            <a:avLst/>
          </a:prstGeom>
        </p:spPr>
      </p:pic>
    </p:spTree>
    <p:extLst>
      <p:ext uri="{BB962C8B-B14F-4D97-AF65-F5344CB8AC3E}">
        <p14:creationId xmlns:p14="http://schemas.microsoft.com/office/powerpoint/2010/main" val="20960621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B10D-1508-4BF4-AD42-6DE7A6E345D7}"/>
              </a:ext>
            </a:extLst>
          </p:cNvPr>
          <p:cNvSpPr>
            <a:spLocks noGrp="1"/>
          </p:cNvSpPr>
          <p:nvPr>
            <p:ph type="title"/>
          </p:nvPr>
        </p:nvSpPr>
        <p:spPr>
          <a:xfrm>
            <a:off x="628650" y="365126"/>
            <a:ext cx="8068310" cy="1325563"/>
          </a:xfrm>
        </p:spPr>
        <p:txBody>
          <a:bodyPr/>
          <a:lstStyle/>
          <a:p>
            <a:r>
              <a:rPr lang="en-US" dirty="0"/>
              <a:t>Stage 2: Efficient region proposals?</a:t>
            </a:r>
          </a:p>
        </p:txBody>
      </p:sp>
      <p:sp>
        <p:nvSpPr>
          <p:cNvPr id="3" name="Content Placeholder 2">
            <a:extLst>
              <a:ext uri="{FF2B5EF4-FFF2-40B4-BE49-F238E27FC236}">
                <a16:creationId xmlns:a16="http://schemas.microsoft.com/office/drawing/2014/main" id="{76723926-6086-4F41-A0E6-35C3AE06A954}"/>
              </a:ext>
            </a:extLst>
          </p:cNvPr>
          <p:cNvSpPr>
            <a:spLocks noGrp="1"/>
          </p:cNvSpPr>
          <p:nvPr>
            <p:ph idx="1"/>
          </p:nvPr>
        </p:nvSpPr>
        <p:spPr/>
        <p:txBody>
          <a:bodyPr/>
          <a:lstStyle/>
          <a:p>
            <a:r>
              <a:rPr lang="en-US" dirty="0"/>
              <a:t>Brute force on 1000x1000 = 250 billion rectangles</a:t>
            </a:r>
          </a:p>
          <a:p>
            <a:pPr lvl="1"/>
            <a:r>
              <a:rPr lang="en-US" dirty="0"/>
              <a:t>Testing the CNN over each one is too expensive</a:t>
            </a:r>
          </a:p>
          <a:p>
            <a:endParaRPr lang="en-US" dirty="0"/>
          </a:p>
          <a:p>
            <a:r>
              <a:rPr lang="en-US" dirty="0"/>
              <a:t>Let’s use B.C. vision! Before CNNs</a:t>
            </a:r>
          </a:p>
          <a:p>
            <a:pPr lvl="1"/>
            <a:r>
              <a:rPr lang="en-US" dirty="0"/>
              <a:t>Hierarchical clustering for segmentation</a:t>
            </a:r>
          </a:p>
        </p:txBody>
      </p:sp>
      <p:sp>
        <p:nvSpPr>
          <p:cNvPr id="4" name="TextBox 3">
            <a:extLst>
              <a:ext uri="{FF2B5EF4-FFF2-40B4-BE49-F238E27FC236}">
                <a16:creationId xmlns:a16="http://schemas.microsoft.com/office/drawing/2014/main" id="{E5CC2119-AF26-4224-84D6-10D3B0D54CFB}"/>
              </a:ext>
            </a:extLst>
          </p:cNvPr>
          <p:cNvSpPr txBox="1"/>
          <p:nvPr/>
        </p:nvSpPr>
        <p:spPr>
          <a:xfrm>
            <a:off x="9831" y="6469626"/>
            <a:ext cx="3618271" cy="369332"/>
          </a:xfrm>
          <a:prstGeom prst="rect">
            <a:avLst/>
          </a:prstGeom>
          <a:noFill/>
        </p:spPr>
        <p:txBody>
          <a:bodyPr wrap="square" rtlCol="0">
            <a:spAutoFit/>
          </a:bodyPr>
          <a:lstStyle/>
          <a:p>
            <a:r>
              <a:rPr lang="en-US" dirty="0" err="1">
                <a:solidFill>
                  <a:schemeClr val="bg1">
                    <a:lumMod val="50000"/>
                  </a:schemeClr>
                </a:solidFill>
              </a:rPr>
              <a:t>Uijlings</a:t>
            </a:r>
            <a:r>
              <a:rPr lang="en-US" dirty="0">
                <a:solidFill>
                  <a:schemeClr val="bg1">
                    <a:lumMod val="50000"/>
                  </a:schemeClr>
                </a:solidFill>
              </a:rPr>
              <a:t> et al., 2012, Selection Search</a:t>
            </a:r>
          </a:p>
        </p:txBody>
      </p:sp>
      <p:sp>
        <p:nvSpPr>
          <p:cNvPr id="5" name="TextBox 4">
            <a:extLst>
              <a:ext uri="{FF2B5EF4-FFF2-40B4-BE49-F238E27FC236}">
                <a16:creationId xmlns:a16="http://schemas.microsoft.com/office/drawing/2014/main" id="{48F11746-04C2-4EFB-860F-DB72A77C9B6B}"/>
              </a:ext>
            </a:extLst>
          </p:cNvPr>
          <p:cNvSpPr txBox="1"/>
          <p:nvPr/>
        </p:nvSpPr>
        <p:spPr>
          <a:xfrm>
            <a:off x="7086600" y="6479458"/>
            <a:ext cx="2067231" cy="369332"/>
          </a:xfrm>
          <a:prstGeom prst="rect">
            <a:avLst/>
          </a:prstGeom>
          <a:noFill/>
        </p:spPr>
        <p:txBody>
          <a:bodyPr wrap="square" rtlCol="0">
            <a:spAutoFit/>
          </a:bodyPr>
          <a:lstStyle/>
          <a:p>
            <a:r>
              <a:rPr lang="en-US" dirty="0">
                <a:solidFill>
                  <a:schemeClr val="bg1">
                    <a:lumMod val="50000"/>
                  </a:schemeClr>
                </a:solidFill>
              </a:rPr>
              <a:t>Thanks to Song Cao</a:t>
            </a:r>
          </a:p>
        </p:txBody>
      </p:sp>
    </p:spTree>
    <p:extLst>
      <p:ext uri="{BB962C8B-B14F-4D97-AF65-F5344CB8AC3E}">
        <p14:creationId xmlns:p14="http://schemas.microsoft.com/office/powerpoint/2010/main" val="258832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90055" y="38100"/>
            <a:ext cx="8686800" cy="914400"/>
          </a:xfrm>
        </p:spPr>
        <p:txBody>
          <a:bodyPr>
            <a:normAutofit/>
          </a:bodyPr>
          <a:lstStyle/>
          <a:p>
            <a:r>
              <a:rPr lang="en-US" altLang="en-US" sz="3600" dirty="0"/>
              <a:t>Remember clustering for segmentation?</a:t>
            </a:r>
          </a:p>
        </p:txBody>
      </p:sp>
      <p:pic>
        <p:nvPicPr>
          <p:cNvPr id="36867"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1297" t="50781" r="62038" b="15558"/>
          <a:stretch>
            <a:fillRect/>
          </a:stretch>
        </p:blipFill>
        <p:spPr>
          <a:xfrm>
            <a:off x="914400" y="1066800"/>
            <a:ext cx="3165475" cy="2286000"/>
          </a:xfrm>
          <a:noFill/>
        </p:spPr>
      </p:pic>
      <p:sp>
        <p:nvSpPr>
          <p:cNvPr id="36868" name="TextBox 4"/>
          <p:cNvSpPr txBox="1">
            <a:spLocks noChangeArrowheads="1"/>
          </p:cNvSpPr>
          <p:nvPr/>
        </p:nvSpPr>
        <p:spPr bwMode="auto">
          <a:xfrm>
            <a:off x="1143000" y="3276600"/>
            <a:ext cx="2701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Oversegmentation</a:t>
            </a:r>
          </a:p>
        </p:txBody>
      </p:sp>
      <p:pic>
        <p:nvPicPr>
          <p:cNvPr id="36869" name="Content Placeholder 3"/>
          <p:cNvPicPr>
            <a:picLocks noChangeAspect="1" noChangeArrowheads="1"/>
          </p:cNvPicPr>
          <p:nvPr/>
        </p:nvPicPr>
        <p:blipFill>
          <a:blip r:embed="rId2">
            <a:extLst>
              <a:ext uri="{28A0092B-C50C-407E-A947-70E740481C1C}">
                <a14:useLocalDpi xmlns:a14="http://schemas.microsoft.com/office/drawing/2010/main" val="0"/>
              </a:ext>
            </a:extLst>
          </a:blip>
          <a:srcRect l="59814" t="51904" r="22530" b="15558"/>
          <a:stretch>
            <a:fillRect/>
          </a:stretch>
        </p:blipFill>
        <p:spPr bwMode="auto">
          <a:xfrm>
            <a:off x="4419600" y="1143000"/>
            <a:ext cx="3352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Box 6"/>
          <p:cNvSpPr txBox="1">
            <a:spLocks noChangeArrowheads="1"/>
          </p:cNvSpPr>
          <p:nvPr/>
        </p:nvSpPr>
        <p:spPr bwMode="auto">
          <a:xfrm>
            <a:off x="4648200" y="3276600"/>
            <a:ext cx="2874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Undersegmentation</a:t>
            </a:r>
          </a:p>
        </p:txBody>
      </p:sp>
      <p:pic>
        <p:nvPicPr>
          <p:cNvPr id="36871" name="Content Placeholder 3"/>
          <p:cNvPicPr>
            <a:picLocks noChangeAspect="1" noChangeArrowheads="1"/>
          </p:cNvPicPr>
          <p:nvPr/>
        </p:nvPicPr>
        <p:blipFill>
          <a:blip r:embed="rId2">
            <a:extLst>
              <a:ext uri="{28A0092B-C50C-407E-A947-70E740481C1C}">
                <a14:useLocalDpi xmlns:a14="http://schemas.microsoft.com/office/drawing/2010/main" val="0"/>
              </a:ext>
            </a:extLst>
          </a:blip>
          <a:srcRect l="21458" t="51904" r="22128" b="15558"/>
          <a:stretch>
            <a:fillRect/>
          </a:stretch>
        </p:blipFill>
        <p:spPr bwMode="auto">
          <a:xfrm>
            <a:off x="609600" y="4267200"/>
            <a:ext cx="812641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Box 8"/>
          <p:cNvSpPr txBox="1">
            <a:spLocks noChangeArrowheads="1"/>
          </p:cNvSpPr>
          <p:nvPr/>
        </p:nvSpPr>
        <p:spPr bwMode="auto">
          <a:xfrm>
            <a:off x="2743200" y="5943600"/>
            <a:ext cx="39533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Hierarchical Segmentations</a:t>
            </a:r>
          </a:p>
        </p:txBody>
      </p:sp>
      <p:pic>
        <p:nvPicPr>
          <p:cNvPr id="36873" name="Picture 3"/>
          <p:cNvPicPr>
            <a:picLocks noChangeAspect="1" noChangeArrowheads="1"/>
          </p:cNvPicPr>
          <p:nvPr/>
        </p:nvPicPr>
        <p:blipFill>
          <a:blip r:embed="rId2">
            <a:extLst>
              <a:ext uri="{28A0092B-C50C-407E-A947-70E740481C1C}">
                <a14:useLocalDpi xmlns:a14="http://schemas.microsoft.com/office/drawing/2010/main" val="0"/>
              </a:ext>
            </a:extLst>
          </a:blip>
          <a:srcRect l="1961" t="11375" r="82269" b="50653"/>
          <a:stretch>
            <a:fillRect/>
          </a:stretch>
        </p:blipFill>
        <p:spPr bwMode="auto">
          <a:xfrm>
            <a:off x="7727950" y="0"/>
            <a:ext cx="1416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5323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B35C9-1DAD-4B2A-BA7F-445281571168}"/>
              </a:ext>
            </a:extLst>
          </p:cNvPr>
          <p:cNvSpPr>
            <a:spLocks noGrp="1"/>
          </p:cNvSpPr>
          <p:nvPr>
            <p:ph type="title"/>
          </p:nvPr>
        </p:nvSpPr>
        <p:spPr>
          <a:xfrm>
            <a:off x="457200" y="249384"/>
            <a:ext cx="8229600" cy="914400"/>
          </a:xfrm>
        </p:spPr>
        <p:txBody>
          <a:bodyPr/>
          <a:lstStyle/>
          <a:p>
            <a:r>
              <a:rPr lang="en-US" dirty="0"/>
              <a:t>Cluster low-level features</a:t>
            </a:r>
          </a:p>
        </p:txBody>
      </p:sp>
      <p:sp>
        <p:nvSpPr>
          <p:cNvPr id="3" name="Content Placeholder 2">
            <a:extLst>
              <a:ext uri="{FF2B5EF4-FFF2-40B4-BE49-F238E27FC236}">
                <a16:creationId xmlns:a16="http://schemas.microsoft.com/office/drawing/2014/main" id="{162DFB6F-058D-4337-A789-5EDC2F748CB3}"/>
              </a:ext>
            </a:extLst>
          </p:cNvPr>
          <p:cNvSpPr>
            <a:spLocks noGrp="1"/>
          </p:cNvSpPr>
          <p:nvPr>
            <p:ph idx="1"/>
          </p:nvPr>
        </p:nvSpPr>
        <p:spPr>
          <a:xfrm>
            <a:off x="457200" y="1475509"/>
            <a:ext cx="8229600" cy="4650654"/>
          </a:xfrm>
        </p:spPr>
        <p:txBody>
          <a:bodyPr/>
          <a:lstStyle/>
          <a:p>
            <a:r>
              <a:rPr lang="en-US" dirty="0"/>
              <a:t>Define similarity on color, texture, size, ‘fill’</a:t>
            </a:r>
          </a:p>
          <a:p>
            <a:endParaRPr lang="en-US" dirty="0"/>
          </a:p>
          <a:p>
            <a:r>
              <a:rPr lang="en-US" dirty="0"/>
              <a:t>Greedily group regions together by selecting the pair with highest similarity</a:t>
            </a:r>
          </a:p>
          <a:p>
            <a:pPr lvl="1"/>
            <a:r>
              <a:rPr lang="en-US" dirty="0"/>
              <a:t>Until the whole image become a single region</a:t>
            </a:r>
          </a:p>
          <a:p>
            <a:pPr lvl="1"/>
            <a:endParaRPr lang="en-US" dirty="0"/>
          </a:p>
          <a:p>
            <a:r>
              <a:rPr lang="en-US" dirty="0"/>
              <a:t>Draw a bounding box around each one</a:t>
            </a:r>
          </a:p>
          <a:p>
            <a:pPr lvl="1"/>
            <a:r>
              <a:rPr lang="en-US" dirty="0"/>
              <a:t>Into a hierarchy</a:t>
            </a:r>
          </a:p>
        </p:txBody>
      </p:sp>
    </p:spTree>
    <p:extLst>
      <p:ext uri="{BB962C8B-B14F-4D97-AF65-F5344CB8AC3E}">
        <p14:creationId xmlns:p14="http://schemas.microsoft.com/office/powerpoint/2010/main" val="37199061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57E68-EA21-4E24-BA33-E4C6F9A8BC10}"/>
              </a:ext>
            </a:extLst>
          </p:cNvPr>
          <p:cNvSpPr>
            <a:spLocks noGrp="1"/>
          </p:cNvSpPr>
          <p:nvPr>
            <p:ph type="title"/>
          </p:nvPr>
        </p:nvSpPr>
        <p:spPr/>
        <p:txBody>
          <a:bodyPr/>
          <a:lstStyle/>
          <a:p>
            <a:r>
              <a:rPr lang="en-US" dirty="0"/>
              <a:t>Algorithm</a:t>
            </a:r>
          </a:p>
        </p:txBody>
      </p:sp>
      <p:pic>
        <p:nvPicPr>
          <p:cNvPr id="4" name="Content Placeholder 3">
            <a:extLst>
              <a:ext uri="{FF2B5EF4-FFF2-40B4-BE49-F238E27FC236}">
                <a16:creationId xmlns:a16="http://schemas.microsoft.com/office/drawing/2014/main" id="{193CD602-CCC2-42FD-90E9-678B7AE10020}"/>
              </a:ext>
            </a:extLst>
          </p:cNvPr>
          <p:cNvPicPr>
            <a:picLocks noGrp="1" noChangeAspect="1"/>
          </p:cNvPicPr>
          <p:nvPr>
            <p:ph idx="1"/>
          </p:nvPr>
        </p:nvPicPr>
        <p:blipFill>
          <a:blip r:embed="rId2"/>
          <a:stretch>
            <a:fillRect/>
          </a:stretch>
        </p:blipFill>
        <p:spPr>
          <a:xfrm>
            <a:off x="1522371" y="990600"/>
            <a:ext cx="6099258" cy="5135563"/>
          </a:xfrm>
          <a:prstGeom prst="rect">
            <a:avLst/>
          </a:prstGeom>
        </p:spPr>
      </p:pic>
      <p:sp>
        <p:nvSpPr>
          <p:cNvPr id="5" name="TextBox 4">
            <a:extLst>
              <a:ext uri="{FF2B5EF4-FFF2-40B4-BE49-F238E27FC236}">
                <a16:creationId xmlns:a16="http://schemas.microsoft.com/office/drawing/2014/main" id="{C8C0B7D5-B73B-4F4F-AE37-D9D0AB494C8F}"/>
              </a:ext>
            </a:extLst>
          </p:cNvPr>
          <p:cNvSpPr txBox="1"/>
          <p:nvPr/>
        </p:nvSpPr>
        <p:spPr>
          <a:xfrm>
            <a:off x="0" y="6380018"/>
            <a:ext cx="9144000" cy="369332"/>
          </a:xfrm>
          <a:prstGeom prst="rect">
            <a:avLst/>
          </a:prstGeom>
          <a:noFill/>
        </p:spPr>
        <p:txBody>
          <a:bodyPr wrap="square" rtlCol="0">
            <a:spAutoFit/>
          </a:bodyPr>
          <a:lstStyle/>
          <a:p>
            <a:r>
              <a:rPr lang="en-US" dirty="0"/>
              <a:t>[13] </a:t>
            </a:r>
            <a:r>
              <a:rPr lang="en-US" dirty="0" err="1"/>
              <a:t>Felzenszwalb</a:t>
            </a:r>
            <a:r>
              <a:rPr lang="en-US" dirty="0"/>
              <a:t> and </a:t>
            </a:r>
            <a:r>
              <a:rPr lang="en-US" dirty="0" err="1"/>
              <a:t>Huttenlocher</a:t>
            </a:r>
            <a:r>
              <a:rPr lang="en-US" dirty="0"/>
              <a:t> - Efficient Graph-Based Image Segmentation, IJCV 2004</a:t>
            </a:r>
          </a:p>
        </p:txBody>
      </p:sp>
    </p:spTree>
    <p:extLst>
      <p:ext uri="{BB962C8B-B14F-4D97-AF65-F5344CB8AC3E}">
        <p14:creationId xmlns:p14="http://schemas.microsoft.com/office/powerpoint/2010/main" val="7882878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8B7D0D-ADC1-463F-BDC2-98DC8297B8BF}"/>
              </a:ext>
            </a:extLst>
          </p:cNvPr>
          <p:cNvPicPr>
            <a:picLocks noChangeAspect="1"/>
          </p:cNvPicPr>
          <p:nvPr/>
        </p:nvPicPr>
        <p:blipFill>
          <a:blip r:embed="rId3"/>
          <a:stretch>
            <a:fillRect/>
          </a:stretch>
        </p:blipFill>
        <p:spPr>
          <a:xfrm>
            <a:off x="0" y="1437142"/>
            <a:ext cx="9144000" cy="5064369"/>
          </a:xfrm>
          <a:prstGeom prst="rect">
            <a:avLst/>
          </a:prstGeom>
        </p:spPr>
      </p:pic>
      <p:sp>
        <p:nvSpPr>
          <p:cNvPr id="5" name="TextBox 4">
            <a:extLst>
              <a:ext uri="{FF2B5EF4-FFF2-40B4-BE49-F238E27FC236}">
                <a16:creationId xmlns:a16="http://schemas.microsoft.com/office/drawing/2014/main" id="{3251DE94-B76D-4B09-9E2D-88B177AC0531}"/>
              </a:ext>
            </a:extLst>
          </p:cNvPr>
          <p:cNvSpPr txBox="1"/>
          <p:nvPr/>
        </p:nvSpPr>
        <p:spPr>
          <a:xfrm>
            <a:off x="7086600" y="6479458"/>
            <a:ext cx="2067231" cy="369332"/>
          </a:xfrm>
          <a:prstGeom prst="rect">
            <a:avLst/>
          </a:prstGeom>
          <a:noFill/>
        </p:spPr>
        <p:txBody>
          <a:bodyPr wrap="square" rtlCol="0">
            <a:spAutoFit/>
          </a:bodyPr>
          <a:lstStyle/>
          <a:p>
            <a:r>
              <a:rPr lang="en-US" dirty="0">
                <a:solidFill>
                  <a:schemeClr val="bg1">
                    <a:lumMod val="50000"/>
                  </a:schemeClr>
                </a:solidFill>
              </a:rPr>
              <a:t>Thanks to Song Cao</a:t>
            </a:r>
          </a:p>
        </p:txBody>
      </p:sp>
      <p:sp>
        <p:nvSpPr>
          <p:cNvPr id="6" name="TextBox 5">
            <a:extLst>
              <a:ext uri="{FF2B5EF4-FFF2-40B4-BE49-F238E27FC236}">
                <a16:creationId xmlns:a16="http://schemas.microsoft.com/office/drawing/2014/main" id="{0BACAC1C-0D0F-433D-9AAF-C5697A232C3F}"/>
              </a:ext>
            </a:extLst>
          </p:cNvPr>
          <p:cNvSpPr txBox="1"/>
          <p:nvPr/>
        </p:nvSpPr>
        <p:spPr>
          <a:xfrm>
            <a:off x="436418" y="290944"/>
            <a:ext cx="8686800" cy="769441"/>
          </a:xfrm>
          <a:prstGeom prst="rect">
            <a:avLst/>
          </a:prstGeom>
          <a:noFill/>
        </p:spPr>
        <p:txBody>
          <a:bodyPr wrap="square" rtlCol="0">
            <a:spAutoFit/>
          </a:bodyPr>
          <a:lstStyle/>
          <a:p>
            <a:r>
              <a:rPr lang="en-US" sz="4400" dirty="0">
                <a:latin typeface="+mj-lt"/>
              </a:rPr>
              <a:t>Vs Ground Truth</a:t>
            </a:r>
          </a:p>
        </p:txBody>
      </p:sp>
      <p:sp>
        <p:nvSpPr>
          <p:cNvPr id="7" name="Rectangle 6">
            <a:extLst>
              <a:ext uri="{FF2B5EF4-FFF2-40B4-BE49-F238E27FC236}">
                <a16:creationId xmlns:a16="http://schemas.microsoft.com/office/drawing/2014/main" id="{78925A55-55EC-4BBB-8BDF-089C5C800C3D}"/>
              </a:ext>
            </a:extLst>
          </p:cNvPr>
          <p:cNvSpPr/>
          <p:nvPr/>
        </p:nvSpPr>
        <p:spPr>
          <a:xfrm>
            <a:off x="20782" y="1537855"/>
            <a:ext cx="415636" cy="3532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D8D1775-9949-4E02-8AA4-47FEB2EE7230}"/>
              </a:ext>
            </a:extLst>
          </p:cNvPr>
          <p:cNvSpPr/>
          <p:nvPr/>
        </p:nvSpPr>
        <p:spPr>
          <a:xfrm>
            <a:off x="20782" y="5971310"/>
            <a:ext cx="415636" cy="3532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17111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C5FD79-B43A-45F4-83FB-0A5AEE32AA3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61D0448-B247-4B0C-87F4-F074A34A41DF}"/>
              </a:ext>
            </a:extLst>
          </p:cNvPr>
          <p:cNvPicPr>
            <a:picLocks noChangeAspect="1"/>
          </p:cNvPicPr>
          <p:nvPr/>
        </p:nvPicPr>
        <p:blipFill>
          <a:blip r:embed="rId2"/>
          <a:stretch>
            <a:fillRect/>
          </a:stretch>
        </p:blipFill>
        <p:spPr>
          <a:xfrm>
            <a:off x="138112" y="623887"/>
            <a:ext cx="8867775" cy="5610225"/>
          </a:xfrm>
          <a:prstGeom prst="rect">
            <a:avLst/>
          </a:prstGeom>
        </p:spPr>
      </p:pic>
      <p:sp>
        <p:nvSpPr>
          <p:cNvPr id="5" name="Rectangle 4">
            <a:extLst>
              <a:ext uri="{FF2B5EF4-FFF2-40B4-BE49-F238E27FC236}">
                <a16:creationId xmlns:a16="http://schemas.microsoft.com/office/drawing/2014/main" id="{19E89D07-D78A-4E6A-BB28-6366B7E248B7}"/>
              </a:ext>
            </a:extLst>
          </p:cNvPr>
          <p:cNvSpPr/>
          <p:nvPr/>
        </p:nvSpPr>
        <p:spPr>
          <a:xfrm>
            <a:off x="294968" y="3834581"/>
            <a:ext cx="8710919" cy="84557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3D86A3C-E3B1-4717-AB9C-A12011455FC6}"/>
              </a:ext>
            </a:extLst>
          </p:cNvPr>
          <p:cNvSpPr txBox="1"/>
          <p:nvPr/>
        </p:nvSpPr>
        <p:spPr>
          <a:xfrm>
            <a:off x="7086600" y="6479458"/>
            <a:ext cx="2067231" cy="369332"/>
          </a:xfrm>
          <a:prstGeom prst="rect">
            <a:avLst/>
          </a:prstGeom>
          <a:noFill/>
        </p:spPr>
        <p:txBody>
          <a:bodyPr wrap="square" rtlCol="0">
            <a:spAutoFit/>
          </a:bodyPr>
          <a:lstStyle/>
          <a:p>
            <a:r>
              <a:rPr lang="en-US" dirty="0">
                <a:solidFill>
                  <a:schemeClr val="bg1">
                    <a:lumMod val="50000"/>
                  </a:schemeClr>
                </a:solidFill>
              </a:rPr>
              <a:t>Thanks to Song Cao</a:t>
            </a:r>
          </a:p>
        </p:txBody>
      </p:sp>
      <p:sp>
        <p:nvSpPr>
          <p:cNvPr id="7" name="Rectangle 6">
            <a:extLst>
              <a:ext uri="{FF2B5EF4-FFF2-40B4-BE49-F238E27FC236}">
                <a16:creationId xmlns:a16="http://schemas.microsoft.com/office/drawing/2014/main" id="{4A930099-A0F0-4EBE-BBFB-4C1C4FE38F9E}"/>
              </a:ext>
            </a:extLst>
          </p:cNvPr>
          <p:cNvSpPr/>
          <p:nvPr/>
        </p:nvSpPr>
        <p:spPr>
          <a:xfrm>
            <a:off x="3969327" y="685800"/>
            <a:ext cx="1018309" cy="47798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56414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61</a:t>
            </a:fld>
            <a:endParaRPr lang="en"/>
          </a:p>
        </p:txBody>
      </p:sp>
      <p:sp>
        <p:nvSpPr>
          <p:cNvPr id="101" name="Shape 101"/>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R-CNN: </a:t>
            </a:r>
            <a:r>
              <a:rPr lang="en-US" dirty="0"/>
              <a:t>Region-based CNN</a:t>
            </a:r>
            <a:endParaRPr lang="en" dirty="0"/>
          </a:p>
        </p:txBody>
      </p:sp>
      <p:sp>
        <p:nvSpPr>
          <p:cNvPr id="102" name="Shape 102"/>
          <p:cNvSpPr txBox="1"/>
          <p:nvPr/>
        </p:nvSpPr>
        <p:spPr>
          <a:xfrm>
            <a:off x="457201" y="5278401"/>
            <a:ext cx="4247399" cy="796935"/>
          </a:xfrm>
          <a:prstGeom prst="rect">
            <a:avLst/>
          </a:prstGeom>
          <a:noFill/>
          <a:ln>
            <a:noFill/>
          </a:ln>
        </p:spPr>
        <p:txBody>
          <a:bodyPr lIns="91425" tIns="91425" rIns="91425" bIns="91425" anchor="t" anchorCtr="0">
            <a:noAutofit/>
          </a:bodyPr>
          <a:lstStyle/>
          <a:p>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pic>
        <p:nvPicPr>
          <p:cNvPr id="2" name="Picture 1">
            <a:extLst>
              <a:ext uri="{FF2B5EF4-FFF2-40B4-BE49-F238E27FC236}">
                <a16:creationId xmlns:a16="http://schemas.microsoft.com/office/drawing/2014/main" id="{8C74CEBC-D81E-402A-A467-03DF60FAC9DC}"/>
              </a:ext>
            </a:extLst>
          </p:cNvPr>
          <p:cNvPicPr>
            <a:picLocks noChangeAspect="1"/>
          </p:cNvPicPr>
          <p:nvPr/>
        </p:nvPicPr>
        <p:blipFill rotWithShape="1">
          <a:blip r:embed="rId3"/>
          <a:srcRect t="15337"/>
          <a:stretch/>
        </p:blipFill>
        <p:spPr>
          <a:xfrm>
            <a:off x="0" y="2310581"/>
            <a:ext cx="9144000" cy="2731699"/>
          </a:xfrm>
          <a:prstGeom prst="rect">
            <a:avLst/>
          </a:prstGeom>
        </p:spPr>
      </p:pic>
      <p:sp>
        <p:nvSpPr>
          <p:cNvPr id="3" name="TextBox 2">
            <a:extLst>
              <a:ext uri="{FF2B5EF4-FFF2-40B4-BE49-F238E27FC236}">
                <a16:creationId xmlns:a16="http://schemas.microsoft.com/office/drawing/2014/main" id="{0382C5FC-DFF4-42A8-960D-2891806368A2}"/>
              </a:ext>
            </a:extLst>
          </p:cNvPr>
          <p:cNvSpPr txBox="1"/>
          <p:nvPr/>
        </p:nvSpPr>
        <p:spPr>
          <a:xfrm>
            <a:off x="1324303" y="5615088"/>
            <a:ext cx="7232489" cy="1200329"/>
          </a:xfrm>
          <a:prstGeom prst="rect">
            <a:avLst/>
          </a:prstGeom>
          <a:noFill/>
        </p:spPr>
        <p:txBody>
          <a:bodyPr wrap="square" rtlCol="0">
            <a:spAutoFit/>
          </a:bodyPr>
          <a:lstStyle/>
          <a:p>
            <a:r>
              <a:rPr lang="en-US" sz="2400" dirty="0"/>
              <a:t>10,000 proposals with recall 0.991 is better….</a:t>
            </a:r>
            <a:br>
              <a:rPr lang="en-US" sz="2400" dirty="0"/>
            </a:br>
            <a:r>
              <a:rPr lang="en-US" sz="2400" dirty="0"/>
              <a:t>but still takes 17 seconds per image to generate them.</a:t>
            </a:r>
            <a:br>
              <a:rPr lang="en-US" sz="2400" dirty="0"/>
            </a:br>
            <a:r>
              <a:rPr lang="en-US" sz="2400" dirty="0"/>
              <a:t>Then I have to test each one!</a:t>
            </a:r>
          </a:p>
        </p:txBody>
      </p:sp>
    </p:spTree>
    <p:extLst>
      <p:ext uri="{BB962C8B-B14F-4D97-AF65-F5344CB8AC3E}">
        <p14:creationId xmlns:p14="http://schemas.microsoft.com/office/powerpoint/2010/main" val="474164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R-CNN</a:t>
            </a:r>
          </a:p>
        </p:txBody>
      </p:sp>
      <p:pic>
        <p:nvPicPr>
          <p:cNvPr id="3" name="Picture 2"/>
          <p:cNvPicPr>
            <a:picLocks noChangeAspect="1"/>
          </p:cNvPicPr>
          <p:nvPr/>
        </p:nvPicPr>
        <p:blipFill>
          <a:blip r:embed="rId3"/>
          <a:stretch>
            <a:fillRect/>
          </a:stretch>
        </p:blipFill>
        <p:spPr>
          <a:xfrm>
            <a:off x="795337" y="1634913"/>
            <a:ext cx="7553325" cy="2952750"/>
          </a:xfrm>
          <a:prstGeom prst="rect">
            <a:avLst/>
          </a:prstGeom>
        </p:spPr>
      </p:pic>
      <p:sp>
        <p:nvSpPr>
          <p:cNvPr id="4" name="Shape 102"/>
          <p:cNvSpPr txBox="1"/>
          <p:nvPr/>
        </p:nvSpPr>
        <p:spPr>
          <a:xfrm>
            <a:off x="0" y="6045567"/>
            <a:ext cx="4247399" cy="495599"/>
          </a:xfrm>
          <a:prstGeom prst="rect">
            <a:avLst/>
          </a:prstGeom>
          <a:noFill/>
          <a:ln>
            <a:noFill/>
          </a:ln>
        </p:spPr>
        <p:txBody>
          <a:bodyPr lIns="91425" tIns="91425" rIns="91425" bIns="91425" anchor="t" anchorCtr="0">
            <a:noAutofit/>
          </a:bodyPr>
          <a:lstStyle/>
          <a:p>
            <a:r>
              <a:rPr lang="en" sz="1400" kern="0" dirty="0">
                <a:solidFill>
                  <a:srgbClr val="000000"/>
                </a:solidFill>
                <a:cs typeface="Arial"/>
                <a:sym typeface="Arial"/>
              </a:rPr>
              <a:t>RoI = Region of Interest</a:t>
            </a:r>
          </a:p>
          <a:p>
            <a:br>
              <a:rPr lang="en-US" sz="1400" kern="0" dirty="0">
                <a:solidFill>
                  <a:srgbClr val="000000"/>
                </a:solidFill>
                <a:cs typeface="Arial"/>
                <a:sym typeface="Arial"/>
              </a:rPr>
            </a:br>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sp>
        <p:nvSpPr>
          <p:cNvPr id="5" name="TextBox 4"/>
          <p:cNvSpPr txBox="1"/>
          <p:nvPr/>
        </p:nvSpPr>
        <p:spPr>
          <a:xfrm>
            <a:off x="6518326" y="1265581"/>
            <a:ext cx="1997023" cy="369332"/>
          </a:xfrm>
          <a:prstGeom prst="rect">
            <a:avLst/>
          </a:prstGeom>
          <a:noFill/>
        </p:spPr>
        <p:txBody>
          <a:bodyPr wrap="square" rtlCol="0">
            <a:spAutoFit/>
          </a:bodyPr>
          <a:lstStyle/>
          <a:p>
            <a:r>
              <a:rPr lang="en-US" dirty="0"/>
              <a:t>Multi-task loss</a:t>
            </a:r>
          </a:p>
        </p:txBody>
      </p:sp>
    </p:spTree>
    <p:extLst>
      <p:ext uri="{BB962C8B-B14F-4D97-AF65-F5344CB8AC3E}">
        <p14:creationId xmlns:p14="http://schemas.microsoft.com/office/powerpoint/2010/main" val="4980623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R-CNN</a:t>
            </a:r>
          </a:p>
        </p:txBody>
      </p:sp>
      <p:pic>
        <p:nvPicPr>
          <p:cNvPr id="3" name="Picture 2"/>
          <p:cNvPicPr>
            <a:picLocks noChangeAspect="1"/>
          </p:cNvPicPr>
          <p:nvPr/>
        </p:nvPicPr>
        <p:blipFill>
          <a:blip r:embed="rId3"/>
          <a:stretch>
            <a:fillRect/>
          </a:stretch>
        </p:blipFill>
        <p:spPr>
          <a:xfrm>
            <a:off x="795337" y="1634913"/>
            <a:ext cx="7553325" cy="2952750"/>
          </a:xfrm>
          <a:prstGeom prst="rect">
            <a:avLst/>
          </a:prstGeom>
        </p:spPr>
      </p:pic>
      <p:sp>
        <p:nvSpPr>
          <p:cNvPr id="4" name="Shape 102"/>
          <p:cNvSpPr txBox="1"/>
          <p:nvPr/>
        </p:nvSpPr>
        <p:spPr>
          <a:xfrm>
            <a:off x="0" y="6448523"/>
            <a:ext cx="4247399" cy="495599"/>
          </a:xfrm>
          <a:prstGeom prst="rect">
            <a:avLst/>
          </a:prstGeom>
          <a:noFill/>
          <a:ln>
            <a:noFill/>
          </a:ln>
        </p:spPr>
        <p:txBody>
          <a:bodyPr lIns="91425" tIns="91425" rIns="91425" bIns="91425" anchor="t" anchorCtr="0">
            <a:noAutofit/>
          </a:bodyPr>
          <a:lstStyle/>
          <a:p>
            <a:r>
              <a:rPr lang="en-US" sz="1400" kern="0" dirty="0">
                <a:solidFill>
                  <a:srgbClr val="000000"/>
                </a:solidFill>
                <a:cs typeface="Arial"/>
                <a:sym typeface="Arial"/>
              </a:rPr>
              <a:t>F</a:t>
            </a:r>
            <a:r>
              <a:rPr lang="en" sz="1400" kern="0" dirty="0">
                <a:solidFill>
                  <a:srgbClr val="000000"/>
                </a:solidFill>
                <a:cs typeface="Arial"/>
                <a:sym typeface="Arial"/>
              </a:rPr>
              <a:t>igure: Girshick et al.</a:t>
            </a:r>
          </a:p>
        </p:txBody>
      </p:sp>
      <p:sp>
        <p:nvSpPr>
          <p:cNvPr id="5" name="TextBox 4"/>
          <p:cNvSpPr txBox="1"/>
          <p:nvPr/>
        </p:nvSpPr>
        <p:spPr>
          <a:xfrm>
            <a:off x="573437" y="4680488"/>
            <a:ext cx="8291594" cy="1754326"/>
          </a:xfrm>
          <a:prstGeom prst="rect">
            <a:avLst/>
          </a:prstGeom>
          <a:noFill/>
        </p:spPr>
        <p:txBody>
          <a:bodyPr wrap="square" rtlCol="0">
            <a:spAutoFit/>
          </a:bodyPr>
          <a:lstStyle/>
          <a:p>
            <a:pPr marL="285750" indent="-285750">
              <a:buFontTx/>
              <a:buChar char="-"/>
            </a:pPr>
            <a:r>
              <a:rPr lang="en-US" dirty="0"/>
              <a:t>Convolve whole image into feature map (many layers; abstracted)</a:t>
            </a:r>
          </a:p>
          <a:p>
            <a:pPr marL="285750" indent="-285750">
              <a:buFontTx/>
              <a:buChar char="-"/>
            </a:pPr>
            <a:r>
              <a:rPr lang="en-US" dirty="0"/>
              <a:t>For each candidate </a:t>
            </a:r>
            <a:r>
              <a:rPr lang="en-US" dirty="0" err="1"/>
              <a:t>RoI</a:t>
            </a:r>
            <a:r>
              <a:rPr lang="en-US" dirty="0"/>
              <a:t>:</a:t>
            </a:r>
          </a:p>
          <a:p>
            <a:pPr marL="742950" lvl="1" indent="-285750">
              <a:buFontTx/>
              <a:buChar char="-"/>
            </a:pPr>
            <a:r>
              <a:rPr lang="en-US" dirty="0"/>
              <a:t>Squash feature map weights into fixed-size ‘</a:t>
            </a:r>
            <a:r>
              <a:rPr lang="en-US" dirty="0" err="1"/>
              <a:t>RoI</a:t>
            </a:r>
            <a:r>
              <a:rPr lang="en-US" dirty="0"/>
              <a:t> pool’ – adaptive subsampling!</a:t>
            </a:r>
          </a:p>
          <a:p>
            <a:pPr marL="1200150" lvl="2" indent="-285750">
              <a:buFontTx/>
              <a:buChar char="-"/>
            </a:pPr>
            <a:r>
              <a:rPr lang="en-US" dirty="0"/>
              <a:t>Divide </a:t>
            </a:r>
            <a:r>
              <a:rPr lang="en-US" dirty="0" err="1"/>
              <a:t>RoI</a:t>
            </a:r>
            <a:r>
              <a:rPr lang="en-US" dirty="0"/>
              <a:t> into H x W </a:t>
            </a:r>
            <a:r>
              <a:rPr lang="en-US" dirty="0" err="1"/>
              <a:t>subwindows</a:t>
            </a:r>
            <a:r>
              <a:rPr lang="en-US" dirty="0"/>
              <a:t>, e.g., 7 x 7, and max pool</a:t>
            </a:r>
          </a:p>
          <a:p>
            <a:pPr marL="742950" lvl="1" indent="-285750">
              <a:buFontTx/>
              <a:buChar char="-"/>
            </a:pPr>
            <a:r>
              <a:rPr lang="en-US" dirty="0"/>
              <a:t>Learn classification on </a:t>
            </a:r>
            <a:r>
              <a:rPr lang="en-US" dirty="0" err="1"/>
              <a:t>RoI</a:t>
            </a:r>
            <a:r>
              <a:rPr lang="en-US" dirty="0"/>
              <a:t> pool with own fully connected layers (FCs)</a:t>
            </a:r>
          </a:p>
          <a:p>
            <a:pPr marL="742950" lvl="1" indent="-285750">
              <a:buFontTx/>
              <a:buChar char="-"/>
            </a:pPr>
            <a:r>
              <a:rPr lang="en-US" dirty="0"/>
              <a:t>Output classification (</a:t>
            </a:r>
            <a:r>
              <a:rPr lang="en-US" dirty="0" err="1"/>
              <a:t>softmax</a:t>
            </a:r>
            <a:r>
              <a:rPr lang="en-US" dirty="0"/>
              <a:t>) + bounds (</a:t>
            </a:r>
            <a:r>
              <a:rPr lang="en-US" dirty="0" err="1"/>
              <a:t>regressor</a:t>
            </a:r>
            <a:r>
              <a:rPr lang="en-US" dirty="0"/>
              <a:t>)</a:t>
            </a:r>
          </a:p>
        </p:txBody>
      </p:sp>
    </p:spTree>
    <p:extLst>
      <p:ext uri="{BB962C8B-B14F-4D97-AF65-F5344CB8AC3E}">
        <p14:creationId xmlns:p14="http://schemas.microsoft.com/office/powerpoint/2010/main" val="223281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CADBA-5AEB-4B76-9894-C8DC3655F8F7}"/>
              </a:ext>
            </a:extLst>
          </p:cNvPr>
          <p:cNvSpPr>
            <a:spLocks noGrp="1"/>
          </p:cNvSpPr>
          <p:nvPr>
            <p:ph type="title"/>
          </p:nvPr>
        </p:nvSpPr>
        <p:spPr/>
        <p:txBody>
          <a:bodyPr/>
          <a:lstStyle/>
          <a:p>
            <a:endParaRPr lang="en-US"/>
          </a:p>
        </p:txBody>
      </p:sp>
      <p:pic>
        <p:nvPicPr>
          <p:cNvPr id="5" name="Content Placeholder 4" descr="A close up of a dirty field&#10;&#10;Description generated with high confidence">
            <a:extLst>
              <a:ext uri="{FF2B5EF4-FFF2-40B4-BE49-F238E27FC236}">
                <a16:creationId xmlns:a16="http://schemas.microsoft.com/office/drawing/2014/main" id="{C2AD4105-CB75-4011-B512-877FC4CFF3F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96919" y="1451999"/>
            <a:ext cx="3818431" cy="4351338"/>
          </a:xfrm>
        </p:spPr>
      </p:pic>
      <p:sp>
        <p:nvSpPr>
          <p:cNvPr id="6" name="TextBox 5">
            <a:extLst>
              <a:ext uri="{FF2B5EF4-FFF2-40B4-BE49-F238E27FC236}">
                <a16:creationId xmlns:a16="http://schemas.microsoft.com/office/drawing/2014/main" id="{00EFC296-957F-4CC1-B3FD-3D42967BEEA4}"/>
              </a:ext>
            </a:extLst>
          </p:cNvPr>
          <p:cNvSpPr txBox="1"/>
          <p:nvPr/>
        </p:nvSpPr>
        <p:spPr>
          <a:xfrm>
            <a:off x="5633884" y="6488668"/>
            <a:ext cx="3510116" cy="369332"/>
          </a:xfrm>
          <a:prstGeom prst="rect">
            <a:avLst/>
          </a:prstGeom>
          <a:noFill/>
        </p:spPr>
        <p:txBody>
          <a:bodyPr wrap="square" rtlCol="0">
            <a:spAutoFit/>
          </a:bodyPr>
          <a:lstStyle/>
          <a:p>
            <a:r>
              <a:rPr lang="en-US" dirty="0">
                <a:solidFill>
                  <a:schemeClr val="bg1">
                    <a:lumMod val="50000"/>
                  </a:schemeClr>
                </a:solidFill>
              </a:rPr>
              <a:t>Martian lava field, NASA, Wikipedia</a:t>
            </a:r>
          </a:p>
        </p:txBody>
      </p:sp>
    </p:spTree>
    <p:extLst>
      <p:ext uri="{BB962C8B-B14F-4D97-AF65-F5344CB8AC3E}">
        <p14:creationId xmlns:p14="http://schemas.microsoft.com/office/powerpoint/2010/main" val="36811213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422D0-6F8E-4749-8678-7271E696C416}"/>
              </a:ext>
            </a:extLst>
          </p:cNvPr>
          <p:cNvSpPr>
            <a:spLocks noGrp="1"/>
          </p:cNvSpPr>
          <p:nvPr>
            <p:ph type="title"/>
          </p:nvPr>
        </p:nvSpPr>
        <p:spPr/>
        <p:txBody>
          <a:bodyPr/>
          <a:lstStyle/>
          <a:p>
            <a:endParaRPr lang="en-US"/>
          </a:p>
        </p:txBody>
      </p:sp>
      <p:pic>
        <p:nvPicPr>
          <p:cNvPr id="5" name="Content Placeholder 4" descr="A person standing on a rocky hill&#10;&#10;Description generated with very high confidence">
            <a:extLst>
              <a:ext uri="{FF2B5EF4-FFF2-40B4-BE49-F238E27FC236}">
                <a16:creationId xmlns:a16="http://schemas.microsoft.com/office/drawing/2014/main" id="{79140F45-D3AE-4158-A2D6-9D2EAD27104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71108" y="1825625"/>
            <a:ext cx="5801784" cy="4351338"/>
          </a:xfrm>
        </p:spPr>
      </p:pic>
      <p:sp>
        <p:nvSpPr>
          <p:cNvPr id="6" name="TextBox 5">
            <a:extLst>
              <a:ext uri="{FF2B5EF4-FFF2-40B4-BE49-F238E27FC236}">
                <a16:creationId xmlns:a16="http://schemas.microsoft.com/office/drawing/2014/main" id="{62484B11-C0FC-43B4-92A7-359382281D46}"/>
              </a:ext>
            </a:extLst>
          </p:cNvPr>
          <p:cNvSpPr txBox="1"/>
          <p:nvPr/>
        </p:nvSpPr>
        <p:spPr>
          <a:xfrm>
            <a:off x="3932903" y="6488668"/>
            <a:ext cx="5211097" cy="369332"/>
          </a:xfrm>
          <a:prstGeom prst="rect">
            <a:avLst/>
          </a:prstGeom>
          <a:noFill/>
        </p:spPr>
        <p:txBody>
          <a:bodyPr wrap="square" rtlCol="0">
            <a:spAutoFit/>
          </a:bodyPr>
          <a:lstStyle/>
          <a:p>
            <a:r>
              <a:rPr lang="en-US" dirty="0"/>
              <a:t>Old Man of the Mountain, Franconia, New Hampshire</a:t>
            </a:r>
          </a:p>
        </p:txBody>
      </p:sp>
    </p:spTree>
    <p:extLst>
      <p:ext uri="{BB962C8B-B14F-4D97-AF65-F5344CB8AC3E}">
        <p14:creationId xmlns:p14="http://schemas.microsoft.com/office/powerpoint/2010/main" val="21276193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C1AD-BE96-4899-B3D8-59A2490E6E2C}"/>
              </a:ext>
            </a:extLst>
          </p:cNvPr>
          <p:cNvSpPr>
            <a:spLocks noGrp="1"/>
          </p:cNvSpPr>
          <p:nvPr>
            <p:ph type="title"/>
          </p:nvPr>
        </p:nvSpPr>
        <p:spPr/>
        <p:txBody>
          <a:bodyPr/>
          <a:lstStyle/>
          <a:p>
            <a:r>
              <a:rPr lang="en-US" dirty="0"/>
              <a:t>Pareidolia</a:t>
            </a:r>
          </a:p>
        </p:txBody>
      </p:sp>
      <p:pic>
        <p:nvPicPr>
          <p:cNvPr id="5" name="Content Placeholder 4" descr="A picture containing photo, different&#10;&#10;Description generated with very high confidence">
            <a:extLst>
              <a:ext uri="{FF2B5EF4-FFF2-40B4-BE49-F238E27FC236}">
                <a16:creationId xmlns:a16="http://schemas.microsoft.com/office/drawing/2014/main" id="{7914E23C-922E-4A62-856C-5CE0E0AB35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3513" y="1825625"/>
            <a:ext cx="6716974" cy="4351338"/>
          </a:xfrm>
        </p:spPr>
      </p:pic>
      <p:sp>
        <p:nvSpPr>
          <p:cNvPr id="6" name="Rectangle 5">
            <a:extLst>
              <a:ext uri="{FF2B5EF4-FFF2-40B4-BE49-F238E27FC236}">
                <a16:creationId xmlns:a16="http://schemas.microsoft.com/office/drawing/2014/main" id="{7E83DDCF-A7EC-4064-ABEB-F19D8EE43B48}"/>
              </a:ext>
            </a:extLst>
          </p:cNvPr>
          <p:cNvSpPr/>
          <p:nvPr/>
        </p:nvSpPr>
        <p:spPr>
          <a:xfrm>
            <a:off x="4922544" y="6469315"/>
            <a:ext cx="4254370" cy="369332"/>
          </a:xfrm>
          <a:prstGeom prst="rect">
            <a:avLst/>
          </a:prstGeom>
        </p:spPr>
        <p:txBody>
          <a:bodyPr wrap="none">
            <a:spAutoFit/>
          </a:bodyPr>
          <a:lstStyle/>
          <a:p>
            <a:r>
              <a:rPr lang="en-US" dirty="0">
                <a:solidFill>
                  <a:schemeClr val="bg1">
                    <a:lumMod val="50000"/>
                  </a:schemeClr>
                </a:solidFill>
              </a:rPr>
              <a:t>http://smrt.ccel.ca/2013/12/16/pareidolia/</a:t>
            </a:r>
          </a:p>
        </p:txBody>
      </p:sp>
    </p:spTree>
    <p:extLst>
      <p:ext uri="{BB962C8B-B14F-4D97-AF65-F5344CB8AC3E}">
        <p14:creationId xmlns:p14="http://schemas.microsoft.com/office/powerpoint/2010/main" val="23182279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floor, indoor, table, sitting&#10;&#10;Description generated with very high confidence">
            <a:extLst>
              <a:ext uri="{FF2B5EF4-FFF2-40B4-BE49-F238E27FC236}">
                <a16:creationId xmlns:a16="http://schemas.microsoft.com/office/drawing/2014/main" id="{78E2E362-BB5E-4C28-8D94-7230C95095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55862" y="2174342"/>
            <a:ext cx="3804276" cy="4351338"/>
          </a:xfrm>
        </p:spPr>
      </p:pic>
      <p:sp>
        <p:nvSpPr>
          <p:cNvPr id="6" name="Rectangle 5">
            <a:extLst>
              <a:ext uri="{FF2B5EF4-FFF2-40B4-BE49-F238E27FC236}">
                <a16:creationId xmlns:a16="http://schemas.microsoft.com/office/drawing/2014/main" id="{28F096D5-C859-46EB-B922-52E61053A954}"/>
              </a:ext>
            </a:extLst>
          </p:cNvPr>
          <p:cNvSpPr/>
          <p:nvPr/>
        </p:nvSpPr>
        <p:spPr>
          <a:xfrm>
            <a:off x="607382" y="830682"/>
            <a:ext cx="5854378" cy="830997"/>
          </a:xfrm>
          <a:prstGeom prst="rect">
            <a:avLst/>
          </a:prstGeom>
        </p:spPr>
        <p:txBody>
          <a:bodyPr wrap="square">
            <a:spAutoFit/>
          </a:bodyPr>
          <a:lstStyle/>
          <a:p>
            <a:r>
              <a:rPr lang="en-US" sz="2400" dirty="0"/>
              <a:t>Reddit for more : )</a:t>
            </a:r>
          </a:p>
          <a:p>
            <a:r>
              <a:rPr lang="en-US" sz="2400" dirty="0">
                <a:hlinkClick r:id="rId3"/>
              </a:rPr>
              <a:t>https://www.reddit.com/r/Pareidolia/top/</a:t>
            </a:r>
            <a:endParaRPr lang="en-US" sz="2400" dirty="0"/>
          </a:p>
        </p:txBody>
      </p:sp>
    </p:spTree>
    <p:extLst>
      <p:ext uri="{BB962C8B-B14F-4D97-AF65-F5344CB8AC3E}">
        <p14:creationId xmlns:p14="http://schemas.microsoft.com/office/powerpoint/2010/main" val="132951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DA5A5-0C3C-4068-877A-EA470560C3C9}"/>
              </a:ext>
            </a:extLst>
          </p:cNvPr>
          <p:cNvSpPr>
            <a:spLocks noGrp="1"/>
          </p:cNvSpPr>
          <p:nvPr>
            <p:ph type="title"/>
          </p:nvPr>
        </p:nvSpPr>
        <p:spPr/>
        <p:txBody>
          <a:bodyPr/>
          <a:lstStyle/>
          <a:p>
            <a:r>
              <a:rPr lang="en-US" dirty="0"/>
              <a:t>Pareidolia</a:t>
            </a:r>
          </a:p>
        </p:txBody>
      </p:sp>
      <p:sp>
        <p:nvSpPr>
          <p:cNvPr id="3" name="Content Placeholder 2">
            <a:extLst>
              <a:ext uri="{FF2B5EF4-FFF2-40B4-BE49-F238E27FC236}">
                <a16:creationId xmlns:a16="http://schemas.microsoft.com/office/drawing/2014/main" id="{66A95E2A-4483-4D52-B342-1218CA6BB23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Seeing things which aren’t really there…</a:t>
            </a:r>
          </a:p>
          <a:p>
            <a:pPr marL="0" indent="0">
              <a:buNone/>
            </a:pPr>
            <a:endParaRPr lang="en-US" i="1" dirty="0"/>
          </a:p>
          <a:p>
            <a:pPr marL="0" indent="0">
              <a:buNone/>
            </a:pPr>
            <a:r>
              <a:rPr lang="en-US" i="1" dirty="0"/>
              <a:t>	</a:t>
            </a:r>
            <a:r>
              <a:rPr lang="en-US" i="1" dirty="0" err="1"/>
              <a:t>DeepDream</a:t>
            </a:r>
            <a:r>
              <a:rPr lang="en-US" i="1" dirty="0"/>
              <a:t> as reinforcement pareidolia</a:t>
            </a:r>
          </a:p>
        </p:txBody>
      </p:sp>
      <p:sp>
        <p:nvSpPr>
          <p:cNvPr id="4" name="object 3">
            <a:extLst>
              <a:ext uri="{FF2B5EF4-FFF2-40B4-BE49-F238E27FC236}">
                <a16:creationId xmlns:a16="http://schemas.microsoft.com/office/drawing/2014/main" id="{26AB41DA-D0AD-467B-8CE1-C4E8A0A01603}"/>
              </a:ext>
            </a:extLst>
          </p:cNvPr>
          <p:cNvSpPr/>
          <p:nvPr/>
        </p:nvSpPr>
        <p:spPr>
          <a:xfrm>
            <a:off x="2398463" y="1542988"/>
            <a:ext cx="4641433" cy="260693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4">
            <a:extLst>
              <a:ext uri="{FF2B5EF4-FFF2-40B4-BE49-F238E27FC236}">
                <a16:creationId xmlns:a16="http://schemas.microsoft.com/office/drawing/2014/main" id="{EDC26EAB-DE25-4778-A57C-5F01D4934D86}"/>
              </a:ext>
            </a:extLst>
          </p:cNvPr>
          <p:cNvSpPr/>
          <p:nvPr/>
        </p:nvSpPr>
        <p:spPr>
          <a:xfrm>
            <a:off x="2398463" y="1542988"/>
            <a:ext cx="4641433" cy="2606930"/>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819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776A2-4E6A-4CD3-AC1A-667A6DF4E027}"/>
              </a:ext>
            </a:extLst>
          </p:cNvPr>
          <p:cNvSpPr>
            <a:spLocks noGrp="1"/>
          </p:cNvSpPr>
          <p:nvPr>
            <p:ph type="title"/>
          </p:nvPr>
        </p:nvSpPr>
        <p:spPr/>
        <p:txBody>
          <a:bodyPr/>
          <a:lstStyle/>
          <a:p>
            <a:r>
              <a:rPr lang="en-US" dirty="0" err="1"/>
              <a:t>Powerpoint</a:t>
            </a:r>
            <a:r>
              <a:rPr lang="en-US" dirty="0"/>
              <a:t> Alt-text Generator</a:t>
            </a:r>
          </a:p>
        </p:txBody>
      </p:sp>
      <p:sp>
        <p:nvSpPr>
          <p:cNvPr id="3" name="Content Placeholder 2">
            <a:extLst>
              <a:ext uri="{FF2B5EF4-FFF2-40B4-BE49-F238E27FC236}">
                <a16:creationId xmlns:a16="http://schemas.microsoft.com/office/drawing/2014/main" id="{E75BDCC1-4F18-4F00-8046-031331DCB257}"/>
              </a:ext>
            </a:extLst>
          </p:cNvPr>
          <p:cNvSpPr>
            <a:spLocks noGrp="1"/>
          </p:cNvSpPr>
          <p:nvPr>
            <p:ph idx="1"/>
          </p:nvPr>
        </p:nvSpPr>
        <p:spPr/>
        <p:txBody>
          <a:bodyPr/>
          <a:lstStyle/>
          <a:p>
            <a:pPr marL="0" indent="0">
              <a:buNone/>
            </a:pPr>
            <a:r>
              <a:rPr lang="en-US" dirty="0"/>
              <a:t>Vision-based </a:t>
            </a:r>
            <a:br>
              <a:rPr lang="en-US" dirty="0"/>
            </a:br>
            <a:r>
              <a:rPr lang="en-US" dirty="0"/>
              <a:t>caption generator</a:t>
            </a:r>
          </a:p>
        </p:txBody>
      </p:sp>
      <p:pic>
        <p:nvPicPr>
          <p:cNvPr id="4" name="Picture 3">
            <a:extLst>
              <a:ext uri="{FF2B5EF4-FFF2-40B4-BE49-F238E27FC236}">
                <a16:creationId xmlns:a16="http://schemas.microsoft.com/office/drawing/2014/main" id="{567B631F-60EE-4DDD-A21A-30F6F9ABBE0A}"/>
              </a:ext>
            </a:extLst>
          </p:cNvPr>
          <p:cNvPicPr>
            <a:picLocks noChangeAspect="1"/>
          </p:cNvPicPr>
          <p:nvPr/>
        </p:nvPicPr>
        <p:blipFill>
          <a:blip r:embed="rId2"/>
          <a:stretch>
            <a:fillRect/>
          </a:stretch>
        </p:blipFill>
        <p:spPr>
          <a:xfrm>
            <a:off x="4953000" y="4467635"/>
            <a:ext cx="3562350" cy="2238375"/>
          </a:xfrm>
          <a:prstGeom prst="rect">
            <a:avLst/>
          </a:prstGeom>
        </p:spPr>
      </p:pic>
      <p:pic>
        <p:nvPicPr>
          <p:cNvPr id="5" name="Content Placeholder 4" descr="A person standing on a rocky hill&#10;&#10;Description automatically generated">
            <a:extLst>
              <a:ext uri="{FF2B5EF4-FFF2-40B4-BE49-F238E27FC236}">
                <a16:creationId xmlns:a16="http://schemas.microsoft.com/office/drawing/2014/main" id="{C8557359-3C4E-404C-BC06-4885C1D6A8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4179" y="1601789"/>
            <a:ext cx="3731171" cy="2798378"/>
          </a:xfrm>
          <a:prstGeom prst="rect">
            <a:avLst/>
          </a:prstGeom>
        </p:spPr>
      </p:pic>
    </p:spTree>
    <p:extLst>
      <p:ext uri="{BB962C8B-B14F-4D97-AF65-F5344CB8AC3E}">
        <p14:creationId xmlns:p14="http://schemas.microsoft.com/office/powerpoint/2010/main" val="109266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57200" y="1067478"/>
            <a:ext cx="8229600" cy="857400"/>
          </a:xfrm>
          <a:prstGeom prst="rect">
            <a:avLst/>
          </a:prstGeom>
        </p:spPr>
        <p:txBody>
          <a:bodyPr lIns="91425" tIns="91425" rIns="91425" bIns="91425" anchor="b" anchorCtr="0">
            <a:noAutofit/>
          </a:bodyPr>
          <a:lstStyle/>
          <a:p>
            <a:r>
              <a:rPr lang="en-US" dirty="0"/>
              <a:t>What if we want </a:t>
            </a:r>
            <a:r>
              <a:rPr lang="en" dirty="0"/>
              <a:t>pixels out?</a:t>
            </a:r>
          </a:p>
        </p:txBody>
      </p:sp>
      <p:grpSp>
        <p:nvGrpSpPr>
          <p:cNvPr id="44" name="Shape 44"/>
          <p:cNvGrpSpPr/>
          <p:nvPr/>
        </p:nvGrpSpPr>
        <p:grpSpPr>
          <a:xfrm>
            <a:off x="457200" y="2614250"/>
            <a:ext cx="2136300" cy="3121637"/>
            <a:chOff x="457200" y="1595687"/>
            <a:chExt cx="2136300" cy="3121637"/>
          </a:xfrm>
        </p:grpSpPr>
        <p:pic>
          <p:nvPicPr>
            <p:cNvPr id="45" name="Shape 45"/>
            <p:cNvPicPr preferRelativeResize="0"/>
            <p:nvPr/>
          </p:nvPicPr>
          <p:blipFill rotWithShape="1">
            <a:blip r:embed="rId3">
              <a:alphaModFix/>
            </a:blip>
            <a:srcRect l="2028"/>
            <a:stretch/>
          </p:blipFill>
          <p:spPr>
            <a:xfrm>
              <a:off x="1555775" y="1595687"/>
              <a:ext cx="1012775" cy="1515075"/>
            </a:xfrm>
            <a:prstGeom prst="rect">
              <a:avLst/>
            </a:prstGeom>
            <a:noFill/>
            <a:ln>
              <a:noFill/>
            </a:ln>
          </p:spPr>
        </p:pic>
        <p:pic>
          <p:nvPicPr>
            <p:cNvPr id="46" name="Shape 46"/>
            <p:cNvPicPr preferRelativeResize="0"/>
            <p:nvPr/>
          </p:nvPicPr>
          <p:blipFill rotWithShape="1">
            <a:blip r:embed="rId4">
              <a:alphaModFix/>
            </a:blip>
            <a:srcRect l="20467" t="43634" r="59353" b="18843"/>
            <a:stretch/>
          </p:blipFill>
          <p:spPr>
            <a:xfrm>
              <a:off x="1531875" y="3155125"/>
              <a:ext cx="1060575" cy="1562199"/>
            </a:xfrm>
            <a:prstGeom prst="rect">
              <a:avLst/>
            </a:prstGeom>
            <a:noFill/>
            <a:ln>
              <a:noFill/>
            </a:ln>
          </p:spPr>
        </p:pic>
        <p:sp>
          <p:nvSpPr>
            <p:cNvPr id="47" name="Shape 47"/>
            <p:cNvSpPr txBox="1"/>
            <p:nvPr/>
          </p:nvSpPr>
          <p:spPr>
            <a:xfrm>
              <a:off x="457200" y="1792450"/>
              <a:ext cx="2136300" cy="633600"/>
            </a:xfrm>
            <a:prstGeom prst="rect">
              <a:avLst/>
            </a:prstGeom>
            <a:noFill/>
            <a:ln>
              <a:noFill/>
            </a:ln>
          </p:spPr>
          <p:txBody>
            <a:bodyPr lIns="91425" tIns="91425" rIns="91425" bIns="91425" anchor="t" anchorCtr="0">
              <a:noAutofit/>
            </a:bodyPr>
            <a:lstStyle/>
            <a:p>
              <a:r>
                <a:rPr lang="en" sz="1300" kern="0">
                  <a:solidFill>
                    <a:srgbClr val="000000"/>
                  </a:solidFill>
                  <a:cs typeface="Arial"/>
                  <a:sym typeface="Arial"/>
                </a:rPr>
                <a:t>semantic</a:t>
              </a:r>
            </a:p>
            <a:p>
              <a:r>
                <a:rPr lang="en" sz="1300" kern="0">
                  <a:solidFill>
                    <a:srgbClr val="000000"/>
                  </a:solidFill>
                  <a:cs typeface="Arial"/>
                  <a:sym typeface="Arial"/>
                </a:rPr>
                <a:t>segmentation</a:t>
              </a:r>
            </a:p>
          </p:txBody>
        </p:sp>
        <p:pic>
          <p:nvPicPr>
            <p:cNvPr id="48" name="Shape 48"/>
            <p:cNvPicPr preferRelativeResize="0"/>
            <p:nvPr/>
          </p:nvPicPr>
          <p:blipFill rotWithShape="1">
            <a:blip r:embed="rId4">
              <a:alphaModFix/>
            </a:blip>
            <a:srcRect t="43634" r="79821" b="18843"/>
            <a:stretch/>
          </p:blipFill>
          <p:spPr>
            <a:xfrm>
              <a:off x="457200" y="2292375"/>
              <a:ext cx="1060575" cy="1562199"/>
            </a:xfrm>
            <a:prstGeom prst="rect">
              <a:avLst/>
            </a:prstGeom>
            <a:noFill/>
            <a:ln>
              <a:noFill/>
            </a:ln>
          </p:spPr>
        </p:pic>
      </p:grpSp>
      <p:sp>
        <p:nvSpPr>
          <p:cNvPr id="49" name="Shape 49"/>
          <p:cNvSpPr txBox="1">
            <a:spLocks noGrp="1"/>
          </p:cNvSpPr>
          <p:nvPr>
            <p:ph type="sldNum" idx="12"/>
          </p:nvPr>
        </p:nvSpPr>
        <p:spPr>
          <a:xfrm>
            <a:off x="8556791" y="5607100"/>
            <a:ext cx="548700" cy="393600"/>
          </a:xfrm>
          <a:prstGeom prst="rect">
            <a:avLst/>
          </a:prstGeom>
        </p:spPr>
        <p:txBody>
          <a:bodyPr lIns="91425" tIns="91425" rIns="91425" bIns="91425" anchor="ctr" anchorCtr="0">
            <a:noAutofit/>
          </a:bodyPr>
          <a:lstStyle/>
          <a:p>
            <a:fld id="{00000000-1234-1234-1234-123412341234}" type="slidenum">
              <a:rPr lang="en"/>
              <a:pPr/>
              <a:t>70</a:t>
            </a:fld>
            <a:endParaRPr lang="en"/>
          </a:p>
        </p:txBody>
      </p:sp>
      <p:pic>
        <p:nvPicPr>
          <p:cNvPr id="50" name="Shape 50"/>
          <p:cNvPicPr preferRelativeResize="0"/>
          <p:nvPr/>
        </p:nvPicPr>
        <p:blipFill>
          <a:blip r:embed="rId5">
            <a:alphaModFix/>
          </a:blip>
          <a:stretch>
            <a:fillRect/>
          </a:stretch>
        </p:blipFill>
        <p:spPr>
          <a:xfrm>
            <a:off x="2855626" y="4036462"/>
            <a:ext cx="2375875" cy="1554100"/>
          </a:xfrm>
          <a:prstGeom prst="rect">
            <a:avLst/>
          </a:prstGeom>
          <a:noFill/>
          <a:ln>
            <a:noFill/>
          </a:ln>
        </p:spPr>
      </p:pic>
      <p:grpSp>
        <p:nvGrpSpPr>
          <p:cNvPr id="51" name="Shape 51"/>
          <p:cNvGrpSpPr/>
          <p:nvPr/>
        </p:nvGrpSpPr>
        <p:grpSpPr>
          <a:xfrm>
            <a:off x="2809800" y="2009988"/>
            <a:ext cx="6167986" cy="3865863"/>
            <a:chOff x="2809800" y="991425"/>
            <a:chExt cx="6167986" cy="3865863"/>
          </a:xfrm>
        </p:grpSpPr>
        <p:grpSp>
          <p:nvGrpSpPr>
            <p:cNvPr id="52" name="Shape 52"/>
            <p:cNvGrpSpPr/>
            <p:nvPr/>
          </p:nvGrpSpPr>
          <p:grpSpPr>
            <a:xfrm>
              <a:off x="2809800" y="991425"/>
              <a:ext cx="6167986" cy="3865863"/>
              <a:chOff x="118275" y="991425"/>
              <a:chExt cx="6167986" cy="3865863"/>
            </a:xfrm>
          </p:grpSpPr>
          <p:pic>
            <p:nvPicPr>
              <p:cNvPr id="53" name="Shape 53"/>
              <p:cNvPicPr preferRelativeResize="0"/>
              <p:nvPr/>
            </p:nvPicPr>
            <p:blipFill>
              <a:blip r:embed="rId6">
                <a:alphaModFix/>
              </a:blip>
              <a:stretch>
                <a:fillRect/>
              </a:stretch>
            </p:blipFill>
            <p:spPr>
              <a:xfrm>
                <a:off x="118275" y="1284499"/>
                <a:ext cx="6159649" cy="1646237"/>
              </a:xfrm>
              <a:prstGeom prst="rect">
                <a:avLst/>
              </a:prstGeom>
              <a:noFill/>
              <a:ln>
                <a:noFill/>
              </a:ln>
            </p:spPr>
          </p:pic>
          <p:pic>
            <p:nvPicPr>
              <p:cNvPr id="54" name="Shape 54"/>
              <p:cNvPicPr preferRelativeResize="0"/>
              <p:nvPr/>
            </p:nvPicPr>
            <p:blipFill rotWithShape="1">
              <a:blip r:embed="rId7">
                <a:alphaModFix/>
              </a:blip>
              <a:srcRect l="66806"/>
              <a:stretch/>
            </p:blipFill>
            <p:spPr>
              <a:xfrm>
                <a:off x="4524310" y="3406675"/>
                <a:ext cx="1761950" cy="1196292"/>
              </a:xfrm>
              <a:prstGeom prst="rect">
                <a:avLst/>
              </a:prstGeom>
              <a:noFill/>
              <a:ln>
                <a:noFill/>
              </a:ln>
            </p:spPr>
          </p:pic>
          <p:sp>
            <p:nvSpPr>
              <p:cNvPr id="55" name="Shape 55"/>
              <p:cNvSpPr txBox="1"/>
              <p:nvPr/>
            </p:nvSpPr>
            <p:spPr>
              <a:xfrm>
                <a:off x="1195450" y="991425"/>
                <a:ext cx="4005300" cy="285300"/>
              </a:xfrm>
              <a:prstGeom prst="rect">
                <a:avLst/>
              </a:prstGeom>
              <a:noFill/>
              <a:ln>
                <a:noFill/>
              </a:ln>
            </p:spPr>
            <p:txBody>
              <a:bodyPr lIns="91425" tIns="91425" rIns="91425" bIns="91425" anchor="t" anchorCtr="0">
                <a:noAutofit/>
              </a:bodyPr>
              <a:lstStyle/>
              <a:p>
                <a:pPr algn="ctr"/>
                <a:r>
                  <a:rPr lang="en" sz="1300" kern="0">
                    <a:solidFill>
                      <a:srgbClr val="000000"/>
                    </a:solidFill>
                    <a:cs typeface="Arial"/>
                    <a:sym typeface="Arial"/>
                  </a:rPr>
                  <a:t>monocular depth estimation Eigen &amp; Fergus 2015</a:t>
                </a:r>
              </a:p>
            </p:txBody>
          </p:sp>
          <p:sp>
            <p:nvSpPr>
              <p:cNvPr id="56" name="Shape 56"/>
              <p:cNvSpPr txBox="1"/>
              <p:nvPr/>
            </p:nvSpPr>
            <p:spPr>
              <a:xfrm>
                <a:off x="2707125" y="4571988"/>
                <a:ext cx="3570900" cy="285300"/>
              </a:xfrm>
              <a:prstGeom prst="rect">
                <a:avLst/>
              </a:prstGeom>
              <a:noFill/>
              <a:ln>
                <a:noFill/>
              </a:ln>
            </p:spPr>
            <p:txBody>
              <a:bodyPr lIns="91425" tIns="91425" rIns="91425" bIns="91425" anchor="t" anchorCtr="0">
                <a:noAutofit/>
              </a:bodyPr>
              <a:lstStyle/>
              <a:p>
                <a:pPr algn="ctr"/>
                <a:r>
                  <a:rPr lang="en" sz="1300" kern="0">
                    <a:solidFill>
                      <a:srgbClr val="000000"/>
                    </a:solidFill>
                    <a:cs typeface="Arial"/>
                    <a:sym typeface="Arial"/>
                  </a:rPr>
                  <a:t>boundary prediction Xie &amp; Tu 2015</a:t>
                </a:r>
              </a:p>
            </p:txBody>
          </p:sp>
        </p:grpSp>
        <p:pic>
          <p:nvPicPr>
            <p:cNvPr id="57" name="Shape 57"/>
            <p:cNvPicPr preferRelativeResize="0"/>
            <p:nvPr/>
          </p:nvPicPr>
          <p:blipFill rotWithShape="1">
            <a:blip r:embed="rId7">
              <a:alphaModFix/>
            </a:blip>
            <a:srcRect l="292" r="66513"/>
            <a:stretch/>
          </p:blipFill>
          <p:spPr>
            <a:xfrm>
              <a:off x="5398660" y="3406676"/>
              <a:ext cx="1761961" cy="1196300"/>
            </a:xfrm>
            <a:prstGeom prst="rect">
              <a:avLst/>
            </a:prstGeom>
            <a:noFill/>
            <a:ln>
              <a:noFill/>
            </a:ln>
          </p:spPr>
        </p:pic>
      </p:grpSp>
      <p:sp>
        <p:nvSpPr>
          <p:cNvPr id="58" name="Shape 58"/>
          <p:cNvSpPr txBox="1"/>
          <p:nvPr/>
        </p:nvSpPr>
        <p:spPr>
          <a:xfrm>
            <a:off x="2786550" y="5590562"/>
            <a:ext cx="2445000" cy="285300"/>
          </a:xfrm>
          <a:prstGeom prst="rect">
            <a:avLst/>
          </a:prstGeom>
          <a:noFill/>
          <a:ln>
            <a:noFill/>
          </a:ln>
        </p:spPr>
        <p:txBody>
          <a:bodyPr lIns="91425" tIns="91425" rIns="91425" bIns="91425" anchor="t" anchorCtr="0">
            <a:noAutofit/>
          </a:bodyPr>
          <a:lstStyle/>
          <a:p>
            <a:pPr algn="ctr"/>
            <a:r>
              <a:rPr lang="en" sz="1300" kern="0">
                <a:solidFill>
                  <a:srgbClr val="000000"/>
                </a:solidFill>
                <a:cs typeface="Arial"/>
                <a:sym typeface="Arial"/>
              </a:rPr>
              <a:t>optical flow Fischer et al. 2015</a:t>
            </a:r>
          </a:p>
        </p:txBody>
      </p:sp>
      <p:sp>
        <p:nvSpPr>
          <p:cNvPr id="18" name="Rectangle 17"/>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41715623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extLst>
      <p:ext uri="{BB962C8B-B14F-4D97-AF65-F5344CB8AC3E}">
        <p14:creationId xmlns:p14="http://schemas.microsoft.com/office/powerpoint/2010/main" val="39681517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p:nvPr/>
        </p:nvSpPr>
        <p:spPr>
          <a:xfrm>
            <a:off x="3145800" y="2149638"/>
            <a:ext cx="2852400" cy="2352299"/>
          </a:xfrm>
          <a:prstGeom prst="rightArrow">
            <a:avLst>
              <a:gd name="adj1" fmla="val 77307"/>
              <a:gd name="adj2" fmla="val 50000"/>
            </a:avLst>
          </a:prstGeom>
          <a:solidFill>
            <a:srgbClr val="EFEFEF"/>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lgn="r"/>
            <a:r>
              <a:rPr lang="en" sz="3600" kern="0">
                <a:solidFill>
                  <a:srgbClr val="000000"/>
                </a:solidFill>
                <a:cs typeface="Arial"/>
                <a:sym typeface="Arial"/>
              </a:rPr>
              <a:t>R-CNN</a:t>
            </a:r>
          </a:p>
        </p:txBody>
      </p:sp>
      <p:pic>
        <p:nvPicPr>
          <p:cNvPr id="86" name="Shape 86" descr="alex3.wmf"/>
          <p:cNvPicPr preferRelativeResize="0"/>
          <p:nvPr/>
        </p:nvPicPr>
        <p:blipFill rotWithShape="1">
          <a:blip r:embed="rId3">
            <a:alphaModFix/>
          </a:blip>
          <a:srcRect t="30933" r="83063" b="11930"/>
          <a:stretch/>
        </p:blipFill>
        <p:spPr>
          <a:xfrm>
            <a:off x="133825" y="2287988"/>
            <a:ext cx="2852276" cy="2145875"/>
          </a:xfrm>
          <a:prstGeom prst="rect">
            <a:avLst/>
          </a:prstGeom>
          <a:noFill/>
          <a:ln>
            <a:noFill/>
          </a:ln>
        </p:spPr>
      </p:pic>
      <p:sp>
        <p:nvSpPr>
          <p:cNvPr id="87" name="Shape 87"/>
          <p:cNvSpPr txBox="1"/>
          <p:nvPr/>
        </p:nvSpPr>
        <p:spPr>
          <a:xfrm>
            <a:off x="3266850" y="1920626"/>
            <a:ext cx="1497000"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many seconds</a:t>
            </a:r>
          </a:p>
        </p:txBody>
      </p:sp>
      <p:grpSp>
        <p:nvGrpSpPr>
          <p:cNvPr id="88" name="Shape 88"/>
          <p:cNvGrpSpPr/>
          <p:nvPr/>
        </p:nvGrpSpPr>
        <p:grpSpPr>
          <a:xfrm>
            <a:off x="6127162" y="2356050"/>
            <a:ext cx="6039324" cy="2145900"/>
            <a:chOff x="5825700" y="1504400"/>
            <a:chExt cx="6039324" cy="2145900"/>
          </a:xfrm>
        </p:grpSpPr>
        <p:sp>
          <p:nvSpPr>
            <p:cNvPr id="89" name="Shape 89"/>
            <p:cNvSpPr/>
            <p:nvPr/>
          </p:nvSpPr>
          <p:spPr>
            <a:xfrm>
              <a:off x="5825700" y="1504400"/>
              <a:ext cx="2852400" cy="2145900"/>
            </a:xfrm>
            <a:prstGeom prst="rect">
              <a:avLst/>
            </a:prstGeom>
            <a:noFill/>
            <a:ln w="19050"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90" name="Shape 90"/>
            <p:cNvSpPr/>
            <p:nvPr/>
          </p:nvSpPr>
          <p:spPr>
            <a:xfrm>
              <a:off x="7595500" y="2448350"/>
              <a:ext cx="961199" cy="1128300"/>
            </a:xfrm>
            <a:prstGeom prst="rect">
              <a:avLst/>
            </a:prstGeom>
            <a:noFill/>
            <a:ln w="19050"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91" name="Shape 91"/>
            <p:cNvSpPr/>
            <p:nvPr/>
          </p:nvSpPr>
          <p:spPr>
            <a:xfrm>
              <a:off x="5973175" y="1836300"/>
              <a:ext cx="1585500" cy="1622399"/>
            </a:xfrm>
            <a:prstGeom prst="rect">
              <a:avLst/>
            </a:prstGeom>
            <a:noFill/>
            <a:ln w="19050" cap="flat" cmpd="sng">
              <a:solidFill>
                <a:schemeClr val="dk2"/>
              </a:solidFill>
              <a:prstDash val="solid"/>
              <a:round/>
              <a:headEnd type="none" w="med" len="med"/>
              <a:tailEnd type="none" w="med" len="med"/>
            </a:ln>
          </p:spPr>
          <p:txBody>
            <a:bodyPr lIns="91425" tIns="91425" rIns="91425" bIns="91425" anchor="ctr" anchorCtr="0">
              <a:noAutofit/>
            </a:bodyPr>
            <a:lstStyle/>
            <a:p>
              <a:endParaRPr sz="1400" kern="0">
                <a:solidFill>
                  <a:srgbClr val="000000"/>
                </a:solidFill>
                <a:cs typeface="Arial"/>
                <a:sym typeface="Arial"/>
              </a:endParaRPr>
            </a:p>
          </p:txBody>
        </p:sp>
        <p:sp>
          <p:nvSpPr>
            <p:cNvPr id="92" name="Shape 92"/>
            <p:cNvSpPr txBox="1"/>
            <p:nvPr/>
          </p:nvSpPr>
          <p:spPr>
            <a:xfrm>
              <a:off x="7617625" y="2087025"/>
              <a:ext cx="42473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“cat”</a:t>
              </a:r>
            </a:p>
          </p:txBody>
        </p:sp>
        <p:sp>
          <p:nvSpPr>
            <p:cNvPr id="93" name="Shape 93"/>
            <p:cNvSpPr txBox="1"/>
            <p:nvPr/>
          </p:nvSpPr>
          <p:spPr>
            <a:xfrm>
              <a:off x="5892050" y="1504400"/>
              <a:ext cx="42473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“dog”</a:t>
              </a:r>
            </a:p>
          </p:txBody>
        </p:sp>
      </p:grpSp>
      <p:sp>
        <p:nvSpPr>
          <p:cNvPr id="94" name="Shape 94"/>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a:t>R-CNN does detection</a:t>
            </a:r>
          </a:p>
        </p:txBody>
      </p:sp>
      <p:sp>
        <p:nvSpPr>
          <p:cNvPr id="13" name="Rectangle 12"/>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0166199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p:nvPr/>
        </p:nvSpPr>
        <p:spPr>
          <a:xfrm>
            <a:off x="3145800" y="2149638"/>
            <a:ext cx="2852400" cy="2352299"/>
          </a:xfrm>
          <a:prstGeom prst="rightArrow">
            <a:avLst>
              <a:gd name="adj1" fmla="val 77307"/>
              <a:gd name="adj2" fmla="val 50000"/>
            </a:avLst>
          </a:prstGeom>
          <a:solidFill>
            <a:srgbClr val="EFEFEF"/>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lgn="r"/>
            <a:endParaRPr sz="3600" kern="0">
              <a:solidFill>
                <a:srgbClr val="000000"/>
              </a:solidFill>
              <a:cs typeface="Arial"/>
              <a:sym typeface="Arial"/>
            </a:endParaRPr>
          </a:p>
        </p:txBody>
      </p:sp>
      <p:sp>
        <p:nvSpPr>
          <p:cNvPr id="108" name="Shape 108"/>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73</a:t>
            </a:fld>
            <a:endParaRPr lang="en"/>
          </a:p>
        </p:txBody>
      </p:sp>
      <p:pic>
        <p:nvPicPr>
          <p:cNvPr id="109" name="Shape 109" descr="alex5.wmf"/>
          <p:cNvPicPr preferRelativeResize="0"/>
          <p:nvPr/>
        </p:nvPicPr>
        <p:blipFill rotWithShape="1">
          <a:blip r:embed="rId3">
            <a:alphaModFix/>
          </a:blip>
          <a:srcRect l="83307" t="30928" b="13020"/>
          <a:stretch/>
        </p:blipFill>
        <p:spPr>
          <a:xfrm>
            <a:off x="6046825" y="2292976"/>
            <a:ext cx="2852276" cy="2135877"/>
          </a:xfrm>
          <a:prstGeom prst="rect">
            <a:avLst/>
          </a:prstGeom>
          <a:noFill/>
          <a:ln>
            <a:noFill/>
          </a:ln>
        </p:spPr>
      </p:pic>
      <p:sp>
        <p:nvSpPr>
          <p:cNvPr id="110" name="Shape 110"/>
          <p:cNvSpPr txBox="1"/>
          <p:nvPr/>
        </p:nvSpPr>
        <p:spPr>
          <a:xfrm>
            <a:off x="3370101" y="1978251"/>
            <a:ext cx="1364099" cy="495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~1/10 second</a:t>
            </a:r>
          </a:p>
        </p:txBody>
      </p:sp>
      <p:sp>
        <p:nvSpPr>
          <p:cNvPr id="111" name="Shape 111"/>
          <p:cNvSpPr/>
          <p:nvPr/>
        </p:nvSpPr>
        <p:spPr>
          <a:xfrm>
            <a:off x="3130276" y="4607725"/>
            <a:ext cx="2820899" cy="550200"/>
          </a:xfrm>
          <a:prstGeom prst="leftArrow">
            <a:avLst>
              <a:gd name="adj1" fmla="val 68285"/>
              <a:gd name="adj2" fmla="val 50000"/>
            </a:avLst>
          </a:prstGeom>
          <a:noFill/>
          <a:ln w="19050" cap="flat" cmpd="sng">
            <a:solidFill>
              <a:srgbClr val="980000"/>
            </a:solidFill>
            <a:prstDash val="solid"/>
            <a:round/>
            <a:headEnd type="none" w="med" len="med"/>
            <a:tailEnd type="none" w="med" len="med"/>
          </a:ln>
        </p:spPr>
        <p:txBody>
          <a:bodyPr lIns="91425" tIns="91425" rIns="91425" bIns="91425" anchor="ctr" anchorCtr="0">
            <a:noAutofit/>
          </a:bodyPr>
          <a:lstStyle/>
          <a:p>
            <a:pPr algn="ctr"/>
            <a:r>
              <a:rPr lang="en" sz="1400" kern="0">
                <a:solidFill>
                  <a:srgbClr val="980000"/>
                </a:solidFill>
                <a:cs typeface="Arial"/>
                <a:sym typeface="Arial"/>
              </a:rPr>
              <a:t>end-to-end learning</a:t>
            </a:r>
          </a:p>
        </p:txBody>
      </p:sp>
      <p:grpSp>
        <p:nvGrpSpPr>
          <p:cNvPr id="112" name="Shape 112"/>
          <p:cNvGrpSpPr/>
          <p:nvPr/>
        </p:nvGrpSpPr>
        <p:grpSpPr>
          <a:xfrm>
            <a:off x="3181876" y="2617199"/>
            <a:ext cx="2638475" cy="1459024"/>
            <a:chOff x="3181875" y="1759949"/>
            <a:chExt cx="2638475" cy="1459024"/>
          </a:xfrm>
        </p:grpSpPr>
        <p:pic>
          <p:nvPicPr>
            <p:cNvPr id="113" name="Shape 113" descr="generic-alex.wmf"/>
            <p:cNvPicPr preferRelativeResize="0"/>
            <p:nvPr/>
          </p:nvPicPr>
          <p:blipFill>
            <a:blip r:embed="rId4">
              <a:alphaModFix amt="30000"/>
            </a:blip>
            <a:stretch>
              <a:fillRect/>
            </a:stretch>
          </p:blipFill>
          <p:spPr>
            <a:xfrm>
              <a:off x="3181875" y="1759949"/>
              <a:ext cx="2638475" cy="1459024"/>
            </a:xfrm>
            <a:prstGeom prst="rect">
              <a:avLst/>
            </a:prstGeom>
            <a:noFill/>
            <a:ln>
              <a:noFill/>
            </a:ln>
          </p:spPr>
        </p:pic>
        <p:sp>
          <p:nvSpPr>
            <p:cNvPr id="114" name="Shape 114"/>
            <p:cNvSpPr txBox="1"/>
            <p:nvPr/>
          </p:nvSpPr>
          <p:spPr>
            <a:xfrm>
              <a:off x="3599025" y="1907600"/>
              <a:ext cx="1914900" cy="1202100"/>
            </a:xfrm>
            <a:prstGeom prst="rect">
              <a:avLst/>
            </a:prstGeom>
            <a:noFill/>
            <a:ln>
              <a:noFill/>
            </a:ln>
          </p:spPr>
          <p:txBody>
            <a:bodyPr lIns="91425" tIns="91425" rIns="91425" bIns="91425" anchor="t" anchorCtr="0">
              <a:noAutofit/>
            </a:bodyPr>
            <a:lstStyle/>
            <a:p>
              <a:r>
                <a:rPr lang="en" sz="6000" kern="0">
                  <a:solidFill>
                    <a:srgbClr val="000000"/>
                  </a:solidFill>
                  <a:cs typeface="Arial"/>
                  <a:sym typeface="Arial"/>
                </a:rPr>
                <a:t>???</a:t>
              </a:r>
            </a:p>
          </p:txBody>
        </p:sp>
      </p:grpSp>
      <p:pic>
        <p:nvPicPr>
          <p:cNvPr id="115" name="Shape 115" descr="alex3.wmf"/>
          <p:cNvPicPr preferRelativeResize="0"/>
          <p:nvPr/>
        </p:nvPicPr>
        <p:blipFill rotWithShape="1">
          <a:blip r:embed="rId5">
            <a:alphaModFix/>
          </a:blip>
          <a:srcRect t="30933" r="83063" b="11930"/>
          <a:stretch/>
        </p:blipFill>
        <p:spPr>
          <a:xfrm>
            <a:off x="133825" y="2287988"/>
            <a:ext cx="2852276" cy="2145875"/>
          </a:xfrm>
          <a:prstGeom prst="rect">
            <a:avLst/>
          </a:prstGeom>
          <a:noFill/>
          <a:ln>
            <a:noFill/>
          </a:ln>
        </p:spPr>
      </p:pic>
      <p:sp>
        <p:nvSpPr>
          <p:cNvPr id="11" name="Rectangle 10"/>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26773960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Shape 34"/>
          <p:cNvSpPr txBox="1">
            <a:spLocks noGrp="1"/>
          </p:cNvSpPr>
          <p:nvPr>
            <p:ph type="subTitle" idx="1"/>
          </p:nvPr>
        </p:nvSpPr>
        <p:spPr>
          <a:xfrm>
            <a:off x="685800" y="5538577"/>
            <a:ext cx="7772400" cy="541199"/>
          </a:xfrm>
          <a:prstGeom prst="rect">
            <a:avLst/>
          </a:prstGeom>
        </p:spPr>
        <p:txBody>
          <a:bodyPr lIns="91425" tIns="91425" rIns="91425" bIns="91425" anchor="t" anchorCtr="0">
            <a:noAutofit/>
          </a:bodyPr>
          <a:lstStyle/>
          <a:p>
            <a:r>
              <a:rPr lang="en" sz="2400">
                <a:solidFill>
                  <a:srgbClr val="000000"/>
                </a:solidFill>
              </a:rPr>
              <a:t>UC Berkeley</a:t>
            </a:r>
          </a:p>
        </p:txBody>
      </p:sp>
      <p:sp>
        <p:nvSpPr>
          <p:cNvPr id="35" name="Shape 35"/>
          <p:cNvSpPr txBox="1">
            <a:spLocks noGrp="1"/>
          </p:cNvSpPr>
          <p:nvPr>
            <p:ph type="ctrTitle"/>
          </p:nvPr>
        </p:nvSpPr>
        <p:spPr>
          <a:xfrm>
            <a:off x="685800" y="941543"/>
            <a:ext cx="7772400" cy="1159799"/>
          </a:xfrm>
          <a:prstGeom prst="rect">
            <a:avLst/>
          </a:prstGeom>
        </p:spPr>
        <p:txBody>
          <a:bodyPr lIns="91425" tIns="91425" rIns="91425" bIns="91425" anchor="b" anchorCtr="0">
            <a:noAutofit/>
          </a:bodyPr>
          <a:lstStyle/>
          <a:p>
            <a:r>
              <a:rPr lang="en" sz="3600" dirty="0"/>
              <a:t>Fully Convolutional Networks</a:t>
            </a:r>
            <a:br>
              <a:rPr lang="en" sz="3600" dirty="0"/>
            </a:br>
            <a:r>
              <a:rPr lang="en" sz="3600" dirty="0"/>
              <a:t>for Semantic Segmentation</a:t>
            </a:r>
          </a:p>
        </p:txBody>
      </p:sp>
      <p:sp>
        <p:nvSpPr>
          <p:cNvPr id="36" name="Shape 36"/>
          <p:cNvSpPr txBox="1">
            <a:spLocks noGrp="1"/>
          </p:cNvSpPr>
          <p:nvPr>
            <p:ph type="subTitle" idx="1"/>
          </p:nvPr>
        </p:nvSpPr>
        <p:spPr>
          <a:xfrm>
            <a:off x="533400" y="5139752"/>
            <a:ext cx="7772400" cy="471899"/>
          </a:xfrm>
          <a:prstGeom prst="rect">
            <a:avLst/>
          </a:prstGeom>
        </p:spPr>
        <p:txBody>
          <a:bodyPr lIns="91425" tIns="91425" rIns="91425" bIns="91425" anchor="t" anchorCtr="0">
            <a:noAutofit/>
          </a:bodyPr>
          <a:lstStyle/>
          <a:p>
            <a:r>
              <a:rPr lang="en" sz="2400" dirty="0">
                <a:solidFill>
                  <a:srgbClr val="000000"/>
                </a:solidFill>
              </a:rPr>
              <a:t>Jonathan Long*    Evan Shelhamer*    Trevor Darrell</a:t>
            </a:r>
          </a:p>
        </p:txBody>
      </p:sp>
      <p:pic>
        <p:nvPicPr>
          <p:cNvPr id="37" name="Shape 37"/>
          <p:cNvPicPr preferRelativeResize="0"/>
          <p:nvPr/>
        </p:nvPicPr>
        <p:blipFill>
          <a:blip r:embed="rId3">
            <a:alphaModFix/>
          </a:blip>
          <a:stretch>
            <a:fillRect/>
          </a:stretch>
        </p:blipFill>
        <p:spPr>
          <a:xfrm>
            <a:off x="1166813" y="1820562"/>
            <a:ext cx="6505575" cy="3369274"/>
          </a:xfrm>
          <a:prstGeom prst="rect">
            <a:avLst/>
          </a:prstGeom>
          <a:noFill/>
          <a:ln>
            <a:noFill/>
          </a:ln>
        </p:spPr>
      </p:pic>
      <p:sp>
        <p:nvSpPr>
          <p:cNvPr id="38" name="Shape 38"/>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74</a:t>
            </a:fld>
            <a:endParaRPr lang="en"/>
          </a:p>
        </p:txBody>
      </p:sp>
      <p:sp>
        <p:nvSpPr>
          <p:cNvPr id="7" name="Shape 36"/>
          <p:cNvSpPr txBox="1">
            <a:spLocks/>
          </p:cNvSpPr>
          <p:nvPr/>
        </p:nvSpPr>
        <p:spPr>
          <a:xfrm>
            <a:off x="0" y="6411501"/>
            <a:ext cx="9144000" cy="471899"/>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ct val="100000"/>
              <a:buNone/>
              <a:defRPr sz="3000" b="0" i="0" u="none" strike="noStrike" cap="none">
                <a:solidFill>
                  <a:schemeClr val="dk2"/>
                </a:solidFill>
                <a:latin typeface="Arial"/>
                <a:ea typeface="Arial"/>
                <a:cs typeface="Arial"/>
                <a:sym typeface="Arial"/>
              </a:defRPr>
            </a:lvl9pPr>
          </a:lstStyle>
          <a:p>
            <a:pPr algn="l"/>
            <a:r>
              <a:rPr lang="en" sz="1600" kern="0" dirty="0">
                <a:solidFill>
                  <a:srgbClr val="000000"/>
                </a:solidFill>
              </a:rPr>
              <a:t>[</a:t>
            </a:r>
            <a:r>
              <a:rPr lang="en-US" sz="1600" dirty="0"/>
              <a:t>CVPR 2015] 				           </a:t>
            </a:r>
            <a:r>
              <a:rPr lang="en" sz="1600" kern="0" dirty="0">
                <a:solidFill>
                  <a:srgbClr val="000000"/>
                </a:solidFill>
              </a:rPr>
              <a:t>Slides from Long, Shelhamer, and Darrell</a:t>
            </a:r>
          </a:p>
        </p:txBody>
      </p:sp>
    </p:spTree>
    <p:extLst>
      <p:ext uri="{BB962C8B-B14F-4D97-AF65-F5344CB8AC3E}">
        <p14:creationId xmlns:p14="http://schemas.microsoft.com/office/powerpoint/2010/main" val="41464057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75</a:t>
            </a:fld>
            <a:endParaRPr lang="en"/>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cxnSp>
        <p:nvCxnSpPr>
          <p:cNvPr id="3" name="Straight Arrow Connector 2"/>
          <p:cNvCxnSpPr/>
          <p:nvPr/>
        </p:nvCxnSpPr>
        <p:spPr>
          <a:xfrm flipV="1">
            <a:off x="1986116" y="3274142"/>
            <a:ext cx="235974" cy="255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582994" y="2966365"/>
            <a:ext cx="2094271" cy="307777"/>
          </a:xfrm>
          <a:prstGeom prst="rect">
            <a:avLst/>
          </a:prstGeom>
          <a:noFill/>
        </p:spPr>
        <p:txBody>
          <a:bodyPr wrap="square" rtlCol="0">
            <a:spAutoFit/>
          </a:bodyPr>
          <a:lstStyle/>
          <a:p>
            <a:r>
              <a:rPr lang="en-US" sz="1400" dirty="0"/>
              <a:t>Number of filters, e.g., 64</a:t>
            </a:r>
          </a:p>
        </p:txBody>
      </p:sp>
      <p:cxnSp>
        <p:nvCxnSpPr>
          <p:cNvPr id="10" name="Straight Arrow Connector 9"/>
          <p:cNvCxnSpPr>
            <a:cxnSpLocks/>
          </p:cNvCxnSpPr>
          <p:nvPr/>
        </p:nvCxnSpPr>
        <p:spPr>
          <a:xfrm flipV="1">
            <a:off x="5147187" y="3106994"/>
            <a:ext cx="968478" cy="681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999702" y="2813966"/>
            <a:ext cx="3696930" cy="307777"/>
          </a:xfrm>
          <a:prstGeom prst="rect">
            <a:avLst/>
          </a:prstGeom>
          <a:noFill/>
        </p:spPr>
        <p:txBody>
          <a:bodyPr wrap="square" rtlCol="0">
            <a:spAutoFit/>
          </a:bodyPr>
          <a:lstStyle/>
          <a:p>
            <a:r>
              <a:rPr lang="en-US" sz="1400" dirty="0"/>
              <a:t>Number of </a:t>
            </a:r>
            <a:r>
              <a:rPr lang="en-US" sz="1400" dirty="0" err="1"/>
              <a:t>perceptrons</a:t>
            </a:r>
            <a:r>
              <a:rPr lang="en-US" sz="1400" dirty="0"/>
              <a:t> in MLP layer, e.g., 1024</a:t>
            </a:r>
          </a:p>
        </p:txBody>
      </p:sp>
    </p:spTree>
    <p:extLst>
      <p:ext uri="{BB962C8B-B14F-4D97-AF65-F5344CB8AC3E}">
        <p14:creationId xmlns:p14="http://schemas.microsoft.com/office/powerpoint/2010/main" val="41405413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76</a:t>
            </a:fld>
            <a:endParaRPr lang="en"/>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mc:AlternateContent xmlns:mc="http://schemas.openxmlformats.org/markup-compatibility/2006" xmlns:p14="http://schemas.microsoft.com/office/powerpoint/2010/main">
        <mc:Choice Requires="p14">
          <p:contentPart p14:bwMode="auto" r:id="rId4">
            <p14:nvContentPartPr>
              <p14:cNvPr id="11" name="Ink 10"/>
              <p14:cNvContentPartPr/>
              <p14:nvPr/>
            </p14:nvContentPartPr>
            <p14:xfrm>
              <a:off x="4414683" y="2841523"/>
              <a:ext cx="2045111" cy="1315318"/>
            </p14:xfrm>
          </p:contentPart>
        </mc:Choice>
        <mc:Fallback xmlns="">
          <p:pic>
            <p:nvPicPr>
              <p:cNvPr id="11" name="Ink 10"/>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9928377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77</a:t>
            </a:fld>
            <a:endParaRPr lang="en" dirty="0"/>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cxnSp>
        <p:nvCxnSpPr>
          <p:cNvPr id="4" name="Straight Connector 3"/>
          <p:cNvCxnSpPr>
            <a:cxnSpLocks/>
          </p:cNvCxnSpPr>
          <p:nvPr/>
        </p:nvCxnSpPr>
        <p:spPr>
          <a:xfrm>
            <a:off x="4771444" y="3645565"/>
            <a:ext cx="449579" cy="176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4771444" y="3645565"/>
            <a:ext cx="507236" cy="1294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4771444" y="3645565"/>
            <a:ext cx="580393" cy="811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a:off x="4771444" y="3645565"/>
            <a:ext cx="665794" cy="311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V="1">
            <a:off x="4771444" y="3619500"/>
            <a:ext cx="727762" cy="260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cxnSpLocks/>
          </p:cNvCxnSpPr>
          <p:nvPr/>
        </p:nvCxnSpPr>
        <p:spPr>
          <a:xfrm flipV="1">
            <a:off x="4771444" y="3105150"/>
            <a:ext cx="1455525" cy="5404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19258622">
            <a:off x="5426250" y="3185809"/>
            <a:ext cx="432619" cy="369332"/>
          </a:xfrm>
          <a:prstGeom prst="rect">
            <a:avLst/>
          </a:prstGeom>
          <a:noFill/>
        </p:spPr>
        <p:txBody>
          <a:bodyPr wrap="square" rtlCol="0">
            <a:spAutoFit/>
          </a:bodyPr>
          <a:lstStyle/>
          <a:p>
            <a:r>
              <a:rPr lang="en-US" dirty="0">
                <a:solidFill>
                  <a:srgbClr val="FF0000"/>
                </a:solidFill>
              </a:rPr>
              <a:t>…</a:t>
            </a:r>
          </a:p>
        </p:txBody>
      </p:sp>
      <p:sp>
        <p:nvSpPr>
          <p:cNvPr id="30" name="TextBox 29"/>
          <p:cNvSpPr txBox="1"/>
          <p:nvPr/>
        </p:nvSpPr>
        <p:spPr>
          <a:xfrm>
            <a:off x="1762698" y="4926737"/>
            <a:ext cx="6321193" cy="646331"/>
          </a:xfrm>
          <a:prstGeom prst="rect">
            <a:avLst/>
          </a:prstGeom>
          <a:noFill/>
        </p:spPr>
        <p:txBody>
          <a:bodyPr wrap="square" rtlCol="0">
            <a:spAutoFit/>
          </a:bodyPr>
          <a:lstStyle/>
          <a:p>
            <a:r>
              <a:rPr lang="en-US" dirty="0"/>
              <a:t>The response of every kernel across all positions are attached densely to the array of </a:t>
            </a:r>
            <a:r>
              <a:rPr lang="en-US" dirty="0" err="1"/>
              <a:t>perceptrons</a:t>
            </a:r>
            <a:r>
              <a:rPr lang="en-US" dirty="0"/>
              <a:t> in the fully-connected layer. </a:t>
            </a:r>
          </a:p>
        </p:txBody>
      </p:sp>
      <mc:AlternateContent xmlns:mc="http://schemas.openxmlformats.org/markup-compatibility/2006" xmlns:p14="http://schemas.microsoft.com/office/powerpoint/2010/main">
        <mc:Choice Requires="p14">
          <p:contentPart p14:bwMode="auto" r:id="rId4">
            <p14:nvContentPartPr>
              <p14:cNvPr id="31" name="Ink 30"/>
              <p14:cNvContentPartPr/>
              <p14:nvPr/>
            </p14:nvContentPartPr>
            <p14:xfrm>
              <a:off x="4414683" y="2841523"/>
              <a:ext cx="2045111" cy="1315318"/>
            </p14:xfrm>
          </p:contentPart>
        </mc:Choice>
        <mc:Fallback xmlns="">
          <p:pic>
            <p:nvPicPr>
              <p:cNvPr id="31" name="Ink 30"/>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29045623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78</a:t>
            </a:fld>
            <a:endParaRPr lang="en" dirty="0"/>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1762698" y="4926737"/>
            <a:ext cx="6321193" cy="1754326"/>
          </a:xfrm>
          <a:prstGeom prst="rect">
            <a:avLst/>
          </a:prstGeom>
          <a:noFill/>
        </p:spPr>
        <p:txBody>
          <a:bodyPr wrap="square" rtlCol="0">
            <a:spAutoFit/>
          </a:bodyPr>
          <a:lstStyle/>
          <a:p>
            <a:r>
              <a:rPr lang="en-US" dirty="0"/>
              <a:t>The response of every kernel across all positions are attached densely to the array of </a:t>
            </a:r>
            <a:r>
              <a:rPr lang="en-US" dirty="0" err="1"/>
              <a:t>perceptrons</a:t>
            </a:r>
            <a:r>
              <a:rPr lang="en-US" dirty="0"/>
              <a:t> in the fully-connected layer. </a:t>
            </a:r>
          </a:p>
          <a:p>
            <a:endParaRPr lang="en-US" dirty="0"/>
          </a:p>
          <a:p>
            <a:r>
              <a:rPr lang="en-US" dirty="0" err="1"/>
              <a:t>AlexNet</a:t>
            </a:r>
            <a:r>
              <a:rPr lang="en-US" dirty="0"/>
              <a:t>: 256 filters over 6x6 response map</a:t>
            </a:r>
          </a:p>
          <a:p>
            <a:r>
              <a:rPr lang="en-US" dirty="0"/>
              <a:t>Each 2,359,296 response is attached to one of 4096 </a:t>
            </a:r>
            <a:r>
              <a:rPr lang="en-US" dirty="0" err="1"/>
              <a:t>perceptrons</a:t>
            </a:r>
            <a:r>
              <a:rPr lang="en-US" dirty="0"/>
              <a:t>, leading to 37 mil </a:t>
            </a:r>
            <a:r>
              <a:rPr lang="en-US" dirty="0" err="1"/>
              <a:t>params</a:t>
            </a:r>
            <a:r>
              <a:rPr lang="en-US" dirty="0"/>
              <a:t>.</a:t>
            </a:r>
          </a:p>
        </p:txBody>
      </p:sp>
      <p:cxnSp>
        <p:nvCxnSpPr>
          <p:cNvPr id="19" name="Straight Connector 18"/>
          <p:cNvCxnSpPr>
            <a:cxnSpLocks/>
          </p:cNvCxnSpPr>
          <p:nvPr/>
        </p:nvCxnSpPr>
        <p:spPr>
          <a:xfrm>
            <a:off x="4771444" y="3645565"/>
            <a:ext cx="449579" cy="176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a:off x="4771444" y="3645565"/>
            <a:ext cx="507236" cy="1294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a:off x="4771444" y="3645565"/>
            <a:ext cx="580393" cy="811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a:off x="4771444" y="3645565"/>
            <a:ext cx="665794" cy="311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flipV="1">
            <a:off x="4771444" y="3619500"/>
            <a:ext cx="727762" cy="260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flipV="1">
            <a:off x="4771444" y="3105150"/>
            <a:ext cx="1455525" cy="5404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19258622">
            <a:off x="5426250" y="3185809"/>
            <a:ext cx="432619" cy="369332"/>
          </a:xfrm>
          <a:prstGeom prst="rect">
            <a:avLst/>
          </a:prstGeom>
          <a:noFill/>
        </p:spPr>
        <p:txBody>
          <a:bodyPr wrap="square" rtlCol="0">
            <a:spAutoFit/>
          </a:bodyPr>
          <a:lstStyle/>
          <a:p>
            <a:r>
              <a:rPr lang="en-US" dirty="0">
                <a:solidFill>
                  <a:srgbClr val="FF0000"/>
                </a:solidFill>
              </a:rPr>
              <a:t>…</a:t>
            </a:r>
          </a:p>
        </p:txBody>
      </p:sp>
      <mc:AlternateContent xmlns:mc="http://schemas.openxmlformats.org/markup-compatibility/2006" xmlns:p14="http://schemas.microsoft.com/office/powerpoint/2010/main">
        <mc:Choice Requires="p14">
          <p:contentPart p14:bwMode="auto" r:id="rId4">
            <p14:nvContentPartPr>
              <p14:cNvPr id="30" name="Ink 29"/>
              <p14:cNvContentPartPr/>
              <p14:nvPr/>
            </p14:nvContentPartPr>
            <p14:xfrm>
              <a:off x="4414683" y="2841523"/>
              <a:ext cx="2045111" cy="1315318"/>
            </p14:xfrm>
          </p:contentPart>
        </mc:Choice>
        <mc:Fallback xmlns="">
          <p:pic>
            <p:nvPicPr>
              <p:cNvPr id="30" name="Ink 29"/>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15725909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a:t>
            </a:r>
          </a:p>
        </p:txBody>
      </p:sp>
      <p:sp>
        <p:nvSpPr>
          <p:cNvPr id="3" name="Content Placeholder 2"/>
          <p:cNvSpPr>
            <a:spLocks noGrp="1"/>
          </p:cNvSpPr>
          <p:nvPr>
            <p:ph idx="1"/>
          </p:nvPr>
        </p:nvSpPr>
        <p:spPr>
          <a:xfrm>
            <a:off x="628650" y="1825625"/>
            <a:ext cx="8332470" cy="4351338"/>
          </a:xfrm>
        </p:spPr>
        <p:txBody>
          <a:bodyPr>
            <a:normAutofit/>
          </a:bodyPr>
          <a:lstStyle/>
          <a:p>
            <a:pPr marL="0" indent="0">
              <a:buNone/>
            </a:pPr>
            <a:r>
              <a:rPr lang="en-US" dirty="0"/>
              <a:t>We want a label at every pixel</a:t>
            </a:r>
          </a:p>
          <a:p>
            <a:pPr marL="0" indent="0">
              <a:buNone/>
            </a:pPr>
            <a:r>
              <a:rPr lang="en-US" dirty="0"/>
              <a:t>Current network gives us a label for the whole image.</a:t>
            </a:r>
          </a:p>
          <a:p>
            <a:pPr marL="0" indent="0">
              <a:buNone/>
            </a:pPr>
            <a:endParaRPr lang="en-US" dirty="0"/>
          </a:p>
          <a:p>
            <a:pPr marL="0" indent="0">
              <a:buNone/>
            </a:pPr>
            <a:r>
              <a:rPr lang="en-US" dirty="0"/>
              <a:t>Approach:</a:t>
            </a:r>
          </a:p>
          <a:p>
            <a:pPr lvl="1"/>
            <a:r>
              <a:rPr lang="en-US" dirty="0"/>
              <a:t>Make CNN for every sub-image size ?</a:t>
            </a:r>
          </a:p>
          <a:p>
            <a:pPr lvl="1"/>
            <a:r>
              <a:rPr lang="en-US" dirty="0"/>
              <a:t>‘</a:t>
            </a:r>
            <a:r>
              <a:rPr lang="en-US" dirty="0" err="1"/>
              <a:t>Convolutionalize</a:t>
            </a:r>
            <a:r>
              <a:rPr lang="en-US" dirty="0"/>
              <a:t>’ </a:t>
            </a:r>
            <a:r>
              <a:rPr lang="en-US" i="1" dirty="0"/>
              <a:t>all layers </a:t>
            </a:r>
            <a:r>
              <a:rPr lang="en-US" dirty="0"/>
              <a:t>of network, so that we can treat it as one (complex) filter and slide around our full image.</a:t>
            </a:r>
          </a:p>
        </p:txBody>
      </p:sp>
    </p:spTree>
    <p:extLst>
      <p:ext uri="{BB962C8B-B14F-4D97-AF65-F5344CB8AC3E}">
        <p14:creationId xmlns:p14="http://schemas.microsoft.com/office/powerpoint/2010/main" val="17793536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17756400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27997837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0648" t="30393" r="11019" b="23236"/>
          <a:stretch/>
        </p:blipFill>
        <p:spPr>
          <a:xfrm>
            <a:off x="475758" y="1"/>
            <a:ext cx="8006014" cy="6052857"/>
          </a:xfrm>
          <a:prstGeom prst="rect">
            <a:avLst/>
          </a:prstGeom>
        </p:spPr>
      </p:pic>
      <p:sp>
        <p:nvSpPr>
          <p:cNvPr id="3" name="TextBox 2"/>
          <p:cNvSpPr txBox="1"/>
          <p:nvPr/>
        </p:nvSpPr>
        <p:spPr>
          <a:xfrm>
            <a:off x="4872986" y="6489607"/>
            <a:ext cx="4259402" cy="368394"/>
          </a:xfrm>
          <a:prstGeom prst="rect">
            <a:avLst/>
          </a:prstGeom>
          <a:noFill/>
        </p:spPr>
        <p:txBody>
          <a:bodyPr wrap="square" rtlCol="0">
            <a:spAutoFit/>
          </a:bodyPr>
          <a:lstStyle/>
          <a:p>
            <a:pPr algn="r"/>
            <a:r>
              <a:rPr lang="en-US" sz="1795" dirty="0"/>
              <a:t>Long, </a:t>
            </a:r>
            <a:r>
              <a:rPr lang="en-US" sz="1795" dirty="0" err="1"/>
              <a:t>Shelhamer</a:t>
            </a:r>
            <a:r>
              <a:rPr lang="en-US" sz="1795" dirty="0"/>
              <a:t>, and Darrell 2014</a:t>
            </a:r>
          </a:p>
        </p:txBody>
      </p:sp>
    </p:spTree>
    <p:extLst>
      <p:ext uri="{BB962C8B-B14F-4D97-AF65-F5344CB8AC3E}">
        <p14:creationId xmlns:p14="http://schemas.microsoft.com/office/powerpoint/2010/main" val="17717216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Shape 120" descr="alex1.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1" name="Shape 121"/>
          <p:cNvSpPr txBox="1"/>
          <p:nvPr/>
        </p:nvSpPr>
        <p:spPr>
          <a:xfrm>
            <a:off x="7754451" y="3402101"/>
            <a:ext cx="1087199" cy="2585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“tabby cat”</a:t>
            </a:r>
          </a:p>
        </p:txBody>
      </p:sp>
      <p:sp>
        <p:nvSpPr>
          <p:cNvPr id="122" name="Shape 122"/>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83</a:t>
            </a:fld>
            <a:endParaRPr lang="en" dirty="0"/>
          </a:p>
        </p:txBody>
      </p:sp>
      <p:sp>
        <p:nvSpPr>
          <p:cNvPr id="123" name="Shape 123"/>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A</a:t>
            </a:r>
            <a:r>
              <a:rPr lang="en" dirty="0"/>
              <a:t> classification network…</a:t>
            </a:r>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1762698" y="4926737"/>
            <a:ext cx="6321193" cy="1754326"/>
          </a:xfrm>
          <a:prstGeom prst="rect">
            <a:avLst/>
          </a:prstGeom>
          <a:noFill/>
        </p:spPr>
        <p:txBody>
          <a:bodyPr wrap="square" rtlCol="0">
            <a:spAutoFit/>
          </a:bodyPr>
          <a:lstStyle/>
          <a:p>
            <a:r>
              <a:rPr lang="en-US" dirty="0"/>
              <a:t>The response of every kernel across all positions are attached densely to the array of </a:t>
            </a:r>
            <a:r>
              <a:rPr lang="en-US" dirty="0" err="1"/>
              <a:t>perceptrons</a:t>
            </a:r>
            <a:r>
              <a:rPr lang="en-US" dirty="0"/>
              <a:t> in the fully-connected layer. </a:t>
            </a:r>
          </a:p>
          <a:p>
            <a:endParaRPr lang="en-US" dirty="0"/>
          </a:p>
          <a:p>
            <a:r>
              <a:rPr lang="en-US" dirty="0" err="1"/>
              <a:t>AlexNet</a:t>
            </a:r>
            <a:r>
              <a:rPr lang="en-US" dirty="0"/>
              <a:t>: 256 filters over 6x6 response map</a:t>
            </a:r>
          </a:p>
          <a:p>
            <a:r>
              <a:rPr lang="en-US" dirty="0"/>
              <a:t>Each 2,359,296 response is attached to one of 4096 </a:t>
            </a:r>
            <a:r>
              <a:rPr lang="en-US" dirty="0" err="1"/>
              <a:t>perceptrons</a:t>
            </a:r>
            <a:r>
              <a:rPr lang="en-US" dirty="0"/>
              <a:t>, leading to 37 mil </a:t>
            </a:r>
            <a:r>
              <a:rPr lang="en-US" dirty="0" err="1"/>
              <a:t>params</a:t>
            </a:r>
            <a:r>
              <a:rPr lang="en-US" dirty="0"/>
              <a:t>.</a:t>
            </a:r>
          </a:p>
        </p:txBody>
      </p:sp>
      <p:cxnSp>
        <p:nvCxnSpPr>
          <p:cNvPr id="19" name="Straight Connector 18"/>
          <p:cNvCxnSpPr>
            <a:cxnSpLocks/>
          </p:cNvCxnSpPr>
          <p:nvPr/>
        </p:nvCxnSpPr>
        <p:spPr>
          <a:xfrm>
            <a:off x="4771444" y="3645565"/>
            <a:ext cx="449579" cy="176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a:off x="4771444" y="3645565"/>
            <a:ext cx="507236" cy="1294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a:off x="4771444" y="3645565"/>
            <a:ext cx="580393" cy="811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a:off x="4771444" y="3645565"/>
            <a:ext cx="665794" cy="311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flipV="1">
            <a:off x="4771444" y="3619500"/>
            <a:ext cx="727762" cy="260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flipV="1">
            <a:off x="4771444" y="3105150"/>
            <a:ext cx="1455525" cy="5404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19258622">
            <a:off x="5426250" y="3185809"/>
            <a:ext cx="432619" cy="369332"/>
          </a:xfrm>
          <a:prstGeom prst="rect">
            <a:avLst/>
          </a:prstGeom>
          <a:noFill/>
        </p:spPr>
        <p:txBody>
          <a:bodyPr wrap="square" rtlCol="0">
            <a:spAutoFit/>
          </a:bodyPr>
          <a:lstStyle/>
          <a:p>
            <a:r>
              <a:rPr lang="en-US" dirty="0">
                <a:solidFill>
                  <a:srgbClr val="FF0000"/>
                </a:solidFill>
              </a:rPr>
              <a:t>…</a:t>
            </a:r>
          </a:p>
        </p:txBody>
      </p:sp>
      <mc:AlternateContent xmlns:mc="http://schemas.openxmlformats.org/markup-compatibility/2006" xmlns:p14="http://schemas.microsoft.com/office/powerpoint/2010/main">
        <mc:Choice Requires="p14">
          <p:contentPart p14:bwMode="auto" r:id="rId4">
            <p14:nvContentPartPr>
              <p14:cNvPr id="30" name="Ink 29"/>
              <p14:cNvContentPartPr/>
              <p14:nvPr/>
            </p14:nvContentPartPr>
            <p14:xfrm>
              <a:off x="4414683" y="2841523"/>
              <a:ext cx="2045111" cy="1315318"/>
            </p14:xfrm>
          </p:contentPart>
        </mc:Choice>
        <mc:Fallback xmlns="">
          <p:pic>
            <p:nvPicPr>
              <p:cNvPr id="30" name="Ink 29"/>
              <p:cNvPicPr/>
              <p:nvPr/>
            </p:nvPicPr>
            <p:blipFill>
              <a:blip r:embed="rId5"/>
              <a:stretch>
                <a:fillRect/>
              </a:stretch>
            </p:blipFill>
            <p:spPr>
              <a:xfrm>
                <a:off x="4400281" y="2827124"/>
                <a:ext cx="2073195" cy="1343395"/>
              </a:xfrm>
              <a:prstGeom prst="rect">
                <a:avLst/>
              </a:prstGeom>
            </p:spPr>
          </p:pic>
        </mc:Fallback>
      </mc:AlternateContent>
    </p:spTree>
    <p:extLst>
      <p:ext uri="{BB962C8B-B14F-4D97-AF65-F5344CB8AC3E}">
        <p14:creationId xmlns:p14="http://schemas.microsoft.com/office/powerpoint/2010/main" val="33642368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849" b="52292"/>
          <a:stretch/>
        </p:blipFill>
        <p:spPr>
          <a:xfrm>
            <a:off x="1028199" y="1581094"/>
            <a:ext cx="7027431" cy="1763192"/>
          </a:xfrm>
          <a:prstGeom prst="rect">
            <a:avLst/>
          </a:prstGeom>
        </p:spPr>
      </p:pic>
    </p:spTree>
    <p:extLst>
      <p:ext uri="{BB962C8B-B14F-4D97-AF65-F5344CB8AC3E}">
        <p14:creationId xmlns:p14="http://schemas.microsoft.com/office/powerpoint/2010/main" val="22825183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8199" y="98967"/>
            <a:ext cx="7087603" cy="3695814"/>
          </a:xfrm>
          <a:prstGeom prst="rect">
            <a:avLst/>
          </a:prstGeom>
        </p:spPr>
      </p:pic>
      <p:pic>
        <p:nvPicPr>
          <p:cNvPr id="3" name="Picture 2"/>
          <p:cNvPicPr>
            <a:picLocks noChangeAspect="1"/>
          </p:cNvPicPr>
          <p:nvPr/>
        </p:nvPicPr>
        <p:blipFill>
          <a:blip r:embed="rId3"/>
          <a:stretch>
            <a:fillRect/>
          </a:stretch>
        </p:blipFill>
        <p:spPr>
          <a:xfrm>
            <a:off x="1028199" y="3794781"/>
            <a:ext cx="6850083" cy="2090178"/>
          </a:xfrm>
          <a:prstGeom prst="rect">
            <a:avLst/>
          </a:prstGeom>
        </p:spPr>
      </p:pic>
      <p:pic>
        <p:nvPicPr>
          <p:cNvPr id="4" name="Picture 3"/>
          <p:cNvPicPr>
            <a:picLocks noChangeAspect="1"/>
          </p:cNvPicPr>
          <p:nvPr/>
        </p:nvPicPr>
        <p:blipFill>
          <a:blip r:embed="rId4"/>
          <a:stretch>
            <a:fillRect/>
          </a:stretch>
        </p:blipFill>
        <p:spPr>
          <a:xfrm>
            <a:off x="1028199" y="5884959"/>
            <a:ext cx="6907088" cy="2574719"/>
          </a:xfrm>
          <a:prstGeom prst="rect">
            <a:avLst/>
          </a:prstGeom>
        </p:spPr>
      </p:pic>
    </p:spTree>
    <p:extLst>
      <p:ext uri="{BB962C8B-B14F-4D97-AF65-F5344CB8AC3E}">
        <p14:creationId xmlns:p14="http://schemas.microsoft.com/office/powerpoint/2010/main" val="16504060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Shape 128" descr="alex2.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9" name="Shape 12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86</a:t>
            </a:fld>
            <a:endParaRPr lang="en"/>
          </a:p>
        </p:txBody>
      </p:sp>
      <p:sp>
        <p:nvSpPr>
          <p:cNvPr id="130" name="Shape 130"/>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C</a:t>
            </a:r>
            <a:r>
              <a:rPr lang="en" dirty="0"/>
              <a:t>onvolutional</a:t>
            </a:r>
            <a:r>
              <a:rPr lang="en-US" dirty="0" err="1"/>
              <a:t>ization</a:t>
            </a:r>
            <a:endParaRPr lang="en" dirty="0"/>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4728317" y="4668534"/>
            <a:ext cx="3209925" cy="923330"/>
          </a:xfrm>
          <a:prstGeom prst="rect">
            <a:avLst/>
          </a:prstGeom>
          <a:noFill/>
        </p:spPr>
        <p:txBody>
          <a:bodyPr wrap="square" rtlCol="0">
            <a:spAutoFit/>
          </a:bodyPr>
          <a:lstStyle/>
          <a:p>
            <a:r>
              <a:rPr lang="en-US" dirty="0"/>
              <a:t>1x1 convolution operates across all filters in the previous layer, and is slid across all positions.</a:t>
            </a:r>
          </a:p>
        </p:txBody>
      </p:sp>
      <p:cxnSp>
        <p:nvCxnSpPr>
          <p:cNvPr id="7" name="Straight Arrow Connector 6"/>
          <p:cNvCxnSpPr>
            <a:cxnSpLocks/>
          </p:cNvCxnSpPr>
          <p:nvPr/>
        </p:nvCxnSpPr>
        <p:spPr>
          <a:xfrm flipV="1">
            <a:off x="5147187" y="3106994"/>
            <a:ext cx="968478" cy="681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04502" y="2816613"/>
            <a:ext cx="1429673" cy="307777"/>
          </a:xfrm>
          <a:prstGeom prst="rect">
            <a:avLst/>
          </a:prstGeom>
          <a:noFill/>
        </p:spPr>
        <p:txBody>
          <a:bodyPr wrap="square" rtlCol="0">
            <a:spAutoFit/>
          </a:bodyPr>
          <a:lstStyle/>
          <a:p>
            <a:r>
              <a:rPr lang="en-US" sz="1400" dirty="0"/>
              <a:t>Number of filters</a:t>
            </a:r>
          </a:p>
        </p:txBody>
      </p:sp>
      <p:cxnSp>
        <p:nvCxnSpPr>
          <p:cNvPr id="9" name="Straight Arrow Connector 8"/>
          <p:cNvCxnSpPr>
            <a:cxnSpLocks/>
          </p:cNvCxnSpPr>
          <p:nvPr/>
        </p:nvCxnSpPr>
        <p:spPr>
          <a:xfrm flipV="1">
            <a:off x="4570309" y="3333750"/>
            <a:ext cx="316016" cy="239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71488" y="3034671"/>
            <a:ext cx="1429673" cy="307777"/>
          </a:xfrm>
          <a:prstGeom prst="rect">
            <a:avLst/>
          </a:prstGeom>
          <a:noFill/>
        </p:spPr>
        <p:txBody>
          <a:bodyPr wrap="square" rtlCol="0">
            <a:spAutoFit/>
          </a:bodyPr>
          <a:lstStyle/>
          <a:p>
            <a:r>
              <a:rPr lang="en-US" sz="1400" dirty="0"/>
              <a:t>Number of filters</a:t>
            </a:r>
          </a:p>
        </p:txBody>
      </p:sp>
    </p:spTree>
    <p:extLst>
      <p:ext uri="{BB962C8B-B14F-4D97-AF65-F5344CB8AC3E}">
        <p14:creationId xmlns:p14="http://schemas.microsoft.com/office/powerpoint/2010/main" val="36785632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rotWithShape="1">
          <a:blip r:embed="rId3"/>
          <a:srcRect t="14101"/>
          <a:stretch/>
        </p:blipFill>
        <p:spPr>
          <a:xfrm>
            <a:off x="11613" y="1444732"/>
            <a:ext cx="7628371" cy="4914476"/>
          </a:xfrm>
          <a:prstGeom prst="rect">
            <a:avLst/>
          </a:prstGeom>
        </p:spPr>
      </p:pic>
      <p:sp>
        <p:nvSpPr>
          <p:cNvPr id="3" name="Title 1"/>
          <p:cNvSpPr txBox="1">
            <a:spLocks/>
          </p:cNvSpPr>
          <p:nvPr/>
        </p:nvSpPr>
        <p:spPr>
          <a:xfrm>
            <a:off x="559492" y="188434"/>
            <a:ext cx="8025016" cy="1325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389" dirty="0"/>
              <a:t>Back to the fully-connected perceptron…</a:t>
            </a:r>
          </a:p>
        </p:txBody>
      </p:sp>
      <p:sp>
        <p:nvSpPr>
          <p:cNvPr id="4" name="Rectangle 3"/>
          <p:cNvSpPr/>
          <p:nvPr/>
        </p:nvSpPr>
        <p:spPr>
          <a:xfrm>
            <a:off x="4487712" y="1226956"/>
            <a:ext cx="3496297" cy="13174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5" name="Rectangle 4"/>
          <p:cNvSpPr/>
          <p:nvPr/>
        </p:nvSpPr>
        <p:spPr>
          <a:xfrm>
            <a:off x="3671028" y="1499136"/>
            <a:ext cx="1140097" cy="4307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6" name="Rectangle 5"/>
          <p:cNvSpPr/>
          <p:nvPr/>
        </p:nvSpPr>
        <p:spPr>
          <a:xfrm>
            <a:off x="2058648" y="5241368"/>
            <a:ext cx="5727887" cy="1127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8" name="TextBox 7"/>
          <p:cNvSpPr txBox="1"/>
          <p:nvPr/>
        </p:nvSpPr>
        <p:spPr>
          <a:xfrm>
            <a:off x="5047041" y="2589740"/>
            <a:ext cx="4389373" cy="1627369"/>
          </a:xfrm>
          <a:prstGeom prst="rect">
            <a:avLst/>
          </a:prstGeom>
          <a:noFill/>
        </p:spPr>
        <p:txBody>
          <a:bodyPr wrap="square" rtlCol="0">
            <a:spAutoFit/>
          </a:bodyPr>
          <a:lstStyle/>
          <a:p>
            <a:r>
              <a:rPr lang="en-US" sz="1995" dirty="0"/>
              <a:t>Perceptron is connected to every</a:t>
            </a:r>
          </a:p>
          <a:p>
            <a:r>
              <a:rPr lang="en-US" sz="1995" dirty="0"/>
              <a:t>value in the previous layer </a:t>
            </a:r>
            <a:br>
              <a:rPr lang="en-US" sz="1995" dirty="0"/>
            </a:br>
            <a:r>
              <a:rPr lang="en-US" sz="1995" dirty="0"/>
              <a:t>(across all channels; 1 visible).</a:t>
            </a:r>
          </a:p>
          <a:p>
            <a:endParaRPr lang="en-US" sz="1995" dirty="0"/>
          </a:p>
          <a:p>
            <a:endParaRPr lang="en-US" sz="1995" dirty="0"/>
          </a:p>
        </p:txBody>
      </p:sp>
      <p:pic>
        <p:nvPicPr>
          <p:cNvPr id="9" name="Picture 8"/>
          <p:cNvPicPr>
            <a:picLocks noChangeAspect="1"/>
          </p:cNvPicPr>
          <p:nvPr/>
        </p:nvPicPr>
        <p:blipFill>
          <a:blip r:embed="rId4"/>
          <a:stretch>
            <a:fillRect/>
          </a:stretch>
        </p:blipFill>
        <p:spPr>
          <a:xfrm>
            <a:off x="5180885" y="935413"/>
            <a:ext cx="3619808" cy="883575"/>
          </a:xfrm>
          <a:prstGeom prst="rect">
            <a:avLst/>
          </a:prstGeom>
        </p:spPr>
      </p:pic>
      <p:pic>
        <p:nvPicPr>
          <p:cNvPr id="10" name="Picture 9"/>
          <p:cNvPicPr>
            <a:picLocks noChangeAspect="1"/>
          </p:cNvPicPr>
          <p:nvPr/>
        </p:nvPicPr>
        <p:blipFill>
          <a:blip r:embed="rId5"/>
          <a:stretch>
            <a:fillRect/>
          </a:stretch>
        </p:blipFill>
        <p:spPr>
          <a:xfrm>
            <a:off x="6688719" y="1915180"/>
            <a:ext cx="2036954" cy="482119"/>
          </a:xfrm>
          <a:prstGeom prst="rect">
            <a:avLst/>
          </a:prstGeom>
        </p:spPr>
      </p:pic>
      <p:sp>
        <p:nvSpPr>
          <p:cNvPr id="11" name="Rectangle 10"/>
          <p:cNvSpPr/>
          <p:nvPr/>
        </p:nvSpPr>
        <p:spPr>
          <a:xfrm>
            <a:off x="7786535" y="927168"/>
            <a:ext cx="449232" cy="818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sp>
        <p:nvSpPr>
          <p:cNvPr id="14" name="Rectangle 13"/>
          <p:cNvSpPr/>
          <p:nvPr/>
        </p:nvSpPr>
        <p:spPr>
          <a:xfrm>
            <a:off x="8096918"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60981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Tree>
    <p:extLst>
      <p:ext uri="{BB962C8B-B14F-4D97-AF65-F5344CB8AC3E}">
        <p14:creationId xmlns:p14="http://schemas.microsoft.com/office/powerpoint/2010/main" val="27797469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3"/>
          <a:stretch>
            <a:fillRect/>
          </a:stretch>
        </p:blipFill>
        <p:spPr>
          <a:xfrm>
            <a:off x="11612" y="10773"/>
            <a:ext cx="9120776" cy="6840582"/>
          </a:xfrm>
          <a:prstGeom prst="rect">
            <a:avLst/>
          </a:prstGeom>
        </p:spPr>
      </p:pic>
      <p:sp>
        <p:nvSpPr>
          <p:cNvPr id="4" name="TextBox 3"/>
          <p:cNvSpPr txBox="1"/>
          <p:nvPr/>
        </p:nvSpPr>
        <p:spPr>
          <a:xfrm>
            <a:off x="7591425" y="3695700"/>
            <a:ext cx="914400" cy="461665"/>
          </a:xfrm>
          <a:prstGeom prst="rect">
            <a:avLst/>
          </a:prstGeom>
          <a:solidFill>
            <a:schemeClr val="bg1"/>
          </a:solidFill>
        </p:spPr>
        <p:txBody>
          <a:bodyPr wrap="square" rtlCol="0">
            <a:spAutoFit/>
          </a:bodyPr>
          <a:lstStyle/>
          <a:p>
            <a:r>
              <a:rPr lang="en-US" sz="2400" dirty="0"/>
              <a:t>1x1</a:t>
            </a:r>
          </a:p>
        </p:txBody>
      </p:sp>
      <p:sp>
        <p:nvSpPr>
          <p:cNvPr id="5" name="Rectangle 4"/>
          <p:cNvSpPr/>
          <p:nvPr/>
        </p:nvSpPr>
        <p:spPr>
          <a:xfrm>
            <a:off x="4972050" y="1352550"/>
            <a:ext cx="3228975" cy="5524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229350" y="4071640"/>
            <a:ext cx="666750" cy="461665"/>
          </a:xfrm>
          <a:prstGeom prst="rect">
            <a:avLst/>
          </a:prstGeom>
          <a:solidFill>
            <a:schemeClr val="bg1"/>
          </a:solidFill>
        </p:spPr>
        <p:txBody>
          <a:bodyPr wrap="square" rtlCol="0">
            <a:spAutoFit/>
          </a:bodyPr>
          <a:lstStyle/>
          <a:p>
            <a:r>
              <a:rPr lang="en-US" sz="2400" dirty="0"/>
              <a:t>100</a:t>
            </a:r>
          </a:p>
        </p:txBody>
      </p:sp>
    </p:spTree>
    <p:extLst>
      <p:ext uri="{BB962C8B-B14F-4D97-AF65-F5344CB8AC3E}">
        <p14:creationId xmlns:p14="http://schemas.microsoft.com/office/powerpoint/2010/main" val="16327550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Shape 128" descr="alex2.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29" name="Shape 12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90</a:t>
            </a:fld>
            <a:endParaRPr lang="en"/>
          </a:p>
        </p:txBody>
      </p:sp>
      <p:sp>
        <p:nvSpPr>
          <p:cNvPr id="130" name="Shape 130"/>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C</a:t>
            </a:r>
            <a:r>
              <a:rPr lang="en" dirty="0"/>
              <a:t>onvolutional</a:t>
            </a:r>
            <a:r>
              <a:rPr lang="en-US" dirty="0" err="1"/>
              <a:t>ization</a:t>
            </a:r>
            <a:endParaRPr lang="en" dirty="0"/>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4728317" y="4668534"/>
            <a:ext cx="3209925" cy="2031325"/>
          </a:xfrm>
          <a:prstGeom prst="rect">
            <a:avLst/>
          </a:prstGeom>
          <a:noFill/>
        </p:spPr>
        <p:txBody>
          <a:bodyPr wrap="square" rtlCol="0">
            <a:spAutoFit/>
          </a:bodyPr>
          <a:lstStyle/>
          <a:p>
            <a:r>
              <a:rPr lang="en-US" dirty="0"/>
              <a:t>1x1 convolution operates across all filters in the previous layer, and is slid across all positions.</a:t>
            </a:r>
          </a:p>
          <a:p>
            <a:endParaRPr lang="en-US" dirty="0"/>
          </a:p>
          <a:p>
            <a:r>
              <a:rPr lang="en-US" dirty="0"/>
              <a:t>e.g., 64x1x1 kernel, with shared weights over 13x13 output, x1024 filters = 11mil </a:t>
            </a:r>
            <a:r>
              <a:rPr lang="en-US" dirty="0" err="1"/>
              <a:t>params</a:t>
            </a:r>
            <a:r>
              <a:rPr lang="en-US" dirty="0"/>
              <a:t>.</a:t>
            </a:r>
          </a:p>
        </p:txBody>
      </p:sp>
      <p:cxnSp>
        <p:nvCxnSpPr>
          <p:cNvPr id="7" name="Straight Arrow Connector 6"/>
          <p:cNvCxnSpPr>
            <a:cxnSpLocks/>
          </p:cNvCxnSpPr>
          <p:nvPr/>
        </p:nvCxnSpPr>
        <p:spPr>
          <a:xfrm flipV="1">
            <a:off x="5147187" y="3106994"/>
            <a:ext cx="968478" cy="681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04502" y="2816613"/>
            <a:ext cx="1563023" cy="307777"/>
          </a:xfrm>
          <a:prstGeom prst="rect">
            <a:avLst/>
          </a:prstGeom>
          <a:noFill/>
        </p:spPr>
        <p:txBody>
          <a:bodyPr wrap="square" rtlCol="0">
            <a:spAutoFit/>
          </a:bodyPr>
          <a:lstStyle/>
          <a:p>
            <a:r>
              <a:rPr lang="en-US" sz="1400" dirty="0"/>
              <a:t># filters, e.g. 1024</a:t>
            </a:r>
          </a:p>
        </p:txBody>
      </p:sp>
      <p:cxnSp>
        <p:nvCxnSpPr>
          <p:cNvPr id="9" name="Straight Arrow Connector 8"/>
          <p:cNvCxnSpPr>
            <a:cxnSpLocks/>
          </p:cNvCxnSpPr>
          <p:nvPr/>
        </p:nvCxnSpPr>
        <p:spPr>
          <a:xfrm flipV="1">
            <a:off x="4570309" y="3333750"/>
            <a:ext cx="316016" cy="239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71488" y="3034671"/>
            <a:ext cx="1429673" cy="307777"/>
          </a:xfrm>
          <a:prstGeom prst="rect">
            <a:avLst/>
          </a:prstGeom>
          <a:noFill/>
        </p:spPr>
        <p:txBody>
          <a:bodyPr wrap="square" rtlCol="0">
            <a:spAutoFit/>
          </a:bodyPr>
          <a:lstStyle/>
          <a:p>
            <a:r>
              <a:rPr lang="en-US" sz="1400" dirty="0"/>
              <a:t># filters, e.g., 64</a:t>
            </a:r>
          </a:p>
        </p:txBody>
      </p:sp>
    </p:spTree>
    <p:extLst>
      <p:ext uri="{BB962C8B-B14F-4D97-AF65-F5344CB8AC3E}">
        <p14:creationId xmlns:p14="http://schemas.microsoft.com/office/powerpoint/2010/main" val="38308248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Shape 135" descr="alex3.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36" name="Shape 136"/>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91</a:t>
            </a:fld>
            <a:endParaRPr lang="en"/>
          </a:p>
        </p:txBody>
      </p:sp>
      <p:sp>
        <p:nvSpPr>
          <p:cNvPr id="137" name="Shape 137"/>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Becoming fully convolutional</a:t>
            </a:r>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3" name="Left Brace 2"/>
          <p:cNvSpPr/>
          <p:nvPr/>
        </p:nvSpPr>
        <p:spPr>
          <a:xfrm rot="16200000">
            <a:off x="721521" y="3905168"/>
            <a:ext cx="438150" cy="152876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240508" y="4960769"/>
            <a:ext cx="1400175" cy="646331"/>
          </a:xfrm>
          <a:prstGeom prst="rect">
            <a:avLst/>
          </a:prstGeom>
          <a:noFill/>
        </p:spPr>
        <p:txBody>
          <a:bodyPr wrap="square" rtlCol="0">
            <a:spAutoFit/>
          </a:bodyPr>
          <a:lstStyle/>
          <a:p>
            <a:r>
              <a:rPr lang="en-US" dirty="0"/>
              <a:t>Arbitrary-sized image</a:t>
            </a:r>
          </a:p>
        </p:txBody>
      </p:sp>
      <p:sp>
        <p:nvSpPr>
          <p:cNvPr id="6" name="TextBox 5"/>
          <p:cNvSpPr txBox="1"/>
          <p:nvPr/>
        </p:nvSpPr>
        <p:spPr>
          <a:xfrm>
            <a:off x="3876675" y="4888626"/>
            <a:ext cx="4953000" cy="1754326"/>
          </a:xfrm>
          <a:prstGeom prst="rect">
            <a:avLst/>
          </a:prstGeom>
          <a:noFill/>
        </p:spPr>
        <p:txBody>
          <a:bodyPr wrap="square" rtlCol="0">
            <a:spAutoFit/>
          </a:bodyPr>
          <a:lstStyle/>
          <a:p>
            <a:r>
              <a:rPr lang="en-US" dirty="0"/>
              <a:t>When we turn these operations into a convolution, the 13x13 just becomes another parameter and our output size adjust dynamically.</a:t>
            </a:r>
          </a:p>
          <a:p>
            <a:endParaRPr lang="en-US" dirty="0"/>
          </a:p>
          <a:p>
            <a:r>
              <a:rPr lang="en-US" dirty="0"/>
              <a:t>Now we have a </a:t>
            </a:r>
            <a:r>
              <a:rPr lang="en-US" i="1" dirty="0"/>
              <a:t>vector/matrix</a:t>
            </a:r>
            <a:r>
              <a:rPr lang="en-US" dirty="0"/>
              <a:t> output, and our network acts itself like a complex filter.</a:t>
            </a:r>
          </a:p>
        </p:txBody>
      </p:sp>
      <p:sp>
        <p:nvSpPr>
          <p:cNvPr id="10" name="Left Brace 9"/>
          <p:cNvSpPr/>
          <p:nvPr/>
        </p:nvSpPr>
        <p:spPr>
          <a:xfrm rot="13550221">
            <a:off x="7193313" y="3314994"/>
            <a:ext cx="219331" cy="73113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7363470" y="3731954"/>
            <a:ext cx="1400175" cy="276999"/>
          </a:xfrm>
          <a:prstGeom prst="rect">
            <a:avLst/>
          </a:prstGeom>
          <a:noFill/>
        </p:spPr>
        <p:txBody>
          <a:bodyPr wrap="square" rtlCol="0">
            <a:spAutoFit/>
          </a:bodyPr>
          <a:lstStyle/>
          <a:p>
            <a:r>
              <a:rPr lang="en-US" sz="1200" dirty="0"/>
              <a:t>Multiple outputs</a:t>
            </a:r>
          </a:p>
        </p:txBody>
      </p:sp>
    </p:spTree>
    <p:extLst>
      <p:ext uri="{BB962C8B-B14F-4D97-AF65-F5344CB8AC3E}">
        <p14:creationId xmlns:p14="http://schemas.microsoft.com/office/powerpoint/2010/main" val="21626044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0648" t="30393" r="11019" b="23236"/>
          <a:stretch/>
        </p:blipFill>
        <p:spPr>
          <a:xfrm>
            <a:off x="475758" y="1"/>
            <a:ext cx="8006014" cy="6052857"/>
          </a:xfrm>
          <a:prstGeom prst="rect">
            <a:avLst/>
          </a:prstGeom>
        </p:spPr>
      </p:pic>
      <p:sp>
        <p:nvSpPr>
          <p:cNvPr id="3" name="TextBox 2"/>
          <p:cNvSpPr txBox="1"/>
          <p:nvPr/>
        </p:nvSpPr>
        <p:spPr>
          <a:xfrm>
            <a:off x="4872986" y="6489607"/>
            <a:ext cx="4259402" cy="368394"/>
          </a:xfrm>
          <a:prstGeom prst="rect">
            <a:avLst/>
          </a:prstGeom>
          <a:noFill/>
        </p:spPr>
        <p:txBody>
          <a:bodyPr wrap="square" rtlCol="0">
            <a:spAutoFit/>
          </a:bodyPr>
          <a:lstStyle/>
          <a:p>
            <a:pPr algn="r"/>
            <a:r>
              <a:rPr lang="en-US" sz="1795" dirty="0"/>
              <a:t>Long, </a:t>
            </a:r>
            <a:r>
              <a:rPr lang="en-US" sz="1795" dirty="0" err="1"/>
              <a:t>Shelhamer</a:t>
            </a:r>
            <a:r>
              <a:rPr lang="en-US" sz="1795" dirty="0"/>
              <a:t>, and Darrell 2014</a:t>
            </a:r>
          </a:p>
        </p:txBody>
      </p:sp>
    </p:spTree>
    <p:extLst>
      <p:ext uri="{BB962C8B-B14F-4D97-AF65-F5344CB8AC3E}">
        <p14:creationId xmlns:p14="http://schemas.microsoft.com/office/powerpoint/2010/main" val="19315464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Shape 142" descr="alex4.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43" name="Shape 143"/>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93</a:t>
            </a:fld>
            <a:endParaRPr lang="en"/>
          </a:p>
        </p:txBody>
      </p:sp>
      <p:sp>
        <p:nvSpPr>
          <p:cNvPr id="144" name="Shape 144"/>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Upsampling </a:t>
            </a:r>
            <a:r>
              <a:rPr lang="en-US" dirty="0"/>
              <a:t>the </a:t>
            </a:r>
            <a:r>
              <a:rPr lang="en" dirty="0"/>
              <a:t>output</a:t>
            </a:r>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cxnSp>
        <p:nvCxnSpPr>
          <p:cNvPr id="6" name="Straight Arrow Connector 5"/>
          <p:cNvCxnSpPr/>
          <p:nvPr/>
        </p:nvCxnSpPr>
        <p:spPr>
          <a:xfrm flipV="1">
            <a:off x="7177548" y="4168877"/>
            <a:ext cx="157317" cy="12486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228735" y="5466735"/>
            <a:ext cx="1897626" cy="923330"/>
          </a:xfrm>
          <a:prstGeom prst="rect">
            <a:avLst/>
          </a:prstGeom>
          <a:noFill/>
        </p:spPr>
        <p:txBody>
          <a:bodyPr wrap="square" rtlCol="0">
            <a:spAutoFit/>
          </a:bodyPr>
          <a:lstStyle/>
          <a:p>
            <a:r>
              <a:rPr lang="en-US" dirty="0"/>
              <a:t>Some </a:t>
            </a:r>
            <a:r>
              <a:rPr lang="en-US" dirty="0" err="1"/>
              <a:t>upsampling</a:t>
            </a:r>
            <a:r>
              <a:rPr lang="en-US" dirty="0"/>
              <a:t> algorithm to return us to H x W</a:t>
            </a:r>
          </a:p>
        </p:txBody>
      </p:sp>
    </p:spTree>
    <p:extLst>
      <p:ext uri="{BB962C8B-B14F-4D97-AF65-F5344CB8AC3E}">
        <p14:creationId xmlns:p14="http://schemas.microsoft.com/office/powerpoint/2010/main" val="12097134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Shape 149" descr="alex5.wmf"/>
          <p:cNvPicPr preferRelativeResize="0"/>
          <p:nvPr/>
        </p:nvPicPr>
        <p:blipFill>
          <a:blip r:embed="rId3">
            <a:alphaModFix/>
          </a:blip>
          <a:stretch>
            <a:fillRect/>
          </a:stretch>
        </p:blipFill>
        <p:spPr>
          <a:xfrm>
            <a:off x="1" y="2407525"/>
            <a:ext cx="9144001" cy="2042951"/>
          </a:xfrm>
          <a:prstGeom prst="rect">
            <a:avLst/>
          </a:prstGeom>
          <a:noFill/>
          <a:ln>
            <a:noFill/>
          </a:ln>
        </p:spPr>
      </p:pic>
      <p:sp>
        <p:nvSpPr>
          <p:cNvPr id="150" name="Shape 150"/>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94</a:t>
            </a:fld>
            <a:endParaRPr lang="en"/>
          </a:p>
        </p:txBody>
      </p:sp>
      <p:sp>
        <p:nvSpPr>
          <p:cNvPr id="151" name="Shape 151"/>
          <p:cNvSpPr txBox="1">
            <a:spLocks noGrp="1"/>
          </p:cNvSpPr>
          <p:nvPr>
            <p:ph type="title"/>
          </p:nvPr>
        </p:nvSpPr>
        <p:spPr>
          <a:xfrm>
            <a:off x="457200" y="1063228"/>
            <a:ext cx="8415580" cy="857400"/>
          </a:xfrm>
          <a:prstGeom prst="rect">
            <a:avLst/>
          </a:prstGeom>
        </p:spPr>
        <p:txBody>
          <a:bodyPr lIns="91425" tIns="91425" rIns="91425" bIns="91425" anchor="b" anchorCtr="0">
            <a:noAutofit/>
          </a:bodyPr>
          <a:lstStyle/>
          <a:p>
            <a:r>
              <a:rPr lang="en" dirty="0"/>
              <a:t>End-to-end, pixels-to-pixels network</a:t>
            </a:r>
          </a:p>
        </p:txBody>
      </p:sp>
      <p:sp>
        <p:nvSpPr>
          <p:cNvPr id="5" name="Rectangle 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2351387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p:nvPr/>
        </p:nvSpPr>
        <p:spPr>
          <a:xfrm>
            <a:off x="1503401" y="4910838"/>
            <a:ext cx="1131899" cy="329699"/>
          </a:xfrm>
          <a:prstGeom prst="rect">
            <a:avLst/>
          </a:prstGeom>
          <a:noFill/>
          <a:ln>
            <a:noFill/>
          </a:ln>
        </p:spPr>
        <p:txBody>
          <a:bodyPr lIns="91425" tIns="91425" rIns="91425" bIns="91425" anchor="ctr" anchorCtr="0">
            <a:noAutofit/>
          </a:bodyPr>
          <a:lstStyle/>
          <a:p>
            <a:pPr algn="ctr"/>
            <a:r>
              <a:rPr lang="en" sz="1400" kern="0" dirty="0">
                <a:solidFill>
                  <a:srgbClr val="000000"/>
                </a:solidFill>
                <a:cs typeface="Arial"/>
                <a:sym typeface="Arial"/>
              </a:rPr>
              <a:t>conv, pool,</a:t>
            </a:r>
          </a:p>
          <a:p>
            <a:pPr algn="ctr"/>
            <a:r>
              <a:rPr lang="en" sz="1400" kern="0" dirty="0">
                <a:solidFill>
                  <a:srgbClr val="000000"/>
                </a:solidFill>
                <a:cs typeface="Arial"/>
                <a:sym typeface="Arial"/>
              </a:rPr>
              <a:t>nonlinearity</a:t>
            </a:r>
          </a:p>
        </p:txBody>
      </p:sp>
      <p:pic>
        <p:nvPicPr>
          <p:cNvPr id="157" name="Shape 157"/>
          <p:cNvPicPr preferRelativeResize="0"/>
          <p:nvPr/>
        </p:nvPicPr>
        <p:blipFill>
          <a:blip r:embed="rId3">
            <a:alphaModFix/>
          </a:blip>
          <a:stretch>
            <a:fillRect/>
          </a:stretch>
        </p:blipFill>
        <p:spPr>
          <a:xfrm>
            <a:off x="2021725" y="4640938"/>
            <a:ext cx="95250" cy="257175"/>
          </a:xfrm>
          <a:prstGeom prst="rect">
            <a:avLst/>
          </a:prstGeom>
          <a:noFill/>
          <a:ln>
            <a:noFill/>
          </a:ln>
        </p:spPr>
      </p:pic>
      <p:grpSp>
        <p:nvGrpSpPr>
          <p:cNvPr id="158" name="Shape 158"/>
          <p:cNvGrpSpPr/>
          <p:nvPr/>
        </p:nvGrpSpPr>
        <p:grpSpPr>
          <a:xfrm>
            <a:off x="6731826" y="4255601"/>
            <a:ext cx="1131899" cy="580199"/>
            <a:chOff x="5212375" y="4498425"/>
            <a:chExt cx="1131899" cy="580199"/>
          </a:xfrm>
        </p:grpSpPr>
        <p:sp>
          <p:nvSpPr>
            <p:cNvPr id="159" name="Shape 159"/>
            <p:cNvSpPr txBox="1"/>
            <p:nvPr/>
          </p:nvSpPr>
          <p:spPr>
            <a:xfrm>
              <a:off x="5212375" y="4748925"/>
              <a:ext cx="1131899" cy="329699"/>
            </a:xfrm>
            <a:prstGeom prst="rect">
              <a:avLst/>
            </a:prstGeom>
            <a:noFill/>
            <a:ln>
              <a:noFill/>
            </a:ln>
          </p:spPr>
          <p:txBody>
            <a:bodyPr lIns="91425" tIns="91425" rIns="91425" bIns="91425" anchor="ctr" anchorCtr="0">
              <a:noAutofit/>
            </a:bodyPr>
            <a:lstStyle/>
            <a:p>
              <a:pPr algn="ctr"/>
              <a:r>
                <a:rPr lang="en" sz="1400" kern="0">
                  <a:solidFill>
                    <a:srgbClr val="000000"/>
                  </a:solidFill>
                  <a:cs typeface="Arial"/>
                  <a:sym typeface="Arial"/>
                </a:rPr>
                <a:t>upsampling</a:t>
              </a:r>
            </a:p>
          </p:txBody>
        </p:sp>
        <p:pic>
          <p:nvPicPr>
            <p:cNvPr id="160" name="Shape 160"/>
            <p:cNvPicPr preferRelativeResize="0"/>
            <p:nvPr/>
          </p:nvPicPr>
          <p:blipFill>
            <a:blip r:embed="rId3">
              <a:alphaModFix/>
            </a:blip>
            <a:stretch>
              <a:fillRect/>
            </a:stretch>
          </p:blipFill>
          <p:spPr>
            <a:xfrm>
              <a:off x="5730700" y="4498425"/>
              <a:ext cx="95250" cy="257175"/>
            </a:xfrm>
            <a:prstGeom prst="rect">
              <a:avLst/>
            </a:prstGeom>
            <a:noFill/>
            <a:ln>
              <a:noFill/>
            </a:ln>
          </p:spPr>
        </p:pic>
      </p:grpSp>
      <p:grpSp>
        <p:nvGrpSpPr>
          <p:cNvPr id="161" name="Shape 161"/>
          <p:cNvGrpSpPr/>
          <p:nvPr/>
        </p:nvGrpSpPr>
        <p:grpSpPr>
          <a:xfrm>
            <a:off x="7445725" y="4552075"/>
            <a:ext cx="1548900" cy="688474"/>
            <a:chOff x="5896825" y="4530500"/>
            <a:chExt cx="1548900" cy="688474"/>
          </a:xfrm>
        </p:grpSpPr>
        <p:sp>
          <p:nvSpPr>
            <p:cNvPr id="162" name="Shape 162"/>
            <p:cNvSpPr txBox="1"/>
            <p:nvPr/>
          </p:nvSpPr>
          <p:spPr>
            <a:xfrm>
              <a:off x="5896825" y="4889275"/>
              <a:ext cx="1548900" cy="329699"/>
            </a:xfrm>
            <a:prstGeom prst="rect">
              <a:avLst/>
            </a:prstGeom>
            <a:noFill/>
            <a:ln>
              <a:noFill/>
            </a:ln>
          </p:spPr>
          <p:txBody>
            <a:bodyPr lIns="91425" tIns="91425" rIns="91425" bIns="91425" anchor="ctr" anchorCtr="0">
              <a:noAutofit/>
            </a:bodyPr>
            <a:lstStyle/>
            <a:p>
              <a:pPr algn="ctr"/>
              <a:r>
                <a:rPr lang="en" sz="1400" kern="0">
                  <a:solidFill>
                    <a:srgbClr val="000000"/>
                  </a:solidFill>
                  <a:cs typeface="Arial"/>
                  <a:sym typeface="Arial"/>
                </a:rPr>
                <a:t>pixelwise</a:t>
              </a:r>
              <a:br>
                <a:rPr lang="en" sz="1400" kern="0">
                  <a:solidFill>
                    <a:srgbClr val="000000"/>
                  </a:solidFill>
                  <a:cs typeface="Arial"/>
                  <a:sym typeface="Arial"/>
                </a:rPr>
              </a:br>
              <a:r>
                <a:rPr lang="en" sz="1400" kern="0">
                  <a:solidFill>
                    <a:srgbClr val="000000"/>
                  </a:solidFill>
                  <a:cs typeface="Arial"/>
                  <a:sym typeface="Arial"/>
                </a:rPr>
                <a:t>output + loss</a:t>
              </a:r>
            </a:p>
          </p:txBody>
        </p:sp>
        <p:pic>
          <p:nvPicPr>
            <p:cNvPr id="163" name="Shape 163"/>
            <p:cNvPicPr preferRelativeResize="0"/>
            <p:nvPr/>
          </p:nvPicPr>
          <p:blipFill>
            <a:blip r:embed="rId3">
              <a:alphaModFix/>
            </a:blip>
            <a:stretch>
              <a:fillRect/>
            </a:stretch>
          </p:blipFill>
          <p:spPr>
            <a:xfrm>
              <a:off x="6623650" y="4530500"/>
              <a:ext cx="95250" cy="257175"/>
            </a:xfrm>
            <a:prstGeom prst="rect">
              <a:avLst/>
            </a:prstGeom>
            <a:noFill/>
            <a:ln>
              <a:noFill/>
            </a:ln>
          </p:spPr>
        </p:pic>
      </p:grpSp>
      <p:sp>
        <p:nvSpPr>
          <p:cNvPr id="164" name="Shape 164"/>
          <p:cNvSpPr txBox="1">
            <a:spLocks noGrp="1"/>
          </p:cNvSpPr>
          <p:nvPr>
            <p:ph type="title" idx="4294967295"/>
          </p:nvPr>
        </p:nvSpPr>
        <p:spPr>
          <a:xfrm>
            <a:off x="457199" y="1063228"/>
            <a:ext cx="8537425" cy="857400"/>
          </a:xfrm>
          <a:prstGeom prst="rect">
            <a:avLst/>
          </a:prstGeom>
        </p:spPr>
        <p:txBody>
          <a:bodyPr lIns="91425" tIns="91425" rIns="91425" bIns="91425" anchor="b" anchorCtr="0">
            <a:noAutofit/>
          </a:bodyPr>
          <a:lstStyle/>
          <a:p>
            <a:r>
              <a:rPr lang="en-US" dirty="0"/>
              <a:t>E</a:t>
            </a:r>
            <a:r>
              <a:rPr lang="en" dirty="0"/>
              <a:t>nd-to-end, pixels-to-pixels network</a:t>
            </a:r>
          </a:p>
        </p:txBody>
      </p:sp>
      <p:sp>
        <p:nvSpPr>
          <p:cNvPr id="165" name="Shape 165"/>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95</a:t>
            </a:fld>
            <a:endParaRPr lang="en"/>
          </a:p>
        </p:txBody>
      </p:sp>
      <p:pic>
        <p:nvPicPr>
          <p:cNvPr id="166" name="Shape 166" descr="alex5.wmf"/>
          <p:cNvPicPr preferRelativeResize="0"/>
          <p:nvPr/>
        </p:nvPicPr>
        <p:blipFill>
          <a:blip r:embed="rId4">
            <a:alphaModFix/>
          </a:blip>
          <a:stretch>
            <a:fillRect/>
          </a:stretch>
        </p:blipFill>
        <p:spPr>
          <a:xfrm>
            <a:off x="1" y="2407525"/>
            <a:ext cx="9144001" cy="2042951"/>
          </a:xfrm>
          <a:prstGeom prst="rect">
            <a:avLst/>
          </a:prstGeom>
          <a:noFill/>
          <a:ln>
            <a:noFill/>
          </a:ln>
        </p:spPr>
      </p:pic>
      <p:sp>
        <p:nvSpPr>
          <p:cNvPr id="13" name="Rectangle 12"/>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18377853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pic>
        <p:nvPicPr>
          <p:cNvPr id="37" name="Shape 37"/>
          <p:cNvPicPr preferRelativeResize="0"/>
          <p:nvPr/>
        </p:nvPicPr>
        <p:blipFill>
          <a:blip r:embed="rId3">
            <a:alphaModFix/>
          </a:blip>
          <a:stretch>
            <a:fillRect/>
          </a:stretch>
        </p:blipFill>
        <p:spPr>
          <a:xfrm>
            <a:off x="1166813" y="1820562"/>
            <a:ext cx="6505575" cy="3369274"/>
          </a:xfrm>
          <a:prstGeom prst="rect">
            <a:avLst/>
          </a:prstGeom>
          <a:noFill/>
          <a:ln>
            <a:noFill/>
          </a:ln>
        </p:spPr>
      </p:pic>
      <p:sp>
        <p:nvSpPr>
          <p:cNvPr id="38" name="Shape 38"/>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96</a:t>
            </a:fld>
            <a:endParaRPr lang="en"/>
          </a:p>
        </p:txBody>
      </p:sp>
      <p:sp>
        <p:nvSpPr>
          <p:cNvPr id="9" name="TextBox 8"/>
          <p:cNvSpPr txBox="1"/>
          <p:nvPr/>
        </p:nvSpPr>
        <p:spPr>
          <a:xfrm>
            <a:off x="1658319" y="309966"/>
            <a:ext cx="8407830" cy="646331"/>
          </a:xfrm>
          <a:prstGeom prst="rect">
            <a:avLst/>
          </a:prstGeom>
          <a:noFill/>
        </p:spPr>
        <p:txBody>
          <a:bodyPr wrap="square" rtlCol="0">
            <a:spAutoFit/>
          </a:bodyPr>
          <a:lstStyle/>
          <a:p>
            <a:r>
              <a:rPr lang="en-US" sz="3600" dirty="0"/>
              <a:t>What is the </a:t>
            </a:r>
            <a:r>
              <a:rPr lang="en-US" sz="3600" dirty="0" err="1"/>
              <a:t>upsampling</a:t>
            </a:r>
            <a:r>
              <a:rPr lang="en-US" sz="3600" dirty="0"/>
              <a:t> layer?</a:t>
            </a:r>
          </a:p>
        </p:txBody>
      </p:sp>
      <p:cxnSp>
        <p:nvCxnSpPr>
          <p:cNvPr id="13" name="Straight Arrow Connector 12"/>
          <p:cNvCxnSpPr>
            <a:cxnSpLocks/>
          </p:cNvCxnSpPr>
          <p:nvPr/>
        </p:nvCxnSpPr>
        <p:spPr>
          <a:xfrm flipH="1">
            <a:off x="6703018" y="1526583"/>
            <a:ext cx="588935" cy="6199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369444" y="1216617"/>
            <a:ext cx="1187348" cy="369332"/>
          </a:xfrm>
          <a:prstGeom prst="rect">
            <a:avLst/>
          </a:prstGeom>
          <a:noFill/>
        </p:spPr>
        <p:txBody>
          <a:bodyPr wrap="square" rtlCol="0">
            <a:spAutoFit/>
          </a:bodyPr>
          <a:lstStyle/>
          <a:p>
            <a:r>
              <a:rPr lang="en-US" dirty="0"/>
              <a:t>This one.</a:t>
            </a:r>
          </a:p>
        </p:txBody>
      </p:sp>
      <p:sp>
        <p:nvSpPr>
          <p:cNvPr id="7" name="Rectangle 6"/>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TextBox 1"/>
          <p:cNvSpPr txBox="1"/>
          <p:nvPr/>
        </p:nvSpPr>
        <p:spPr>
          <a:xfrm>
            <a:off x="1445729" y="5607100"/>
            <a:ext cx="6517389" cy="523220"/>
          </a:xfrm>
          <a:prstGeom prst="rect">
            <a:avLst/>
          </a:prstGeom>
          <a:noFill/>
        </p:spPr>
        <p:txBody>
          <a:bodyPr wrap="square" rtlCol="0">
            <a:spAutoFit/>
          </a:bodyPr>
          <a:lstStyle/>
          <a:p>
            <a:r>
              <a:rPr lang="en-US" sz="2800" dirty="0"/>
              <a:t>Hint: it’s actually an </a:t>
            </a:r>
            <a:r>
              <a:rPr lang="en-US" sz="2800" dirty="0" err="1"/>
              <a:t>upsampling</a:t>
            </a:r>
            <a:r>
              <a:rPr lang="en-US" sz="2800" dirty="0"/>
              <a:t> </a:t>
            </a:r>
            <a:r>
              <a:rPr lang="en-US" sz="2800" i="1" dirty="0"/>
              <a:t>network</a:t>
            </a:r>
          </a:p>
        </p:txBody>
      </p:sp>
    </p:spTree>
    <p:extLst>
      <p:ext uri="{BB962C8B-B14F-4D97-AF65-F5344CB8AC3E}">
        <p14:creationId xmlns:p14="http://schemas.microsoft.com/office/powerpoint/2010/main" val="75877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15CF-C835-4591-93EA-A1893AC186DE}"/>
              </a:ext>
            </a:extLst>
          </p:cNvPr>
          <p:cNvSpPr>
            <a:spLocks noGrp="1"/>
          </p:cNvSpPr>
          <p:nvPr>
            <p:ph type="title"/>
          </p:nvPr>
        </p:nvSpPr>
        <p:spPr>
          <a:xfrm>
            <a:off x="157655" y="365126"/>
            <a:ext cx="8828689" cy="1325563"/>
          </a:xfrm>
        </p:spPr>
        <p:txBody>
          <a:bodyPr>
            <a:normAutofit/>
          </a:bodyPr>
          <a:lstStyle/>
          <a:p>
            <a:r>
              <a:rPr lang="en-US" sz="3600" dirty="0"/>
              <a:t>‘Deconvolution’ networks </a:t>
            </a:r>
            <a:r>
              <a:rPr lang="en-US" sz="3600" i="1" dirty="0"/>
              <a:t>learn to </a:t>
            </a:r>
            <a:r>
              <a:rPr lang="en-US" sz="3600" i="1" dirty="0" err="1"/>
              <a:t>upsample</a:t>
            </a:r>
            <a:endParaRPr lang="en-US" sz="3600" dirty="0"/>
          </a:p>
        </p:txBody>
      </p:sp>
      <p:pic>
        <p:nvPicPr>
          <p:cNvPr id="2050" name="Picture 2" descr="http://cvlab.postech.ac.kr/research/deconvnet/images/overall.png">
            <a:extLst>
              <a:ext uri="{FF2B5EF4-FFF2-40B4-BE49-F238E27FC236}">
                <a16:creationId xmlns:a16="http://schemas.microsoft.com/office/drawing/2014/main" id="{4216D158-1992-4290-9570-3CE14F021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5" y="2300233"/>
            <a:ext cx="8828690" cy="220870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8DC2E65-7730-45F9-B394-0291D2C81CA5}"/>
              </a:ext>
            </a:extLst>
          </p:cNvPr>
          <p:cNvSpPr/>
          <p:nvPr/>
        </p:nvSpPr>
        <p:spPr>
          <a:xfrm>
            <a:off x="83011" y="6226385"/>
            <a:ext cx="80599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Zeiler</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 Deconvolutional Networks, CVPR 2010</a:t>
            </a:r>
          </a:p>
          <a:p>
            <a:pPr lvl="0"/>
            <a:r>
              <a:rPr lang="en-US" dirty="0">
                <a:solidFill>
                  <a:prstClr val="white">
                    <a:lumMod val="50000"/>
                  </a:prstClr>
                </a:solidFill>
              </a:rPr>
              <a:t>Noh et al., </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Learning Deconvolution Network for Semantic Segmentation, ICCV 2015</a:t>
            </a:r>
          </a:p>
        </p:txBody>
      </p:sp>
      <p:sp>
        <p:nvSpPr>
          <p:cNvPr id="9" name="TextBox 8">
            <a:extLst>
              <a:ext uri="{FF2B5EF4-FFF2-40B4-BE49-F238E27FC236}">
                <a16:creationId xmlns:a16="http://schemas.microsoft.com/office/drawing/2014/main" id="{01C3B3B9-0E92-4334-A2A1-A2316BBCC2F8}"/>
              </a:ext>
            </a:extLst>
          </p:cNvPr>
          <p:cNvSpPr txBox="1"/>
          <p:nvPr/>
        </p:nvSpPr>
        <p:spPr>
          <a:xfrm>
            <a:off x="313321" y="4585940"/>
            <a:ext cx="848051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Often called “deconvolution”, but </a:t>
            </a:r>
            <a:r>
              <a:rPr lang="en-US" dirty="0">
                <a:solidFill>
                  <a:prstClr val="black"/>
                </a:solidFill>
                <a:latin typeface="Calibri" panose="020F0502020204030204"/>
              </a:rPr>
              <a:t>misnomer.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 the deconvolution that we saw in deblurring -&gt; that is division in the Fourier domain.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‘Transposed convolution’ is better.</a:t>
            </a:r>
          </a:p>
        </p:txBody>
      </p:sp>
    </p:spTree>
    <p:extLst>
      <p:ext uri="{BB962C8B-B14F-4D97-AF65-F5344CB8AC3E}">
        <p14:creationId xmlns:p14="http://schemas.microsoft.com/office/powerpoint/2010/main" val="239761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Upsampling</a:t>
            </a:r>
            <a:r>
              <a:rPr lang="en-US" dirty="0"/>
              <a:t> with </a:t>
            </a:r>
            <a:br>
              <a:rPr lang="en-US" dirty="0"/>
            </a:br>
            <a:r>
              <a:rPr lang="en-US" dirty="0"/>
              <a:t>transposed convolution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225" y="2691458"/>
            <a:ext cx="2324100" cy="2466975"/>
          </a:xfrm>
          <a:prstGeom prst="rect">
            <a:avLst/>
          </a:prstGeom>
        </p:spPr>
      </p:pic>
      <p:sp>
        <p:nvSpPr>
          <p:cNvPr id="5" name="TextBox 4"/>
          <p:cNvSpPr txBox="1"/>
          <p:nvPr/>
        </p:nvSpPr>
        <p:spPr>
          <a:xfrm>
            <a:off x="899225" y="1956724"/>
            <a:ext cx="1952787" cy="369332"/>
          </a:xfrm>
          <a:prstGeom prst="rect">
            <a:avLst/>
          </a:prstGeom>
          <a:noFill/>
        </p:spPr>
        <p:txBody>
          <a:bodyPr wrap="square" rtlCol="0">
            <a:spAutoFit/>
          </a:bodyPr>
          <a:lstStyle/>
          <a:p>
            <a:r>
              <a:rPr lang="en-US" dirty="0"/>
              <a:t>Convolution</a:t>
            </a:r>
          </a:p>
        </p:txBody>
      </p:sp>
    </p:spTree>
    <p:extLst>
      <p:ext uri="{BB962C8B-B14F-4D97-AF65-F5344CB8AC3E}">
        <p14:creationId xmlns:p14="http://schemas.microsoft.com/office/powerpoint/2010/main" val="40426459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Upsampling</a:t>
            </a:r>
            <a:r>
              <a:rPr lang="en-US" dirty="0"/>
              <a:t> with </a:t>
            </a:r>
            <a:br>
              <a:rPr lang="en-US" dirty="0"/>
            </a:br>
            <a:r>
              <a:rPr lang="en-US" dirty="0"/>
              <a:t>transposed convolution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225" y="2691458"/>
            <a:ext cx="2324100" cy="2466975"/>
          </a:xfrm>
          <a:prstGeom prst="rect">
            <a:avLst/>
          </a:prstGeom>
        </p:spPr>
      </p:pic>
      <p:sp>
        <p:nvSpPr>
          <p:cNvPr id="5" name="TextBox 4"/>
          <p:cNvSpPr txBox="1"/>
          <p:nvPr/>
        </p:nvSpPr>
        <p:spPr>
          <a:xfrm>
            <a:off x="899225" y="1956724"/>
            <a:ext cx="1952787" cy="369332"/>
          </a:xfrm>
          <a:prstGeom prst="rect">
            <a:avLst/>
          </a:prstGeom>
          <a:noFill/>
        </p:spPr>
        <p:txBody>
          <a:bodyPr wrap="square" rtlCol="0">
            <a:spAutoFit/>
          </a:bodyPr>
          <a:lstStyle/>
          <a:p>
            <a:r>
              <a:rPr lang="en-US" dirty="0"/>
              <a:t>Convolution</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5830" y="2546843"/>
            <a:ext cx="2424470" cy="2720481"/>
          </a:xfrm>
          <a:prstGeom prst="rect">
            <a:avLst/>
          </a:prstGeom>
        </p:spPr>
      </p:pic>
      <p:sp>
        <p:nvSpPr>
          <p:cNvPr id="8" name="TextBox 7"/>
          <p:cNvSpPr txBox="1"/>
          <p:nvPr/>
        </p:nvSpPr>
        <p:spPr>
          <a:xfrm>
            <a:off x="3789943" y="1686315"/>
            <a:ext cx="5098288" cy="923330"/>
          </a:xfrm>
          <a:prstGeom prst="rect">
            <a:avLst/>
          </a:prstGeom>
          <a:noFill/>
        </p:spPr>
        <p:txBody>
          <a:bodyPr wrap="square" rtlCol="0">
            <a:spAutoFit/>
          </a:bodyPr>
          <a:lstStyle/>
          <a:p>
            <a:pPr algn="ctr"/>
            <a:r>
              <a:rPr lang="en-US" dirty="0"/>
              <a:t>Transposed convolution = padding/striding smaller image then weighted sum of input x filter: ‘stamping’ kernel</a:t>
            </a:r>
          </a:p>
        </p:txBody>
      </p:sp>
      <p:sp>
        <p:nvSpPr>
          <p:cNvPr id="9" name="TextBox 8"/>
          <p:cNvSpPr txBox="1"/>
          <p:nvPr/>
        </p:nvSpPr>
        <p:spPr>
          <a:xfrm>
            <a:off x="3837124" y="5365850"/>
            <a:ext cx="2501963" cy="646331"/>
          </a:xfrm>
          <a:prstGeom prst="rect">
            <a:avLst/>
          </a:prstGeom>
          <a:noFill/>
        </p:spPr>
        <p:txBody>
          <a:bodyPr wrap="square" rtlCol="0">
            <a:spAutoFit/>
          </a:bodyPr>
          <a:lstStyle/>
          <a:p>
            <a:r>
              <a:rPr lang="en-US" dirty="0"/>
              <a:t>2x2, stride 1, 3x3 kernel,</a:t>
            </a:r>
          </a:p>
          <a:p>
            <a:r>
              <a:rPr lang="en-US" dirty="0" err="1"/>
              <a:t>upsample</a:t>
            </a:r>
            <a:r>
              <a:rPr lang="en-US" dirty="0"/>
              <a:t> to 4x4</a:t>
            </a: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7875" y="2605271"/>
            <a:ext cx="2286810" cy="2599437"/>
          </a:xfrm>
          <a:prstGeom prst="rect">
            <a:avLst/>
          </a:prstGeom>
        </p:spPr>
      </p:pic>
      <p:sp>
        <p:nvSpPr>
          <p:cNvPr id="10" name="TextBox 9">
            <a:extLst>
              <a:ext uri="{FF2B5EF4-FFF2-40B4-BE49-F238E27FC236}">
                <a16:creationId xmlns:a16="http://schemas.microsoft.com/office/drawing/2014/main" id="{333D1818-6AF5-4FAA-BE33-FB93302FFA63}"/>
              </a:ext>
            </a:extLst>
          </p:cNvPr>
          <p:cNvSpPr txBox="1"/>
          <p:nvPr/>
        </p:nvSpPr>
        <p:spPr>
          <a:xfrm>
            <a:off x="6467875" y="5365850"/>
            <a:ext cx="2501963" cy="646331"/>
          </a:xfrm>
          <a:prstGeom prst="rect">
            <a:avLst/>
          </a:prstGeom>
          <a:noFill/>
        </p:spPr>
        <p:txBody>
          <a:bodyPr wrap="square" rtlCol="0">
            <a:spAutoFit/>
          </a:bodyPr>
          <a:lstStyle/>
          <a:p>
            <a:r>
              <a:rPr lang="en-US" dirty="0"/>
              <a:t>2x2, stride 2, 3x3 kernel,</a:t>
            </a:r>
          </a:p>
          <a:p>
            <a:r>
              <a:rPr lang="en-US" dirty="0" err="1"/>
              <a:t>upsample</a:t>
            </a:r>
            <a:r>
              <a:rPr lang="en-US" dirty="0"/>
              <a:t> to 5x5.</a:t>
            </a:r>
          </a:p>
        </p:txBody>
      </p:sp>
    </p:spTree>
    <p:extLst>
      <p:ext uri="{BB962C8B-B14F-4D97-AF65-F5344CB8AC3E}">
        <p14:creationId xmlns:p14="http://schemas.microsoft.com/office/powerpoint/2010/main" val="17774536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extLst>
              <p:ext uri="{D42A27DB-BD31-4B8C-83A1-F6EECF244321}">
                <p14:modId xmlns:p14="http://schemas.microsoft.com/office/powerpoint/2010/main" val="330349816"/>
              </p:ext>
            </p:extLst>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737943" y="2539813"/>
            <a:ext cx="1495118" cy="369332"/>
          </a:xfrm>
          <a:prstGeom prst="rect">
            <a:avLst/>
          </a:prstGeom>
          <a:noFill/>
        </p:spPr>
        <p:txBody>
          <a:bodyPr wrap="square" rtlCol="0">
            <a:spAutoFit/>
          </a:bodyPr>
          <a:lstStyle/>
          <a:p>
            <a:r>
              <a:rPr lang="en-US" dirty="0"/>
              <a:t>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extLst>
              <p:ext uri="{D42A27DB-BD31-4B8C-83A1-F6EECF244321}">
                <p14:modId xmlns:p14="http://schemas.microsoft.com/office/powerpoint/2010/main" val="1742565419"/>
              </p:ext>
            </p:extLst>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400822" y="4338480"/>
            <a:ext cx="2111371" cy="369332"/>
          </a:xfrm>
          <a:prstGeom prst="rect">
            <a:avLst/>
          </a:prstGeom>
          <a:noFill/>
        </p:spPr>
        <p:txBody>
          <a:bodyPr wrap="square" rtlCol="0">
            <a:spAutoFit/>
          </a:bodyPr>
          <a:lstStyle/>
          <a:p>
            <a:r>
              <a:rPr lang="en-US" dirty="0"/>
              <a:t>Padded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sp>
        <p:nvSpPr>
          <p:cNvPr id="36" name="TextBox 35">
            <a:extLst>
              <a:ext uri="{FF2B5EF4-FFF2-40B4-BE49-F238E27FC236}">
                <a16:creationId xmlns:a16="http://schemas.microsoft.com/office/drawing/2014/main" id="{3BA36703-851B-4C6F-AD99-286500861F7E}"/>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24360686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28" name="TextBox 27">
            <a:extLst>
              <a:ext uri="{FF2B5EF4-FFF2-40B4-BE49-F238E27FC236}">
                <a16:creationId xmlns:a16="http://schemas.microsoft.com/office/drawing/2014/main" id="{F7014668-68C0-4A95-9A05-FD4756143532}"/>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754658292"/>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latin typeface="+mn-lt"/>
                        </a:rPr>
                        <a:t>1</a:t>
                      </a: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3" name="Rectangle 2">
            <a:extLst>
              <a:ext uri="{FF2B5EF4-FFF2-40B4-BE49-F238E27FC236}">
                <a16:creationId xmlns:a16="http://schemas.microsoft.com/office/drawing/2014/main" id="{7ACCB1A6-3B44-4FD6-B736-BE4EE41D0329}"/>
              </a:ext>
            </a:extLst>
          </p:cNvPr>
          <p:cNvSpPr/>
          <p:nvPr/>
        </p:nvSpPr>
        <p:spPr>
          <a:xfrm>
            <a:off x="4085923" y="2989781"/>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B04C00C-C040-4CD4-AE42-31C29D075B1B}"/>
              </a:ext>
            </a:extLst>
          </p:cNvPr>
          <p:cNvSpPr/>
          <p:nvPr/>
        </p:nvSpPr>
        <p:spPr>
          <a:xfrm>
            <a:off x="888733" y="4816976"/>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1409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3770060834"/>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4682690" y="299940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061987" y="4807351"/>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E088C7D9-925F-4DBF-BB72-2805965E3793}"/>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32078352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3013294398"/>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5289086" y="299940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235242" y="4807351"/>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7229A45E-3D91-455C-B709-49A64CF5E897}"/>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5627583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580726020"/>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5895477" y="299940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418125" y="4807351"/>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2C204005-1E40-4476-9076-8B1EA15ECAB0}"/>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30581151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2527979178"/>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4076302" y="3538422"/>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879110" y="5057608"/>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4B343ECD-1BA1-48BA-AF54-9CE2708E539A}"/>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6941742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698962718"/>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mn-lt"/>
                      </a:endParaRP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29" name="Rectangle 28">
            <a:extLst>
              <a:ext uri="{FF2B5EF4-FFF2-40B4-BE49-F238E27FC236}">
                <a16:creationId xmlns:a16="http://schemas.microsoft.com/office/drawing/2014/main" id="{B045E3EA-1274-4381-94BD-C0BF4A8E0860}"/>
              </a:ext>
            </a:extLst>
          </p:cNvPr>
          <p:cNvSpPr/>
          <p:nvPr/>
        </p:nvSpPr>
        <p:spPr>
          <a:xfrm>
            <a:off x="4692319" y="3538422"/>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98A5848-7A25-4E48-A21A-639C5B20845B}"/>
              </a:ext>
            </a:extLst>
          </p:cNvPr>
          <p:cNvSpPr/>
          <p:nvPr/>
        </p:nvSpPr>
        <p:spPr>
          <a:xfrm>
            <a:off x="1071615" y="5057608"/>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9AC7845C-A767-40B5-B0B1-947A7AEF9369}"/>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2921352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387246295"/>
              </p:ext>
            </p:extLst>
          </p:nvPr>
        </p:nvGraphicFramePr>
        <p:xfrm>
          <a:off x="4085923" y="2989781"/>
          <a:ext cx="3633540" cy="3272562"/>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499234532"/>
                    </a:ext>
                  </a:extLst>
                </a:gridCol>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gridCol w="605590">
                  <a:extLst>
                    <a:ext uri="{9D8B030D-6E8A-4147-A177-3AD203B41FA5}">
                      <a16:colId xmlns:a16="http://schemas.microsoft.com/office/drawing/2014/main" val="3860380490"/>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a:t>
                      </a:r>
                    </a:p>
                  </a:txBody>
                  <a:tcPr marL="0" marR="0" horzOverflow="overflow"/>
                </a:tc>
                <a:extLst>
                  <a:ext uri="{0D108BD9-81ED-4DB2-BD59-A6C34878D82A}">
                    <a16:rowId xmlns:a16="http://schemas.microsoft.com/office/drawing/2014/main" val="348329742"/>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9</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32</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14</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16</a:t>
                      </a: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10</a:t>
                      </a:r>
                    </a:p>
                  </a:txBody>
                  <a:tcPr marL="0" marR="0" horzOverflow="overflow"/>
                </a:tc>
                <a:extLst>
                  <a:ext uri="{0D108BD9-81ED-4DB2-BD59-A6C34878D82A}">
                    <a16:rowId xmlns:a16="http://schemas.microsoft.com/office/drawing/2014/main" val="256297699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17</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a:t>
                      </a:r>
                    </a:p>
                  </a:txBody>
                  <a:tcPr marL="0" marR="0" horzOverflow="overflow"/>
                </a:tc>
                <a:extLst>
                  <a:ext uri="{0D108BD9-81ED-4DB2-BD59-A6C34878D82A}">
                    <a16:rowId xmlns:a16="http://schemas.microsoft.com/office/drawing/2014/main" val="1822113331"/>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851133" y="2311166"/>
            <a:ext cx="2281187" cy="369332"/>
          </a:xfrm>
          <a:prstGeom prst="rect">
            <a:avLst/>
          </a:prstGeom>
          <a:noFill/>
        </p:spPr>
        <p:txBody>
          <a:bodyPr wrap="square" rtlCol="0">
            <a:spAutoFit/>
          </a:bodyPr>
          <a:lstStyle/>
          <a:p>
            <a:r>
              <a:rPr lang="en-US" dirty="0"/>
              <a:t>Output feature map</a:t>
            </a:r>
          </a:p>
        </p:txBody>
      </p:sp>
      <p:sp>
        <p:nvSpPr>
          <p:cNvPr id="36" name="Rectangle 35">
            <a:extLst>
              <a:ext uri="{FF2B5EF4-FFF2-40B4-BE49-F238E27FC236}">
                <a16:creationId xmlns:a16="http://schemas.microsoft.com/office/drawing/2014/main" id="{2049365C-4DCC-4E4D-A79E-CCB2FCC785EE}"/>
              </a:ext>
            </a:extLst>
          </p:cNvPr>
          <p:cNvSpPr/>
          <p:nvPr/>
        </p:nvSpPr>
        <p:spPr>
          <a:xfrm>
            <a:off x="5895476" y="4626077"/>
            <a:ext cx="1814363" cy="1620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7632CD0-CD26-4AB3-BC26-FB52870D5A44}"/>
              </a:ext>
            </a:extLst>
          </p:cNvPr>
          <p:cNvSpPr/>
          <p:nvPr/>
        </p:nvSpPr>
        <p:spPr>
          <a:xfrm>
            <a:off x="1418124" y="5548497"/>
            <a:ext cx="516556" cy="717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F36379E8-A239-4313-A8E8-6C8D5EAADFA5}"/>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24677107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98DBF542-7B12-4B4A-9BCF-829F25B3F8F4}"/>
              </a:ext>
            </a:extLst>
          </p:cNvPr>
          <p:cNvGrpSpPr>
            <a:grpSpLocks/>
          </p:cNvGrpSpPr>
          <p:nvPr/>
        </p:nvGrpSpPr>
        <p:grpSpPr bwMode="auto">
          <a:xfrm>
            <a:off x="621847" y="770021"/>
            <a:ext cx="1562852" cy="1541145"/>
            <a:chOff x="144" y="144"/>
            <a:chExt cx="1152" cy="1136"/>
          </a:xfrm>
        </p:grpSpPr>
        <p:sp>
          <p:nvSpPr>
            <p:cNvPr id="6" name="Rectangle 6">
              <a:extLst>
                <a:ext uri="{FF2B5EF4-FFF2-40B4-BE49-F238E27FC236}">
                  <a16:creationId xmlns:a16="http://schemas.microsoft.com/office/drawing/2014/main" id="{0E3CEB6F-9FF0-461E-AD39-CA290F2FC4C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7" name="Rectangle 7">
              <a:extLst>
                <a:ext uri="{FF2B5EF4-FFF2-40B4-BE49-F238E27FC236}">
                  <a16:creationId xmlns:a16="http://schemas.microsoft.com/office/drawing/2014/main" id="{26BC6587-4B80-401B-BED7-5548DE658097}"/>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8" name="Rectangle 8">
              <a:extLst>
                <a:ext uri="{FF2B5EF4-FFF2-40B4-BE49-F238E27FC236}">
                  <a16:creationId xmlns:a16="http://schemas.microsoft.com/office/drawing/2014/main" id="{C9E99F68-2C67-4181-A0A8-A010741AA19C}"/>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9" name="Rectangle 9">
              <a:extLst>
                <a:ext uri="{FF2B5EF4-FFF2-40B4-BE49-F238E27FC236}">
                  <a16:creationId xmlns:a16="http://schemas.microsoft.com/office/drawing/2014/main" id="{6AB55B69-E09B-4C12-8539-BCE02D522587}"/>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0" name="Rectangle 10">
              <a:extLst>
                <a:ext uri="{FF2B5EF4-FFF2-40B4-BE49-F238E27FC236}">
                  <a16:creationId xmlns:a16="http://schemas.microsoft.com/office/drawing/2014/main" id="{5BC789C6-8F9B-43C9-8943-11BF434D142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1" name="Rectangle 11">
              <a:extLst>
                <a:ext uri="{FF2B5EF4-FFF2-40B4-BE49-F238E27FC236}">
                  <a16:creationId xmlns:a16="http://schemas.microsoft.com/office/drawing/2014/main" id="{5F9CDE34-9CF4-4985-AC0E-8C913305A5C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2" name="Rectangle 12">
              <a:extLst>
                <a:ext uri="{FF2B5EF4-FFF2-40B4-BE49-F238E27FC236}">
                  <a16:creationId xmlns:a16="http://schemas.microsoft.com/office/drawing/2014/main" id="{8E6C477A-3159-4347-AA08-98E54B1853A1}"/>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3" name="Rectangle 13">
              <a:extLst>
                <a:ext uri="{FF2B5EF4-FFF2-40B4-BE49-F238E27FC236}">
                  <a16:creationId xmlns:a16="http://schemas.microsoft.com/office/drawing/2014/main" id="{437199CE-4F45-4D36-9896-A22F7A77D360}"/>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4" name="Rectangle 14">
              <a:extLst>
                <a:ext uri="{FF2B5EF4-FFF2-40B4-BE49-F238E27FC236}">
                  <a16:creationId xmlns:a16="http://schemas.microsoft.com/office/drawing/2014/main" id="{7EE45795-927C-41AA-ACFB-28DB42C2A3E5}"/>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000">
                  <a:solidFill>
                    <a:prstClr val="black"/>
                  </a:solidFill>
                </a:rPr>
                <a:t>1</a:t>
              </a:r>
            </a:p>
          </p:txBody>
        </p:sp>
        <p:sp>
          <p:nvSpPr>
            <p:cNvPr id="15" name="Line 15">
              <a:extLst>
                <a:ext uri="{FF2B5EF4-FFF2-40B4-BE49-F238E27FC236}">
                  <a16:creationId xmlns:a16="http://schemas.microsoft.com/office/drawing/2014/main" id="{E1FF3BB1-44E3-4AE5-A7B5-65A7920B1497}"/>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6" name="Line 16">
              <a:extLst>
                <a:ext uri="{FF2B5EF4-FFF2-40B4-BE49-F238E27FC236}">
                  <a16:creationId xmlns:a16="http://schemas.microsoft.com/office/drawing/2014/main" id="{838EB3BD-7EA3-4F99-8B1B-80E1A03F7445}"/>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7" name="Line 17">
              <a:extLst>
                <a:ext uri="{FF2B5EF4-FFF2-40B4-BE49-F238E27FC236}">
                  <a16:creationId xmlns:a16="http://schemas.microsoft.com/office/drawing/2014/main" id="{EBC0A23D-0F9F-4A11-BD52-B111295CDF8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8" name="Line 18">
              <a:extLst>
                <a:ext uri="{FF2B5EF4-FFF2-40B4-BE49-F238E27FC236}">
                  <a16:creationId xmlns:a16="http://schemas.microsoft.com/office/drawing/2014/main" id="{BB989BD3-8EBC-4DAB-8795-C968A25C450C}"/>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19" name="Line 19">
              <a:extLst>
                <a:ext uri="{FF2B5EF4-FFF2-40B4-BE49-F238E27FC236}">
                  <a16:creationId xmlns:a16="http://schemas.microsoft.com/office/drawing/2014/main" id="{ADA95841-BC35-4F30-8A0C-239E209CBA5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0" name="Line 20">
              <a:extLst>
                <a:ext uri="{FF2B5EF4-FFF2-40B4-BE49-F238E27FC236}">
                  <a16:creationId xmlns:a16="http://schemas.microsoft.com/office/drawing/2014/main" id="{7A330712-09DA-46A5-A21D-EBFB716A565B}"/>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1" name="Line 21">
              <a:extLst>
                <a:ext uri="{FF2B5EF4-FFF2-40B4-BE49-F238E27FC236}">
                  <a16:creationId xmlns:a16="http://schemas.microsoft.com/office/drawing/2014/main" id="{A7FDEEF0-DFE4-40C1-AB86-C853BD687F91}"/>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sp>
          <p:nvSpPr>
            <p:cNvPr id="22" name="Line 22">
              <a:extLst>
                <a:ext uri="{FF2B5EF4-FFF2-40B4-BE49-F238E27FC236}">
                  <a16:creationId xmlns:a16="http://schemas.microsoft.com/office/drawing/2014/main" id="{6655ED46-B53E-41A9-977F-34BF3309D1FB}"/>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endParaRPr lang="en-US">
                <a:solidFill>
                  <a:prstClr val="black"/>
                </a:solidFill>
                <a:latin typeface="Arial" panose="020B0604020202020204" pitchFamily="34" charset="0"/>
                <a:cs typeface="Arial" panose="020B0604020202020204" pitchFamily="34" charset="0"/>
              </a:endParaRPr>
            </a:p>
          </p:txBody>
        </p:sp>
      </p:grpSp>
      <p:graphicFrame>
        <p:nvGraphicFramePr>
          <p:cNvPr id="25" name="Group 380">
            <a:extLst>
              <a:ext uri="{FF2B5EF4-FFF2-40B4-BE49-F238E27FC236}">
                <a16:creationId xmlns:a16="http://schemas.microsoft.com/office/drawing/2014/main" id="{B3E39219-0D5C-425A-BC87-B9B1A2A73652}"/>
              </a:ext>
            </a:extLst>
          </p:cNvPr>
          <p:cNvGraphicFramePr>
            <a:graphicFrameLocks noGrp="1"/>
          </p:cNvGraphicFramePr>
          <p:nvPr/>
        </p:nvGraphicFramePr>
        <p:xfrm>
          <a:off x="882316" y="3001245"/>
          <a:ext cx="1061954" cy="1022115"/>
        </p:xfrm>
        <a:graphic>
          <a:graphicData uri="http://schemas.openxmlformats.org/drawingml/2006/table">
            <a:tbl>
              <a:tblPr>
                <a:tableStyleId>{D7AC3CCA-C797-4891-BE02-D94E43425B78}</a:tableStyleId>
              </a:tblPr>
              <a:tblGrid>
                <a:gridCol w="530977">
                  <a:extLst>
                    <a:ext uri="{9D8B030D-6E8A-4147-A177-3AD203B41FA5}">
                      <a16:colId xmlns:a16="http://schemas.microsoft.com/office/drawing/2014/main" val="20000"/>
                    </a:ext>
                  </a:extLst>
                </a:gridCol>
                <a:gridCol w="530977">
                  <a:extLst>
                    <a:ext uri="{9D8B030D-6E8A-4147-A177-3AD203B41FA5}">
                      <a16:colId xmlns:a16="http://schemas.microsoft.com/office/drawing/2014/main" val="20001"/>
                    </a:ext>
                  </a:extLst>
                </a:gridCol>
              </a:tblGrid>
              <a:tr h="5086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1</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2</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5134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3</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effectLst/>
                        </a:rPr>
                        <a:t>4</a:t>
                      </a:r>
                      <a:endParaRPr kumimoji="0" lang="en-US" sz="24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bl>
          </a:graphicData>
        </a:graphic>
      </p:graphicFrame>
      <p:sp>
        <p:nvSpPr>
          <p:cNvPr id="30" name="TextBox 29">
            <a:extLst>
              <a:ext uri="{FF2B5EF4-FFF2-40B4-BE49-F238E27FC236}">
                <a16:creationId xmlns:a16="http://schemas.microsoft.com/office/drawing/2014/main" id="{82124BD7-F72C-432C-9EFD-AFAB407B1B66}"/>
              </a:ext>
            </a:extLst>
          </p:cNvPr>
          <p:cNvSpPr txBox="1"/>
          <p:nvPr/>
        </p:nvSpPr>
        <p:spPr>
          <a:xfrm>
            <a:off x="1042918" y="371615"/>
            <a:ext cx="1241659" cy="369332"/>
          </a:xfrm>
          <a:prstGeom prst="rect">
            <a:avLst/>
          </a:prstGeom>
          <a:noFill/>
        </p:spPr>
        <p:txBody>
          <a:bodyPr wrap="square" rtlCol="0">
            <a:spAutoFit/>
          </a:bodyPr>
          <a:lstStyle/>
          <a:p>
            <a:r>
              <a:rPr lang="en-US" dirty="0"/>
              <a:t>Kernel</a:t>
            </a:r>
          </a:p>
        </p:txBody>
      </p:sp>
      <p:sp>
        <p:nvSpPr>
          <p:cNvPr id="31" name="TextBox 30">
            <a:extLst>
              <a:ext uri="{FF2B5EF4-FFF2-40B4-BE49-F238E27FC236}">
                <a16:creationId xmlns:a16="http://schemas.microsoft.com/office/drawing/2014/main" id="{4398DF6F-9983-47DF-A1C1-DC0CF7810769}"/>
              </a:ext>
            </a:extLst>
          </p:cNvPr>
          <p:cNvSpPr txBox="1"/>
          <p:nvPr/>
        </p:nvSpPr>
        <p:spPr>
          <a:xfrm>
            <a:off x="466776" y="2539614"/>
            <a:ext cx="1925053" cy="369332"/>
          </a:xfrm>
          <a:prstGeom prst="rect">
            <a:avLst/>
          </a:prstGeom>
          <a:noFill/>
        </p:spPr>
        <p:txBody>
          <a:bodyPr wrap="square" rtlCol="0">
            <a:spAutoFit/>
          </a:bodyPr>
          <a:lstStyle/>
          <a:p>
            <a:r>
              <a:rPr lang="en-US" dirty="0"/>
              <a:t>Input feature map</a:t>
            </a:r>
          </a:p>
        </p:txBody>
      </p:sp>
      <p:graphicFrame>
        <p:nvGraphicFramePr>
          <p:cNvPr id="32" name="Group 380">
            <a:extLst>
              <a:ext uri="{FF2B5EF4-FFF2-40B4-BE49-F238E27FC236}">
                <a16:creationId xmlns:a16="http://schemas.microsoft.com/office/drawing/2014/main" id="{F16349DE-2121-4819-BA43-672659A6FB7A}"/>
              </a:ext>
            </a:extLst>
          </p:cNvPr>
          <p:cNvGraphicFramePr>
            <a:graphicFrameLocks noGrp="1"/>
          </p:cNvGraphicFramePr>
          <p:nvPr/>
        </p:nvGraphicFramePr>
        <p:xfrm>
          <a:off x="882316" y="4810765"/>
          <a:ext cx="1061958" cy="1463040"/>
        </p:xfrm>
        <a:graphic>
          <a:graphicData uri="http://schemas.openxmlformats.org/drawingml/2006/table">
            <a:tbl>
              <a:tblPr>
                <a:tableStyleId>{D7AC3CCA-C797-4891-BE02-D94E43425B78}</a:tableStyleId>
              </a:tblPr>
              <a:tblGrid>
                <a:gridCol w="176993">
                  <a:extLst>
                    <a:ext uri="{9D8B030D-6E8A-4147-A177-3AD203B41FA5}">
                      <a16:colId xmlns:a16="http://schemas.microsoft.com/office/drawing/2014/main" val="3499234532"/>
                    </a:ext>
                  </a:extLst>
                </a:gridCol>
                <a:gridCol w="176993">
                  <a:extLst>
                    <a:ext uri="{9D8B030D-6E8A-4147-A177-3AD203B41FA5}">
                      <a16:colId xmlns:a16="http://schemas.microsoft.com/office/drawing/2014/main" val="3078082265"/>
                    </a:ext>
                  </a:extLst>
                </a:gridCol>
                <a:gridCol w="176993">
                  <a:extLst>
                    <a:ext uri="{9D8B030D-6E8A-4147-A177-3AD203B41FA5}">
                      <a16:colId xmlns:a16="http://schemas.microsoft.com/office/drawing/2014/main" val="20000"/>
                    </a:ext>
                  </a:extLst>
                </a:gridCol>
                <a:gridCol w="176993">
                  <a:extLst>
                    <a:ext uri="{9D8B030D-6E8A-4147-A177-3AD203B41FA5}">
                      <a16:colId xmlns:a16="http://schemas.microsoft.com/office/drawing/2014/main" val="20001"/>
                    </a:ext>
                  </a:extLst>
                </a:gridCol>
                <a:gridCol w="176993">
                  <a:extLst>
                    <a:ext uri="{9D8B030D-6E8A-4147-A177-3AD203B41FA5}">
                      <a16:colId xmlns:a16="http://schemas.microsoft.com/office/drawing/2014/main" val="1658005787"/>
                    </a:ext>
                  </a:extLst>
                </a:gridCol>
                <a:gridCol w="176993">
                  <a:extLst>
                    <a:ext uri="{9D8B030D-6E8A-4147-A177-3AD203B41FA5}">
                      <a16:colId xmlns:a16="http://schemas.microsoft.com/office/drawing/2014/main" val="3860380490"/>
                    </a:ext>
                  </a:extLst>
                </a:gridCol>
              </a:tblGrid>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348329742"/>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95685146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1</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2</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0"/>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3</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u="none" strike="noStrike" cap="none" normalizeH="0" baseline="0" dirty="0">
                          <a:ln>
                            <a:noFill/>
                          </a:ln>
                          <a:effectLst/>
                        </a:rPr>
                        <a:t>4</a:t>
                      </a: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0001"/>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2562976996"/>
                  </a:ext>
                </a:extLst>
              </a:tr>
              <a:tr h="188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Futura Bk BT" pitchFamily="34" charset="0"/>
                      </a:endParaRPr>
                    </a:p>
                  </a:txBody>
                  <a:tcPr marL="0" marR="0" horzOverflow="overflow"/>
                </a:tc>
                <a:extLst>
                  <a:ext uri="{0D108BD9-81ED-4DB2-BD59-A6C34878D82A}">
                    <a16:rowId xmlns:a16="http://schemas.microsoft.com/office/drawing/2014/main" val="1822113331"/>
                  </a:ext>
                </a:extLst>
              </a:tr>
            </a:tbl>
          </a:graphicData>
        </a:graphic>
      </p:graphicFrame>
      <p:sp>
        <p:nvSpPr>
          <p:cNvPr id="33" name="TextBox 32">
            <a:extLst>
              <a:ext uri="{FF2B5EF4-FFF2-40B4-BE49-F238E27FC236}">
                <a16:creationId xmlns:a16="http://schemas.microsoft.com/office/drawing/2014/main" id="{BE922AAC-BABD-4FB5-9900-A7F539B103BF}"/>
              </a:ext>
            </a:extLst>
          </p:cNvPr>
          <p:cNvSpPr txBox="1"/>
          <p:nvPr/>
        </p:nvSpPr>
        <p:spPr>
          <a:xfrm>
            <a:off x="169816" y="4338679"/>
            <a:ext cx="2727389" cy="369332"/>
          </a:xfrm>
          <a:prstGeom prst="rect">
            <a:avLst/>
          </a:prstGeom>
          <a:noFill/>
        </p:spPr>
        <p:txBody>
          <a:bodyPr wrap="square" rtlCol="0">
            <a:spAutoFit/>
          </a:bodyPr>
          <a:lstStyle/>
          <a:p>
            <a:r>
              <a:rPr lang="en-US" dirty="0"/>
              <a:t>Padded input feature map</a:t>
            </a:r>
          </a:p>
        </p:txBody>
      </p:sp>
      <p:pic>
        <p:nvPicPr>
          <p:cNvPr id="34" name="Picture 33">
            <a:extLst>
              <a:ext uri="{FF2B5EF4-FFF2-40B4-BE49-F238E27FC236}">
                <a16:creationId xmlns:a16="http://schemas.microsoft.com/office/drawing/2014/main" id="{6644E346-DA41-4469-8089-5A000FF09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509" y="0"/>
            <a:ext cx="1770491" cy="1986656"/>
          </a:xfrm>
          <a:prstGeom prst="rect">
            <a:avLst/>
          </a:prstGeom>
        </p:spPr>
      </p:pic>
      <p:graphicFrame>
        <p:nvGraphicFramePr>
          <p:cNvPr id="27" name="Group 380">
            <a:extLst>
              <a:ext uri="{FF2B5EF4-FFF2-40B4-BE49-F238E27FC236}">
                <a16:creationId xmlns:a16="http://schemas.microsoft.com/office/drawing/2014/main" id="{60C3EE9F-8BA8-42E9-B833-2A851219F5F8}"/>
              </a:ext>
            </a:extLst>
          </p:cNvPr>
          <p:cNvGraphicFramePr>
            <a:graphicFrameLocks noGrp="1"/>
          </p:cNvGraphicFramePr>
          <p:nvPr>
            <p:extLst>
              <p:ext uri="{D42A27DB-BD31-4B8C-83A1-F6EECF244321}">
                <p14:modId xmlns:p14="http://schemas.microsoft.com/office/powerpoint/2010/main" val="2315349665"/>
              </p:ext>
            </p:extLst>
          </p:nvPr>
        </p:nvGraphicFramePr>
        <p:xfrm>
          <a:off x="4692314" y="3538366"/>
          <a:ext cx="2422360" cy="2181708"/>
        </p:xfrm>
        <a:graphic>
          <a:graphicData uri="http://schemas.openxmlformats.org/drawingml/2006/table">
            <a:tbl>
              <a:tblPr>
                <a:tableStyleId>{D7AC3CCA-C797-4891-BE02-D94E43425B78}</a:tableStyleId>
              </a:tblPr>
              <a:tblGrid>
                <a:gridCol w="605590">
                  <a:extLst>
                    <a:ext uri="{9D8B030D-6E8A-4147-A177-3AD203B41FA5}">
                      <a16:colId xmlns:a16="http://schemas.microsoft.com/office/drawing/2014/main" val="3078082265"/>
                    </a:ext>
                  </a:extLst>
                </a:gridCol>
                <a:gridCol w="605590">
                  <a:extLst>
                    <a:ext uri="{9D8B030D-6E8A-4147-A177-3AD203B41FA5}">
                      <a16:colId xmlns:a16="http://schemas.microsoft.com/office/drawing/2014/main" val="20000"/>
                    </a:ext>
                  </a:extLst>
                </a:gridCol>
                <a:gridCol w="605590">
                  <a:extLst>
                    <a:ext uri="{9D8B030D-6E8A-4147-A177-3AD203B41FA5}">
                      <a16:colId xmlns:a16="http://schemas.microsoft.com/office/drawing/2014/main" val="20001"/>
                    </a:ext>
                  </a:extLst>
                </a:gridCol>
                <a:gridCol w="605590">
                  <a:extLst>
                    <a:ext uri="{9D8B030D-6E8A-4147-A177-3AD203B41FA5}">
                      <a16:colId xmlns:a16="http://schemas.microsoft.com/office/drawing/2014/main" val="1658005787"/>
                    </a:ext>
                  </a:extLst>
                </a:gridCol>
              </a:tblGrid>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a:t>
                      </a:r>
                    </a:p>
                  </a:txBody>
                  <a:tcPr marL="0" marR="0" horzOverflow="overflow"/>
                </a:tc>
                <a:extLst>
                  <a:ext uri="{0D108BD9-81ED-4DB2-BD59-A6C34878D82A}">
                    <a16:rowId xmlns:a16="http://schemas.microsoft.com/office/drawing/2014/main" val="1956851466"/>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32</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55</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60</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37</a:t>
                      </a:r>
                    </a:p>
                  </a:txBody>
                  <a:tcPr marL="0" marR="0" horzOverflow="overflow"/>
                </a:tc>
                <a:extLst>
                  <a:ext uri="{0D108BD9-81ED-4DB2-BD59-A6C34878D82A}">
                    <a16:rowId xmlns:a16="http://schemas.microsoft.com/office/drawing/2014/main" val="10000"/>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38</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66</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43</a:t>
                      </a:r>
                    </a:p>
                  </a:txBody>
                  <a:tcPr marL="0" marR="0" horzOverflow="overflow"/>
                </a:tc>
                <a:extLst>
                  <a:ext uri="{0D108BD9-81ED-4DB2-BD59-A6C34878D82A}">
                    <a16:rowId xmlns:a16="http://schemas.microsoft.com/office/drawing/2014/main" val="10001"/>
                  </a:ext>
                </a:extLst>
              </a:tr>
              <a:tr h="5454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41</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44</a:t>
                      </a:r>
                    </a:p>
                  </a:txBody>
                  <a:tcPr marL="0" marR="0"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27</a:t>
                      </a:r>
                    </a:p>
                  </a:txBody>
                  <a:tcPr marL="0" marR="0" horzOverflow="overflow"/>
                </a:tc>
                <a:extLst>
                  <a:ext uri="{0D108BD9-81ED-4DB2-BD59-A6C34878D82A}">
                    <a16:rowId xmlns:a16="http://schemas.microsoft.com/office/drawing/2014/main" val="2562976996"/>
                  </a:ext>
                </a:extLst>
              </a:tr>
            </a:tbl>
          </a:graphicData>
        </a:graphic>
      </p:graphicFrame>
      <p:sp>
        <p:nvSpPr>
          <p:cNvPr id="2" name="TextBox 1">
            <a:extLst>
              <a:ext uri="{FF2B5EF4-FFF2-40B4-BE49-F238E27FC236}">
                <a16:creationId xmlns:a16="http://schemas.microsoft.com/office/drawing/2014/main" id="{21023F53-8123-4759-8CE6-BC018DD464BF}"/>
              </a:ext>
            </a:extLst>
          </p:cNvPr>
          <p:cNvSpPr txBox="1"/>
          <p:nvPr/>
        </p:nvSpPr>
        <p:spPr>
          <a:xfrm>
            <a:off x="4490184" y="2311166"/>
            <a:ext cx="3046397" cy="369332"/>
          </a:xfrm>
          <a:prstGeom prst="rect">
            <a:avLst/>
          </a:prstGeom>
          <a:noFill/>
        </p:spPr>
        <p:txBody>
          <a:bodyPr wrap="square" rtlCol="0">
            <a:spAutoFit/>
          </a:bodyPr>
          <a:lstStyle/>
          <a:p>
            <a:r>
              <a:rPr lang="en-US" dirty="0">
                <a:solidFill>
                  <a:srgbClr val="FF0000"/>
                </a:solidFill>
              </a:rPr>
              <a:t>Cropped output feature map</a:t>
            </a:r>
          </a:p>
        </p:txBody>
      </p:sp>
      <p:sp>
        <p:nvSpPr>
          <p:cNvPr id="35" name="TextBox 34">
            <a:extLst>
              <a:ext uri="{FF2B5EF4-FFF2-40B4-BE49-F238E27FC236}">
                <a16:creationId xmlns:a16="http://schemas.microsoft.com/office/drawing/2014/main" id="{E33EE2CE-D9C8-4196-B5FB-281CB7D4EB92}"/>
              </a:ext>
            </a:extLst>
          </p:cNvPr>
          <p:cNvSpPr txBox="1"/>
          <p:nvPr/>
        </p:nvSpPr>
        <p:spPr>
          <a:xfrm>
            <a:off x="0" y="6506678"/>
            <a:ext cx="1944270" cy="369332"/>
          </a:xfrm>
          <a:prstGeom prst="rect">
            <a:avLst/>
          </a:prstGeom>
          <a:noFill/>
        </p:spPr>
        <p:txBody>
          <a:bodyPr wrap="square" rtlCol="0">
            <a:spAutoFit/>
          </a:bodyPr>
          <a:lstStyle/>
          <a:p>
            <a:r>
              <a:rPr lang="en-US" dirty="0">
                <a:solidFill>
                  <a:schemeClr val="bg1">
                    <a:lumMod val="50000"/>
                  </a:schemeClr>
                </a:solidFill>
              </a:rPr>
              <a:t>Inspired by </a:t>
            </a:r>
            <a:r>
              <a:rPr lang="en-US" dirty="0" err="1">
                <a:solidFill>
                  <a:schemeClr val="bg1">
                    <a:lumMod val="50000"/>
                  </a:schemeClr>
                </a:solidFill>
              </a:rPr>
              <a:t>andriys</a:t>
            </a:r>
            <a:endParaRPr lang="en-US" dirty="0">
              <a:solidFill>
                <a:schemeClr val="bg1">
                  <a:lumMod val="50000"/>
                </a:schemeClr>
              </a:solidFill>
            </a:endParaRPr>
          </a:p>
        </p:txBody>
      </p:sp>
    </p:spTree>
    <p:extLst>
      <p:ext uri="{BB962C8B-B14F-4D97-AF65-F5344CB8AC3E}">
        <p14:creationId xmlns:p14="http://schemas.microsoft.com/office/powerpoint/2010/main" val="15497269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AC45-4FA7-4B6A-86EA-0581BC6C5BFF}"/>
              </a:ext>
            </a:extLst>
          </p:cNvPr>
          <p:cNvSpPr>
            <a:spLocks noGrp="1"/>
          </p:cNvSpPr>
          <p:nvPr>
            <p:ph type="title"/>
          </p:nvPr>
        </p:nvSpPr>
        <p:spPr>
          <a:xfrm>
            <a:off x="130629" y="365126"/>
            <a:ext cx="8864081" cy="1325563"/>
          </a:xfrm>
        </p:spPr>
        <p:txBody>
          <a:bodyPr>
            <a:normAutofit/>
          </a:bodyPr>
          <a:lstStyle/>
          <a:p>
            <a:r>
              <a:rPr lang="en-US" sz="4000" dirty="0"/>
              <a:t>Is uneven overlap a problem?</a:t>
            </a:r>
          </a:p>
        </p:txBody>
      </p:sp>
      <p:sp>
        <p:nvSpPr>
          <p:cNvPr id="3" name="TextBox 2">
            <a:extLst>
              <a:ext uri="{FF2B5EF4-FFF2-40B4-BE49-F238E27FC236}">
                <a16:creationId xmlns:a16="http://schemas.microsoft.com/office/drawing/2014/main" id="{C3BEB41A-24B0-48AE-80FA-69C6F0C3827E}"/>
              </a:ext>
            </a:extLst>
          </p:cNvPr>
          <p:cNvSpPr txBox="1"/>
          <p:nvPr/>
        </p:nvSpPr>
        <p:spPr>
          <a:xfrm>
            <a:off x="205273" y="2146041"/>
            <a:ext cx="8789437" cy="2185214"/>
          </a:xfrm>
          <a:prstGeom prst="rect">
            <a:avLst/>
          </a:prstGeom>
          <a:noFill/>
        </p:spPr>
        <p:txBody>
          <a:bodyPr wrap="square" rtlCol="0">
            <a:spAutoFit/>
          </a:bodyPr>
          <a:lstStyle/>
          <a:p>
            <a:r>
              <a:rPr lang="en-US" sz="2800" dirty="0"/>
              <a:t>Yes = causes grid artifacts </a:t>
            </a:r>
            <a:br>
              <a:rPr lang="en-US" sz="2800" dirty="0"/>
            </a:br>
            <a:endParaRPr lang="en-US" sz="2800" dirty="0"/>
          </a:p>
          <a:p>
            <a:endParaRPr lang="en-US" sz="2800" dirty="0"/>
          </a:p>
          <a:p>
            <a:endParaRPr lang="en-US" sz="2800" dirty="0"/>
          </a:p>
          <a:p>
            <a:r>
              <a:rPr lang="en-US" sz="2400" dirty="0"/>
              <a:t>Could fix it by picking stride/kernel numbers which have no overlap…</a:t>
            </a:r>
          </a:p>
        </p:txBody>
      </p:sp>
      <p:pic>
        <p:nvPicPr>
          <p:cNvPr id="4" name="Picture 3">
            <a:extLst>
              <a:ext uri="{FF2B5EF4-FFF2-40B4-BE49-F238E27FC236}">
                <a16:creationId xmlns:a16="http://schemas.microsoft.com/office/drawing/2014/main" id="{AB2E7DA7-98AE-4A03-9418-C772FC11B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4384" y="641717"/>
            <a:ext cx="2286810" cy="2599437"/>
          </a:xfrm>
          <a:prstGeom prst="rect">
            <a:avLst/>
          </a:prstGeom>
        </p:spPr>
      </p:pic>
      <p:sp>
        <p:nvSpPr>
          <p:cNvPr id="5" name="TextBox 4">
            <a:extLst>
              <a:ext uri="{FF2B5EF4-FFF2-40B4-BE49-F238E27FC236}">
                <a16:creationId xmlns:a16="http://schemas.microsoft.com/office/drawing/2014/main" id="{37D69335-743B-43D8-8EF6-737CDFD868F3}"/>
              </a:ext>
            </a:extLst>
          </p:cNvPr>
          <p:cNvSpPr txBox="1"/>
          <p:nvPr/>
        </p:nvSpPr>
        <p:spPr>
          <a:xfrm>
            <a:off x="7103444" y="19250"/>
            <a:ext cx="1837640" cy="646331"/>
          </a:xfrm>
          <a:prstGeom prst="rect">
            <a:avLst/>
          </a:prstGeom>
          <a:noFill/>
        </p:spPr>
        <p:txBody>
          <a:bodyPr wrap="square" rtlCol="0">
            <a:spAutoFit/>
          </a:bodyPr>
          <a:lstStyle/>
          <a:p>
            <a:r>
              <a:rPr lang="en-US" dirty="0"/>
              <a:t>Uneven overlap across output</a:t>
            </a:r>
          </a:p>
        </p:txBody>
      </p:sp>
      <p:pic>
        <p:nvPicPr>
          <p:cNvPr id="6" name="Picture 5">
            <a:extLst>
              <a:ext uri="{FF2B5EF4-FFF2-40B4-BE49-F238E27FC236}">
                <a16:creationId xmlns:a16="http://schemas.microsoft.com/office/drawing/2014/main" id="{5E41AD95-91A0-4E31-AD93-AAE4A86FE7D8}"/>
              </a:ext>
            </a:extLst>
          </p:cNvPr>
          <p:cNvPicPr>
            <a:picLocks noChangeAspect="1"/>
          </p:cNvPicPr>
          <p:nvPr/>
        </p:nvPicPr>
        <p:blipFill>
          <a:blip r:embed="rId4"/>
          <a:stretch>
            <a:fillRect/>
          </a:stretch>
        </p:blipFill>
        <p:spPr>
          <a:xfrm>
            <a:off x="270659" y="2670057"/>
            <a:ext cx="4791075" cy="1190625"/>
          </a:xfrm>
          <a:prstGeom prst="rect">
            <a:avLst/>
          </a:prstGeom>
        </p:spPr>
      </p:pic>
      <p:pic>
        <p:nvPicPr>
          <p:cNvPr id="7" name="Picture 6">
            <a:extLst>
              <a:ext uri="{FF2B5EF4-FFF2-40B4-BE49-F238E27FC236}">
                <a16:creationId xmlns:a16="http://schemas.microsoft.com/office/drawing/2014/main" id="{B150BE42-31DD-461F-95EA-70914BCCD07E}"/>
              </a:ext>
            </a:extLst>
          </p:cNvPr>
          <p:cNvPicPr>
            <a:picLocks noChangeAspect="1"/>
          </p:cNvPicPr>
          <p:nvPr/>
        </p:nvPicPr>
        <p:blipFill>
          <a:blip r:embed="rId5"/>
          <a:stretch>
            <a:fillRect/>
          </a:stretch>
        </p:blipFill>
        <p:spPr>
          <a:xfrm>
            <a:off x="0" y="4316034"/>
            <a:ext cx="9144000" cy="2557941"/>
          </a:xfrm>
          <a:prstGeom prst="rect">
            <a:avLst/>
          </a:prstGeom>
        </p:spPr>
      </p:pic>
    </p:spTree>
    <p:extLst>
      <p:ext uri="{BB962C8B-B14F-4D97-AF65-F5344CB8AC3E}">
        <p14:creationId xmlns:p14="http://schemas.microsoft.com/office/powerpoint/2010/main" val="15051712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AC45-4FA7-4B6A-86EA-0581BC6C5BFF}"/>
              </a:ext>
            </a:extLst>
          </p:cNvPr>
          <p:cNvSpPr>
            <a:spLocks noGrp="1"/>
          </p:cNvSpPr>
          <p:nvPr>
            <p:ph type="title"/>
          </p:nvPr>
        </p:nvSpPr>
        <p:spPr>
          <a:xfrm>
            <a:off x="130629" y="365126"/>
            <a:ext cx="8864081" cy="1325563"/>
          </a:xfrm>
        </p:spPr>
        <p:txBody>
          <a:bodyPr>
            <a:normAutofit/>
          </a:bodyPr>
          <a:lstStyle/>
          <a:p>
            <a:r>
              <a:rPr lang="en-US" sz="4000" dirty="0"/>
              <a:t>Is uneven overlap a problem?</a:t>
            </a:r>
          </a:p>
        </p:txBody>
      </p:sp>
      <p:sp>
        <p:nvSpPr>
          <p:cNvPr id="3" name="TextBox 2">
            <a:extLst>
              <a:ext uri="{FF2B5EF4-FFF2-40B4-BE49-F238E27FC236}">
                <a16:creationId xmlns:a16="http://schemas.microsoft.com/office/drawing/2014/main" id="{C3BEB41A-24B0-48AE-80FA-69C6F0C3827E}"/>
              </a:ext>
            </a:extLst>
          </p:cNvPr>
          <p:cNvSpPr txBox="1"/>
          <p:nvPr/>
        </p:nvSpPr>
        <p:spPr>
          <a:xfrm>
            <a:off x="205273" y="2146041"/>
            <a:ext cx="8735811" cy="5201424"/>
          </a:xfrm>
          <a:prstGeom prst="rect">
            <a:avLst/>
          </a:prstGeom>
          <a:noFill/>
        </p:spPr>
        <p:txBody>
          <a:bodyPr wrap="square" rtlCol="0">
            <a:spAutoFit/>
          </a:bodyPr>
          <a:lstStyle/>
          <a:p>
            <a:r>
              <a:rPr lang="en-US" sz="2800" dirty="0"/>
              <a:t>Yes = causes grid artifacts </a:t>
            </a:r>
            <a:br>
              <a:rPr lang="en-US" sz="2800" dirty="0"/>
            </a:br>
            <a:endParaRPr lang="en-US" sz="2800" dirty="0"/>
          </a:p>
          <a:p>
            <a:endParaRPr lang="en-US" sz="2800" dirty="0"/>
          </a:p>
          <a:p>
            <a:endParaRPr lang="en-US" sz="2800" dirty="0"/>
          </a:p>
          <a:p>
            <a:r>
              <a:rPr lang="en-US" sz="2400" dirty="0"/>
              <a:t>Could fix it by picking stride/kernel numbers which have no overlap…</a:t>
            </a:r>
          </a:p>
          <a:p>
            <a:endParaRPr lang="en-US" sz="2800" dirty="0"/>
          </a:p>
          <a:p>
            <a:r>
              <a:rPr lang="en-US" sz="2400" dirty="0"/>
              <a:t>Or…</a:t>
            </a:r>
            <a:r>
              <a:rPr lang="en-US" sz="2400" i="1" dirty="0"/>
              <a:t>think in frequency</a:t>
            </a:r>
            <a:r>
              <a:rPr lang="en-US" sz="2400" dirty="0"/>
              <a:t>!</a:t>
            </a:r>
          </a:p>
          <a:p>
            <a:r>
              <a:rPr lang="en-US" sz="2400" dirty="0"/>
              <a:t>Introduce explicit bilinear </a:t>
            </a:r>
            <a:r>
              <a:rPr lang="en-US" sz="2400" dirty="0" err="1"/>
              <a:t>upsampling</a:t>
            </a:r>
            <a:r>
              <a:rPr lang="en-US" sz="2400" dirty="0"/>
              <a:t> before transpose convolution; let kernels of transpose convolution learn to fill in only high-frequency detail.  </a:t>
            </a:r>
          </a:p>
          <a:p>
            <a:endParaRPr lang="en-US" sz="2400" dirty="0"/>
          </a:p>
          <a:p>
            <a:r>
              <a:rPr lang="en-US" sz="2000" dirty="0">
                <a:hlinkClick r:id="rId3"/>
              </a:rPr>
              <a:t>https://distill.pub/2016/deconv-checkerboard/</a:t>
            </a:r>
            <a:r>
              <a:rPr lang="en-US" sz="2000" dirty="0"/>
              <a:t> </a:t>
            </a:r>
          </a:p>
          <a:p>
            <a:endParaRPr lang="en-US" sz="2800" dirty="0"/>
          </a:p>
        </p:txBody>
      </p:sp>
      <p:pic>
        <p:nvPicPr>
          <p:cNvPr id="4" name="Picture 3">
            <a:extLst>
              <a:ext uri="{FF2B5EF4-FFF2-40B4-BE49-F238E27FC236}">
                <a16:creationId xmlns:a16="http://schemas.microsoft.com/office/drawing/2014/main" id="{AB2E7DA7-98AE-4A03-9418-C772FC11B7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384" y="641717"/>
            <a:ext cx="2286810" cy="2599437"/>
          </a:xfrm>
          <a:prstGeom prst="rect">
            <a:avLst/>
          </a:prstGeom>
        </p:spPr>
      </p:pic>
      <p:sp>
        <p:nvSpPr>
          <p:cNvPr id="5" name="TextBox 4">
            <a:extLst>
              <a:ext uri="{FF2B5EF4-FFF2-40B4-BE49-F238E27FC236}">
                <a16:creationId xmlns:a16="http://schemas.microsoft.com/office/drawing/2014/main" id="{37D69335-743B-43D8-8EF6-737CDFD868F3}"/>
              </a:ext>
            </a:extLst>
          </p:cNvPr>
          <p:cNvSpPr txBox="1"/>
          <p:nvPr/>
        </p:nvSpPr>
        <p:spPr>
          <a:xfrm>
            <a:off x="7103444" y="19250"/>
            <a:ext cx="1837640" cy="646331"/>
          </a:xfrm>
          <a:prstGeom prst="rect">
            <a:avLst/>
          </a:prstGeom>
          <a:noFill/>
        </p:spPr>
        <p:txBody>
          <a:bodyPr wrap="square" rtlCol="0">
            <a:spAutoFit/>
          </a:bodyPr>
          <a:lstStyle/>
          <a:p>
            <a:r>
              <a:rPr lang="en-US" dirty="0"/>
              <a:t>Uneven overlap across output</a:t>
            </a:r>
          </a:p>
        </p:txBody>
      </p:sp>
      <p:pic>
        <p:nvPicPr>
          <p:cNvPr id="6" name="Picture 5">
            <a:extLst>
              <a:ext uri="{FF2B5EF4-FFF2-40B4-BE49-F238E27FC236}">
                <a16:creationId xmlns:a16="http://schemas.microsoft.com/office/drawing/2014/main" id="{5E41AD95-91A0-4E31-AD93-AAE4A86FE7D8}"/>
              </a:ext>
            </a:extLst>
          </p:cNvPr>
          <p:cNvPicPr>
            <a:picLocks noChangeAspect="1"/>
          </p:cNvPicPr>
          <p:nvPr/>
        </p:nvPicPr>
        <p:blipFill>
          <a:blip r:embed="rId5"/>
          <a:stretch>
            <a:fillRect/>
          </a:stretch>
        </p:blipFill>
        <p:spPr>
          <a:xfrm>
            <a:off x="270659" y="2670057"/>
            <a:ext cx="4791075" cy="1190625"/>
          </a:xfrm>
          <a:prstGeom prst="rect">
            <a:avLst/>
          </a:prstGeom>
        </p:spPr>
      </p:pic>
    </p:spTree>
    <p:extLst>
      <p:ext uri="{BB962C8B-B14F-4D97-AF65-F5344CB8AC3E}">
        <p14:creationId xmlns:p14="http://schemas.microsoft.com/office/powerpoint/2010/main" val="240259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vlab.postech.ac.kr/research/deconvnet/images/overall.png">
            <a:extLst>
              <a:ext uri="{FF2B5EF4-FFF2-40B4-BE49-F238E27FC236}">
                <a16:creationId xmlns:a16="http://schemas.microsoft.com/office/drawing/2014/main" id="{4216D158-1992-4290-9570-3CE14F021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55" y="2300233"/>
            <a:ext cx="8828690" cy="220870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9070CCE-6116-4B33-9BCD-82DD8ED259A6}"/>
              </a:ext>
            </a:extLst>
          </p:cNvPr>
          <p:cNvSpPr/>
          <p:nvPr/>
        </p:nvSpPr>
        <p:spPr>
          <a:xfrm>
            <a:off x="83011" y="6226385"/>
            <a:ext cx="805996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Zeiler</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 Deconvolutional Networks, CVPR 2010</a:t>
            </a:r>
          </a:p>
          <a:p>
            <a:pPr lvl="0"/>
            <a:r>
              <a:rPr lang="en-US" dirty="0">
                <a:solidFill>
                  <a:prstClr val="white">
                    <a:lumMod val="50000"/>
                  </a:prstClr>
                </a:solidFill>
              </a:rPr>
              <a:t>Noh et al., </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Learning Deconvolution Network for Semantic Segmentation, ICCV 2015</a:t>
            </a:r>
          </a:p>
        </p:txBody>
      </p:sp>
      <p:sp>
        <p:nvSpPr>
          <p:cNvPr id="8" name="Title 1">
            <a:extLst>
              <a:ext uri="{FF2B5EF4-FFF2-40B4-BE49-F238E27FC236}">
                <a16:creationId xmlns:a16="http://schemas.microsoft.com/office/drawing/2014/main" id="{7D8AC2CD-BF8D-42B6-9F70-5097A86205A3}"/>
              </a:ext>
            </a:extLst>
          </p:cNvPr>
          <p:cNvSpPr>
            <a:spLocks noGrp="1"/>
          </p:cNvSpPr>
          <p:nvPr>
            <p:ph type="title"/>
          </p:nvPr>
        </p:nvSpPr>
        <p:spPr>
          <a:xfrm>
            <a:off x="157655" y="365126"/>
            <a:ext cx="8828689" cy="1325563"/>
          </a:xfrm>
        </p:spPr>
        <p:txBody>
          <a:bodyPr>
            <a:normAutofit/>
          </a:bodyPr>
          <a:lstStyle/>
          <a:p>
            <a:r>
              <a:rPr lang="en-US" sz="3600" dirty="0"/>
              <a:t>‘Deconvolution’ networks </a:t>
            </a:r>
            <a:r>
              <a:rPr lang="en-US" sz="3600" i="1" dirty="0"/>
              <a:t>learn to </a:t>
            </a:r>
            <a:r>
              <a:rPr lang="en-US" sz="3600" i="1" dirty="0" err="1"/>
              <a:t>upsample</a:t>
            </a:r>
            <a:endParaRPr lang="en-US" sz="3600" dirty="0"/>
          </a:p>
        </p:txBody>
      </p:sp>
      <p:sp>
        <p:nvSpPr>
          <p:cNvPr id="9" name="TextBox 8">
            <a:extLst>
              <a:ext uri="{FF2B5EF4-FFF2-40B4-BE49-F238E27FC236}">
                <a16:creationId xmlns:a16="http://schemas.microsoft.com/office/drawing/2014/main" id="{F1B13575-EBD9-4B5C-944A-7EAD3819D38D}"/>
              </a:ext>
            </a:extLst>
          </p:cNvPr>
          <p:cNvSpPr txBox="1"/>
          <p:nvPr/>
        </p:nvSpPr>
        <p:spPr>
          <a:xfrm>
            <a:off x="313321" y="4585940"/>
            <a:ext cx="848051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Often called “deconvolution”, but </a:t>
            </a:r>
            <a:r>
              <a:rPr lang="en-US" dirty="0">
                <a:solidFill>
                  <a:prstClr val="black"/>
                </a:solidFill>
                <a:latin typeface="Calibri" panose="020F0502020204030204"/>
              </a:rPr>
              <a:t>misnomer.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 the deconvolution that we saw in deblurring -&gt; that is division in the Fourier domain.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‘Transposed convolution’ is better.</a:t>
            </a:r>
          </a:p>
        </p:txBody>
      </p:sp>
    </p:spTree>
    <p:extLst>
      <p:ext uri="{BB962C8B-B14F-4D97-AF65-F5344CB8AC3E}">
        <p14:creationId xmlns:p14="http://schemas.microsoft.com/office/powerpoint/2010/main" val="171942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A31DDEE-88FC-4224-88FA-E24860AE4B4A}"/>
              </a:ext>
            </a:extLst>
          </p:cNvPr>
          <p:cNvSpPr>
            <a:spLocks noGrp="1"/>
          </p:cNvSpPr>
          <p:nvPr>
            <p:ph type="body" idx="1"/>
          </p:nvPr>
        </p:nvSpPr>
        <p:spPr/>
        <p:txBody>
          <a:bodyPr>
            <a:normAutofit/>
          </a:bodyPr>
          <a:lstStyle/>
          <a:p>
            <a:r>
              <a:rPr lang="en-US" sz="2800" dirty="0"/>
              <a:t>But we have </a:t>
            </a:r>
            <a:r>
              <a:rPr lang="en-US" sz="2800" dirty="0" err="1"/>
              <a:t>downsampled</a:t>
            </a:r>
            <a:r>
              <a:rPr lang="en-US" sz="2800" dirty="0"/>
              <a:t> </a:t>
            </a:r>
            <a:r>
              <a:rPr lang="en-US" sz="2800" i="1" dirty="0"/>
              <a:t>so far</a:t>
            </a:r>
            <a:r>
              <a:rPr lang="en-US" sz="2800" dirty="0"/>
              <a:t>…</a:t>
            </a:r>
          </a:p>
          <a:p>
            <a:r>
              <a:rPr lang="en-US" sz="2800" dirty="0"/>
              <a:t>How do we ‘learn to create’ or ‘learn to restore’ </a:t>
            </a:r>
            <a:br>
              <a:rPr lang="en-US" sz="2800" dirty="0"/>
            </a:br>
            <a:r>
              <a:rPr lang="en-US" sz="2800" dirty="0"/>
              <a:t>new high frequency detail?</a:t>
            </a:r>
          </a:p>
        </p:txBody>
      </p:sp>
    </p:spTree>
    <p:extLst>
      <p:ext uri="{BB962C8B-B14F-4D97-AF65-F5344CB8AC3E}">
        <p14:creationId xmlns:p14="http://schemas.microsoft.com/office/powerpoint/2010/main" val="254219095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 dirty="0"/>
              <a:t>Spectrum of deep features</a:t>
            </a:r>
          </a:p>
        </p:txBody>
      </p:sp>
      <p:grpSp>
        <p:nvGrpSpPr>
          <p:cNvPr id="172" name="Shape 172"/>
          <p:cNvGrpSpPr/>
          <p:nvPr/>
        </p:nvGrpSpPr>
        <p:grpSpPr>
          <a:xfrm>
            <a:off x="4523425" y="4699025"/>
            <a:ext cx="1644000" cy="331800"/>
            <a:chOff x="1184450" y="4020350"/>
            <a:chExt cx="1644000" cy="331800"/>
          </a:xfrm>
        </p:grpSpPr>
        <p:sp>
          <p:nvSpPr>
            <p:cNvPr id="173" name="Shape 173"/>
            <p:cNvSpPr/>
            <p:nvPr/>
          </p:nvSpPr>
          <p:spPr>
            <a:xfrm>
              <a:off x="2170850" y="4020350"/>
              <a:ext cx="328800" cy="329699"/>
            </a:xfrm>
            <a:prstGeom prst="rect">
              <a:avLst/>
            </a:prstGeom>
            <a:solidFill>
              <a:srgbClr val="C80000"/>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4" name="Shape 174"/>
            <p:cNvSpPr/>
            <p:nvPr/>
          </p:nvSpPr>
          <p:spPr>
            <a:xfrm>
              <a:off x="1842050" y="4020350"/>
              <a:ext cx="328800" cy="331800"/>
            </a:xfrm>
            <a:prstGeom prst="rect">
              <a:avLst/>
            </a:prstGeom>
            <a:solidFill>
              <a:srgbClr val="FF1919"/>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5" name="Shape 175"/>
            <p:cNvSpPr/>
            <p:nvPr/>
          </p:nvSpPr>
          <p:spPr>
            <a:xfrm>
              <a:off x="1513250" y="4020350"/>
              <a:ext cx="328800" cy="329999"/>
            </a:xfrm>
            <a:prstGeom prst="rect">
              <a:avLst/>
            </a:prstGeom>
            <a:solidFill>
              <a:srgbClr val="FF6969"/>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6" name="Shape 176"/>
            <p:cNvSpPr/>
            <p:nvPr/>
          </p:nvSpPr>
          <p:spPr>
            <a:xfrm>
              <a:off x="1184450" y="4020350"/>
              <a:ext cx="328800" cy="329699"/>
            </a:xfrm>
            <a:prstGeom prst="rect">
              <a:avLst/>
            </a:prstGeom>
            <a:solidFill>
              <a:srgbClr val="FFB9B9"/>
            </a:solidFill>
            <a:ln>
              <a:noFill/>
            </a:ln>
          </p:spPr>
          <p:txBody>
            <a:bodyPr lIns="91425" tIns="91425" rIns="91425" bIns="91425" anchor="ctr" anchorCtr="0">
              <a:noAutofit/>
            </a:bodyPr>
            <a:lstStyle/>
            <a:p>
              <a:endParaRPr sz="1400" kern="0">
                <a:solidFill>
                  <a:srgbClr val="000000"/>
                </a:solidFill>
                <a:cs typeface="Arial"/>
                <a:sym typeface="Arial"/>
              </a:endParaRPr>
            </a:p>
          </p:txBody>
        </p:sp>
        <p:sp>
          <p:nvSpPr>
            <p:cNvPr id="177" name="Shape 177"/>
            <p:cNvSpPr/>
            <p:nvPr/>
          </p:nvSpPr>
          <p:spPr>
            <a:xfrm>
              <a:off x="2499650" y="4020350"/>
              <a:ext cx="328800" cy="329699"/>
            </a:xfrm>
            <a:prstGeom prst="rect">
              <a:avLst/>
            </a:prstGeom>
            <a:solidFill>
              <a:srgbClr val="A00000"/>
            </a:solidFill>
            <a:ln>
              <a:noFill/>
            </a:ln>
          </p:spPr>
          <p:txBody>
            <a:bodyPr lIns="91425" tIns="91425" rIns="91425" bIns="91425" anchor="ctr" anchorCtr="0">
              <a:noAutofit/>
            </a:bodyPr>
            <a:lstStyle/>
            <a:p>
              <a:endParaRPr sz="1400" kern="0">
                <a:solidFill>
                  <a:srgbClr val="000000"/>
                </a:solidFill>
                <a:cs typeface="Arial"/>
                <a:sym typeface="Arial"/>
              </a:endParaRPr>
            </a:p>
          </p:txBody>
        </p:sp>
      </p:grpSp>
      <p:sp>
        <p:nvSpPr>
          <p:cNvPr id="178" name="Shape 178"/>
          <p:cNvSpPr txBox="1"/>
          <p:nvPr/>
        </p:nvSpPr>
        <p:spPr>
          <a:xfrm>
            <a:off x="457200" y="2152320"/>
            <a:ext cx="8562000" cy="857400"/>
          </a:xfrm>
          <a:prstGeom prst="rect">
            <a:avLst/>
          </a:prstGeom>
          <a:noFill/>
          <a:ln>
            <a:noFill/>
          </a:ln>
        </p:spPr>
        <p:txBody>
          <a:bodyPr lIns="91425" tIns="91425" rIns="91425" bIns="91425" anchor="t" anchorCtr="0">
            <a:noAutofit/>
          </a:bodyPr>
          <a:lstStyle/>
          <a:p>
            <a:r>
              <a:rPr lang="en" sz="2400" kern="0" dirty="0">
                <a:solidFill>
                  <a:srgbClr val="000000"/>
                </a:solidFill>
                <a:cs typeface="Arial"/>
                <a:sym typeface="Arial"/>
              </a:rPr>
              <a:t>Combine </a:t>
            </a:r>
            <a:r>
              <a:rPr lang="en" sz="2400" i="1" kern="0" dirty="0">
                <a:solidFill>
                  <a:srgbClr val="000000"/>
                </a:solidFill>
                <a:cs typeface="Arial"/>
                <a:sym typeface="Arial"/>
              </a:rPr>
              <a:t>where</a:t>
            </a:r>
            <a:r>
              <a:rPr lang="en" sz="2400" kern="0" dirty="0">
                <a:solidFill>
                  <a:srgbClr val="000000"/>
                </a:solidFill>
                <a:cs typeface="Arial"/>
                <a:sym typeface="Arial"/>
              </a:rPr>
              <a:t> (local, shallow) with </a:t>
            </a:r>
            <a:r>
              <a:rPr lang="en" sz="2400" i="1" kern="0" dirty="0">
                <a:solidFill>
                  <a:srgbClr val="000000"/>
                </a:solidFill>
                <a:cs typeface="Arial"/>
                <a:sym typeface="Arial"/>
              </a:rPr>
              <a:t>what</a:t>
            </a:r>
            <a:r>
              <a:rPr lang="en" sz="2400" kern="0" dirty="0">
                <a:solidFill>
                  <a:srgbClr val="000000"/>
                </a:solidFill>
                <a:cs typeface="Arial"/>
                <a:sym typeface="Arial"/>
              </a:rPr>
              <a:t> (global, deep)</a:t>
            </a:r>
          </a:p>
        </p:txBody>
      </p:sp>
      <p:sp>
        <p:nvSpPr>
          <p:cNvPr id="179" name="Shape 179"/>
          <p:cNvSpPr txBox="1"/>
          <p:nvPr/>
        </p:nvSpPr>
        <p:spPr>
          <a:xfrm>
            <a:off x="4472601" y="5074050"/>
            <a:ext cx="5393399" cy="857400"/>
          </a:xfrm>
          <a:prstGeom prst="rect">
            <a:avLst/>
          </a:prstGeom>
          <a:noFill/>
          <a:ln>
            <a:noFill/>
          </a:ln>
        </p:spPr>
        <p:txBody>
          <a:bodyPr lIns="91425" tIns="91425" rIns="91425" bIns="91425" anchor="ctr" anchorCtr="0">
            <a:noAutofit/>
          </a:bodyPr>
          <a:lstStyle/>
          <a:p>
            <a:r>
              <a:rPr lang="en" kern="0" dirty="0">
                <a:solidFill>
                  <a:srgbClr val="000000"/>
                </a:solidFill>
                <a:cs typeface="Arial"/>
                <a:sym typeface="Arial"/>
              </a:rPr>
              <a:t>Fuse features into </a:t>
            </a:r>
            <a:r>
              <a:rPr lang="en" b="1" kern="0" dirty="0">
                <a:solidFill>
                  <a:srgbClr val="000000"/>
                </a:solidFill>
                <a:cs typeface="Arial"/>
                <a:sym typeface="Arial"/>
              </a:rPr>
              <a:t>deep jet</a:t>
            </a:r>
          </a:p>
          <a:p>
            <a:endParaRPr b="1" kern="0" dirty="0">
              <a:solidFill>
                <a:srgbClr val="000000"/>
              </a:solidFill>
              <a:cs typeface="Arial"/>
              <a:sym typeface="Arial"/>
            </a:endParaRPr>
          </a:p>
          <a:p>
            <a:r>
              <a:rPr lang="en" sz="1400" kern="0" dirty="0">
                <a:solidFill>
                  <a:srgbClr val="000000"/>
                </a:solidFill>
                <a:cs typeface="Arial"/>
                <a:sym typeface="Arial"/>
              </a:rPr>
              <a:t>(cf. Hariharan et al. CVPR15 “hypercolumn”)</a:t>
            </a:r>
          </a:p>
        </p:txBody>
      </p:sp>
      <p:sp>
        <p:nvSpPr>
          <p:cNvPr id="180" name="Shape 180"/>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113</a:t>
            </a:fld>
            <a:endParaRPr lang="en"/>
          </a:p>
        </p:txBody>
      </p:sp>
      <p:pic>
        <p:nvPicPr>
          <p:cNvPr id="181" name="Shape 181" descr="jet.png"/>
          <p:cNvPicPr preferRelativeResize="0"/>
          <p:nvPr/>
        </p:nvPicPr>
        <p:blipFill>
          <a:blip r:embed="rId3">
            <a:alphaModFix/>
          </a:blip>
          <a:stretch>
            <a:fillRect/>
          </a:stretch>
        </p:blipFill>
        <p:spPr>
          <a:xfrm>
            <a:off x="550712" y="2980460"/>
            <a:ext cx="8042576" cy="1253929"/>
          </a:xfrm>
          <a:prstGeom prst="rect">
            <a:avLst/>
          </a:prstGeom>
          <a:noFill/>
          <a:ln>
            <a:noFill/>
          </a:ln>
        </p:spPr>
      </p:pic>
      <p:pic>
        <p:nvPicPr>
          <p:cNvPr id="182" name="Shape 182"/>
          <p:cNvPicPr preferRelativeResize="0"/>
          <p:nvPr/>
        </p:nvPicPr>
        <p:blipFill>
          <a:blip r:embed="rId4">
            <a:alphaModFix/>
          </a:blip>
          <a:stretch>
            <a:fillRect/>
          </a:stretch>
        </p:blipFill>
        <p:spPr>
          <a:xfrm rot="10800000">
            <a:off x="5124925" y="4338113"/>
            <a:ext cx="95250" cy="257175"/>
          </a:xfrm>
          <a:prstGeom prst="rect">
            <a:avLst/>
          </a:prstGeom>
          <a:noFill/>
          <a:ln>
            <a:noFill/>
          </a:ln>
        </p:spPr>
      </p:pic>
      <p:sp>
        <p:nvSpPr>
          <p:cNvPr id="14" name="Rectangle 13"/>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15014651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138875" y="491250"/>
            <a:ext cx="8865640" cy="1429378"/>
          </a:xfrm>
          <a:prstGeom prst="rect">
            <a:avLst/>
          </a:prstGeom>
        </p:spPr>
        <p:txBody>
          <a:bodyPr lIns="91425" tIns="91425" rIns="91425" bIns="91425" anchor="b" anchorCtr="0">
            <a:noAutofit/>
          </a:bodyPr>
          <a:lstStyle/>
          <a:p>
            <a:r>
              <a:rPr lang="en-US" dirty="0"/>
              <a:t>Learning </a:t>
            </a:r>
            <a:r>
              <a:rPr lang="en-US" dirty="0" err="1"/>
              <a:t>upsampling</a:t>
            </a:r>
            <a:r>
              <a:rPr lang="en-US" dirty="0"/>
              <a:t> kernels </a:t>
            </a:r>
            <a:br>
              <a:rPr lang="en-US" dirty="0"/>
            </a:br>
            <a:r>
              <a:rPr lang="en-US" dirty="0"/>
              <a:t>with s</a:t>
            </a:r>
            <a:r>
              <a:rPr lang="en" dirty="0"/>
              <a:t>kip layer </a:t>
            </a:r>
            <a:r>
              <a:rPr lang="en-US" dirty="0"/>
              <a:t>refinement</a:t>
            </a:r>
            <a:endParaRPr lang="en" dirty="0"/>
          </a:p>
        </p:txBody>
      </p:sp>
      <p:pic>
        <p:nvPicPr>
          <p:cNvPr id="188" name="Shape 188" descr="skip.png"/>
          <p:cNvPicPr preferRelativeResize="0"/>
          <p:nvPr/>
        </p:nvPicPr>
        <p:blipFill rotWithShape="1">
          <a:blip r:embed="rId3">
            <a:alphaModFix/>
          </a:blip>
          <a:srcRect r="16352"/>
          <a:stretch/>
        </p:blipFill>
        <p:spPr>
          <a:xfrm>
            <a:off x="138875" y="2287325"/>
            <a:ext cx="6792260" cy="3457876"/>
          </a:xfrm>
          <a:prstGeom prst="rect">
            <a:avLst/>
          </a:prstGeom>
          <a:noFill/>
          <a:ln>
            <a:noFill/>
          </a:ln>
        </p:spPr>
      </p:pic>
      <p:grpSp>
        <p:nvGrpSpPr>
          <p:cNvPr id="189" name="Shape 189"/>
          <p:cNvGrpSpPr/>
          <p:nvPr/>
        </p:nvGrpSpPr>
        <p:grpSpPr>
          <a:xfrm>
            <a:off x="3925079" y="3591433"/>
            <a:ext cx="1518599" cy="1454700"/>
            <a:chOff x="3812703" y="2589108"/>
            <a:chExt cx="1518599" cy="1454700"/>
          </a:xfrm>
        </p:grpSpPr>
        <p:pic>
          <p:nvPicPr>
            <p:cNvPr id="190" name="Shape 190"/>
            <p:cNvPicPr preferRelativeResize="0"/>
            <p:nvPr/>
          </p:nvPicPr>
          <p:blipFill>
            <a:blip r:embed="rId4">
              <a:alphaModFix/>
            </a:blip>
            <a:stretch>
              <a:fillRect/>
            </a:stretch>
          </p:blipFill>
          <p:spPr>
            <a:xfrm rot="2589682">
              <a:off x="4705215" y="2955855"/>
              <a:ext cx="95257" cy="257195"/>
            </a:xfrm>
            <a:prstGeom prst="rect">
              <a:avLst/>
            </a:prstGeom>
            <a:noFill/>
            <a:ln>
              <a:noFill/>
            </a:ln>
          </p:spPr>
        </p:pic>
        <p:pic>
          <p:nvPicPr>
            <p:cNvPr id="191" name="Shape 191"/>
            <p:cNvPicPr preferRelativeResize="0"/>
            <p:nvPr/>
          </p:nvPicPr>
          <p:blipFill>
            <a:blip r:embed="rId4">
              <a:alphaModFix/>
            </a:blip>
            <a:stretch>
              <a:fillRect/>
            </a:stretch>
          </p:blipFill>
          <p:spPr>
            <a:xfrm rot="-8210318">
              <a:off x="4254070" y="3400635"/>
              <a:ext cx="95257" cy="257195"/>
            </a:xfrm>
            <a:prstGeom prst="rect">
              <a:avLst/>
            </a:prstGeom>
            <a:noFill/>
            <a:ln>
              <a:noFill/>
            </a:ln>
          </p:spPr>
        </p:pic>
        <p:sp>
          <p:nvSpPr>
            <p:cNvPr id="192" name="Shape 192"/>
            <p:cNvSpPr txBox="1"/>
            <p:nvPr/>
          </p:nvSpPr>
          <p:spPr>
            <a:xfrm rot="2588524">
              <a:off x="3698514" y="3138175"/>
              <a:ext cx="1746977" cy="356565"/>
            </a:xfrm>
            <a:prstGeom prst="rect">
              <a:avLst/>
            </a:prstGeom>
            <a:noFill/>
            <a:ln>
              <a:noFill/>
            </a:ln>
          </p:spPr>
          <p:txBody>
            <a:bodyPr lIns="91425" tIns="91425" rIns="91425" bIns="91425" anchor="t" anchorCtr="0">
              <a:noAutofit/>
            </a:bodyPr>
            <a:lstStyle/>
            <a:p>
              <a:r>
                <a:rPr lang="en-US" sz="1400" kern="0" dirty="0">
                  <a:solidFill>
                    <a:srgbClr val="CC4125"/>
                  </a:solidFill>
                  <a:cs typeface="Arial"/>
                  <a:sym typeface="Arial"/>
                </a:rPr>
                <a:t>S</a:t>
              </a:r>
              <a:r>
                <a:rPr lang="en" sz="1400" kern="0" dirty="0">
                  <a:solidFill>
                    <a:srgbClr val="CC4125"/>
                  </a:solidFill>
                  <a:cs typeface="Arial"/>
                  <a:sym typeface="Arial"/>
                </a:rPr>
                <a:t>kip to fuse layers!</a:t>
              </a:r>
            </a:p>
          </p:txBody>
        </p:sp>
      </p:grpSp>
      <p:grpSp>
        <p:nvGrpSpPr>
          <p:cNvPr id="193" name="Shape 193"/>
          <p:cNvGrpSpPr/>
          <p:nvPr/>
        </p:nvGrpSpPr>
        <p:grpSpPr>
          <a:xfrm>
            <a:off x="6875107" y="2719126"/>
            <a:ext cx="1811692" cy="3195137"/>
            <a:chOff x="6875107" y="1861875"/>
            <a:chExt cx="1811692" cy="3195137"/>
          </a:xfrm>
        </p:grpSpPr>
        <p:sp>
          <p:nvSpPr>
            <p:cNvPr id="194" name="Shape 194"/>
            <p:cNvSpPr/>
            <p:nvPr/>
          </p:nvSpPr>
          <p:spPr>
            <a:xfrm rot="5400000">
              <a:off x="6440107" y="22968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sp>
          <p:nvSpPr>
            <p:cNvPr id="195" name="Shape 195"/>
            <p:cNvSpPr/>
            <p:nvPr/>
          </p:nvSpPr>
          <p:spPr>
            <a:xfrm rot="5400000">
              <a:off x="6459275" y="35276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cxnSp>
          <p:nvCxnSpPr>
            <p:cNvPr id="196" name="Shape 196"/>
            <p:cNvCxnSpPr/>
            <p:nvPr/>
          </p:nvCxnSpPr>
          <p:spPr>
            <a:xfrm>
              <a:off x="6910225" y="4420475"/>
              <a:ext cx="597000" cy="0"/>
            </a:xfrm>
            <a:prstGeom prst="straightConnector1">
              <a:avLst/>
            </a:prstGeom>
            <a:noFill/>
            <a:ln w="19050" cap="flat" cmpd="sng">
              <a:solidFill>
                <a:srgbClr val="000000"/>
              </a:solidFill>
              <a:prstDash val="solid"/>
              <a:round/>
              <a:headEnd type="none" w="lg" len="lg"/>
              <a:tailEnd type="triangle" w="lg" len="lg"/>
            </a:ln>
          </p:spPr>
        </p:cxnSp>
        <p:sp>
          <p:nvSpPr>
            <p:cNvPr id="197" name="Shape 197"/>
            <p:cNvSpPr txBox="1"/>
            <p:nvPr/>
          </p:nvSpPr>
          <p:spPr>
            <a:xfrm>
              <a:off x="7308000" y="2178775"/>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8" name="Shape 198"/>
            <p:cNvSpPr txBox="1"/>
            <p:nvPr/>
          </p:nvSpPr>
          <p:spPr>
            <a:xfrm>
              <a:off x="7307987" y="3402837"/>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9" name="Shape 199"/>
            <p:cNvSpPr txBox="1"/>
            <p:nvPr/>
          </p:nvSpPr>
          <p:spPr>
            <a:xfrm>
              <a:off x="7258562" y="4713812"/>
              <a:ext cx="1378800" cy="343199"/>
            </a:xfrm>
            <a:prstGeom prst="rect">
              <a:avLst/>
            </a:prstGeom>
            <a:noFill/>
            <a:ln>
              <a:noFill/>
            </a:ln>
          </p:spPr>
          <p:txBody>
            <a:bodyPr lIns="91425" tIns="91425" rIns="91425" bIns="91425" anchor="t" anchorCtr="0">
              <a:noAutofit/>
            </a:bodyPr>
            <a:lstStyle/>
            <a:p>
              <a:pPr algn="ctr"/>
              <a:r>
                <a:rPr lang="en" sz="1400" kern="0">
                  <a:solidFill>
                    <a:srgbClr val="000000"/>
                  </a:solidFill>
                  <a:cs typeface="Arial"/>
                  <a:sym typeface="Arial"/>
                </a:rPr>
                <a:t>dense output</a:t>
              </a:r>
            </a:p>
          </p:txBody>
        </p:sp>
        <p:pic>
          <p:nvPicPr>
            <p:cNvPr id="200" name="Shape 200" descr="skip.png"/>
            <p:cNvPicPr preferRelativeResize="0"/>
            <p:nvPr/>
          </p:nvPicPr>
          <p:blipFill rotWithShape="1">
            <a:blip r:embed="rId3">
              <a:alphaModFix/>
            </a:blip>
            <a:srcRect t="9124" r="92089" b="70408"/>
            <a:stretch/>
          </p:blipFill>
          <p:spPr>
            <a:xfrm>
              <a:off x="7626800" y="4066612"/>
              <a:ext cx="642353" cy="707723"/>
            </a:xfrm>
            <a:prstGeom prst="rect">
              <a:avLst/>
            </a:prstGeom>
            <a:noFill/>
            <a:ln>
              <a:noFill/>
            </a:ln>
          </p:spPr>
        </p:pic>
      </p:grpSp>
      <p:grpSp>
        <p:nvGrpSpPr>
          <p:cNvPr id="202" name="Shape 202"/>
          <p:cNvGrpSpPr/>
          <p:nvPr/>
        </p:nvGrpSpPr>
        <p:grpSpPr>
          <a:xfrm>
            <a:off x="517700" y="3406875"/>
            <a:ext cx="4321274" cy="2507374"/>
            <a:chOff x="457200" y="2380575"/>
            <a:chExt cx="4321274" cy="2507374"/>
          </a:xfrm>
        </p:grpSpPr>
        <p:cxnSp>
          <p:nvCxnSpPr>
            <p:cNvPr id="203" name="Shape 203"/>
            <p:cNvCxnSpPr/>
            <p:nvPr/>
          </p:nvCxnSpPr>
          <p:spPr>
            <a:xfrm>
              <a:off x="634275" y="2380575"/>
              <a:ext cx="4144199" cy="2333400"/>
            </a:xfrm>
            <a:prstGeom prst="curvedConnector3">
              <a:avLst>
                <a:gd name="adj1" fmla="val 50000"/>
              </a:avLst>
            </a:prstGeom>
            <a:noFill/>
            <a:ln w="19050" cap="flat" cmpd="sng">
              <a:solidFill>
                <a:srgbClr val="980000"/>
              </a:solidFill>
              <a:prstDash val="solid"/>
              <a:round/>
              <a:headEnd type="stealth" w="lg" len="lg"/>
              <a:tailEnd type="none" w="lg" len="lg"/>
            </a:ln>
          </p:spPr>
        </p:cxnSp>
        <p:sp>
          <p:nvSpPr>
            <p:cNvPr id="204" name="Shape 204"/>
            <p:cNvSpPr txBox="1"/>
            <p:nvPr/>
          </p:nvSpPr>
          <p:spPr>
            <a:xfrm>
              <a:off x="457200" y="3572450"/>
              <a:ext cx="2558700" cy="1315499"/>
            </a:xfrm>
            <a:prstGeom prst="rect">
              <a:avLst/>
            </a:prstGeom>
            <a:noFill/>
            <a:ln>
              <a:noFill/>
            </a:ln>
          </p:spPr>
          <p:txBody>
            <a:bodyPr lIns="91425" tIns="91425" rIns="91425" bIns="91425" anchor="t" anchorCtr="0">
              <a:noAutofit/>
            </a:bodyPr>
            <a:lstStyle/>
            <a:p>
              <a:r>
                <a:rPr lang="en" sz="1400" b="1" kern="0" dirty="0">
                  <a:solidFill>
                    <a:srgbClr val="980000"/>
                  </a:solidFill>
                  <a:cs typeface="Arial"/>
                  <a:sym typeface="Arial"/>
                </a:rPr>
                <a:t>End-to-end</a:t>
              </a:r>
              <a:r>
                <a:rPr lang="en" sz="1400" kern="0" dirty="0">
                  <a:solidFill>
                    <a:srgbClr val="980000"/>
                  </a:solidFill>
                  <a:cs typeface="Arial"/>
                  <a:sym typeface="Arial"/>
                </a:rPr>
                <a:t>, </a:t>
              </a:r>
              <a:r>
                <a:rPr lang="en" sz="1400" b="1" kern="0" dirty="0">
                  <a:solidFill>
                    <a:srgbClr val="980000"/>
                  </a:solidFill>
                  <a:cs typeface="Arial"/>
                  <a:sym typeface="Arial"/>
                </a:rPr>
                <a:t>joint</a:t>
              </a:r>
              <a:r>
                <a:rPr lang="en" sz="1400" kern="0" dirty="0">
                  <a:solidFill>
                    <a:srgbClr val="980000"/>
                  </a:solidFill>
                  <a:cs typeface="Arial"/>
                  <a:sym typeface="Arial"/>
                </a:rPr>
                <a:t> learning</a:t>
              </a:r>
            </a:p>
            <a:p>
              <a:r>
                <a:rPr lang="en" sz="1400" kern="0" dirty="0">
                  <a:solidFill>
                    <a:srgbClr val="980000"/>
                  </a:solidFill>
                  <a:cs typeface="Arial"/>
                  <a:sym typeface="Arial"/>
                </a:rPr>
                <a:t>of </a:t>
              </a:r>
              <a:r>
                <a:rPr lang="en" sz="1400" b="1" kern="0" dirty="0">
                  <a:solidFill>
                    <a:srgbClr val="980000"/>
                  </a:solidFill>
                  <a:cs typeface="Arial"/>
                  <a:sym typeface="Arial"/>
                </a:rPr>
                <a:t>semantics</a:t>
              </a:r>
              <a:r>
                <a:rPr lang="en" sz="1400" kern="0" dirty="0">
                  <a:solidFill>
                    <a:srgbClr val="980000"/>
                  </a:solidFill>
                  <a:cs typeface="Arial"/>
                  <a:sym typeface="Arial"/>
                </a:rPr>
                <a:t> and </a:t>
              </a:r>
              <a:r>
                <a:rPr lang="en" sz="1400" b="1" kern="0" dirty="0">
                  <a:solidFill>
                    <a:srgbClr val="980000"/>
                  </a:solidFill>
                  <a:cs typeface="Arial"/>
                  <a:sym typeface="Arial"/>
                </a:rPr>
                <a:t>location</a:t>
              </a:r>
            </a:p>
          </p:txBody>
        </p:sp>
      </p:grpSp>
      <p:sp>
        <p:nvSpPr>
          <p:cNvPr id="20" name="Rectangle 19"/>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
        <p:nvSpPr>
          <p:cNvPr id="2" name="Rectangle 1">
            <a:extLst>
              <a:ext uri="{FF2B5EF4-FFF2-40B4-BE49-F238E27FC236}">
                <a16:creationId xmlns:a16="http://schemas.microsoft.com/office/drawing/2014/main" id="{5B3CCC2D-CCC6-418D-92C4-7FD1B740EDB0}"/>
              </a:ext>
            </a:extLst>
          </p:cNvPr>
          <p:cNvSpPr/>
          <p:nvPr/>
        </p:nvSpPr>
        <p:spPr>
          <a:xfrm>
            <a:off x="517700" y="3272589"/>
            <a:ext cx="8039092" cy="2839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71A8C4A-0784-40B0-BD60-603EFD96FDE2}"/>
              </a:ext>
            </a:extLst>
          </p:cNvPr>
          <p:cNvSpPr/>
          <p:nvPr/>
        </p:nvSpPr>
        <p:spPr>
          <a:xfrm>
            <a:off x="6767372" y="2662089"/>
            <a:ext cx="1673984" cy="7941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51356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138875" y="491250"/>
            <a:ext cx="8865640" cy="1429378"/>
          </a:xfrm>
          <a:prstGeom prst="rect">
            <a:avLst/>
          </a:prstGeom>
        </p:spPr>
        <p:txBody>
          <a:bodyPr lIns="91425" tIns="91425" rIns="91425" bIns="91425" anchor="b" anchorCtr="0">
            <a:noAutofit/>
          </a:bodyPr>
          <a:lstStyle/>
          <a:p>
            <a:r>
              <a:rPr lang="en-US" dirty="0"/>
              <a:t>Learning </a:t>
            </a:r>
            <a:r>
              <a:rPr lang="en-US" dirty="0" err="1"/>
              <a:t>upsampling</a:t>
            </a:r>
            <a:r>
              <a:rPr lang="en-US" dirty="0"/>
              <a:t> kernels </a:t>
            </a:r>
            <a:br>
              <a:rPr lang="en-US" dirty="0"/>
            </a:br>
            <a:r>
              <a:rPr lang="en-US" dirty="0"/>
              <a:t>with s</a:t>
            </a:r>
            <a:r>
              <a:rPr lang="en" dirty="0"/>
              <a:t>kip layer </a:t>
            </a:r>
            <a:r>
              <a:rPr lang="en-US" dirty="0"/>
              <a:t>refinement</a:t>
            </a:r>
            <a:endParaRPr lang="en" dirty="0"/>
          </a:p>
        </p:txBody>
      </p:sp>
      <p:pic>
        <p:nvPicPr>
          <p:cNvPr id="188" name="Shape 188" descr="skip.png"/>
          <p:cNvPicPr preferRelativeResize="0"/>
          <p:nvPr/>
        </p:nvPicPr>
        <p:blipFill rotWithShape="1">
          <a:blip r:embed="rId3">
            <a:alphaModFix/>
          </a:blip>
          <a:srcRect r="16352"/>
          <a:stretch/>
        </p:blipFill>
        <p:spPr>
          <a:xfrm>
            <a:off x="138875" y="2287325"/>
            <a:ext cx="6792260" cy="3457876"/>
          </a:xfrm>
          <a:prstGeom prst="rect">
            <a:avLst/>
          </a:prstGeom>
          <a:noFill/>
          <a:ln>
            <a:noFill/>
          </a:ln>
        </p:spPr>
      </p:pic>
      <p:grpSp>
        <p:nvGrpSpPr>
          <p:cNvPr id="189" name="Shape 189"/>
          <p:cNvGrpSpPr/>
          <p:nvPr/>
        </p:nvGrpSpPr>
        <p:grpSpPr>
          <a:xfrm>
            <a:off x="3925079" y="3591433"/>
            <a:ext cx="1518599" cy="1454700"/>
            <a:chOff x="3812703" y="2589108"/>
            <a:chExt cx="1518599" cy="1454700"/>
          </a:xfrm>
        </p:grpSpPr>
        <p:pic>
          <p:nvPicPr>
            <p:cNvPr id="190" name="Shape 190"/>
            <p:cNvPicPr preferRelativeResize="0"/>
            <p:nvPr/>
          </p:nvPicPr>
          <p:blipFill>
            <a:blip r:embed="rId4">
              <a:alphaModFix/>
            </a:blip>
            <a:stretch>
              <a:fillRect/>
            </a:stretch>
          </p:blipFill>
          <p:spPr>
            <a:xfrm rot="2589682">
              <a:off x="4705215" y="2955855"/>
              <a:ext cx="95257" cy="257195"/>
            </a:xfrm>
            <a:prstGeom prst="rect">
              <a:avLst/>
            </a:prstGeom>
            <a:noFill/>
            <a:ln>
              <a:noFill/>
            </a:ln>
          </p:spPr>
        </p:pic>
        <p:pic>
          <p:nvPicPr>
            <p:cNvPr id="191" name="Shape 191"/>
            <p:cNvPicPr preferRelativeResize="0"/>
            <p:nvPr/>
          </p:nvPicPr>
          <p:blipFill>
            <a:blip r:embed="rId4">
              <a:alphaModFix/>
            </a:blip>
            <a:stretch>
              <a:fillRect/>
            </a:stretch>
          </p:blipFill>
          <p:spPr>
            <a:xfrm rot="-8210318">
              <a:off x="4254070" y="3400635"/>
              <a:ext cx="95257" cy="257195"/>
            </a:xfrm>
            <a:prstGeom prst="rect">
              <a:avLst/>
            </a:prstGeom>
            <a:noFill/>
            <a:ln>
              <a:noFill/>
            </a:ln>
          </p:spPr>
        </p:pic>
        <p:sp>
          <p:nvSpPr>
            <p:cNvPr id="192" name="Shape 192"/>
            <p:cNvSpPr txBox="1"/>
            <p:nvPr/>
          </p:nvSpPr>
          <p:spPr>
            <a:xfrm rot="2588524">
              <a:off x="3698514" y="3138175"/>
              <a:ext cx="1746977" cy="356565"/>
            </a:xfrm>
            <a:prstGeom prst="rect">
              <a:avLst/>
            </a:prstGeom>
            <a:noFill/>
            <a:ln>
              <a:noFill/>
            </a:ln>
          </p:spPr>
          <p:txBody>
            <a:bodyPr lIns="91425" tIns="91425" rIns="91425" bIns="91425" anchor="t" anchorCtr="0">
              <a:noAutofit/>
            </a:bodyPr>
            <a:lstStyle/>
            <a:p>
              <a:r>
                <a:rPr lang="en-US" sz="1400" kern="0" dirty="0">
                  <a:solidFill>
                    <a:srgbClr val="CC4125"/>
                  </a:solidFill>
                  <a:cs typeface="Arial"/>
                  <a:sym typeface="Arial"/>
                </a:rPr>
                <a:t>S</a:t>
              </a:r>
              <a:r>
                <a:rPr lang="en" sz="1400" kern="0" dirty="0">
                  <a:solidFill>
                    <a:srgbClr val="CC4125"/>
                  </a:solidFill>
                  <a:cs typeface="Arial"/>
                  <a:sym typeface="Arial"/>
                </a:rPr>
                <a:t>kip to fuse layers!</a:t>
              </a:r>
            </a:p>
          </p:txBody>
        </p:sp>
      </p:grpSp>
      <p:grpSp>
        <p:nvGrpSpPr>
          <p:cNvPr id="193" name="Shape 193"/>
          <p:cNvGrpSpPr/>
          <p:nvPr/>
        </p:nvGrpSpPr>
        <p:grpSpPr>
          <a:xfrm>
            <a:off x="6875107" y="2719126"/>
            <a:ext cx="1811692" cy="3195137"/>
            <a:chOff x="6875107" y="1861875"/>
            <a:chExt cx="1811692" cy="3195137"/>
          </a:xfrm>
        </p:grpSpPr>
        <p:sp>
          <p:nvSpPr>
            <p:cNvPr id="194" name="Shape 194"/>
            <p:cNvSpPr/>
            <p:nvPr/>
          </p:nvSpPr>
          <p:spPr>
            <a:xfrm rot="5400000">
              <a:off x="6440107" y="22968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sp>
          <p:nvSpPr>
            <p:cNvPr id="195" name="Shape 195"/>
            <p:cNvSpPr/>
            <p:nvPr/>
          </p:nvSpPr>
          <p:spPr>
            <a:xfrm rot="5400000">
              <a:off x="6459275" y="35276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cxnSp>
          <p:nvCxnSpPr>
            <p:cNvPr id="196" name="Shape 196"/>
            <p:cNvCxnSpPr/>
            <p:nvPr/>
          </p:nvCxnSpPr>
          <p:spPr>
            <a:xfrm>
              <a:off x="6910225" y="4420475"/>
              <a:ext cx="597000" cy="0"/>
            </a:xfrm>
            <a:prstGeom prst="straightConnector1">
              <a:avLst/>
            </a:prstGeom>
            <a:noFill/>
            <a:ln w="19050" cap="flat" cmpd="sng">
              <a:solidFill>
                <a:srgbClr val="000000"/>
              </a:solidFill>
              <a:prstDash val="solid"/>
              <a:round/>
              <a:headEnd type="none" w="lg" len="lg"/>
              <a:tailEnd type="triangle" w="lg" len="lg"/>
            </a:ln>
          </p:spPr>
        </p:cxnSp>
        <p:sp>
          <p:nvSpPr>
            <p:cNvPr id="197" name="Shape 197"/>
            <p:cNvSpPr txBox="1"/>
            <p:nvPr/>
          </p:nvSpPr>
          <p:spPr>
            <a:xfrm>
              <a:off x="7308000" y="2178775"/>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8" name="Shape 198"/>
            <p:cNvSpPr txBox="1"/>
            <p:nvPr/>
          </p:nvSpPr>
          <p:spPr>
            <a:xfrm>
              <a:off x="7307987" y="3402837"/>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9" name="Shape 199"/>
            <p:cNvSpPr txBox="1"/>
            <p:nvPr/>
          </p:nvSpPr>
          <p:spPr>
            <a:xfrm>
              <a:off x="7258562" y="4713812"/>
              <a:ext cx="1378800" cy="343199"/>
            </a:xfrm>
            <a:prstGeom prst="rect">
              <a:avLst/>
            </a:prstGeom>
            <a:noFill/>
            <a:ln>
              <a:noFill/>
            </a:ln>
          </p:spPr>
          <p:txBody>
            <a:bodyPr lIns="91425" tIns="91425" rIns="91425" bIns="91425" anchor="t" anchorCtr="0">
              <a:noAutofit/>
            </a:bodyPr>
            <a:lstStyle/>
            <a:p>
              <a:pPr algn="ctr"/>
              <a:r>
                <a:rPr lang="en" sz="1400" kern="0">
                  <a:solidFill>
                    <a:srgbClr val="000000"/>
                  </a:solidFill>
                  <a:cs typeface="Arial"/>
                  <a:sym typeface="Arial"/>
                </a:rPr>
                <a:t>dense output</a:t>
              </a:r>
            </a:p>
          </p:txBody>
        </p:sp>
        <p:pic>
          <p:nvPicPr>
            <p:cNvPr id="200" name="Shape 200" descr="skip.png"/>
            <p:cNvPicPr preferRelativeResize="0"/>
            <p:nvPr/>
          </p:nvPicPr>
          <p:blipFill rotWithShape="1">
            <a:blip r:embed="rId3">
              <a:alphaModFix/>
            </a:blip>
            <a:srcRect t="9124" r="92089" b="70408"/>
            <a:stretch/>
          </p:blipFill>
          <p:spPr>
            <a:xfrm>
              <a:off x="7626800" y="4066612"/>
              <a:ext cx="642353" cy="707723"/>
            </a:xfrm>
            <a:prstGeom prst="rect">
              <a:avLst/>
            </a:prstGeom>
            <a:noFill/>
            <a:ln>
              <a:noFill/>
            </a:ln>
          </p:spPr>
        </p:pic>
      </p:grpSp>
      <p:sp>
        <p:nvSpPr>
          <p:cNvPr id="20" name="Rectangle 19"/>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4779976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138875" y="491250"/>
            <a:ext cx="8865640" cy="1429378"/>
          </a:xfrm>
          <a:prstGeom prst="rect">
            <a:avLst/>
          </a:prstGeom>
        </p:spPr>
        <p:txBody>
          <a:bodyPr lIns="91425" tIns="91425" rIns="91425" bIns="91425" anchor="b" anchorCtr="0">
            <a:noAutofit/>
          </a:bodyPr>
          <a:lstStyle/>
          <a:p>
            <a:r>
              <a:rPr lang="en-US" dirty="0"/>
              <a:t>Learning </a:t>
            </a:r>
            <a:r>
              <a:rPr lang="en-US" dirty="0" err="1"/>
              <a:t>upsampling</a:t>
            </a:r>
            <a:r>
              <a:rPr lang="en-US" dirty="0"/>
              <a:t> kernels </a:t>
            </a:r>
            <a:br>
              <a:rPr lang="en-US" dirty="0"/>
            </a:br>
            <a:r>
              <a:rPr lang="en-US" dirty="0"/>
              <a:t>with s</a:t>
            </a:r>
            <a:r>
              <a:rPr lang="en" dirty="0"/>
              <a:t>kip layer </a:t>
            </a:r>
            <a:r>
              <a:rPr lang="en-US" dirty="0"/>
              <a:t>refinement</a:t>
            </a:r>
            <a:endParaRPr lang="en" dirty="0"/>
          </a:p>
        </p:txBody>
      </p:sp>
      <p:pic>
        <p:nvPicPr>
          <p:cNvPr id="188" name="Shape 188" descr="skip.png"/>
          <p:cNvPicPr preferRelativeResize="0"/>
          <p:nvPr/>
        </p:nvPicPr>
        <p:blipFill rotWithShape="1">
          <a:blip r:embed="rId3">
            <a:alphaModFix/>
          </a:blip>
          <a:srcRect r="16352"/>
          <a:stretch/>
        </p:blipFill>
        <p:spPr>
          <a:xfrm>
            <a:off x="138875" y="2287325"/>
            <a:ext cx="6792260" cy="3457876"/>
          </a:xfrm>
          <a:prstGeom prst="rect">
            <a:avLst/>
          </a:prstGeom>
          <a:noFill/>
          <a:ln>
            <a:noFill/>
          </a:ln>
        </p:spPr>
      </p:pic>
      <p:grpSp>
        <p:nvGrpSpPr>
          <p:cNvPr id="189" name="Shape 189"/>
          <p:cNvGrpSpPr/>
          <p:nvPr/>
        </p:nvGrpSpPr>
        <p:grpSpPr>
          <a:xfrm>
            <a:off x="3925079" y="3591433"/>
            <a:ext cx="1518599" cy="1454700"/>
            <a:chOff x="3812703" y="2589108"/>
            <a:chExt cx="1518599" cy="1454700"/>
          </a:xfrm>
        </p:grpSpPr>
        <p:pic>
          <p:nvPicPr>
            <p:cNvPr id="190" name="Shape 190"/>
            <p:cNvPicPr preferRelativeResize="0"/>
            <p:nvPr/>
          </p:nvPicPr>
          <p:blipFill>
            <a:blip r:embed="rId4">
              <a:alphaModFix/>
            </a:blip>
            <a:stretch>
              <a:fillRect/>
            </a:stretch>
          </p:blipFill>
          <p:spPr>
            <a:xfrm rot="2589682">
              <a:off x="4705215" y="2955855"/>
              <a:ext cx="95257" cy="257195"/>
            </a:xfrm>
            <a:prstGeom prst="rect">
              <a:avLst/>
            </a:prstGeom>
            <a:noFill/>
            <a:ln>
              <a:noFill/>
            </a:ln>
          </p:spPr>
        </p:pic>
        <p:pic>
          <p:nvPicPr>
            <p:cNvPr id="191" name="Shape 191"/>
            <p:cNvPicPr preferRelativeResize="0"/>
            <p:nvPr/>
          </p:nvPicPr>
          <p:blipFill>
            <a:blip r:embed="rId4">
              <a:alphaModFix/>
            </a:blip>
            <a:stretch>
              <a:fillRect/>
            </a:stretch>
          </p:blipFill>
          <p:spPr>
            <a:xfrm rot="-8210318">
              <a:off x="4254070" y="3400635"/>
              <a:ext cx="95257" cy="257195"/>
            </a:xfrm>
            <a:prstGeom prst="rect">
              <a:avLst/>
            </a:prstGeom>
            <a:noFill/>
            <a:ln>
              <a:noFill/>
            </a:ln>
          </p:spPr>
        </p:pic>
        <p:sp>
          <p:nvSpPr>
            <p:cNvPr id="192" name="Shape 192"/>
            <p:cNvSpPr txBox="1"/>
            <p:nvPr/>
          </p:nvSpPr>
          <p:spPr>
            <a:xfrm rot="2588524">
              <a:off x="3698514" y="3138175"/>
              <a:ext cx="1746977" cy="356565"/>
            </a:xfrm>
            <a:prstGeom prst="rect">
              <a:avLst/>
            </a:prstGeom>
            <a:noFill/>
            <a:ln>
              <a:noFill/>
            </a:ln>
          </p:spPr>
          <p:txBody>
            <a:bodyPr lIns="91425" tIns="91425" rIns="91425" bIns="91425" anchor="t" anchorCtr="0">
              <a:noAutofit/>
            </a:bodyPr>
            <a:lstStyle/>
            <a:p>
              <a:r>
                <a:rPr lang="en-US" sz="1400" kern="0" dirty="0">
                  <a:solidFill>
                    <a:srgbClr val="CC4125"/>
                  </a:solidFill>
                  <a:cs typeface="Arial"/>
                  <a:sym typeface="Arial"/>
                </a:rPr>
                <a:t>S</a:t>
              </a:r>
              <a:r>
                <a:rPr lang="en" sz="1400" kern="0" dirty="0">
                  <a:solidFill>
                    <a:srgbClr val="CC4125"/>
                  </a:solidFill>
                  <a:cs typeface="Arial"/>
                  <a:sym typeface="Arial"/>
                </a:rPr>
                <a:t>kip to fuse layers!</a:t>
              </a:r>
            </a:p>
          </p:txBody>
        </p:sp>
      </p:grpSp>
      <p:grpSp>
        <p:nvGrpSpPr>
          <p:cNvPr id="193" name="Shape 193"/>
          <p:cNvGrpSpPr/>
          <p:nvPr/>
        </p:nvGrpSpPr>
        <p:grpSpPr>
          <a:xfrm>
            <a:off x="6875107" y="2719126"/>
            <a:ext cx="1811692" cy="3195137"/>
            <a:chOff x="6875107" y="1861875"/>
            <a:chExt cx="1811692" cy="3195137"/>
          </a:xfrm>
        </p:grpSpPr>
        <p:sp>
          <p:nvSpPr>
            <p:cNvPr id="194" name="Shape 194"/>
            <p:cNvSpPr/>
            <p:nvPr/>
          </p:nvSpPr>
          <p:spPr>
            <a:xfrm rot="5400000">
              <a:off x="6440107" y="22968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sp>
          <p:nvSpPr>
            <p:cNvPr id="195" name="Shape 195"/>
            <p:cNvSpPr/>
            <p:nvPr/>
          </p:nvSpPr>
          <p:spPr>
            <a:xfrm rot="5400000">
              <a:off x="6459275" y="3527674"/>
              <a:ext cx="1096199" cy="226200"/>
            </a:xfrm>
            <a:prstGeom prst="uturnArrow">
              <a:avLst>
                <a:gd name="adj1" fmla="val 0"/>
                <a:gd name="adj2" fmla="val 12946"/>
                <a:gd name="adj3" fmla="val 16651"/>
                <a:gd name="adj4" fmla="val 52064"/>
                <a:gd name="adj5" fmla="val 100000"/>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endParaRPr sz="1000" kern="0">
                <a:solidFill>
                  <a:srgbClr val="000000"/>
                </a:solidFill>
                <a:cs typeface="Arial"/>
                <a:sym typeface="Arial"/>
              </a:endParaRPr>
            </a:p>
          </p:txBody>
        </p:sp>
        <p:cxnSp>
          <p:nvCxnSpPr>
            <p:cNvPr id="196" name="Shape 196"/>
            <p:cNvCxnSpPr/>
            <p:nvPr/>
          </p:nvCxnSpPr>
          <p:spPr>
            <a:xfrm>
              <a:off x="6910225" y="4420475"/>
              <a:ext cx="597000" cy="0"/>
            </a:xfrm>
            <a:prstGeom prst="straightConnector1">
              <a:avLst/>
            </a:prstGeom>
            <a:noFill/>
            <a:ln w="19050" cap="flat" cmpd="sng">
              <a:solidFill>
                <a:srgbClr val="000000"/>
              </a:solidFill>
              <a:prstDash val="solid"/>
              <a:round/>
              <a:headEnd type="none" w="lg" len="lg"/>
              <a:tailEnd type="triangle" w="lg" len="lg"/>
            </a:ln>
          </p:spPr>
        </p:cxnSp>
        <p:sp>
          <p:nvSpPr>
            <p:cNvPr id="197" name="Shape 197"/>
            <p:cNvSpPr txBox="1"/>
            <p:nvPr/>
          </p:nvSpPr>
          <p:spPr>
            <a:xfrm>
              <a:off x="7308000" y="2178775"/>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8" name="Shape 198"/>
            <p:cNvSpPr txBox="1"/>
            <p:nvPr/>
          </p:nvSpPr>
          <p:spPr>
            <a:xfrm>
              <a:off x="7307987" y="3402837"/>
              <a:ext cx="1378800" cy="343199"/>
            </a:xfrm>
            <a:prstGeom prst="rect">
              <a:avLst/>
            </a:prstGeom>
            <a:noFill/>
            <a:ln>
              <a:noFill/>
            </a:ln>
          </p:spPr>
          <p:txBody>
            <a:bodyPr lIns="91425" tIns="91425" rIns="91425" bIns="91425" anchor="t" anchorCtr="0">
              <a:noAutofit/>
            </a:bodyPr>
            <a:lstStyle/>
            <a:p>
              <a:r>
                <a:rPr lang="en" sz="1400" kern="0">
                  <a:solidFill>
                    <a:srgbClr val="000000"/>
                  </a:solidFill>
                  <a:cs typeface="Arial"/>
                  <a:sym typeface="Arial"/>
                </a:rPr>
                <a:t>interp + sum</a:t>
              </a:r>
            </a:p>
          </p:txBody>
        </p:sp>
        <p:sp>
          <p:nvSpPr>
            <p:cNvPr id="199" name="Shape 199"/>
            <p:cNvSpPr txBox="1"/>
            <p:nvPr/>
          </p:nvSpPr>
          <p:spPr>
            <a:xfrm>
              <a:off x="7258562" y="4713812"/>
              <a:ext cx="1378800" cy="343199"/>
            </a:xfrm>
            <a:prstGeom prst="rect">
              <a:avLst/>
            </a:prstGeom>
            <a:noFill/>
            <a:ln>
              <a:noFill/>
            </a:ln>
          </p:spPr>
          <p:txBody>
            <a:bodyPr lIns="91425" tIns="91425" rIns="91425" bIns="91425" anchor="t" anchorCtr="0">
              <a:noAutofit/>
            </a:bodyPr>
            <a:lstStyle/>
            <a:p>
              <a:pPr algn="ctr"/>
              <a:r>
                <a:rPr lang="en" sz="1400" kern="0">
                  <a:solidFill>
                    <a:srgbClr val="000000"/>
                  </a:solidFill>
                  <a:cs typeface="Arial"/>
                  <a:sym typeface="Arial"/>
                </a:rPr>
                <a:t>dense output</a:t>
              </a:r>
            </a:p>
          </p:txBody>
        </p:sp>
        <p:pic>
          <p:nvPicPr>
            <p:cNvPr id="200" name="Shape 200" descr="skip.png"/>
            <p:cNvPicPr preferRelativeResize="0"/>
            <p:nvPr/>
          </p:nvPicPr>
          <p:blipFill rotWithShape="1">
            <a:blip r:embed="rId3">
              <a:alphaModFix/>
            </a:blip>
            <a:srcRect t="9124" r="92089" b="70408"/>
            <a:stretch/>
          </p:blipFill>
          <p:spPr>
            <a:xfrm>
              <a:off x="7626800" y="4066612"/>
              <a:ext cx="642353" cy="707723"/>
            </a:xfrm>
            <a:prstGeom prst="rect">
              <a:avLst/>
            </a:prstGeom>
            <a:noFill/>
            <a:ln>
              <a:noFill/>
            </a:ln>
          </p:spPr>
        </p:pic>
      </p:grpSp>
      <p:grpSp>
        <p:nvGrpSpPr>
          <p:cNvPr id="202" name="Shape 202"/>
          <p:cNvGrpSpPr/>
          <p:nvPr/>
        </p:nvGrpSpPr>
        <p:grpSpPr>
          <a:xfrm>
            <a:off x="517700" y="3406875"/>
            <a:ext cx="4321274" cy="2507374"/>
            <a:chOff x="457200" y="2380575"/>
            <a:chExt cx="4321274" cy="2507374"/>
          </a:xfrm>
        </p:grpSpPr>
        <p:cxnSp>
          <p:nvCxnSpPr>
            <p:cNvPr id="203" name="Shape 203"/>
            <p:cNvCxnSpPr/>
            <p:nvPr/>
          </p:nvCxnSpPr>
          <p:spPr>
            <a:xfrm>
              <a:off x="634275" y="2380575"/>
              <a:ext cx="4144199" cy="2333400"/>
            </a:xfrm>
            <a:prstGeom prst="curvedConnector3">
              <a:avLst>
                <a:gd name="adj1" fmla="val 50000"/>
              </a:avLst>
            </a:prstGeom>
            <a:noFill/>
            <a:ln w="19050" cap="flat" cmpd="sng">
              <a:solidFill>
                <a:srgbClr val="980000"/>
              </a:solidFill>
              <a:prstDash val="solid"/>
              <a:round/>
              <a:headEnd type="stealth" w="lg" len="lg"/>
              <a:tailEnd type="none" w="lg" len="lg"/>
            </a:ln>
          </p:spPr>
        </p:cxnSp>
        <p:sp>
          <p:nvSpPr>
            <p:cNvPr id="204" name="Shape 204"/>
            <p:cNvSpPr txBox="1"/>
            <p:nvPr/>
          </p:nvSpPr>
          <p:spPr>
            <a:xfrm>
              <a:off x="457200" y="3572450"/>
              <a:ext cx="2558700" cy="1315499"/>
            </a:xfrm>
            <a:prstGeom prst="rect">
              <a:avLst/>
            </a:prstGeom>
            <a:noFill/>
            <a:ln>
              <a:noFill/>
            </a:ln>
          </p:spPr>
          <p:txBody>
            <a:bodyPr lIns="91425" tIns="91425" rIns="91425" bIns="91425" anchor="t" anchorCtr="0">
              <a:noAutofit/>
            </a:bodyPr>
            <a:lstStyle/>
            <a:p>
              <a:r>
                <a:rPr lang="en" sz="1400" b="1" kern="0" dirty="0">
                  <a:solidFill>
                    <a:srgbClr val="980000"/>
                  </a:solidFill>
                  <a:cs typeface="Arial"/>
                  <a:sym typeface="Arial"/>
                </a:rPr>
                <a:t>End-to-end</a:t>
              </a:r>
              <a:r>
                <a:rPr lang="en" sz="1400" kern="0" dirty="0">
                  <a:solidFill>
                    <a:srgbClr val="980000"/>
                  </a:solidFill>
                  <a:cs typeface="Arial"/>
                  <a:sym typeface="Arial"/>
                </a:rPr>
                <a:t>, </a:t>
              </a:r>
              <a:r>
                <a:rPr lang="en" sz="1400" b="1" kern="0" dirty="0">
                  <a:solidFill>
                    <a:srgbClr val="980000"/>
                  </a:solidFill>
                  <a:cs typeface="Arial"/>
                  <a:sym typeface="Arial"/>
                </a:rPr>
                <a:t>joint</a:t>
              </a:r>
              <a:r>
                <a:rPr lang="en" sz="1400" kern="0" dirty="0">
                  <a:solidFill>
                    <a:srgbClr val="980000"/>
                  </a:solidFill>
                  <a:cs typeface="Arial"/>
                  <a:sym typeface="Arial"/>
                </a:rPr>
                <a:t> learning</a:t>
              </a:r>
            </a:p>
            <a:p>
              <a:r>
                <a:rPr lang="en" sz="1400" kern="0" dirty="0">
                  <a:solidFill>
                    <a:srgbClr val="980000"/>
                  </a:solidFill>
                  <a:cs typeface="Arial"/>
                  <a:sym typeface="Arial"/>
                </a:rPr>
                <a:t>of </a:t>
              </a:r>
              <a:r>
                <a:rPr lang="en" sz="1400" b="1" kern="0" dirty="0">
                  <a:solidFill>
                    <a:srgbClr val="980000"/>
                  </a:solidFill>
                  <a:cs typeface="Arial"/>
                  <a:sym typeface="Arial"/>
                </a:rPr>
                <a:t>semantics</a:t>
              </a:r>
              <a:r>
                <a:rPr lang="en" sz="1400" kern="0" dirty="0">
                  <a:solidFill>
                    <a:srgbClr val="980000"/>
                  </a:solidFill>
                  <a:cs typeface="Arial"/>
                  <a:sym typeface="Arial"/>
                </a:rPr>
                <a:t> and </a:t>
              </a:r>
              <a:r>
                <a:rPr lang="en" sz="1400" b="1" kern="0" dirty="0">
                  <a:solidFill>
                    <a:srgbClr val="980000"/>
                  </a:solidFill>
                  <a:cs typeface="Arial"/>
                  <a:sym typeface="Arial"/>
                </a:rPr>
                <a:t>location</a:t>
              </a:r>
            </a:p>
          </p:txBody>
        </p:sp>
      </p:grpSp>
      <p:sp>
        <p:nvSpPr>
          <p:cNvPr id="20" name="Rectangle 19"/>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402699020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653D2-5FCF-4752-9497-E7A99A8BFEF4}"/>
              </a:ext>
            </a:extLst>
          </p:cNvPr>
          <p:cNvSpPr>
            <a:spLocks noGrp="1"/>
          </p:cNvSpPr>
          <p:nvPr>
            <p:ph type="title"/>
          </p:nvPr>
        </p:nvSpPr>
        <p:spPr>
          <a:xfrm>
            <a:off x="628650" y="117543"/>
            <a:ext cx="7886700" cy="1325563"/>
          </a:xfrm>
        </p:spPr>
        <p:txBody>
          <a:bodyPr/>
          <a:lstStyle/>
          <a:p>
            <a:r>
              <a:rPr lang="en-US" dirty="0" err="1"/>
              <a:t>UNet</a:t>
            </a:r>
            <a:r>
              <a:rPr lang="en-US" dirty="0"/>
              <a:t> [</a:t>
            </a:r>
            <a:r>
              <a:rPr lang="en-US" dirty="0" err="1"/>
              <a:t>Ronneberger</a:t>
            </a:r>
            <a:r>
              <a:rPr lang="en-US" dirty="0"/>
              <a:t> et al., 2015]</a:t>
            </a:r>
          </a:p>
        </p:txBody>
      </p:sp>
      <p:pic>
        <p:nvPicPr>
          <p:cNvPr id="5122" name="Picture 2" descr="Image result for unet">
            <a:extLst>
              <a:ext uri="{FF2B5EF4-FFF2-40B4-BE49-F238E27FC236}">
                <a16:creationId xmlns:a16="http://schemas.microsoft.com/office/drawing/2014/main" id="{B19D0A49-86D3-480B-866D-4DF9C9E28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948" y="1239254"/>
            <a:ext cx="8256104" cy="5501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0731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pSp>
        <p:nvGrpSpPr>
          <p:cNvPr id="209" name="Shape 209"/>
          <p:cNvGrpSpPr/>
          <p:nvPr/>
        </p:nvGrpSpPr>
        <p:grpSpPr>
          <a:xfrm>
            <a:off x="25197" y="2543434"/>
            <a:ext cx="9093614" cy="2727196"/>
            <a:chOff x="47250" y="1425975"/>
            <a:chExt cx="10135549" cy="3039675"/>
          </a:xfrm>
        </p:grpSpPr>
        <p:pic>
          <p:nvPicPr>
            <p:cNvPr id="210" name="Shape 210"/>
            <p:cNvPicPr preferRelativeResize="0"/>
            <p:nvPr/>
          </p:nvPicPr>
          <p:blipFill rotWithShape="1">
            <a:blip r:embed="rId3">
              <a:alphaModFix/>
            </a:blip>
            <a:srcRect l="1960" t="13666"/>
            <a:stretch/>
          </p:blipFill>
          <p:spPr>
            <a:xfrm>
              <a:off x="2147525" y="1425975"/>
              <a:ext cx="8035274" cy="3039675"/>
            </a:xfrm>
            <a:prstGeom prst="rect">
              <a:avLst/>
            </a:prstGeom>
            <a:noFill/>
            <a:ln>
              <a:noFill/>
            </a:ln>
          </p:spPr>
        </p:pic>
        <p:pic>
          <p:nvPicPr>
            <p:cNvPr id="211" name="Shape 211"/>
            <p:cNvPicPr preferRelativeResize="0"/>
            <p:nvPr/>
          </p:nvPicPr>
          <p:blipFill rotWithShape="1">
            <a:blip r:embed="rId4">
              <a:alphaModFix/>
            </a:blip>
            <a:srcRect t="6113" r="79938" b="56265"/>
            <a:stretch/>
          </p:blipFill>
          <p:spPr>
            <a:xfrm>
              <a:off x="47250" y="1425975"/>
              <a:ext cx="2056050" cy="2962025"/>
            </a:xfrm>
            <a:prstGeom prst="rect">
              <a:avLst/>
            </a:prstGeom>
            <a:noFill/>
            <a:ln>
              <a:noFill/>
            </a:ln>
          </p:spPr>
        </p:pic>
      </p:grpSp>
      <p:sp>
        <p:nvSpPr>
          <p:cNvPr id="212" name="Shape 212"/>
          <p:cNvSpPr txBox="1"/>
          <p:nvPr/>
        </p:nvSpPr>
        <p:spPr>
          <a:xfrm>
            <a:off x="2147851" y="2155225"/>
            <a:ext cx="1140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stride 32</a:t>
            </a:r>
          </a:p>
        </p:txBody>
      </p:sp>
      <p:sp>
        <p:nvSpPr>
          <p:cNvPr id="213" name="Shape 213"/>
          <p:cNvSpPr txBox="1"/>
          <p:nvPr/>
        </p:nvSpPr>
        <p:spPr>
          <a:xfrm>
            <a:off x="2300251" y="5155550"/>
            <a:ext cx="1140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no skips</a:t>
            </a:r>
          </a:p>
        </p:txBody>
      </p:sp>
      <p:sp>
        <p:nvSpPr>
          <p:cNvPr id="214" name="Shape 214"/>
          <p:cNvSpPr txBox="1"/>
          <p:nvPr/>
        </p:nvSpPr>
        <p:spPr>
          <a:xfrm>
            <a:off x="3925351" y="2155225"/>
            <a:ext cx="1140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stride 16</a:t>
            </a:r>
          </a:p>
        </p:txBody>
      </p:sp>
      <p:sp>
        <p:nvSpPr>
          <p:cNvPr id="215" name="Shape 215"/>
          <p:cNvSpPr txBox="1"/>
          <p:nvPr/>
        </p:nvSpPr>
        <p:spPr>
          <a:xfrm>
            <a:off x="4077751" y="5155550"/>
            <a:ext cx="1140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1 skip</a:t>
            </a:r>
          </a:p>
        </p:txBody>
      </p:sp>
      <p:sp>
        <p:nvSpPr>
          <p:cNvPr id="216" name="Shape 216"/>
          <p:cNvSpPr txBox="1"/>
          <p:nvPr/>
        </p:nvSpPr>
        <p:spPr>
          <a:xfrm>
            <a:off x="5756326" y="2155225"/>
            <a:ext cx="1140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stride 8</a:t>
            </a:r>
          </a:p>
        </p:txBody>
      </p:sp>
      <p:sp>
        <p:nvSpPr>
          <p:cNvPr id="217" name="Shape 217"/>
          <p:cNvSpPr txBox="1"/>
          <p:nvPr/>
        </p:nvSpPr>
        <p:spPr>
          <a:xfrm>
            <a:off x="5908726" y="5155550"/>
            <a:ext cx="1140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2 skips</a:t>
            </a:r>
          </a:p>
        </p:txBody>
      </p:sp>
      <p:sp>
        <p:nvSpPr>
          <p:cNvPr id="218" name="Shape 218"/>
          <p:cNvSpPr txBox="1"/>
          <p:nvPr/>
        </p:nvSpPr>
        <p:spPr>
          <a:xfrm>
            <a:off x="7457701" y="2155225"/>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ground truth</a:t>
            </a:r>
          </a:p>
        </p:txBody>
      </p:sp>
      <p:sp>
        <p:nvSpPr>
          <p:cNvPr id="219" name="Shape 219"/>
          <p:cNvSpPr txBox="1"/>
          <p:nvPr/>
        </p:nvSpPr>
        <p:spPr>
          <a:xfrm>
            <a:off x="302026" y="2155225"/>
            <a:ext cx="1422899" cy="3120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input image</a:t>
            </a:r>
          </a:p>
        </p:txBody>
      </p:sp>
      <p:sp>
        <p:nvSpPr>
          <p:cNvPr id="220" name="Shape 220"/>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S</a:t>
            </a:r>
            <a:r>
              <a:rPr lang="en" dirty="0"/>
              <a:t>kip layer refinement</a:t>
            </a:r>
          </a:p>
        </p:txBody>
      </p:sp>
      <p:sp>
        <p:nvSpPr>
          <p:cNvPr id="221" name="Shape 221"/>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118</a:t>
            </a:fld>
            <a:endParaRPr lang="en"/>
          </a:p>
        </p:txBody>
      </p:sp>
      <p:sp>
        <p:nvSpPr>
          <p:cNvPr id="15" name="Rectangle 14"/>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37409066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Shape 225"/>
        <p:cNvGrpSpPr/>
        <p:nvPr/>
      </p:nvGrpSpPr>
      <p:grpSpPr>
        <a:xfrm>
          <a:off x="0" y="0"/>
          <a:ext cx="0" cy="0"/>
          <a:chOff x="0" y="0"/>
          <a:chExt cx="0" cy="0"/>
        </a:xfrm>
      </p:grpSpPr>
      <p:sp>
        <p:nvSpPr>
          <p:cNvPr id="226" name="Shape 226"/>
          <p:cNvSpPr txBox="1">
            <a:spLocks noGrp="1"/>
          </p:cNvSpPr>
          <p:nvPr>
            <p:ph type="title"/>
          </p:nvPr>
        </p:nvSpPr>
        <p:spPr>
          <a:xfrm>
            <a:off x="457200" y="1063228"/>
            <a:ext cx="8229600" cy="857400"/>
          </a:xfrm>
          <a:prstGeom prst="rect">
            <a:avLst/>
          </a:prstGeom>
        </p:spPr>
        <p:txBody>
          <a:bodyPr lIns="91425" tIns="91425" rIns="91425" bIns="91425" anchor="b" anchorCtr="0">
            <a:noAutofit/>
          </a:bodyPr>
          <a:lstStyle/>
          <a:p>
            <a:r>
              <a:rPr lang="en-US" dirty="0"/>
              <a:t>T</a:t>
            </a:r>
            <a:r>
              <a:rPr lang="en" dirty="0"/>
              <a:t>raining + testing</a:t>
            </a:r>
          </a:p>
        </p:txBody>
      </p:sp>
      <p:pic>
        <p:nvPicPr>
          <p:cNvPr id="227" name="Shape 227"/>
          <p:cNvPicPr preferRelativeResize="0"/>
          <p:nvPr/>
        </p:nvPicPr>
        <p:blipFill>
          <a:blip r:embed="rId3">
            <a:alphaModFix/>
          </a:blip>
          <a:stretch>
            <a:fillRect/>
          </a:stretch>
        </p:blipFill>
        <p:spPr>
          <a:xfrm>
            <a:off x="381001" y="3067526"/>
            <a:ext cx="5576399" cy="2788199"/>
          </a:xfrm>
          <a:prstGeom prst="rect">
            <a:avLst/>
          </a:prstGeom>
          <a:noFill/>
          <a:ln>
            <a:noFill/>
          </a:ln>
        </p:spPr>
      </p:pic>
      <p:sp>
        <p:nvSpPr>
          <p:cNvPr id="228" name="Shape 228"/>
          <p:cNvSpPr txBox="1"/>
          <p:nvPr/>
        </p:nvSpPr>
        <p:spPr>
          <a:xfrm>
            <a:off x="457200" y="1989101"/>
            <a:ext cx="7014000" cy="1247699"/>
          </a:xfrm>
          <a:prstGeom prst="rect">
            <a:avLst/>
          </a:prstGeom>
          <a:noFill/>
          <a:ln>
            <a:noFill/>
          </a:ln>
        </p:spPr>
        <p:txBody>
          <a:bodyPr lIns="91425" tIns="91425" rIns="91425" bIns="91425" anchor="t" anchorCtr="0">
            <a:noAutofit/>
          </a:bodyPr>
          <a:lstStyle/>
          <a:p>
            <a:pPr marL="457200" indent="-355600">
              <a:lnSpc>
                <a:spcPct val="115000"/>
              </a:lnSpc>
              <a:buSzPct val="100000"/>
              <a:buFontTx/>
              <a:buChar char="-"/>
            </a:pPr>
            <a:r>
              <a:rPr lang="en" sz="2000" kern="0" dirty="0">
                <a:solidFill>
                  <a:srgbClr val="000000"/>
                </a:solidFill>
                <a:cs typeface="Arial"/>
                <a:sym typeface="Arial"/>
              </a:rPr>
              <a:t>Train full image at a time </a:t>
            </a:r>
            <a:r>
              <a:rPr lang="en" sz="2000" i="1" kern="0" dirty="0">
                <a:solidFill>
                  <a:srgbClr val="000000"/>
                </a:solidFill>
                <a:cs typeface="Arial"/>
                <a:sym typeface="Arial"/>
              </a:rPr>
              <a:t>without patch sampling</a:t>
            </a:r>
            <a:r>
              <a:rPr lang="en" sz="2000" kern="0" dirty="0">
                <a:solidFill>
                  <a:srgbClr val="000000"/>
                </a:solidFill>
                <a:cs typeface="Arial"/>
                <a:sym typeface="Arial"/>
              </a:rPr>
              <a:t> </a:t>
            </a:r>
          </a:p>
          <a:p>
            <a:pPr marL="457200" indent="-355600">
              <a:lnSpc>
                <a:spcPct val="115000"/>
              </a:lnSpc>
              <a:buSzPct val="100000"/>
              <a:buFontTx/>
              <a:buChar char="-"/>
            </a:pPr>
            <a:r>
              <a:rPr lang="en" sz="2000" kern="0" dirty="0">
                <a:solidFill>
                  <a:srgbClr val="000000"/>
                </a:solidFill>
                <a:cs typeface="Arial"/>
                <a:sym typeface="Arial"/>
              </a:rPr>
              <a:t>Reshape network to take input of any size</a:t>
            </a:r>
          </a:p>
          <a:p>
            <a:pPr marL="457200" indent="-355600">
              <a:lnSpc>
                <a:spcPct val="115000"/>
              </a:lnSpc>
              <a:buSzPct val="100000"/>
              <a:buFontTx/>
              <a:buChar char="-"/>
            </a:pPr>
            <a:r>
              <a:rPr lang="en" sz="2000" kern="0" dirty="0">
                <a:solidFill>
                  <a:srgbClr val="000000"/>
                </a:solidFill>
                <a:cs typeface="Arial"/>
                <a:sym typeface="Arial"/>
              </a:rPr>
              <a:t>Forward time is ~100ms for 500 x 500 x 21 output</a:t>
            </a:r>
          </a:p>
        </p:txBody>
      </p:sp>
      <p:sp>
        <p:nvSpPr>
          <p:cNvPr id="229" name="Shape 229"/>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119</a:t>
            </a:fld>
            <a:endParaRPr lang="en"/>
          </a:p>
        </p:txBody>
      </p:sp>
      <p:sp>
        <p:nvSpPr>
          <p:cNvPr id="6" name="Rectangle 5"/>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69762349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457200" y="-146"/>
            <a:ext cx="8229600" cy="857400"/>
          </a:xfrm>
          <a:prstGeom prst="rect">
            <a:avLst/>
          </a:prstGeom>
        </p:spPr>
        <p:txBody>
          <a:bodyPr lIns="91425" tIns="91425" rIns="91425" bIns="91425" anchor="b" anchorCtr="0">
            <a:noAutofit/>
          </a:bodyPr>
          <a:lstStyle/>
          <a:p>
            <a:r>
              <a:rPr lang="en-US" dirty="0"/>
              <a:t>R</a:t>
            </a:r>
            <a:r>
              <a:rPr lang="en" dirty="0"/>
              <a:t>esults</a:t>
            </a:r>
          </a:p>
        </p:txBody>
      </p:sp>
      <p:pic>
        <p:nvPicPr>
          <p:cNvPr id="235" name="Shape 235"/>
          <p:cNvPicPr preferRelativeResize="0"/>
          <p:nvPr/>
        </p:nvPicPr>
        <p:blipFill>
          <a:blip r:embed="rId3">
            <a:alphaModFix/>
          </a:blip>
          <a:stretch>
            <a:fillRect/>
          </a:stretch>
        </p:blipFill>
        <p:spPr>
          <a:xfrm>
            <a:off x="125650" y="1289801"/>
            <a:ext cx="5328674" cy="4620725"/>
          </a:xfrm>
          <a:prstGeom prst="rect">
            <a:avLst/>
          </a:prstGeom>
          <a:noFill/>
          <a:ln>
            <a:noFill/>
          </a:ln>
        </p:spPr>
      </p:pic>
      <p:sp>
        <p:nvSpPr>
          <p:cNvPr id="236" name="Shape 236"/>
          <p:cNvSpPr txBox="1"/>
          <p:nvPr/>
        </p:nvSpPr>
        <p:spPr>
          <a:xfrm>
            <a:off x="81076" y="917525"/>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FCN</a:t>
            </a:r>
          </a:p>
        </p:txBody>
      </p:sp>
      <p:sp>
        <p:nvSpPr>
          <p:cNvPr id="237" name="Shape 237"/>
          <p:cNvSpPr txBox="1"/>
          <p:nvPr/>
        </p:nvSpPr>
        <p:spPr>
          <a:xfrm>
            <a:off x="1383151" y="917525"/>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SDS*</a:t>
            </a:r>
          </a:p>
        </p:txBody>
      </p:sp>
      <p:sp>
        <p:nvSpPr>
          <p:cNvPr id="238" name="Shape 238"/>
          <p:cNvSpPr txBox="1"/>
          <p:nvPr/>
        </p:nvSpPr>
        <p:spPr>
          <a:xfrm>
            <a:off x="2694151" y="901600"/>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Truth</a:t>
            </a:r>
          </a:p>
        </p:txBody>
      </p:sp>
      <p:sp>
        <p:nvSpPr>
          <p:cNvPr id="239" name="Shape 239"/>
          <p:cNvSpPr txBox="1"/>
          <p:nvPr/>
        </p:nvSpPr>
        <p:spPr>
          <a:xfrm>
            <a:off x="3991326" y="901600"/>
            <a:ext cx="1422899" cy="312000"/>
          </a:xfrm>
          <a:prstGeom prst="rect">
            <a:avLst/>
          </a:prstGeom>
          <a:noFill/>
          <a:ln>
            <a:noFill/>
          </a:ln>
        </p:spPr>
        <p:txBody>
          <a:bodyPr lIns="91425" tIns="91425" rIns="91425" bIns="91425" anchor="t" anchorCtr="0">
            <a:noAutofit/>
          </a:bodyPr>
          <a:lstStyle/>
          <a:p>
            <a:pPr algn="ctr"/>
            <a:r>
              <a:rPr lang="en" kern="0">
                <a:solidFill>
                  <a:srgbClr val="000000"/>
                </a:solidFill>
                <a:cs typeface="Arial"/>
                <a:sym typeface="Arial"/>
              </a:rPr>
              <a:t>Input</a:t>
            </a:r>
          </a:p>
        </p:txBody>
      </p:sp>
      <p:sp>
        <p:nvSpPr>
          <p:cNvPr id="240" name="Shape 240"/>
          <p:cNvSpPr txBox="1">
            <a:spLocks noGrp="1"/>
          </p:cNvSpPr>
          <p:nvPr>
            <p:ph type="sldNum" idx="12"/>
          </p:nvPr>
        </p:nvSpPr>
        <p:spPr>
          <a:xfrm>
            <a:off x="8556792" y="5607100"/>
            <a:ext cx="548699" cy="393600"/>
          </a:xfrm>
          <a:prstGeom prst="rect">
            <a:avLst/>
          </a:prstGeom>
        </p:spPr>
        <p:txBody>
          <a:bodyPr lIns="91425" tIns="91425" rIns="91425" bIns="91425" anchor="ctr" anchorCtr="0">
            <a:noAutofit/>
          </a:bodyPr>
          <a:lstStyle/>
          <a:p>
            <a:fld id="{00000000-1234-1234-1234-123412341234}" type="slidenum">
              <a:rPr lang="en"/>
              <a:pPr/>
              <a:t>120</a:t>
            </a:fld>
            <a:endParaRPr lang="en"/>
          </a:p>
        </p:txBody>
      </p:sp>
      <p:sp>
        <p:nvSpPr>
          <p:cNvPr id="241" name="Shape 241"/>
          <p:cNvSpPr txBox="1"/>
          <p:nvPr/>
        </p:nvSpPr>
        <p:spPr>
          <a:xfrm>
            <a:off x="5792975" y="2363425"/>
            <a:ext cx="3235200" cy="1809300"/>
          </a:xfrm>
          <a:prstGeom prst="rect">
            <a:avLst/>
          </a:prstGeom>
          <a:noFill/>
          <a:ln>
            <a:noFill/>
          </a:ln>
        </p:spPr>
        <p:txBody>
          <a:bodyPr lIns="91425" tIns="91425" rIns="91425" bIns="91425" anchor="t" anchorCtr="0">
            <a:noAutofit/>
          </a:bodyPr>
          <a:lstStyle/>
          <a:p>
            <a:r>
              <a:rPr lang="en" kern="0">
                <a:solidFill>
                  <a:srgbClr val="000000"/>
                </a:solidFill>
                <a:cs typeface="Arial"/>
                <a:sym typeface="Arial"/>
              </a:rPr>
              <a:t>Relative to prior state-of-the-art SDS:</a:t>
            </a:r>
          </a:p>
          <a:p>
            <a:endParaRPr kern="0">
              <a:solidFill>
                <a:srgbClr val="000000"/>
              </a:solidFill>
              <a:cs typeface="Arial"/>
              <a:sym typeface="Arial"/>
            </a:endParaRPr>
          </a:p>
          <a:p>
            <a:pPr marL="457200" indent="-342900">
              <a:buSzPct val="100000"/>
              <a:buFontTx/>
              <a:buChar char="­"/>
            </a:pPr>
            <a:r>
              <a:rPr lang="en" kern="0">
                <a:solidFill>
                  <a:srgbClr val="000000"/>
                </a:solidFill>
                <a:cs typeface="Arial"/>
                <a:sym typeface="Arial"/>
              </a:rPr>
              <a:t>30% relative improvement</a:t>
            </a:r>
            <a:br>
              <a:rPr lang="en" kern="0">
                <a:solidFill>
                  <a:srgbClr val="000000"/>
                </a:solidFill>
                <a:cs typeface="Arial"/>
                <a:sym typeface="Arial"/>
              </a:rPr>
            </a:br>
            <a:r>
              <a:rPr lang="en" kern="0">
                <a:solidFill>
                  <a:srgbClr val="000000"/>
                </a:solidFill>
                <a:cs typeface="Arial"/>
                <a:sym typeface="Arial"/>
              </a:rPr>
              <a:t>for mean IoU</a:t>
            </a:r>
          </a:p>
          <a:p>
            <a:endParaRPr kern="0">
              <a:solidFill>
                <a:srgbClr val="000000"/>
              </a:solidFill>
              <a:cs typeface="Arial"/>
              <a:sym typeface="Arial"/>
            </a:endParaRPr>
          </a:p>
          <a:p>
            <a:pPr marL="457200" indent="-342900">
              <a:buSzPct val="100000"/>
              <a:buFontTx/>
              <a:buChar char="­"/>
            </a:pPr>
            <a:r>
              <a:rPr lang="en" kern="0">
                <a:solidFill>
                  <a:srgbClr val="000000"/>
                </a:solidFill>
                <a:cs typeface="Arial"/>
                <a:sym typeface="Arial"/>
              </a:rPr>
              <a:t>286</a:t>
            </a:r>
            <a:r>
              <a:rPr lang="en" kern="0">
                <a:solidFill>
                  <a:srgbClr val="222222"/>
                </a:solidFill>
                <a:cs typeface="Arial"/>
                <a:sym typeface="Arial"/>
              </a:rPr>
              <a:t>× </a:t>
            </a:r>
            <a:r>
              <a:rPr lang="en" kern="0">
                <a:solidFill>
                  <a:srgbClr val="000000"/>
                </a:solidFill>
                <a:cs typeface="Arial"/>
                <a:sym typeface="Arial"/>
              </a:rPr>
              <a:t>faster</a:t>
            </a:r>
          </a:p>
        </p:txBody>
      </p:sp>
      <p:sp>
        <p:nvSpPr>
          <p:cNvPr id="242" name="Shape 242"/>
          <p:cNvSpPr txBox="1"/>
          <p:nvPr/>
        </p:nvSpPr>
        <p:spPr>
          <a:xfrm>
            <a:off x="5525625" y="5482701"/>
            <a:ext cx="3235200" cy="356399"/>
          </a:xfrm>
          <a:prstGeom prst="rect">
            <a:avLst/>
          </a:prstGeom>
          <a:noFill/>
          <a:ln>
            <a:noFill/>
          </a:ln>
        </p:spPr>
        <p:txBody>
          <a:bodyPr lIns="91425" tIns="91425" rIns="91425" bIns="91425" anchor="t" anchorCtr="0">
            <a:noAutofit/>
          </a:bodyPr>
          <a:lstStyle/>
          <a:p>
            <a:r>
              <a:rPr lang="en" sz="1200" kern="0">
                <a:solidFill>
                  <a:srgbClr val="000000"/>
                </a:solidFill>
                <a:cs typeface="Arial"/>
                <a:sym typeface="Arial"/>
              </a:rPr>
              <a:t>*Simultaneous Detection and Segmentation Hariharan et al. ECCV14</a:t>
            </a:r>
          </a:p>
        </p:txBody>
      </p:sp>
      <p:sp>
        <p:nvSpPr>
          <p:cNvPr id="11" name="Rectangle 10"/>
          <p:cNvSpPr/>
          <p:nvPr/>
        </p:nvSpPr>
        <p:spPr>
          <a:xfrm>
            <a:off x="8163259" y="6550223"/>
            <a:ext cx="1047082" cy="307777"/>
          </a:xfrm>
          <a:prstGeom prst="rect">
            <a:avLst/>
          </a:prstGeom>
        </p:spPr>
        <p:txBody>
          <a:bodyPr wrap="none">
            <a:spAutoFit/>
          </a:bodyPr>
          <a:lstStyle/>
          <a:p>
            <a:r>
              <a:rPr lang="en-US" sz="1400" kern="0" dirty="0">
                <a:solidFill>
                  <a:schemeClr val="bg1">
                    <a:lumMod val="50000"/>
                  </a:schemeClr>
                </a:solidFill>
              </a:rPr>
              <a:t>[</a:t>
            </a:r>
            <a:r>
              <a:rPr lang="en" sz="1400" kern="0" dirty="0">
                <a:solidFill>
                  <a:schemeClr val="bg1">
                    <a:lumMod val="50000"/>
                  </a:schemeClr>
                </a:solidFill>
              </a:rPr>
              <a:t>Long </a:t>
            </a:r>
            <a:r>
              <a:rPr lang="en-US" sz="1400" kern="0" dirty="0">
                <a:solidFill>
                  <a:schemeClr val="bg1">
                    <a:lumMod val="50000"/>
                  </a:schemeClr>
                </a:solidFill>
              </a:rPr>
              <a:t>et al.</a:t>
            </a:r>
            <a:r>
              <a:rPr lang="en" sz="1400" kern="0" dirty="0">
                <a:solidFill>
                  <a:schemeClr val="bg1">
                    <a:lumMod val="50000"/>
                  </a:schemeClr>
                </a:solidFill>
              </a:rPr>
              <a:t>]</a:t>
            </a:r>
            <a:endParaRPr lang="en-US" sz="1400" dirty="0">
              <a:solidFill>
                <a:schemeClr val="bg1">
                  <a:lumMod val="50000"/>
                </a:schemeClr>
              </a:solidFill>
            </a:endParaRPr>
          </a:p>
        </p:txBody>
      </p:sp>
    </p:spTree>
    <p:extLst>
      <p:ext uri="{BB962C8B-B14F-4D97-AF65-F5344CB8AC3E}">
        <p14:creationId xmlns:p14="http://schemas.microsoft.com/office/powerpoint/2010/main" val="140581961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72986" y="6489607"/>
            <a:ext cx="4259402" cy="368394"/>
          </a:xfrm>
          <a:prstGeom prst="rect">
            <a:avLst/>
          </a:prstGeom>
          <a:noFill/>
        </p:spPr>
        <p:txBody>
          <a:bodyPr wrap="square" rtlCol="0">
            <a:spAutoFit/>
          </a:bodyPr>
          <a:lstStyle/>
          <a:p>
            <a:pPr algn="r"/>
            <a:r>
              <a:rPr lang="en-US" sz="1795" dirty="0"/>
              <a:t>Long, </a:t>
            </a:r>
            <a:r>
              <a:rPr lang="en-US" sz="1795" dirty="0" err="1"/>
              <a:t>Shelhamer</a:t>
            </a:r>
            <a:r>
              <a:rPr lang="en-US" sz="1795" dirty="0"/>
              <a:t>, and Darrell 2014</a:t>
            </a:r>
          </a:p>
        </p:txBody>
      </p:sp>
      <p:pic>
        <p:nvPicPr>
          <p:cNvPr id="4" name="Picture 3"/>
          <p:cNvPicPr>
            <a:picLocks noChangeAspect="1"/>
          </p:cNvPicPr>
          <p:nvPr/>
        </p:nvPicPr>
        <p:blipFill rotWithShape="1">
          <a:blip r:embed="rId2"/>
          <a:srcRect l="50926" t="35283" r="11574" b="32273"/>
          <a:stretch/>
        </p:blipFill>
        <p:spPr>
          <a:xfrm>
            <a:off x="11612" y="507887"/>
            <a:ext cx="9043776" cy="4890339"/>
          </a:xfrm>
          <a:prstGeom prst="rect">
            <a:avLst/>
          </a:prstGeom>
        </p:spPr>
      </p:pic>
      <p:sp>
        <p:nvSpPr>
          <p:cNvPr id="2" name="TextBox 1"/>
          <p:cNvSpPr txBox="1"/>
          <p:nvPr/>
        </p:nvSpPr>
        <p:spPr>
          <a:xfrm>
            <a:off x="2255003" y="5682306"/>
            <a:ext cx="6555784" cy="523220"/>
          </a:xfrm>
          <a:prstGeom prst="rect">
            <a:avLst/>
          </a:prstGeom>
          <a:noFill/>
        </p:spPr>
        <p:txBody>
          <a:bodyPr wrap="square" rtlCol="0">
            <a:spAutoFit/>
          </a:bodyPr>
          <a:lstStyle/>
          <a:p>
            <a:r>
              <a:rPr lang="en-US" sz="2800" dirty="0"/>
              <a:t>What can we do with an FCN?</a:t>
            </a:r>
          </a:p>
        </p:txBody>
      </p:sp>
    </p:spTree>
    <p:extLst>
      <p:ext uri="{BB962C8B-B14F-4D97-AF65-F5344CB8AC3E}">
        <p14:creationId xmlns:p14="http://schemas.microsoft.com/office/powerpoint/2010/main" val="38780571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5410200" y="6476999"/>
            <a:ext cx="3733800" cy="381000"/>
          </a:xfrm>
        </p:spPr>
        <p:txBody>
          <a:bodyPr/>
          <a:lstStyle/>
          <a:p>
            <a:pPr eaLnBrk="1" hangingPunct="1"/>
            <a:r>
              <a:rPr lang="en-US" altLang="en-US" sz="2000" dirty="0">
                <a:solidFill>
                  <a:schemeClr val="bg1">
                    <a:lumMod val="50000"/>
                  </a:schemeClr>
                </a:solidFill>
                <a:hlinkClick r:id="rId2"/>
              </a:rPr>
              <a:t>im2gps</a:t>
            </a:r>
            <a:r>
              <a:rPr lang="en-US" altLang="en-US" sz="2000" dirty="0">
                <a:solidFill>
                  <a:schemeClr val="bg1">
                    <a:lumMod val="50000"/>
                  </a:schemeClr>
                </a:solidFill>
              </a:rPr>
              <a:t> (Hays &amp; </a:t>
            </a:r>
            <a:r>
              <a:rPr lang="en-US" altLang="en-US" sz="2000" dirty="0" err="1">
                <a:solidFill>
                  <a:schemeClr val="bg1">
                    <a:lumMod val="50000"/>
                  </a:schemeClr>
                </a:solidFill>
              </a:rPr>
              <a:t>Efros</a:t>
            </a:r>
            <a:r>
              <a:rPr lang="en-US" altLang="en-US" sz="2000" dirty="0">
                <a:solidFill>
                  <a:schemeClr val="bg1">
                    <a:lumMod val="50000"/>
                  </a:schemeClr>
                </a:solidFill>
              </a:rPr>
              <a:t>, CVPR 2008)</a:t>
            </a:r>
          </a:p>
        </p:txBody>
      </p:sp>
      <p:pic>
        <p:nvPicPr>
          <p:cNvPr id="55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0"/>
            <a:ext cx="91440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 Box 4"/>
          <p:cNvSpPr txBox="1">
            <a:spLocks noChangeArrowheads="1"/>
          </p:cNvSpPr>
          <p:nvPr/>
        </p:nvSpPr>
        <p:spPr bwMode="auto">
          <a:xfrm>
            <a:off x="1821203" y="4967286"/>
            <a:ext cx="55927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dirty="0">
                <a:solidFill>
                  <a:prstClr val="black"/>
                </a:solidFill>
                <a:latin typeface="Arial" panose="020B0604020202020204" pitchFamily="34" charset="0"/>
              </a:rPr>
              <a:t>6 million geo-tagged Flickr images</a:t>
            </a:r>
            <a:endParaRPr lang="ru-RU" altLang="en-US" dirty="0">
              <a:solidFill>
                <a:prstClr val="black"/>
              </a:solidFill>
              <a:latin typeface="Arial" panose="020B0604020202020204" pitchFamily="34" charset="0"/>
            </a:endParaRPr>
          </a:p>
        </p:txBody>
      </p:sp>
      <p:sp>
        <p:nvSpPr>
          <p:cNvPr id="55301" name="TextBox 2"/>
          <p:cNvSpPr txBox="1">
            <a:spLocks noChangeArrowheads="1"/>
          </p:cNvSpPr>
          <p:nvPr/>
        </p:nvSpPr>
        <p:spPr bwMode="auto">
          <a:xfrm>
            <a:off x="1564821" y="5706750"/>
            <a:ext cx="6105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solidFill>
                  <a:prstClr val="black"/>
                </a:solidFill>
                <a:latin typeface="Arial" panose="020B0604020202020204" pitchFamily="34" charset="0"/>
                <a:hlinkClick r:id="rId4"/>
              </a:rPr>
              <a:t>http://graphics.cs.cmu.edu/projects/im2gps/</a:t>
            </a:r>
            <a:endParaRPr lang="en-US" altLang="en-US" sz="2400" dirty="0">
              <a:solidFill>
                <a:prstClr val="black"/>
              </a:solidFill>
              <a:latin typeface="Arial" panose="020B0604020202020204" pitchFamily="34" charset="0"/>
            </a:endParaRPr>
          </a:p>
        </p:txBody>
      </p:sp>
      <p:sp>
        <p:nvSpPr>
          <p:cNvPr id="6" name="Title 1"/>
          <p:cNvSpPr txBox="1">
            <a:spLocks/>
          </p:cNvSpPr>
          <p:nvPr/>
        </p:nvSpPr>
        <p:spPr bwMode="auto">
          <a:xfrm>
            <a:off x="609600" y="274638"/>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a:lstStyle>
          <a:p>
            <a:pPr algn="ctr" eaLnBrk="1" hangingPunct="1"/>
            <a:r>
              <a:rPr lang="en-US" altLang="en-US" sz="4000"/>
              <a:t>How much can an image tell about its geographic location?</a:t>
            </a:r>
            <a:endParaRPr lang="en-US" altLang="en-US" sz="4000" dirty="0"/>
          </a:p>
        </p:txBody>
      </p:sp>
    </p:spTree>
    <p:extLst>
      <p:ext uri="{BB962C8B-B14F-4D97-AF65-F5344CB8AC3E}">
        <p14:creationId xmlns:p14="http://schemas.microsoft.com/office/powerpoint/2010/main" val="39078838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8850"/>
            <a:ext cx="91440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1"/>
          <p:cNvSpPr txBox="1">
            <a:spLocks noChangeArrowheads="1"/>
          </p:cNvSpPr>
          <p:nvPr/>
        </p:nvSpPr>
        <p:spPr bwMode="auto">
          <a:xfrm>
            <a:off x="228600" y="228600"/>
            <a:ext cx="868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solidFill>
                  <a:prstClr val="black"/>
                </a:solidFill>
                <a:latin typeface="Arial" panose="020B0604020202020204" pitchFamily="34" charset="0"/>
              </a:rPr>
              <a:t>Nearest Neighbors according to gist + bag of SIFT + color histogram + a few others</a:t>
            </a:r>
          </a:p>
        </p:txBody>
      </p:sp>
    </p:spTree>
    <p:extLst>
      <p:ext uri="{BB962C8B-B14F-4D97-AF65-F5344CB8AC3E}">
        <p14:creationId xmlns:p14="http://schemas.microsoft.com/office/powerpoint/2010/main" val="407443630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3463"/>
            <a:ext cx="91440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9046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95671" y="1538665"/>
            <a:ext cx="7752659" cy="1466291"/>
          </a:xfrm>
          <a:prstGeom prst="rect">
            <a:avLst/>
          </a:prstGeom>
        </p:spPr>
        <p:txBody>
          <a:bodyPr vert="horz" lIns="91208" tIns="45604" rIns="91208" bIns="45604"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389" dirty="0" err="1"/>
              <a:t>PlaNet</a:t>
            </a:r>
            <a:r>
              <a:rPr lang="en-US" sz="4389" dirty="0"/>
              <a:t> - Photo Geolocation with Convolutional Neural Networks</a:t>
            </a:r>
            <a:endParaRPr lang="en-US" sz="4389" dirty="0">
              <a:solidFill>
                <a:prstClr val="black"/>
              </a:solidFill>
            </a:endParaRPr>
          </a:p>
        </p:txBody>
      </p:sp>
      <p:sp>
        <p:nvSpPr>
          <p:cNvPr id="5" name="Subtitle 2"/>
          <p:cNvSpPr txBox="1">
            <a:spLocks/>
          </p:cNvSpPr>
          <p:nvPr/>
        </p:nvSpPr>
        <p:spPr>
          <a:xfrm>
            <a:off x="60766" y="3342316"/>
            <a:ext cx="9089760" cy="2961154"/>
          </a:xfrm>
          <a:prstGeom prst="rect">
            <a:avLst/>
          </a:prstGeom>
        </p:spPr>
        <p:txBody>
          <a:bodyPr vert="horz" lIns="91208" tIns="45604" rIns="91208" bIns="45604"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3192" dirty="0"/>
              <a:t>Tobias </a:t>
            </a:r>
            <a:r>
              <a:rPr lang="en-US" sz="3192" dirty="0" err="1"/>
              <a:t>Weyand</a:t>
            </a:r>
            <a:r>
              <a:rPr lang="en-US" sz="3192" dirty="0"/>
              <a:t>, Ilya </a:t>
            </a:r>
            <a:r>
              <a:rPr lang="en-US" sz="3192" dirty="0" err="1"/>
              <a:t>Kostrikov</a:t>
            </a:r>
            <a:r>
              <a:rPr lang="en-US" sz="3192" dirty="0"/>
              <a:t>, James </a:t>
            </a:r>
            <a:r>
              <a:rPr lang="en-US" sz="3192" dirty="0" err="1"/>
              <a:t>Philbin</a:t>
            </a:r>
            <a:endParaRPr lang="en-US" sz="3192" dirty="0">
              <a:solidFill>
                <a:prstClr val="black">
                  <a:tint val="75000"/>
                </a:prstClr>
              </a:solidFill>
            </a:endParaRPr>
          </a:p>
          <a:p>
            <a:endParaRPr lang="en-US" sz="3192" dirty="0">
              <a:solidFill>
                <a:prstClr val="black">
                  <a:tint val="75000"/>
                </a:prstClr>
              </a:solidFill>
            </a:endParaRPr>
          </a:p>
          <a:p>
            <a:endParaRPr lang="en-US" sz="3192" dirty="0">
              <a:solidFill>
                <a:prstClr val="black">
                  <a:tint val="75000"/>
                </a:prstClr>
              </a:solidFill>
            </a:endParaRPr>
          </a:p>
          <a:p>
            <a:r>
              <a:rPr lang="en-US" sz="3192" dirty="0">
                <a:solidFill>
                  <a:prstClr val="black">
                    <a:tint val="75000"/>
                  </a:prstClr>
                </a:solidFill>
              </a:rPr>
              <a:t>ECCV 2016</a:t>
            </a:r>
          </a:p>
        </p:txBody>
      </p:sp>
    </p:spTree>
    <p:extLst>
      <p:ext uri="{BB962C8B-B14F-4D97-AF65-F5344CB8AC3E}">
        <p14:creationId xmlns:p14="http://schemas.microsoft.com/office/powerpoint/2010/main" val="12172942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Discretization of Globe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13050" t="12133" r="16596" b="46789"/>
          <a:stretch/>
        </p:blipFill>
        <p:spPr>
          <a:xfrm>
            <a:off x="11612" y="2337250"/>
            <a:ext cx="9120776" cy="3328348"/>
          </a:xfrm>
          <a:prstGeom prst="rect">
            <a:avLst/>
          </a:prstGeom>
        </p:spPr>
      </p:pic>
    </p:spTree>
    <p:extLst>
      <p:ext uri="{BB962C8B-B14F-4D97-AF65-F5344CB8AC3E}">
        <p14:creationId xmlns:p14="http://schemas.microsoft.com/office/powerpoint/2010/main" val="17534974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Network and Training</a:t>
            </a:r>
          </a:p>
        </p:txBody>
      </p:sp>
      <p:sp>
        <p:nvSpPr>
          <p:cNvPr id="3" name="Content Placeholder 2"/>
          <p:cNvSpPr>
            <a:spLocks noGrp="1"/>
          </p:cNvSpPr>
          <p:nvPr>
            <p:ph idx="1"/>
          </p:nvPr>
        </p:nvSpPr>
        <p:spPr/>
        <p:txBody>
          <a:bodyPr/>
          <a:lstStyle/>
          <a:p>
            <a:r>
              <a:rPr lang="en-US" dirty="0"/>
              <a:t>Network Architecture: Inception with 97M parameters</a:t>
            </a:r>
          </a:p>
          <a:p>
            <a:r>
              <a:rPr lang="en-US" dirty="0"/>
              <a:t>26,263 “categories” – places in the world</a:t>
            </a:r>
          </a:p>
          <a:p>
            <a:endParaRPr lang="en-US" dirty="0"/>
          </a:p>
          <a:p>
            <a:endParaRPr lang="en-US" dirty="0"/>
          </a:p>
          <a:p>
            <a:r>
              <a:rPr lang="en-US" dirty="0"/>
              <a:t>126 Million Web photos</a:t>
            </a:r>
          </a:p>
          <a:p>
            <a:r>
              <a:rPr lang="en-US" dirty="0"/>
              <a:t>2.5 months of training on 200 CPU cores</a:t>
            </a:r>
          </a:p>
        </p:txBody>
      </p:sp>
    </p:spTree>
    <p:extLst>
      <p:ext uri="{BB962C8B-B14F-4D97-AF65-F5344CB8AC3E}">
        <p14:creationId xmlns:p14="http://schemas.microsoft.com/office/powerpoint/2010/main" val="356760094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45248" t="17580" r="13901" b="14335"/>
          <a:stretch/>
        </p:blipFill>
        <p:spPr>
          <a:xfrm>
            <a:off x="1197702" y="1"/>
            <a:ext cx="6595678" cy="6870501"/>
          </a:xfrm>
          <a:prstGeom prst="rect">
            <a:avLst/>
          </a:prstGeom>
        </p:spPr>
      </p:pic>
    </p:spTree>
    <p:extLst>
      <p:ext uri="{BB962C8B-B14F-4D97-AF65-F5344CB8AC3E}">
        <p14:creationId xmlns:p14="http://schemas.microsoft.com/office/powerpoint/2010/main" val="5374396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3"/>
          <a:srcRect l="49149" t="15992" r="16809" b="17739"/>
          <a:stretch/>
        </p:blipFill>
        <p:spPr>
          <a:xfrm>
            <a:off x="1705510" y="1"/>
            <a:ext cx="5636712" cy="6858000"/>
          </a:xfrm>
          <a:prstGeom prst="rect">
            <a:avLst/>
          </a:prstGeom>
        </p:spPr>
      </p:pic>
    </p:spTree>
    <p:extLst>
      <p:ext uri="{BB962C8B-B14F-4D97-AF65-F5344CB8AC3E}">
        <p14:creationId xmlns:p14="http://schemas.microsoft.com/office/powerpoint/2010/main" val="212649115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vs im2gps (2008, 2009)</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rotWithShape="1">
          <a:blip r:embed="rId3"/>
          <a:srcRect l="13191" t="34715" r="52979" b="54165"/>
          <a:stretch/>
        </p:blipFill>
        <p:spPr>
          <a:xfrm>
            <a:off x="11612" y="1892547"/>
            <a:ext cx="8984935" cy="1845962"/>
          </a:xfrm>
          <a:prstGeom prst="rect">
            <a:avLst/>
          </a:prstGeom>
        </p:spPr>
      </p:pic>
      <p:pic>
        <p:nvPicPr>
          <p:cNvPr id="6" name="Picture 5"/>
          <p:cNvPicPr>
            <a:picLocks noChangeAspect="1"/>
          </p:cNvPicPr>
          <p:nvPr/>
        </p:nvPicPr>
        <p:blipFill rotWithShape="1">
          <a:blip r:embed="rId4"/>
          <a:srcRect l="13476" t="33580" r="53333" b="56661"/>
          <a:stretch/>
        </p:blipFill>
        <p:spPr>
          <a:xfrm>
            <a:off x="50423" y="4256902"/>
            <a:ext cx="9081965" cy="1668909"/>
          </a:xfrm>
          <a:prstGeom prst="rect">
            <a:avLst/>
          </a:prstGeom>
        </p:spPr>
      </p:pic>
    </p:spTree>
    <p:extLst>
      <p:ext uri="{BB962C8B-B14F-4D97-AF65-F5344CB8AC3E}">
        <p14:creationId xmlns:p14="http://schemas.microsoft.com/office/powerpoint/2010/main" val="14800519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Spatial support for decision</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3"/>
          <a:srcRect l="16383" t="24616" r="41176" b="55526"/>
          <a:stretch/>
        </p:blipFill>
        <p:spPr>
          <a:xfrm>
            <a:off x="108640" y="1439015"/>
            <a:ext cx="9023748" cy="2638836"/>
          </a:xfrm>
          <a:prstGeom prst="rect">
            <a:avLst/>
          </a:prstGeom>
        </p:spPr>
      </p:pic>
      <p:pic>
        <p:nvPicPr>
          <p:cNvPr id="5" name="Picture 4"/>
          <p:cNvPicPr>
            <a:picLocks noChangeAspect="1"/>
          </p:cNvPicPr>
          <p:nvPr/>
        </p:nvPicPr>
        <p:blipFill rotWithShape="1">
          <a:blip r:embed="rId3"/>
          <a:srcRect l="58642" t="24616" r="20000" b="55526"/>
          <a:stretch/>
        </p:blipFill>
        <p:spPr>
          <a:xfrm>
            <a:off x="2634440" y="4001425"/>
            <a:ext cx="4540983" cy="2638836"/>
          </a:xfrm>
          <a:prstGeom prst="rect">
            <a:avLst/>
          </a:prstGeom>
        </p:spPr>
      </p:pic>
    </p:spTree>
    <p:extLst>
      <p:ext uri="{BB962C8B-B14F-4D97-AF65-F5344CB8AC3E}">
        <p14:creationId xmlns:p14="http://schemas.microsoft.com/office/powerpoint/2010/main" val="23929133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vs Humans</a:t>
            </a:r>
          </a:p>
        </p:txBody>
      </p:sp>
      <p:pic>
        <p:nvPicPr>
          <p:cNvPr id="4" name="Picture 3"/>
          <p:cNvPicPr>
            <a:picLocks noChangeAspect="1"/>
          </p:cNvPicPr>
          <p:nvPr/>
        </p:nvPicPr>
        <p:blipFill rotWithShape="1">
          <a:blip r:embed="rId3"/>
          <a:srcRect l="13405" t="19963" r="31392" b="52772"/>
          <a:stretch/>
        </p:blipFill>
        <p:spPr>
          <a:xfrm>
            <a:off x="11612" y="2593693"/>
            <a:ext cx="9120776" cy="2815462"/>
          </a:xfrm>
          <a:prstGeom prst="rect">
            <a:avLst/>
          </a:prstGeom>
        </p:spPr>
      </p:pic>
    </p:spTree>
    <p:extLst>
      <p:ext uri="{BB962C8B-B14F-4D97-AF65-F5344CB8AC3E}">
        <p14:creationId xmlns:p14="http://schemas.microsoft.com/office/powerpoint/2010/main" val="421722887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vs. Humans</a:t>
            </a:r>
          </a:p>
        </p:txBody>
      </p:sp>
      <p:pic>
        <p:nvPicPr>
          <p:cNvPr id="4" name="Picture 3"/>
          <p:cNvPicPr>
            <a:picLocks noChangeAspect="1"/>
          </p:cNvPicPr>
          <p:nvPr/>
        </p:nvPicPr>
        <p:blipFill rotWithShape="1">
          <a:blip r:embed="rId3"/>
          <a:srcRect l="13546" t="17808" r="55319" b="47242"/>
          <a:stretch/>
        </p:blipFill>
        <p:spPr>
          <a:xfrm>
            <a:off x="1446452" y="1825739"/>
            <a:ext cx="6251096" cy="4385735"/>
          </a:xfrm>
          <a:prstGeom prst="rect">
            <a:avLst/>
          </a:prstGeom>
        </p:spPr>
      </p:pic>
    </p:spTree>
    <p:extLst>
      <p:ext uri="{BB962C8B-B14F-4D97-AF65-F5344CB8AC3E}">
        <p14:creationId xmlns:p14="http://schemas.microsoft.com/office/powerpoint/2010/main" val="13729133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PlaNet</a:t>
            </a:r>
            <a:r>
              <a:rPr lang="en-US" dirty="0"/>
              <a:t> summary</a:t>
            </a:r>
          </a:p>
        </p:txBody>
      </p:sp>
      <p:sp>
        <p:nvSpPr>
          <p:cNvPr id="3" name="Content Placeholder 2"/>
          <p:cNvSpPr>
            <a:spLocks noGrp="1"/>
          </p:cNvSpPr>
          <p:nvPr>
            <p:ph idx="1"/>
          </p:nvPr>
        </p:nvSpPr>
        <p:spPr/>
        <p:txBody>
          <a:bodyPr/>
          <a:lstStyle/>
          <a:p>
            <a:r>
              <a:rPr lang="en-US" dirty="0"/>
              <a:t>Very fast </a:t>
            </a:r>
            <a:r>
              <a:rPr lang="en-US" dirty="0" err="1"/>
              <a:t>geolocalization</a:t>
            </a:r>
            <a:r>
              <a:rPr lang="en-US" dirty="0"/>
              <a:t> method by categorization.</a:t>
            </a:r>
          </a:p>
          <a:p>
            <a:r>
              <a:rPr lang="en-US" dirty="0"/>
              <a:t>Uses far more training data than previous work (im2gps)</a:t>
            </a:r>
          </a:p>
          <a:p>
            <a:r>
              <a:rPr lang="en-US" dirty="0"/>
              <a:t>Better than humans!</a:t>
            </a:r>
          </a:p>
        </p:txBody>
      </p:sp>
    </p:spTree>
    <p:extLst>
      <p:ext uri="{BB962C8B-B14F-4D97-AF65-F5344CB8AC3E}">
        <p14:creationId xmlns:p14="http://schemas.microsoft.com/office/powerpoint/2010/main" val="375397738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F0DE-7595-452D-859E-BC98EED68F84}"/>
              </a:ext>
            </a:extLst>
          </p:cNvPr>
          <p:cNvSpPr>
            <a:spLocks noGrp="1"/>
          </p:cNvSpPr>
          <p:nvPr>
            <p:ph type="title"/>
          </p:nvPr>
        </p:nvSpPr>
        <p:spPr>
          <a:xfrm>
            <a:off x="400050" y="344344"/>
            <a:ext cx="2552700" cy="1849754"/>
          </a:xfrm>
        </p:spPr>
        <p:txBody>
          <a:bodyPr>
            <a:normAutofit fontScale="90000"/>
          </a:bodyPr>
          <a:lstStyle/>
          <a:p>
            <a:r>
              <a:rPr lang="en-US" dirty="0"/>
              <a:t>Even more:</a:t>
            </a:r>
            <a:br>
              <a:rPr lang="en-US" dirty="0"/>
            </a:br>
            <a:r>
              <a:rPr lang="en-US" dirty="0"/>
              <a:t>Faster </a:t>
            </a:r>
            <a:br>
              <a:rPr lang="en-US" dirty="0"/>
            </a:br>
            <a:r>
              <a:rPr lang="en-US" dirty="0"/>
              <a:t>R-CNN</a:t>
            </a:r>
          </a:p>
        </p:txBody>
      </p:sp>
      <p:pic>
        <p:nvPicPr>
          <p:cNvPr id="5122" name="Picture 2" descr="https://cdn-images-1.medium.com/max/1600/0*_nNI03ESXm2P6YXO.">
            <a:extLst>
              <a:ext uri="{FF2B5EF4-FFF2-40B4-BE49-F238E27FC236}">
                <a16:creationId xmlns:a16="http://schemas.microsoft.com/office/drawing/2014/main" id="{9E8A2C57-C7A2-458A-BED6-C3375DC57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0" y="762000"/>
            <a:ext cx="6191250" cy="6096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AB542A7-43AB-466A-84A0-1350ECA1BBE1}"/>
              </a:ext>
            </a:extLst>
          </p:cNvPr>
          <p:cNvSpPr txBox="1"/>
          <p:nvPr/>
        </p:nvSpPr>
        <p:spPr>
          <a:xfrm>
            <a:off x="0" y="6027003"/>
            <a:ext cx="469669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Ren et al. 2016</a:t>
            </a:r>
            <a:br>
              <a:rPr kumimoji="0" lang="en-US" sz="2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https://arxiv.org/abs/1506.01497</a:t>
            </a:r>
          </a:p>
        </p:txBody>
      </p:sp>
      <p:sp>
        <p:nvSpPr>
          <p:cNvPr id="4" name="TextBox 3">
            <a:extLst>
              <a:ext uri="{FF2B5EF4-FFF2-40B4-BE49-F238E27FC236}">
                <a16:creationId xmlns:a16="http://schemas.microsoft.com/office/drawing/2014/main" id="{91867F45-5BBD-4523-A142-0D7CB9E3432D}"/>
              </a:ext>
            </a:extLst>
          </p:cNvPr>
          <p:cNvSpPr txBox="1"/>
          <p:nvPr/>
        </p:nvSpPr>
        <p:spPr>
          <a:xfrm>
            <a:off x="245053" y="2611754"/>
            <a:ext cx="2862695" cy="1754326"/>
          </a:xfrm>
          <a:prstGeom prst="rect">
            <a:avLst/>
          </a:prstGeom>
          <a:noFill/>
        </p:spPr>
        <p:txBody>
          <a:bodyPr wrap="square" rtlCol="0">
            <a:spAutoFit/>
          </a:bodyPr>
          <a:lstStyle/>
          <a:p>
            <a:r>
              <a:rPr lang="en-US" dirty="0"/>
              <a:t>‘Region Proposal Network’ uses CNN feature maps.</a:t>
            </a:r>
          </a:p>
          <a:p>
            <a:endParaRPr lang="en-US" dirty="0"/>
          </a:p>
          <a:p>
            <a:r>
              <a:rPr lang="en-US" dirty="0"/>
              <a:t>Then, FCN on top to classify.</a:t>
            </a:r>
            <a:br>
              <a:rPr lang="en-US" dirty="0"/>
            </a:br>
            <a:br>
              <a:rPr lang="en-US" dirty="0"/>
            </a:br>
            <a:r>
              <a:rPr lang="en-US" dirty="0"/>
              <a:t>End to end object detection.</a:t>
            </a:r>
          </a:p>
        </p:txBody>
      </p:sp>
      <p:sp>
        <p:nvSpPr>
          <p:cNvPr id="5" name="TextBox 4">
            <a:extLst>
              <a:ext uri="{FF2B5EF4-FFF2-40B4-BE49-F238E27FC236}">
                <a16:creationId xmlns:a16="http://schemas.microsoft.com/office/drawing/2014/main" id="{0A210554-0040-4942-A745-BC2C14AA3F3D}"/>
              </a:ext>
            </a:extLst>
          </p:cNvPr>
          <p:cNvSpPr txBox="1"/>
          <p:nvPr/>
        </p:nvSpPr>
        <p:spPr>
          <a:xfrm>
            <a:off x="7626927" y="803564"/>
            <a:ext cx="748146" cy="369332"/>
          </a:xfrm>
          <a:prstGeom prst="rect">
            <a:avLst/>
          </a:prstGeom>
          <a:noFill/>
        </p:spPr>
        <p:txBody>
          <a:bodyPr wrap="square" rtlCol="0">
            <a:spAutoFit/>
          </a:bodyPr>
          <a:lstStyle/>
          <a:p>
            <a:r>
              <a:rPr lang="en-US" dirty="0"/>
              <a:t>(FCN)</a:t>
            </a:r>
          </a:p>
        </p:txBody>
      </p:sp>
    </p:spTree>
    <p:extLst>
      <p:ext uri="{BB962C8B-B14F-4D97-AF65-F5344CB8AC3E}">
        <p14:creationId xmlns:p14="http://schemas.microsoft.com/office/powerpoint/2010/main" val="227913172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952C0-C462-4463-8F8B-EDCC6DE9FBC2}"/>
              </a:ext>
            </a:extLst>
          </p:cNvPr>
          <p:cNvSpPr>
            <a:spLocks noGrp="1"/>
          </p:cNvSpPr>
          <p:nvPr>
            <p:ph type="title"/>
          </p:nvPr>
        </p:nvSpPr>
        <p:spPr/>
        <p:txBody>
          <a:bodyPr>
            <a:normAutofit/>
          </a:bodyPr>
          <a:lstStyle/>
          <a:p>
            <a:r>
              <a:rPr lang="en-US" dirty="0"/>
              <a:t>Even more! Mask R-CNN</a:t>
            </a:r>
          </a:p>
        </p:txBody>
      </p:sp>
      <p:sp>
        <p:nvSpPr>
          <p:cNvPr id="3" name="Content Placeholder 2">
            <a:extLst>
              <a:ext uri="{FF2B5EF4-FFF2-40B4-BE49-F238E27FC236}">
                <a16:creationId xmlns:a16="http://schemas.microsoft.com/office/drawing/2014/main" id="{96081099-5F82-4683-8899-A8821185EDD8}"/>
              </a:ext>
            </a:extLst>
          </p:cNvPr>
          <p:cNvSpPr>
            <a:spLocks noGrp="1"/>
          </p:cNvSpPr>
          <p:nvPr>
            <p:ph idx="1"/>
          </p:nvPr>
        </p:nvSpPr>
        <p:spPr>
          <a:xfrm>
            <a:off x="628650" y="1563329"/>
            <a:ext cx="7886700" cy="4613634"/>
          </a:xfrm>
        </p:spPr>
        <p:txBody>
          <a:bodyPr/>
          <a:lstStyle/>
          <a:p>
            <a:pPr marL="0" indent="0">
              <a:buNone/>
            </a:pPr>
            <a:r>
              <a:rPr lang="en-US" dirty="0"/>
              <a:t>Extending Faster R-CNN for Pixel Level Segmentation</a:t>
            </a:r>
          </a:p>
          <a:p>
            <a:pPr marL="0" indent="0">
              <a:buNone/>
            </a:pPr>
            <a:r>
              <a:rPr lang="en-US" dirty="0"/>
              <a:t>He et al. - https://arxiv.org/abs/1703.06870</a:t>
            </a:r>
          </a:p>
        </p:txBody>
      </p:sp>
      <p:pic>
        <p:nvPicPr>
          <p:cNvPr id="3074" name="Picture 2" descr="https://cdn-images-1.medium.com/max/1600/1*BiRpf-ogjxARQf5LxI17Jw.png">
            <a:extLst>
              <a:ext uri="{FF2B5EF4-FFF2-40B4-BE49-F238E27FC236}">
                <a16:creationId xmlns:a16="http://schemas.microsoft.com/office/drawing/2014/main" id="{61087A9B-845D-4C79-9C69-CE9CA6B405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5781" y="2980731"/>
            <a:ext cx="5499348" cy="35872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3290524-A78B-49DA-8A0F-B452A5E1DB70}"/>
              </a:ext>
            </a:extLst>
          </p:cNvPr>
          <p:cNvSpPr txBox="1"/>
          <p:nvPr/>
        </p:nvSpPr>
        <p:spPr>
          <a:xfrm>
            <a:off x="7525911" y="5002940"/>
            <a:ext cx="1638871" cy="1200329"/>
          </a:xfrm>
          <a:prstGeom prst="rect">
            <a:avLst/>
          </a:prstGeom>
          <a:noFill/>
        </p:spPr>
        <p:txBody>
          <a:bodyPr wrap="square" rtlCol="0">
            <a:spAutoFit/>
          </a:bodyPr>
          <a:lstStyle/>
          <a:p>
            <a:r>
              <a:rPr lang="en-US" dirty="0"/>
              <a:t>Second output which is segmentation mask</a:t>
            </a:r>
          </a:p>
        </p:txBody>
      </p:sp>
      <p:sp>
        <p:nvSpPr>
          <p:cNvPr id="5" name="TextBox 4">
            <a:extLst>
              <a:ext uri="{FF2B5EF4-FFF2-40B4-BE49-F238E27FC236}">
                <a16:creationId xmlns:a16="http://schemas.microsoft.com/office/drawing/2014/main" id="{D0DC8C30-9ED8-46A8-AEF5-62EDF2401E0D}"/>
              </a:ext>
            </a:extLst>
          </p:cNvPr>
          <p:cNvSpPr txBox="1"/>
          <p:nvPr/>
        </p:nvSpPr>
        <p:spPr>
          <a:xfrm>
            <a:off x="145473" y="3333661"/>
            <a:ext cx="1537854" cy="1200329"/>
          </a:xfrm>
          <a:prstGeom prst="rect">
            <a:avLst/>
          </a:prstGeom>
          <a:noFill/>
        </p:spPr>
        <p:txBody>
          <a:bodyPr wrap="square" rtlCol="0">
            <a:spAutoFit/>
          </a:bodyPr>
          <a:lstStyle/>
          <a:p>
            <a:r>
              <a:rPr lang="en-US" dirty="0"/>
              <a:t>Add new training data: segmentation masks</a:t>
            </a:r>
          </a:p>
        </p:txBody>
      </p:sp>
    </p:spTree>
    <p:extLst>
      <p:ext uri="{BB962C8B-B14F-4D97-AF65-F5344CB8AC3E}">
        <p14:creationId xmlns:p14="http://schemas.microsoft.com/office/powerpoint/2010/main" val="130786239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32F32-202A-45F4-BF5B-97231AE2FA1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25DD58-2404-4E13-9DF5-3C77324A7E56}"/>
              </a:ext>
            </a:extLst>
          </p:cNvPr>
          <p:cNvSpPr>
            <a:spLocks noGrp="1"/>
          </p:cNvSpPr>
          <p:nvPr>
            <p:ph idx="1"/>
          </p:nvPr>
        </p:nvSpPr>
        <p:spPr/>
        <p:txBody>
          <a:bodyPr/>
          <a:lstStyle/>
          <a:p>
            <a:endParaRPr lang="en-US"/>
          </a:p>
        </p:txBody>
      </p:sp>
      <p:pic>
        <p:nvPicPr>
          <p:cNvPr id="4098" name="Picture 2" descr="https://cdn-images-1.medium.com/max/1600/1*E_5qBTrotLzclyaxsekBmQ.png">
            <a:extLst>
              <a:ext uri="{FF2B5EF4-FFF2-40B4-BE49-F238E27FC236}">
                <a16:creationId xmlns:a16="http://schemas.microsoft.com/office/drawing/2014/main" id="{1BA4B3CA-D5D9-4567-828A-5ADB10F81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876300"/>
            <a:ext cx="687705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6519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235BA-A829-4381-9B9A-4160D6002FA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8FA7F19-6B54-4879-A9D2-9BCDFD7F3438}"/>
              </a:ext>
            </a:extLst>
          </p:cNvPr>
          <p:cNvSpPr>
            <a:spLocks noGrp="1"/>
          </p:cNvSpPr>
          <p:nvPr>
            <p:ph idx="1"/>
          </p:nvPr>
        </p:nvSpPr>
        <p:spPr/>
        <p:txBody>
          <a:bodyPr/>
          <a:lstStyle/>
          <a:p>
            <a:endParaRPr lang="en-US"/>
          </a:p>
        </p:txBody>
      </p:sp>
      <p:pic>
        <p:nvPicPr>
          <p:cNvPr id="2050" name="Picture 2" descr="https://cdn-images-1.medium.com/max/2000/1*6CClgIKH8zhZjmcftfNoEQ.png">
            <a:extLst>
              <a:ext uri="{FF2B5EF4-FFF2-40B4-BE49-F238E27FC236}">
                <a16:creationId xmlns:a16="http://schemas.microsoft.com/office/drawing/2014/main" id="{6BFF8573-7A29-41A2-BB2F-10A38590F5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33575"/>
            <a:ext cx="9144000" cy="4924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66685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p:cNvPicPr>
            <a:picLocks noChangeAspect="1"/>
          </p:cNvPicPr>
          <p:nvPr/>
        </p:nvPicPr>
        <p:blipFill>
          <a:blip r:embed="rId2"/>
          <a:stretch>
            <a:fillRect/>
          </a:stretch>
        </p:blipFill>
        <p:spPr>
          <a:xfrm>
            <a:off x="11612" y="10773"/>
            <a:ext cx="9120776" cy="6840582"/>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1330"/>
            <a:ext cx="9120776" cy="6835340"/>
          </a:xfrm>
          <a:prstGeom prst="rect">
            <a:avLst/>
          </a:prstGeom>
        </p:spPr>
      </p:pic>
    </p:spTree>
    <p:extLst>
      <p:ext uri="{BB962C8B-B14F-4D97-AF65-F5344CB8AC3E}">
        <p14:creationId xmlns:p14="http://schemas.microsoft.com/office/powerpoint/2010/main" val="391349287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216256875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3947"/>
            <a:ext cx="9120776" cy="6830107"/>
          </a:xfrm>
          <a:prstGeom prst="rect">
            <a:avLst/>
          </a:prstGeom>
        </p:spPr>
      </p:pic>
    </p:spTree>
    <p:extLst>
      <p:ext uri="{BB962C8B-B14F-4D97-AF65-F5344CB8AC3E}">
        <p14:creationId xmlns:p14="http://schemas.microsoft.com/office/powerpoint/2010/main" val="327670915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
        <p:nvSpPr>
          <p:cNvPr id="3" name="TextBox 2">
            <a:extLst>
              <a:ext uri="{FF2B5EF4-FFF2-40B4-BE49-F238E27FC236}">
                <a16:creationId xmlns:a16="http://schemas.microsoft.com/office/drawing/2014/main" id="{B1BD798D-7615-4D68-8F76-3950D0F4F2D8}"/>
              </a:ext>
            </a:extLst>
          </p:cNvPr>
          <p:cNvSpPr txBox="1"/>
          <p:nvPr/>
        </p:nvSpPr>
        <p:spPr>
          <a:xfrm>
            <a:off x="4346221" y="4651022"/>
            <a:ext cx="4583289" cy="83099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panose="020F0502020204030204"/>
                <a:ea typeface="+mn-ea"/>
                <a:cs typeface="+mn-cs"/>
              </a:rPr>
              <a:t>Any directed acyclic graph (DAG) of differentiable modules is allowed.</a:t>
            </a:r>
          </a:p>
        </p:txBody>
      </p:sp>
    </p:spTree>
    <p:extLst>
      <p:ext uri="{BB962C8B-B14F-4D97-AF65-F5344CB8AC3E}">
        <p14:creationId xmlns:p14="http://schemas.microsoft.com/office/powerpoint/2010/main" val="183943061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8709"/>
            <a:ext cx="9120776" cy="6840582"/>
          </a:xfrm>
          <a:prstGeom prst="rect">
            <a:avLst/>
          </a:prstGeom>
        </p:spPr>
      </p:pic>
    </p:spTree>
    <p:extLst>
      <p:ext uri="{BB962C8B-B14F-4D97-AF65-F5344CB8AC3E}">
        <p14:creationId xmlns:p14="http://schemas.microsoft.com/office/powerpoint/2010/main" val="333335084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learning across ‘domains’?</a:t>
            </a:r>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273747152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612" y="12206"/>
            <a:ext cx="9120776" cy="6833588"/>
          </a:xfrm>
          <a:prstGeom prst="rect">
            <a:avLst/>
          </a:prstGeom>
        </p:spPr>
      </p:pic>
    </p:spTree>
    <p:extLst>
      <p:ext uri="{BB962C8B-B14F-4D97-AF65-F5344CB8AC3E}">
        <p14:creationId xmlns:p14="http://schemas.microsoft.com/office/powerpoint/2010/main" val="275167433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121" y="2116961"/>
            <a:ext cx="7357145" cy="2675948"/>
          </a:xfrm>
          <a:prstGeom prst="rect">
            <a:avLst/>
          </a:prstGeom>
        </p:spPr>
      </p:pic>
    </p:spTree>
    <p:extLst>
      <p:ext uri="{BB962C8B-B14F-4D97-AF65-F5344CB8AC3E}">
        <p14:creationId xmlns:p14="http://schemas.microsoft.com/office/powerpoint/2010/main" val="297059787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Two-stream networks – </a:t>
            </a:r>
            <a:b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4400" b="0" i="1" u="none" strike="noStrike" kern="1200" cap="none" spc="0" normalizeH="0" baseline="0" noProof="0" dirty="0">
                <a:ln>
                  <a:noFill/>
                </a:ln>
                <a:solidFill>
                  <a:prstClr val="black"/>
                </a:solidFill>
                <a:effectLst/>
                <a:uLnTx/>
                <a:uFillTx/>
                <a:latin typeface="Calibri Light" panose="020F0302020204030204"/>
                <a:ea typeface="+mj-ea"/>
                <a:cs typeface="+mj-cs"/>
              </a:rPr>
              <a:t>action recognition</a:t>
            </a:r>
          </a:p>
        </p:txBody>
      </p:sp>
      <p:sp>
        <p:nvSpPr>
          <p:cNvPr id="2" name="TextBox 1"/>
          <p:cNvSpPr txBox="1"/>
          <p:nvPr/>
        </p:nvSpPr>
        <p:spPr>
          <a:xfrm>
            <a:off x="6890495" y="6488668"/>
            <a:ext cx="24768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Simonyan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et al. 2014]</a:t>
            </a:r>
          </a:p>
        </p:txBody>
      </p:sp>
      <p:pic>
        <p:nvPicPr>
          <p:cNvPr id="5" name="Picture 4"/>
          <p:cNvPicPr>
            <a:picLocks noChangeAspect="1"/>
          </p:cNvPicPr>
          <p:nvPr/>
        </p:nvPicPr>
        <p:blipFill>
          <a:blip r:embed="rId3"/>
          <a:stretch>
            <a:fillRect/>
          </a:stretch>
        </p:blipFill>
        <p:spPr>
          <a:xfrm>
            <a:off x="0" y="2051013"/>
            <a:ext cx="9144000" cy="3270877"/>
          </a:xfrm>
          <a:prstGeom prst="rect">
            <a:avLst/>
          </a:prstGeom>
        </p:spPr>
      </p:pic>
    </p:spTree>
    <p:extLst>
      <p:ext uri="{BB962C8B-B14F-4D97-AF65-F5344CB8AC3E}">
        <p14:creationId xmlns:p14="http://schemas.microsoft.com/office/powerpoint/2010/main" val="118764359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587808"/>
            <a:ext cx="9144000" cy="1682383"/>
          </a:xfrm>
          <a:prstGeom prst="rect">
            <a:avLst/>
          </a:prstGeom>
        </p:spPr>
      </p:pic>
      <p:sp>
        <p:nvSpPr>
          <p:cNvPr id="3" name="TextBox 2"/>
          <p:cNvSpPr txBox="1"/>
          <p:nvPr/>
        </p:nvSpPr>
        <p:spPr>
          <a:xfrm>
            <a:off x="6890495" y="6488668"/>
            <a:ext cx="24768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Simonyan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et al. 2014]</a:t>
            </a:r>
          </a:p>
        </p:txBody>
      </p:sp>
    </p:spTree>
    <p:extLst>
      <p:ext uri="{BB962C8B-B14F-4D97-AF65-F5344CB8AC3E}">
        <p14:creationId xmlns:p14="http://schemas.microsoft.com/office/powerpoint/2010/main" val="334414593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4546-5DAE-40C5-964A-4BEFA47B188A}"/>
              </a:ext>
            </a:extLst>
          </p:cNvPr>
          <p:cNvSpPr>
            <a:spLocks noGrp="1"/>
          </p:cNvSpPr>
          <p:nvPr>
            <p:ph type="title"/>
          </p:nvPr>
        </p:nvSpPr>
        <p:spPr/>
        <p:txBody>
          <a:bodyPr/>
          <a:lstStyle/>
          <a:p>
            <a:r>
              <a:rPr lang="en-US" dirty="0"/>
              <a:t>Capsule Networks	</a:t>
            </a:r>
          </a:p>
        </p:txBody>
      </p:sp>
      <p:sp>
        <p:nvSpPr>
          <p:cNvPr id="3" name="Content Placeholder 2">
            <a:extLst>
              <a:ext uri="{FF2B5EF4-FFF2-40B4-BE49-F238E27FC236}">
                <a16:creationId xmlns:a16="http://schemas.microsoft.com/office/drawing/2014/main" id="{D5642D8F-6081-4DB3-B842-7405D3F4805C}"/>
              </a:ext>
            </a:extLst>
          </p:cNvPr>
          <p:cNvSpPr>
            <a:spLocks noGrp="1"/>
          </p:cNvSpPr>
          <p:nvPr>
            <p:ph idx="1"/>
          </p:nvPr>
        </p:nvSpPr>
        <p:spPr/>
        <p:txBody>
          <a:bodyPr/>
          <a:lstStyle/>
          <a:p>
            <a:r>
              <a:rPr lang="en-US"/>
              <a:t>https://medium.com/ai%C2%B3-theory-practice-business/understanding-hintons-capsule-networks-part-i-intuition-b4b559d1159b</a:t>
            </a:r>
          </a:p>
        </p:txBody>
      </p:sp>
    </p:spTree>
    <p:extLst>
      <p:ext uri="{BB962C8B-B14F-4D97-AF65-F5344CB8AC3E}">
        <p14:creationId xmlns:p14="http://schemas.microsoft.com/office/powerpoint/2010/main" val="204145703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txBox="1">
            <a:spLocks/>
          </p:cNvSpPr>
          <p:nvPr/>
        </p:nvSpPr>
        <p:spPr>
          <a:xfrm>
            <a:off x="695671" y="1538665"/>
            <a:ext cx="7752659" cy="1466291"/>
          </a:xfrm>
          <a:prstGeom prst="rect">
            <a:avLst/>
          </a:prstGeom>
        </p:spPr>
        <p:txBody>
          <a:bodyPr vert="horz" lIns="91208" tIns="45604" rIns="91208" bIns="45604" rtlCol="0" anchor="ct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389" b="0" i="0" u="none" strike="noStrike" kern="1200" cap="none" spc="0" normalizeH="0" baseline="0" noProof="0" dirty="0">
                <a:ln>
                  <a:noFill/>
                </a:ln>
                <a:solidFill>
                  <a:prstClr val="black"/>
                </a:solidFill>
                <a:effectLst/>
                <a:uLnTx/>
                <a:uFillTx/>
                <a:latin typeface="Calibri Light" panose="020F0302020204030204"/>
                <a:ea typeface="+mj-ea"/>
                <a:cs typeface="+mj-cs"/>
              </a:rPr>
              <a:t>Learning Deep Representations For Ground-to-Aerial </a:t>
            </a:r>
            <a:r>
              <a:rPr kumimoji="0" lang="en-US" sz="4389" b="0" i="0" u="none" strike="noStrike" kern="1200" cap="none" spc="0" normalizeH="0" baseline="0" noProof="0" dirty="0" err="1">
                <a:ln>
                  <a:noFill/>
                </a:ln>
                <a:solidFill>
                  <a:prstClr val="black"/>
                </a:solidFill>
                <a:effectLst/>
                <a:uLnTx/>
                <a:uFillTx/>
                <a:latin typeface="Calibri Light" panose="020F0302020204030204"/>
                <a:ea typeface="+mj-ea"/>
                <a:cs typeface="+mj-cs"/>
              </a:rPr>
              <a:t>Geolocalization</a:t>
            </a:r>
            <a:endParaRPr kumimoji="0" lang="en-US" sz="4389"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5" name="Subtitle 2"/>
          <p:cNvSpPr txBox="1">
            <a:spLocks/>
          </p:cNvSpPr>
          <p:nvPr/>
        </p:nvSpPr>
        <p:spPr>
          <a:xfrm>
            <a:off x="60766" y="3342316"/>
            <a:ext cx="9089760" cy="2961154"/>
          </a:xfrm>
          <a:prstGeom prst="rect">
            <a:avLst/>
          </a:prstGeom>
        </p:spPr>
        <p:txBody>
          <a:bodyPr vert="horz" lIns="91208" tIns="45604" rIns="91208" bIns="45604"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Tsung-Yi Lin, Yin Cui, Serge </a:t>
            </a:r>
            <a:r>
              <a:rPr kumimoji="0" lang="en-US" sz="3192" b="0" i="0" u="none" strike="noStrike" kern="1200" cap="none" spc="0" normalizeH="0" baseline="0" noProof="0" dirty="0" err="1">
                <a:ln>
                  <a:noFill/>
                </a:ln>
                <a:solidFill>
                  <a:prstClr val="black">
                    <a:tint val="75000"/>
                  </a:prstClr>
                </a:solidFill>
                <a:effectLst/>
                <a:uLnTx/>
                <a:uFillTx/>
                <a:latin typeface="Calibri" panose="020F0502020204030204"/>
                <a:ea typeface="+mn-ea"/>
                <a:cs typeface="+mn-cs"/>
              </a:rPr>
              <a:t>Belongie</a:t>
            </a:r>
            <a:r>
              <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 James Hays</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192"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CVPR 2015</a:t>
            </a:r>
          </a:p>
        </p:txBody>
      </p:sp>
      <p:pic>
        <p:nvPicPr>
          <p:cNvPr id="2" name="Picture 1" descr="CornellTech.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6383" y="3930886"/>
            <a:ext cx="2101726" cy="96981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5919" y="4024956"/>
            <a:ext cx="1993586" cy="877373"/>
          </a:xfrm>
          <a:prstGeom prst="rect">
            <a:avLst/>
          </a:prstGeom>
        </p:spPr>
      </p:pic>
    </p:spTree>
    <p:extLst>
      <p:ext uri="{BB962C8B-B14F-4D97-AF65-F5344CB8AC3E}">
        <p14:creationId xmlns:p14="http://schemas.microsoft.com/office/powerpoint/2010/main" val="389331507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1060" y="1841420"/>
            <a:ext cx="5170604" cy="4152800"/>
          </a:xfrm>
          <a:prstGeom prst="rect">
            <a:avLst/>
          </a:prstGeom>
        </p:spPr>
      </p:pic>
      <p:sp>
        <p:nvSpPr>
          <p:cNvPr id="6" name="TextBox 5"/>
          <p:cNvSpPr txBox="1"/>
          <p:nvPr/>
        </p:nvSpPr>
        <p:spPr>
          <a:xfrm>
            <a:off x="6754671" y="864451"/>
            <a:ext cx="2614422" cy="1565673"/>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Where was the photo taken?</a:t>
            </a:r>
          </a:p>
        </p:txBody>
      </p:sp>
      <p:sp>
        <p:nvSpPr>
          <p:cNvPr id="7" name="TextBox 6"/>
          <p:cNvSpPr txBox="1"/>
          <p:nvPr/>
        </p:nvSpPr>
        <p:spPr>
          <a:xfrm>
            <a:off x="1991038" y="886467"/>
            <a:ext cx="4424264" cy="767487"/>
          </a:xfrm>
          <a:prstGeom prst="rect">
            <a:avLst/>
          </a:prstGeom>
          <a:noFill/>
        </p:spPr>
        <p:txBody>
          <a:bodyPr wrap="none" rtlCol="0">
            <a:spAutoFit/>
          </a:bodyPr>
          <a:lstStyle/>
          <a:p>
            <a:pPr marL="0" marR="0" lvl="0" indent="0" algn="ctr" defTabSz="456057" rtl="0" eaLnBrk="1" fontAlgn="auto" latinLnBrk="0" hangingPunct="1">
              <a:lnSpc>
                <a:spcPct val="100000"/>
              </a:lnSpc>
              <a:spcBef>
                <a:spcPts val="0"/>
              </a:spcBef>
              <a:spcAft>
                <a:spcPts val="0"/>
              </a:spcAft>
              <a:buClrTx/>
              <a:buSzTx/>
              <a:buFontTx/>
              <a:buNone/>
              <a:tabLst/>
              <a:defRPr/>
            </a:pPr>
            <a:r>
              <a:rPr kumimoji="0" lang="en-US" sz="2394" b="1" i="0" u="none" strike="noStrike" kern="1200" cap="none" spc="0" normalizeH="0" baseline="0" noProof="0" dirty="0">
                <a:ln>
                  <a:noFill/>
                </a:ln>
                <a:solidFill>
                  <a:prstClr val="black"/>
                </a:solidFill>
                <a:effectLst/>
                <a:uLnTx/>
                <a:uFillTx/>
                <a:latin typeface="Calibri" panose="020F0502020204030204"/>
                <a:ea typeface="+mn-ea"/>
                <a:cs typeface="+mn-cs"/>
              </a:rPr>
              <a:t>View From Your Window Contest</a:t>
            </a:r>
          </a:p>
          <a:p>
            <a:pPr marL="0" marR="0" lvl="0" indent="0" algn="ctr" defTabSz="456057" rtl="0" eaLnBrk="1" fontAlgn="auto" latinLnBrk="0" hangingPunct="1">
              <a:lnSpc>
                <a:spcPct val="100000"/>
              </a:lnSpc>
              <a:spcBef>
                <a:spcPts val="0"/>
              </a:spcBef>
              <a:spcAft>
                <a:spcPts val="0"/>
              </a:spcAft>
              <a:buClrTx/>
              <a:buSzTx/>
              <a:buFontTx/>
              <a:buNone/>
              <a:tabLst/>
              <a:defRPr/>
            </a:pPr>
            <a:r>
              <a:rPr kumimoji="0" lang="en-US" sz="1995" b="0" i="0" u="none" strike="noStrike" kern="1200" cap="none" spc="0" normalizeH="0" baseline="0" noProof="0" dirty="0">
                <a:ln>
                  <a:noFill/>
                </a:ln>
                <a:solidFill>
                  <a:prstClr val="black"/>
                </a:solidFill>
                <a:effectLst/>
                <a:uLnTx/>
                <a:uFillTx/>
                <a:latin typeface="Calibri" panose="020F0502020204030204"/>
                <a:ea typeface="+mn-ea"/>
                <a:cs typeface="+mn-cs"/>
              </a:rPr>
              <a:t>June 9, 2010 – Feb. 4, 2015</a:t>
            </a:r>
          </a:p>
        </p:txBody>
      </p:sp>
    </p:spTree>
    <p:extLst>
      <p:ext uri="{BB962C8B-B14F-4D97-AF65-F5344CB8AC3E}">
        <p14:creationId xmlns:p14="http://schemas.microsoft.com/office/powerpoint/2010/main" val="335632123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creen Shot 2015-06-06 at 10.42.3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668" y="863782"/>
            <a:ext cx="6237001" cy="5130436"/>
          </a:xfrm>
          <a:prstGeom prst="rect">
            <a:avLst/>
          </a:prstGeom>
        </p:spPr>
      </p:pic>
      <p:sp>
        <p:nvSpPr>
          <p:cNvPr id="5" name="TextBox 4"/>
          <p:cNvSpPr txBox="1"/>
          <p:nvPr/>
        </p:nvSpPr>
        <p:spPr>
          <a:xfrm>
            <a:off x="6754671" y="864451"/>
            <a:ext cx="2614422" cy="1074482"/>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3192" b="0" i="0" u="none" strike="noStrike" kern="1200" cap="none" spc="0" normalizeH="0" baseline="0" noProof="0" dirty="0" err="1">
                <a:ln>
                  <a:noFill/>
                </a:ln>
                <a:solidFill>
                  <a:prstClr val="black"/>
                </a:solidFill>
                <a:effectLst/>
                <a:uLnTx/>
                <a:uFillTx/>
                <a:latin typeface="Calibri" panose="020F0502020204030204"/>
                <a:ea typeface="+mn-ea"/>
                <a:cs typeface="+mn-cs"/>
              </a:rPr>
              <a:t>Ans</a:t>
            </a: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Milano, Italy</a:t>
            </a:r>
          </a:p>
        </p:txBody>
      </p:sp>
    </p:spTree>
    <p:extLst>
      <p:ext uri="{BB962C8B-B14F-4D97-AF65-F5344CB8AC3E}">
        <p14:creationId xmlns:p14="http://schemas.microsoft.com/office/powerpoint/2010/main" val="231562305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 </a:t>
            </a:r>
            <a:r>
              <a:rPr lang="en-US" dirty="0" err="1"/>
              <a:t>Geolocalize</a:t>
            </a:r>
            <a:r>
              <a:rPr lang="en-US" dirty="0"/>
              <a:t> a Photo</a:t>
            </a:r>
          </a:p>
        </p:txBody>
      </p:sp>
      <p:sp>
        <p:nvSpPr>
          <p:cNvPr id="3" name="Content Placeholder 2"/>
          <p:cNvSpPr>
            <a:spLocks noGrp="1"/>
          </p:cNvSpPr>
          <p:nvPr>
            <p:ph idx="1"/>
          </p:nvPr>
        </p:nvSpPr>
        <p:spPr>
          <a:xfrm>
            <a:off x="2372223" y="2060886"/>
            <a:ext cx="6304127" cy="1520236"/>
          </a:xfrm>
        </p:spPr>
        <p:txBody>
          <a:bodyPr/>
          <a:lstStyle/>
          <a:p>
            <a:r>
              <a:rPr lang="en-US" dirty="0"/>
              <a:t>One can capture every corner on the earth</a:t>
            </a:r>
          </a:p>
        </p:txBody>
      </p:sp>
      <p:pic>
        <p:nvPicPr>
          <p:cNvPr id="4" name="Picture 3"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901" y="2060886"/>
            <a:ext cx="1892829" cy="1520236"/>
          </a:xfrm>
          <a:prstGeom prst="rect">
            <a:avLst/>
          </a:prstGeom>
        </p:spPr>
      </p:pic>
      <p:pic>
        <p:nvPicPr>
          <p:cNvPr id="5" name="Picture 4" descr="Screen Shot 2015-06-10 at 1.17.20 A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3277" y="3792950"/>
            <a:ext cx="1371363" cy="1154722"/>
          </a:xfrm>
          <a:prstGeom prst="rect">
            <a:avLst/>
          </a:prstGeom>
        </p:spPr>
      </p:pic>
      <p:pic>
        <p:nvPicPr>
          <p:cNvPr id="6" name="Picture 5" descr="Screen Shot 2015-06-10 at 1.17.05 A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0746" y="3776101"/>
            <a:ext cx="1464321" cy="1154722"/>
          </a:xfrm>
          <a:prstGeom prst="rect">
            <a:avLst/>
          </a:prstGeom>
        </p:spPr>
      </p:pic>
      <p:pic>
        <p:nvPicPr>
          <p:cNvPr id="7" name="Picture 6" descr="Screen Shot 2015-06-10 at 1.16.50 AM.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900" y="3792950"/>
            <a:ext cx="1390266" cy="1137873"/>
          </a:xfrm>
          <a:prstGeom prst="rect">
            <a:avLst/>
          </a:prstGeom>
        </p:spPr>
      </p:pic>
      <p:pic>
        <p:nvPicPr>
          <p:cNvPr id="8" name="Picture 7" descr="Screen Shot 2015-06-10 at 1.15.44 AM.png"/>
          <p:cNvPicPr>
            <a:picLocks noChangeAspect="1"/>
          </p:cNvPicPr>
          <p:nvPr/>
        </p:nvPicPr>
        <p:blipFill rotWithShape="1">
          <a:blip r:embed="rId7" cstate="print">
            <a:extLst>
              <a:ext uri="{28A0092B-C50C-407E-A947-70E740481C1C}">
                <a14:useLocalDpi xmlns:a14="http://schemas.microsoft.com/office/drawing/2010/main" val="0"/>
              </a:ext>
            </a:extLst>
          </a:blip>
          <a:srcRect r="3361"/>
          <a:stretch/>
        </p:blipFill>
        <p:spPr>
          <a:xfrm>
            <a:off x="1955226" y="3792950"/>
            <a:ext cx="1482892" cy="1137873"/>
          </a:xfrm>
          <a:prstGeom prst="rect">
            <a:avLst/>
          </a:prstGeom>
        </p:spPr>
      </p:pic>
      <p:sp>
        <p:nvSpPr>
          <p:cNvPr id="9" name="TextBox 8"/>
          <p:cNvSpPr txBox="1"/>
          <p:nvPr/>
        </p:nvSpPr>
        <p:spPr>
          <a:xfrm>
            <a:off x="6998241" y="3581121"/>
            <a:ext cx="767083" cy="1105182"/>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6583"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 name="Frame 9"/>
          <p:cNvSpPr/>
          <p:nvPr/>
        </p:nvSpPr>
        <p:spPr>
          <a:xfrm>
            <a:off x="1884156" y="3776101"/>
            <a:ext cx="1612904" cy="1171571"/>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241193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 </a:t>
            </a:r>
            <a:r>
              <a:rPr lang="en-US" dirty="0" err="1"/>
              <a:t>Geolocalize</a:t>
            </a:r>
            <a:r>
              <a:rPr lang="en-US" dirty="0"/>
              <a:t> a Photo</a:t>
            </a:r>
          </a:p>
        </p:txBody>
      </p:sp>
      <p:sp>
        <p:nvSpPr>
          <p:cNvPr id="3" name="Content Placeholder 2"/>
          <p:cNvSpPr>
            <a:spLocks noGrp="1"/>
          </p:cNvSpPr>
          <p:nvPr>
            <p:ph idx="1"/>
          </p:nvPr>
        </p:nvSpPr>
        <p:spPr/>
        <p:txBody>
          <a:bodyPr/>
          <a:lstStyle/>
          <a:p>
            <a:endParaRPr lang="en-US"/>
          </a:p>
        </p:txBody>
      </p:sp>
      <p:pic>
        <p:nvPicPr>
          <p:cNvPr id="5" name="Picture 4" descr="Screen Shot 2015-06-09 at 11.25.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2" y="2060885"/>
            <a:ext cx="9120776" cy="3527967"/>
          </a:xfrm>
          <a:prstGeom prst="rect">
            <a:avLst/>
          </a:prstGeom>
        </p:spPr>
      </p:pic>
      <p:pic>
        <p:nvPicPr>
          <p:cNvPr id="6" name="Picture 5" descr="vfywc_24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12" y="2060885"/>
            <a:ext cx="1664330" cy="1336715"/>
          </a:xfrm>
          <a:prstGeom prst="rect">
            <a:avLst/>
          </a:prstGeom>
        </p:spPr>
      </p:pic>
      <p:sp>
        <p:nvSpPr>
          <p:cNvPr id="7" name="Rectangle 6"/>
          <p:cNvSpPr/>
          <p:nvPr/>
        </p:nvSpPr>
        <p:spPr>
          <a:xfrm>
            <a:off x="11612" y="2060885"/>
            <a:ext cx="1664330" cy="1336714"/>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w="76200" cmpd="sng">
                <a:solidFill>
                  <a:prstClr val="black"/>
                </a:solid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616163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5-06-09 at 11.21.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2" y="2060885"/>
            <a:ext cx="9120776" cy="3496297"/>
          </a:xfrm>
          <a:prstGeom prst="rect">
            <a:avLst/>
          </a:prstGeom>
        </p:spPr>
      </p:pic>
      <p:pic>
        <p:nvPicPr>
          <p:cNvPr id="7" name="Picture 6"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12" y="2060885"/>
            <a:ext cx="1664330" cy="1336715"/>
          </a:xfrm>
          <a:prstGeom prst="rect">
            <a:avLst/>
          </a:prstGeom>
        </p:spPr>
      </p:pic>
      <p:sp>
        <p:nvSpPr>
          <p:cNvPr id="6" name="Rectangle 5"/>
          <p:cNvSpPr/>
          <p:nvPr/>
        </p:nvSpPr>
        <p:spPr>
          <a:xfrm>
            <a:off x="11612" y="2060885"/>
            <a:ext cx="1664330" cy="1336714"/>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w="76200" cmpd="sng">
                <a:solidFill>
                  <a:prstClr val="black"/>
                </a:solid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16244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5" descr="Screen Shot 2015-06-09 at 11.28.1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2" y="2060885"/>
            <a:ext cx="9120776" cy="3527967"/>
          </a:xfrm>
          <a:prstGeom prst="rect">
            <a:avLst/>
          </a:prstGeom>
        </p:spPr>
      </p:pic>
      <p:pic>
        <p:nvPicPr>
          <p:cNvPr id="8" name="Picture 7"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12" y="2060885"/>
            <a:ext cx="1664330" cy="1336715"/>
          </a:xfrm>
          <a:prstGeom prst="rect">
            <a:avLst/>
          </a:prstGeom>
        </p:spPr>
      </p:pic>
      <p:sp>
        <p:nvSpPr>
          <p:cNvPr id="7" name="Rectangle 6"/>
          <p:cNvSpPr/>
          <p:nvPr/>
        </p:nvSpPr>
        <p:spPr>
          <a:xfrm>
            <a:off x="11612" y="2060885"/>
            <a:ext cx="1664330" cy="1336714"/>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w="76200" cmpd="sng">
                <a:solidFill>
                  <a:prstClr val="black"/>
                </a:solid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074596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Match Ground-to-Aerial?</a:t>
            </a:r>
          </a:p>
        </p:txBody>
      </p:sp>
      <p:pic>
        <p:nvPicPr>
          <p:cNvPr id="7" name="Picture 6" descr="vfywc_24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652" y="2286098"/>
            <a:ext cx="3291444" cy="2643542"/>
          </a:xfrm>
          <a:prstGeom prst="rect">
            <a:avLst/>
          </a:prstGeom>
        </p:spPr>
      </p:pic>
      <p:pic>
        <p:nvPicPr>
          <p:cNvPr id="8" name="Picture 7" descr="Screen Shot 2015-06-09 at 11.28.10 PM.png"/>
          <p:cNvPicPr>
            <a:picLocks noChangeAspect="1"/>
          </p:cNvPicPr>
          <p:nvPr/>
        </p:nvPicPr>
        <p:blipFill rotWithShape="1">
          <a:blip r:embed="rId4">
            <a:extLst>
              <a:ext uri="{28A0092B-C50C-407E-A947-70E740481C1C}">
                <a14:useLocalDpi xmlns:a14="http://schemas.microsoft.com/office/drawing/2010/main" val="0"/>
              </a:ext>
            </a:extLst>
          </a:blip>
          <a:srcRect l="28406" t="14359" r="26775" b="16000"/>
          <a:stretch/>
        </p:blipFill>
        <p:spPr>
          <a:xfrm>
            <a:off x="4128381" y="2349123"/>
            <a:ext cx="4398287" cy="2643543"/>
          </a:xfrm>
          <a:prstGeom prst="rect">
            <a:avLst/>
          </a:prstGeom>
        </p:spPr>
      </p:pic>
      <p:cxnSp>
        <p:nvCxnSpPr>
          <p:cNvPr id="9" name="Straight Connector 8"/>
          <p:cNvCxnSpPr/>
          <p:nvPr/>
        </p:nvCxnSpPr>
        <p:spPr>
          <a:xfrm flipV="1">
            <a:off x="3759095" y="4266802"/>
            <a:ext cx="2334855" cy="662837"/>
          </a:xfrm>
          <a:prstGeom prst="line">
            <a:avLst/>
          </a:prstGeom>
          <a:ln>
            <a:solidFill>
              <a:srgbClr val="008000"/>
            </a:solidFill>
          </a:ln>
        </p:spPr>
        <p:style>
          <a:lnRef idx="3">
            <a:schemeClr val="accent3"/>
          </a:lnRef>
          <a:fillRef idx="0">
            <a:schemeClr val="accent3"/>
          </a:fillRef>
          <a:effectRef idx="2">
            <a:schemeClr val="accent3"/>
          </a:effectRef>
          <a:fontRef idx="minor">
            <a:schemeClr val="tx1"/>
          </a:fontRef>
        </p:style>
      </p:cxnSp>
      <p:cxnSp>
        <p:nvCxnSpPr>
          <p:cNvPr id="12" name="Straight Connector 11"/>
          <p:cNvCxnSpPr/>
          <p:nvPr/>
        </p:nvCxnSpPr>
        <p:spPr>
          <a:xfrm>
            <a:off x="3759095" y="2349124"/>
            <a:ext cx="2334855" cy="1714697"/>
          </a:xfrm>
          <a:prstGeom prst="line">
            <a:avLst/>
          </a:prstGeom>
          <a:ln>
            <a:solidFill>
              <a:srgbClr val="008000"/>
            </a:solidFill>
          </a:ln>
        </p:spPr>
        <p:style>
          <a:lnRef idx="3">
            <a:schemeClr val="accent3"/>
          </a:lnRef>
          <a:fillRef idx="0">
            <a:schemeClr val="accent3"/>
          </a:fillRef>
          <a:effectRef idx="2">
            <a:schemeClr val="accent3"/>
          </a:effectRef>
          <a:fontRef idx="minor">
            <a:schemeClr val="tx1"/>
          </a:fontRef>
        </p:style>
      </p:cxnSp>
      <p:sp>
        <p:nvSpPr>
          <p:cNvPr id="17" name="Rectangle 16"/>
          <p:cNvSpPr/>
          <p:nvPr/>
        </p:nvSpPr>
        <p:spPr>
          <a:xfrm>
            <a:off x="6093951" y="4063820"/>
            <a:ext cx="246637" cy="202981"/>
          </a:xfrm>
          <a:prstGeom prst="rect">
            <a:avLst/>
          </a:prstGeom>
          <a:gradFill flip="none" rotWithShape="1">
            <a:gsLst>
              <a:gs pos="0">
                <a:schemeClr val="accent1">
                  <a:tint val="100000"/>
                  <a:shade val="100000"/>
                  <a:satMod val="130000"/>
                  <a:alpha val="0"/>
                </a:schemeClr>
              </a:gs>
              <a:gs pos="100000">
                <a:schemeClr val="accent1">
                  <a:tint val="50000"/>
                  <a:shade val="100000"/>
                  <a:satMod val="350000"/>
                  <a:alpha val="0"/>
                </a:schemeClr>
              </a:gs>
            </a:gsLst>
            <a:lin ang="16200000" scaled="0"/>
            <a:tileRect/>
          </a:gra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w="76200" cmpd="sng">
                <a:solidFill>
                  <a:prstClr val="black"/>
                </a:solidFill>
              </a:ln>
              <a:solidFill>
                <a:prstClr val="white"/>
              </a:solidFill>
              <a:effectLst/>
              <a:uLnTx/>
              <a:uFillTx/>
              <a:latin typeface="Calibri" panose="020F0502020204030204"/>
              <a:ea typeface="+mn-ea"/>
              <a:cs typeface="+mn-cs"/>
            </a:endParaRPr>
          </a:p>
        </p:txBody>
      </p:sp>
      <p:sp>
        <p:nvSpPr>
          <p:cNvPr id="20" name="TextBox 19"/>
          <p:cNvSpPr txBox="1"/>
          <p:nvPr/>
        </p:nvSpPr>
        <p:spPr>
          <a:xfrm>
            <a:off x="467651" y="5199119"/>
            <a:ext cx="6696146" cy="521891"/>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Shan et al., Accurate Geo-registration by Ground-to-Aerial Image Matching, 3DV’14</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397" b="0" i="0" u="none" strike="noStrike" kern="1200" cap="none" spc="0" normalizeH="0" baseline="0" noProof="0" dirty="0" err="1">
                <a:ln>
                  <a:noFill/>
                </a:ln>
                <a:solidFill>
                  <a:prstClr val="black"/>
                </a:solidFill>
                <a:effectLst/>
                <a:uLnTx/>
                <a:uFillTx/>
                <a:latin typeface="Calibri" panose="020F0502020204030204"/>
                <a:ea typeface="+mn-ea"/>
                <a:cs typeface="+mn-cs"/>
              </a:rPr>
              <a:t>Bansal</a:t>
            </a:r>
            <a:r>
              <a:rPr kumimoji="0" lang="en-US" sz="1397" b="0" i="0" u="none" strike="noStrike" kern="1200" cap="none" spc="0" normalizeH="0" baseline="0" noProof="0" dirty="0">
                <a:ln>
                  <a:noFill/>
                </a:ln>
                <a:solidFill>
                  <a:prstClr val="black"/>
                </a:solidFill>
                <a:effectLst/>
                <a:uLnTx/>
                <a:uFillTx/>
                <a:latin typeface="Calibri" panose="020F0502020204030204"/>
                <a:ea typeface="+mn-ea"/>
                <a:cs typeface="+mn-cs"/>
              </a:rPr>
              <a:t> et al., Ultra-wide baseline façade matching for geo-localization, ECCV workshop’12</a:t>
            </a:r>
          </a:p>
        </p:txBody>
      </p:sp>
    </p:spTree>
    <p:extLst>
      <p:ext uri="{BB962C8B-B14F-4D97-AF65-F5344CB8AC3E}">
        <p14:creationId xmlns:p14="http://schemas.microsoft.com/office/powerpoint/2010/main" val="107466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Are these the same location?</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797" r="24884"/>
          <a:stretch/>
        </p:blipFill>
        <p:spPr>
          <a:xfrm>
            <a:off x="5178234" y="2224723"/>
            <a:ext cx="1516561" cy="3085063"/>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2558" r="75116"/>
          <a:stretch/>
        </p:blipFill>
        <p:spPr>
          <a:xfrm>
            <a:off x="7079083" y="2219445"/>
            <a:ext cx="1517466" cy="308506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0201" r="37473"/>
          <a:stretch/>
        </p:blipFill>
        <p:spPr>
          <a:xfrm>
            <a:off x="1324830" y="2219445"/>
            <a:ext cx="1517466" cy="3085063"/>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4843" r="62426"/>
          <a:stretch/>
        </p:blipFill>
        <p:spPr>
          <a:xfrm>
            <a:off x="3226607" y="2219447"/>
            <a:ext cx="1567334" cy="3085064"/>
          </a:xfrm>
          <a:prstGeom prst="rect">
            <a:avLst/>
          </a:prstGeom>
        </p:spPr>
      </p:pic>
      <p:sp>
        <p:nvSpPr>
          <p:cNvPr id="9" name="TextBox 8"/>
          <p:cNvSpPr txBox="1"/>
          <p:nvPr/>
        </p:nvSpPr>
        <p:spPr>
          <a:xfrm>
            <a:off x="247454" y="2758141"/>
            <a:ext cx="987595" cy="391418"/>
          </a:xfrm>
          <a:prstGeom prst="rect">
            <a:avLst/>
          </a:prstGeom>
          <a:noFill/>
        </p:spPr>
        <p:txBody>
          <a:bodyPr wrap="square" lIns="114010" tIns="57005" rIns="114010" bIns="57005" rtlCol="0">
            <a:spAutoFit/>
          </a:bodyPr>
          <a:lstStyle/>
          <a:p>
            <a:pPr marL="0" marR="0" lvl="0" indent="0" algn="r"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Ground</a:t>
            </a:r>
          </a:p>
        </p:txBody>
      </p:sp>
      <p:sp>
        <p:nvSpPr>
          <p:cNvPr id="10" name="TextBox 9"/>
          <p:cNvSpPr txBox="1"/>
          <p:nvPr/>
        </p:nvSpPr>
        <p:spPr>
          <a:xfrm>
            <a:off x="247454" y="4284425"/>
            <a:ext cx="987595" cy="391418"/>
          </a:xfrm>
          <a:prstGeom prst="rect">
            <a:avLst/>
          </a:prstGeom>
          <a:noFill/>
        </p:spPr>
        <p:txBody>
          <a:bodyPr wrap="square" lIns="114010" tIns="57005" rIns="114010" bIns="57005" rtlCol="0">
            <a:spAutoFit/>
          </a:bodyPr>
          <a:lstStyle/>
          <a:p>
            <a:pPr marL="0" marR="0" lvl="0" indent="0" algn="r"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Aerial</a:t>
            </a:r>
          </a:p>
        </p:txBody>
      </p:sp>
    </p:spTree>
    <p:extLst>
      <p:ext uri="{BB962C8B-B14F-4D97-AF65-F5344CB8AC3E}">
        <p14:creationId xmlns:p14="http://schemas.microsoft.com/office/powerpoint/2010/main" val="364484222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Are these the same location?</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797" r="24884"/>
          <a:stretch/>
        </p:blipFill>
        <p:spPr>
          <a:xfrm>
            <a:off x="5178234" y="2224723"/>
            <a:ext cx="1516561" cy="3085063"/>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2558" r="75116"/>
          <a:stretch/>
        </p:blipFill>
        <p:spPr>
          <a:xfrm>
            <a:off x="7079083" y="2219445"/>
            <a:ext cx="1517466" cy="308506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0201" r="37473"/>
          <a:stretch/>
        </p:blipFill>
        <p:spPr>
          <a:xfrm>
            <a:off x="1324830" y="2219445"/>
            <a:ext cx="1517466" cy="3085063"/>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4843" r="62426"/>
          <a:stretch/>
        </p:blipFill>
        <p:spPr>
          <a:xfrm>
            <a:off x="3226607" y="2219447"/>
            <a:ext cx="1567334" cy="3085064"/>
          </a:xfrm>
          <a:prstGeom prst="rect">
            <a:avLst/>
          </a:prstGeom>
        </p:spPr>
      </p:pic>
      <p:sp>
        <p:nvSpPr>
          <p:cNvPr id="9" name="TextBox 8"/>
          <p:cNvSpPr txBox="1"/>
          <p:nvPr/>
        </p:nvSpPr>
        <p:spPr>
          <a:xfrm>
            <a:off x="247454" y="2758141"/>
            <a:ext cx="987595" cy="391418"/>
          </a:xfrm>
          <a:prstGeom prst="rect">
            <a:avLst/>
          </a:prstGeom>
          <a:noFill/>
        </p:spPr>
        <p:txBody>
          <a:bodyPr wrap="square" lIns="114010" tIns="57005" rIns="114010" bIns="57005" rtlCol="0">
            <a:spAutoFit/>
          </a:bodyPr>
          <a:lstStyle/>
          <a:p>
            <a:pPr marL="0" marR="0" lvl="0" indent="0" algn="r"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Ground</a:t>
            </a:r>
          </a:p>
        </p:txBody>
      </p:sp>
      <p:sp>
        <p:nvSpPr>
          <p:cNvPr id="10" name="TextBox 9"/>
          <p:cNvSpPr txBox="1"/>
          <p:nvPr/>
        </p:nvSpPr>
        <p:spPr>
          <a:xfrm>
            <a:off x="247454" y="4284425"/>
            <a:ext cx="987595" cy="391418"/>
          </a:xfrm>
          <a:prstGeom prst="rect">
            <a:avLst/>
          </a:prstGeom>
          <a:noFill/>
        </p:spPr>
        <p:txBody>
          <a:bodyPr wrap="square" lIns="114010" tIns="57005" rIns="114010" bIns="57005" rtlCol="0">
            <a:spAutoFit/>
          </a:bodyPr>
          <a:lstStyle/>
          <a:p>
            <a:pPr marL="0" marR="0" lvl="0" indent="0" algn="r"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Aerial</a:t>
            </a:r>
          </a:p>
        </p:txBody>
      </p:sp>
      <p:sp>
        <p:nvSpPr>
          <p:cNvPr id="11" name="Frame 10"/>
          <p:cNvSpPr/>
          <p:nvPr/>
        </p:nvSpPr>
        <p:spPr>
          <a:xfrm>
            <a:off x="1219215" y="2106300"/>
            <a:ext cx="1706774" cy="3312628"/>
          </a:xfrm>
          <a:prstGeom prst="frame">
            <a:avLst>
              <a:gd name="adj1" fmla="val 662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ame 11"/>
          <p:cNvSpPr/>
          <p:nvPr/>
        </p:nvSpPr>
        <p:spPr>
          <a:xfrm>
            <a:off x="3156874" y="2106712"/>
            <a:ext cx="1706774" cy="3312628"/>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ame 12"/>
          <p:cNvSpPr/>
          <p:nvPr/>
        </p:nvSpPr>
        <p:spPr>
          <a:xfrm>
            <a:off x="5074503" y="2111578"/>
            <a:ext cx="1706774" cy="3312628"/>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ame 13"/>
          <p:cNvSpPr/>
          <p:nvPr/>
        </p:nvSpPr>
        <p:spPr>
          <a:xfrm>
            <a:off x="6969575" y="2105662"/>
            <a:ext cx="1706774" cy="3312628"/>
          </a:xfrm>
          <a:prstGeom prst="frame">
            <a:avLst>
              <a:gd name="adj1" fmla="val 662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56759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Don’t You Just…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1355" y="3091575"/>
            <a:ext cx="8582221" cy="2124805"/>
          </a:xfrm>
        </p:spPr>
      </p:pic>
      <p:sp>
        <p:nvSpPr>
          <p:cNvPr id="5" name="Content Placeholder 2"/>
          <p:cNvSpPr txBox="1">
            <a:spLocks/>
          </p:cNvSpPr>
          <p:nvPr/>
        </p:nvSpPr>
        <p:spPr>
          <a:xfrm>
            <a:off x="467651" y="2060884"/>
            <a:ext cx="8208698" cy="3385851"/>
          </a:xfrm>
          <a:prstGeom prst="rect">
            <a:avLst/>
          </a:prstGeom>
          <a:ln>
            <a:solidFill>
              <a:schemeClr val="bg1"/>
            </a:solidFill>
          </a:ln>
        </p:spPr>
        <p:txBody>
          <a:bodyPr vert="horz" lIns="91208" tIns="45604" rIns="91208" bIns="45604"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Sparse </a:t>
            </a:r>
            <a:r>
              <a:rPr kumimoji="0" lang="en-US" sz="3192" b="0" i="0" u="none" strike="noStrike" kern="1200" cap="none" spc="0" normalizeH="0" baseline="0" noProof="0" dirty="0" err="1">
                <a:ln>
                  <a:noFill/>
                </a:ln>
                <a:solidFill>
                  <a:prstClr val="black"/>
                </a:solidFill>
                <a:effectLst/>
                <a:uLnTx/>
                <a:uFillTx/>
                <a:latin typeface="Calibri" panose="020F0502020204030204"/>
                <a:ea typeface="+mn-ea"/>
                <a:cs typeface="+mn-cs"/>
              </a:rPr>
              <a:t>Keypoint</a:t>
            </a:r>
            <a:r>
              <a:rPr kumimoji="0" lang="en-US" sz="3192" b="0" i="0" u="none" strike="noStrike" kern="1200" cap="none" spc="0" normalizeH="0" baseline="0" noProof="0" dirty="0">
                <a:ln>
                  <a:noFill/>
                </a:ln>
                <a:solidFill>
                  <a:prstClr val="black"/>
                </a:solidFill>
                <a:effectLst/>
                <a:uLnTx/>
                <a:uFillTx/>
                <a:latin typeface="Calibri" panose="020F0502020204030204"/>
                <a:ea typeface="+mn-ea"/>
                <a:cs typeface="+mn-cs"/>
              </a:rPr>
              <a:t> Matching + RANSAC</a:t>
            </a:r>
          </a:p>
        </p:txBody>
      </p:sp>
    </p:spTree>
    <p:extLst>
      <p:ext uri="{BB962C8B-B14F-4D97-AF65-F5344CB8AC3E}">
        <p14:creationId xmlns:p14="http://schemas.microsoft.com/office/powerpoint/2010/main" val="16185850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Cross-view Pairs</a:t>
            </a:r>
          </a:p>
        </p:txBody>
      </p:sp>
      <p:pic>
        <p:nvPicPr>
          <p:cNvPr id="4" name="Picture 3" descr="Screen Shot 2015-06-08 at 12.54.2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947" y="2183099"/>
            <a:ext cx="7437453" cy="3112511"/>
          </a:xfrm>
          <a:prstGeom prst="rect">
            <a:avLst/>
          </a:prstGeom>
        </p:spPr>
      </p:pic>
      <p:sp>
        <p:nvSpPr>
          <p:cNvPr id="5" name="TextBox 4"/>
          <p:cNvSpPr txBox="1"/>
          <p:nvPr/>
        </p:nvSpPr>
        <p:spPr>
          <a:xfrm>
            <a:off x="407746" y="2627612"/>
            <a:ext cx="907201"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Ground</a:t>
            </a:r>
          </a:p>
        </p:txBody>
      </p:sp>
      <p:sp>
        <p:nvSpPr>
          <p:cNvPr id="6" name="TextBox 5"/>
          <p:cNvSpPr txBox="1"/>
          <p:nvPr/>
        </p:nvSpPr>
        <p:spPr>
          <a:xfrm>
            <a:off x="566713" y="4231960"/>
            <a:ext cx="748233"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Aerial</a:t>
            </a:r>
          </a:p>
        </p:txBody>
      </p:sp>
    </p:spTree>
    <p:extLst>
      <p:ext uri="{BB962C8B-B14F-4D97-AF65-F5344CB8AC3E}">
        <p14:creationId xmlns:p14="http://schemas.microsoft.com/office/powerpoint/2010/main" val="413454887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Screen Shot 2014-11-14 at 3.44.15 AM.png"/>
          <p:cNvPicPr>
            <a:picLocks noChangeAspect="1"/>
          </p:cNvPicPr>
          <p:nvPr/>
        </p:nvPicPr>
        <p:blipFill rotWithShape="1">
          <a:blip r:embed="rId3">
            <a:extLst>
              <a:ext uri="{28A0092B-C50C-407E-A947-70E740481C1C}">
                <a14:useLocalDpi xmlns:a14="http://schemas.microsoft.com/office/drawing/2010/main" val="0"/>
              </a:ext>
            </a:extLst>
          </a:blip>
          <a:srcRect l="11511"/>
          <a:stretch/>
        </p:blipFill>
        <p:spPr>
          <a:xfrm>
            <a:off x="690102" y="2325303"/>
            <a:ext cx="3859163" cy="2622626"/>
          </a:xfrm>
          <a:prstGeom prst="rect">
            <a:avLst/>
          </a:prstGeom>
          <a:scene3d>
            <a:camera prst="isometricRightUp"/>
            <a:lightRig rig="threePt" dir="t"/>
          </a:scene3d>
        </p:spPr>
      </p:pic>
      <p:pic>
        <p:nvPicPr>
          <p:cNvPr id="14" name="Picture 13"/>
          <p:cNvPicPr>
            <a:picLocks noChangeAspect="1"/>
          </p:cNvPicPr>
          <p:nvPr/>
        </p:nvPicPr>
        <p:blipFill>
          <a:blip r:embed="rId4"/>
          <a:stretch>
            <a:fillRect/>
          </a:stretch>
        </p:blipFill>
        <p:spPr>
          <a:xfrm>
            <a:off x="5443536" y="3826627"/>
            <a:ext cx="1487293" cy="1074282"/>
          </a:xfrm>
          <a:prstGeom prst="rect">
            <a:avLst/>
          </a:prstGeom>
        </p:spPr>
      </p:pic>
      <p:cxnSp>
        <p:nvCxnSpPr>
          <p:cNvPr id="17" name="Straight Connector 16"/>
          <p:cNvCxnSpPr/>
          <p:nvPr/>
        </p:nvCxnSpPr>
        <p:spPr>
          <a:xfrm>
            <a:off x="2597918" y="3626789"/>
            <a:ext cx="3269537" cy="640012"/>
          </a:xfrm>
          <a:prstGeom prst="line">
            <a:avLst/>
          </a:prstGeom>
          <a:ln/>
        </p:spPr>
        <p:style>
          <a:lnRef idx="3">
            <a:schemeClr val="dk1"/>
          </a:lnRef>
          <a:fillRef idx="0">
            <a:schemeClr val="dk1"/>
          </a:fillRef>
          <a:effectRef idx="2">
            <a:schemeClr val="dk1"/>
          </a:effectRef>
          <a:fontRef idx="minor">
            <a:schemeClr val="tx1"/>
          </a:fontRef>
        </p:style>
      </p:cxnSp>
      <p:sp>
        <p:nvSpPr>
          <p:cNvPr id="20" name="TextBox 19"/>
          <p:cNvSpPr txBox="1"/>
          <p:nvPr/>
        </p:nvSpPr>
        <p:spPr>
          <a:xfrm>
            <a:off x="4947922" y="4082604"/>
            <a:ext cx="378917"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21" name="TextBox 20"/>
          <p:cNvSpPr txBox="1"/>
          <p:nvPr/>
        </p:nvSpPr>
        <p:spPr>
          <a:xfrm rot="19880050">
            <a:off x="1113736" y="2002961"/>
            <a:ext cx="2599053" cy="644689"/>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 view Projection 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 depth estimates</a:t>
            </a:r>
          </a:p>
        </p:txBody>
      </p:sp>
      <p:cxnSp>
        <p:nvCxnSpPr>
          <p:cNvPr id="24" name="Straight Arrow Connector 23"/>
          <p:cNvCxnSpPr/>
          <p:nvPr/>
        </p:nvCxnSpPr>
        <p:spPr>
          <a:xfrm flipV="1">
            <a:off x="6261573" y="3134321"/>
            <a:ext cx="333331" cy="984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594906" y="2793497"/>
            <a:ext cx="1901824" cy="644689"/>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Heading Direction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GPS location</a:t>
            </a:r>
          </a:p>
        </p:txBody>
      </p:sp>
      <p:sp>
        <p:nvSpPr>
          <p:cNvPr id="2" name="TextBox 1"/>
          <p:cNvSpPr txBox="1"/>
          <p:nvPr/>
        </p:nvSpPr>
        <p:spPr>
          <a:xfrm>
            <a:off x="5443537" y="4856067"/>
            <a:ext cx="1764905" cy="368394"/>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Street-view car</a:t>
            </a:r>
          </a:p>
        </p:txBody>
      </p:sp>
    </p:spTree>
    <p:extLst>
      <p:ext uri="{BB962C8B-B14F-4D97-AF65-F5344CB8AC3E}">
        <p14:creationId xmlns:p14="http://schemas.microsoft.com/office/powerpoint/2010/main" val="107860623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Screen Shot 2014-11-14 at 3.44.15 AM.png"/>
          <p:cNvPicPr>
            <a:picLocks noChangeAspect="1"/>
          </p:cNvPicPr>
          <p:nvPr/>
        </p:nvPicPr>
        <p:blipFill rotWithShape="1">
          <a:blip r:embed="rId3">
            <a:extLst>
              <a:ext uri="{28A0092B-C50C-407E-A947-70E740481C1C}">
                <a14:useLocalDpi xmlns:a14="http://schemas.microsoft.com/office/drawing/2010/main" val="0"/>
              </a:ext>
            </a:extLst>
          </a:blip>
          <a:srcRect l="11511"/>
          <a:stretch/>
        </p:blipFill>
        <p:spPr>
          <a:xfrm>
            <a:off x="690102" y="2325303"/>
            <a:ext cx="3859163" cy="2622626"/>
          </a:xfrm>
          <a:prstGeom prst="rect">
            <a:avLst/>
          </a:prstGeom>
          <a:scene3d>
            <a:camera prst="isometricRightUp"/>
            <a:lightRig rig="threePt" dir="t"/>
          </a:scene3d>
        </p:spPr>
      </p:pic>
      <p:pic>
        <p:nvPicPr>
          <p:cNvPr id="14" name="Picture 13"/>
          <p:cNvPicPr>
            <a:picLocks noChangeAspect="1"/>
          </p:cNvPicPr>
          <p:nvPr/>
        </p:nvPicPr>
        <p:blipFill>
          <a:blip r:embed="rId4"/>
          <a:stretch>
            <a:fillRect/>
          </a:stretch>
        </p:blipFill>
        <p:spPr>
          <a:xfrm>
            <a:off x="5443536" y="3826627"/>
            <a:ext cx="1487293" cy="1074282"/>
          </a:xfrm>
          <a:prstGeom prst="rect">
            <a:avLst/>
          </a:prstGeom>
        </p:spPr>
      </p:pic>
      <p:cxnSp>
        <p:nvCxnSpPr>
          <p:cNvPr id="17" name="Straight Connector 16"/>
          <p:cNvCxnSpPr/>
          <p:nvPr/>
        </p:nvCxnSpPr>
        <p:spPr>
          <a:xfrm>
            <a:off x="2597918" y="3626789"/>
            <a:ext cx="3269537" cy="640012"/>
          </a:xfrm>
          <a:prstGeom prst="line">
            <a:avLst/>
          </a:prstGeom>
          <a:ln/>
        </p:spPr>
        <p:style>
          <a:lnRef idx="3">
            <a:schemeClr val="dk1"/>
          </a:lnRef>
          <a:fillRef idx="0">
            <a:schemeClr val="dk1"/>
          </a:fillRef>
          <a:effectRef idx="2">
            <a:schemeClr val="dk1"/>
          </a:effectRef>
          <a:fontRef idx="minor">
            <a:schemeClr val="tx1"/>
          </a:fontRef>
        </p:style>
      </p:cxnSp>
      <p:sp>
        <p:nvSpPr>
          <p:cNvPr id="20" name="TextBox 19"/>
          <p:cNvSpPr txBox="1"/>
          <p:nvPr/>
        </p:nvSpPr>
        <p:spPr>
          <a:xfrm>
            <a:off x="4947922" y="4082604"/>
            <a:ext cx="378917"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21" name="TextBox 20"/>
          <p:cNvSpPr txBox="1"/>
          <p:nvPr/>
        </p:nvSpPr>
        <p:spPr>
          <a:xfrm rot="19880050">
            <a:off x="1113736" y="2002961"/>
            <a:ext cx="2599053" cy="644689"/>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 view Projection 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795" b="1" i="0" u="none" strike="noStrike" kern="1200" cap="none" spc="0" normalizeH="0" baseline="0" noProof="0" dirty="0">
                <a:ln>
                  <a:noFill/>
                </a:ln>
                <a:solidFill>
                  <a:srgbClr val="008000"/>
                </a:solidFill>
                <a:effectLst/>
                <a:uLnTx/>
                <a:uFillTx/>
                <a:latin typeface="Calibri" panose="020F0502020204030204"/>
                <a:ea typeface="+mn-ea"/>
                <a:cs typeface="+mn-cs"/>
              </a:rPr>
              <a:t>depth estimates</a:t>
            </a:r>
          </a:p>
        </p:txBody>
      </p:sp>
      <p:cxnSp>
        <p:nvCxnSpPr>
          <p:cNvPr id="24" name="Straight Arrow Connector 23"/>
          <p:cNvCxnSpPr/>
          <p:nvPr/>
        </p:nvCxnSpPr>
        <p:spPr>
          <a:xfrm flipV="1">
            <a:off x="6261573" y="3134321"/>
            <a:ext cx="333331" cy="984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594906" y="2793497"/>
            <a:ext cx="1901824" cy="644689"/>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Heading Direction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GPS location</a:t>
            </a:r>
          </a:p>
        </p:txBody>
      </p:sp>
      <p:sp>
        <p:nvSpPr>
          <p:cNvPr id="2" name="TextBox 1"/>
          <p:cNvSpPr txBox="1"/>
          <p:nvPr/>
        </p:nvSpPr>
        <p:spPr>
          <a:xfrm>
            <a:off x="5443537" y="4856067"/>
            <a:ext cx="1764905" cy="368394"/>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Street-view car</a:t>
            </a:r>
          </a:p>
        </p:txBody>
      </p:sp>
    </p:spTree>
    <p:extLst>
      <p:ext uri="{BB962C8B-B14F-4D97-AF65-F5344CB8AC3E}">
        <p14:creationId xmlns:p14="http://schemas.microsoft.com/office/powerpoint/2010/main" val="178372612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Screen Shot 2014-11-14 at 3.44.15 AM.png"/>
          <p:cNvPicPr>
            <a:picLocks noChangeAspect="1"/>
          </p:cNvPicPr>
          <p:nvPr/>
        </p:nvPicPr>
        <p:blipFill rotWithShape="1">
          <a:blip r:embed="rId3">
            <a:extLst>
              <a:ext uri="{28A0092B-C50C-407E-A947-70E740481C1C}">
                <a14:useLocalDpi xmlns:a14="http://schemas.microsoft.com/office/drawing/2010/main" val="0"/>
              </a:ext>
            </a:extLst>
          </a:blip>
          <a:srcRect l="11511"/>
          <a:stretch/>
        </p:blipFill>
        <p:spPr>
          <a:xfrm>
            <a:off x="690102" y="2325303"/>
            <a:ext cx="3859163" cy="2622626"/>
          </a:xfrm>
          <a:prstGeom prst="rect">
            <a:avLst/>
          </a:prstGeom>
          <a:scene3d>
            <a:camera prst="isometricRightUp"/>
            <a:lightRig rig="threePt" dir="t"/>
          </a:scene3d>
        </p:spPr>
      </p:pic>
      <p:pic>
        <p:nvPicPr>
          <p:cNvPr id="14" name="Picture 13"/>
          <p:cNvPicPr>
            <a:picLocks noChangeAspect="1"/>
          </p:cNvPicPr>
          <p:nvPr/>
        </p:nvPicPr>
        <p:blipFill>
          <a:blip r:embed="rId4"/>
          <a:stretch>
            <a:fillRect/>
          </a:stretch>
        </p:blipFill>
        <p:spPr>
          <a:xfrm>
            <a:off x="5443536" y="3826627"/>
            <a:ext cx="1487293" cy="1074282"/>
          </a:xfrm>
          <a:prstGeom prst="rect">
            <a:avLst/>
          </a:prstGeom>
        </p:spPr>
      </p:pic>
      <p:cxnSp>
        <p:nvCxnSpPr>
          <p:cNvPr id="17" name="Straight Connector 16"/>
          <p:cNvCxnSpPr/>
          <p:nvPr/>
        </p:nvCxnSpPr>
        <p:spPr>
          <a:xfrm>
            <a:off x="2597918" y="3626789"/>
            <a:ext cx="3269537" cy="640012"/>
          </a:xfrm>
          <a:prstGeom prst="line">
            <a:avLst/>
          </a:prstGeom>
          <a:ln/>
        </p:spPr>
        <p:style>
          <a:lnRef idx="3">
            <a:schemeClr val="dk1"/>
          </a:lnRef>
          <a:fillRef idx="0">
            <a:schemeClr val="dk1"/>
          </a:fillRef>
          <a:effectRef idx="2">
            <a:schemeClr val="dk1"/>
          </a:effectRef>
          <a:fontRef idx="minor">
            <a:schemeClr val="tx1"/>
          </a:fontRef>
        </p:style>
      </p:cxnSp>
      <p:sp>
        <p:nvSpPr>
          <p:cNvPr id="20" name="TextBox 19"/>
          <p:cNvSpPr txBox="1"/>
          <p:nvPr/>
        </p:nvSpPr>
        <p:spPr>
          <a:xfrm>
            <a:off x="4947922" y="4082604"/>
            <a:ext cx="378917"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21" name="TextBox 20"/>
          <p:cNvSpPr txBox="1"/>
          <p:nvPr/>
        </p:nvSpPr>
        <p:spPr>
          <a:xfrm rot="19880050">
            <a:off x="1113736" y="2002961"/>
            <a:ext cx="2599053" cy="644689"/>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 view Projection 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795" b="1" i="0" u="none" strike="noStrike" kern="1200" cap="none" spc="0" normalizeH="0" baseline="0" noProof="0" dirty="0">
                <a:ln>
                  <a:noFill/>
                </a:ln>
                <a:solidFill>
                  <a:srgbClr val="008000"/>
                </a:solidFill>
                <a:effectLst/>
                <a:uLnTx/>
                <a:uFillTx/>
                <a:latin typeface="Calibri" panose="020F0502020204030204"/>
                <a:ea typeface="+mn-ea"/>
                <a:cs typeface="+mn-cs"/>
              </a:rPr>
              <a:t>depth estimates</a:t>
            </a:r>
          </a:p>
        </p:txBody>
      </p:sp>
      <p:cxnSp>
        <p:nvCxnSpPr>
          <p:cNvPr id="24" name="Straight Arrow Connector 23"/>
          <p:cNvCxnSpPr/>
          <p:nvPr/>
        </p:nvCxnSpPr>
        <p:spPr>
          <a:xfrm flipV="1">
            <a:off x="6261573" y="3134321"/>
            <a:ext cx="333331" cy="9849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594906" y="2793497"/>
            <a:ext cx="1901824" cy="644689"/>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Heading Direction</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GPS location</a:t>
            </a:r>
          </a:p>
        </p:txBody>
      </p:sp>
      <p:sp>
        <p:nvSpPr>
          <p:cNvPr id="2" name="TextBox 1"/>
          <p:cNvSpPr txBox="1"/>
          <p:nvPr/>
        </p:nvSpPr>
        <p:spPr>
          <a:xfrm>
            <a:off x="5443537" y="4856067"/>
            <a:ext cx="1764905" cy="368394"/>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prstClr val="black"/>
                </a:solidFill>
                <a:effectLst/>
                <a:uLnTx/>
                <a:uFillTx/>
                <a:latin typeface="Calibri" panose="020F0502020204030204"/>
                <a:ea typeface="+mn-ea"/>
                <a:cs typeface="+mn-cs"/>
              </a:rPr>
              <a:t>Street-view car</a:t>
            </a:r>
          </a:p>
        </p:txBody>
      </p:sp>
      <p:pic>
        <p:nvPicPr>
          <p:cNvPr id="10" name="Picture 9"/>
          <p:cNvPicPr>
            <a:picLocks noChangeAspect="1"/>
          </p:cNvPicPr>
          <p:nvPr/>
        </p:nvPicPr>
        <p:blipFill>
          <a:blip r:embed="rId5"/>
          <a:stretch>
            <a:fillRect/>
          </a:stretch>
        </p:blipFill>
        <p:spPr>
          <a:xfrm>
            <a:off x="5439173" y="863783"/>
            <a:ext cx="1972822" cy="1972822"/>
          </a:xfrm>
          <a:prstGeom prst="rect">
            <a:avLst/>
          </a:prstGeom>
        </p:spPr>
      </p:pic>
      <p:cxnSp>
        <p:nvCxnSpPr>
          <p:cNvPr id="11" name="Straight Connector 10"/>
          <p:cNvCxnSpPr/>
          <p:nvPr/>
        </p:nvCxnSpPr>
        <p:spPr>
          <a:xfrm flipV="1">
            <a:off x="2628216" y="1892243"/>
            <a:ext cx="3269537" cy="1706001"/>
          </a:xfrm>
          <a:prstGeom prst="line">
            <a:avLst/>
          </a:prstGeom>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4943558" y="2396554"/>
            <a:ext cx="495614"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45°</a:t>
            </a:r>
          </a:p>
        </p:txBody>
      </p:sp>
    </p:spTree>
    <p:extLst>
      <p:ext uri="{BB962C8B-B14F-4D97-AF65-F5344CB8AC3E}">
        <p14:creationId xmlns:p14="http://schemas.microsoft.com/office/powerpoint/2010/main" val="185975438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7 Cities: 78k Corresponding Pairs</a:t>
            </a:r>
          </a:p>
        </p:txBody>
      </p:sp>
      <p:pic>
        <p:nvPicPr>
          <p:cNvPr id="5" name="Picture 4" descr="Screen Shot 2015-06-07 at 10.03.21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608" y="2426191"/>
            <a:ext cx="1636055" cy="1595168"/>
          </a:xfrm>
          <a:prstGeom prst="rect">
            <a:avLst/>
          </a:prstGeom>
        </p:spPr>
      </p:pic>
      <p:pic>
        <p:nvPicPr>
          <p:cNvPr id="6" name="Picture 5" descr="Screen Shot 2015-06-07 at 10.04.51 A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0605" y="2426191"/>
            <a:ext cx="1726427" cy="1562984"/>
          </a:xfrm>
          <a:prstGeom prst="rect">
            <a:avLst/>
          </a:prstGeom>
        </p:spPr>
      </p:pic>
      <p:sp>
        <p:nvSpPr>
          <p:cNvPr id="7" name="TextBox 6"/>
          <p:cNvSpPr txBox="1"/>
          <p:nvPr/>
        </p:nvSpPr>
        <p:spPr>
          <a:xfrm>
            <a:off x="1048011" y="1996862"/>
            <a:ext cx="1449652"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San Francisco</a:t>
            </a:r>
          </a:p>
        </p:txBody>
      </p:sp>
      <p:sp>
        <p:nvSpPr>
          <p:cNvPr id="8" name="TextBox 7"/>
          <p:cNvSpPr txBox="1"/>
          <p:nvPr/>
        </p:nvSpPr>
        <p:spPr>
          <a:xfrm>
            <a:off x="3013077" y="2013532"/>
            <a:ext cx="1112152"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San Diego</a:t>
            </a:r>
          </a:p>
        </p:txBody>
      </p:sp>
      <p:pic>
        <p:nvPicPr>
          <p:cNvPr id="11" name="Picture 10" descr="Screen Shot 2015-06-07 at 10.10.33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7890" y="2426191"/>
            <a:ext cx="1742964" cy="1562984"/>
          </a:xfrm>
          <a:prstGeom prst="rect">
            <a:avLst/>
          </a:prstGeom>
        </p:spPr>
      </p:pic>
      <p:pic>
        <p:nvPicPr>
          <p:cNvPr id="12" name="Picture 11" descr="Screen Shot 2015-06-07 at 10.12.14 AM.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4652" y="2426191"/>
            <a:ext cx="1792605" cy="1562984"/>
          </a:xfrm>
          <a:prstGeom prst="rect">
            <a:avLst/>
          </a:prstGeom>
        </p:spPr>
      </p:pic>
      <p:pic>
        <p:nvPicPr>
          <p:cNvPr id="13" name="Picture 12" descr="Screen Shot 2015-06-07 at 10.15.20 AM.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1608" y="4400062"/>
            <a:ext cx="1636055" cy="1486352"/>
          </a:xfrm>
          <a:prstGeom prst="rect">
            <a:avLst/>
          </a:prstGeom>
        </p:spPr>
      </p:pic>
      <p:pic>
        <p:nvPicPr>
          <p:cNvPr id="14" name="Picture 13" descr="Screen Shot 2015-06-07 at 10.17.49 AM.png"/>
          <p:cNvPicPr>
            <a:picLocks noChangeAspect="1"/>
          </p:cNvPicPr>
          <p:nvPr/>
        </p:nvPicPr>
        <p:blipFill rotWithShape="1">
          <a:blip r:embed="rId8" cstate="print">
            <a:extLst>
              <a:ext uri="{28A0092B-C50C-407E-A947-70E740481C1C}">
                <a14:useLocalDpi xmlns:a14="http://schemas.microsoft.com/office/drawing/2010/main" val="0"/>
              </a:ext>
            </a:extLst>
          </a:blip>
          <a:srcRect b="5123"/>
          <a:stretch/>
        </p:blipFill>
        <p:spPr>
          <a:xfrm>
            <a:off x="2720604" y="4400061"/>
            <a:ext cx="1726427" cy="1462791"/>
          </a:xfrm>
          <a:prstGeom prst="rect">
            <a:avLst/>
          </a:prstGeom>
        </p:spPr>
      </p:pic>
      <p:pic>
        <p:nvPicPr>
          <p:cNvPr id="15" name="Picture 14" descr="Screen Shot 2015-06-07 at 10.22.44 AM.png"/>
          <p:cNvPicPr>
            <a:picLocks noChangeAspect="1"/>
          </p:cNvPicPr>
          <p:nvPr/>
        </p:nvPicPr>
        <p:blipFill rotWithShape="1">
          <a:blip r:embed="rId9">
            <a:extLst>
              <a:ext uri="{28A0092B-C50C-407E-A947-70E740481C1C}">
                <a14:useLocalDpi xmlns:a14="http://schemas.microsoft.com/office/drawing/2010/main" val="0"/>
              </a:ext>
            </a:extLst>
          </a:blip>
          <a:srcRect b="16147"/>
          <a:stretch/>
        </p:blipFill>
        <p:spPr>
          <a:xfrm>
            <a:off x="4587890" y="4405336"/>
            <a:ext cx="1742964" cy="1457515"/>
          </a:xfrm>
          <a:prstGeom prst="rect">
            <a:avLst/>
          </a:prstGeom>
        </p:spPr>
      </p:pic>
      <p:sp>
        <p:nvSpPr>
          <p:cNvPr id="16" name="TextBox 15"/>
          <p:cNvSpPr txBox="1"/>
          <p:nvPr/>
        </p:nvSpPr>
        <p:spPr>
          <a:xfrm>
            <a:off x="4999620" y="2023805"/>
            <a:ext cx="918219"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Chicago</a:t>
            </a:r>
          </a:p>
        </p:txBody>
      </p:sp>
      <p:sp>
        <p:nvSpPr>
          <p:cNvPr id="17" name="TextBox 16"/>
          <p:cNvSpPr txBox="1"/>
          <p:nvPr/>
        </p:nvSpPr>
        <p:spPr>
          <a:xfrm>
            <a:off x="6866043" y="2027422"/>
            <a:ext cx="1195459"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Charleston</a:t>
            </a:r>
          </a:p>
        </p:txBody>
      </p:sp>
      <p:sp>
        <p:nvSpPr>
          <p:cNvPr id="18" name="TextBox 17"/>
          <p:cNvSpPr txBox="1"/>
          <p:nvPr/>
        </p:nvSpPr>
        <p:spPr>
          <a:xfrm>
            <a:off x="1407565" y="4036941"/>
            <a:ext cx="748120"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Tokyo</a:t>
            </a:r>
          </a:p>
        </p:txBody>
      </p:sp>
      <p:sp>
        <p:nvSpPr>
          <p:cNvPr id="19" name="TextBox 18"/>
          <p:cNvSpPr txBox="1"/>
          <p:nvPr/>
        </p:nvSpPr>
        <p:spPr>
          <a:xfrm>
            <a:off x="3140656" y="4021359"/>
            <a:ext cx="729120"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Rome</a:t>
            </a:r>
          </a:p>
        </p:txBody>
      </p:sp>
      <p:sp>
        <p:nvSpPr>
          <p:cNvPr id="20" name="TextBox 19"/>
          <p:cNvSpPr txBox="1"/>
          <p:nvPr/>
        </p:nvSpPr>
        <p:spPr>
          <a:xfrm>
            <a:off x="4999620" y="3989175"/>
            <a:ext cx="627601"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Lyon</a:t>
            </a:r>
          </a:p>
        </p:txBody>
      </p:sp>
    </p:spTree>
    <p:extLst>
      <p:ext uri="{BB962C8B-B14F-4D97-AF65-F5344CB8AC3E}">
        <p14:creationId xmlns:p14="http://schemas.microsoft.com/office/powerpoint/2010/main" val="73746900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93" dirty="0"/>
              <a:t>“Siamese” </a:t>
            </a:r>
            <a:r>
              <a:rPr lang="en-US" sz="2793" dirty="0" err="1"/>
              <a:t>ConvNet</a:t>
            </a:r>
            <a:r>
              <a:rPr lang="en-US" sz="2793" dirty="0"/>
              <a:t> for Ground-to-Aerial Matching</a:t>
            </a:r>
          </a:p>
        </p:txBody>
      </p:sp>
      <p:graphicFrame>
        <p:nvGraphicFramePr>
          <p:cNvPr id="7" name="Object 6"/>
          <p:cNvGraphicFramePr>
            <a:graphicFrameLocks noChangeAspect="1"/>
          </p:cNvGraphicFramePr>
          <p:nvPr/>
        </p:nvGraphicFramePr>
        <p:xfrm>
          <a:off x="1325303" y="1902725"/>
          <a:ext cx="2830718" cy="3305672"/>
        </p:xfrm>
        <a:graphic>
          <a:graphicData uri="http://schemas.openxmlformats.org/presentationml/2006/ole">
            <mc:AlternateContent xmlns:mc="http://schemas.openxmlformats.org/markup-compatibility/2006">
              <mc:Choice xmlns:v="urn:schemas-microsoft-com:vml" Requires="v">
                <p:oleObj spid="_x0000_s1034" name="Acrobat Document" r:id="rId4" imgW="1892160" imgH="2209680" progId="AcroExch.Document.11">
                  <p:embed/>
                </p:oleObj>
              </mc:Choice>
              <mc:Fallback>
                <p:oleObj name="Acrobat Document" r:id="rId4" imgW="1892160" imgH="2209680" progId="AcroExch.Document.11">
                  <p:embed/>
                  <p:pic>
                    <p:nvPicPr>
                      <p:cNvPr id="7" name="Object 6"/>
                      <p:cNvPicPr/>
                      <p:nvPr/>
                    </p:nvPicPr>
                    <p:blipFill>
                      <a:blip r:embed="rId5"/>
                      <a:stretch>
                        <a:fillRect/>
                      </a:stretch>
                    </p:blipFill>
                    <p:spPr>
                      <a:xfrm>
                        <a:off x="1325303" y="1902725"/>
                        <a:ext cx="2830718" cy="3305672"/>
                      </a:xfrm>
                      <a:prstGeom prst="rect">
                        <a:avLst/>
                      </a:prstGeom>
                    </p:spPr>
                  </p:pic>
                </p:oleObj>
              </mc:Fallback>
            </mc:AlternateContent>
          </a:graphicData>
        </a:graphic>
      </p:graphicFrame>
      <p:pic>
        <p:nvPicPr>
          <p:cNvPr id="9" name="Picture 8"/>
          <p:cNvPicPr>
            <a:picLocks noChangeAspect="1"/>
          </p:cNvPicPr>
          <p:nvPr/>
        </p:nvPicPr>
        <p:blipFill rotWithShape="1">
          <a:blip r:embed="rId6"/>
          <a:srcRect l="47305" t="8042" r="44751" b="3560"/>
          <a:stretch/>
        </p:blipFill>
        <p:spPr>
          <a:xfrm>
            <a:off x="267571" y="1004905"/>
            <a:ext cx="679374" cy="4725302"/>
          </a:xfrm>
          <a:prstGeom prst="rect">
            <a:avLst/>
          </a:prstGeom>
        </p:spPr>
      </p:pic>
      <p:cxnSp>
        <p:nvCxnSpPr>
          <p:cNvPr id="10" name="Straight Connector 9"/>
          <p:cNvCxnSpPr/>
          <p:nvPr/>
        </p:nvCxnSpPr>
        <p:spPr>
          <a:xfrm>
            <a:off x="980744" y="1004904"/>
            <a:ext cx="1338869" cy="16496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923691" y="4584394"/>
            <a:ext cx="1384800" cy="11345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052970" y="2218066"/>
            <a:ext cx="0" cy="2990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4816331" y="4839258"/>
            <a:ext cx="3614459" cy="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5646238"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p:cNvSpPr/>
          <p:nvPr/>
        </p:nvSpPr>
        <p:spPr>
          <a:xfrm>
            <a:off x="7378160" y="3785586"/>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3" name="Picture 22" descr="Screen Shot 2015-06-08 at 12.54.20 PM.png"/>
          <p:cNvPicPr>
            <a:picLocks noChangeAspect="1"/>
          </p:cNvPicPr>
          <p:nvPr/>
        </p:nvPicPr>
        <p:blipFill rotWithShape="1">
          <a:blip r:embed="rId7" cstate="print">
            <a:extLst>
              <a:ext uri="{28A0092B-C50C-407E-A947-70E740481C1C}">
                <a14:useLocalDpi xmlns:a14="http://schemas.microsoft.com/office/drawing/2010/main" val="0"/>
              </a:ext>
            </a:extLst>
          </a:blip>
          <a:srcRect r="79791" b="53261"/>
          <a:stretch/>
        </p:blipFill>
        <p:spPr>
          <a:xfrm>
            <a:off x="5446159" y="2294516"/>
            <a:ext cx="517777" cy="501144"/>
          </a:xfrm>
          <a:prstGeom prst="rect">
            <a:avLst/>
          </a:prstGeom>
        </p:spPr>
      </p:pic>
      <p:pic>
        <p:nvPicPr>
          <p:cNvPr id="24" name="Picture 23" descr="Screen Shot 2015-06-08 at 12.54.20 PM.png"/>
          <p:cNvPicPr>
            <a:picLocks noChangeAspect="1"/>
          </p:cNvPicPr>
          <p:nvPr/>
        </p:nvPicPr>
        <p:blipFill rotWithShape="1">
          <a:blip r:embed="rId8" cstate="print">
            <a:extLst>
              <a:ext uri="{28A0092B-C50C-407E-A947-70E740481C1C}">
                <a14:useLocalDpi xmlns:a14="http://schemas.microsoft.com/office/drawing/2010/main" val="0"/>
              </a:ext>
            </a:extLst>
          </a:blip>
          <a:srcRect t="48073" r="79500" b="3925"/>
          <a:stretch/>
        </p:blipFill>
        <p:spPr>
          <a:xfrm>
            <a:off x="7378160" y="3216585"/>
            <a:ext cx="497708" cy="487706"/>
          </a:xfrm>
          <a:prstGeom prst="rect">
            <a:avLst/>
          </a:prstGeom>
        </p:spPr>
      </p:pic>
      <p:sp>
        <p:nvSpPr>
          <p:cNvPr id="25" name="Oval 24"/>
          <p:cNvSpPr/>
          <p:nvPr/>
        </p:nvSpPr>
        <p:spPr>
          <a:xfrm>
            <a:off x="6389554" y="4441331"/>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p:cNvSpPr/>
          <p:nvPr/>
        </p:nvSpPr>
        <p:spPr>
          <a:xfrm>
            <a:off x="7041830"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Picture 28" descr="Screen Shot 2015-06-08 at 12.54.20 PM.png"/>
          <p:cNvPicPr>
            <a:picLocks noChangeAspect="1"/>
          </p:cNvPicPr>
          <p:nvPr/>
        </p:nvPicPr>
        <p:blipFill rotWithShape="1">
          <a:blip r:embed="rId9" cstate="print">
            <a:extLst>
              <a:ext uri="{28A0092B-C50C-407E-A947-70E740481C1C}">
                <a14:useLocalDpi xmlns:a14="http://schemas.microsoft.com/office/drawing/2010/main" val="0"/>
              </a:ext>
            </a:extLst>
          </a:blip>
          <a:srcRect l="40177" t="2526" r="40736" b="52559"/>
          <a:stretch/>
        </p:blipFill>
        <p:spPr>
          <a:xfrm>
            <a:off x="6144496" y="3856390"/>
            <a:ext cx="452534" cy="445645"/>
          </a:xfrm>
          <a:prstGeom prst="rect">
            <a:avLst/>
          </a:prstGeom>
        </p:spPr>
      </p:pic>
      <p:pic>
        <p:nvPicPr>
          <p:cNvPr id="30" name="Picture 29" descr="Screen Shot 2015-06-08 at 12.54.20 PM.png"/>
          <p:cNvPicPr>
            <a:picLocks noChangeAspect="1"/>
          </p:cNvPicPr>
          <p:nvPr/>
        </p:nvPicPr>
        <p:blipFill rotWithShape="1">
          <a:blip r:embed="rId10" cstate="print">
            <a:extLst>
              <a:ext uri="{28A0092B-C50C-407E-A947-70E740481C1C}">
                <a14:useLocalDpi xmlns:a14="http://schemas.microsoft.com/office/drawing/2010/main" val="0"/>
              </a:ext>
            </a:extLst>
          </a:blip>
          <a:srcRect l="40177" t="46159" r="40736" b="5064"/>
          <a:stretch/>
        </p:blipFill>
        <p:spPr>
          <a:xfrm>
            <a:off x="6925625" y="2409991"/>
            <a:ext cx="452534" cy="483965"/>
          </a:xfrm>
          <a:prstGeom prst="rect">
            <a:avLst/>
          </a:prstGeom>
        </p:spPr>
      </p:pic>
    </p:spTree>
    <p:extLst>
      <p:ext uri="{BB962C8B-B14F-4D97-AF65-F5344CB8AC3E}">
        <p14:creationId xmlns:p14="http://schemas.microsoft.com/office/powerpoint/2010/main" val="51748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9"/>
                                        </p:tgtEl>
                                      </p:cBhvr>
                                    </p:animEffect>
                                    <p:set>
                                      <p:cBhvr>
                                        <p:cTn id="21" dur="1" fill="hold">
                                          <p:stCondLst>
                                            <p:cond delay="499"/>
                                          </p:stCondLst>
                                        </p:cTn>
                                        <p:tgtEl>
                                          <p:spTgt spid="9"/>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5" grpId="0" animBg="1"/>
      <p:bldP spid="26" grpId="0" animBg="1"/>
    </p:bldLst>
  </p:timing>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93" dirty="0"/>
              <a:t>“Siamese” </a:t>
            </a:r>
            <a:r>
              <a:rPr lang="en-US" sz="2793" dirty="0" err="1"/>
              <a:t>ConvNet</a:t>
            </a:r>
            <a:r>
              <a:rPr lang="en-US" sz="2793" dirty="0"/>
              <a:t> for Ground-to-Aerial Matching</a:t>
            </a:r>
          </a:p>
        </p:txBody>
      </p:sp>
      <p:graphicFrame>
        <p:nvGraphicFramePr>
          <p:cNvPr id="7" name="Object 6"/>
          <p:cNvGraphicFramePr>
            <a:graphicFrameLocks noChangeAspect="1"/>
          </p:cNvGraphicFramePr>
          <p:nvPr/>
        </p:nvGraphicFramePr>
        <p:xfrm>
          <a:off x="1325303" y="1902725"/>
          <a:ext cx="2830718" cy="3305672"/>
        </p:xfrm>
        <a:graphic>
          <a:graphicData uri="http://schemas.openxmlformats.org/presentationml/2006/ole">
            <mc:AlternateContent xmlns:mc="http://schemas.openxmlformats.org/markup-compatibility/2006">
              <mc:Choice xmlns:v="urn:schemas-microsoft-com:vml" Requires="v">
                <p:oleObj spid="_x0000_s2058" name="Acrobat Document" r:id="rId4" imgW="1892160" imgH="2209680" progId="AcroExch.Document.11">
                  <p:embed/>
                </p:oleObj>
              </mc:Choice>
              <mc:Fallback>
                <p:oleObj name="Acrobat Document" r:id="rId4" imgW="1892160" imgH="2209680" progId="AcroExch.Document.11">
                  <p:embed/>
                  <p:pic>
                    <p:nvPicPr>
                      <p:cNvPr id="7" name="Object 6"/>
                      <p:cNvPicPr/>
                      <p:nvPr/>
                    </p:nvPicPr>
                    <p:blipFill>
                      <a:blip r:embed="rId5"/>
                      <a:stretch>
                        <a:fillRect/>
                      </a:stretch>
                    </p:blipFill>
                    <p:spPr>
                      <a:xfrm>
                        <a:off x="1325303" y="1902725"/>
                        <a:ext cx="2830718" cy="3305672"/>
                      </a:xfrm>
                      <a:prstGeom prst="rect">
                        <a:avLst/>
                      </a:prstGeom>
                    </p:spPr>
                  </p:pic>
                </p:oleObj>
              </mc:Fallback>
            </mc:AlternateContent>
          </a:graphicData>
        </a:graphic>
      </p:graphicFrame>
      <p:sp>
        <p:nvSpPr>
          <p:cNvPr id="20" name="Frame 19"/>
          <p:cNvSpPr/>
          <p:nvPr/>
        </p:nvSpPr>
        <p:spPr>
          <a:xfrm rot="16200000" flipH="1">
            <a:off x="2244840" y="975860"/>
            <a:ext cx="366466" cy="2205512"/>
          </a:xfrm>
          <a:prstGeom prst="frame">
            <a:avLst>
              <a:gd name="adj1" fmla="val 16704"/>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Picture 12"/>
          <p:cNvPicPr>
            <a:picLocks noChangeAspect="1"/>
          </p:cNvPicPr>
          <p:nvPr/>
        </p:nvPicPr>
        <p:blipFill rotWithShape="1">
          <a:blip r:embed="rId6">
            <a:extLst>
              <a:ext uri="{28A0092B-C50C-407E-A947-70E740481C1C}">
                <a14:useLocalDpi xmlns:a14="http://schemas.microsoft.com/office/drawing/2010/main" val="0"/>
              </a:ext>
            </a:extLst>
          </a:blip>
          <a:srcRect l="24843" r="62860" b="50289"/>
          <a:stretch/>
        </p:blipFill>
        <p:spPr>
          <a:xfrm>
            <a:off x="1304856" y="4878106"/>
            <a:ext cx="1116291" cy="1130810"/>
          </a:xfrm>
          <a:prstGeom prst="rect">
            <a:avLst/>
          </a:prstGeom>
        </p:spPr>
      </p:pic>
      <p:pic>
        <p:nvPicPr>
          <p:cNvPr id="14" name="Picture 13"/>
          <p:cNvPicPr>
            <a:picLocks noChangeAspect="1"/>
          </p:cNvPicPr>
          <p:nvPr/>
        </p:nvPicPr>
        <p:blipFill rotWithShape="1">
          <a:blip r:embed="rId6">
            <a:extLst>
              <a:ext uri="{28A0092B-C50C-407E-A947-70E740481C1C}">
                <a14:useLocalDpi xmlns:a14="http://schemas.microsoft.com/office/drawing/2010/main" val="0"/>
              </a:ext>
            </a:extLst>
          </a:blip>
          <a:srcRect l="25288" t="50656" r="62426"/>
          <a:stretch/>
        </p:blipFill>
        <p:spPr>
          <a:xfrm>
            <a:off x="2420407" y="4878103"/>
            <a:ext cx="1115340" cy="1122457"/>
          </a:xfrm>
          <a:prstGeom prst="rect">
            <a:avLst/>
          </a:prstGeom>
        </p:spPr>
      </p:pic>
      <p:sp>
        <p:nvSpPr>
          <p:cNvPr id="18" name="Frame 17"/>
          <p:cNvSpPr/>
          <p:nvPr/>
        </p:nvSpPr>
        <p:spPr>
          <a:xfrm rot="16200000">
            <a:off x="1814145" y="4258433"/>
            <a:ext cx="1201978" cy="2330656"/>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2" name="Straight Connector 11"/>
          <p:cNvCxnSpPr/>
          <p:nvPr/>
        </p:nvCxnSpPr>
        <p:spPr>
          <a:xfrm>
            <a:off x="5052970" y="2218066"/>
            <a:ext cx="0" cy="2990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4816331" y="4839258"/>
            <a:ext cx="3614459" cy="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5646238"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p:cNvSpPr/>
          <p:nvPr/>
        </p:nvSpPr>
        <p:spPr>
          <a:xfrm>
            <a:off x="7378160" y="3785586"/>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Screen Shot 2015-06-08 at 12.54.20 PM.png"/>
          <p:cNvPicPr>
            <a:picLocks noChangeAspect="1"/>
          </p:cNvPicPr>
          <p:nvPr/>
        </p:nvPicPr>
        <p:blipFill rotWithShape="1">
          <a:blip r:embed="rId7" cstate="print">
            <a:extLst>
              <a:ext uri="{28A0092B-C50C-407E-A947-70E740481C1C}">
                <a14:useLocalDpi xmlns:a14="http://schemas.microsoft.com/office/drawing/2010/main" val="0"/>
              </a:ext>
            </a:extLst>
          </a:blip>
          <a:srcRect r="79791" b="53261"/>
          <a:stretch/>
        </p:blipFill>
        <p:spPr>
          <a:xfrm>
            <a:off x="5446159" y="2294516"/>
            <a:ext cx="517777" cy="501144"/>
          </a:xfrm>
          <a:prstGeom prst="rect">
            <a:avLst/>
          </a:prstGeom>
        </p:spPr>
      </p:pic>
      <p:pic>
        <p:nvPicPr>
          <p:cNvPr id="21" name="Picture 20" descr="Screen Shot 2015-06-08 at 12.54.20 PM.png"/>
          <p:cNvPicPr>
            <a:picLocks noChangeAspect="1"/>
          </p:cNvPicPr>
          <p:nvPr/>
        </p:nvPicPr>
        <p:blipFill rotWithShape="1">
          <a:blip r:embed="rId8" cstate="print">
            <a:extLst>
              <a:ext uri="{28A0092B-C50C-407E-A947-70E740481C1C}">
                <a14:useLocalDpi xmlns:a14="http://schemas.microsoft.com/office/drawing/2010/main" val="0"/>
              </a:ext>
            </a:extLst>
          </a:blip>
          <a:srcRect t="48073" r="79500" b="3925"/>
          <a:stretch/>
        </p:blipFill>
        <p:spPr>
          <a:xfrm>
            <a:off x="7378160" y="3216585"/>
            <a:ext cx="497708" cy="487706"/>
          </a:xfrm>
          <a:prstGeom prst="rect">
            <a:avLst/>
          </a:prstGeom>
        </p:spPr>
      </p:pic>
      <p:sp>
        <p:nvSpPr>
          <p:cNvPr id="22" name="Oval 21"/>
          <p:cNvSpPr/>
          <p:nvPr/>
        </p:nvSpPr>
        <p:spPr>
          <a:xfrm>
            <a:off x="6389554" y="4441331"/>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p:cNvSpPr/>
          <p:nvPr/>
        </p:nvSpPr>
        <p:spPr>
          <a:xfrm>
            <a:off x="7041830"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23" descr="Screen Shot 2015-06-08 at 12.54.20 PM.png"/>
          <p:cNvPicPr>
            <a:picLocks noChangeAspect="1"/>
          </p:cNvPicPr>
          <p:nvPr/>
        </p:nvPicPr>
        <p:blipFill rotWithShape="1">
          <a:blip r:embed="rId9" cstate="print">
            <a:extLst>
              <a:ext uri="{28A0092B-C50C-407E-A947-70E740481C1C}">
                <a14:useLocalDpi xmlns:a14="http://schemas.microsoft.com/office/drawing/2010/main" val="0"/>
              </a:ext>
            </a:extLst>
          </a:blip>
          <a:srcRect l="40177" t="2526" r="40736" b="52559"/>
          <a:stretch/>
        </p:blipFill>
        <p:spPr>
          <a:xfrm>
            <a:off x="6144496" y="3856390"/>
            <a:ext cx="452534" cy="445645"/>
          </a:xfrm>
          <a:prstGeom prst="rect">
            <a:avLst/>
          </a:prstGeom>
        </p:spPr>
      </p:pic>
      <p:pic>
        <p:nvPicPr>
          <p:cNvPr id="25" name="Picture 24" descr="Screen Shot 2015-06-08 at 12.54.20 PM.png"/>
          <p:cNvPicPr>
            <a:picLocks noChangeAspect="1"/>
          </p:cNvPicPr>
          <p:nvPr/>
        </p:nvPicPr>
        <p:blipFill rotWithShape="1">
          <a:blip r:embed="rId10" cstate="print">
            <a:extLst>
              <a:ext uri="{28A0092B-C50C-407E-A947-70E740481C1C}">
                <a14:useLocalDpi xmlns:a14="http://schemas.microsoft.com/office/drawing/2010/main" val="0"/>
              </a:ext>
            </a:extLst>
          </a:blip>
          <a:srcRect l="40177" t="46159" r="40736" b="5064"/>
          <a:stretch/>
        </p:blipFill>
        <p:spPr>
          <a:xfrm>
            <a:off x="6925625" y="2409991"/>
            <a:ext cx="452534" cy="483965"/>
          </a:xfrm>
          <a:prstGeom prst="rect">
            <a:avLst/>
          </a:prstGeom>
        </p:spPr>
      </p:pic>
    </p:spTree>
    <p:extLst>
      <p:ext uri="{BB962C8B-B14F-4D97-AF65-F5344CB8AC3E}">
        <p14:creationId xmlns:p14="http://schemas.microsoft.com/office/powerpoint/2010/main" val="355910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 0 L -0.0983 -0.12554 " pathEditMode="relative" ptsTypes="AA">
                                      <p:cBhvr>
                                        <p:cTn id="26" dur="1000" fill="hold"/>
                                        <p:tgtEl>
                                          <p:spTgt spid="21"/>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0 0 L -0.0983 -0.12554 " pathEditMode="relative" ptsTypes="AA">
                                      <p:cBhvr>
                                        <p:cTn id="28" dur="1000" fill="hold"/>
                                        <p:tgtEl>
                                          <p:spTgt spid="17"/>
                                        </p:tgtEl>
                                        <p:attrNameLst>
                                          <p:attrName>ppt_x</p:attrName>
                                          <p:attrName>ppt_y</p:attrName>
                                        </p:attrNameLst>
                                      </p:cBhvr>
                                    </p:animMotion>
                                  </p:childTnLst>
                                </p:cTn>
                              </p:par>
                              <p:par>
                                <p:cTn id="29" presetID="0" presetClass="path" presetSubtype="0" accel="50000" decel="50000" fill="hold" grpId="0" nodeType="withEffect">
                                  <p:stCondLst>
                                    <p:cond delay="0"/>
                                  </p:stCondLst>
                                  <p:childTnLst>
                                    <p:animMotion origin="layout" path="M 0 0 L 0.04915 0 " pathEditMode="relative" ptsTypes="AA">
                                      <p:cBhvr>
                                        <p:cTn id="30" dur="1000" fill="hold"/>
                                        <p:tgtEl>
                                          <p:spTgt spid="16"/>
                                        </p:tgtEl>
                                        <p:attrNameLst>
                                          <p:attrName>ppt_x</p:attrName>
                                          <p:attrName>ppt_y</p:attrName>
                                        </p:attrNameLst>
                                      </p:cBhvr>
                                    </p:animMotion>
                                  </p:childTnLst>
                                </p:cTn>
                              </p:par>
                              <p:par>
                                <p:cTn id="31" presetID="0" presetClass="path" presetSubtype="0" accel="50000" decel="50000" fill="hold" nodeType="withEffect">
                                  <p:stCondLst>
                                    <p:cond delay="0"/>
                                  </p:stCondLst>
                                  <p:childTnLst>
                                    <p:animMotion origin="layout" path="M 0 0 L 0.04915 0 " pathEditMode="relative" ptsTypes="AA">
                                      <p:cBhvr>
                                        <p:cTn id="32" dur="1000" fill="hold"/>
                                        <p:tgtEl>
                                          <p:spTgt spid="19"/>
                                        </p:tgtEl>
                                        <p:attrNameLst>
                                          <p:attrName>ppt_x</p:attrName>
                                          <p:attrName>ppt_y</p:attrName>
                                        </p:attrNameLst>
                                      </p:cBhvr>
                                    </p:animMotion>
                                  </p:childTnLst>
                                </p:cTn>
                              </p:par>
                              <p:par>
                                <p:cTn id="33" presetID="0" presetClass="path" presetSubtype="0" accel="50000" decel="50000" fill="hold" nodeType="withEffect">
                                  <p:stCondLst>
                                    <p:cond delay="0"/>
                                  </p:stCondLst>
                                  <p:childTnLst>
                                    <p:animMotion origin="layout" path="M 0 0 L -0.07086 0.09069 " pathEditMode="relative" ptsTypes="AA">
                                      <p:cBhvr>
                                        <p:cTn id="34" dur="1000" fill="hold"/>
                                        <p:tgtEl>
                                          <p:spTgt spid="25"/>
                                        </p:tgtEl>
                                        <p:attrNameLst>
                                          <p:attrName>ppt_x</p:attrName>
                                          <p:attrName>ppt_y</p:attrName>
                                        </p:attrNameLst>
                                      </p:cBhvr>
                                    </p:animMotion>
                                  </p:childTnLst>
                                </p:cTn>
                              </p:par>
                              <p:par>
                                <p:cTn id="35" presetID="0" presetClass="path" presetSubtype="0" accel="50000" decel="50000" fill="hold" grpId="0" nodeType="withEffect">
                                  <p:stCondLst>
                                    <p:cond delay="0"/>
                                  </p:stCondLst>
                                  <p:childTnLst>
                                    <p:animMotion origin="layout" path="M 0 0 L -0.07086 0.09069 " pathEditMode="relative" ptsTypes="AA">
                                      <p:cBhvr>
                                        <p:cTn id="36" dur="1000" fill="hold"/>
                                        <p:tgtEl>
                                          <p:spTgt spid="23"/>
                                        </p:tgtEl>
                                        <p:attrNameLst>
                                          <p:attrName>ppt_x</p:attrName>
                                          <p:attrName>ppt_y</p:attrName>
                                        </p:attrNameLst>
                                      </p:cBhvr>
                                    </p:animMotion>
                                  </p:childTnLst>
                                </p:cTn>
                              </p:par>
                              <p:par>
                                <p:cTn id="37" presetID="0" presetClass="path" presetSubtype="0" accel="50000" decel="50000" fill="hold" grpId="0" nodeType="withEffect">
                                  <p:stCondLst>
                                    <p:cond delay="0"/>
                                  </p:stCondLst>
                                  <p:childTnLst>
                                    <p:animMotion origin="layout" path="M 0 0 L -0.01806 -0.16194 " pathEditMode="relative" ptsTypes="AA">
                                      <p:cBhvr>
                                        <p:cTn id="38" dur="1000" fill="hold"/>
                                        <p:tgtEl>
                                          <p:spTgt spid="22"/>
                                        </p:tgtEl>
                                        <p:attrNameLst>
                                          <p:attrName>ppt_x</p:attrName>
                                          <p:attrName>ppt_y</p:attrName>
                                        </p:attrNameLst>
                                      </p:cBhvr>
                                    </p:animMotion>
                                  </p:childTnLst>
                                </p:cTn>
                              </p:par>
                              <p:par>
                                <p:cTn id="39" presetID="0" presetClass="path" presetSubtype="0" accel="50000" decel="50000" fill="hold" nodeType="withEffect">
                                  <p:stCondLst>
                                    <p:cond delay="0"/>
                                  </p:stCondLst>
                                  <p:childTnLst>
                                    <p:animMotion origin="layout" path="M 0 0 L -0.01806 -0.16194 " pathEditMode="relative" ptsTypes="AA">
                                      <p:cBhvr>
                                        <p:cTn id="40" dur="1000" fill="hold"/>
                                        <p:tgtEl>
                                          <p:spTgt spid="2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8" grpId="0" animBg="1"/>
      <p:bldP spid="16" grpId="0" animBg="1"/>
      <p:bldP spid="17" grpId="0" animBg="1"/>
      <p:bldP spid="22" grpId="0" animBg="1"/>
      <p:bldP spid="23" grpId="0" animBg="1"/>
    </p:bldLst>
  </p:timing>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93" dirty="0"/>
              <a:t>“Siamese” </a:t>
            </a:r>
            <a:r>
              <a:rPr lang="en-US" sz="2793" dirty="0" err="1"/>
              <a:t>ConvNet</a:t>
            </a:r>
            <a:r>
              <a:rPr lang="en-US" sz="2793" dirty="0"/>
              <a:t> for Ground-to-Aerial Matching</a:t>
            </a:r>
          </a:p>
        </p:txBody>
      </p:sp>
      <p:graphicFrame>
        <p:nvGraphicFramePr>
          <p:cNvPr id="7" name="Object 6"/>
          <p:cNvGraphicFramePr>
            <a:graphicFrameLocks noChangeAspect="1"/>
          </p:cNvGraphicFramePr>
          <p:nvPr>
            <p:extLst/>
          </p:nvPr>
        </p:nvGraphicFramePr>
        <p:xfrm>
          <a:off x="1325303" y="1902725"/>
          <a:ext cx="2830718" cy="3305672"/>
        </p:xfrm>
        <a:graphic>
          <a:graphicData uri="http://schemas.openxmlformats.org/presentationml/2006/ole">
            <mc:AlternateContent xmlns:mc="http://schemas.openxmlformats.org/markup-compatibility/2006">
              <mc:Choice xmlns:v="urn:schemas-microsoft-com:vml" Requires="v">
                <p:oleObj spid="_x0000_s3082" name="Acrobat Document" r:id="rId4" imgW="1892160" imgH="2209680" progId="AcroExch.Document.11">
                  <p:embed/>
                </p:oleObj>
              </mc:Choice>
              <mc:Fallback>
                <p:oleObj name="Acrobat Document" r:id="rId4" imgW="1892160" imgH="2209680" progId="AcroExch.Document.11">
                  <p:embed/>
                  <p:pic>
                    <p:nvPicPr>
                      <p:cNvPr id="7" name="Object 6"/>
                      <p:cNvPicPr/>
                      <p:nvPr/>
                    </p:nvPicPr>
                    <p:blipFill>
                      <a:blip r:embed="rId5"/>
                      <a:stretch>
                        <a:fillRect/>
                      </a:stretch>
                    </p:blipFill>
                    <p:spPr>
                      <a:xfrm>
                        <a:off x="1325303" y="1902725"/>
                        <a:ext cx="2830718" cy="3305672"/>
                      </a:xfrm>
                      <a:prstGeom prst="rect">
                        <a:avLst/>
                      </a:prstGeom>
                    </p:spPr>
                  </p:pic>
                </p:oleObj>
              </mc:Fallback>
            </mc:AlternateContent>
          </a:graphicData>
        </a:graphic>
      </p:graphicFrame>
      <p:pic>
        <p:nvPicPr>
          <p:cNvPr id="17" name="Picture 16"/>
          <p:cNvPicPr>
            <a:picLocks noChangeAspect="1"/>
          </p:cNvPicPr>
          <p:nvPr/>
        </p:nvPicPr>
        <p:blipFill rotWithShape="1">
          <a:blip r:embed="rId6">
            <a:extLst>
              <a:ext uri="{28A0092B-C50C-407E-A947-70E740481C1C}">
                <a14:useLocalDpi xmlns:a14="http://schemas.microsoft.com/office/drawing/2010/main" val="0"/>
              </a:ext>
            </a:extLst>
          </a:blip>
          <a:srcRect l="50201" r="37911" b="50000"/>
          <a:stretch/>
        </p:blipFill>
        <p:spPr>
          <a:xfrm>
            <a:off x="1282441" y="4865116"/>
            <a:ext cx="1134806" cy="1195973"/>
          </a:xfrm>
          <a:prstGeom prst="rect">
            <a:avLst/>
          </a:prstGeom>
        </p:spPr>
      </p:pic>
      <p:pic>
        <p:nvPicPr>
          <p:cNvPr id="19" name="Picture 18"/>
          <p:cNvPicPr>
            <a:picLocks noChangeAspect="1"/>
          </p:cNvPicPr>
          <p:nvPr/>
        </p:nvPicPr>
        <p:blipFill rotWithShape="1">
          <a:blip r:embed="rId6">
            <a:extLst>
              <a:ext uri="{28A0092B-C50C-407E-A947-70E740481C1C}">
                <a14:useLocalDpi xmlns:a14="http://schemas.microsoft.com/office/drawing/2010/main" val="0"/>
              </a:ext>
            </a:extLst>
          </a:blip>
          <a:srcRect l="50201" t="51629" r="37473" b="-1"/>
          <a:stretch/>
        </p:blipFill>
        <p:spPr>
          <a:xfrm>
            <a:off x="2417260" y="4865116"/>
            <a:ext cx="1176539" cy="1157007"/>
          </a:xfrm>
          <a:prstGeom prst="rect">
            <a:avLst/>
          </a:prstGeom>
        </p:spPr>
      </p:pic>
      <p:sp>
        <p:nvSpPr>
          <p:cNvPr id="18" name="Frame 17"/>
          <p:cNvSpPr/>
          <p:nvPr/>
        </p:nvSpPr>
        <p:spPr>
          <a:xfrm rot="16200000">
            <a:off x="1799163" y="4246842"/>
            <a:ext cx="1268842" cy="2359655"/>
          </a:xfrm>
          <a:prstGeom prst="frame">
            <a:avLst>
              <a:gd name="adj1" fmla="val 662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ame 19"/>
          <p:cNvSpPr/>
          <p:nvPr/>
        </p:nvSpPr>
        <p:spPr>
          <a:xfrm rot="16200000" flipH="1">
            <a:off x="2244840" y="975860"/>
            <a:ext cx="366466" cy="2205512"/>
          </a:xfrm>
          <a:prstGeom prst="frame">
            <a:avLst>
              <a:gd name="adj1" fmla="val 1670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3" name="Straight Connector 12"/>
          <p:cNvCxnSpPr/>
          <p:nvPr/>
        </p:nvCxnSpPr>
        <p:spPr>
          <a:xfrm>
            <a:off x="5052970" y="2218066"/>
            <a:ext cx="0" cy="2990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4816331" y="4839258"/>
            <a:ext cx="3614459" cy="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6078339" y="2893956"/>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p:cNvSpPr/>
          <p:nvPr/>
        </p:nvSpPr>
        <p:spPr>
          <a:xfrm>
            <a:off x="6530872" y="3141665"/>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descr="Screen Shot 2015-06-08 at 12.54.20 PM.png"/>
          <p:cNvPicPr>
            <a:picLocks noChangeAspect="1"/>
          </p:cNvPicPr>
          <p:nvPr/>
        </p:nvPicPr>
        <p:blipFill rotWithShape="1">
          <a:blip r:embed="rId7" cstate="print">
            <a:extLst>
              <a:ext uri="{28A0092B-C50C-407E-A947-70E740481C1C}">
                <a14:useLocalDpi xmlns:a14="http://schemas.microsoft.com/office/drawing/2010/main" val="0"/>
              </a:ext>
            </a:extLst>
          </a:blip>
          <a:srcRect r="79791" b="53261"/>
          <a:stretch/>
        </p:blipFill>
        <p:spPr>
          <a:xfrm>
            <a:off x="5819450" y="2294516"/>
            <a:ext cx="517777" cy="501144"/>
          </a:xfrm>
          <a:prstGeom prst="rect">
            <a:avLst/>
          </a:prstGeom>
        </p:spPr>
      </p:pic>
      <p:pic>
        <p:nvPicPr>
          <p:cNvPr id="22" name="Picture 21" descr="Screen Shot 2015-06-08 at 12.54.20 PM.png"/>
          <p:cNvPicPr>
            <a:picLocks noChangeAspect="1"/>
          </p:cNvPicPr>
          <p:nvPr/>
        </p:nvPicPr>
        <p:blipFill rotWithShape="1">
          <a:blip r:embed="rId8" cstate="print">
            <a:extLst>
              <a:ext uri="{28A0092B-C50C-407E-A947-70E740481C1C}">
                <a14:useLocalDpi xmlns:a14="http://schemas.microsoft.com/office/drawing/2010/main" val="0"/>
              </a:ext>
            </a:extLst>
          </a:blip>
          <a:srcRect t="48073" r="79500" b="3925"/>
          <a:stretch/>
        </p:blipFill>
        <p:spPr>
          <a:xfrm>
            <a:off x="6489495" y="2613759"/>
            <a:ext cx="497708" cy="487706"/>
          </a:xfrm>
          <a:prstGeom prst="rect">
            <a:avLst/>
          </a:prstGeom>
        </p:spPr>
      </p:pic>
      <p:sp>
        <p:nvSpPr>
          <p:cNvPr id="23" name="Oval 22"/>
          <p:cNvSpPr/>
          <p:nvPr/>
        </p:nvSpPr>
        <p:spPr>
          <a:xfrm>
            <a:off x="6182078" y="3600537"/>
            <a:ext cx="207477" cy="207511"/>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p:cNvSpPr/>
          <p:nvPr/>
        </p:nvSpPr>
        <p:spPr>
          <a:xfrm>
            <a:off x="6416470" y="3369932"/>
            <a:ext cx="207477" cy="207511"/>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descr="Screen Shot 2015-06-08 at 12.54.20 PM.png"/>
          <p:cNvPicPr>
            <a:picLocks noChangeAspect="1"/>
          </p:cNvPicPr>
          <p:nvPr/>
        </p:nvPicPr>
        <p:blipFill rotWithShape="1">
          <a:blip r:embed="rId9" cstate="print">
            <a:extLst>
              <a:ext uri="{28A0092B-C50C-407E-A947-70E740481C1C}">
                <a14:useLocalDpi xmlns:a14="http://schemas.microsoft.com/office/drawing/2010/main" val="0"/>
              </a:ext>
            </a:extLst>
          </a:blip>
          <a:srcRect l="40177" t="2526" r="40736" b="52559"/>
          <a:stretch/>
        </p:blipFill>
        <p:spPr>
          <a:xfrm>
            <a:off x="5963935" y="3101465"/>
            <a:ext cx="452534" cy="445645"/>
          </a:xfrm>
          <a:prstGeom prst="rect">
            <a:avLst/>
          </a:prstGeom>
        </p:spPr>
      </p:pic>
      <p:pic>
        <p:nvPicPr>
          <p:cNvPr id="26" name="Picture 25" descr="Screen Shot 2015-06-08 at 12.54.20 PM.png"/>
          <p:cNvPicPr>
            <a:picLocks noChangeAspect="1"/>
          </p:cNvPicPr>
          <p:nvPr/>
        </p:nvPicPr>
        <p:blipFill rotWithShape="1">
          <a:blip r:embed="rId10" cstate="print">
            <a:extLst>
              <a:ext uri="{28A0092B-C50C-407E-A947-70E740481C1C}">
                <a14:useLocalDpi xmlns:a14="http://schemas.microsoft.com/office/drawing/2010/main" val="0"/>
              </a:ext>
            </a:extLst>
          </a:blip>
          <a:srcRect l="40177" t="46159" r="40736" b="5064"/>
          <a:stretch/>
        </p:blipFill>
        <p:spPr>
          <a:xfrm>
            <a:off x="6206322" y="2871481"/>
            <a:ext cx="452534" cy="483965"/>
          </a:xfrm>
          <a:prstGeom prst="rect">
            <a:avLst/>
          </a:prstGeom>
        </p:spPr>
      </p:pic>
    </p:spTree>
    <p:extLst>
      <p:ext uri="{BB962C8B-B14F-4D97-AF65-F5344CB8AC3E}">
        <p14:creationId xmlns:p14="http://schemas.microsoft.com/office/powerpoint/2010/main" val="410502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 0 L -0.00121 0.13201 " pathEditMode="relative" ptsTypes="AA">
                                      <p:cBhvr>
                                        <p:cTn id="26" dur="1000" fill="hold"/>
                                        <p:tgtEl>
                                          <p:spTgt spid="26"/>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0 0 L -0.00121 0.13201 " pathEditMode="relative" ptsTypes="AA">
                                      <p:cBhvr>
                                        <p:cTn id="28" dur="1000" fill="hold"/>
                                        <p:tgtEl>
                                          <p:spTgt spid="24"/>
                                        </p:tgtEl>
                                        <p:attrNameLst>
                                          <p:attrName>ppt_x</p:attrName>
                                          <p:attrName>ppt_y</p:attrName>
                                        </p:attrNameLst>
                                      </p:cBhvr>
                                    </p:animMotion>
                                  </p:childTnLst>
                                </p:cTn>
                              </p:par>
                              <p:par>
                                <p:cTn id="29" presetID="0" presetClass="path" presetSubtype="0" accel="50000" decel="50000" fill="hold" nodeType="withEffect">
                                  <p:stCondLst>
                                    <p:cond delay="0"/>
                                  </p:stCondLst>
                                  <p:childTnLst>
                                    <p:animMotion origin="layout" path="M 0 0 L -0.00121 0.13201 " pathEditMode="relative" ptsTypes="AA">
                                      <p:cBhvr>
                                        <p:cTn id="30" dur="1000" fill="hold"/>
                                        <p:tgtEl>
                                          <p:spTgt spid="25"/>
                                        </p:tgtEl>
                                        <p:attrNameLst>
                                          <p:attrName>ppt_x</p:attrName>
                                          <p:attrName>ppt_y</p:attrName>
                                        </p:attrNameLst>
                                      </p:cBhvr>
                                    </p:animMotion>
                                  </p:childTnLst>
                                </p:cTn>
                              </p:par>
                              <p:par>
                                <p:cTn id="31" presetID="0" presetClass="path" presetSubtype="0" accel="50000" decel="50000" fill="hold" grpId="0" nodeType="withEffect">
                                  <p:stCondLst>
                                    <p:cond delay="0"/>
                                  </p:stCondLst>
                                  <p:childTnLst>
                                    <p:animMotion origin="layout" path="M 0 0 L -0.00121 0.13201 " pathEditMode="relative" ptsTypes="AA">
                                      <p:cBhvr>
                                        <p:cTn id="32" dur="1000" fill="hold"/>
                                        <p:tgtEl>
                                          <p:spTgt spid="23"/>
                                        </p:tgtEl>
                                        <p:attrNameLst>
                                          <p:attrName>ppt_x</p:attrName>
                                          <p:attrName>ppt_y</p:attrName>
                                        </p:attrNameLst>
                                      </p:cBhvr>
                                    </p:animMotion>
                                  </p:childTnLst>
                                </p:cTn>
                              </p:par>
                              <p:par>
                                <p:cTn id="33" presetID="0" presetClass="path" presetSubtype="0" accel="50000" decel="50000" fill="hold" grpId="0" nodeType="withEffect">
                                  <p:stCondLst>
                                    <p:cond delay="0"/>
                                  </p:stCondLst>
                                  <p:childTnLst>
                                    <p:animMotion origin="layout" path="M 0 0 L 0.12939 -0.00648 " pathEditMode="relative" ptsTypes="AA">
                                      <p:cBhvr>
                                        <p:cTn id="34" dur="1000" fill="hold"/>
                                        <p:tgtEl>
                                          <p:spTgt spid="16"/>
                                        </p:tgtEl>
                                        <p:attrNameLst>
                                          <p:attrName>ppt_x</p:attrName>
                                          <p:attrName>ppt_y</p:attrName>
                                        </p:attrNameLst>
                                      </p:cBhvr>
                                    </p:animMotion>
                                  </p:childTnLst>
                                </p:cTn>
                              </p:par>
                              <p:par>
                                <p:cTn id="35" presetID="0" presetClass="path" presetSubtype="0" accel="50000" decel="50000" fill="hold" nodeType="withEffect">
                                  <p:stCondLst>
                                    <p:cond delay="0"/>
                                  </p:stCondLst>
                                  <p:childTnLst>
                                    <p:animMotion origin="layout" path="M 0 0 L 0.12939 -0.00648 " pathEditMode="relative" ptsTypes="AA">
                                      <p:cBhvr>
                                        <p:cTn id="36" dur="1000" fill="hold"/>
                                        <p:tgtEl>
                                          <p:spTgt spid="22"/>
                                        </p:tgtEl>
                                        <p:attrNameLst>
                                          <p:attrName>ppt_x</p:attrName>
                                          <p:attrName>ppt_y</p:attrName>
                                        </p:attrNameLst>
                                      </p:cBhvr>
                                    </p:animMotion>
                                  </p:childTnLst>
                                </p:cTn>
                              </p:par>
                              <p:par>
                                <p:cTn id="37" presetID="0" presetClass="path" presetSubtype="0" accel="50000" decel="50000" fill="hold" grpId="0" nodeType="withEffect">
                                  <p:stCondLst>
                                    <p:cond delay="0"/>
                                  </p:stCondLst>
                                  <p:childTnLst>
                                    <p:animMotion origin="layout" path="M 0 0 L 0.12939 -0.00648 " pathEditMode="relative" ptsTypes="AA">
                                      <p:cBhvr>
                                        <p:cTn id="38" dur="1000" fill="hold"/>
                                        <p:tgtEl>
                                          <p:spTgt spid="15"/>
                                        </p:tgtEl>
                                        <p:attrNameLst>
                                          <p:attrName>ppt_x</p:attrName>
                                          <p:attrName>ppt_y</p:attrName>
                                        </p:attrNameLst>
                                      </p:cBhvr>
                                    </p:animMotion>
                                  </p:childTnLst>
                                </p:cTn>
                              </p:par>
                              <p:par>
                                <p:cTn id="39" presetID="0" presetClass="path" presetSubtype="0" accel="50000" decel="50000" fill="hold" nodeType="withEffect">
                                  <p:stCondLst>
                                    <p:cond delay="0"/>
                                  </p:stCondLst>
                                  <p:childTnLst>
                                    <p:animMotion origin="layout" path="M 0 0 L 0.12939 -0.00648 " pathEditMode="relative" ptsTypes="AA">
                                      <p:cBhvr>
                                        <p:cTn id="40" dur="1000" fill="hold"/>
                                        <p:tgtEl>
                                          <p:spTgt spid="2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15" grpId="0" animBg="1"/>
      <p:bldP spid="16" grpId="0" animBg="1"/>
      <p:bldP spid="23" grpId="0" animBg="1"/>
      <p:bldP spid="24" grpId="0" animBg="1"/>
    </p:bldLst>
  </p:timing>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Contrastive Loss</a:t>
            </a:r>
          </a:p>
        </p:txBody>
      </p:sp>
      <p:sp>
        <p:nvSpPr>
          <p:cNvPr id="6" name="TextBox 5"/>
          <p:cNvSpPr txBox="1"/>
          <p:nvPr/>
        </p:nvSpPr>
        <p:spPr>
          <a:xfrm>
            <a:off x="5309897" y="1819133"/>
            <a:ext cx="2102914" cy="644689"/>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FF0000"/>
                </a:solidFill>
                <a:effectLst/>
                <a:uLnTx/>
                <a:uFillTx/>
                <a:latin typeface="Calibri" panose="020F0502020204030204"/>
                <a:ea typeface="+mn-ea"/>
                <a:cs typeface="+mn-cs"/>
              </a:rPr>
              <a:t>red: similar pairs</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srgbClr val="0000FF"/>
                </a:solidFill>
                <a:effectLst/>
                <a:uLnTx/>
                <a:uFillTx/>
                <a:latin typeface="Calibri" panose="020F0502020204030204"/>
                <a:ea typeface="+mn-ea"/>
                <a:cs typeface="+mn-cs"/>
              </a:rPr>
              <a:t>blue: dissimilar pairs</a:t>
            </a:r>
          </a:p>
        </p:txBody>
      </p:sp>
      <p:pic>
        <p:nvPicPr>
          <p:cNvPr id="9" name="Picture 8" descr="Screen Shot 2015-01-21 at 3.22.0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51" y="1869486"/>
            <a:ext cx="4543930" cy="3353173"/>
          </a:xfrm>
          <a:prstGeom prst="rect">
            <a:avLst/>
          </a:prstGeom>
        </p:spPr>
      </p:pic>
      <p:sp>
        <p:nvSpPr>
          <p:cNvPr id="3" name="TextBox 2"/>
          <p:cNvSpPr txBox="1"/>
          <p:nvPr/>
        </p:nvSpPr>
        <p:spPr>
          <a:xfrm>
            <a:off x="5171753" y="6213311"/>
            <a:ext cx="4047216" cy="644689"/>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197" b="0" i="0" u="none" strike="noStrike" kern="1200" cap="none" spc="0" normalizeH="0" baseline="0" noProof="0" dirty="0" err="1">
                <a:ln>
                  <a:noFill/>
                </a:ln>
                <a:solidFill>
                  <a:prstClr val="black"/>
                </a:solidFill>
                <a:effectLst/>
                <a:uLnTx/>
                <a:uFillTx/>
                <a:latin typeface="Calibri" panose="020F0502020204030204"/>
                <a:ea typeface="+mn-ea"/>
                <a:cs typeface="+mn-cs"/>
              </a:rPr>
              <a:t>Hadsell</a:t>
            </a:r>
            <a:r>
              <a:rPr kumimoji="0" lang="en-US" sz="1197" b="0" i="0" u="none" strike="noStrike" kern="1200" cap="none" spc="0" normalizeH="0" baseline="0" noProof="0" dirty="0">
                <a:ln>
                  <a:noFill/>
                </a:ln>
                <a:solidFill>
                  <a:prstClr val="black"/>
                </a:solidFill>
                <a:effectLst/>
                <a:uLnTx/>
                <a:uFillTx/>
                <a:latin typeface="Calibri" panose="020F0502020204030204"/>
                <a:ea typeface="+mn-ea"/>
                <a:cs typeface="+mn-cs"/>
              </a:rPr>
              <a:t>, Chopra, </a:t>
            </a:r>
            <a:r>
              <a:rPr kumimoji="0" lang="en-US" sz="1197" b="0" i="0" u="none" strike="noStrike" kern="1200" cap="none" spc="0" normalizeH="0" baseline="0" noProof="0" dirty="0" err="1">
                <a:ln>
                  <a:noFill/>
                </a:ln>
                <a:solidFill>
                  <a:prstClr val="black"/>
                </a:solidFill>
                <a:effectLst/>
                <a:uLnTx/>
                <a:uFillTx/>
                <a:latin typeface="Calibri" panose="020F0502020204030204"/>
                <a:ea typeface="+mn-ea"/>
                <a:cs typeface="+mn-cs"/>
              </a:rPr>
              <a:t>Yann</a:t>
            </a:r>
            <a:r>
              <a:rPr kumimoji="0" lang="en-US" sz="1197"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97" b="0" i="0" u="none" strike="noStrike" kern="1200" cap="none" spc="0" normalizeH="0" baseline="0" noProof="0" dirty="0" err="1">
                <a:ln>
                  <a:noFill/>
                </a:ln>
                <a:solidFill>
                  <a:prstClr val="black"/>
                </a:solidFill>
                <a:effectLst/>
                <a:uLnTx/>
                <a:uFillTx/>
                <a:latin typeface="Calibri" panose="020F0502020204030204"/>
                <a:ea typeface="+mn-ea"/>
                <a:cs typeface="+mn-cs"/>
              </a:rPr>
              <a:t>LeCun</a:t>
            </a:r>
            <a:r>
              <a:rPr kumimoji="0" lang="en-US" sz="1197"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197" b="1" i="0" u="none" strike="noStrike" kern="1200" cap="none" spc="0" normalizeH="0" baseline="0" noProof="0" dirty="0">
                <a:ln>
                  <a:noFill/>
                </a:ln>
                <a:solidFill>
                  <a:prstClr val="black"/>
                </a:solidFill>
                <a:effectLst/>
                <a:uLnTx/>
                <a:uFillTx/>
                <a:latin typeface="Calibri" panose="020F0502020204030204"/>
                <a:ea typeface="+mn-ea"/>
                <a:cs typeface="+mn-cs"/>
              </a:rPr>
              <a:t>Dimensionality Reduction by Learning an Invariant Mapping</a:t>
            </a:r>
            <a:r>
              <a:rPr kumimoji="0" lang="en-US" sz="1197"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197" b="0" i="0" u="none" strike="noStrike" kern="1200" cap="none" spc="0" normalizeH="0" baseline="0" noProof="0" dirty="0">
                <a:ln>
                  <a:noFill/>
                </a:ln>
                <a:solidFill>
                  <a:prstClr val="black"/>
                </a:solidFill>
                <a:effectLst/>
                <a:uLnTx/>
                <a:uFillTx/>
                <a:latin typeface="Calibri" panose="020F0502020204030204"/>
                <a:ea typeface="+mn-ea"/>
                <a:cs typeface="+mn-cs"/>
              </a:rPr>
              <a:t>CVPR06</a:t>
            </a:r>
          </a:p>
        </p:txBody>
      </p:sp>
      <p:sp>
        <p:nvSpPr>
          <p:cNvPr id="4" name="TextBox 3"/>
          <p:cNvSpPr txBox="1"/>
          <p:nvPr/>
        </p:nvSpPr>
        <p:spPr>
          <a:xfrm>
            <a:off x="3677809" y="2662590"/>
            <a:ext cx="313860" cy="3990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995" b="1"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10" name="TextBox 9"/>
          <p:cNvSpPr txBox="1"/>
          <p:nvPr/>
        </p:nvSpPr>
        <p:spPr>
          <a:xfrm>
            <a:off x="4739575" y="4264345"/>
            <a:ext cx="313860" cy="3990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995" b="1"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pic>
        <p:nvPicPr>
          <p:cNvPr id="12" name="Picture 1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66116" y="12408056"/>
            <a:ext cx="3502631" cy="25810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Picture 14" descr="loss.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1581" y="2465536"/>
            <a:ext cx="3215017" cy="2368661"/>
          </a:xfrm>
          <a:prstGeom prst="rect">
            <a:avLst/>
          </a:prstGeom>
        </p:spPr>
      </p:pic>
      <p:sp>
        <p:nvSpPr>
          <p:cNvPr id="5" name="TextBox 4"/>
          <p:cNvSpPr txBox="1"/>
          <p:nvPr/>
        </p:nvSpPr>
        <p:spPr>
          <a:xfrm>
            <a:off x="696251" y="5646431"/>
            <a:ext cx="32101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 = level from which to invert</a:t>
            </a:r>
          </a:p>
        </p:txBody>
      </p:sp>
    </p:spTree>
    <p:extLst>
      <p:ext uri="{BB962C8B-B14F-4D97-AF65-F5344CB8AC3E}">
        <p14:creationId xmlns:p14="http://schemas.microsoft.com/office/powerpoint/2010/main" val="194538260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Pair Distance Distribution</a:t>
            </a:r>
          </a:p>
        </p:txBody>
      </p:sp>
      <p:pic>
        <p:nvPicPr>
          <p:cNvPr id="6" name="Picture 5" descr="Screen Shot 2015-01-21 at 2.32.14 AM.png"/>
          <p:cNvPicPr>
            <a:picLocks noChangeAspect="1"/>
          </p:cNvPicPr>
          <p:nvPr/>
        </p:nvPicPr>
        <p:blipFill rotWithShape="1">
          <a:blip r:embed="rId3">
            <a:extLst>
              <a:ext uri="{28A0092B-C50C-407E-A947-70E740481C1C}">
                <a14:useLocalDpi xmlns:a14="http://schemas.microsoft.com/office/drawing/2010/main" val="0"/>
              </a:ext>
            </a:extLst>
          </a:blip>
          <a:srcRect r="50727"/>
          <a:stretch/>
        </p:blipFill>
        <p:spPr>
          <a:xfrm>
            <a:off x="11612" y="2855217"/>
            <a:ext cx="3999975" cy="2589401"/>
          </a:xfrm>
          <a:prstGeom prst="rect">
            <a:avLst/>
          </a:prstGeom>
        </p:spPr>
      </p:pic>
      <p:pic>
        <p:nvPicPr>
          <p:cNvPr id="7" name="Picture 6" descr="Screen Shot 2015-01-21 at 2.32.14 AM.png"/>
          <p:cNvPicPr>
            <a:picLocks noChangeAspect="1"/>
          </p:cNvPicPr>
          <p:nvPr/>
        </p:nvPicPr>
        <p:blipFill rotWithShape="1">
          <a:blip r:embed="rId3">
            <a:extLst>
              <a:ext uri="{28A0092B-C50C-407E-A947-70E740481C1C}">
                <a14:useLocalDpi xmlns:a14="http://schemas.microsoft.com/office/drawing/2010/main" val="0"/>
              </a:ext>
            </a:extLst>
          </a:blip>
          <a:srcRect l="51663" r="1761"/>
          <a:stretch/>
        </p:blipFill>
        <p:spPr>
          <a:xfrm>
            <a:off x="4809928" y="2855217"/>
            <a:ext cx="3866421" cy="2589401"/>
          </a:xfrm>
          <a:prstGeom prst="rect">
            <a:avLst/>
          </a:prstGeom>
        </p:spPr>
      </p:pic>
      <p:cxnSp>
        <p:nvCxnSpPr>
          <p:cNvPr id="8" name="Straight Connector 7"/>
          <p:cNvCxnSpPr/>
          <p:nvPr/>
        </p:nvCxnSpPr>
        <p:spPr>
          <a:xfrm flipV="1">
            <a:off x="1802884" y="2697571"/>
            <a:ext cx="0" cy="2747048"/>
          </a:xfrm>
          <a:prstGeom prst="line">
            <a:avLst/>
          </a:prstGeom>
          <a:ln w="7620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540801" y="2157704"/>
            <a:ext cx="1098886" cy="460492"/>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2394" b="1" i="0" u="none" strike="noStrike" kern="1200" cap="none" spc="0" normalizeH="0" baseline="0" noProof="0" dirty="0">
                <a:ln>
                  <a:noFill/>
                </a:ln>
                <a:solidFill>
                  <a:prstClr val="black"/>
                </a:solidFill>
                <a:effectLst/>
                <a:uLnTx/>
                <a:uFillTx/>
                <a:latin typeface="Calibri" panose="020F0502020204030204"/>
                <a:ea typeface="+mn-ea"/>
                <a:cs typeface="+mn-cs"/>
              </a:rPr>
              <a:t>Margin</a:t>
            </a:r>
          </a:p>
        </p:txBody>
      </p:sp>
      <p:sp>
        <p:nvSpPr>
          <p:cNvPr id="12" name="Right Arrow 11"/>
          <p:cNvSpPr/>
          <p:nvPr/>
        </p:nvSpPr>
        <p:spPr>
          <a:xfrm>
            <a:off x="3839024" y="3731158"/>
            <a:ext cx="1291776" cy="73351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p:cNvSpPr txBox="1"/>
          <p:nvPr/>
        </p:nvSpPr>
        <p:spPr>
          <a:xfrm>
            <a:off x="1140895" y="2631249"/>
            <a:ext cx="2068323" cy="368562"/>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err="1">
                <a:ln>
                  <a:noFill/>
                </a:ln>
                <a:solidFill>
                  <a:prstClr val="black"/>
                </a:solidFill>
                <a:effectLst/>
                <a:uLnTx/>
                <a:uFillTx/>
                <a:latin typeface="Calibri" panose="020F0502020204030204"/>
                <a:ea typeface="+mn-ea"/>
                <a:cs typeface="+mn-cs"/>
              </a:rPr>
              <a:t>AlexNet</a:t>
            </a: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-CNN Model</a:t>
            </a:r>
          </a:p>
        </p:txBody>
      </p:sp>
      <p:sp>
        <p:nvSpPr>
          <p:cNvPr id="14" name="TextBox 13"/>
          <p:cNvSpPr txBox="1"/>
          <p:nvPr/>
        </p:nvSpPr>
        <p:spPr>
          <a:xfrm>
            <a:off x="5943025" y="2697569"/>
            <a:ext cx="1968604" cy="368394"/>
          </a:xfrm>
          <a:prstGeom prst="rect">
            <a:avLst/>
          </a:prstGeom>
          <a:noFill/>
        </p:spPr>
        <p:txBody>
          <a:bodyPr wrap="non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Where-CNN Model</a:t>
            </a:r>
          </a:p>
        </p:txBody>
      </p:sp>
      <p:sp>
        <p:nvSpPr>
          <p:cNvPr id="15" name="TextBox 14"/>
          <p:cNvSpPr txBox="1"/>
          <p:nvPr/>
        </p:nvSpPr>
        <p:spPr>
          <a:xfrm>
            <a:off x="3677013" y="3331877"/>
            <a:ext cx="1466657" cy="368394"/>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rPr>
              <a:t>50k iterations</a:t>
            </a:r>
          </a:p>
        </p:txBody>
      </p:sp>
      <p:sp>
        <p:nvSpPr>
          <p:cNvPr id="3" name="TextBox 2"/>
          <p:cNvSpPr txBox="1"/>
          <p:nvPr/>
        </p:nvSpPr>
        <p:spPr>
          <a:xfrm>
            <a:off x="892572" y="1456847"/>
            <a:ext cx="3326532" cy="920985"/>
          </a:xfrm>
          <a:prstGeom prst="rect">
            <a:avLst/>
          </a:prstGeom>
          <a:noFill/>
        </p:spPr>
        <p:txBody>
          <a:bodyPr wrap="square" rtlCol="0">
            <a:spAutoFit/>
          </a:bodyPr>
          <a:lstStyle/>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srgbClr val="008000"/>
                </a:solidFill>
                <a:effectLst/>
                <a:uLnTx/>
                <a:uFillTx/>
                <a:latin typeface="Calibri" panose="020F0502020204030204"/>
                <a:ea typeface="+mn-ea"/>
                <a:cs typeface="+mn-cs"/>
              </a:rPr>
              <a:t>Green: positive pairs</a:t>
            </a:r>
          </a:p>
          <a:p>
            <a:pPr marL="0" marR="0" lvl="0" indent="0" algn="l" defTabSz="456057" rtl="0" eaLnBrk="1" fontAlgn="auto" latinLnBrk="0" hangingPunct="1">
              <a:lnSpc>
                <a:spcPct val="100000"/>
              </a:lnSpc>
              <a:spcBef>
                <a:spcPts val="0"/>
              </a:spcBef>
              <a:spcAft>
                <a:spcPts val="0"/>
              </a:spcAft>
              <a:buClrTx/>
              <a:buSzTx/>
              <a:buFontTx/>
              <a:buNone/>
              <a:tabLst/>
              <a:defRPr/>
            </a:pPr>
            <a:r>
              <a:rPr kumimoji="0" lang="en-US" sz="1795" b="1" i="0" u="none" strike="noStrike" kern="1200" cap="none" spc="0" normalizeH="0" baseline="0" noProof="0" dirty="0">
                <a:ln>
                  <a:noFill/>
                </a:ln>
                <a:solidFill>
                  <a:srgbClr val="FF0000"/>
                </a:solidFill>
                <a:effectLst/>
                <a:uLnTx/>
                <a:uFillTx/>
                <a:latin typeface="Calibri" panose="020F0502020204030204"/>
                <a:ea typeface="+mn-ea"/>
                <a:cs typeface="+mn-cs"/>
              </a:rPr>
              <a:t>Red:      negative pairs</a:t>
            </a:r>
          </a:p>
          <a:p>
            <a:pPr marL="0" marR="0" lvl="0" indent="0" algn="l"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p:cNvSpPr txBox="1"/>
          <p:nvPr/>
        </p:nvSpPr>
        <p:spPr>
          <a:xfrm>
            <a:off x="491067" y="5444618"/>
            <a:ext cx="33039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Distribution of distances between positive/negative pairs.</a:t>
            </a:r>
          </a:p>
        </p:txBody>
      </p:sp>
    </p:spTree>
    <p:extLst>
      <p:ext uri="{BB962C8B-B14F-4D97-AF65-F5344CB8AC3E}">
        <p14:creationId xmlns:p14="http://schemas.microsoft.com/office/powerpoint/2010/main" val="126557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4" grpId="0"/>
      <p:bldP spid="15" grpId="0"/>
    </p:bldLst>
  </p:timing>
</p:sld>
</file>

<file path=ppt/slides/slide1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 name="Picture 4" descr="Screen Shot 2015-01-21 at 2.35.58 AM.png"/>
          <p:cNvPicPr>
            <a:picLocks noChangeAspect="1"/>
          </p:cNvPicPr>
          <p:nvPr/>
        </p:nvPicPr>
        <p:blipFill rotWithShape="1">
          <a:blip r:embed="rId3">
            <a:extLst>
              <a:ext uri="{28A0092B-C50C-407E-A947-70E740481C1C}">
                <a14:useLocalDpi xmlns:a14="http://schemas.microsoft.com/office/drawing/2010/main" val="0"/>
              </a:ext>
            </a:extLst>
          </a:blip>
          <a:srcRect b="50500"/>
          <a:stretch/>
        </p:blipFill>
        <p:spPr>
          <a:xfrm>
            <a:off x="602591" y="863782"/>
            <a:ext cx="7740841" cy="2467279"/>
          </a:xfrm>
          <a:prstGeom prst="rect">
            <a:avLst/>
          </a:prstGeom>
        </p:spPr>
      </p:pic>
      <p:pic>
        <p:nvPicPr>
          <p:cNvPr id="8" name="Picture 7" descr="Screen Shot 2015-01-21 at 2.32.14 AM.png"/>
          <p:cNvPicPr>
            <a:picLocks noChangeAspect="1"/>
          </p:cNvPicPr>
          <p:nvPr/>
        </p:nvPicPr>
        <p:blipFill rotWithShape="1">
          <a:blip r:embed="rId4">
            <a:extLst>
              <a:ext uri="{28A0092B-C50C-407E-A947-70E740481C1C}">
                <a14:useLocalDpi xmlns:a14="http://schemas.microsoft.com/office/drawing/2010/main" val="0"/>
              </a:ext>
            </a:extLst>
          </a:blip>
          <a:srcRect l="51663" r="1761"/>
          <a:stretch/>
        </p:blipFill>
        <p:spPr>
          <a:xfrm>
            <a:off x="2386061" y="3331059"/>
            <a:ext cx="3866421" cy="2589401"/>
          </a:xfrm>
          <a:prstGeom prst="rect">
            <a:avLst/>
          </a:prstGeom>
        </p:spPr>
      </p:pic>
      <p:cxnSp>
        <p:nvCxnSpPr>
          <p:cNvPr id="10" name="Straight Arrow Connector 9"/>
          <p:cNvCxnSpPr/>
          <p:nvPr/>
        </p:nvCxnSpPr>
        <p:spPr>
          <a:xfrm flipH="1" flipV="1">
            <a:off x="1544121" y="3006677"/>
            <a:ext cx="1720164" cy="2205462"/>
          </a:xfrm>
          <a:prstGeom prst="straightConnector1">
            <a:avLst/>
          </a:prstGeom>
          <a:ln w="381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979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8" name="Picture 7" descr="Screen Shot 2015-01-21 at 2.32.14 AM.png"/>
          <p:cNvPicPr>
            <a:picLocks noChangeAspect="1"/>
          </p:cNvPicPr>
          <p:nvPr/>
        </p:nvPicPr>
        <p:blipFill rotWithShape="1">
          <a:blip r:embed="rId3">
            <a:extLst>
              <a:ext uri="{28A0092B-C50C-407E-A947-70E740481C1C}">
                <a14:useLocalDpi xmlns:a14="http://schemas.microsoft.com/office/drawing/2010/main" val="0"/>
              </a:ext>
            </a:extLst>
          </a:blip>
          <a:srcRect l="51663" r="1761"/>
          <a:stretch/>
        </p:blipFill>
        <p:spPr>
          <a:xfrm>
            <a:off x="2339147" y="3404817"/>
            <a:ext cx="3866421" cy="2589401"/>
          </a:xfrm>
          <a:prstGeom prst="rect">
            <a:avLst/>
          </a:prstGeom>
        </p:spPr>
      </p:pic>
      <p:pic>
        <p:nvPicPr>
          <p:cNvPr id="12" name="Picture 11" descr="Screen Shot 2015-01-21 at 2.35.58 AM.png"/>
          <p:cNvPicPr>
            <a:picLocks noChangeAspect="1"/>
          </p:cNvPicPr>
          <p:nvPr/>
        </p:nvPicPr>
        <p:blipFill rotWithShape="1">
          <a:blip r:embed="rId4">
            <a:extLst>
              <a:ext uri="{28A0092B-C50C-407E-A947-70E740481C1C}">
                <a14:useLocalDpi xmlns:a14="http://schemas.microsoft.com/office/drawing/2010/main" val="0"/>
              </a:ext>
            </a:extLst>
          </a:blip>
          <a:srcRect t="49500"/>
          <a:stretch/>
        </p:blipFill>
        <p:spPr>
          <a:xfrm>
            <a:off x="602591" y="943339"/>
            <a:ext cx="7740841" cy="2517154"/>
          </a:xfrm>
          <a:prstGeom prst="rect">
            <a:avLst/>
          </a:prstGeom>
        </p:spPr>
      </p:pic>
      <p:cxnSp>
        <p:nvCxnSpPr>
          <p:cNvPr id="9" name="Straight Arrow Connector 8"/>
          <p:cNvCxnSpPr/>
          <p:nvPr/>
        </p:nvCxnSpPr>
        <p:spPr>
          <a:xfrm flipH="1" flipV="1">
            <a:off x="1544122" y="3006679"/>
            <a:ext cx="2251851" cy="2440058"/>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207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9357" y="2060884"/>
            <a:ext cx="4836993" cy="3385851"/>
          </a:xfrm>
        </p:spPr>
        <p:txBody>
          <a:bodyPr>
            <a:normAutofit/>
          </a:bodyPr>
          <a:lstStyle/>
          <a:p>
            <a:pPr marL="0" indent="0">
              <a:buNone/>
            </a:pPr>
            <a:r>
              <a:rPr lang="en-US" dirty="0"/>
              <a:t>For ground-aerial image pairs, should A, B networks share the same weights?</a:t>
            </a:r>
          </a:p>
        </p:txBody>
      </p:sp>
      <p:graphicFrame>
        <p:nvGraphicFramePr>
          <p:cNvPr id="4" name="Object 3"/>
          <p:cNvGraphicFramePr>
            <a:graphicFrameLocks noChangeAspect="1"/>
          </p:cNvGraphicFramePr>
          <p:nvPr>
            <p:extLst/>
          </p:nvPr>
        </p:nvGraphicFramePr>
        <p:xfrm>
          <a:off x="278277" y="2186129"/>
          <a:ext cx="3077749" cy="3594151"/>
        </p:xfrm>
        <a:graphic>
          <a:graphicData uri="http://schemas.openxmlformats.org/presentationml/2006/ole">
            <mc:AlternateContent xmlns:mc="http://schemas.openxmlformats.org/markup-compatibility/2006">
              <mc:Choice xmlns:v="urn:schemas-microsoft-com:vml" Requires="v">
                <p:oleObj spid="_x0000_s4106" name="Acrobat Document" r:id="rId4" imgW="1892160" imgH="2209680" progId="AcroExch.Document.11">
                  <p:embed/>
                </p:oleObj>
              </mc:Choice>
              <mc:Fallback>
                <p:oleObj name="Acrobat Document" r:id="rId4" imgW="1892160" imgH="2209680" progId="AcroExch.Document.11">
                  <p:embed/>
                  <p:pic>
                    <p:nvPicPr>
                      <p:cNvPr id="4" name="Object 3"/>
                      <p:cNvPicPr/>
                      <p:nvPr/>
                    </p:nvPicPr>
                    <p:blipFill>
                      <a:blip r:embed="rId5"/>
                      <a:stretch>
                        <a:fillRect/>
                      </a:stretch>
                    </p:blipFill>
                    <p:spPr>
                      <a:xfrm>
                        <a:off x="278277" y="2186129"/>
                        <a:ext cx="3077749" cy="3594151"/>
                      </a:xfrm>
                      <a:prstGeom prst="rect">
                        <a:avLst/>
                      </a:prstGeom>
                    </p:spPr>
                  </p:pic>
                </p:oleObj>
              </mc:Fallback>
            </mc:AlternateContent>
          </a:graphicData>
        </a:graphic>
      </p:graphicFrame>
      <p:sp>
        <p:nvSpPr>
          <p:cNvPr id="5" name="Frame 4"/>
          <p:cNvSpPr/>
          <p:nvPr/>
        </p:nvSpPr>
        <p:spPr>
          <a:xfrm rot="16200000">
            <a:off x="-245671" y="3500963"/>
            <a:ext cx="2178968" cy="1131071"/>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ame 5"/>
          <p:cNvSpPr/>
          <p:nvPr/>
        </p:nvSpPr>
        <p:spPr>
          <a:xfrm rot="16200000">
            <a:off x="1058391" y="3500962"/>
            <a:ext cx="2178968" cy="1131071"/>
          </a:xfrm>
          <a:prstGeom prst="frame">
            <a:avLst>
              <a:gd name="adj1" fmla="val 662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14010" tIns="57005" rIns="114010" bIns="57005" rtlCol="0" anchor="ctr"/>
          <a:lstStyle/>
          <a:p>
            <a:pPr marL="0" marR="0" lvl="0" indent="0" algn="ctr" defTabSz="456057" rtl="0" eaLnBrk="1" fontAlgn="auto" latinLnBrk="0" hangingPunct="1">
              <a:lnSpc>
                <a:spcPct val="100000"/>
              </a:lnSpc>
              <a:spcBef>
                <a:spcPts val="0"/>
              </a:spcBef>
              <a:spcAft>
                <a:spcPts val="0"/>
              </a:spcAft>
              <a:buClrTx/>
              <a:buSzTx/>
              <a:buFontTx/>
              <a:buNone/>
              <a:tabLst/>
              <a:defRPr/>
            </a:pPr>
            <a:endParaRPr kumimoji="0" lang="en-US" sz="1795"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914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
                                        </p:tgtEl>
                                        <p:attrNameLst>
                                          <p:attrName>fillcolor</p:attrName>
                                        </p:attrNameLst>
                                      </p:cBhvr>
                                      <p:to>
                                        <a:schemeClr val="accent2"/>
                                      </p:to>
                                    </p:animClr>
                                    <p:set>
                                      <p:cBhvr>
                                        <p:cTn id="7" dur="500" fill="hold"/>
                                        <p:tgtEl>
                                          <p:spTgt spid="6"/>
                                        </p:tgtEl>
                                        <p:attrNameLst>
                                          <p:attrName>fill.type</p:attrName>
                                        </p:attrNameLst>
                                      </p:cBhvr>
                                      <p:to>
                                        <p:strVal val="solid"/>
                                      </p:to>
                                    </p:set>
                                    <p:set>
                                      <p:cBhvr>
                                        <p:cTn id="8" dur="5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Quantitative Evaluation</a:t>
            </a:r>
          </a:p>
        </p:txBody>
      </p:sp>
      <p:pic>
        <p:nvPicPr>
          <p:cNvPr id="4" name="Picture 3"/>
          <p:cNvPicPr>
            <a:picLocks noChangeAspect="1"/>
          </p:cNvPicPr>
          <p:nvPr/>
        </p:nvPicPr>
        <p:blipFill rotWithShape="1">
          <a:blip r:embed="rId3"/>
          <a:srcRect l="14300" t="13461" r="10626" b="4640"/>
          <a:stretch/>
        </p:blipFill>
        <p:spPr>
          <a:xfrm>
            <a:off x="325504" y="2060892"/>
            <a:ext cx="5561912" cy="3792213"/>
          </a:xfrm>
          <a:prstGeom prst="rect">
            <a:avLst/>
          </a:prstGeom>
        </p:spPr>
      </p:pic>
      <p:sp>
        <p:nvSpPr>
          <p:cNvPr id="3" name="TextBox 2">
            <a:extLst>
              <a:ext uri="{FF2B5EF4-FFF2-40B4-BE49-F238E27FC236}">
                <a16:creationId xmlns:a16="http://schemas.microsoft.com/office/drawing/2014/main" id="{6DA6E182-EDA8-46B0-9003-25123C4A01A1}"/>
              </a:ext>
            </a:extLst>
          </p:cNvPr>
          <p:cNvSpPr txBox="1"/>
          <p:nvPr/>
        </p:nvSpPr>
        <p:spPr>
          <a:xfrm>
            <a:off x="6119446" y="2274275"/>
            <a:ext cx="255563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libri" panose="020F0502020204030204"/>
                <a:ea typeface="+mn-ea"/>
                <a:cs typeface="+mn-cs"/>
              </a:rPr>
              <a:t>Minor improvement with ‘domain-specific’ weights.</a:t>
            </a:r>
          </a:p>
        </p:txBody>
      </p:sp>
      <p:cxnSp>
        <p:nvCxnSpPr>
          <p:cNvPr id="6" name="Straight Connector 5">
            <a:extLst>
              <a:ext uri="{FF2B5EF4-FFF2-40B4-BE49-F238E27FC236}">
                <a16:creationId xmlns:a16="http://schemas.microsoft.com/office/drawing/2014/main" id="{82307508-3596-481F-933A-288AD8F56774}"/>
              </a:ext>
            </a:extLst>
          </p:cNvPr>
          <p:cNvCxnSpPr>
            <a:cxnSpLocks/>
          </p:cNvCxnSpPr>
          <p:nvPr/>
        </p:nvCxnSpPr>
        <p:spPr>
          <a:xfrm>
            <a:off x="3657600" y="2571091"/>
            <a:ext cx="2438400" cy="798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240034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Quantitative Evaluation (AP)</a:t>
            </a:r>
          </a:p>
        </p:txBody>
      </p:sp>
      <p:sp>
        <p:nvSpPr>
          <p:cNvPr id="3" name="Content Placeholder 2"/>
          <p:cNvSpPr>
            <a:spLocks noGrp="1"/>
          </p:cNvSpPr>
          <p:nvPr>
            <p:ph idx="1"/>
          </p:nvPr>
        </p:nvSpPr>
        <p:spPr/>
        <p:txBody>
          <a:bodyPr>
            <a:normAutofit/>
          </a:bodyPr>
          <a:lstStyle/>
          <a:p>
            <a:r>
              <a:rPr lang="en-US" dirty="0"/>
              <a:t>Random: 5% (1:20 pos. to neg. pairs)</a:t>
            </a:r>
          </a:p>
          <a:p>
            <a:r>
              <a:rPr lang="en-US" dirty="0"/>
              <a:t>HoG2x2 (</a:t>
            </a:r>
            <a:r>
              <a:rPr lang="en-US" dirty="0" err="1"/>
              <a:t>BoW</a:t>
            </a:r>
            <a:r>
              <a:rPr lang="en-US" dirty="0"/>
              <a:t>): 7.9%</a:t>
            </a:r>
          </a:p>
          <a:p>
            <a:r>
              <a:rPr lang="en-US" dirty="0"/>
              <a:t>Places-CNN: 10.2%</a:t>
            </a:r>
          </a:p>
          <a:p>
            <a:r>
              <a:rPr lang="en-US" dirty="0" err="1"/>
              <a:t>ImageNet</a:t>
            </a:r>
            <a:r>
              <a:rPr lang="en-US" dirty="0"/>
              <a:t>-CNN: 11.3%</a:t>
            </a:r>
          </a:p>
          <a:p>
            <a:r>
              <a:rPr lang="en-US" b="1" dirty="0"/>
              <a:t>Where-CNN (ours): 41.9%</a:t>
            </a:r>
          </a:p>
        </p:txBody>
      </p:sp>
    </p:spTree>
    <p:extLst>
      <p:ext uri="{BB962C8B-B14F-4D97-AF65-F5344CB8AC3E}">
        <p14:creationId xmlns:p14="http://schemas.microsoft.com/office/powerpoint/2010/main" val="103010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6117</TotalTime>
  <Words>6595</Words>
  <Application>Microsoft Office PowerPoint</Application>
  <PresentationFormat>On-screen Show (4:3)</PresentationFormat>
  <Paragraphs>1194</Paragraphs>
  <Slides>176</Slides>
  <Notes>108</Notes>
  <HiddenSlides>34</HiddenSlides>
  <MMClips>1</MMClips>
  <ScaleCrop>false</ScaleCrop>
  <HeadingPairs>
    <vt:vector size="8" baseType="variant">
      <vt:variant>
        <vt:lpstr>Fonts Used</vt:lpstr>
      </vt:variant>
      <vt:variant>
        <vt:i4>11</vt:i4>
      </vt:variant>
      <vt:variant>
        <vt:lpstr>Theme</vt:lpstr>
      </vt:variant>
      <vt:variant>
        <vt:i4>6</vt:i4>
      </vt:variant>
      <vt:variant>
        <vt:lpstr>Embedded OLE Servers</vt:lpstr>
      </vt:variant>
      <vt:variant>
        <vt:i4>1</vt:i4>
      </vt:variant>
      <vt:variant>
        <vt:lpstr>Slide Titles</vt:lpstr>
      </vt:variant>
      <vt:variant>
        <vt:i4>176</vt:i4>
      </vt:variant>
    </vt:vector>
  </HeadingPairs>
  <TitlesOfParts>
    <vt:vector size="194" baseType="lpstr">
      <vt:lpstr>Arial</vt:lpstr>
      <vt:lpstr>Calibri</vt:lpstr>
      <vt:lpstr>Calibri Light</vt:lpstr>
      <vt:lpstr>Cambria Math</vt:lpstr>
      <vt:lpstr>CMSY7</vt:lpstr>
      <vt:lpstr>Comic Sans MS</vt:lpstr>
      <vt:lpstr>Futura Bk BT</vt:lpstr>
      <vt:lpstr>Orator Std</vt:lpstr>
      <vt:lpstr>Oswald</vt:lpstr>
      <vt:lpstr>Source Code Pro</vt:lpstr>
      <vt:lpstr>Times New Roman</vt:lpstr>
      <vt:lpstr>Office Theme</vt:lpstr>
      <vt:lpstr>4_Office Theme</vt:lpstr>
      <vt:lpstr>9_Office Theme</vt:lpstr>
      <vt:lpstr>2_Office Theme</vt:lpstr>
      <vt:lpstr>Modern Writer</vt:lpstr>
      <vt:lpstr>Standard</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Vision for understanding the brain</vt:lpstr>
      <vt:lpstr>Vision for understanding the brain</vt:lpstr>
      <vt:lpstr>PowerPoint Presentation</vt:lpstr>
      <vt:lpstr>PowerPoint Presentation</vt:lpstr>
      <vt:lpstr>Vision for understanding the brain</vt:lpstr>
      <vt:lpstr>PowerPoint Presentation</vt:lpstr>
      <vt:lpstr>PowerPoint Presentation</vt:lpstr>
      <vt:lpstr>Network Architecture</vt:lpstr>
      <vt:lpstr>PowerPoint Presentation</vt:lpstr>
      <vt:lpstr>Detecting Merge Errors</vt:lpstr>
      <vt:lpstr>Big space of designs!</vt:lpstr>
      <vt:lpstr>PowerPoint Presentation</vt:lpstr>
      <vt:lpstr>PowerPoint Presentation</vt:lpstr>
      <vt:lpstr>PowerPoint Presentation</vt:lpstr>
      <vt:lpstr>VERY DEEP CONVOLUTIONAL NETWORKS FOR LARGE-SCALE IMAGE RECOGNITION</vt:lpstr>
      <vt:lpstr>PowerPoint Presentation</vt:lpstr>
      <vt:lpstr>PowerPoint Presentation</vt:lpstr>
      <vt:lpstr>Google LeNet (2014)</vt:lpstr>
      <vt:lpstr>Inception!</vt:lpstr>
      <vt:lpstr>Parallel layers</vt:lpstr>
      <vt:lpstr>ResNet (He et al., 2015)</vt:lpstr>
      <vt:lpstr>PowerPoint Presentation</vt:lpstr>
      <vt:lpstr>PowerPoint Presentation</vt:lpstr>
      <vt:lpstr>CIFAR-10</vt:lpstr>
      <vt:lpstr>PowerPoint Presentation</vt:lpstr>
      <vt:lpstr>PowerPoint Presentation</vt:lpstr>
      <vt:lpstr>Vanishing/exploding gradient problem</vt:lpstr>
      <vt:lpstr>Vanishing/exploding gradient re: activation</vt:lpstr>
      <vt:lpstr>PowerPoint Presentation</vt:lpstr>
      <vt:lpstr>Regular net</vt:lpstr>
      <vt:lpstr>Residual Unit</vt:lpstr>
      <vt:lpstr>Residual Unit</vt:lpstr>
      <vt:lpstr>PowerPoint Presentation</vt:lpstr>
      <vt:lpstr>PowerPoint Presentation</vt:lpstr>
      <vt:lpstr>Flat regions in energy landscape</vt:lpstr>
      <vt:lpstr>James, do we have to go deeper?</vt:lpstr>
      <vt:lpstr>ConvNets perform classification</vt:lpstr>
      <vt:lpstr>PowerPoint Presentation</vt:lpstr>
      <vt:lpstr>PowerPoint Presentation</vt:lpstr>
      <vt:lpstr>PowerPoint Presentation</vt:lpstr>
      <vt:lpstr>PowerPoint Presentation</vt:lpstr>
      <vt:lpstr>PowerPoint Presentation</vt:lpstr>
      <vt:lpstr>PowerPoint Presentation</vt:lpstr>
      <vt:lpstr>R-CNN: Region-based CNN</vt:lpstr>
      <vt:lpstr>Stage 2: Efficient region proposals?</vt:lpstr>
      <vt:lpstr>Remember clustering for segmentation?</vt:lpstr>
      <vt:lpstr>Cluster low-level features</vt:lpstr>
      <vt:lpstr>Algorithm</vt:lpstr>
      <vt:lpstr>PowerPoint Presentation</vt:lpstr>
      <vt:lpstr>PowerPoint Presentation</vt:lpstr>
      <vt:lpstr>R-CNN: Region-based CNN</vt:lpstr>
      <vt:lpstr>Fast R-CNN</vt:lpstr>
      <vt:lpstr>Fast R-CNN</vt:lpstr>
      <vt:lpstr>PowerPoint Presentation</vt:lpstr>
      <vt:lpstr>PowerPoint Presentation</vt:lpstr>
      <vt:lpstr>Pareidolia</vt:lpstr>
      <vt:lpstr>PowerPoint Presentation</vt:lpstr>
      <vt:lpstr>Pareidolia</vt:lpstr>
      <vt:lpstr>Powerpoint Alt-text Generator</vt:lpstr>
      <vt:lpstr>What if we want pixels out?</vt:lpstr>
      <vt:lpstr>PowerPoint Presentation</vt:lpstr>
      <vt:lpstr>R-CNN does detection</vt:lpstr>
      <vt:lpstr>PowerPoint Presentation</vt:lpstr>
      <vt:lpstr>Fully Convolutional Networks for Semantic Segmentation</vt:lpstr>
      <vt:lpstr>A classification network…</vt:lpstr>
      <vt:lpstr>A classification network…</vt:lpstr>
      <vt:lpstr>A classification network…</vt:lpstr>
      <vt:lpstr>A classification network…</vt:lpstr>
      <vt:lpstr>Problem</vt:lpstr>
      <vt:lpstr>PowerPoint Presentation</vt:lpstr>
      <vt:lpstr>PowerPoint Presentation</vt:lpstr>
      <vt:lpstr>PowerPoint Presentation</vt:lpstr>
      <vt:lpstr>A classification network…</vt:lpstr>
      <vt:lpstr>PowerPoint Presentation</vt:lpstr>
      <vt:lpstr>PowerPoint Presentation</vt:lpstr>
      <vt:lpstr>Convolutionalization</vt:lpstr>
      <vt:lpstr>PowerPoint Presentation</vt:lpstr>
      <vt:lpstr>PowerPoint Presentation</vt:lpstr>
      <vt:lpstr>PowerPoint Presentation</vt:lpstr>
      <vt:lpstr>Convolutionalization</vt:lpstr>
      <vt:lpstr>Becoming fully convolutional</vt:lpstr>
      <vt:lpstr>PowerPoint Presentation</vt:lpstr>
      <vt:lpstr>Upsampling the output</vt:lpstr>
      <vt:lpstr>End-to-end, pixels-to-pixels network</vt:lpstr>
      <vt:lpstr>End-to-end, pixels-to-pixels network</vt:lpstr>
      <vt:lpstr>PowerPoint Presentation</vt:lpstr>
      <vt:lpstr>‘Deconvolution’ networks learn to upsample</vt:lpstr>
      <vt:lpstr>Upsampling with  transposed convolution</vt:lpstr>
      <vt:lpstr>Upsampling with  transposed convolution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 uneven overlap a problem?</vt:lpstr>
      <vt:lpstr>Is uneven overlap a problem?</vt:lpstr>
      <vt:lpstr>‘Deconvolution’ networks learn to upsample</vt:lpstr>
      <vt:lpstr>PowerPoint Presentation</vt:lpstr>
      <vt:lpstr>Spectrum of deep features</vt:lpstr>
      <vt:lpstr>Learning upsampling kernels  with skip layer refinement</vt:lpstr>
      <vt:lpstr>Learning upsampling kernels  with skip layer refinement</vt:lpstr>
      <vt:lpstr>Learning upsampling kernels  with skip layer refinement</vt:lpstr>
      <vt:lpstr>UNet [Ronneberger et al., 2015]</vt:lpstr>
      <vt:lpstr>Skip layer refinement</vt:lpstr>
      <vt:lpstr>Training + testing</vt:lpstr>
      <vt:lpstr>Results</vt:lpstr>
      <vt:lpstr>PowerPoint Presentation</vt:lpstr>
      <vt:lpstr>im2gps (Hays &amp; Efros, CVPR 2008)</vt:lpstr>
      <vt:lpstr>PowerPoint Presentation</vt:lpstr>
      <vt:lpstr>PowerPoint Presentation</vt:lpstr>
      <vt:lpstr>PowerPoint Presentation</vt:lpstr>
      <vt:lpstr>Discretization of Globe</vt:lpstr>
      <vt:lpstr>Network and Training</vt:lpstr>
      <vt:lpstr>PowerPoint Presentation</vt:lpstr>
      <vt:lpstr>PowerPoint Presentation</vt:lpstr>
      <vt:lpstr>PlaNet vs im2gps (2008, 2009)</vt:lpstr>
      <vt:lpstr>Spatial support for decision</vt:lpstr>
      <vt:lpstr>PlaNet vs Humans</vt:lpstr>
      <vt:lpstr>PlaNet vs. Humans</vt:lpstr>
      <vt:lpstr>PlaNet summary</vt:lpstr>
      <vt:lpstr>Even more: Faster  R-CNN</vt:lpstr>
      <vt:lpstr>Even more! Mask R-CNN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about learning across ‘domains’?</vt:lpstr>
      <vt:lpstr>PowerPoint Presentation</vt:lpstr>
      <vt:lpstr>PowerPoint Presentation</vt:lpstr>
      <vt:lpstr>PowerPoint Presentation</vt:lpstr>
      <vt:lpstr>PowerPoint Presentation</vt:lpstr>
      <vt:lpstr>Capsule Networks </vt:lpstr>
      <vt:lpstr>PowerPoint Presentation</vt:lpstr>
      <vt:lpstr>PowerPoint Presentation</vt:lpstr>
      <vt:lpstr>PowerPoint Presentation</vt:lpstr>
      <vt:lpstr>To Geolocalize a Photo</vt:lpstr>
      <vt:lpstr>To Geolocalize a Photo</vt:lpstr>
      <vt:lpstr>PowerPoint Presentation</vt:lpstr>
      <vt:lpstr>PowerPoint Presentation</vt:lpstr>
      <vt:lpstr>How To Match Ground-to-Aerial?</vt:lpstr>
      <vt:lpstr>Are these the same location?</vt:lpstr>
      <vt:lpstr>Are these the same location?</vt:lpstr>
      <vt:lpstr>Why Don’t You Just…</vt:lpstr>
      <vt:lpstr>Cross-view Pairs</vt:lpstr>
      <vt:lpstr>PowerPoint Presentation</vt:lpstr>
      <vt:lpstr>PowerPoint Presentation</vt:lpstr>
      <vt:lpstr>PowerPoint Presentation</vt:lpstr>
      <vt:lpstr>7 Cities: 78k Corresponding Pairs</vt:lpstr>
      <vt:lpstr>“Siamese” ConvNet for Ground-to-Aerial Matching</vt:lpstr>
      <vt:lpstr>“Siamese” ConvNet for Ground-to-Aerial Matching</vt:lpstr>
      <vt:lpstr>“Siamese” ConvNet for Ground-to-Aerial Matching</vt:lpstr>
      <vt:lpstr>Contrastive Loss</vt:lpstr>
      <vt:lpstr>Pair Distance Distribution</vt:lpstr>
      <vt:lpstr>PowerPoint Presentation</vt:lpstr>
      <vt:lpstr>PowerPoint Presentation</vt:lpstr>
      <vt:lpstr>PowerPoint Presentation</vt:lpstr>
      <vt:lpstr>Quantitative Evaluation</vt:lpstr>
      <vt:lpstr>Quantitative Evaluation (AP)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Tompkin</dc:creator>
  <cp:lastModifiedBy>James Tompkin</cp:lastModifiedBy>
  <cp:revision>83</cp:revision>
  <dcterms:created xsi:type="dcterms:W3CDTF">2017-04-24T13:47:55Z</dcterms:created>
  <dcterms:modified xsi:type="dcterms:W3CDTF">2019-03-19T00:40:41Z</dcterms:modified>
</cp:coreProperties>
</file>