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36.jpg" ContentType="image/jpg"/>
  <Override PartName="/ppt/media/image37.jpg" ContentType="image/jpg"/>
  <Override PartName="/ppt/media/image38.jpg" ContentType="image/jpg"/>
  <Override PartName="/ppt/media/image39.jpg" ContentType="image/jpg"/>
  <Override PartName="/ppt/media/image40.jpg" ContentType="image/jpg"/>
  <Override PartName="/ppt/media/image42.jpg" ContentType="image/jpg"/>
  <Override PartName="/ppt/media/image43.jpg" ContentType="image/jpg"/>
  <Override PartName="/ppt/media/image44.jpg" ContentType="image/jpg"/>
  <Override PartName="/ppt/media/image45.jpg" ContentType="image/jpg"/>
  <Override PartName="/ppt/media/image47.jpg" ContentType="image/jpg"/>
  <Override PartName="/ppt/media/image48.jpg" ContentType="image/jpg"/>
  <Override PartName="/ppt/media/image49.jpg" ContentType="image/jpg"/>
  <Override PartName="/ppt/media/image50.jpg" ContentType="image/jpg"/>
  <Override PartName="/ppt/media/image51.jpg" ContentType="image/jpg"/>
  <Override PartName="/ppt/media/image52.jpg" ContentType="image/jpg"/>
  <Override PartName="/ppt/media/image53.jpg" ContentType="image/jpg"/>
  <Override PartName="/ppt/media/image54.jpg" ContentType="image/jpg"/>
  <Override PartName="/ppt/media/image55.jpg" ContentType="image/jpg"/>
  <Override PartName="/ppt/media/image56.jpg" ContentType="image/jpg"/>
  <Override PartName="/ppt/media/image57.jpg" ContentType="image/jpg"/>
  <Override PartName="/ppt/media/image58.jpg" ContentType="image/jpg"/>
  <Override PartName="/ppt/media/image59.jpg" ContentType="image/jpg"/>
  <Override PartName="/ppt/media/image60.jpg" ContentType="image/jpg"/>
  <Override PartName="/ppt/media/image61.jpg" ContentType="image/jpg"/>
  <Override PartName="/ppt/media/image62.jpg" ContentType="image/jpg"/>
  <Override PartName="/ppt/media/image63.jpg" ContentType="image/jpg"/>
  <Override PartName="/ppt/media/image64.jpg" ContentType="image/jpg"/>
  <Override PartName="/ppt/notesSlides/notesSlide28.xml" ContentType="application/vnd.openxmlformats-officedocument.presentationml.notesSlide+xml"/>
  <Override PartName="/ppt/media/image67.jpg" ContentType="image/jpg"/>
  <Override PartName="/ppt/media/image70.jpg" ContentType="image/jpg"/>
  <Override PartName="/ppt/media/image73.jpg" ContentType="image/jpg"/>
  <Override PartName="/ppt/media/image74.jpg" ContentType="image/jpg"/>
  <Override PartName="/ppt/media/image75.jpg" ContentType="image/jpg"/>
  <Override PartName="/ppt/media/image76.jpg" ContentType="image/jpg"/>
  <Override PartName="/ppt/media/image77.jpg" ContentType="image/jpg"/>
  <Override PartName="/ppt/media/image82.jpg" ContentType="image/jpg"/>
  <Override PartName="/ppt/media/image83.jpg" ContentType="image/jpg"/>
  <Override PartName="/ppt/notesSlides/notesSlide29.xml" ContentType="application/vnd.openxmlformats-officedocument.presentationml.notesSlide+xml"/>
  <Override PartName="/ppt/media/image84.jpg" ContentType="image/jpg"/>
  <Override PartName="/ppt/media/image86.jpg" ContentType="image/jpg"/>
  <Override PartName="/ppt/media/image87.jpg" ContentType="image/jpg"/>
  <Override PartName="/ppt/notesSlides/notesSlide30.xml" ContentType="application/vnd.openxmlformats-officedocument.presentationml.notesSlide+xml"/>
  <Override PartName="/ppt/notesSlides/notesSlide31.xml" ContentType="application/vnd.openxmlformats-officedocument.presentationml.notesSlide+xml"/>
  <Override PartName="/ppt/media/image89.jpg" ContentType="image/jpg"/>
  <Override PartName="/ppt/media/image90.jpg" ContentType="image/jpg"/>
  <Override PartName="/ppt/notesSlides/notesSlide32.xml" ContentType="application/vnd.openxmlformats-officedocument.presentationml.notesSlide+xml"/>
  <Override PartName="/ppt/media/image91.jpg" ContentType="image/jpg"/>
  <Override PartName="/ppt/notesSlides/notesSlide33.xml" ContentType="application/vnd.openxmlformats-officedocument.presentationml.notesSlide+xml"/>
  <Override PartName="/ppt/media/image98.jpg" ContentType="image/jpg"/>
  <Override PartName="/ppt/media/image99.jpg" ContentType="image/jpg"/>
  <Override PartName="/ppt/media/image100.jpg" ContentType="image/jpg"/>
  <Override PartName="/ppt/media/image101.jpg" ContentType="image/jpg"/>
  <Override PartName="/ppt/media/image102.jpg" ContentType="image/jpg"/>
  <Override PartName="/ppt/media/image103.jpg" ContentType="image/jpg"/>
  <Override PartName="/ppt/media/image104.jpg" ContentType="image/jpg"/>
  <Override PartName="/ppt/media/image105.jpg" ContentType="image/jpg"/>
  <Override PartName="/ppt/media/image106.jpg" ContentType="image/jpg"/>
  <Override PartName="/ppt/media/image107.jpg" ContentType="image/jpg"/>
  <Override PartName="/ppt/media/image108.jpg" ContentType="image/jpg"/>
  <Override PartName="/ppt/media/image109.jpg" ContentType="image/jpg"/>
  <Override PartName="/ppt/media/image110.jpg" ContentType="image/jpg"/>
  <Override PartName="/ppt/media/image111.jpg" ContentType="image/jpg"/>
  <Override PartName="/ppt/media/image112.jpg" ContentType="image/jpg"/>
  <Override PartName="/ppt/media/image113.jpg" ContentType="image/jpg"/>
  <Override PartName="/ppt/media/image114.jpg" ContentType="image/jpg"/>
  <Override PartName="/ppt/media/image115.jpg" ContentType="image/jpg"/>
  <Override PartName="/ppt/media/image116.jpg" ContentType="image/jpg"/>
  <Override PartName="/ppt/media/image117.jpg" ContentType="image/jpg"/>
  <Override PartName="/ppt/media/image118.jpg" ContentType="image/jpg"/>
  <Override PartName="/ppt/media/image119.jpg" ContentType="image/jpg"/>
  <Override PartName="/ppt/media/image120.jpg" ContentType="image/jpg"/>
  <Override PartName="/ppt/media/image121.jpg" ContentType="image/jpg"/>
  <Override PartName="/ppt/media/image122.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6" r:id="rId3"/>
    <p:sldMasterId id="2147483678" r:id="rId4"/>
    <p:sldMasterId id="2147483690" r:id="rId5"/>
    <p:sldMasterId id="2147483702" r:id="rId6"/>
    <p:sldMasterId id="2147483714" r:id="rId7"/>
  </p:sldMasterIdLst>
  <p:notesMasterIdLst>
    <p:notesMasterId r:id="rId91"/>
  </p:notesMasterIdLst>
  <p:sldIdLst>
    <p:sldId id="862" r:id="rId8"/>
    <p:sldId id="266" r:id="rId9"/>
    <p:sldId id="272" r:id="rId10"/>
    <p:sldId id="274" r:id="rId11"/>
    <p:sldId id="273" r:id="rId12"/>
    <p:sldId id="292" r:id="rId13"/>
    <p:sldId id="293" r:id="rId14"/>
    <p:sldId id="291" r:id="rId15"/>
    <p:sldId id="294" r:id="rId16"/>
    <p:sldId id="909" r:id="rId17"/>
    <p:sldId id="914" r:id="rId18"/>
    <p:sldId id="915" r:id="rId19"/>
    <p:sldId id="916" r:id="rId20"/>
    <p:sldId id="917" r:id="rId21"/>
    <p:sldId id="908" r:id="rId22"/>
    <p:sldId id="910" r:id="rId23"/>
    <p:sldId id="911" r:id="rId24"/>
    <p:sldId id="679" r:id="rId25"/>
    <p:sldId id="627" r:id="rId26"/>
    <p:sldId id="747" r:id="rId27"/>
    <p:sldId id="748" r:id="rId28"/>
    <p:sldId id="737" r:id="rId29"/>
    <p:sldId id="738" r:id="rId30"/>
    <p:sldId id="749" r:id="rId31"/>
    <p:sldId id="750" r:id="rId32"/>
    <p:sldId id="708" r:id="rId33"/>
    <p:sldId id="733" r:id="rId34"/>
    <p:sldId id="912" r:id="rId35"/>
    <p:sldId id="741" r:id="rId36"/>
    <p:sldId id="310" r:id="rId37"/>
    <p:sldId id="311" r:id="rId38"/>
    <p:sldId id="313" r:id="rId39"/>
    <p:sldId id="314" r:id="rId40"/>
    <p:sldId id="312" r:id="rId41"/>
    <p:sldId id="315" r:id="rId42"/>
    <p:sldId id="316" r:id="rId43"/>
    <p:sldId id="333" r:id="rId44"/>
    <p:sldId id="295" r:id="rId45"/>
    <p:sldId id="296" r:id="rId46"/>
    <p:sldId id="297" r:id="rId47"/>
    <p:sldId id="298" r:id="rId48"/>
    <p:sldId id="299" r:id="rId49"/>
    <p:sldId id="300" r:id="rId50"/>
    <p:sldId id="301" r:id="rId51"/>
    <p:sldId id="302" r:id="rId52"/>
    <p:sldId id="303" r:id="rId53"/>
    <p:sldId id="304" r:id="rId54"/>
    <p:sldId id="309" r:id="rId55"/>
    <p:sldId id="305" r:id="rId56"/>
    <p:sldId id="306" r:id="rId57"/>
    <p:sldId id="863" r:id="rId58"/>
    <p:sldId id="864" r:id="rId59"/>
    <p:sldId id="865" r:id="rId60"/>
    <p:sldId id="317" r:id="rId61"/>
    <p:sldId id="318" r:id="rId62"/>
    <p:sldId id="319" r:id="rId63"/>
    <p:sldId id="320" r:id="rId64"/>
    <p:sldId id="321" r:id="rId65"/>
    <p:sldId id="322" r:id="rId66"/>
    <p:sldId id="334" r:id="rId67"/>
    <p:sldId id="335" r:id="rId68"/>
    <p:sldId id="323" r:id="rId69"/>
    <p:sldId id="324" r:id="rId70"/>
    <p:sldId id="325" r:id="rId71"/>
    <p:sldId id="344" r:id="rId72"/>
    <p:sldId id="336" r:id="rId73"/>
    <p:sldId id="337" r:id="rId74"/>
    <p:sldId id="345" r:id="rId75"/>
    <p:sldId id="346" r:id="rId76"/>
    <p:sldId id="326" r:id="rId77"/>
    <p:sldId id="327" r:id="rId78"/>
    <p:sldId id="328" r:id="rId79"/>
    <p:sldId id="329" r:id="rId80"/>
    <p:sldId id="330" r:id="rId81"/>
    <p:sldId id="331" r:id="rId82"/>
    <p:sldId id="332" r:id="rId83"/>
    <p:sldId id="338" r:id="rId84"/>
    <p:sldId id="339" r:id="rId85"/>
    <p:sldId id="340" r:id="rId86"/>
    <p:sldId id="341" r:id="rId87"/>
    <p:sldId id="342" r:id="rId88"/>
    <p:sldId id="343" r:id="rId89"/>
    <p:sldId id="347"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4A1A9D1-8A47-463F-8A59-9C4E6CD65D84}">
          <p14:sldIdLst>
            <p14:sldId id="862"/>
          </p14:sldIdLst>
        </p14:section>
        <p14:section name="Illusion Warm-up" id="{223FE6C7-A5C8-46A6-B81F-A0FE0A1AF387}">
          <p14:sldIdLst>
            <p14:sldId id="266"/>
            <p14:sldId id="272"/>
            <p14:sldId id="274"/>
            <p14:sldId id="273"/>
          </p14:sldIdLst>
        </p14:section>
        <p14:section name="Review" id="{6760F7C9-13D4-4679-9BF6-D08E9A424DB6}">
          <p14:sldIdLst>
            <p14:sldId id="292"/>
            <p14:sldId id="293"/>
            <p14:sldId id="291"/>
            <p14:sldId id="294"/>
          </p14:sldIdLst>
        </p14:section>
        <p14:section name="Questions / recap" id="{C2E90FD3-A6D6-42B2-90FA-5A88D6AAD8F1}">
          <p14:sldIdLst>
            <p14:sldId id="909"/>
            <p14:sldId id="914"/>
            <p14:sldId id="915"/>
            <p14:sldId id="916"/>
            <p14:sldId id="917"/>
            <p14:sldId id="908"/>
            <p14:sldId id="910"/>
            <p14:sldId id="911"/>
            <p14:sldId id="679"/>
            <p14:sldId id="627"/>
            <p14:sldId id="747"/>
            <p14:sldId id="748"/>
            <p14:sldId id="737"/>
            <p14:sldId id="738"/>
            <p14:sldId id="749"/>
            <p14:sldId id="750"/>
            <p14:sldId id="708"/>
            <p14:sldId id="733"/>
            <p14:sldId id="912"/>
            <p14:sldId id="741"/>
          </p14:sldIdLst>
        </p14:section>
        <p14:section name="How do I know what to do next?" id="{9BE31075-6D46-4EDD-B0B0-2B02C87AB715}">
          <p14:sldIdLst>
            <p14:sldId id="310"/>
            <p14:sldId id="311"/>
            <p14:sldId id="313"/>
            <p14:sldId id="314"/>
            <p14:sldId id="312"/>
            <p14:sldId id="315"/>
            <p14:sldId id="316"/>
            <p14:sldId id="333"/>
          </p14:sldIdLst>
        </p14:section>
        <p14:section name="ObjectDetectors" id="{3ED585B2-1DF3-4487-8AFC-5F212DFB6915}">
          <p14:sldIdLst>
            <p14:sldId id="295"/>
            <p14:sldId id="296"/>
            <p14:sldId id="297"/>
            <p14:sldId id="298"/>
            <p14:sldId id="299"/>
            <p14:sldId id="300"/>
            <p14:sldId id="301"/>
            <p14:sldId id="302"/>
            <p14:sldId id="303"/>
            <p14:sldId id="304"/>
            <p14:sldId id="309"/>
            <p14:sldId id="305"/>
            <p14:sldId id="306"/>
          </p14:sldIdLst>
        </p14:section>
        <p14:section name="Interesting CNN properties" id="{3FA42539-AC68-482E-9084-40F5B16D62C6}">
          <p14:sldIdLst>
            <p14:sldId id="863"/>
            <p14:sldId id="864"/>
            <p14:sldId id="865"/>
            <p14:sldId id="317"/>
            <p14:sldId id="318"/>
            <p14:sldId id="319"/>
            <p14:sldId id="320"/>
            <p14:sldId id="321"/>
            <p14:sldId id="322"/>
            <p14:sldId id="334"/>
          </p14:sldIdLst>
        </p14:section>
        <p14:section name="Wait, they aren't _that_ good." id="{295AEAD6-4892-4EE8-B8F4-28A218BFC2D0}">
          <p14:sldIdLst>
            <p14:sldId id="335"/>
            <p14:sldId id="323"/>
            <p14:sldId id="324"/>
            <p14:sldId id="325"/>
            <p14:sldId id="344"/>
            <p14:sldId id="336"/>
            <p14:sldId id="337"/>
            <p14:sldId id="345"/>
            <p14:sldId id="346"/>
          </p14:sldIdLst>
        </p14:section>
        <p14:section name="Still, some neat things" id="{0555AC94-1E38-4ED6-957C-1C3B5D7BDFF2}">
          <p14:sldIdLst>
            <p14:sldId id="326"/>
            <p14:sldId id="327"/>
            <p14:sldId id="328"/>
            <p14:sldId id="329"/>
            <p14:sldId id="330"/>
            <p14:sldId id="331"/>
            <p14:sldId id="332"/>
          </p14:sldIdLst>
        </p14:section>
        <p14:section name="Style Transfer" id="{320F7536-08A8-4B67-8DCF-A67797F247D3}">
          <p14:sldIdLst>
            <p14:sldId id="338"/>
            <p14:sldId id="339"/>
            <p14:sldId id="340"/>
            <p14:sldId id="341"/>
            <p14:sldId id="342"/>
            <p14:sldId id="343"/>
          </p14:sldIdLst>
        </p14:section>
        <p14:section name="Dataset Distillation" id="{C8C528C4-F84B-47EA-9041-FA706B2979BB}">
          <p14:sldIdLst>
            <p14:sldId id="347"/>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26" autoAdjust="0"/>
    <p:restoredTop sz="68447" autoAdjust="0"/>
  </p:normalViewPr>
  <p:slideViewPr>
    <p:cSldViewPr snapToGrid="0">
      <p:cViewPr varScale="1">
        <p:scale>
          <a:sx n="82" d="100"/>
          <a:sy n="82" d="100"/>
        </p:scale>
        <p:origin x="1670" y="62"/>
      </p:cViewPr>
      <p:guideLst>
        <p:guide orient="horz" pos="2160"/>
        <p:guide pos="2880"/>
      </p:guideLst>
    </p:cSldViewPr>
  </p:slideViewPr>
  <p:notesTextViewPr>
    <p:cViewPr>
      <p:scale>
        <a:sx n="1" d="1"/>
        <a:sy n="1" d="1"/>
      </p:scale>
      <p:origin x="0" y="0"/>
    </p:cViewPr>
  </p:notesTextViewPr>
  <p:sorterViewPr>
    <p:cViewPr>
      <p:scale>
        <a:sx n="100" d="100"/>
        <a:sy n="100" d="100"/>
      </p:scale>
      <p:origin x="0" y="-65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slide" Target="slides/slide77.xml"/><Relationship Id="rId89" Type="http://schemas.openxmlformats.org/officeDocument/2006/relationships/slide" Target="slides/slide82.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slide" Target="slides/slide80.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slide" Target="slides/slide83.xml"/><Relationship Id="rId95"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1EE7D5-9FF1-4407-A7ED-7C41D8707D4D}" type="datetimeFigureOut">
              <a:rPr lang="en-US" smtClean="0"/>
              <a:t>3/13/2019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B562B9-0C9B-487D-A781-7574C08D21B0}" type="slidenum">
              <a:rPr lang="en-US" smtClean="0"/>
              <a:t>‹#›</a:t>
            </a:fld>
            <a:endParaRPr lang="en-US"/>
          </a:p>
        </p:txBody>
      </p:sp>
    </p:spTree>
    <p:extLst>
      <p:ext uri="{BB962C8B-B14F-4D97-AF65-F5344CB8AC3E}">
        <p14:creationId xmlns:p14="http://schemas.microsoft.com/office/powerpoint/2010/main" val="3536107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en.wikipedia.org/wiki/Turing_test" TargetMode="External"/><Relationship Id="rId3" Type="http://schemas.openxmlformats.org/officeDocument/2006/relationships/hyperlink" Target="https://en.wikipedia.org/wiki/Thought_experiment" TargetMode="External"/><Relationship Id="rId7" Type="http://schemas.openxmlformats.org/officeDocument/2006/relationships/hyperlink" Target="https://en.wikipedia.org/wiki/Computer_program" TargetMode="External"/><Relationship Id="rId12" Type="http://schemas.openxmlformats.org/officeDocument/2006/relationships/hyperlink" Target="https://en.wikipedia.org/wiki/Chinese_room#cite_note-Strong_AI_in_Searle_.281980.29-12"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en.wikipedia.org/wiki/Chinese_character" TargetMode="External"/><Relationship Id="rId11" Type="http://schemas.openxmlformats.org/officeDocument/2006/relationships/hyperlink" Target="https://en.wikipedia.org/wiki/Chinese_room#Strong_AI" TargetMode="External"/><Relationship Id="rId5" Type="http://schemas.openxmlformats.org/officeDocument/2006/relationships/hyperlink" Target="https://en.wikipedia.org/wiki/Chinese_language" TargetMode="External"/><Relationship Id="rId10" Type="http://schemas.openxmlformats.org/officeDocument/2006/relationships/hyperlink" Target="https://en.wikipedia.org/wiki/Chinese_room#cite_note-11" TargetMode="External"/><Relationship Id="rId4" Type="http://schemas.openxmlformats.org/officeDocument/2006/relationships/hyperlink" Target="https://en.wikipedia.org/wiki/Artificial_intelligence" TargetMode="External"/><Relationship Id="rId9" Type="http://schemas.openxmlformats.org/officeDocument/2006/relationships/hyperlink" Target="https://en.wikipedia.org/wiki/Chinese_room#cite_note-FOOTNOTESearle19802-8"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Chinese_room#cite_note-FOOTNOTESearle19803-13"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en.wikipedia.org/wiki/Intentionality"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n.wikipedia.org/wiki/Wolfgang_von_Kempelen"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en.wikipedia.org/wiki/John_Gaughan"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scholar.google.com/scholar?q=Nguyen+Deep+neural+networks+are+easily+fooled:+High+confidence+predictions+for+unrecognizable+images"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slides and slide ideas thanks to </a:t>
            </a:r>
            <a:r>
              <a:rPr lang="en-US" dirty="0" err="1"/>
              <a:t>Marc'Aurelio</a:t>
            </a:r>
            <a:r>
              <a:rPr lang="en-US" dirty="0"/>
              <a:t> </a:t>
            </a:r>
            <a:r>
              <a:rPr lang="en-US" dirty="0" err="1"/>
              <a:t>Ranzato</a:t>
            </a:r>
            <a:r>
              <a:rPr lang="en-US" dirty="0"/>
              <a:t> and Michael Nielson.</a:t>
            </a:r>
          </a:p>
          <a:p>
            <a:r>
              <a:rPr lang="en-US" dirty="0"/>
              <a:t>http://www.cs.toronto.edu/~ranzato/files/ranzato_CNN_stanford2015.pdf</a:t>
            </a:r>
          </a:p>
          <a:p>
            <a:r>
              <a:rPr lang="en-US" dirty="0"/>
              <a:t>http://neuralnetworksanddeeplearning.com/</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http://illusionoftheyear.com/2009/05/the-illusion-of-sex/</a:t>
            </a:r>
          </a:p>
          <a:p>
            <a:r>
              <a:rPr lang="en-US" dirty="0"/>
              <a:t>http://public.gettysburg.edu/~rrussell/Russell_2009.pdf</a:t>
            </a:r>
          </a:p>
          <a:p>
            <a:endParaRPr lang="en-US" dirty="0"/>
          </a:p>
          <a:p>
            <a:r>
              <a:rPr lang="en-US" dirty="0"/>
              <a:t>Left appears female, right appears male.</a:t>
            </a:r>
          </a:p>
          <a:p>
            <a:endParaRPr lang="en-US" dirty="0"/>
          </a:p>
          <a:p>
            <a:r>
              <a:rPr lang="en-US" dirty="0"/>
              <a:t>Eyes and lips have not had their brightness/contrast adjusted, but it looks like the face on the left has darker lips</a:t>
            </a:r>
          </a:p>
          <a:p>
            <a:r>
              <a:rPr lang="en-US" dirty="0"/>
              <a:t>This is an example of simultaneous contrast adjustment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59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http://pixgood.com/color-contrast-art-examples.html</a:t>
            </a:r>
          </a:p>
        </p:txBody>
      </p:sp>
      <p:sp>
        <p:nvSpPr>
          <p:cNvPr id="4" name="Slide Number Placeholder 3"/>
          <p:cNvSpPr>
            <a:spLocks noGrp="1"/>
          </p:cNvSpPr>
          <p:nvPr>
            <p:ph type="sldNum" sz="quarter" idx="10"/>
          </p:nvPr>
        </p:nvSpPr>
        <p:spPr/>
        <p:txBody>
          <a:bodyPr/>
          <a:lstStyle/>
          <a:p>
            <a:fld id="{52B562B9-0C9B-487D-A781-7574C08D21B0}" type="slidenum">
              <a:rPr lang="en-US" smtClean="0"/>
              <a:t>3</a:t>
            </a:fld>
            <a:endParaRPr lang="en-US"/>
          </a:p>
        </p:txBody>
      </p:sp>
    </p:spTree>
    <p:extLst>
      <p:ext uri="{BB962C8B-B14F-4D97-AF65-F5344CB8AC3E}">
        <p14:creationId xmlns:p14="http://schemas.microsoft.com/office/powerpoint/2010/main" val="420642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one, the skin was left unchanged, but the lips and eyes were lightened on the left and darkened on the right.</a:t>
            </a:r>
          </a:p>
          <a:p>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4</a:t>
            </a:fld>
            <a:endParaRPr lang="en-US"/>
          </a:p>
        </p:txBody>
      </p:sp>
    </p:spTree>
    <p:extLst>
      <p:ext uri="{BB962C8B-B14F-4D97-AF65-F5344CB8AC3E}">
        <p14:creationId xmlns:p14="http://schemas.microsoft.com/office/powerpoint/2010/main" val="1776960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illusion – both faces appear </a:t>
            </a:r>
            <a:r>
              <a:rPr lang="en-US" dirty="0" err="1"/>
              <a:t>androgenous</a:t>
            </a:r>
            <a:endParaRPr lang="en-US" dirty="0"/>
          </a:p>
          <a:p>
            <a:endParaRPr lang="en-US" dirty="0"/>
          </a:p>
          <a:p>
            <a:endParaRPr lang="en-US" dirty="0"/>
          </a:p>
          <a:p>
            <a:r>
              <a:rPr lang="en-US" dirty="0"/>
              <a:t>“A sex difference in facial contrast and its exaggeration by cosmetics”</a:t>
            </a:r>
          </a:p>
          <a:p>
            <a:r>
              <a:rPr lang="en-US" dirty="0"/>
              <a:t>Female faces have greater luminance contrast between the eyes, lips, and surrounding skin than do male faces.</a:t>
            </a:r>
          </a:p>
          <a:p>
            <a:r>
              <a:rPr lang="en-US" dirty="0"/>
              <a:t>This contrast change in some way represents ‘femininity’.</a:t>
            </a:r>
          </a:p>
          <a:p>
            <a:r>
              <a:rPr lang="en-US" dirty="0"/>
              <a:t>Cosmetics could be seen to increase contrast of these areas, and so increase femininity.</a:t>
            </a:r>
          </a:p>
          <a:p>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5</a:t>
            </a:fld>
            <a:endParaRPr lang="en-US"/>
          </a:p>
        </p:txBody>
      </p:sp>
    </p:spTree>
    <p:extLst>
      <p:ext uri="{BB962C8B-B14F-4D97-AF65-F5344CB8AC3E}">
        <p14:creationId xmlns:p14="http://schemas.microsoft.com/office/powerpoint/2010/main" val="4069830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http://www.isrtv.com/forums/topic/12039-custom-button-box-for-iracing/</a:t>
            </a:r>
          </a:p>
        </p:txBody>
      </p:sp>
      <p:sp>
        <p:nvSpPr>
          <p:cNvPr id="4" name="Slide Number Placeholder 3"/>
          <p:cNvSpPr>
            <a:spLocks noGrp="1"/>
          </p:cNvSpPr>
          <p:nvPr>
            <p:ph type="sldNum" sz="quarter" idx="10"/>
          </p:nvPr>
        </p:nvSpPr>
        <p:spPr/>
        <p:txBody>
          <a:bodyPr/>
          <a:lstStyle/>
          <a:p>
            <a:fld id="{8E71A369-A4B5-40ED-AA5D-8206DB827C28}" type="slidenum">
              <a:rPr lang="en-US" smtClean="0"/>
              <a:t>9</a:t>
            </a:fld>
            <a:endParaRPr lang="en-US"/>
          </a:p>
        </p:txBody>
      </p:sp>
    </p:spTree>
    <p:extLst>
      <p:ext uri="{BB962C8B-B14F-4D97-AF65-F5344CB8AC3E}">
        <p14:creationId xmlns:p14="http://schemas.microsoft.com/office/powerpoint/2010/main" val="300261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 here about network weight initialization: http://deepdish.io/2015/02/24/network-initialization/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763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 here about network weight initialization: http://deepdish.io/2015/02/24/network-initialization/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8729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 here about network weight initialization:  https://intoli.com/blog/neural-network-initialization/</a:t>
            </a:r>
          </a:p>
          <a:p>
            <a:endParaRPr lang="en-US" dirty="0"/>
          </a:p>
          <a:p>
            <a:r>
              <a:rPr lang="en-US" dirty="0"/>
              <a:t>He et al. 2015 - https://arxiv.org/pdf/1502.01852.pdf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286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419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528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310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899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454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Wikipedia:</a:t>
            </a:r>
          </a:p>
          <a:p>
            <a:r>
              <a:rPr lang="en-US" dirty="0"/>
              <a:t>Searle's </a:t>
            </a:r>
            <a:r>
              <a:rPr lang="en-US" dirty="0">
                <a:hlinkClick r:id="rId3" tooltip="Thought experiment"/>
              </a:rPr>
              <a:t>thought experiment</a:t>
            </a:r>
            <a:r>
              <a:rPr lang="en-US" dirty="0"/>
              <a:t> begins with this hypothetical premise: suppose that </a:t>
            </a:r>
            <a:r>
              <a:rPr lang="en-US" dirty="0">
                <a:hlinkClick r:id="rId4" tooltip="Artificial intelligence"/>
              </a:rPr>
              <a:t>artificial intelligence</a:t>
            </a:r>
            <a:r>
              <a:rPr lang="en-US" dirty="0"/>
              <a:t> research has succeeded in constructing a computer that behaves as if it understands </a:t>
            </a:r>
            <a:r>
              <a:rPr lang="en-US" dirty="0">
                <a:hlinkClick r:id="rId5" tooltip="Chinese language"/>
              </a:rPr>
              <a:t>Chinese</a:t>
            </a:r>
            <a:r>
              <a:rPr lang="en-US" dirty="0"/>
              <a:t>. It takes </a:t>
            </a:r>
            <a:r>
              <a:rPr lang="en-US" dirty="0">
                <a:hlinkClick r:id="rId6" tooltip="Chinese character"/>
              </a:rPr>
              <a:t>Chinese characters</a:t>
            </a:r>
            <a:r>
              <a:rPr lang="en-US" dirty="0"/>
              <a:t> as input and, by following the instructions of a </a:t>
            </a:r>
            <a:r>
              <a:rPr lang="en-US" dirty="0">
                <a:hlinkClick r:id="rId7" tooltip="Computer program"/>
              </a:rPr>
              <a:t>computer program</a:t>
            </a:r>
            <a:r>
              <a:rPr lang="en-US" dirty="0"/>
              <a:t>, produces other Chinese characters, which it presents as output. Suppose, says Searle, that this computer performs its task so convincingly that it comfortably passes the </a:t>
            </a:r>
            <a:r>
              <a:rPr lang="en-US" dirty="0">
                <a:hlinkClick r:id="rId8" tooltip="Turing test"/>
              </a:rPr>
              <a:t>Turing test</a:t>
            </a:r>
            <a:r>
              <a:rPr lang="en-US" dirty="0"/>
              <a:t>: it convinces a human Chinese speaker that the program is itself a live Chinese speaker. To all of the questions that the person asks, it makes appropriate responses, such that any Chinese speaker would be convinced that they are talking to another Chinese-speaking human being.</a:t>
            </a:r>
          </a:p>
          <a:p>
            <a:endParaRPr lang="en-US" altLang="en-US" dirty="0"/>
          </a:p>
          <a:p>
            <a:r>
              <a:rPr lang="en-US" dirty="0"/>
              <a:t>The question Searle wants to answer is this: does the machine </a:t>
            </a:r>
            <a:r>
              <a:rPr lang="en-US" i="1" dirty="0"/>
              <a:t>literally</a:t>
            </a:r>
            <a:r>
              <a:rPr lang="en-US" dirty="0"/>
              <a:t> "understand" Chinese? Or is it merely </a:t>
            </a:r>
            <a:r>
              <a:rPr lang="en-US" i="1" dirty="0"/>
              <a:t>simulating</a:t>
            </a:r>
            <a:r>
              <a:rPr lang="en-US" dirty="0"/>
              <a:t> the ability to understand Chinese?</a:t>
            </a:r>
            <a:r>
              <a:rPr lang="en-US" baseline="30000" dirty="0">
                <a:hlinkClick r:id="rId9"/>
              </a:rPr>
              <a:t>[6]</a:t>
            </a:r>
            <a:r>
              <a:rPr lang="en-US" baseline="30000" dirty="0">
                <a:hlinkClick r:id="rId10"/>
              </a:rPr>
              <a:t>[c]</a:t>
            </a:r>
            <a:r>
              <a:rPr lang="en-US" dirty="0"/>
              <a:t> Searle calls the first position "</a:t>
            </a:r>
            <a:r>
              <a:rPr lang="en-US" dirty="0">
                <a:hlinkClick r:id="rId11"/>
              </a:rPr>
              <a:t>strong AI</a:t>
            </a:r>
            <a:r>
              <a:rPr lang="en-US" dirty="0"/>
              <a:t>" and the latter "weak AI".</a:t>
            </a:r>
            <a:r>
              <a:rPr lang="en-US" baseline="30000" dirty="0">
                <a:hlinkClick r:id="rId12"/>
              </a:rPr>
              <a:t>[d]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08E417A-1847-4A8E-8D61-8D4F02AA769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13220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rtl="0"/>
            <a:r>
              <a:rPr lang="en-US" dirty="0"/>
              <a:t>Searle supposes that he is in a closed room and has a book with an English version of the computer program, along with sufficient paper, pencils, erasers, and filing cabinets. Searle could receive Chinese characters through a slot in the door, process them according to the program's instructions, and produce Chinese characters as output. If the computer had passed the Turing test this way, it follows that Searle would do so as well, simply by running the program manually.</a:t>
            </a:r>
          </a:p>
          <a:p>
            <a:pPr rtl="0"/>
            <a:endParaRPr lang="en-US" dirty="0"/>
          </a:p>
          <a:p>
            <a:pPr rtl="0"/>
            <a:r>
              <a:rPr lang="en-US" dirty="0"/>
              <a:t>Searle asserts that there is no essential difference between the roles of the computer and himself in the experiment. Each simply follows a program, step-by-step, producing a behavior which is then interpreted as demonstrating intelligent conversation. However, Searle would not be able to understand the conversation. ("I don't speak a word of Chinese",</a:t>
            </a:r>
            <a:r>
              <a:rPr lang="en-US" baseline="30000" dirty="0">
                <a:hlinkClick r:id="rId3"/>
              </a:rPr>
              <a:t>[9]</a:t>
            </a:r>
            <a:r>
              <a:rPr lang="en-US" dirty="0"/>
              <a:t> he points out.) </a:t>
            </a:r>
          </a:p>
          <a:p>
            <a:pPr rtl="0"/>
            <a:endParaRPr lang="en-US" dirty="0"/>
          </a:p>
          <a:p>
            <a:pPr rtl="0"/>
            <a:r>
              <a:rPr lang="en-US" dirty="0"/>
              <a:t>Therefore, he argues, it follows that the computer would not be able to understand the conversation either.</a:t>
            </a:r>
          </a:p>
          <a:p>
            <a:pPr rtl="0"/>
            <a:endParaRPr lang="en-US" dirty="0"/>
          </a:p>
          <a:p>
            <a:pPr rtl="0"/>
            <a:r>
              <a:rPr lang="en-US" dirty="0"/>
              <a:t>Searle argues that, without "understanding" (or "</a:t>
            </a:r>
            <a:r>
              <a:rPr lang="en-US" dirty="0">
                <a:hlinkClick r:id="rId4" tooltip="Intentionality"/>
              </a:rPr>
              <a:t>intentionality</a:t>
            </a:r>
            <a:r>
              <a:rPr lang="en-US" dirty="0"/>
              <a:t>"), we cannot describe what the machine is doing as "thinking" and, since it does not think, it does not have a "mind" in anything like the normal sense of the word. </a:t>
            </a:r>
          </a:p>
          <a:p>
            <a:pPr rtl="0"/>
            <a:r>
              <a:rPr lang="en-US" dirty="0"/>
              <a:t>Therefore, he concludes that "strong AI" is a false idea; impossible.</a:t>
            </a:r>
          </a:p>
          <a:p>
            <a:endParaRPr lang="en-US" altLang="en-US" dirty="0"/>
          </a:p>
          <a:p>
            <a:endParaRPr lang="en-US" altLang="en-US" dirty="0"/>
          </a:p>
          <a:p>
            <a:r>
              <a:rPr lang="en-US" altLang="en-US" dirty="0"/>
              <a:t>Searle, American philosopher, Berkeley</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7760BD4-CB0D-4D45-A260-FD50B7A4AAD8}"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33942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experiment is the centerpiece of Searle's </a:t>
            </a:r>
            <a:r>
              <a:rPr lang="en-US" altLang="en-US" b="1" dirty="0"/>
              <a:t>Chinese Room Argument</a:t>
            </a:r>
            <a:r>
              <a:rPr lang="en-US" altLang="en-US" dirty="0"/>
              <a:t> which holds that a program cannot give a computer a "mind" or "understanding", regardless of how intelligently it may make it behave. He concludes that "programs are neither constitutive of nor sufficient for minds." "I can have any formal program you like, but I still understand nothing."</a:t>
            </a:r>
            <a:endParaRPr lang="en-US" altLang="en-US" baseline="30000" dirty="0"/>
          </a:p>
          <a:p>
            <a:endParaRPr lang="en-US" altLang="en-US" dirty="0"/>
          </a:p>
          <a:p>
            <a:r>
              <a:rPr lang="en-US" altLang="en-US" dirty="0"/>
              <a:t>Searle “according to strong AI, . . . the appropriately programmed computer really is a mind, in the sense that computers given the right programs can be literally said to understand and have other cognitive states.”</a:t>
            </a:r>
          </a:p>
          <a:p>
            <a:endParaRPr lang="en-US" altLang="en-US" dirty="0"/>
          </a:p>
          <a:p>
            <a:r>
              <a:rPr lang="en-US" altLang="en-US" dirty="0"/>
              <a:t>https://en.wikipedia.org/wiki/Chinese_room</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7760BD4-CB0D-4D45-A260-FD50B7A4AAD8}"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03492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Q1. Does the Chinese Room argument prove the impossibility of machine consciousness?</a:t>
            </a:r>
            <a:br>
              <a:rPr lang="en-US" dirty="0"/>
            </a:br>
            <a:r>
              <a:rPr lang="en-US" sz="1200" b="0" i="0" kern="1200" dirty="0">
                <a:solidFill>
                  <a:schemeClr val="tx1"/>
                </a:solidFill>
                <a:effectLst/>
                <a:latin typeface="+mn-lt"/>
                <a:ea typeface="+mn-ea"/>
                <a:cs typeface="+mn-cs"/>
              </a:rPr>
              <a:t>A1: Hell no.</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Q2. Do we want to live in a world that we share with ethical robots?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A2: sure beats living in a world with robots that have no sense of ethics and morality, and no sense the notion of common good..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Q3. Some people think that experiments in programming machine morality will help us better to understand human morality. Do you agree?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A3: Yes, absolutely.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Q4. If we succeed in programming machine morality, must it be always and everywhere the same? Or should we allow for the possibility that the moral behavior of robots might vary as widely as does human moral behavior?</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A4: probably allow for some variation, as the ideal of morality and ethics varies across cultures.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3F23EFC-90F6-4014-A155-9C76540AFC1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03576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hlinkClick r:id="rId3" tooltip="Wolfgang von Kempelen"/>
              </a:rPr>
              <a:t>Wolfgang von </a:t>
            </a:r>
            <a:r>
              <a:rPr lang="en-US" dirty="0" err="1">
                <a:effectLst/>
                <a:hlinkClick r:id="rId3" tooltip="Wolfgang von Kempelen"/>
              </a:rPr>
              <a:t>Kempelen</a:t>
            </a:r>
            <a:endParaRPr lang="en-US" dirty="0"/>
          </a:p>
          <a:p>
            <a:endParaRPr lang="en-US" dirty="0"/>
          </a:p>
          <a:p>
            <a:r>
              <a:rPr lang="en-US" dirty="0"/>
              <a:t>https://ericscrivner.me/2015/04/mechanical-python-guide-1/</a:t>
            </a:r>
          </a:p>
          <a:p>
            <a:endParaRPr lang="en-US" dirty="0"/>
          </a:p>
          <a:p>
            <a:r>
              <a:rPr lang="en-US" dirty="0"/>
              <a:t>Modern reconstruction - </a:t>
            </a:r>
            <a:r>
              <a:rPr lang="en-US" dirty="0">
                <a:effectLst/>
                <a:hlinkClick r:id="rId4" tooltip="John Gaughan"/>
              </a:rPr>
              <a:t>John </a:t>
            </a:r>
            <a:r>
              <a:rPr lang="en-US" dirty="0" err="1">
                <a:effectLst/>
                <a:hlinkClick r:id="rId4" tooltip="John Gaughan"/>
              </a:rPr>
              <a:t>Gaughan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E1B21-B9FE-4FE1-8AE5-7A635E539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6984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Image - </a:t>
            </a:r>
            <a:r>
              <a:rPr lang="en-US" dirty="0" err="1">
                <a:effectLst/>
              </a:rPr>
              <a:t>Racknitz</a:t>
            </a:r>
            <a:r>
              <a:rPr lang="en-US" dirty="0">
                <a:effectLst/>
              </a:rPr>
              <a:t> - Wikipedia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7E1B21-B9FE-4FE1-8AE5-7A635E539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1329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Norvig</a:t>
            </a:r>
            <a:r>
              <a:rPr lang="en-US" dirty="0"/>
              <a:t> – director</a:t>
            </a:r>
            <a:r>
              <a:rPr lang="en-US" baseline="0" dirty="0"/>
              <a:t> of research at Google; Brown alumnus (applied math)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045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Andrew Ng leads ~1000 people at Baidu</a:t>
            </a:r>
          </a:p>
          <a:p>
            <a:r>
              <a:rPr lang="en-US" dirty="0"/>
              <a:t>Was a professor at Stanford</a:t>
            </a:r>
          </a:p>
        </p:txBody>
      </p:sp>
      <p:sp>
        <p:nvSpPr>
          <p:cNvPr id="4" name="Slide Number Placeholder 3"/>
          <p:cNvSpPr>
            <a:spLocks noGrp="1"/>
          </p:cNvSpPr>
          <p:nvPr>
            <p:ph type="sldNum" sz="quarter" idx="10"/>
          </p:nvPr>
        </p:nvSpPr>
        <p:spPr/>
        <p:txBody>
          <a:bodyPr/>
          <a:lstStyle/>
          <a:p>
            <a:fld id="{4AEF1C44-8468-42BA-A4C2-F2C6BCEA5D60}" type="slidenum">
              <a:rPr lang="en-US" smtClean="0"/>
              <a:t>31</a:t>
            </a:fld>
            <a:endParaRPr lang="en-US"/>
          </a:p>
        </p:txBody>
      </p:sp>
    </p:spTree>
    <p:extLst>
      <p:ext uri="{BB962C8B-B14F-4D97-AF65-F5344CB8AC3E}">
        <p14:creationId xmlns:p14="http://schemas.microsoft.com/office/powerpoint/2010/main" val="4056386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http://scott.fortmann-roe.com/docs/BiasVariance.html</a:t>
            </a:r>
          </a:p>
          <a:p>
            <a:endParaRPr lang="en-US" dirty="0"/>
          </a:p>
          <a:p>
            <a:r>
              <a:rPr lang="en-US" dirty="0"/>
              <a:t>“Bias: The error due to bias is taken as the difference between the expected (or average) prediction of our model and the correct value which we are trying to predict.</a:t>
            </a:r>
          </a:p>
          <a:p>
            <a:r>
              <a:rPr lang="en-US" dirty="0"/>
              <a:t> Variance: The error due to variance is taken as the variability of a model prediction for a given data point.”</a:t>
            </a:r>
          </a:p>
        </p:txBody>
      </p:sp>
      <p:sp>
        <p:nvSpPr>
          <p:cNvPr id="4" name="Slide Number Placeholder 3"/>
          <p:cNvSpPr>
            <a:spLocks noGrp="1"/>
          </p:cNvSpPr>
          <p:nvPr>
            <p:ph type="sldNum" sz="quarter" idx="10"/>
          </p:nvPr>
        </p:nvSpPr>
        <p:spPr/>
        <p:txBody>
          <a:bodyPr/>
          <a:lstStyle/>
          <a:p>
            <a:fld id="{B2D0CC1A-0382-4061-9D8D-BE14D45EEA57}" type="slidenum">
              <a:rPr lang="en-US" smtClean="0"/>
              <a:t>32</a:t>
            </a:fld>
            <a:endParaRPr lang="en-US"/>
          </a:p>
        </p:txBody>
      </p:sp>
    </p:spTree>
    <p:extLst>
      <p:ext uri="{BB962C8B-B14F-4D97-AF65-F5344CB8AC3E}">
        <p14:creationId xmlns:p14="http://schemas.microsoft.com/office/powerpoint/2010/main" val="2768802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I have high bias – my data isn’t right.</a:t>
            </a:r>
          </a:p>
          <a:p>
            <a:r>
              <a:rPr lang="en-US" dirty="0"/>
              <a:t>High variance = needs regularization</a:t>
            </a:r>
          </a:p>
        </p:txBody>
      </p:sp>
      <p:sp>
        <p:nvSpPr>
          <p:cNvPr id="4" name="Slide Number Placeholder 3"/>
          <p:cNvSpPr>
            <a:spLocks noGrp="1"/>
          </p:cNvSpPr>
          <p:nvPr>
            <p:ph type="sldNum" sz="quarter" idx="10"/>
          </p:nvPr>
        </p:nvSpPr>
        <p:spPr/>
        <p:txBody>
          <a:bodyPr/>
          <a:lstStyle/>
          <a:p>
            <a:fld id="{4AEF1C44-8468-42BA-A4C2-F2C6BCEA5D60}" type="slidenum">
              <a:rPr lang="en-US" smtClean="0"/>
              <a:t>35</a:t>
            </a:fld>
            <a:endParaRPr lang="en-US"/>
          </a:p>
        </p:txBody>
      </p:sp>
    </p:spTree>
    <p:extLst>
      <p:ext uri="{BB962C8B-B14F-4D97-AF65-F5344CB8AC3E}">
        <p14:creationId xmlns:p14="http://schemas.microsoft.com/office/powerpoint/2010/main" val="5071170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error high? High bias problem. Model can’t represent the data.</a:t>
            </a:r>
          </a:p>
          <a:p>
            <a:r>
              <a:rPr lang="en-US" dirty="0"/>
              <a:t>Bigger model = more parameters</a:t>
            </a:r>
          </a:p>
          <a:p>
            <a:r>
              <a:rPr lang="en-US" dirty="0"/>
              <a:t>Train longer = make sure my algorithm is correct, e.g., learning rate, so on.</a:t>
            </a:r>
          </a:p>
          <a:p>
            <a:r>
              <a:rPr lang="en-US" dirty="0"/>
              <a:t>New architecture = complex.</a:t>
            </a:r>
          </a:p>
          <a:p>
            <a:endParaRPr lang="en-US" dirty="0"/>
          </a:p>
          <a:p>
            <a:r>
              <a:rPr lang="en-US" dirty="0"/>
              <a:t>Validation error high? High variance problem</a:t>
            </a:r>
          </a:p>
        </p:txBody>
      </p:sp>
      <p:sp>
        <p:nvSpPr>
          <p:cNvPr id="4" name="Slide Number Placeholder 3"/>
          <p:cNvSpPr>
            <a:spLocks noGrp="1"/>
          </p:cNvSpPr>
          <p:nvPr>
            <p:ph type="sldNum" sz="quarter" idx="10"/>
          </p:nvPr>
        </p:nvSpPr>
        <p:spPr/>
        <p:txBody>
          <a:bodyPr/>
          <a:lstStyle/>
          <a:p>
            <a:fld id="{4AEF1C44-8468-42BA-A4C2-F2C6BCEA5D60}" type="slidenum">
              <a:rPr lang="en-US" smtClean="0"/>
              <a:t>36</a:t>
            </a:fld>
            <a:endParaRPr lang="en-US"/>
          </a:p>
        </p:txBody>
      </p:sp>
    </p:spTree>
    <p:extLst>
      <p:ext uri="{BB962C8B-B14F-4D97-AF65-F5344CB8AC3E}">
        <p14:creationId xmlns:p14="http://schemas.microsoft.com/office/powerpoint/2010/main" val="4022169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37</a:t>
            </a:fld>
            <a:endParaRPr lang="en-US"/>
          </a:p>
        </p:txBody>
      </p:sp>
    </p:spTree>
    <p:extLst>
      <p:ext uri="{BB962C8B-B14F-4D97-AF65-F5344CB8AC3E}">
        <p14:creationId xmlns:p14="http://schemas.microsoft.com/office/powerpoint/2010/main" val="1684545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ICLR = international conference on learning representations</a:t>
            </a:r>
          </a:p>
        </p:txBody>
      </p:sp>
      <p:sp>
        <p:nvSpPr>
          <p:cNvPr id="4" name="Slide Number Placeholder 3"/>
          <p:cNvSpPr>
            <a:spLocks noGrp="1"/>
          </p:cNvSpPr>
          <p:nvPr>
            <p:ph type="sldNum" sz="quarter" idx="10"/>
          </p:nvPr>
        </p:nvSpPr>
        <p:spPr/>
        <p:txBody>
          <a:bodyPr/>
          <a:lstStyle/>
          <a:p>
            <a:fld id="{B09C3421-276A-483B-B8F5-DC935D7203BA}" type="slidenum">
              <a:rPr lang="en-US" smtClean="0"/>
              <a:t>39</a:t>
            </a:fld>
            <a:endParaRPr lang="en-US"/>
          </a:p>
        </p:txBody>
      </p:sp>
    </p:spTree>
    <p:extLst>
      <p:ext uri="{BB962C8B-B14F-4D97-AF65-F5344CB8AC3E}">
        <p14:creationId xmlns:p14="http://schemas.microsoft.com/office/powerpoint/2010/main" val="273378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Vs SUN 397, which had at least 100 images in each of 397 classes</a:t>
            </a:r>
          </a:p>
        </p:txBody>
      </p:sp>
      <p:sp>
        <p:nvSpPr>
          <p:cNvPr id="4" name="Slide Number Placeholder 3"/>
          <p:cNvSpPr>
            <a:spLocks noGrp="1"/>
          </p:cNvSpPr>
          <p:nvPr>
            <p:ph type="sldNum" sz="quarter" idx="10"/>
          </p:nvPr>
        </p:nvSpPr>
        <p:spPr/>
        <p:txBody>
          <a:bodyPr/>
          <a:lstStyle/>
          <a:p>
            <a:fld id="{52B562B9-0C9B-487D-A781-7574C08D21B0}" type="slidenum">
              <a:rPr lang="en-US" smtClean="0"/>
              <a:t>48</a:t>
            </a:fld>
            <a:endParaRPr lang="en-US"/>
          </a:p>
        </p:txBody>
      </p:sp>
    </p:spTree>
    <p:extLst>
      <p:ext uri="{BB962C8B-B14F-4D97-AF65-F5344CB8AC3E}">
        <p14:creationId xmlns:p14="http://schemas.microsoft.com/office/powerpoint/2010/main" val="23551803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Activation = result of the convolution</a:t>
            </a:r>
          </a:p>
          <a:p>
            <a:endParaRPr lang="en-US" dirty="0"/>
          </a:p>
          <a:p>
            <a:r>
              <a:rPr lang="en-US" dirty="0"/>
              <a:t>Next, we do a forward pass using this image </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x</a:t>
            </a:r>
            <a:r>
              <a:rPr lang="en-US" dirty="0"/>
              <a:t> as input to the network to compute the activation </a:t>
            </a:r>
            <a:r>
              <a:rPr lang="en-US" sz="1200" i="1"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0"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(x)</a:t>
            </a:r>
            <a:r>
              <a:rPr lang="en-US" dirty="0"/>
              <a:t> caused by </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x</a:t>
            </a:r>
            <a:r>
              <a:rPr lang="en-US" dirty="0"/>
              <a:t> at some neuron </a:t>
            </a:r>
            <a:r>
              <a:rPr lang="en-US" sz="1200" i="1" kern="1200" dirty="0">
                <a:solidFill>
                  <a:schemeClr val="tx1"/>
                </a:solidFill>
                <a:effectLst/>
                <a:latin typeface="+mn-lt"/>
                <a:ea typeface="+mn-ea"/>
                <a:cs typeface="+mn-cs"/>
              </a:rPr>
              <a:t>i</a:t>
            </a:r>
            <a:r>
              <a:rPr lang="en-US" sz="1200" i="0" kern="1200" dirty="0">
                <a:solidFill>
                  <a:schemeClr val="tx1"/>
                </a:solidFill>
                <a:effectLst/>
                <a:latin typeface="+mn-lt"/>
                <a:ea typeface="+mn-ea"/>
                <a:cs typeface="+mn-cs"/>
              </a:rPr>
              <a:t>i</a:t>
            </a:r>
            <a:r>
              <a:rPr lang="en-US" dirty="0"/>
              <a:t> somewhere in the middle of the network. Then we do a backward pass (performing backprop) to compute the gradient of </a:t>
            </a:r>
            <a:r>
              <a:rPr lang="en-US" sz="1200" i="1"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0"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(x)</a:t>
            </a:r>
            <a:r>
              <a:rPr lang="en-US" dirty="0"/>
              <a:t> with respect to earlier activations in the network. At the end of the backward pass we are left with the gradient </a:t>
            </a:r>
            <a:r>
              <a:rPr lang="en-US" sz="1200" i="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x</a:t>
            </a:r>
            <a:r>
              <a:rPr lang="en-US" sz="1200" i="0"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(x)/∂x</a:t>
            </a:r>
            <a:r>
              <a:rPr lang="en-US" dirty="0"/>
              <a:t> , or how to change the color of each pixel to increase the activation of neuron </a:t>
            </a:r>
            <a:r>
              <a:rPr lang="en-US" sz="1200" i="1" kern="1200" dirty="0">
                <a:solidFill>
                  <a:schemeClr val="tx1"/>
                </a:solidFill>
                <a:effectLst/>
                <a:latin typeface="+mn-lt"/>
                <a:ea typeface="+mn-ea"/>
                <a:cs typeface="+mn-cs"/>
              </a:rPr>
              <a:t>i</a:t>
            </a:r>
            <a:r>
              <a:rPr lang="en-US" sz="1200" i="0" kern="1200" dirty="0">
                <a:solidFill>
                  <a:schemeClr val="tx1"/>
                </a:solidFill>
                <a:effectLst/>
                <a:latin typeface="+mn-lt"/>
                <a:ea typeface="+mn-ea"/>
                <a:cs typeface="+mn-cs"/>
              </a:rPr>
              <a:t>i</a:t>
            </a:r>
            <a:r>
              <a:rPr lang="en-US" dirty="0"/>
              <a:t> . We do exactly that by adding a little fraction </a:t>
            </a:r>
            <a:r>
              <a:rPr lang="en-US" sz="1200" i="1" kern="1200" dirty="0">
                <a:solidFill>
                  <a:schemeClr val="tx1"/>
                </a:solidFill>
                <a:effectLst/>
                <a:latin typeface="+mn-lt"/>
                <a:ea typeface="+mn-ea"/>
                <a:cs typeface="+mn-cs"/>
              </a:rPr>
              <a:t>α</a:t>
            </a:r>
            <a:r>
              <a:rPr lang="en-US" sz="1200" i="0" kern="1200" dirty="0">
                <a:solidFill>
                  <a:schemeClr val="tx1"/>
                </a:solidFill>
                <a:effectLst/>
                <a:latin typeface="+mn-lt"/>
                <a:ea typeface="+mn-ea"/>
                <a:cs typeface="+mn-cs"/>
              </a:rPr>
              <a:t>α</a:t>
            </a:r>
            <a:r>
              <a:rPr lang="en-US" dirty="0"/>
              <a:t> of that gradient to the image: </a:t>
            </a:r>
          </a:p>
          <a:p>
            <a:r>
              <a:rPr lang="en-US" sz="1200" i="1" kern="1200" dirty="0" err="1">
                <a:solidFill>
                  <a:schemeClr val="tx1"/>
                </a:solidFill>
                <a:effectLst/>
                <a:latin typeface="+mn-lt"/>
                <a:ea typeface="+mn-ea"/>
                <a:cs typeface="+mn-cs"/>
              </a:rPr>
              <a:t>x</a:t>
            </a:r>
            <a:r>
              <a:rPr lang="en-US" sz="1200" i="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α</a:t>
            </a:r>
            <a:r>
              <a:rPr lang="en-US" sz="1200" i="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ai</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endParaRPr lang="en-US" dirty="0">
              <a:effectLst/>
            </a:endParaRPr>
          </a:p>
          <a:p>
            <a:endParaRPr lang="en-US" dirty="0"/>
          </a:p>
          <a:p>
            <a:r>
              <a:rPr lang="en-US" dirty="0"/>
              <a:t>We keep doing that repeatedly until we have an image </a:t>
            </a:r>
            <a:r>
              <a:rPr lang="en-US" sz="1200" i="1" kern="1200" dirty="0" err="1">
                <a:solidFill>
                  <a:schemeClr val="tx1"/>
                </a:solidFill>
                <a:effectLst/>
                <a:latin typeface="+mn-lt"/>
                <a:ea typeface="+mn-ea"/>
                <a:cs typeface="+mn-cs"/>
              </a:rPr>
              <a:t>x</a:t>
            </a:r>
            <a:r>
              <a:rPr lang="en-US" sz="1200" i="0" kern="1200" dirty="0" err="1">
                <a:solidFill>
                  <a:schemeClr val="tx1"/>
                </a:solidFill>
                <a:effectLst/>
                <a:latin typeface="+mn-lt"/>
                <a:ea typeface="+mn-ea"/>
                <a:cs typeface="+mn-cs"/>
              </a:rPr>
              <a:t>∗x</a:t>
            </a:r>
            <a:r>
              <a:rPr lang="en-US" sz="1200" i="0" kern="1200" dirty="0">
                <a:solidFill>
                  <a:schemeClr val="tx1"/>
                </a:solidFill>
                <a:effectLst/>
                <a:latin typeface="+mn-lt"/>
                <a:ea typeface="+mn-ea"/>
                <a:cs typeface="+mn-cs"/>
              </a:rPr>
              <a:t>∗</a:t>
            </a:r>
            <a:r>
              <a:rPr lang="en-US" dirty="0"/>
              <a:t> that causes high activation of the neuron in question.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F1C44-8468-42BA-A4C2-F2C6BCEA5D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1282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https://blog.keras.io/the-limitations-of-deep-learning.html</a:t>
            </a:r>
          </a:p>
        </p:txBody>
      </p:sp>
      <p:sp>
        <p:nvSpPr>
          <p:cNvPr id="4" name="Slide Number Placeholder 3"/>
          <p:cNvSpPr>
            <a:spLocks noGrp="1"/>
          </p:cNvSpPr>
          <p:nvPr>
            <p:ph type="sldNum" sz="quarter" idx="10"/>
          </p:nvPr>
        </p:nvSpPr>
        <p:spPr/>
        <p:txBody>
          <a:bodyPr/>
          <a:lstStyle/>
          <a:p>
            <a:fld id="{52B562B9-0C9B-487D-A781-7574C08D21B0}" type="slidenum">
              <a:rPr lang="en-US" smtClean="0"/>
              <a:t>60</a:t>
            </a:fld>
            <a:endParaRPr lang="en-US"/>
          </a:p>
        </p:txBody>
      </p:sp>
    </p:spTree>
    <p:extLst>
      <p:ext uri="{BB962C8B-B14F-4D97-AF65-F5344CB8AC3E}">
        <p14:creationId xmlns:p14="http://schemas.microsoft.com/office/powerpoint/2010/main" val="34250514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no</a:t>
            </a:r>
          </a:p>
        </p:txBody>
      </p:sp>
      <p:sp>
        <p:nvSpPr>
          <p:cNvPr id="4" name="Slide Number Placeholder 3"/>
          <p:cNvSpPr>
            <a:spLocks noGrp="1"/>
          </p:cNvSpPr>
          <p:nvPr>
            <p:ph type="sldNum" sz="quarter" idx="10"/>
          </p:nvPr>
        </p:nvSpPr>
        <p:spPr/>
        <p:txBody>
          <a:bodyPr/>
          <a:lstStyle/>
          <a:p>
            <a:fld id="{52B562B9-0C9B-487D-A781-7574C08D21B0}" type="slidenum">
              <a:rPr lang="en-US" smtClean="0"/>
              <a:t>61</a:t>
            </a:fld>
            <a:endParaRPr lang="en-US"/>
          </a:p>
        </p:txBody>
      </p:sp>
    </p:spTree>
    <p:extLst>
      <p:ext uri="{BB962C8B-B14F-4D97-AF65-F5344CB8AC3E}">
        <p14:creationId xmlns:p14="http://schemas.microsoft.com/office/powerpoint/2010/main" val="18420913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what types of images does this process produce? As we showed in a previous paper titled </a:t>
            </a:r>
            <a:r>
              <a:rPr lang="en-US" dirty="0">
                <a:hlinkClick r:id="rId3"/>
              </a:rPr>
              <a:t>Deep networks are easily fooled: high confidence predictions for unrecognizable images</a:t>
            </a:r>
            <a:r>
              <a:rPr lang="en-US" dirty="0"/>
              <a:t>, the results when this process is carried out on final-layer output neurons are images that the DNN thinks with near certainty are everyday objects, but that are completely unrecognizable as such. </a:t>
            </a:r>
          </a:p>
          <a:p>
            <a:endParaRPr lang="en-US" dirty="0"/>
          </a:p>
          <a:p>
            <a:r>
              <a:rPr lang="en-US" dirty="0"/>
              <a:t>Synthesizing images without regularization leads to “fooling images”: The DNN is near-certain all of these images are examples of the listed classes (over 99.6% certainty for the class listed under the image), but they are clearly not</a:t>
            </a:r>
          </a:p>
          <a:p>
            <a:endParaRPr lang="en-US" dirty="0"/>
          </a:p>
          <a:p>
            <a:endParaRPr lang="en-US" dirty="0"/>
          </a:p>
          <a:p>
            <a:r>
              <a:rPr lang="en-US" dirty="0"/>
              <a:t>http://www.cv-foundation.org/openaccess/content_cvpr_2015/papers/Nguyen_Deep_Neural_Networks_2015_CVPR_paper.pdf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F1C44-8468-42BA-A4C2-F2C6BCEA5D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213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a:t>
            </a:r>
            <a:r>
              <a:rPr lang="en-US" dirty="0" err="1"/>
              <a:t>anthropormorphise</a:t>
            </a:r>
            <a:r>
              <a:rPr lang="en-US" dirty="0"/>
              <a:t> what is going on! Is not a general intelligence that can abstract.</a:t>
            </a:r>
          </a:p>
        </p:txBody>
      </p:sp>
      <p:sp>
        <p:nvSpPr>
          <p:cNvPr id="4" name="Slide Number Placeholder 3"/>
          <p:cNvSpPr>
            <a:spLocks noGrp="1"/>
          </p:cNvSpPr>
          <p:nvPr>
            <p:ph type="sldNum" sz="quarter" idx="10"/>
          </p:nvPr>
        </p:nvSpPr>
        <p:spPr/>
        <p:txBody>
          <a:bodyPr/>
          <a:lstStyle/>
          <a:p>
            <a:fld id="{52B562B9-0C9B-487D-A781-7574C08D21B0}" type="slidenum">
              <a:rPr lang="en-US" smtClean="0"/>
              <a:t>66</a:t>
            </a:fld>
            <a:endParaRPr lang="en-US"/>
          </a:p>
        </p:txBody>
      </p:sp>
    </p:spTree>
    <p:extLst>
      <p:ext uri="{BB962C8B-B14F-4D97-AF65-F5344CB8AC3E}">
        <p14:creationId xmlns:p14="http://schemas.microsoft.com/office/powerpoint/2010/main" val="2726339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65DEADE-A154-4FAD-996F-409FE57410E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4046521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5DEADE-A154-4FAD-996F-409FE57410E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94263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65DEADE-A154-4FAD-996F-409FE57410E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1740939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5DEADE-A154-4FAD-996F-409FE57410EF}"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2039186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5DEADE-A154-4FAD-996F-409FE57410EF}" type="datetimeFigureOut">
              <a:rPr lang="en-US" smtClean="0"/>
              <a:t>3/13/2019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298739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5DEADE-A154-4FAD-996F-409FE57410EF}" type="datetimeFigureOut">
              <a:rPr lang="en-US" smtClean="0"/>
              <a:t>3/13/2019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2387250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5DEADE-A154-4FAD-996F-409FE57410EF}" type="datetimeFigureOut">
              <a:rPr lang="en-US" smtClean="0"/>
              <a:t>3/13/2019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891118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65DEADE-A154-4FAD-996F-409FE57410EF}"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1385917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65DEADE-A154-4FAD-996F-409FE57410EF}"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411123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5DEADE-A154-4FAD-996F-409FE57410E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594883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5DEADE-A154-4FAD-996F-409FE57410E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440EB-D137-4108-B8AE-AD1586E56E73}" type="slidenum">
              <a:rPr lang="en-US" smtClean="0"/>
              <a:t>‹#›</a:t>
            </a:fld>
            <a:endParaRPr lang="en-US"/>
          </a:p>
        </p:txBody>
      </p:sp>
    </p:spTree>
    <p:extLst>
      <p:ext uri="{BB962C8B-B14F-4D97-AF65-F5344CB8AC3E}">
        <p14:creationId xmlns:p14="http://schemas.microsoft.com/office/powerpoint/2010/main" val="1985356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64693" y="1741119"/>
            <a:ext cx="8614613" cy="1388110"/>
          </a:xfrm>
          <a:prstGeom prst="rect">
            <a:avLst/>
          </a:prstGeom>
        </p:spPr>
        <p:txBody>
          <a:bodyPr wrap="square" lIns="0" tIns="0" rIns="0" bIns="0">
            <a:spAutoFit/>
          </a:bodyPr>
          <a:lstStyle>
            <a:lvl1pPr>
              <a:defRPr sz="3800" b="0" i="1">
                <a:solidFill>
                  <a:srgbClr val="6F2F9F"/>
                </a:solidFill>
                <a:latin typeface="Calibri"/>
                <a:cs typeface="Calibri"/>
              </a:defRPr>
            </a:lvl1pPr>
          </a:lstStyle>
          <a:p>
            <a:endParaRPr/>
          </a:p>
        </p:txBody>
      </p:sp>
      <p:sp>
        <p:nvSpPr>
          <p:cNvPr id="3" name="Holder 3"/>
          <p:cNvSpPr>
            <a:spLocks noGrp="1"/>
          </p:cNvSpPr>
          <p:nvPr>
            <p:ph type="subTitle" idx="4"/>
          </p:nvPr>
        </p:nvSpPr>
        <p:spPr>
          <a:xfrm>
            <a:off x="2376804" y="3924427"/>
            <a:ext cx="4390390" cy="1671954"/>
          </a:xfrm>
          <a:prstGeom prst="rect">
            <a:avLst/>
          </a:prstGeom>
        </p:spPr>
        <p:txBody>
          <a:bodyPr wrap="square" lIns="0" tIns="0" rIns="0" bIns="0">
            <a:spAutoFit/>
          </a:bodyPr>
          <a:lstStyle>
            <a:lvl1pPr>
              <a:defRPr sz="3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3/13/2019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29421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3/13/2019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03414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3/13/2019</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89695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3/13/2019</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96206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3/13/2019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39355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29059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6794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95500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02622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5531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49667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02121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79263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63283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13357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1997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4" name="Date Placeholder 3"/>
          <p:cNvSpPr>
            <a:spLocks noGrp="1"/>
          </p:cNvSpPr>
          <p:nvPr>
            <p:ph type="dt" sz="half" idx="10"/>
          </p:nvPr>
        </p:nvSpPr>
        <p:spPr/>
        <p:txBody>
          <a:bodyPr/>
          <a:lstStyle/>
          <a:p>
            <a:fld id="{D6227EAD-82C4-4AD1-834B-58AF4CFB3B5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9966496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1536097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27EAD-82C4-4AD1-834B-58AF4CFB3B5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84708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227EAD-82C4-4AD1-834B-58AF4CFB3B5F}"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41961461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227EAD-82C4-4AD1-834B-58AF4CFB3B5F}" type="datetimeFigureOut">
              <a:rPr lang="en-US" smtClean="0"/>
              <a:t>3/13/2019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527888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227EAD-82C4-4AD1-834B-58AF4CFB3B5F}" type="datetimeFigureOut">
              <a:rPr lang="en-US" smtClean="0"/>
              <a:t>3/13/2019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7432571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27EAD-82C4-4AD1-834B-58AF4CFB3B5F}" type="datetimeFigureOut">
              <a:rPr lang="en-US" smtClean="0"/>
              <a:t>3/13/2019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6487067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391" y="987427"/>
            <a:ext cx="4629150" cy="4873625"/>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2840133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391" y="987427"/>
            <a:ext cx="4629150" cy="4873625"/>
          </a:xfr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8010404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1459037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6"/>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5395534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60012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386957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14318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77468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796521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90765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74407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32424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95190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71409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3BA512-383E-443E-A616-94622EA8206F}" type="datetimeFigureOut">
              <a:rPr lang="en-US" smtClean="0">
                <a:solidFill>
                  <a:prstClr val="black">
                    <a:tint val="75000"/>
                  </a:prstClr>
                </a:solidFill>
              </a: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D00F85F-CD4B-4CD0-9861-96D9B992D3A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342364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5B2022E-5AF8-47FB-AE2D-96FF2DF3C134}"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3307B97-27FD-4369-94E6-E0E5F684FFA0}" type="slidenum">
              <a:rPr lang="en-US" altLang="en-US"/>
              <a:pPr/>
              <a:t>‹#›</a:t>
            </a:fld>
            <a:endParaRPr lang="en-US" altLang="en-US"/>
          </a:p>
        </p:txBody>
      </p:sp>
    </p:spTree>
    <p:extLst>
      <p:ext uri="{BB962C8B-B14F-4D97-AF65-F5344CB8AC3E}">
        <p14:creationId xmlns:p14="http://schemas.microsoft.com/office/powerpoint/2010/main" val="38622708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69BDD7-2E83-4D8D-BB77-07FCEC43D56F}"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D8E77A8-F171-4692-A6CE-3A4691AA97F4}" type="slidenum">
              <a:rPr lang="en-US" altLang="en-US"/>
              <a:pPr/>
              <a:t>‹#›</a:t>
            </a:fld>
            <a:endParaRPr lang="en-US" altLang="en-US"/>
          </a:p>
        </p:txBody>
      </p:sp>
    </p:spTree>
    <p:extLst>
      <p:ext uri="{BB962C8B-B14F-4D97-AF65-F5344CB8AC3E}">
        <p14:creationId xmlns:p14="http://schemas.microsoft.com/office/powerpoint/2010/main" val="18221532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7B8A03F-846D-4A28-9524-93C00059538E}"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E1811F4-4167-48BC-B5F2-32890E05AE0B}" type="slidenum">
              <a:rPr lang="en-US" altLang="en-US"/>
              <a:pPr/>
              <a:t>‹#›</a:t>
            </a:fld>
            <a:endParaRPr lang="en-US" altLang="en-US"/>
          </a:p>
        </p:txBody>
      </p:sp>
    </p:spTree>
    <p:extLst>
      <p:ext uri="{BB962C8B-B14F-4D97-AF65-F5344CB8AC3E}">
        <p14:creationId xmlns:p14="http://schemas.microsoft.com/office/powerpoint/2010/main" val="38522080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75389C1-9A3E-426A-9DFA-BA5C86EBCDBA}" type="datetimeFigureOut">
              <a:rPr lang="en-US"/>
              <a:pPr>
                <a:defRPr/>
              </a:pPr>
              <a:t>3/13/2019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1E43E60-A34A-4C97-9FF2-55F64AAD6586}" type="slidenum">
              <a:rPr lang="en-US" altLang="en-US"/>
              <a:pPr/>
              <a:t>‹#›</a:t>
            </a:fld>
            <a:endParaRPr lang="en-US" altLang="en-US"/>
          </a:p>
        </p:txBody>
      </p:sp>
    </p:spTree>
    <p:extLst>
      <p:ext uri="{BB962C8B-B14F-4D97-AF65-F5344CB8AC3E}">
        <p14:creationId xmlns:p14="http://schemas.microsoft.com/office/powerpoint/2010/main" val="31669995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C4E9B3A-9F86-4D09-BE21-9F70F412CC4D}" type="datetimeFigureOut">
              <a:rPr lang="en-US"/>
              <a:pPr>
                <a:defRPr/>
              </a:pPr>
              <a:t>3/13/2019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ACB2FDA-0EF9-4404-A28A-F22B2B9B59E8}" type="slidenum">
              <a:rPr lang="en-US" altLang="en-US"/>
              <a:pPr/>
              <a:t>‹#›</a:t>
            </a:fld>
            <a:endParaRPr lang="en-US" altLang="en-US"/>
          </a:p>
        </p:txBody>
      </p:sp>
    </p:spTree>
    <p:extLst>
      <p:ext uri="{BB962C8B-B14F-4D97-AF65-F5344CB8AC3E}">
        <p14:creationId xmlns:p14="http://schemas.microsoft.com/office/powerpoint/2010/main" val="15831617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20C7557-33D3-4EBC-A31A-51A10431724A}" type="datetimeFigureOut">
              <a:rPr lang="en-US"/>
              <a:pPr>
                <a:defRPr/>
              </a:pPr>
              <a:t>3/13/2019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7C069910-83CA-4B1B-B16B-C8D8F2661E5D}" type="slidenum">
              <a:rPr lang="en-US" altLang="en-US"/>
              <a:pPr/>
              <a:t>‹#›</a:t>
            </a:fld>
            <a:endParaRPr lang="en-US" altLang="en-US"/>
          </a:p>
        </p:txBody>
      </p:sp>
    </p:spTree>
    <p:extLst>
      <p:ext uri="{BB962C8B-B14F-4D97-AF65-F5344CB8AC3E}">
        <p14:creationId xmlns:p14="http://schemas.microsoft.com/office/powerpoint/2010/main" val="378205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13EF16B-9D69-46FB-B780-FC0F7047ED26}" type="datetimeFigureOut">
              <a:rPr lang="en-US"/>
              <a:pPr>
                <a:defRPr/>
              </a:pPr>
              <a:t>3/13/2019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90EF2C2-466E-42DA-8963-C9318035C703}" type="slidenum">
              <a:rPr lang="en-US" altLang="en-US"/>
              <a:pPr/>
              <a:t>‹#›</a:t>
            </a:fld>
            <a:endParaRPr lang="en-US" altLang="en-US"/>
          </a:p>
        </p:txBody>
      </p:sp>
    </p:spTree>
    <p:extLst>
      <p:ext uri="{BB962C8B-B14F-4D97-AF65-F5344CB8AC3E}">
        <p14:creationId xmlns:p14="http://schemas.microsoft.com/office/powerpoint/2010/main" val="1391678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DBE1C45-BE2E-4DA1-9F85-615F4B182ED0}" type="datetimeFigureOut">
              <a:rPr lang="en-US"/>
              <a:pPr>
                <a:defRPr/>
              </a:pPr>
              <a:t>3/13/2019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B62B7FF-CBD6-4FDB-A46F-ABCD4671F6BA}" type="slidenum">
              <a:rPr lang="en-US" altLang="en-US"/>
              <a:pPr/>
              <a:t>‹#›</a:t>
            </a:fld>
            <a:endParaRPr lang="en-US" altLang="en-US"/>
          </a:p>
        </p:txBody>
      </p:sp>
    </p:spTree>
    <p:extLst>
      <p:ext uri="{BB962C8B-B14F-4D97-AF65-F5344CB8AC3E}">
        <p14:creationId xmlns:p14="http://schemas.microsoft.com/office/powerpoint/2010/main" val="23103805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4047DDF-2E58-4A37-B612-BE09D718C814}" type="datetimeFigureOut">
              <a:rPr lang="en-US"/>
              <a:pPr>
                <a:defRPr/>
              </a:pPr>
              <a:t>3/13/2019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A93D0FC-14C9-4D9E-A000-B1253C4F2070}" type="slidenum">
              <a:rPr lang="en-US" altLang="en-US"/>
              <a:pPr/>
              <a:t>‹#›</a:t>
            </a:fld>
            <a:endParaRPr lang="en-US" altLang="en-US"/>
          </a:p>
        </p:txBody>
      </p:sp>
    </p:spTree>
    <p:extLst>
      <p:ext uri="{BB962C8B-B14F-4D97-AF65-F5344CB8AC3E}">
        <p14:creationId xmlns:p14="http://schemas.microsoft.com/office/powerpoint/2010/main" val="30984591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AE372C-7EAE-4B95-96B5-C11BBE643322}"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40F8780-2EF8-4F17-8FCF-EF721E01A0B5}" type="slidenum">
              <a:rPr lang="en-US" altLang="en-US"/>
              <a:pPr/>
              <a:t>‹#›</a:t>
            </a:fld>
            <a:endParaRPr lang="en-US" altLang="en-US"/>
          </a:p>
        </p:txBody>
      </p:sp>
    </p:spTree>
    <p:extLst>
      <p:ext uri="{BB962C8B-B14F-4D97-AF65-F5344CB8AC3E}">
        <p14:creationId xmlns:p14="http://schemas.microsoft.com/office/powerpoint/2010/main" val="42561222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A2A5D4D-E646-4B8B-95F3-978974688354}"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6DC8A60-A4AB-4CBA-B659-E77F880238AE}" type="slidenum">
              <a:rPr lang="en-US" altLang="en-US"/>
              <a:pPr/>
              <a:t>‹#›</a:t>
            </a:fld>
            <a:endParaRPr lang="en-US" altLang="en-US"/>
          </a:p>
        </p:txBody>
      </p:sp>
    </p:spTree>
    <p:extLst>
      <p:ext uri="{BB962C8B-B14F-4D97-AF65-F5344CB8AC3E}">
        <p14:creationId xmlns:p14="http://schemas.microsoft.com/office/powerpoint/2010/main" val="9612371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extLst>
      <p:ext uri="{BB962C8B-B14F-4D97-AF65-F5344CB8AC3E}">
        <p14:creationId xmlns:p14="http://schemas.microsoft.com/office/powerpoint/2010/main" val="31529075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extLst>
      <p:ext uri="{BB962C8B-B14F-4D97-AF65-F5344CB8AC3E}">
        <p14:creationId xmlns:p14="http://schemas.microsoft.com/office/powerpoint/2010/main" val="35444874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extLst>
      <p:ext uri="{BB962C8B-B14F-4D97-AF65-F5344CB8AC3E}">
        <p14:creationId xmlns:p14="http://schemas.microsoft.com/office/powerpoint/2010/main" val="30322367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3/13/2019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extLst>
      <p:ext uri="{BB962C8B-B14F-4D97-AF65-F5344CB8AC3E}">
        <p14:creationId xmlns:p14="http://schemas.microsoft.com/office/powerpoint/2010/main" val="19617507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3/13/2019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extLst>
      <p:ext uri="{BB962C8B-B14F-4D97-AF65-F5344CB8AC3E}">
        <p14:creationId xmlns:p14="http://schemas.microsoft.com/office/powerpoint/2010/main" val="34768150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3/13/2019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extLst>
      <p:ext uri="{BB962C8B-B14F-4D97-AF65-F5344CB8AC3E}">
        <p14:creationId xmlns:p14="http://schemas.microsoft.com/office/powerpoint/2010/main" val="26523431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3/13/2019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extLst>
      <p:ext uri="{BB962C8B-B14F-4D97-AF65-F5344CB8AC3E}">
        <p14:creationId xmlns:p14="http://schemas.microsoft.com/office/powerpoint/2010/main" val="7645774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3/13/2019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extLst>
      <p:ext uri="{BB962C8B-B14F-4D97-AF65-F5344CB8AC3E}">
        <p14:creationId xmlns:p14="http://schemas.microsoft.com/office/powerpoint/2010/main" val="13087215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3/13/2019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extLst>
      <p:ext uri="{BB962C8B-B14F-4D97-AF65-F5344CB8AC3E}">
        <p14:creationId xmlns:p14="http://schemas.microsoft.com/office/powerpoint/2010/main" val="33834419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extLst>
      <p:ext uri="{BB962C8B-B14F-4D97-AF65-F5344CB8AC3E}">
        <p14:creationId xmlns:p14="http://schemas.microsoft.com/office/powerpoint/2010/main" val="42188303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3/13/2019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extLst>
      <p:ext uri="{BB962C8B-B14F-4D97-AF65-F5344CB8AC3E}">
        <p14:creationId xmlns:p14="http://schemas.microsoft.com/office/powerpoint/2010/main" val="1169421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5DEADE-A154-4FAD-996F-409FE57410EF}" type="datetimeFigureOut">
              <a:rPr lang="en-US" smtClean="0"/>
              <a:t>3/13/2019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4440EB-D137-4108-B8AE-AD1586E56E73}" type="slidenum">
              <a:rPr lang="en-US" smtClean="0"/>
              <a:t>‹#›</a:t>
            </a:fld>
            <a:endParaRPr lang="en-US"/>
          </a:p>
        </p:txBody>
      </p:sp>
    </p:spTree>
    <p:extLst>
      <p:ext uri="{BB962C8B-B14F-4D97-AF65-F5344CB8AC3E}">
        <p14:creationId xmlns:p14="http://schemas.microsoft.com/office/powerpoint/2010/main" val="780040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64540" y="212547"/>
            <a:ext cx="7614919" cy="543560"/>
          </a:xfrm>
          <a:prstGeom prst="rect">
            <a:avLst/>
          </a:prstGeom>
        </p:spPr>
        <p:txBody>
          <a:bodyPr wrap="square" lIns="0" tIns="0" rIns="0" bIns="0">
            <a:spAutoFit/>
          </a:bodyPr>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a:xfrm>
            <a:off x="212547" y="1037082"/>
            <a:ext cx="6236970" cy="3248025"/>
          </a:xfrm>
          <a:prstGeom prst="rect">
            <a:avLst/>
          </a:prstGeom>
        </p:spPr>
        <p:txBody>
          <a:bodyPr wrap="square" lIns="0" tIns="0" rIns="0" bIns="0">
            <a:spAutoFit/>
          </a:bodyPr>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78739" y="6663029"/>
            <a:ext cx="908050" cy="160020"/>
          </a:xfrm>
          <a:prstGeom prst="rect">
            <a:avLst/>
          </a:prstGeom>
        </p:spPr>
        <p:txBody>
          <a:bodyPr wrap="square" lIns="0" tIns="0" rIns="0" bIns="0">
            <a:spAutoFit/>
          </a:bodyPr>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3/13/2019</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67694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780202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197">
                <a:solidFill>
                  <a:schemeClr val="tx1">
                    <a:tint val="75000"/>
                  </a:schemeClr>
                </a:solidFill>
              </a:defRPr>
            </a:lvl1pPr>
          </a:lstStyle>
          <a:p>
            <a:fld id="{D6227EAD-82C4-4AD1-834B-58AF4CFB3B5F}" type="datetimeFigureOut">
              <a:rPr lang="en-US" smtClean="0"/>
              <a:t>3/13/2019</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19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197">
                <a:solidFill>
                  <a:schemeClr val="tx1">
                    <a:tint val="75000"/>
                  </a:schemeClr>
                </a:solidFill>
              </a:defRPr>
            </a:lvl1pPr>
          </a:lstStyle>
          <a:p>
            <a:fld id="{526868ED-882D-4263-BE5A-04676A4BADFD}" type="slidenum">
              <a:rPr lang="en-US" smtClean="0"/>
              <a:t>‹#›</a:t>
            </a:fld>
            <a:endParaRPr lang="en-US"/>
          </a:p>
        </p:txBody>
      </p:sp>
    </p:spTree>
    <p:extLst>
      <p:ext uri="{BB962C8B-B14F-4D97-AF65-F5344CB8AC3E}">
        <p14:creationId xmlns:p14="http://schemas.microsoft.com/office/powerpoint/2010/main" val="296772282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C23BA512-383E-443E-A616-94622EA8206F}" type="datetimeFigureOut">
              <a:rPr lang="en-US" smtClean="0">
                <a:solidFill>
                  <a:prstClr val="black">
                    <a:tint val="75000"/>
                  </a:prstClr>
                </a:solidFill>
                <a:latin typeface="Calibri" panose="020F0502020204030204"/>
              </a:rPr>
              <a:pPr fontAlgn="auto">
                <a:spcBef>
                  <a:spcPts val="0"/>
                </a:spcBef>
                <a:spcAft>
                  <a:spcPts val="0"/>
                </a:spcAft>
              </a:pPr>
              <a:t>3/13/2019</a:t>
            </a:fld>
            <a:endParaRPr lang="en-US" dirty="0">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9D00F85F-CD4B-4CD0-9861-96D9B992D3A1}" type="slidenum">
              <a:rPr lang="en-US" smtClean="0">
                <a:solidFill>
                  <a:prstClr val="black">
                    <a:tint val="75000"/>
                  </a:prstClr>
                </a:solidFill>
                <a:latin typeface="Calibri" panose="020F0502020204030204"/>
              </a:rPr>
              <a:pPr fontAlgn="auto">
                <a:spcBef>
                  <a:spcPts val="0"/>
                </a:spcBef>
                <a:spcAft>
                  <a:spcPts val="0"/>
                </a:spcAft>
              </a:pPr>
              <a:t>‹#›</a:t>
            </a:fld>
            <a:endParaRPr lang="en-U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86863564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CC90B03-5F8E-4046-BD44-0BF9AD8EA83C}" type="datetimeFigureOut">
              <a:rPr lang="en-US"/>
              <a:pPr>
                <a:defRPr/>
              </a:pPr>
              <a:t>3/13/2019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D694CED-7E7C-4E1A-8A79-1378C9F17FAA}" type="slidenum">
              <a:rPr lang="en-US" altLang="en-US"/>
              <a:pPr/>
              <a:t>‹#›</a:t>
            </a:fld>
            <a:endParaRPr lang="en-US" altLang="en-US"/>
          </a:p>
        </p:txBody>
      </p:sp>
    </p:spTree>
    <p:extLst>
      <p:ext uri="{BB962C8B-B14F-4D97-AF65-F5344CB8AC3E}">
        <p14:creationId xmlns:p14="http://schemas.microsoft.com/office/powerpoint/2010/main" val="294480832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3/13/2019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extLst>
      <p:ext uri="{BB962C8B-B14F-4D97-AF65-F5344CB8AC3E}">
        <p14:creationId xmlns:p14="http://schemas.microsoft.com/office/powerpoint/2010/main" val="242272702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51.xml"/><Relationship Id="rId4" Type="http://schemas.openxmlformats.org/officeDocument/2006/relationships/image" Target="../media/image21.jpg"/></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1.xml"/><Relationship Id="rId5" Type="http://schemas.openxmlformats.org/officeDocument/2006/relationships/image" Target="../media/image29.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youtu.be/F1ka6a13S9I"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theorangeduck.com/page/neural-network-not-working"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4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4.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4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4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4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 Id="rId5" Type="http://schemas.openxmlformats.org/officeDocument/2006/relationships/image" Target="../media/image60.jpg"/><Relationship Id="rId4" Type="http://schemas.openxmlformats.org/officeDocument/2006/relationships/image" Target="../media/image59.jpg"/></Relationships>
</file>

<file path=ppt/slides/_rels/slide4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2.xml"/><Relationship Id="rId5" Type="http://schemas.openxmlformats.org/officeDocument/2006/relationships/image" Target="../media/image64.jpg"/><Relationship Id="rId4" Type="http://schemas.openxmlformats.org/officeDocument/2006/relationships/image" Target="../media/image63.jpg"/></Relationships>
</file>

<file path=ppt/slides/_rels/slide48.xml.rels><?xml version="1.0" encoding="UTF-8" standalone="yes"?>
<Relationships xmlns="http://schemas.openxmlformats.org/package/2006/relationships"><Relationship Id="rId3" Type="http://schemas.openxmlformats.org/officeDocument/2006/relationships/hyperlink" Target="http://places2.csail.mit.edu/demo.html"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9.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jpg"/><Relationship Id="rId3" Type="http://schemas.openxmlformats.org/officeDocument/2006/relationships/image" Target="../media/image67.jpg"/><Relationship Id="rId7" Type="http://schemas.openxmlformats.org/officeDocument/2006/relationships/image" Target="../media/image71.png"/><Relationship Id="rId12" Type="http://schemas.openxmlformats.org/officeDocument/2006/relationships/image" Target="../media/image76.jpg"/><Relationship Id="rId2"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70.jpg"/><Relationship Id="rId11" Type="http://schemas.openxmlformats.org/officeDocument/2006/relationships/image" Target="../media/image75.jpg"/><Relationship Id="rId5" Type="http://schemas.openxmlformats.org/officeDocument/2006/relationships/image" Target="../media/image69.png"/><Relationship Id="rId10" Type="http://schemas.openxmlformats.org/officeDocument/2006/relationships/image" Target="../media/image74.jpg"/><Relationship Id="rId4" Type="http://schemas.openxmlformats.org/officeDocument/2006/relationships/image" Target="../media/image68.png"/><Relationship Id="rId9" Type="http://schemas.openxmlformats.org/officeDocument/2006/relationships/image" Target="../media/image73.jpg"/><Relationship Id="rId14" Type="http://schemas.openxmlformats.org/officeDocument/2006/relationships/image" Target="../media/image78.png"/></Relationships>
</file>

<file path=ppt/slides/_rels/slide50.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jpg"/><Relationship Id="rId3" Type="http://schemas.openxmlformats.org/officeDocument/2006/relationships/image" Target="../media/image67.jpg"/><Relationship Id="rId7" Type="http://schemas.openxmlformats.org/officeDocument/2006/relationships/image" Target="../media/image71.png"/><Relationship Id="rId12" Type="http://schemas.openxmlformats.org/officeDocument/2006/relationships/image" Target="../media/image76.jpg"/><Relationship Id="rId2"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70.jpg"/><Relationship Id="rId11" Type="http://schemas.openxmlformats.org/officeDocument/2006/relationships/image" Target="../media/image75.jpg"/><Relationship Id="rId5" Type="http://schemas.openxmlformats.org/officeDocument/2006/relationships/image" Target="../media/image69.png"/><Relationship Id="rId10" Type="http://schemas.openxmlformats.org/officeDocument/2006/relationships/image" Target="../media/image74.jpg"/><Relationship Id="rId4" Type="http://schemas.openxmlformats.org/officeDocument/2006/relationships/image" Target="../media/image68.png"/><Relationship Id="rId9" Type="http://schemas.openxmlformats.org/officeDocument/2006/relationships/image" Target="../media/image73.jpg"/><Relationship Id="rId14" Type="http://schemas.openxmlformats.org/officeDocument/2006/relationships/image" Target="../media/image78.png"/></Relationships>
</file>

<file path=ppt/slides/_rels/slide5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hyperlink" Target="http://yosinski.com/deepvis" TargetMode="Externa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9.xml"/><Relationship Id="rId1" Type="http://schemas.openxmlformats.org/officeDocument/2006/relationships/slideLayout" Target="../slideLayouts/slideLayout16.xml"/><Relationship Id="rId4" Type="http://schemas.openxmlformats.org/officeDocument/2006/relationships/image" Target="../media/image85.jpg"/></Relationships>
</file>

<file path=ppt/slides/_rels/slide5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hyperlink" Target="http://yosinski.com/deepvis" TargetMode="Externa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hyperlink" Target="https://twitter.com/fchollet"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arxiv.org/pdf/1312.6199v4.pdf" TargetMode="External"/><Relationship Id="rId2" Type="http://schemas.openxmlformats.org/officeDocument/2006/relationships/image" Target="../media/image89.jpg"/><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hyperlink" Target="http://karpathy.github.io/2015/03/30/breaking-convnets/" TargetMode="External"/><Relationship Id="rId2" Type="http://schemas.openxmlformats.org/officeDocument/2006/relationships/image" Target="../media/image90.jp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hyperlink" Target="http://arxiv.org/pdf/1412.1897.pdf"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92.gif"/><Relationship Id="rId2" Type="http://schemas.openxmlformats.org/officeDocument/2006/relationships/hyperlink" Target="https://www.theverge.com/2018/1/3/16844842/ai-computer-vision-trick-adversarial-patches-google"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3.xml"/><Relationship Id="rId1" Type="http://schemas.openxmlformats.org/officeDocument/2006/relationships/slideLayout" Target="../slideLayouts/slideLayout16.xml"/><Relationship Id="rId4" Type="http://schemas.openxmlformats.org/officeDocument/2006/relationships/hyperlink" Target="https://twitter.com/fchollet"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s://twitter.com/fchollet" TargetMode="External"/><Relationship Id="rId2" Type="http://schemas.openxmlformats.org/officeDocument/2006/relationships/image" Target="../media/image94.png"/><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s://github.com/anishathalye/obfuscated-gradients" TargetMode="External"/><Relationship Id="rId1" Type="http://schemas.openxmlformats.org/officeDocument/2006/relationships/slideLayout" Target="../slideLayouts/slideLayout4.xml"/><Relationship Id="rId4" Type="http://schemas.openxmlformats.org/officeDocument/2006/relationships/image" Target="../media/image96.png"/></Relationships>
</file>

<file path=ppt/slides/_rels/slide6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15.xml"/><Relationship Id="rId6" Type="http://schemas.openxmlformats.org/officeDocument/2006/relationships/hyperlink" Target="https://github.com/google/deepdream" TargetMode="External"/><Relationship Id="rId5" Type="http://schemas.openxmlformats.org/officeDocument/2006/relationships/image" Target="../media/image105.jpg"/><Relationship Id="rId4" Type="http://schemas.openxmlformats.org/officeDocument/2006/relationships/image" Target="../media/image104.jpg"/></Relationships>
</file>

<file path=ppt/slides/_rels/slide7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06.jpg"/><Relationship Id="rId1" Type="http://schemas.openxmlformats.org/officeDocument/2006/relationships/slideLayout" Target="../slideLayouts/slideLayout13.xml"/><Relationship Id="rId4" Type="http://schemas.openxmlformats.org/officeDocument/2006/relationships/image" Target="../media/image108.jpg"/></Relationships>
</file>

<file path=ppt/slides/_rels/slide76.xml.rels><?xml version="1.0" encoding="UTF-8" standalone="yes"?>
<Relationships xmlns="http://schemas.openxmlformats.org/package/2006/relationships"><Relationship Id="rId3" Type="http://schemas.openxmlformats.org/officeDocument/2006/relationships/hyperlink" Target="https://www.youtube.com/watch?v=oyxSerkkP4o" TargetMode="External"/><Relationship Id="rId2" Type="http://schemas.openxmlformats.org/officeDocument/2006/relationships/hyperlink" Target="https://www.youtube.com/watch?v=DgPaCWJL7XI" TargetMode="Externa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hyperlink" Target="https://github.com/jcjohnson/neural-style" TargetMode="External"/><Relationship Id="rId1" Type="http://schemas.openxmlformats.org/officeDocument/2006/relationships/slideLayout" Target="../slideLayouts/slideLayout13.xml"/><Relationship Id="rId5" Type="http://schemas.openxmlformats.org/officeDocument/2006/relationships/image" Target="../media/image111.jpg"/><Relationship Id="rId4" Type="http://schemas.openxmlformats.org/officeDocument/2006/relationships/image" Target="../media/image110.jpg"/></Relationships>
</file>

<file path=ppt/slides/_rels/slide7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112.jp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84.jpg"/><Relationship Id="rId1" Type="http://schemas.openxmlformats.org/officeDocument/2006/relationships/slideLayout" Target="../slideLayouts/slideLayout13.xml"/><Relationship Id="rId4" Type="http://schemas.openxmlformats.org/officeDocument/2006/relationships/image" Target="../media/image113.jpg"/></Relationships>
</file>

<file path=ppt/slides/_rels/slide8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114.jpg"/><Relationship Id="rId1" Type="http://schemas.openxmlformats.org/officeDocument/2006/relationships/slideLayout" Target="../slideLayouts/slideLayout13.xml"/><Relationship Id="rId5" Type="http://schemas.openxmlformats.org/officeDocument/2006/relationships/image" Target="../media/image112.jpg"/><Relationship Id="rId4" Type="http://schemas.openxmlformats.org/officeDocument/2006/relationships/image" Target="../media/image111.jpg"/></Relationships>
</file>

<file path=ppt/slides/_rels/slide82.xml.rels><?xml version="1.0" encoding="UTF-8" standalone="yes"?>
<Relationships xmlns="http://schemas.openxmlformats.org/package/2006/relationships"><Relationship Id="rId8" Type="http://schemas.openxmlformats.org/officeDocument/2006/relationships/image" Target="../media/image121.jpg"/><Relationship Id="rId3" Type="http://schemas.openxmlformats.org/officeDocument/2006/relationships/image" Target="../media/image116.jpg"/><Relationship Id="rId7" Type="http://schemas.openxmlformats.org/officeDocument/2006/relationships/image" Target="../media/image120.jpg"/><Relationship Id="rId2" Type="http://schemas.openxmlformats.org/officeDocument/2006/relationships/image" Target="../media/image115.jpg"/><Relationship Id="rId1" Type="http://schemas.openxmlformats.org/officeDocument/2006/relationships/slideLayout" Target="../slideLayouts/slideLayout15.xml"/><Relationship Id="rId6" Type="http://schemas.openxmlformats.org/officeDocument/2006/relationships/image" Target="../media/image119.jpg"/><Relationship Id="rId5" Type="http://schemas.openxmlformats.org/officeDocument/2006/relationships/image" Target="../media/image118.jpg"/><Relationship Id="rId4" Type="http://schemas.openxmlformats.org/officeDocument/2006/relationships/image" Target="../media/image117.jpg"/><Relationship Id="rId9" Type="http://schemas.openxmlformats.org/officeDocument/2006/relationships/image" Target="../media/image122.jpg"/></Relationships>
</file>

<file path=ppt/slides/_rels/slide8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 March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42814" y="1511559"/>
            <a:ext cx="7221982" cy="3690274"/>
          </a:xfrm>
        </p:spPr>
      </p:pic>
      <p:sp>
        <p:nvSpPr>
          <p:cNvPr id="6" name="TextBox 5"/>
          <p:cNvSpPr txBox="1"/>
          <p:nvPr/>
        </p:nvSpPr>
        <p:spPr>
          <a:xfrm>
            <a:off x="7642302" y="6440993"/>
            <a:ext cx="15016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Russell, 2009</a:t>
            </a:r>
          </a:p>
        </p:txBody>
      </p:sp>
    </p:spTree>
    <p:extLst>
      <p:ext uri="{BB962C8B-B14F-4D97-AF65-F5344CB8AC3E}">
        <p14:creationId xmlns:p14="http://schemas.microsoft.com/office/powerpoint/2010/main" val="387759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Simultaneous contrast</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7506" y="1825625"/>
            <a:ext cx="6468988" cy="4351338"/>
          </a:xfrm>
        </p:spPr>
      </p:pic>
    </p:spTree>
    <p:extLst>
      <p:ext uri="{BB962C8B-B14F-4D97-AF65-F5344CB8AC3E}">
        <p14:creationId xmlns:p14="http://schemas.microsoft.com/office/powerpoint/2010/main" val="2281311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628651" y="1481666"/>
            <a:ext cx="7886700" cy="3894667"/>
          </a:xfrm>
          <a:prstGeom prst="rect">
            <a:avLst/>
          </a:prstGeom>
        </p:spPr>
      </p:pic>
    </p:spTree>
    <p:extLst>
      <p:ext uri="{BB962C8B-B14F-4D97-AF65-F5344CB8AC3E}">
        <p14:creationId xmlns:p14="http://schemas.microsoft.com/office/powerpoint/2010/main" val="2683743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628650" y="1486092"/>
            <a:ext cx="7906975" cy="3895805"/>
          </a:xfrm>
          <a:prstGeom prst="rect">
            <a:avLst/>
          </a:prstGeom>
        </p:spPr>
      </p:pic>
    </p:spTree>
    <p:extLst>
      <p:ext uri="{BB962C8B-B14F-4D97-AF65-F5344CB8AC3E}">
        <p14:creationId xmlns:p14="http://schemas.microsoft.com/office/powerpoint/2010/main" val="3044938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BB0AF-3618-4D69-9570-CE85353A67BC}"/>
              </a:ext>
            </a:extLst>
          </p:cNvPr>
          <p:cNvSpPr>
            <a:spLocks noGrp="1"/>
          </p:cNvSpPr>
          <p:nvPr>
            <p:ph type="title"/>
          </p:nvPr>
        </p:nvSpPr>
        <p:spPr/>
        <p:txBody>
          <a:bodyPr/>
          <a:lstStyle/>
          <a:p>
            <a:r>
              <a:rPr lang="en-US" dirty="0"/>
              <a:t>Training Neural Networks</a:t>
            </a:r>
          </a:p>
        </p:txBody>
      </p:sp>
      <p:sp>
        <p:nvSpPr>
          <p:cNvPr id="3" name="Content Placeholder 2">
            <a:extLst>
              <a:ext uri="{FF2B5EF4-FFF2-40B4-BE49-F238E27FC236}">
                <a16:creationId xmlns:a16="http://schemas.microsoft.com/office/drawing/2014/main" id="{D19EF59E-84B9-4617-9D21-934DC769FA49}"/>
              </a:ext>
            </a:extLst>
          </p:cNvPr>
          <p:cNvSpPr>
            <a:spLocks noGrp="1"/>
          </p:cNvSpPr>
          <p:nvPr>
            <p:ph idx="1"/>
          </p:nvPr>
        </p:nvSpPr>
        <p:spPr>
          <a:xfrm>
            <a:off x="628650" y="1825624"/>
            <a:ext cx="7886700" cy="4686687"/>
          </a:xfrm>
        </p:spPr>
        <p:txBody>
          <a:bodyPr>
            <a:normAutofit/>
          </a:bodyPr>
          <a:lstStyle/>
          <a:p>
            <a:r>
              <a:rPr lang="en-US" dirty="0"/>
              <a:t>Build network architecture</a:t>
            </a:r>
          </a:p>
          <a:p>
            <a:pPr marL="0" indent="0">
              <a:buNone/>
            </a:pPr>
            <a:r>
              <a:rPr lang="en-US" dirty="0"/>
              <a:t>   and define loss function</a:t>
            </a:r>
          </a:p>
          <a:p>
            <a:r>
              <a:rPr lang="en-US" dirty="0"/>
              <a:t>Pick hyperparameters – learning rate, batch size</a:t>
            </a:r>
          </a:p>
          <a:p>
            <a:r>
              <a:rPr lang="en-US" dirty="0"/>
              <a:t>Initialize weights + bias in each layer randomly</a:t>
            </a:r>
          </a:p>
          <a:p>
            <a:endParaRPr lang="en-US" dirty="0"/>
          </a:p>
          <a:p>
            <a:r>
              <a:rPr lang="en-US" dirty="0"/>
              <a:t>While loss still decreasing</a:t>
            </a:r>
          </a:p>
          <a:p>
            <a:pPr lvl="1"/>
            <a:r>
              <a:rPr lang="en-US" dirty="0"/>
              <a:t>Shuffle training data</a:t>
            </a:r>
          </a:p>
          <a:p>
            <a:pPr lvl="1"/>
            <a:r>
              <a:rPr lang="en-US" dirty="0"/>
              <a:t>For each data point </a:t>
            </a:r>
            <a:r>
              <a:rPr lang="en-US" i="1" dirty="0" err="1"/>
              <a:t>i</a:t>
            </a:r>
            <a:r>
              <a:rPr lang="en-US" i="1" dirty="0"/>
              <a:t>=1…n  (maybe as mini-batch)</a:t>
            </a:r>
          </a:p>
          <a:p>
            <a:pPr lvl="2"/>
            <a:r>
              <a:rPr lang="en-US" i="1" dirty="0"/>
              <a:t>Gradient descent</a:t>
            </a:r>
            <a:endParaRPr lang="en-US" dirty="0"/>
          </a:p>
          <a:p>
            <a:pPr lvl="1"/>
            <a:r>
              <a:rPr lang="en-US" dirty="0"/>
              <a:t>Check validation set loss</a:t>
            </a:r>
          </a:p>
        </p:txBody>
      </p:sp>
      <p:pic>
        <p:nvPicPr>
          <p:cNvPr id="4" name="Content Placeholder 4">
            <a:extLst>
              <a:ext uri="{FF2B5EF4-FFF2-40B4-BE49-F238E27FC236}">
                <a16:creationId xmlns:a16="http://schemas.microsoft.com/office/drawing/2014/main" id="{CBAE3EF8-49D9-45F8-961D-DA4AA6534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0061" y="1579177"/>
            <a:ext cx="3279586" cy="1230932"/>
          </a:xfrm>
          <a:prstGeom prst="rect">
            <a:avLst/>
          </a:prstGeom>
        </p:spPr>
      </p:pic>
      <p:sp>
        <p:nvSpPr>
          <p:cNvPr id="5" name="Right Brace 4">
            <a:extLst>
              <a:ext uri="{FF2B5EF4-FFF2-40B4-BE49-F238E27FC236}">
                <a16:creationId xmlns:a16="http://schemas.microsoft.com/office/drawing/2014/main" id="{6030DED9-8DF0-48F7-AD58-42202D67807E}"/>
              </a:ext>
            </a:extLst>
          </p:cNvPr>
          <p:cNvSpPr/>
          <p:nvPr/>
        </p:nvSpPr>
        <p:spPr>
          <a:xfrm>
            <a:off x="7613805" y="5209788"/>
            <a:ext cx="368300" cy="85566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1CA71DB8-CE67-4589-9028-8CCFCC643213}"/>
              </a:ext>
            </a:extLst>
          </p:cNvPr>
          <p:cNvSpPr txBox="1"/>
          <p:nvPr/>
        </p:nvSpPr>
        <p:spPr>
          <a:xfrm>
            <a:off x="7823200" y="5090467"/>
            <a:ext cx="1384300" cy="461665"/>
          </a:xfrm>
          <a:prstGeom prst="rect">
            <a:avLst/>
          </a:prstGeom>
          <a:noFill/>
        </p:spPr>
        <p:txBody>
          <a:bodyPr wrap="square" rtlCol="0">
            <a:spAutoFit/>
          </a:bodyPr>
          <a:lstStyle/>
          <a:p>
            <a:r>
              <a:rPr lang="en-US" sz="2400" i="1" dirty="0"/>
              <a:t>“Epoch“</a:t>
            </a:r>
          </a:p>
        </p:txBody>
      </p:sp>
    </p:spTree>
    <p:extLst>
      <p:ext uri="{BB962C8B-B14F-4D97-AF65-F5344CB8AC3E}">
        <p14:creationId xmlns:p14="http://schemas.microsoft.com/office/powerpoint/2010/main" val="234247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1743"/>
            <a:ext cx="7886700" cy="1325563"/>
          </a:xfrm>
        </p:spPr>
        <p:txBody>
          <a:bodyPr>
            <a:normAutofit/>
          </a:bodyPr>
          <a:lstStyle/>
          <a:p>
            <a:r>
              <a:rPr lang="en-US" sz="3600" dirty="0"/>
              <a:t>Stochastic Gradient Descent</a:t>
            </a:r>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4093" y="1137030"/>
            <a:ext cx="3299057" cy="2590169"/>
          </a:xfrm>
        </p:spPr>
      </p:pic>
      <p:sp>
        <p:nvSpPr>
          <p:cNvPr id="12" name="TextBox 11"/>
          <p:cNvSpPr txBox="1"/>
          <p:nvPr/>
        </p:nvSpPr>
        <p:spPr>
          <a:xfrm>
            <a:off x="628650" y="1137030"/>
            <a:ext cx="4512063" cy="2308324"/>
          </a:xfrm>
          <a:prstGeom prst="rect">
            <a:avLst/>
          </a:prstGeom>
          <a:noFill/>
        </p:spPr>
        <p:txBody>
          <a:bodyPr wrap="square" rtlCol="0">
            <a:spAutoFit/>
          </a:bodyPr>
          <a:lstStyle/>
          <a:p>
            <a:r>
              <a:rPr lang="en-US" sz="2400" dirty="0"/>
              <a:t>Try to speed up processing with random training subsets</a:t>
            </a:r>
          </a:p>
          <a:p>
            <a:endParaRPr lang="en-US" sz="2400" dirty="0"/>
          </a:p>
          <a:p>
            <a:r>
              <a:rPr lang="en-US" sz="2400" dirty="0"/>
              <a:t>Loss will not always decrease (locally) as training data point is random, but converges over time.</a:t>
            </a:r>
          </a:p>
        </p:txBody>
      </p:sp>
      <p:sp>
        <p:nvSpPr>
          <p:cNvPr id="3" name="TextBox 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grpSp>
        <p:nvGrpSpPr>
          <p:cNvPr id="4" name="Group 3">
            <a:extLst>
              <a:ext uri="{FF2B5EF4-FFF2-40B4-BE49-F238E27FC236}">
                <a16:creationId xmlns:a16="http://schemas.microsoft.com/office/drawing/2014/main" id="{1D2D7595-363F-4955-BB11-B8B320C1F28B}"/>
              </a:ext>
            </a:extLst>
          </p:cNvPr>
          <p:cNvGrpSpPr/>
          <p:nvPr/>
        </p:nvGrpSpPr>
        <p:grpSpPr>
          <a:xfrm>
            <a:off x="5921780" y="4128775"/>
            <a:ext cx="2408180" cy="2582209"/>
            <a:chOff x="2542961" y="1825625"/>
            <a:chExt cx="4058078" cy="4351338"/>
          </a:xfrm>
        </p:grpSpPr>
        <p:pic>
          <p:nvPicPr>
            <p:cNvPr id="6" name="Content Placeholder 4">
              <a:extLst>
                <a:ext uri="{FF2B5EF4-FFF2-40B4-BE49-F238E27FC236}">
                  <a16:creationId xmlns:a16="http://schemas.microsoft.com/office/drawing/2014/main" id="{47D17228-356E-4D53-B6ED-92DD11E831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2961" y="1825625"/>
              <a:ext cx="4058078" cy="4351338"/>
            </a:xfrm>
            <a:prstGeom prst="rect">
              <a:avLst/>
            </a:prstGeom>
          </p:spPr>
        </p:pic>
        <p:cxnSp>
          <p:nvCxnSpPr>
            <p:cNvPr id="7" name="Straight Arrow Connector 6">
              <a:extLst>
                <a:ext uri="{FF2B5EF4-FFF2-40B4-BE49-F238E27FC236}">
                  <a16:creationId xmlns:a16="http://schemas.microsoft.com/office/drawing/2014/main" id="{2EC1E4A7-99B6-40FB-B3C4-C742DAEB1AAF}"/>
                </a:ext>
              </a:extLst>
            </p:cNvPr>
            <p:cNvCxnSpPr>
              <a:cxnSpLocks/>
            </p:cNvCxnSpPr>
            <p:nvPr/>
          </p:nvCxnSpPr>
          <p:spPr>
            <a:xfrm flipV="1">
              <a:off x="3136900" y="4984750"/>
              <a:ext cx="47625"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8" name="Straight Arrow Connector 7">
              <a:extLst>
                <a:ext uri="{FF2B5EF4-FFF2-40B4-BE49-F238E27FC236}">
                  <a16:creationId xmlns:a16="http://schemas.microsoft.com/office/drawing/2014/main" id="{C4E5D9AD-0164-4EE2-A9F5-F73CD3F834A1}"/>
                </a:ext>
              </a:extLst>
            </p:cNvPr>
            <p:cNvCxnSpPr>
              <a:cxnSpLocks/>
            </p:cNvCxnSpPr>
            <p:nvPr/>
          </p:nvCxnSpPr>
          <p:spPr>
            <a:xfrm>
              <a:off x="3232150" y="4984750"/>
              <a:ext cx="540704"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9" name="Straight Arrow Connector 8">
              <a:extLst>
                <a:ext uri="{FF2B5EF4-FFF2-40B4-BE49-F238E27FC236}">
                  <a16:creationId xmlns:a16="http://schemas.microsoft.com/office/drawing/2014/main" id="{8A145E85-40E6-46D7-8760-A291707F3FFD}"/>
                </a:ext>
              </a:extLst>
            </p:cNvPr>
            <p:cNvCxnSpPr>
              <a:cxnSpLocks/>
            </p:cNvCxnSpPr>
            <p:nvPr/>
          </p:nvCxnSpPr>
          <p:spPr>
            <a:xfrm flipH="1" flipV="1">
              <a:off x="3439742" y="4592140"/>
              <a:ext cx="296970" cy="6028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0" name="Straight Arrow Connector 9">
              <a:extLst>
                <a:ext uri="{FF2B5EF4-FFF2-40B4-BE49-F238E27FC236}">
                  <a16:creationId xmlns:a16="http://schemas.microsoft.com/office/drawing/2014/main" id="{CABEACDA-EBDF-42F2-83FC-8775593AFB04}"/>
                </a:ext>
              </a:extLst>
            </p:cNvPr>
            <p:cNvCxnSpPr>
              <a:cxnSpLocks/>
            </p:cNvCxnSpPr>
            <p:nvPr/>
          </p:nvCxnSpPr>
          <p:spPr>
            <a:xfrm>
              <a:off x="3473926" y="4608214"/>
              <a:ext cx="592031" cy="2345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3" name="Straight Arrow Connector 12">
              <a:extLst>
                <a:ext uri="{FF2B5EF4-FFF2-40B4-BE49-F238E27FC236}">
                  <a16:creationId xmlns:a16="http://schemas.microsoft.com/office/drawing/2014/main" id="{9069C8A5-E109-4662-873B-1A59170E8655}"/>
                </a:ext>
              </a:extLst>
            </p:cNvPr>
            <p:cNvCxnSpPr>
              <a:cxnSpLocks/>
            </p:cNvCxnSpPr>
            <p:nvPr/>
          </p:nvCxnSpPr>
          <p:spPr>
            <a:xfrm flipH="1" flipV="1">
              <a:off x="3698610" y="4281388"/>
              <a:ext cx="367347" cy="511668"/>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4" name="Straight Arrow Connector 13">
              <a:extLst>
                <a:ext uri="{FF2B5EF4-FFF2-40B4-BE49-F238E27FC236}">
                  <a16:creationId xmlns:a16="http://schemas.microsoft.com/office/drawing/2014/main" id="{B1F9E069-E98B-4383-B886-6A880114D11F}"/>
                </a:ext>
              </a:extLst>
            </p:cNvPr>
            <p:cNvCxnSpPr>
              <a:cxnSpLocks/>
            </p:cNvCxnSpPr>
            <p:nvPr/>
          </p:nvCxnSpPr>
          <p:spPr>
            <a:xfrm>
              <a:off x="3698610" y="4281388"/>
              <a:ext cx="592031" cy="255834"/>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5" name="Straight Arrow Connector 14">
              <a:extLst>
                <a:ext uri="{FF2B5EF4-FFF2-40B4-BE49-F238E27FC236}">
                  <a16:creationId xmlns:a16="http://schemas.microsoft.com/office/drawing/2014/main" id="{B483040D-8579-4009-9854-F58128D03055}"/>
                </a:ext>
              </a:extLst>
            </p:cNvPr>
            <p:cNvCxnSpPr>
              <a:cxnSpLocks/>
            </p:cNvCxnSpPr>
            <p:nvPr/>
          </p:nvCxnSpPr>
          <p:spPr>
            <a:xfrm flipH="1" flipV="1">
              <a:off x="3974120" y="4071765"/>
              <a:ext cx="316521" cy="394465"/>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grpSp>
      <p:sp>
        <p:nvSpPr>
          <p:cNvPr id="16" name="Title 1">
            <a:extLst>
              <a:ext uri="{FF2B5EF4-FFF2-40B4-BE49-F238E27FC236}">
                <a16:creationId xmlns:a16="http://schemas.microsoft.com/office/drawing/2014/main" id="{B8AD671B-F225-40AB-B6E9-7AE4BEA91872}"/>
              </a:ext>
            </a:extLst>
          </p:cNvPr>
          <p:cNvSpPr txBox="1">
            <a:spLocks/>
          </p:cNvSpPr>
          <p:nvPr/>
        </p:nvSpPr>
        <p:spPr>
          <a:xfrm>
            <a:off x="628650" y="3860773"/>
            <a:ext cx="7886700" cy="7785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Momentum</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F71E123-6B7F-4689-8D7A-ABB0ABE4CCF7}"/>
                  </a:ext>
                </a:extLst>
              </p:cNvPr>
              <p:cNvSpPr/>
              <p:nvPr/>
            </p:nvSpPr>
            <p:spPr>
              <a:xfrm>
                <a:off x="886979" y="5425796"/>
                <a:ext cx="4344567" cy="8222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b="1" i="1">
                              <a:latin typeface="Cambria Math" panose="02040503050406030204" pitchFamily="18" charset="0"/>
                              <a:ea typeface="Cambria Math" panose="02040503050406030204" pitchFamily="18" charset="0"/>
                            </a:rPr>
                            <m:t>𝜽</m:t>
                          </m:r>
                        </m:e>
                        <m:sub>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 </m:t>
                      </m:r>
                      <m:sSub>
                        <m:sSubPr>
                          <m:ctrlPr>
                            <a:rPr lang="en-US" sz="2000" i="1">
                              <a:latin typeface="Cambria Math" panose="02040503050406030204" pitchFamily="18" charset="0"/>
                              <a:ea typeface="Cambria Math" panose="02040503050406030204" pitchFamily="18" charset="0"/>
                            </a:rPr>
                          </m:ctrlPr>
                        </m:sSubPr>
                        <m:e>
                          <m:r>
                            <a:rPr lang="en-US" sz="2000" b="1" i="1">
                              <a:latin typeface="Cambria Math" panose="02040503050406030204" pitchFamily="18" charset="0"/>
                              <a:ea typeface="Cambria Math" panose="02040503050406030204" pitchFamily="18" charset="0"/>
                            </a:rPr>
                            <m:t>𝜽</m:t>
                          </m:r>
                        </m:e>
                        <m:sub>
                          <m:r>
                            <a:rPr lang="en-US" sz="2000" i="1">
                              <a:latin typeface="Cambria Math" panose="02040503050406030204" pitchFamily="18" charset="0"/>
                              <a:ea typeface="Cambria Math" panose="02040503050406030204" pitchFamily="18" charset="0"/>
                            </a:rPr>
                            <m:t>𝑡</m:t>
                          </m:r>
                        </m:sub>
                      </m:sSub>
                      <m:r>
                        <a:rPr lang="en-US" sz="2000" i="1">
                          <a:latin typeface="Cambria Math" panose="02040503050406030204" pitchFamily="18" charset="0"/>
                          <a:ea typeface="Cambria Math" panose="02040503050406030204" pitchFamily="18" charset="0"/>
                        </a:rPr>
                        <m:t> − </m:t>
                      </m:r>
                      <m:r>
                        <a:rPr lang="en-US" sz="2000" i="1">
                          <a:latin typeface="Cambria Math" panose="02040503050406030204" pitchFamily="18" charset="0"/>
                          <a:ea typeface="Cambria Math" panose="02040503050406030204" pitchFamily="18" charset="0"/>
                        </a:rPr>
                        <m:t>𝛾</m:t>
                      </m:r>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𝛼</m:t>
                          </m:r>
                          <m:sSub>
                            <m:sSubPr>
                              <m:ctrlPr>
                                <a:rPr lang="en-US" sz="2000" i="1">
                                  <a:latin typeface="Cambria Math" panose="02040503050406030204" pitchFamily="18" charset="0"/>
                                  <a:ea typeface="Cambria Math" panose="02040503050406030204" pitchFamily="18" charset="0"/>
                                </a:rPr>
                              </m:ctrlPr>
                            </m:sSubPr>
                            <m:e>
                              <m:d>
                                <m:dPr>
                                  <m:begChr m:val="["/>
                                  <m:endChr m:val="]"/>
                                  <m:ctrlPr>
                                    <a:rPr lang="en-US" sz="2000" i="1">
                                      <a:latin typeface="Cambria Math" panose="02040503050406030204" pitchFamily="18" charset="0"/>
                                      <a:ea typeface="Cambria Math" panose="02040503050406030204" pitchFamily="18" charset="0"/>
                                    </a:rPr>
                                  </m:ctrlPr>
                                </m:dPr>
                                <m:e>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𝐿</m:t>
                                      </m:r>
                                    </m:num>
                                    <m:den>
                                      <m:r>
                                        <a:rPr lang="en-US" sz="2000" i="1">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mbria Math" panose="02040503050406030204" pitchFamily="18" charset="0"/>
                                        </a:rPr>
                                        <m:t>𝜽</m:t>
                                      </m:r>
                                    </m:den>
                                  </m:f>
                                </m:e>
                              </m:d>
                            </m:e>
                            <m:sub>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d>
                                <m:dPr>
                                  <m:begChr m:val="["/>
                                  <m:endChr m:val="]"/>
                                  <m:ctrlPr>
                                    <a:rPr lang="en-US" sz="2000" i="1">
                                      <a:latin typeface="Cambria Math" panose="02040503050406030204" pitchFamily="18" charset="0"/>
                                      <a:ea typeface="Cambria Math" panose="02040503050406030204" pitchFamily="18" charset="0"/>
                                    </a:rPr>
                                  </m:ctrlPr>
                                </m:dPr>
                                <m:e>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𝐿</m:t>
                                      </m:r>
                                    </m:num>
                                    <m:den>
                                      <m:r>
                                        <a:rPr lang="en-US" sz="2000" i="1">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mbria Math" panose="02040503050406030204" pitchFamily="18" charset="0"/>
                                        </a:rPr>
                                        <m:t>𝜽</m:t>
                                      </m:r>
                                    </m:den>
                                  </m:f>
                                </m:e>
                              </m:d>
                            </m:e>
                            <m:sub>
                              <m:r>
                                <a:rPr lang="en-US" sz="2000" i="1">
                                  <a:latin typeface="Cambria Math" panose="02040503050406030204" pitchFamily="18" charset="0"/>
                                  <a:ea typeface="Cambria Math" panose="02040503050406030204" pitchFamily="18" charset="0"/>
                                </a:rPr>
                                <m:t>𝑡</m:t>
                              </m:r>
                            </m:sub>
                          </m:sSub>
                        </m:e>
                      </m:d>
                    </m:oMath>
                  </m:oMathPara>
                </a14:m>
                <a:endParaRPr lang="en-US" sz="2000" dirty="0"/>
              </a:p>
            </p:txBody>
          </p:sp>
        </mc:Choice>
        <mc:Fallback xmlns="">
          <p:sp>
            <p:nvSpPr>
              <p:cNvPr id="5" name="Rectangle 4">
                <a:extLst>
                  <a:ext uri="{FF2B5EF4-FFF2-40B4-BE49-F238E27FC236}">
                    <a16:creationId xmlns:a16="http://schemas.microsoft.com/office/drawing/2014/main" id="{AF71E123-6B7F-4689-8D7A-ABB0ABE4CCF7}"/>
                  </a:ext>
                </a:extLst>
              </p:cNvPr>
              <p:cNvSpPr>
                <a:spLocks noRot="1" noChangeAspect="1" noMove="1" noResize="1" noEditPoints="1" noAdjustHandles="1" noChangeArrowheads="1" noChangeShapeType="1" noTextEdit="1"/>
              </p:cNvSpPr>
              <p:nvPr/>
            </p:nvSpPr>
            <p:spPr>
              <a:xfrm>
                <a:off x="886979" y="5425796"/>
                <a:ext cx="4344567" cy="822276"/>
              </a:xfrm>
              <a:prstGeom prst="rect">
                <a:avLst/>
              </a:prstGeom>
              <a:blipFill>
                <a:blip r:embed="rId4"/>
                <a:stretch>
                  <a:fillRect/>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A702EC2D-FB14-459E-9CF1-F943A855DD1C}"/>
              </a:ext>
            </a:extLst>
          </p:cNvPr>
          <p:cNvSpPr txBox="1"/>
          <p:nvPr/>
        </p:nvSpPr>
        <p:spPr>
          <a:xfrm>
            <a:off x="628650" y="4675792"/>
            <a:ext cx="4969262" cy="707886"/>
          </a:xfrm>
          <a:prstGeom prst="rect">
            <a:avLst/>
          </a:prstGeom>
          <a:noFill/>
        </p:spPr>
        <p:txBody>
          <a:bodyPr wrap="square" rtlCol="0">
            <a:spAutoFit/>
          </a:bodyPr>
          <a:lstStyle/>
          <a:p>
            <a:r>
              <a:rPr lang="en-US" sz="2000" dirty="0"/>
              <a:t>Gradient descent step size is weighted combination over time to dampen ping pong.</a:t>
            </a:r>
          </a:p>
        </p:txBody>
      </p:sp>
    </p:spTree>
    <p:extLst>
      <p:ext uri="{BB962C8B-B14F-4D97-AF65-F5344CB8AC3E}">
        <p14:creationId xmlns:p14="http://schemas.microsoft.com/office/powerpoint/2010/main" val="119310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304EF-F341-47DD-AA4D-2759588DDFA7}"/>
              </a:ext>
            </a:extLst>
          </p:cNvPr>
          <p:cNvSpPr>
            <a:spLocks noGrp="1"/>
          </p:cNvSpPr>
          <p:nvPr>
            <p:ph type="title"/>
          </p:nvPr>
        </p:nvSpPr>
        <p:spPr/>
        <p:txBody>
          <a:bodyPr/>
          <a:lstStyle/>
          <a:p>
            <a:r>
              <a:rPr lang="en-US" dirty="0"/>
              <a:t>Regularization</a:t>
            </a:r>
          </a:p>
        </p:txBody>
      </p:sp>
      <p:sp>
        <p:nvSpPr>
          <p:cNvPr id="3" name="Content Placeholder 2">
            <a:extLst>
              <a:ext uri="{FF2B5EF4-FFF2-40B4-BE49-F238E27FC236}">
                <a16:creationId xmlns:a16="http://schemas.microsoft.com/office/drawing/2014/main" id="{A8286668-B0B9-4B78-B67D-D57B4525680B}"/>
              </a:ext>
            </a:extLst>
          </p:cNvPr>
          <p:cNvSpPr>
            <a:spLocks noGrp="1"/>
          </p:cNvSpPr>
          <p:nvPr>
            <p:ph idx="1"/>
          </p:nvPr>
        </p:nvSpPr>
        <p:spPr/>
        <p:txBody>
          <a:bodyPr/>
          <a:lstStyle/>
          <a:p>
            <a:r>
              <a:rPr lang="en-US" dirty="0"/>
              <a:t>Penalize weights for simpler solution</a:t>
            </a:r>
          </a:p>
          <a:p>
            <a:pPr lvl="1"/>
            <a:r>
              <a:rPr lang="en-US" dirty="0"/>
              <a:t>Occam’s razor</a:t>
            </a:r>
          </a:p>
          <a:p>
            <a:endParaRPr lang="en-US" dirty="0"/>
          </a:p>
          <a:p>
            <a:endParaRPr lang="en-US" dirty="0"/>
          </a:p>
          <a:p>
            <a:r>
              <a:rPr lang="en-US" dirty="0"/>
              <a:t>Dropout half of neurons for</a:t>
            </a:r>
            <a:br>
              <a:rPr lang="en-US" dirty="0"/>
            </a:br>
            <a:r>
              <a:rPr lang="en-US" dirty="0"/>
              <a:t>each minibatch</a:t>
            </a:r>
          </a:p>
          <a:p>
            <a:pPr lvl="1"/>
            <a:r>
              <a:rPr lang="en-US" dirty="0"/>
              <a:t>Forces robustness</a:t>
            </a:r>
          </a:p>
          <a:p>
            <a:endParaRPr lang="en-US" dirty="0"/>
          </a:p>
          <a:p>
            <a:endParaRPr lang="en-US" dirty="0"/>
          </a:p>
        </p:txBody>
      </p:sp>
      <p:pic>
        <p:nvPicPr>
          <p:cNvPr id="4" name="Content Placeholder 3">
            <a:extLst>
              <a:ext uri="{FF2B5EF4-FFF2-40B4-BE49-F238E27FC236}">
                <a16:creationId xmlns:a16="http://schemas.microsoft.com/office/drawing/2014/main" id="{8C117758-379C-43DD-87B7-29F5B154AEA3}"/>
              </a:ext>
            </a:extLst>
          </p:cNvPr>
          <p:cNvPicPr>
            <a:picLocks noChangeAspect="1"/>
          </p:cNvPicPr>
          <p:nvPr/>
        </p:nvPicPr>
        <p:blipFill>
          <a:blip r:embed="rId2"/>
          <a:stretch>
            <a:fillRect/>
          </a:stretch>
        </p:blipFill>
        <p:spPr>
          <a:xfrm>
            <a:off x="5654327" y="3389971"/>
            <a:ext cx="2861023" cy="3121116"/>
          </a:xfrm>
          <a:prstGeom prst="rect">
            <a:avLst/>
          </a:prstGeom>
        </p:spPr>
      </p:pic>
      <p:grpSp>
        <p:nvGrpSpPr>
          <p:cNvPr id="7" name="Group 6">
            <a:extLst>
              <a:ext uri="{FF2B5EF4-FFF2-40B4-BE49-F238E27FC236}">
                <a16:creationId xmlns:a16="http://schemas.microsoft.com/office/drawing/2014/main" id="{9AB5BAB7-9077-4670-8679-A44E3114B2D0}"/>
              </a:ext>
            </a:extLst>
          </p:cNvPr>
          <p:cNvGrpSpPr/>
          <p:nvPr/>
        </p:nvGrpSpPr>
        <p:grpSpPr>
          <a:xfrm>
            <a:off x="1869945" y="2665560"/>
            <a:ext cx="2837559" cy="949861"/>
            <a:chOff x="1869945" y="2665560"/>
            <a:chExt cx="2837559" cy="949861"/>
          </a:xfrm>
        </p:grpSpPr>
        <p:pic>
          <p:nvPicPr>
            <p:cNvPr id="5" name="Picture 4">
              <a:extLst>
                <a:ext uri="{FF2B5EF4-FFF2-40B4-BE49-F238E27FC236}">
                  <a16:creationId xmlns:a16="http://schemas.microsoft.com/office/drawing/2014/main" id="{D59F8D6C-1D5B-49F2-B648-4AA1E07FDC98}"/>
                </a:ext>
              </a:extLst>
            </p:cNvPr>
            <p:cNvPicPr>
              <a:picLocks noChangeAspect="1"/>
            </p:cNvPicPr>
            <p:nvPr/>
          </p:nvPicPr>
          <p:blipFill>
            <a:blip r:embed="rId3"/>
            <a:stretch>
              <a:fillRect/>
            </a:stretch>
          </p:blipFill>
          <p:spPr>
            <a:xfrm>
              <a:off x="1869945" y="2665560"/>
              <a:ext cx="2837559" cy="949861"/>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A64255C-6BCC-4072-9E54-B42009616928}"/>
                    </a:ext>
                  </a:extLst>
                </p:cNvPr>
                <p:cNvSpPr txBox="1"/>
                <p:nvPr/>
              </p:nvSpPr>
              <p:spPr>
                <a:xfrm>
                  <a:off x="3240927" y="2757813"/>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6" name="TextBox 5">
                  <a:extLst>
                    <a:ext uri="{FF2B5EF4-FFF2-40B4-BE49-F238E27FC236}">
                      <a16:creationId xmlns:a16="http://schemas.microsoft.com/office/drawing/2014/main" id="{7A64255C-6BCC-4072-9E54-B42009616928}"/>
                    </a:ext>
                  </a:extLst>
                </p:cNvPr>
                <p:cNvSpPr txBox="1">
                  <a:spLocks noRot="1" noChangeAspect="1" noMove="1" noResize="1" noEditPoints="1" noAdjustHandles="1" noChangeArrowheads="1" noChangeShapeType="1" noTextEdit="1"/>
                </p:cNvSpPr>
                <p:nvPr/>
              </p:nvSpPr>
              <p:spPr>
                <a:xfrm>
                  <a:off x="3240927" y="2757813"/>
                  <a:ext cx="495300" cy="630942"/>
                </a:xfrm>
                <a:prstGeom prst="rect">
                  <a:avLst/>
                </a:prstGeom>
                <a:blipFill>
                  <a:blip r:embed="rId4"/>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437111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Deep learning is: </a:t>
            </a:r>
            <a:br>
              <a:rPr lang="en-US" dirty="0"/>
            </a:br>
            <a:r>
              <a:rPr lang="en-US" dirty="0"/>
              <a:t>- a black box </a:t>
            </a:r>
            <a:br>
              <a:rPr lang="en-US" dirty="0"/>
            </a:br>
            <a:r>
              <a:rPr lang="en-US" dirty="0"/>
              <a:t>- </a:t>
            </a:r>
            <a:r>
              <a:rPr lang="en-US" i="1" dirty="0"/>
              <a:t>also a black art</a:t>
            </a:r>
            <a:r>
              <a:rPr lang="en-US" dirty="0"/>
              <a:t>.</a:t>
            </a:r>
          </a:p>
          <a:p>
            <a:pPr marL="0" indent="0">
              <a:buNone/>
            </a:pPr>
            <a:endParaRPr lang="en-US" dirty="0"/>
          </a:p>
          <a:p>
            <a:pPr marL="0" indent="0">
              <a:buNone/>
            </a:pPr>
            <a:r>
              <a:rPr lang="en-US" dirty="0"/>
              <a:t>- Grad student </a:t>
            </a:r>
            <a:br>
              <a:rPr lang="en-US" dirty="0"/>
            </a:br>
            <a:r>
              <a:rPr lang="en-US" dirty="0"/>
              <a:t>  gradient descent :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578" y="3447478"/>
            <a:ext cx="4222044" cy="2729485"/>
          </a:xfrm>
          <a:prstGeom prst="rect">
            <a:avLst/>
          </a:prstGeom>
        </p:spPr>
      </p:pic>
      <p:sp>
        <p:nvSpPr>
          <p:cNvPr id="4" name="TextBox 3"/>
          <p:cNvSpPr txBox="1"/>
          <p:nvPr/>
        </p:nvSpPr>
        <p:spPr>
          <a:xfrm>
            <a:off x="6863644" y="6479822"/>
            <a:ext cx="2280356" cy="369332"/>
          </a:xfrm>
          <a:prstGeom prst="rect">
            <a:avLst/>
          </a:prstGeom>
          <a:noFill/>
        </p:spPr>
        <p:txBody>
          <a:bodyPr wrap="square" rtlCol="0">
            <a:spAutoFit/>
          </a:bodyPr>
          <a:lstStyle/>
          <a:p>
            <a:r>
              <a:rPr lang="en-US" dirty="0">
                <a:solidFill>
                  <a:schemeClr val="bg1">
                    <a:lumMod val="50000"/>
                  </a:schemeClr>
                </a:solidFill>
              </a:rPr>
              <a:t>http://www.isrtv.com/</a:t>
            </a:r>
          </a:p>
        </p:txBody>
      </p:sp>
    </p:spTree>
    <p:extLst>
      <p:ext uri="{BB962C8B-B14F-4D97-AF65-F5344CB8AC3E}">
        <p14:creationId xmlns:p14="http://schemas.microsoft.com/office/powerpoint/2010/main" val="2311849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8"/>
            <a:ext cx="8415989" cy="6230072"/>
          </a:xfrm>
        </p:spPr>
        <p:txBody>
          <a:bodyPr>
            <a:normAutofit/>
          </a:bodyPr>
          <a:lstStyle/>
          <a:p>
            <a:pPr marL="0" indent="0" fontAlgn="ctr">
              <a:buNone/>
            </a:pPr>
            <a:r>
              <a:rPr lang="en-US" i="1" dirty="0"/>
              <a:t>Why in Project 4 Q5 do we initialize the weights to zero?</a:t>
            </a:r>
          </a:p>
          <a:p>
            <a:pPr marL="0" indent="0" fontAlgn="ctr">
              <a:buNone/>
            </a:pPr>
            <a:endParaRPr lang="en-US" i="1" dirty="0"/>
          </a:p>
          <a:p>
            <a:pPr marL="0" indent="0" fontAlgn="ctr">
              <a:buNone/>
            </a:pPr>
            <a:r>
              <a:rPr lang="en-US" dirty="0"/>
              <a:t>Good question - a mistake on our part.</a:t>
            </a:r>
          </a:p>
          <a:p>
            <a:pPr marL="0" indent="0" fontAlgn="ctr">
              <a:buNone/>
            </a:pPr>
            <a:endParaRPr lang="en-US" dirty="0"/>
          </a:p>
          <a:p>
            <a:pPr marL="0" indent="0" fontAlgn="ctr">
              <a:buNone/>
            </a:pPr>
            <a:r>
              <a:rPr lang="en-US" dirty="0"/>
              <a:t>Setting zero weights makes all neurons equivalent as there is no difference in the gradient computed across neurons. Called “symmetric updates”.</a:t>
            </a:r>
          </a:p>
          <a:p>
            <a:pPr marL="0" indent="0" fontAlgn="ctr">
              <a:buNone/>
            </a:pPr>
            <a:endParaRPr lang="en-US" dirty="0"/>
          </a:p>
          <a:p>
            <a:pPr marL="0" indent="0" fontAlgn="ctr">
              <a:buNone/>
            </a:pPr>
            <a:r>
              <a:rPr lang="en-US" dirty="0"/>
              <a:t>Setting zero bias is OK; often we standardize the data beforehand (subtract mean, divide by std. dev) so a zero bias is a good initialization.</a:t>
            </a:r>
          </a:p>
        </p:txBody>
      </p:sp>
    </p:spTree>
    <p:extLst>
      <p:ext uri="{BB962C8B-B14F-4D97-AF65-F5344CB8AC3E}">
        <p14:creationId xmlns:p14="http://schemas.microsoft.com/office/powerpoint/2010/main" val="510119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12184" y="320018"/>
                <a:ext cx="8415989" cy="6230072"/>
              </a:xfrm>
            </p:spPr>
            <p:txBody>
              <a:bodyPr>
                <a:normAutofit lnSpcReduction="10000"/>
              </a:bodyPr>
              <a:lstStyle/>
              <a:p>
                <a:pPr marL="0" indent="0" fontAlgn="ctr">
                  <a:buNone/>
                </a:pPr>
                <a:r>
                  <a:rPr lang="en-US" i="1" dirty="0"/>
                  <a:t>Why in Project 4 Q5 do we initialize the weights to zero?</a:t>
                </a:r>
              </a:p>
              <a:p>
                <a:pPr marL="0" indent="0" fontAlgn="ctr">
                  <a:buNone/>
                </a:pPr>
                <a:r>
                  <a:rPr lang="en-US" i="1" dirty="0"/>
                  <a:t>So why did it still train?</a:t>
                </a:r>
              </a:p>
              <a:p>
                <a:pPr marL="0" indent="0" fontAlgn="ctr">
                  <a:buNone/>
                </a:pPr>
                <a:endParaRPr lang="en-US" dirty="0"/>
              </a:p>
              <a:p>
                <a:pPr marL="0" indent="0" fontAlgn="ctr">
                  <a:buNone/>
                </a:pPr>
                <a:r>
                  <a:rPr lang="en-US" dirty="0" err="1"/>
                  <a:t>Wx</a:t>
                </a:r>
                <a:r>
                  <a:rPr lang="en-US" dirty="0"/>
                  <a:t> = 0 for the layer output</a:t>
                </a:r>
              </a:p>
              <a:p>
                <a:pPr marL="0" indent="0" fontAlgn="ctr">
                  <a:buNone/>
                </a:pPr>
                <a:r>
                  <a:rPr lang="en-US" dirty="0"/>
                  <a:t>-&gt; produces uniform </a:t>
                </a:r>
                <a:r>
                  <a:rPr lang="en-US" dirty="0" err="1"/>
                  <a:t>softmax</a:t>
                </a:r>
                <a:r>
                  <a:rPr lang="en-US" dirty="0"/>
                  <a:t> output (each class equally probable; i.e., on MNIST, 0.1)</a:t>
                </a:r>
              </a:p>
              <a:p>
                <a:pPr marL="0" indent="0" fontAlgn="ctr">
                  <a:buNone/>
                </a:pPr>
                <a:endParaRPr lang="en-US" dirty="0"/>
              </a:p>
              <a:p>
                <a:pPr marL="0" indent="0" fontAlgn="ctr">
                  <a:buNone/>
                </a:pPr>
                <a:r>
                  <a:rPr lang="en-US" dirty="0"/>
                  <a:t>Gradient update rule and supervision label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𝑗</m:t>
                        </m:r>
                      </m:sub>
                    </m:sSub>
                  </m:oMath>
                </a14:m>
                <a:r>
                  <a:rPr lang="en-US" i="1" dirty="0"/>
                  <a:t> </a:t>
                </a:r>
                <a:r>
                  <a:rPr lang="en-US" dirty="0"/>
                  <a:t>still provides the right signal</a:t>
                </a:r>
              </a:p>
              <a:p>
                <a:pPr marL="0" indent="0" fontAlgn="ctr">
                  <a:buNone/>
                </a:pP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𝑝</m:t>
                        </m:r>
                      </m:e>
                      <m:sub>
                        <m:r>
                          <a:rPr lang="en-US" b="0" i="1" dirty="0" smtClean="0">
                            <a:latin typeface="Cambria Math" panose="02040503050406030204" pitchFamily="18" charset="0"/>
                          </a:rPr>
                          <m:t>𝑗</m:t>
                        </m:r>
                      </m:sub>
                    </m:sSub>
                  </m:oMath>
                </a14:m>
                <a:r>
                  <a:rPr lang="en-US" i="1" dirty="0"/>
                  <a:t> vs 1 –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𝑗</m:t>
                        </m:r>
                      </m:sub>
                    </m:sSub>
                  </m:oMath>
                </a14:m>
                <a:endParaRPr lang="en-US" i="1" dirty="0"/>
              </a:p>
              <a:p>
                <a:pPr marL="0" indent="0" fontAlgn="ctr">
                  <a:buNone/>
                </a:pPr>
                <a:endParaRPr lang="en-US" i="1" dirty="0"/>
              </a:p>
              <a:p>
                <a:pPr marL="0" indent="0" fontAlgn="ctr">
                  <a:buNone/>
                </a:pPr>
                <a:r>
                  <a:rPr lang="en-US" dirty="0"/>
                  <a:t>…but all neurons not of class j receive same gradient update.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12184" y="320018"/>
                <a:ext cx="8415989" cy="6230072"/>
              </a:xfrm>
              <a:blipFill>
                <a:blip r:embed="rId3"/>
                <a:stretch>
                  <a:fillRect l="-1448" t="-1957"/>
                </a:stretch>
              </a:blipFill>
            </p:spPr>
            <p:txBody>
              <a:bodyPr/>
              <a:lstStyle/>
              <a:p>
                <a:r>
                  <a:rPr lang="en-US">
                    <a:noFill/>
                  </a:rPr>
                  <a:t> </a:t>
                </a:r>
              </a:p>
            </p:txBody>
          </p:sp>
        </mc:Fallback>
      </mc:AlternateContent>
    </p:spTree>
    <p:extLst>
      <p:ext uri="{BB962C8B-B14F-4D97-AF65-F5344CB8AC3E}">
        <p14:creationId xmlns:p14="http://schemas.microsoft.com/office/powerpoint/2010/main" val="146463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8"/>
            <a:ext cx="8415989" cy="6230072"/>
          </a:xfrm>
        </p:spPr>
        <p:txBody>
          <a:bodyPr>
            <a:normAutofit/>
          </a:bodyPr>
          <a:lstStyle/>
          <a:p>
            <a:pPr marL="0" indent="0" fontAlgn="ctr">
              <a:buNone/>
            </a:pPr>
            <a:r>
              <a:rPr lang="en-US" i="1" dirty="0"/>
              <a:t>Why in Project 4 Q5 do we initialize the weights to zero?</a:t>
            </a:r>
          </a:p>
          <a:p>
            <a:pPr marL="0" indent="0" fontAlgn="ctr">
              <a:buNone/>
            </a:pPr>
            <a:endParaRPr lang="en-US" dirty="0"/>
          </a:p>
          <a:p>
            <a:pPr marL="0" indent="0" fontAlgn="ctr">
              <a:buNone/>
            </a:pPr>
            <a:r>
              <a:rPr lang="en-US" dirty="0"/>
              <a:t>In general, initialization is very important.</a:t>
            </a:r>
          </a:p>
          <a:p>
            <a:pPr marL="0" indent="0" fontAlgn="ctr">
              <a:buNone/>
            </a:pPr>
            <a:endParaRPr lang="en-US" i="1" dirty="0"/>
          </a:p>
          <a:p>
            <a:pPr marL="0" indent="0" fontAlgn="ctr">
              <a:buNone/>
            </a:pPr>
            <a:endParaRPr lang="en-US" i="1" dirty="0"/>
          </a:p>
          <a:p>
            <a:pPr marL="0" indent="0" fontAlgn="ctr">
              <a:buNone/>
            </a:pPr>
            <a:endParaRPr lang="en-US" i="1" dirty="0"/>
          </a:p>
          <a:p>
            <a:pPr marL="0" indent="0" fontAlgn="ctr">
              <a:buNone/>
            </a:pPr>
            <a:endParaRPr lang="en-US" i="1" dirty="0"/>
          </a:p>
          <a:p>
            <a:pPr marL="0" indent="0" fontAlgn="ctr">
              <a:buNone/>
            </a:pPr>
            <a:endParaRPr lang="en-US" i="1" dirty="0"/>
          </a:p>
          <a:p>
            <a:pPr marL="0" indent="0" fontAlgn="ctr">
              <a:buNone/>
            </a:pPr>
            <a:r>
              <a:rPr lang="en-US" i="1" dirty="0"/>
              <a:t>Good strategy: </a:t>
            </a:r>
            <a:r>
              <a:rPr lang="en-US" dirty="0"/>
              <a:t>He et al. 2015:</a:t>
            </a:r>
          </a:p>
          <a:p>
            <a:pPr marL="0" indent="0" fontAlgn="ctr">
              <a:buNone/>
            </a:pPr>
            <a:r>
              <a:rPr lang="en-US" dirty="0"/>
              <a:t>For </a:t>
            </a:r>
            <a:r>
              <a:rPr lang="en-US" dirty="0" err="1"/>
              <a:t>ReLU</a:t>
            </a:r>
            <a:r>
              <a:rPr lang="en-US" dirty="0"/>
              <a:t>, draw random weights from Gaussian distribution with variance = 2 / # inputs to layer</a:t>
            </a:r>
          </a:p>
        </p:txBody>
      </p:sp>
      <p:pic>
        <p:nvPicPr>
          <p:cNvPr id="1026" name="Picture 2" descr="MNIST CNN Losses">
            <a:extLst>
              <a:ext uri="{FF2B5EF4-FFF2-40B4-BE49-F238E27FC236}">
                <a16:creationId xmlns:a16="http://schemas.microsoft.com/office/drawing/2014/main" id="{DDDA5536-8092-403E-9C7E-7E015F9BD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50681"/>
            <a:ext cx="9144000" cy="22288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A8FB27B-B4D1-48B2-9EA1-72F4729BDB71}"/>
              </a:ext>
            </a:extLst>
          </p:cNvPr>
          <p:cNvSpPr txBox="1"/>
          <p:nvPr/>
        </p:nvSpPr>
        <p:spPr>
          <a:xfrm>
            <a:off x="6662058" y="6419462"/>
            <a:ext cx="2491274" cy="369332"/>
          </a:xfrm>
          <a:prstGeom prst="rect">
            <a:avLst/>
          </a:prstGeom>
          <a:noFill/>
        </p:spPr>
        <p:txBody>
          <a:bodyPr wrap="square" rtlCol="0">
            <a:spAutoFit/>
          </a:bodyPr>
          <a:lstStyle/>
          <a:p>
            <a:r>
              <a:rPr lang="en-US" dirty="0">
                <a:solidFill>
                  <a:schemeClr val="bg1">
                    <a:lumMod val="65000"/>
                  </a:schemeClr>
                </a:solidFill>
              </a:rPr>
              <a:t> [Image Andre </a:t>
            </a:r>
            <a:r>
              <a:rPr lang="en-US" dirty="0" err="1">
                <a:solidFill>
                  <a:schemeClr val="bg1">
                    <a:lumMod val="65000"/>
                  </a:schemeClr>
                </a:solidFill>
              </a:rPr>
              <a:t>Perunicic</a:t>
            </a:r>
            <a:r>
              <a:rPr lang="en-US" dirty="0">
                <a:solidFill>
                  <a:schemeClr val="bg1">
                    <a:lumMod val="65000"/>
                  </a:schemeClr>
                </a:solidFill>
              </a:rPr>
              <a:t>]</a:t>
            </a:r>
          </a:p>
        </p:txBody>
      </p:sp>
    </p:spTree>
    <p:extLst>
      <p:ext uri="{BB962C8B-B14F-4D97-AF65-F5344CB8AC3E}">
        <p14:creationId xmlns:p14="http://schemas.microsoft.com/office/powerpoint/2010/main" val="822694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5940822"/>
          </a:xfrm>
        </p:spPr>
        <p:txBody>
          <a:bodyPr>
            <a:normAutofit lnSpcReduction="10000"/>
          </a:bodyPr>
          <a:lstStyle/>
          <a:p>
            <a:pPr marL="0" indent="0" fontAlgn="ctr">
              <a:buNone/>
            </a:pPr>
            <a:r>
              <a:rPr lang="en-US" sz="2400" i="1" dirty="0"/>
              <a:t>What is activation function for?</a:t>
            </a:r>
          </a:p>
          <a:p>
            <a:pPr marL="0" indent="0" fontAlgn="ctr">
              <a:buNone/>
            </a:pPr>
            <a:r>
              <a:rPr lang="en-US" sz="2400" dirty="0"/>
              <a:t>To allow multiple layers; to avoid resulting composition of linear functions collapsing to a single layer. </a:t>
            </a:r>
          </a:p>
          <a:p>
            <a:pPr marL="0" indent="0" fontAlgn="ctr">
              <a:buNone/>
            </a:pPr>
            <a:endParaRPr lang="en-US" sz="2400" i="1" dirty="0"/>
          </a:p>
          <a:p>
            <a:pPr marL="0" indent="0" fontAlgn="ctr">
              <a:buNone/>
            </a:pPr>
            <a:r>
              <a:rPr lang="en-US" sz="2400" i="1" dirty="0"/>
              <a:t>Difference between CNN and convolution in feature extraction?</a:t>
            </a:r>
          </a:p>
          <a:p>
            <a:pPr marL="0" indent="0" fontAlgn="ctr">
              <a:buNone/>
            </a:pPr>
            <a:r>
              <a:rPr lang="en-US" sz="2400" dirty="0"/>
              <a:t>No difference! Same operation [correlation/convolution]</a:t>
            </a:r>
          </a:p>
          <a:p>
            <a:pPr marL="0" indent="0" fontAlgn="ctr">
              <a:buNone/>
            </a:pPr>
            <a:endParaRPr lang="en-US" sz="2400" i="1" dirty="0"/>
          </a:p>
          <a:p>
            <a:pPr marL="0" indent="0" fontAlgn="ctr">
              <a:buNone/>
            </a:pPr>
            <a:r>
              <a:rPr lang="en-US" sz="2400" i="1" dirty="0"/>
              <a:t>Why do we shave off pixels?</a:t>
            </a:r>
          </a:p>
          <a:p>
            <a:pPr marL="0" indent="0" fontAlgn="ctr">
              <a:buNone/>
            </a:pPr>
            <a:r>
              <a:rPr lang="en-US" sz="2400" dirty="0"/>
              <a:t>We only use the valid region of convolution; typically no padding.</a:t>
            </a:r>
          </a:p>
          <a:p>
            <a:pPr marL="0" indent="0" fontAlgn="ctr">
              <a:buNone/>
            </a:pPr>
            <a:r>
              <a:rPr lang="en-US" sz="2400" dirty="0"/>
              <a:t>Some recent works special case these edge convolutions.</a:t>
            </a:r>
          </a:p>
          <a:p>
            <a:pPr marL="0" indent="0" fontAlgn="ctr">
              <a:buNone/>
            </a:pPr>
            <a:endParaRPr lang="en-US" sz="2400" i="1" dirty="0"/>
          </a:p>
          <a:p>
            <a:pPr marL="0" indent="0" fontAlgn="ctr">
              <a:buNone/>
            </a:pPr>
            <a:r>
              <a:rPr lang="en-US" sz="2400" i="1" dirty="0"/>
              <a:t>Why multidimensional kernels?</a:t>
            </a:r>
          </a:p>
          <a:p>
            <a:pPr marL="0" indent="0" fontAlgn="ctr">
              <a:buNone/>
            </a:pPr>
            <a:r>
              <a:rPr lang="en-US" sz="2400" dirty="0"/>
              <a:t>We wish to convolve over the outputs of many other learned kernels -&gt; ‘integrating’ information via weighted sum of previous layer outputs.</a:t>
            </a:r>
          </a:p>
        </p:txBody>
      </p:sp>
    </p:spTree>
    <p:extLst>
      <p:ext uri="{BB962C8B-B14F-4D97-AF65-F5344CB8AC3E}">
        <p14:creationId xmlns:p14="http://schemas.microsoft.com/office/powerpoint/2010/main" val="163033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5940822"/>
          </a:xfrm>
        </p:spPr>
        <p:txBody>
          <a:bodyPr>
            <a:normAutofit/>
          </a:bodyPr>
          <a:lstStyle/>
          <a:p>
            <a:pPr marL="0" indent="0" fontAlgn="ctr">
              <a:buNone/>
            </a:pPr>
            <a:r>
              <a:rPr lang="en-US" sz="2400" i="1" dirty="0"/>
              <a:t>How to know which kernels to use in 2</a:t>
            </a:r>
            <a:r>
              <a:rPr lang="en-US" sz="2400" i="1" baseline="30000" dirty="0"/>
              <a:t>nd</a:t>
            </a:r>
            <a:r>
              <a:rPr lang="en-US" sz="2400" i="1" dirty="0"/>
              <a:t>+ convolution layers?</a:t>
            </a:r>
          </a:p>
          <a:p>
            <a:pPr marL="0" indent="0" fontAlgn="ctr">
              <a:buNone/>
            </a:pPr>
            <a:r>
              <a:rPr lang="en-US" sz="2400" dirty="0"/>
              <a:t>Gradient descent + back propagation learns them.</a:t>
            </a:r>
          </a:p>
          <a:p>
            <a:pPr marL="0" indent="0" fontAlgn="ctr">
              <a:buNone/>
            </a:pPr>
            <a:endParaRPr lang="en-US" sz="2400" dirty="0"/>
          </a:p>
          <a:p>
            <a:pPr marL="0" indent="0" fontAlgn="ctr">
              <a:buNone/>
            </a:pPr>
            <a:r>
              <a:rPr lang="en-US" sz="2400" i="1" dirty="0"/>
              <a:t>How to set weights on fully connected layers?</a:t>
            </a:r>
          </a:p>
          <a:p>
            <a:pPr marL="0" indent="0" fontAlgn="ctr">
              <a:buNone/>
            </a:pPr>
            <a:r>
              <a:rPr lang="en-US" sz="2400" dirty="0"/>
              <a:t>Gradient descent + back propagation learns them.</a:t>
            </a:r>
          </a:p>
          <a:p>
            <a:pPr marL="0" indent="0" fontAlgn="ctr">
              <a:buNone/>
            </a:pPr>
            <a:endParaRPr lang="en-US" sz="2400" i="1" dirty="0"/>
          </a:p>
          <a:p>
            <a:pPr marL="0" indent="0" fontAlgn="ctr">
              <a:buNone/>
            </a:pPr>
            <a:r>
              <a:rPr lang="en-US" sz="2400" i="1" dirty="0"/>
              <a:t>What even is back propagation again?</a:t>
            </a:r>
          </a:p>
          <a:p>
            <a:pPr marL="0" indent="0" fontAlgn="ctr">
              <a:buNone/>
            </a:pPr>
            <a:r>
              <a:rPr lang="en-US" sz="2400" dirty="0"/>
              <a:t>Project 4 Q5 has some good references.</a:t>
            </a:r>
          </a:p>
          <a:p>
            <a:pPr marL="0" indent="0" fontAlgn="ctr">
              <a:buNone/>
            </a:pPr>
            <a:endParaRPr lang="en-US" sz="2400" dirty="0"/>
          </a:p>
        </p:txBody>
      </p:sp>
    </p:spTree>
    <p:extLst>
      <p:ext uri="{BB962C8B-B14F-4D97-AF65-F5344CB8AC3E}">
        <p14:creationId xmlns:p14="http://schemas.microsoft.com/office/powerpoint/2010/main" val="173352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fontScale="92500" lnSpcReduction="20000"/>
          </a:bodyPr>
          <a:lstStyle/>
          <a:p>
            <a:pPr marL="0" indent="0" fontAlgn="ctr">
              <a:buNone/>
            </a:pPr>
            <a:r>
              <a:rPr lang="en-US" i="1" dirty="0"/>
              <a:t>How do we decide the best parameters for network architecture?</a:t>
            </a:r>
            <a:br>
              <a:rPr lang="en-US" i="1" dirty="0"/>
            </a:br>
            <a:r>
              <a:rPr lang="en-US" i="1" dirty="0"/>
              <a:t>For less complicated situations, we can use ‘guess &amp; check’ [trial and error]. Is there any method?</a:t>
            </a:r>
          </a:p>
          <a:p>
            <a:pPr marL="0" indent="0" fontAlgn="ctr">
              <a:buNone/>
            </a:pPr>
            <a:endParaRPr lang="en-US" i="1" dirty="0"/>
          </a:p>
          <a:p>
            <a:pPr marL="0" indent="0" fontAlgn="ctr">
              <a:buNone/>
            </a:pPr>
            <a:r>
              <a:rPr lang="en-US" dirty="0"/>
              <a:t>‘Grid search’ -&gt; trial and error</a:t>
            </a:r>
          </a:p>
          <a:p>
            <a:pPr marL="0" indent="0" fontAlgn="ctr">
              <a:buNone/>
            </a:pPr>
            <a:r>
              <a:rPr lang="en-US" dirty="0"/>
              <a:t>‘Bayesian optimization’ -&gt; meta-learning; optimize the hyperparameters</a:t>
            </a:r>
          </a:p>
          <a:p>
            <a:pPr marL="0" indent="0" fontAlgn="ctr">
              <a:buNone/>
            </a:pPr>
            <a:endParaRPr lang="en-US" i="1" dirty="0"/>
          </a:p>
          <a:p>
            <a:pPr marL="0" indent="0" fontAlgn="ctr">
              <a:buNone/>
            </a:pPr>
            <a:r>
              <a:rPr lang="en-US" dirty="0"/>
              <a:t>General strategy:</a:t>
            </a:r>
          </a:p>
          <a:p>
            <a:pPr marL="0" indent="0" fontAlgn="ctr">
              <a:buNone/>
            </a:pPr>
            <a:r>
              <a:rPr lang="en-US" dirty="0"/>
              <a:t>Bottleneck -&gt; extract information (kernel) and learn to squeeze representation into a smaller number of parameters.</a:t>
            </a:r>
          </a:p>
          <a:p>
            <a:pPr marL="0" indent="0" fontAlgn="ctr">
              <a:buNone/>
            </a:pPr>
            <a:endParaRPr lang="en-US" dirty="0"/>
          </a:p>
        </p:txBody>
      </p:sp>
    </p:spTree>
    <p:extLst>
      <p:ext uri="{BB962C8B-B14F-4D97-AF65-F5344CB8AC3E}">
        <p14:creationId xmlns:p14="http://schemas.microsoft.com/office/powerpoint/2010/main" val="1321132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I’ve heard about many more terms of jargon!</a:t>
            </a:r>
          </a:p>
          <a:p>
            <a:pPr marL="0" indent="0" fontAlgn="ctr">
              <a:buNone/>
            </a:pPr>
            <a:endParaRPr lang="en-US" i="1" dirty="0"/>
          </a:p>
          <a:p>
            <a:pPr marL="0" indent="0" fontAlgn="ctr">
              <a:buNone/>
            </a:pPr>
            <a:r>
              <a:rPr lang="en-US" i="1" dirty="0"/>
              <a:t>Skip connections</a:t>
            </a:r>
          </a:p>
          <a:p>
            <a:pPr marL="0" indent="0" fontAlgn="ctr">
              <a:buNone/>
            </a:pPr>
            <a:r>
              <a:rPr lang="en-US" i="1" dirty="0"/>
              <a:t>Residual connections</a:t>
            </a:r>
            <a:endParaRPr lang="en-US" dirty="0"/>
          </a:p>
          <a:p>
            <a:pPr marL="0" indent="0" fontAlgn="ctr">
              <a:buNone/>
            </a:pPr>
            <a:r>
              <a:rPr lang="en-US" i="1" dirty="0"/>
              <a:t>Batch normalization</a:t>
            </a:r>
          </a:p>
          <a:p>
            <a:pPr marL="0" indent="0" fontAlgn="ctr">
              <a:buNone/>
            </a:pPr>
            <a:endParaRPr lang="en-US" i="1" dirty="0"/>
          </a:p>
          <a:p>
            <a:pPr marL="0" indent="0" fontAlgn="ctr">
              <a:buNone/>
            </a:pPr>
            <a:r>
              <a:rPr lang="en-US" i="1" dirty="0"/>
              <a:t>…we’ll get to these in a little while.</a:t>
            </a:r>
          </a:p>
        </p:txBody>
      </p:sp>
    </p:spTree>
    <p:extLst>
      <p:ext uri="{BB962C8B-B14F-4D97-AF65-F5344CB8AC3E}">
        <p14:creationId xmlns:p14="http://schemas.microsoft.com/office/powerpoint/2010/main" val="3413402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12184" y="320019"/>
                <a:ext cx="8415989" cy="5604920"/>
              </a:xfrm>
            </p:spPr>
            <p:txBody>
              <a:bodyPr>
                <a:normAutofit/>
              </a:bodyPr>
              <a:lstStyle/>
              <a:p>
                <a:pPr marL="0" indent="0" fontAlgn="ctr">
                  <a:buNone/>
                </a:pPr>
                <a:r>
                  <a:rPr lang="en-US" i="1" dirty="0"/>
                  <a:t>How can free will coexist with divine preordination?</a:t>
                </a:r>
              </a:p>
              <a:p>
                <a:pPr marL="0" indent="0" fontAlgn="ctr">
                  <a:buNone/>
                </a:pPr>
                <a:endParaRPr lang="en-US" i="1" dirty="0"/>
              </a:p>
              <a:p>
                <a:pPr marL="0" indent="0" fontAlgn="ctr">
                  <a:buNone/>
                </a:pPr>
                <a:r>
                  <a:rPr lang="en-US" dirty="0"/>
                  <a:t>Ah yes.</a:t>
                </a:r>
              </a:p>
              <a:p>
                <a:pPr marL="0" indent="0" fontAlgn="ctr">
                  <a:buNone/>
                </a:pPr>
                <a:r>
                  <a:rPr lang="en-US" dirty="0"/>
                  <a:t>Related works: </a:t>
                </a:r>
              </a:p>
              <a:p>
                <a:pPr marL="0" indent="0" fontAlgn="ctr">
                  <a:buNone/>
                </a:pPr>
                <a:r>
                  <a:rPr lang="en-US" dirty="0"/>
                  <a:t>- The Ontological Argument</a:t>
                </a:r>
              </a:p>
              <a:p>
                <a:pPr fontAlgn="ctr">
                  <a:buFontTx/>
                  <a:buChar char="-"/>
                </a:pPr>
                <a:r>
                  <a:rPr lang="en-US" dirty="0"/>
                  <a:t>The Problem of Evil</a:t>
                </a:r>
              </a:p>
              <a:p>
                <a:pPr fontAlgn="ctr">
                  <a:buFontTx/>
                  <a:buChar char="-"/>
                </a:pPr>
                <a:r>
                  <a:rPr lang="en-US" dirty="0"/>
                  <a:t>Ship of Theseus / Sorites Paradox</a:t>
                </a:r>
              </a:p>
              <a:p>
                <a:pPr fontAlgn="ctr">
                  <a:buFontTx/>
                  <a:buChar char="-"/>
                </a:pPr>
                <a:r>
                  <a:rPr lang="en-US" dirty="0"/>
                  <a:t>What is Art</a:t>
                </a:r>
              </a:p>
              <a:p>
                <a:pPr fontAlgn="ctr">
                  <a:buFontTx/>
                  <a:buChar char="-"/>
                </a:pPr>
                <a14:m>
                  <m:oMath xmlns:m="http://schemas.openxmlformats.org/officeDocument/2006/math">
                    <m:r>
                      <a:rPr lang="en-US" b="0" i="1" dirty="0" smtClean="0">
                        <a:latin typeface="Cambria Math" panose="02040503050406030204" pitchFamily="18" charset="0"/>
                      </a:rPr>
                      <m:t>0.99</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9</m:t>
                        </m:r>
                      </m:e>
                    </m:acc>
                  </m:oMath>
                </a14:m>
                <a:r>
                  <a:rPr lang="en-US" dirty="0"/>
                  <a:t> = 1</a:t>
                </a:r>
              </a:p>
              <a:p>
                <a:pPr fontAlgn="ctr">
                  <a:buFontTx/>
                  <a:buChar char="-"/>
                </a:pPr>
                <a:r>
                  <a:rPr lang="en-US" dirty="0"/>
                  <a:t>Chinese Room AI</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12184" y="320019"/>
                <a:ext cx="8415989" cy="5604920"/>
              </a:xfrm>
              <a:blipFill>
                <a:blip r:embed="rId3"/>
                <a:stretch>
                  <a:fillRect l="-1521" t="-1630"/>
                </a:stretch>
              </a:blipFill>
            </p:spPr>
            <p:txBody>
              <a:bodyPr/>
              <a:lstStyle/>
              <a:p>
                <a:r>
                  <a:rPr lang="en-US">
                    <a:noFill/>
                  </a:rPr>
                  <a:t> </a:t>
                </a:r>
              </a:p>
            </p:txBody>
          </p:sp>
        </mc:Fallback>
      </mc:AlternateContent>
    </p:spTree>
    <p:extLst>
      <p:ext uri="{BB962C8B-B14F-4D97-AF65-F5344CB8AC3E}">
        <p14:creationId xmlns:p14="http://schemas.microsoft.com/office/powerpoint/2010/main" val="2784397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24789" t="19072" r="25172" b="18930"/>
          <a:stretch/>
        </p:blipFill>
        <p:spPr>
          <a:xfrm>
            <a:off x="978011" y="857250"/>
            <a:ext cx="6642000" cy="5143500"/>
          </a:xfrm>
          <a:prstGeom prst="rect">
            <a:avLst/>
          </a:prstGeom>
        </p:spPr>
      </p:pic>
    </p:spTree>
    <p:extLst>
      <p:ext uri="{BB962C8B-B14F-4D97-AF65-F5344CB8AC3E}">
        <p14:creationId xmlns:p14="http://schemas.microsoft.com/office/powerpoint/2010/main" val="201199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a:t>Short cuts to AI</a:t>
            </a:r>
          </a:p>
        </p:txBody>
      </p:sp>
      <p:sp>
        <p:nvSpPr>
          <p:cNvPr id="36867" name="Content Placeholder 2"/>
          <p:cNvSpPr>
            <a:spLocks noGrp="1"/>
          </p:cNvSpPr>
          <p:nvPr>
            <p:ph idx="1"/>
          </p:nvPr>
        </p:nvSpPr>
        <p:spPr/>
        <p:txBody>
          <a:bodyPr/>
          <a:lstStyle/>
          <a:p>
            <a:endParaRPr lang="en-US" altLang="en-US" sz="2400" dirty="0"/>
          </a:p>
          <a:p>
            <a:pPr marL="0" indent="0">
              <a:buNone/>
            </a:pPr>
            <a:r>
              <a:rPr lang="en-US" altLang="en-US" sz="2400" dirty="0"/>
              <a:t>With billions of images on the web, it’s often possible to find a close nearest neighbor.</a:t>
            </a:r>
          </a:p>
          <a:p>
            <a:endParaRPr lang="en-US" altLang="en-US" sz="2400" dirty="0"/>
          </a:p>
          <a:p>
            <a:pPr marL="0" indent="0">
              <a:buNone/>
            </a:pPr>
            <a:r>
              <a:rPr lang="en-US" altLang="en-US" sz="2400" dirty="0"/>
              <a:t>We can shortcut hard problems by “looking up” the answer, stealing the labels from our nearest neighbor.</a:t>
            </a:r>
          </a:p>
          <a:p>
            <a:pPr marL="0" indent="0">
              <a:buNone/>
            </a:pPr>
            <a:endParaRPr lang="en-US" altLang="en-US" sz="2400" dirty="0"/>
          </a:p>
          <a:p>
            <a:endParaRPr lang="en-US" altLang="en-US" sz="2400" dirty="0"/>
          </a:p>
          <a:p>
            <a:pPr>
              <a:buFont typeface="Arial" panose="020B0604020202020204" pitchFamily="34" charset="0"/>
              <a:buNone/>
            </a:pPr>
            <a:endParaRPr lang="en-US" altLang="en-US" sz="2400" dirty="0"/>
          </a:p>
        </p:txBody>
      </p:sp>
      <p:pic>
        <p:nvPicPr>
          <p:cNvPr id="36868" name="Picture 2" descr="http://upload.wikimedia.org/wikipedia/commons/1/1c/Chinese_Room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419600"/>
            <a:ext cx="3048000" cy="236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is intelligence?</a:t>
            </a:r>
          </a:p>
        </p:txBody>
      </p:sp>
      <p:sp>
        <p:nvSpPr>
          <p:cNvPr id="3" name="Content Placeholder 2"/>
          <p:cNvSpPr>
            <a:spLocks noGrp="1"/>
          </p:cNvSpPr>
          <p:nvPr>
            <p:ph idx="1"/>
          </p:nvPr>
        </p:nvSpPr>
        <p:spPr>
          <a:xfrm>
            <a:off x="270588" y="1177213"/>
            <a:ext cx="8686800" cy="5135563"/>
          </a:xfrm>
        </p:spPr>
        <p:txBody>
          <a:bodyPr/>
          <a:lstStyle/>
          <a:p>
            <a:pPr marL="0" indent="0">
              <a:buNone/>
            </a:pPr>
            <a:endParaRPr lang="en-US" dirty="0"/>
          </a:p>
          <a:p>
            <a:pPr marL="0" indent="0">
              <a:buNone/>
            </a:pPr>
            <a:r>
              <a:rPr lang="en-US" dirty="0"/>
              <a:t>Weak AI: </a:t>
            </a:r>
            <a:br>
              <a:rPr lang="en-US" dirty="0"/>
            </a:br>
            <a:r>
              <a:rPr lang="en-US" dirty="0"/>
              <a:t>The simulation of a ‘mind’ is a model for the ‘mind’.</a:t>
            </a:r>
          </a:p>
          <a:p>
            <a:endParaRPr lang="en-US" dirty="0"/>
          </a:p>
          <a:p>
            <a:pPr marL="0" indent="0">
              <a:buNone/>
            </a:pPr>
            <a:r>
              <a:rPr lang="en-US" dirty="0"/>
              <a:t>Strong AI: </a:t>
            </a:r>
            <a:br>
              <a:rPr lang="en-US" dirty="0"/>
            </a:br>
            <a:r>
              <a:rPr lang="en-US" dirty="0"/>
              <a:t>The simulation of a ‘mind’ is a ‘mind’.</a:t>
            </a:r>
          </a:p>
        </p:txBody>
      </p:sp>
    </p:spTree>
    <p:extLst>
      <p:ext uri="{BB962C8B-B14F-4D97-AF65-F5344CB8AC3E}">
        <p14:creationId xmlns:p14="http://schemas.microsoft.com/office/powerpoint/2010/main" val="2709947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C:\Documents and Settings\James\Desktop\cs 143 computer vision\slides\28\Salachinesa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30288"/>
            <a:ext cx="3886200" cy="58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A78684AD-B34E-43FC-93F7-858B2137BF27}"/>
              </a:ext>
            </a:extLst>
          </p:cNvPr>
          <p:cNvSpPr>
            <a:spLocks noGrp="1"/>
          </p:cNvSpPr>
          <p:nvPr>
            <p:ph type="title"/>
          </p:nvPr>
        </p:nvSpPr>
        <p:spPr>
          <a:xfrm>
            <a:off x="457200" y="0"/>
            <a:ext cx="8229600" cy="914400"/>
          </a:xfrm>
        </p:spPr>
        <p:txBody>
          <a:bodyPr>
            <a:noAutofit/>
          </a:bodyPr>
          <a:lstStyle/>
          <a:p>
            <a:r>
              <a:rPr lang="en-US" altLang="en-US" sz="3200" dirty="0"/>
              <a:t>Chinese Room experiment, John Searle (1980) </a:t>
            </a:r>
          </a:p>
        </p:txBody>
      </p:sp>
      <p:sp>
        <p:nvSpPr>
          <p:cNvPr id="4" name="TextBox 7">
            <a:extLst>
              <a:ext uri="{FF2B5EF4-FFF2-40B4-BE49-F238E27FC236}">
                <a16:creationId xmlns:a16="http://schemas.microsoft.com/office/drawing/2014/main" id="{901AACBA-1A13-4DB9-8849-A89CE7C21CF3}"/>
              </a:ext>
            </a:extLst>
          </p:cNvPr>
          <p:cNvSpPr txBox="1">
            <a:spLocks noChangeArrowheads="1"/>
          </p:cNvSpPr>
          <p:nvPr/>
        </p:nvSpPr>
        <p:spPr bwMode="auto">
          <a:xfrm>
            <a:off x="172615" y="942391"/>
            <a:ext cx="51551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If a machine can convincingly simulate an intelligent conversation, does it understand? </a:t>
            </a:r>
          </a:p>
        </p:txBody>
      </p:sp>
    </p:spTree>
    <p:extLst>
      <p:ext uri="{BB962C8B-B14F-4D97-AF65-F5344CB8AC3E}">
        <p14:creationId xmlns:p14="http://schemas.microsoft.com/office/powerpoint/2010/main" val="1670718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Autofit/>
          </a:bodyPr>
          <a:lstStyle/>
          <a:p>
            <a:r>
              <a:rPr lang="en-US" altLang="en-US" sz="3200" dirty="0"/>
              <a:t>Chinese Room experiment, John Searle (1980) </a:t>
            </a:r>
          </a:p>
        </p:txBody>
      </p:sp>
      <p:pic>
        <p:nvPicPr>
          <p:cNvPr id="8195" name="Picture 2" descr="C:\Documents and Settings\James\Desktop\cs 143 computer vision\slides\28\Salachinesa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30288"/>
            <a:ext cx="3886200" cy="58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5"/>
          <p:cNvSpPr txBox="1">
            <a:spLocks noChangeArrowheads="1"/>
          </p:cNvSpPr>
          <p:nvPr/>
        </p:nvSpPr>
        <p:spPr bwMode="auto">
          <a:xfrm>
            <a:off x="215900" y="3340100"/>
            <a:ext cx="45085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Most of the discussion consists of attempts to refute it.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"The overwhelming majority," notes </a:t>
            </a:r>
            <a:r>
              <a:rPr kumimoji="0" lang="en-US" alt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BBS</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editor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Stevan</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Harnad</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still think that the Chinese Room Argument is dead wrong.“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The sheer volume of the literature that has grown up around it inspired Pat Hayes to quip that the field of cognitive science ought to be redefined as "the ongoing research program of showing Searle's Chinese Room Argument to be false.”</a:t>
            </a:r>
          </a:p>
        </p:txBody>
      </p:sp>
      <p:sp>
        <p:nvSpPr>
          <p:cNvPr id="8197" name="TextBox 7"/>
          <p:cNvSpPr txBox="1">
            <a:spLocks noChangeArrowheads="1"/>
          </p:cNvSpPr>
          <p:nvPr/>
        </p:nvSpPr>
        <p:spPr bwMode="auto">
          <a:xfrm>
            <a:off x="172615" y="942391"/>
            <a:ext cx="515516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If a machine can convincingly simulate an intelligent conversation, does it understand? </a:t>
            </a:r>
            <a:b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Searle imagines himself in a room, acting as a computer by manually executing a program that convincingly simulates the behavior of a native Chinese speaker.</a:t>
            </a:r>
          </a:p>
        </p:txBody>
      </p:sp>
    </p:spTree>
    <p:extLst>
      <p:ext uri="{BB962C8B-B14F-4D97-AF65-F5344CB8AC3E}">
        <p14:creationId xmlns:p14="http://schemas.microsoft.com/office/powerpoint/2010/main" val="85035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28056" t="20666" r="45555" b="29110"/>
          <a:stretch/>
        </p:blipFill>
        <p:spPr>
          <a:xfrm>
            <a:off x="1676400" y="0"/>
            <a:ext cx="5791200" cy="6888480"/>
          </a:xfrm>
          <a:prstGeom prst="rect">
            <a:avLst/>
          </a:prstGeom>
        </p:spPr>
      </p:pic>
    </p:spTree>
    <p:extLst>
      <p:ext uri="{BB962C8B-B14F-4D97-AF65-F5344CB8AC3E}">
        <p14:creationId xmlns:p14="http://schemas.microsoft.com/office/powerpoint/2010/main" val="738285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Turk</a:t>
            </a:r>
          </a:p>
        </p:txBody>
      </p:sp>
      <p:sp>
        <p:nvSpPr>
          <p:cNvPr id="3" name="Content Placeholder 2"/>
          <p:cNvSpPr>
            <a:spLocks noGrp="1"/>
          </p:cNvSpPr>
          <p:nvPr>
            <p:ph idx="1"/>
          </p:nvPr>
        </p:nvSpPr>
        <p:spPr>
          <a:xfrm>
            <a:off x="76200" y="1358710"/>
            <a:ext cx="8229600" cy="5059363"/>
          </a:xfrm>
        </p:spPr>
        <p:txBody>
          <a:bodyPr>
            <a:normAutofit/>
          </a:bodyPr>
          <a:lstStyle/>
          <a:p>
            <a:r>
              <a:rPr lang="en-US" sz="2800" dirty="0"/>
              <a:t>von </a:t>
            </a:r>
            <a:r>
              <a:rPr lang="en-US" sz="2800" dirty="0" err="1"/>
              <a:t>Kempelen</a:t>
            </a:r>
            <a:r>
              <a:rPr lang="en-US" sz="2800" dirty="0"/>
              <a:t>, 1770.</a:t>
            </a:r>
          </a:p>
          <a:p>
            <a:r>
              <a:rPr lang="en-US" sz="2800" dirty="0"/>
              <a:t>Robotic chess player.</a:t>
            </a:r>
          </a:p>
          <a:p>
            <a:r>
              <a:rPr lang="en-US" sz="2800" dirty="0"/>
              <a:t>Clockwork routines.</a:t>
            </a:r>
          </a:p>
          <a:p>
            <a:r>
              <a:rPr lang="en-US" sz="2800" dirty="0"/>
              <a:t>Magnetic induction (not vision)</a:t>
            </a:r>
          </a:p>
          <a:p>
            <a:endParaRPr lang="en-US" sz="2800" dirty="0"/>
          </a:p>
          <a:p>
            <a:r>
              <a:rPr lang="en-US" sz="2800" dirty="0"/>
              <a:t>Toured the world; played </a:t>
            </a:r>
            <a:br>
              <a:rPr lang="en-US" sz="2800" dirty="0"/>
            </a:br>
            <a:r>
              <a:rPr lang="en-US" sz="2800" dirty="0"/>
              <a:t>Napoleon Bonaparte </a:t>
            </a:r>
            <a:br>
              <a:rPr lang="en-US" sz="2800" dirty="0"/>
            </a:br>
            <a:r>
              <a:rPr lang="en-US" sz="2800" dirty="0"/>
              <a:t>and Benjamin Franklin.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00" y="1143000"/>
            <a:ext cx="3505200" cy="299694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4209227"/>
            <a:ext cx="2133600" cy="2581656"/>
          </a:xfrm>
          <a:prstGeom prst="rect">
            <a:avLst/>
          </a:prstGeom>
        </p:spPr>
      </p:pic>
    </p:spTree>
    <p:extLst>
      <p:ext uri="{BB962C8B-B14F-4D97-AF65-F5344CB8AC3E}">
        <p14:creationId xmlns:p14="http://schemas.microsoft.com/office/powerpoint/2010/main" val="2536210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Turk</a:t>
            </a:r>
          </a:p>
        </p:txBody>
      </p:sp>
      <p:sp>
        <p:nvSpPr>
          <p:cNvPr id="3" name="Content Placeholder 2"/>
          <p:cNvSpPr>
            <a:spLocks noGrp="1"/>
          </p:cNvSpPr>
          <p:nvPr>
            <p:ph idx="1"/>
          </p:nvPr>
        </p:nvSpPr>
        <p:spPr/>
        <p:txBody>
          <a:bodyPr/>
          <a:lstStyle/>
          <a:p>
            <a:r>
              <a:rPr lang="en-US" dirty="0"/>
              <a:t>It was all a ruse!</a:t>
            </a:r>
          </a:p>
          <a:p>
            <a:r>
              <a:rPr lang="en-US" dirty="0"/>
              <a:t>Ho </a:t>
            </a:r>
            <a:r>
              <a:rPr lang="en-US" dirty="0" err="1"/>
              <a:t>ho</a:t>
            </a:r>
            <a:r>
              <a:rPr lang="en-US" dirty="0"/>
              <a:t> </a:t>
            </a:r>
            <a:r>
              <a:rPr lang="en-US" dirty="0" err="1"/>
              <a:t>ho</a:t>
            </a:r>
            <a:r>
              <a:rPr lang="en-US" dirty="0"/>
              <a:t>.</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2057400"/>
            <a:ext cx="5038919" cy="4543425"/>
          </a:xfrm>
          <a:prstGeom prst="rect">
            <a:avLst/>
          </a:prstGeom>
        </p:spPr>
      </p:pic>
    </p:spTree>
    <p:extLst>
      <p:ext uri="{BB962C8B-B14F-4D97-AF65-F5344CB8AC3E}">
        <p14:creationId xmlns:p14="http://schemas.microsoft.com/office/powerpoint/2010/main" val="824992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35902" y="965718"/>
            <a:ext cx="8686800" cy="4669971"/>
          </a:xfrm>
          <a:prstGeom prst="rect">
            <a:avLst/>
          </a:prstGeom>
        </p:spPr>
        <p:txBody>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3200" dirty="0">
                <a:solidFill>
                  <a:prstClr val="black"/>
                </a:solidFill>
              </a:rPr>
              <a:t>"Can machines fly?" </a:t>
            </a:r>
            <a:br>
              <a:rPr lang="en-US" sz="3200" dirty="0">
                <a:solidFill>
                  <a:prstClr val="black"/>
                </a:solidFill>
              </a:rPr>
            </a:br>
            <a:r>
              <a:rPr lang="en-US" sz="3200" dirty="0">
                <a:solidFill>
                  <a:prstClr val="black"/>
                </a:solidFill>
              </a:rPr>
              <a:t>Yes; </a:t>
            </a:r>
            <a:r>
              <a:rPr lang="en-US" sz="3200" dirty="0" err="1">
                <a:solidFill>
                  <a:prstClr val="black"/>
                </a:solidFill>
              </a:rPr>
              <a:t>aeroplanes</a:t>
            </a:r>
            <a:r>
              <a:rPr lang="en-US" sz="3200" dirty="0">
                <a:solidFill>
                  <a:prstClr val="black"/>
                </a:solidFill>
              </a:rPr>
              <a:t> exist.</a:t>
            </a:r>
          </a:p>
          <a:p>
            <a:pPr marL="0" indent="0">
              <a:buNone/>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"Can machines fly like a bird?" </a:t>
            </a:r>
            <a:br>
              <a:rPr kumimoji="0" lang="en-US" sz="3200" b="0" i="0" u="none" strike="noStrike" kern="1200" cap="none" spc="0" normalizeH="0" baseline="0" noProof="0" dirty="0">
                <a:ln>
                  <a:noFill/>
                </a:ln>
                <a:solidFill>
                  <a:prstClr val="black"/>
                </a:solidFill>
                <a:effectLst/>
                <a:uLnTx/>
                <a:uFillTx/>
                <a:latin typeface="Calibri"/>
                <a:ea typeface="+mn-ea"/>
                <a:cs typeface="+mn-cs"/>
              </a:rPr>
            </a:br>
            <a:r>
              <a:rPr kumimoji="0" lang="en-US" sz="3200" b="0" i="0" u="none" strike="noStrike" kern="1200" cap="none" spc="0" normalizeH="0" baseline="0" noProof="0" dirty="0">
                <a:ln>
                  <a:noFill/>
                </a:ln>
                <a:solidFill>
                  <a:prstClr val="black"/>
                </a:solidFill>
                <a:effectLst/>
                <a:uLnTx/>
                <a:uFillTx/>
                <a:latin typeface="Calibri"/>
                <a:ea typeface="+mn-ea"/>
                <a:cs typeface="+mn-cs"/>
              </a:rPr>
              <a:t>No, because </a:t>
            </a:r>
            <a:r>
              <a:rPr lang="en-US" sz="3200" dirty="0">
                <a:solidFill>
                  <a:prstClr val="black"/>
                </a:solidFill>
                <a:latin typeface="Calibri"/>
              </a:rPr>
              <a:t>aero</a:t>
            </a:r>
            <a:r>
              <a:rPr kumimoji="0" lang="en-US" sz="3200" b="0" i="0" u="none" strike="noStrike" kern="1200" cap="none" spc="0" normalizeH="0" baseline="0" noProof="0" dirty="0">
                <a:ln>
                  <a:noFill/>
                </a:ln>
                <a:solidFill>
                  <a:prstClr val="black"/>
                </a:solidFill>
                <a:effectLst/>
                <a:uLnTx/>
                <a:uFillTx/>
                <a:latin typeface="Calibri"/>
                <a:ea typeface="+mn-ea"/>
                <a:cs typeface="+mn-cs"/>
              </a:rPr>
              <a:t>planes don’t flap.</a:t>
            </a: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0" lvl="0" indent="0">
              <a:buNone/>
            </a:pPr>
            <a:r>
              <a:rPr kumimoji="0" lang="en-US" sz="3200" b="0" i="0" u="none" strike="noStrike" kern="1200" cap="none" spc="0" normalizeH="0" baseline="0" noProof="0" dirty="0">
                <a:ln>
                  <a:noFill/>
                </a:ln>
                <a:solidFill>
                  <a:prstClr val="black"/>
                </a:solidFill>
                <a:effectLst/>
                <a:uLnTx/>
                <a:uFillTx/>
                <a:latin typeface="Calibri"/>
                <a:ea typeface="+mn-ea"/>
                <a:cs typeface="+mn-cs"/>
              </a:rPr>
              <a:t>"Can machines </a:t>
            </a:r>
            <a:r>
              <a:rPr lang="en-US" sz="3200" dirty="0">
                <a:solidFill>
                  <a:prstClr val="black"/>
                </a:solidFill>
              </a:rPr>
              <a:t>perceive?”</a:t>
            </a:r>
            <a:br>
              <a:rPr lang="en-US" sz="3200" dirty="0">
                <a:solidFill>
                  <a:prstClr val="black"/>
                </a:solidFill>
              </a:rPr>
            </a:br>
            <a:r>
              <a:rPr lang="en-US" sz="3200" dirty="0">
                <a:solidFill>
                  <a:prstClr val="black"/>
                </a:solidFill>
              </a:rPr>
              <a:t>“Can machines understand?" </a:t>
            </a:r>
            <a:br>
              <a:rPr kumimoji="0" lang="en-US" sz="3200" b="0" i="0" u="none" strike="noStrike" kern="1200" cap="none" spc="0" normalizeH="0" baseline="0" noProof="0" dirty="0">
                <a:ln>
                  <a:noFill/>
                </a:ln>
                <a:solidFill>
                  <a:prstClr val="black"/>
                </a:solidFill>
                <a:effectLst/>
                <a:uLnTx/>
                <a:uFillTx/>
                <a:latin typeface="Calibri"/>
                <a:ea typeface="+mn-ea"/>
                <a:cs typeface="+mn-cs"/>
              </a:rPr>
            </a:br>
            <a:r>
              <a:rPr kumimoji="0" lang="en-US" sz="3200" b="0" i="0" u="none" strike="noStrike" kern="1200" cap="none" spc="0" normalizeH="0" baseline="0" noProof="0" dirty="0">
                <a:ln>
                  <a:noFill/>
                </a:ln>
                <a:solidFill>
                  <a:prstClr val="black"/>
                </a:solidFill>
                <a:effectLst/>
                <a:uLnTx/>
                <a:uFillTx/>
                <a:latin typeface="Calibri"/>
                <a:ea typeface="+mn-ea"/>
                <a:cs typeface="+mn-cs"/>
              </a:rPr>
              <a:t>Are these question like the first, or like the second?</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7203231" y="6505868"/>
            <a:ext cx="1948543" cy="307777"/>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lumMod val="65000"/>
                  </a:schemeClr>
                </a:solidFill>
                <a:effectLst/>
                <a:uLnTx/>
                <a:uFillTx/>
                <a:latin typeface="Arial" charset="0"/>
                <a:ea typeface="+mn-ea"/>
                <a:cs typeface="+mn-cs"/>
              </a:rPr>
              <a:t>[Adapted from </a:t>
            </a:r>
            <a:r>
              <a:rPr kumimoji="0" lang="en-US" sz="1400" b="0" i="0" u="none" strike="noStrike" kern="1200" cap="none" spc="0" normalizeH="0" baseline="0" noProof="0" dirty="0" err="1">
                <a:ln>
                  <a:noFill/>
                </a:ln>
                <a:solidFill>
                  <a:schemeClr val="bg1">
                    <a:lumMod val="65000"/>
                  </a:schemeClr>
                </a:solidFill>
                <a:effectLst/>
                <a:uLnTx/>
                <a:uFillTx/>
                <a:latin typeface="Arial" charset="0"/>
                <a:ea typeface="+mn-ea"/>
                <a:cs typeface="+mn-cs"/>
              </a:rPr>
              <a:t>Norvig</a:t>
            </a:r>
            <a:r>
              <a:rPr kumimoji="0" lang="en-US" sz="1400" b="0" i="0" u="none" strike="noStrike" kern="1200" cap="none" spc="0" normalizeH="0" baseline="0" noProof="0" dirty="0">
                <a:ln>
                  <a:noFill/>
                </a:ln>
                <a:solidFill>
                  <a:schemeClr val="bg1">
                    <a:lumMod val="65000"/>
                  </a:schemeClr>
                </a:solidFill>
                <a:effectLst/>
                <a:uLnTx/>
                <a:uFillTx/>
                <a:latin typeface="Arial" charset="0"/>
                <a:ea typeface="+mn-ea"/>
                <a:cs typeface="+mn-cs"/>
              </a:rPr>
              <a:t>]</a:t>
            </a:r>
          </a:p>
        </p:txBody>
      </p:sp>
    </p:spTree>
    <p:extLst>
      <p:ext uri="{BB962C8B-B14F-4D97-AF65-F5344CB8AC3E}">
        <p14:creationId xmlns:p14="http://schemas.microsoft.com/office/powerpoint/2010/main" val="327295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dirty="0" err="1"/>
              <a:t>Ornithopters</a:t>
            </a:r>
            <a:endParaRPr lang="en-US" dirty="0"/>
          </a:p>
        </p:txBody>
      </p:sp>
      <p:pic>
        <p:nvPicPr>
          <p:cNvPr id="128004" name="Picture 4" descr="https://upload.wikimedia.org/wikipedia/commons/0/0e/Edward_Frost_ornithop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390774"/>
            <a:ext cx="3238500" cy="2609851"/>
          </a:xfrm>
          <a:prstGeom prst="rect">
            <a:avLst/>
          </a:prstGeom>
          <a:noFill/>
          <a:extLst>
            <a:ext uri="{909E8E84-426E-40DD-AFC4-6F175D3DCCD1}">
              <a14:hiddenFill xmlns:a14="http://schemas.microsoft.com/office/drawing/2010/main">
                <a:solidFill>
                  <a:srgbClr val="FFFFFF"/>
                </a:solidFill>
              </a14:hiddenFill>
            </a:ext>
          </a:extLst>
        </p:spPr>
      </p:pic>
      <p:pic>
        <p:nvPicPr>
          <p:cNvPr id="128006" name="Picture 6" descr="https://upload.wikimedia.org/wikipedia/commons/5/50/Leonardo_da_Vinci_helicopter_and_lifting_wing.jpg"/>
          <p:cNvPicPr>
            <a:picLocks noChangeAspect="1" noChangeArrowheads="1"/>
          </p:cNvPicPr>
          <p:nvPr/>
        </p:nvPicPr>
        <p:blipFill rotWithShape="1">
          <a:blip r:embed="rId3">
            <a:extLst>
              <a:ext uri="{28A0092B-C50C-407E-A947-70E740481C1C}">
                <a14:useLocalDpi xmlns:a14="http://schemas.microsoft.com/office/drawing/2010/main" val="0"/>
              </a:ext>
            </a:extLst>
          </a:blip>
          <a:srcRect t="53968"/>
          <a:stretch/>
        </p:blipFill>
        <p:spPr bwMode="auto">
          <a:xfrm>
            <a:off x="609600" y="2667000"/>
            <a:ext cx="3467100" cy="22098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67789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B8884-1B30-481B-B8BA-32F123DBB0F7}"/>
              </a:ext>
            </a:extLst>
          </p:cNvPr>
          <p:cNvSpPr>
            <a:spLocks noGrp="1"/>
          </p:cNvSpPr>
          <p:nvPr>
            <p:ph type="title"/>
          </p:nvPr>
        </p:nvSpPr>
        <p:spPr/>
        <p:txBody>
          <a:bodyPr/>
          <a:lstStyle/>
          <a:p>
            <a:r>
              <a:rPr lang="en-US" dirty="0"/>
              <a:t>Festo </a:t>
            </a:r>
            <a:r>
              <a:rPr lang="en-US" dirty="0" err="1"/>
              <a:t>SmartBird</a:t>
            </a:r>
            <a:r>
              <a:rPr lang="en-US" dirty="0"/>
              <a:t> [2011]</a:t>
            </a:r>
          </a:p>
        </p:txBody>
      </p:sp>
      <p:pic>
        <p:nvPicPr>
          <p:cNvPr id="3" name="smartbird-SD">
            <a:hlinkClick r:id="" action="ppaction://media"/>
            <a:extLst>
              <a:ext uri="{FF2B5EF4-FFF2-40B4-BE49-F238E27FC236}">
                <a16:creationId xmlns:a16="http://schemas.microsoft.com/office/drawing/2014/main" id="{6ABED58D-D2A5-4B04-985B-A0A6E55D0E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4020" y="1595535"/>
            <a:ext cx="7855959" cy="4408066"/>
          </a:xfrm>
          <a:prstGeom prst="rect">
            <a:avLst/>
          </a:prstGeom>
        </p:spPr>
      </p:pic>
    </p:spTree>
    <p:extLst>
      <p:ext uri="{BB962C8B-B14F-4D97-AF65-F5344CB8AC3E}">
        <p14:creationId xmlns:p14="http://schemas.microsoft.com/office/powerpoint/2010/main" val="105266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7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Unreasonable Effectiveness of Math</a:t>
            </a:r>
          </a:p>
        </p:txBody>
      </p:sp>
      <p:sp>
        <p:nvSpPr>
          <p:cNvPr id="3" name="Content Placeholder 2"/>
          <p:cNvSpPr>
            <a:spLocks noGrp="1"/>
          </p:cNvSpPr>
          <p:nvPr>
            <p:ph idx="1"/>
          </p:nvPr>
        </p:nvSpPr>
        <p:spPr>
          <a:xfrm>
            <a:off x="1981200" y="1219200"/>
            <a:ext cx="7162800" cy="5638800"/>
          </a:xfrm>
        </p:spPr>
        <p:txBody>
          <a:bodyPr>
            <a:normAutofit fontScale="92500" lnSpcReduction="20000"/>
          </a:bodyPr>
          <a:lstStyle/>
          <a:p>
            <a:r>
              <a:rPr lang="en-US" sz="2400" b="1" dirty="0"/>
              <a:t>“</a:t>
            </a:r>
            <a:r>
              <a:rPr lang="en-US" sz="2400" dirty="0"/>
              <a:t>The miracle of the appropriateness of the language of mathematics…” </a:t>
            </a:r>
            <a:br>
              <a:rPr lang="en-US" sz="2400" dirty="0"/>
            </a:br>
            <a:r>
              <a:rPr lang="en-US" sz="2400" dirty="0"/>
              <a:t>					</a:t>
            </a:r>
            <a:r>
              <a:rPr lang="en-US" sz="2400" b="1" dirty="0"/>
              <a:t>Eugene Wigner</a:t>
            </a:r>
          </a:p>
          <a:p>
            <a:endParaRPr lang="en-US" sz="2400" b="1" dirty="0"/>
          </a:p>
          <a:p>
            <a:r>
              <a:rPr lang="en-US" sz="2400" dirty="0"/>
              <a:t>“The most incomprehensible thing about the universe is that it is comprehensible.”</a:t>
            </a:r>
            <a:r>
              <a:rPr lang="en-US" sz="2400" i="1" dirty="0"/>
              <a:t> </a:t>
            </a:r>
            <a:br>
              <a:rPr lang="en-US" sz="2400" i="1" dirty="0"/>
            </a:br>
            <a:r>
              <a:rPr lang="en-US" sz="2400" i="1" dirty="0"/>
              <a:t>					</a:t>
            </a:r>
            <a:r>
              <a:rPr lang="en-US" sz="2400" b="1" dirty="0"/>
              <a:t>Albert Einstein</a:t>
            </a:r>
          </a:p>
          <a:p>
            <a:endParaRPr lang="en-US" sz="2400" dirty="0"/>
          </a:p>
          <a:p>
            <a:r>
              <a:rPr lang="en-US" sz="2400" dirty="0"/>
              <a:t>“There is only one thing which is more unreasonable than the unreasonable effectiveness of mathematics in physics, and this is the unreasonable ineffectiveness of mathematics in biology.” </a:t>
            </a:r>
            <a:br>
              <a:rPr lang="en-US" sz="2400" dirty="0"/>
            </a:br>
            <a:r>
              <a:rPr lang="en-US" sz="2400" dirty="0"/>
              <a:t>					</a:t>
            </a:r>
            <a:r>
              <a:rPr lang="en-US" sz="2400" b="1" dirty="0"/>
              <a:t>Israel Gelfand</a:t>
            </a:r>
          </a:p>
          <a:p>
            <a:endParaRPr lang="en-US" sz="2400" dirty="0"/>
          </a:p>
          <a:p>
            <a:r>
              <a:rPr lang="en-US" sz="2400" dirty="0"/>
              <a:t>“We should stop acting as if our goal is to author extremely elegant theories, and instead embrace complexity and make use of the best ally we have: </a:t>
            </a:r>
            <a:br>
              <a:rPr lang="en-US" sz="2400" dirty="0"/>
            </a:br>
            <a:r>
              <a:rPr lang="en-US" sz="2400" i="1" dirty="0"/>
              <a:t>the unreasonable effectiveness of data</a:t>
            </a:r>
            <a:r>
              <a:rPr lang="en-US" sz="2400" dirty="0"/>
              <a:t>.” </a:t>
            </a:r>
            <a:br>
              <a:rPr lang="en-US" sz="2400" dirty="0"/>
            </a:br>
            <a:r>
              <a:rPr lang="en-US" sz="2400" dirty="0"/>
              <a:t>					</a:t>
            </a:r>
            <a:r>
              <a:rPr lang="en-US" sz="2400" b="1" dirty="0"/>
              <a:t>Peter </a:t>
            </a:r>
            <a:r>
              <a:rPr lang="en-US" sz="2400" b="1" dirty="0" err="1"/>
              <a:t>Norvig</a:t>
            </a:r>
            <a:endParaRPr lang="en-US" sz="2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883204"/>
            <a:ext cx="1752600" cy="1317105"/>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5556"/>
          <a:stretch/>
        </p:blipFill>
        <p:spPr>
          <a:xfrm>
            <a:off x="495300" y="2286000"/>
            <a:ext cx="1143000" cy="128718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030" y="3658876"/>
            <a:ext cx="1147541" cy="1370324"/>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4599" b="8444"/>
          <a:stretch/>
        </p:blipFill>
        <p:spPr>
          <a:xfrm>
            <a:off x="152400" y="5334000"/>
            <a:ext cx="1828800" cy="1192696"/>
          </a:xfrm>
          <a:prstGeom prst="rect">
            <a:avLst/>
          </a:prstGeom>
        </p:spPr>
      </p:pic>
    </p:spTree>
    <p:extLst>
      <p:ext uri="{BB962C8B-B14F-4D97-AF65-F5344CB8AC3E}">
        <p14:creationId xmlns:p14="http://schemas.microsoft.com/office/powerpoint/2010/main" val="172028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something is not working…</a:t>
            </a:r>
          </a:p>
        </p:txBody>
      </p:sp>
      <p:sp>
        <p:nvSpPr>
          <p:cNvPr id="3" name="Content Placeholder 2"/>
          <p:cNvSpPr>
            <a:spLocks noGrp="1"/>
          </p:cNvSpPr>
          <p:nvPr>
            <p:ph idx="1"/>
          </p:nvPr>
        </p:nvSpPr>
        <p:spPr/>
        <p:txBody>
          <a:bodyPr/>
          <a:lstStyle/>
          <a:p>
            <a:pPr marL="0" indent="0">
              <a:buNone/>
            </a:pPr>
            <a:r>
              <a:rPr lang="en-US" dirty="0"/>
              <a:t>…how do I know what to do next?</a:t>
            </a:r>
          </a:p>
        </p:txBody>
      </p:sp>
    </p:spTree>
    <p:extLst>
      <p:ext uri="{BB962C8B-B14F-4D97-AF65-F5344CB8AC3E}">
        <p14:creationId xmlns:p14="http://schemas.microsoft.com/office/powerpoint/2010/main" val="1711987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The Nuts and Bolts of Building Applications using Deep Learning</a:t>
            </a:r>
            <a:endParaRPr lang="en-US" dirty="0"/>
          </a:p>
        </p:txBody>
      </p:sp>
      <p:sp>
        <p:nvSpPr>
          <p:cNvPr id="3" name="Content Placeholder 2"/>
          <p:cNvSpPr>
            <a:spLocks noGrp="1"/>
          </p:cNvSpPr>
          <p:nvPr>
            <p:ph idx="1"/>
          </p:nvPr>
        </p:nvSpPr>
        <p:spPr/>
        <p:txBody>
          <a:bodyPr/>
          <a:lstStyle/>
          <a:p>
            <a:r>
              <a:rPr lang="en-US" dirty="0"/>
              <a:t>Andrew Ng - NIPS 2016</a:t>
            </a:r>
          </a:p>
          <a:p>
            <a:r>
              <a:rPr lang="en-US" dirty="0">
                <a:hlinkClick r:id="rId3"/>
              </a:rPr>
              <a:t>https://youtu.be/F1ka6a13S9I</a:t>
            </a:r>
            <a:r>
              <a:rPr lang="en-US" dirty="0"/>
              <a:t> </a:t>
            </a:r>
          </a:p>
        </p:txBody>
      </p:sp>
      <p:pic>
        <p:nvPicPr>
          <p:cNvPr id="4" name="Picture 3"/>
          <p:cNvPicPr>
            <a:picLocks noChangeAspect="1"/>
          </p:cNvPicPr>
          <p:nvPr/>
        </p:nvPicPr>
        <p:blipFill>
          <a:blip r:embed="rId4"/>
          <a:stretch>
            <a:fillRect/>
          </a:stretch>
        </p:blipFill>
        <p:spPr>
          <a:xfrm>
            <a:off x="2184400" y="2979473"/>
            <a:ext cx="5174192" cy="3610767"/>
          </a:xfrm>
          <a:prstGeom prst="rect">
            <a:avLst/>
          </a:prstGeom>
        </p:spPr>
      </p:pic>
    </p:spTree>
    <p:extLst>
      <p:ext uri="{BB962C8B-B14F-4D97-AF65-F5344CB8AC3E}">
        <p14:creationId xmlns:p14="http://schemas.microsoft.com/office/powerpoint/2010/main" val="2094231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1187"/>
            <a:ext cx="7886700" cy="617007"/>
          </a:xfrm>
        </p:spPr>
        <p:txBody>
          <a:bodyPr>
            <a:normAutofit fontScale="90000"/>
          </a:bodyPr>
          <a:lstStyle/>
          <a:p>
            <a:r>
              <a:rPr lang="en-US" dirty="0"/>
              <a:t>Bias/variance trade-off</a:t>
            </a:r>
          </a:p>
        </p:txBody>
      </p:sp>
      <p:pic>
        <p:nvPicPr>
          <p:cNvPr id="6" name="Picture 5"/>
          <p:cNvPicPr>
            <a:picLocks noChangeAspect="1"/>
          </p:cNvPicPr>
          <p:nvPr/>
        </p:nvPicPr>
        <p:blipFill>
          <a:blip r:embed="rId3"/>
          <a:stretch>
            <a:fillRect/>
          </a:stretch>
        </p:blipFill>
        <p:spPr>
          <a:xfrm>
            <a:off x="2183805" y="2035198"/>
            <a:ext cx="4776390" cy="4662486"/>
          </a:xfrm>
          <a:prstGeom prst="rect">
            <a:avLst/>
          </a:prstGeom>
        </p:spPr>
      </p:pic>
      <p:sp>
        <p:nvSpPr>
          <p:cNvPr id="7" name="Rectangle 6"/>
          <p:cNvSpPr/>
          <p:nvPr/>
        </p:nvSpPr>
        <p:spPr>
          <a:xfrm>
            <a:off x="7031178" y="6488668"/>
            <a:ext cx="2112822" cy="369332"/>
          </a:xfrm>
          <a:prstGeom prst="rect">
            <a:avLst/>
          </a:prstGeom>
        </p:spPr>
        <p:txBody>
          <a:bodyPr wrap="none">
            <a:spAutoFit/>
          </a:bodyPr>
          <a:lstStyle/>
          <a:p>
            <a:r>
              <a:rPr lang="en-US" dirty="0">
                <a:solidFill>
                  <a:schemeClr val="bg1">
                    <a:lumMod val="50000"/>
                  </a:schemeClr>
                </a:solidFill>
              </a:rPr>
              <a:t>Scott </a:t>
            </a:r>
            <a:r>
              <a:rPr lang="en-US" dirty="0" err="1">
                <a:solidFill>
                  <a:schemeClr val="bg1">
                    <a:lumMod val="50000"/>
                  </a:schemeClr>
                </a:solidFill>
              </a:rPr>
              <a:t>Fortmann</a:t>
            </a:r>
            <a:r>
              <a:rPr lang="en-US" dirty="0">
                <a:solidFill>
                  <a:schemeClr val="bg1">
                    <a:lumMod val="50000"/>
                  </a:schemeClr>
                </a:solidFill>
              </a:rPr>
              <a:t>-Roe </a:t>
            </a:r>
          </a:p>
        </p:txBody>
      </p:sp>
      <p:sp>
        <p:nvSpPr>
          <p:cNvPr id="8" name="TextBox 7"/>
          <p:cNvSpPr txBox="1"/>
          <p:nvPr/>
        </p:nvSpPr>
        <p:spPr>
          <a:xfrm>
            <a:off x="55179" y="6101255"/>
            <a:ext cx="3003331" cy="646331"/>
          </a:xfrm>
          <a:prstGeom prst="rect">
            <a:avLst/>
          </a:prstGeom>
          <a:noFill/>
        </p:spPr>
        <p:txBody>
          <a:bodyPr wrap="square" rtlCol="0">
            <a:spAutoFit/>
          </a:bodyPr>
          <a:lstStyle/>
          <a:p>
            <a:r>
              <a:rPr lang="en-US" dirty="0"/>
              <a:t>Bias = accuracy</a:t>
            </a:r>
          </a:p>
          <a:p>
            <a:r>
              <a:rPr lang="en-US" dirty="0"/>
              <a:t>Variance = precision</a:t>
            </a:r>
          </a:p>
        </p:txBody>
      </p:sp>
      <p:sp>
        <p:nvSpPr>
          <p:cNvPr id="9" name="Rectangle 2"/>
          <p:cNvSpPr>
            <a:spLocks noGrp="1" noChangeArrowheads="1"/>
          </p:cNvSpPr>
          <p:nvPr>
            <p:ph idx="1"/>
          </p:nvPr>
        </p:nvSpPr>
        <p:spPr bwMode="auto">
          <a:xfrm>
            <a:off x="628650" y="976051"/>
            <a:ext cx="774013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"It takes surprisingly long time to grok bias and variance deeply, but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people that understand bias and variance deeply are often able to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drive very rapid progress."  </a:t>
            </a:r>
            <a:r>
              <a:rPr kumimoji="0" lang="en-US" altLang="en-US" sz="1800" b="0" i="1" u="none" strike="noStrike" cap="none" normalizeH="0" baseline="0" dirty="0">
                <a:ln>
                  <a:noFill/>
                </a:ln>
                <a:solidFill>
                  <a:schemeClr val="tx1"/>
                </a:solidFill>
                <a:effectLst/>
                <a:latin typeface="Arial" panose="020B0604020202020204" pitchFamily="34" charset="0"/>
              </a:rPr>
              <a:t>--Andrew Ng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00354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71625" y="966787"/>
            <a:ext cx="6000750" cy="4924425"/>
          </a:xfrm>
          <a:prstGeom prst="rect">
            <a:avLst/>
          </a:prstGeom>
        </p:spPr>
      </p:pic>
    </p:spTree>
    <p:extLst>
      <p:ext uri="{BB962C8B-B14F-4D97-AF65-F5344CB8AC3E}">
        <p14:creationId xmlns:p14="http://schemas.microsoft.com/office/powerpoint/2010/main" val="815688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 collect a dataset</a:t>
            </a:r>
          </a:p>
        </p:txBody>
      </p:sp>
      <p:sp>
        <p:nvSpPr>
          <p:cNvPr id="3" name="Content Placeholder 2"/>
          <p:cNvSpPr>
            <a:spLocks noGrp="1"/>
          </p:cNvSpPr>
          <p:nvPr>
            <p:ph idx="1"/>
          </p:nvPr>
        </p:nvSpPr>
        <p:spPr/>
        <p:txBody>
          <a:bodyPr>
            <a:normAutofit/>
          </a:bodyPr>
          <a:lstStyle/>
          <a:p>
            <a:r>
              <a:rPr lang="en-US" dirty="0"/>
              <a:t>Most important thing:</a:t>
            </a:r>
          </a:p>
          <a:p>
            <a:pPr lvl="1"/>
            <a:r>
              <a:rPr lang="en-US" dirty="0"/>
              <a:t>Training data must represent target application!</a:t>
            </a:r>
          </a:p>
          <a:p>
            <a:pPr lvl="1"/>
            <a:endParaRPr lang="en-US" dirty="0"/>
          </a:p>
          <a:p>
            <a:pPr lvl="1"/>
            <a:endParaRPr lang="en-US" dirty="0"/>
          </a:p>
          <a:p>
            <a:r>
              <a:rPr lang="en-US" dirty="0"/>
              <a:t>Take all your data</a:t>
            </a:r>
          </a:p>
          <a:p>
            <a:pPr lvl="1"/>
            <a:r>
              <a:rPr lang="en-US" dirty="0"/>
              <a:t>60% training</a:t>
            </a:r>
          </a:p>
          <a:p>
            <a:pPr lvl="1"/>
            <a:r>
              <a:rPr lang="en-US" dirty="0"/>
              <a:t>40% testing</a:t>
            </a:r>
          </a:p>
          <a:p>
            <a:pPr lvl="2"/>
            <a:r>
              <a:rPr lang="en-US" dirty="0"/>
              <a:t>20% testing</a:t>
            </a:r>
          </a:p>
          <a:p>
            <a:pPr lvl="2"/>
            <a:r>
              <a:rPr lang="en-US" dirty="0"/>
              <a:t>20% validation (or ‘development’)</a:t>
            </a:r>
          </a:p>
        </p:txBody>
      </p:sp>
    </p:spTree>
    <p:extLst>
      <p:ext uri="{BB962C8B-B14F-4D97-AF65-F5344CB8AC3E}">
        <p14:creationId xmlns:p14="http://schemas.microsoft.com/office/powerpoint/2010/main" val="3339835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a:t>
            </a:r>
          </a:p>
        </p:txBody>
      </p:sp>
      <p:sp>
        <p:nvSpPr>
          <p:cNvPr id="3" name="Content Placeholder 2"/>
          <p:cNvSpPr>
            <a:spLocks noGrp="1"/>
          </p:cNvSpPr>
          <p:nvPr>
            <p:ph idx="1"/>
          </p:nvPr>
        </p:nvSpPr>
        <p:spPr/>
        <p:txBody>
          <a:bodyPr>
            <a:normAutofit/>
          </a:bodyPr>
          <a:lstStyle/>
          <a:p>
            <a:r>
              <a:rPr lang="en-US" dirty="0"/>
              <a:t>Human level error = 1%</a:t>
            </a:r>
          </a:p>
          <a:p>
            <a:endParaRPr lang="en-US" dirty="0"/>
          </a:p>
          <a:p>
            <a:r>
              <a:rPr lang="en-US" dirty="0"/>
              <a:t>Training set error = 10%</a:t>
            </a:r>
          </a:p>
          <a:p>
            <a:endParaRPr lang="en-US" dirty="0"/>
          </a:p>
          <a:p>
            <a:r>
              <a:rPr lang="en-US" dirty="0"/>
              <a:t>Validation error = 10.2%</a:t>
            </a:r>
          </a:p>
          <a:p>
            <a:endParaRPr lang="en-US" dirty="0"/>
          </a:p>
          <a:p>
            <a:r>
              <a:rPr lang="en-US" dirty="0"/>
              <a:t>Test error = 10.4%</a:t>
            </a:r>
          </a:p>
        </p:txBody>
      </p:sp>
      <p:cxnSp>
        <p:nvCxnSpPr>
          <p:cNvPr id="5" name="Straight Arrow Connector 4"/>
          <p:cNvCxnSpPr/>
          <p:nvPr/>
        </p:nvCxnSpPr>
        <p:spPr>
          <a:xfrm>
            <a:off x="6561666" y="1998133"/>
            <a:ext cx="0" cy="92286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6561666" y="3078427"/>
            <a:ext cx="0" cy="92286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561666" y="4148666"/>
            <a:ext cx="0" cy="92286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24133" y="2228733"/>
            <a:ext cx="1278467" cy="461665"/>
          </a:xfrm>
          <a:prstGeom prst="rect">
            <a:avLst/>
          </a:prstGeom>
          <a:noFill/>
        </p:spPr>
        <p:txBody>
          <a:bodyPr wrap="square" rtlCol="0">
            <a:spAutoFit/>
          </a:bodyPr>
          <a:lstStyle/>
          <a:p>
            <a:r>
              <a:rPr lang="en-US" sz="2400" dirty="0"/>
              <a:t>“Bias”</a:t>
            </a:r>
          </a:p>
        </p:txBody>
      </p:sp>
      <p:sp>
        <p:nvSpPr>
          <p:cNvPr id="10" name="TextBox 9"/>
          <p:cNvSpPr txBox="1"/>
          <p:nvPr/>
        </p:nvSpPr>
        <p:spPr>
          <a:xfrm>
            <a:off x="6824133" y="3309027"/>
            <a:ext cx="1524000" cy="461665"/>
          </a:xfrm>
          <a:prstGeom prst="rect">
            <a:avLst/>
          </a:prstGeom>
          <a:noFill/>
        </p:spPr>
        <p:txBody>
          <a:bodyPr wrap="square" rtlCol="0">
            <a:spAutoFit/>
          </a:bodyPr>
          <a:lstStyle/>
          <a:p>
            <a:r>
              <a:rPr lang="en-US" sz="2400" dirty="0"/>
              <a:t>“Variance”</a:t>
            </a:r>
          </a:p>
        </p:txBody>
      </p:sp>
      <p:sp>
        <p:nvSpPr>
          <p:cNvPr id="11" name="TextBox 10"/>
          <p:cNvSpPr txBox="1"/>
          <p:nvPr/>
        </p:nvSpPr>
        <p:spPr>
          <a:xfrm>
            <a:off x="6764866" y="4194600"/>
            <a:ext cx="2379134" cy="830997"/>
          </a:xfrm>
          <a:prstGeom prst="rect">
            <a:avLst/>
          </a:prstGeom>
          <a:noFill/>
        </p:spPr>
        <p:txBody>
          <a:bodyPr wrap="square" rtlCol="0">
            <a:spAutoFit/>
          </a:bodyPr>
          <a:lstStyle/>
          <a:p>
            <a:r>
              <a:rPr lang="en-US" sz="2400" dirty="0"/>
              <a:t>Overfitting to validation</a:t>
            </a:r>
          </a:p>
        </p:txBody>
      </p:sp>
    </p:spTree>
    <p:extLst>
      <p:ext uri="{BB962C8B-B14F-4D97-AF65-F5344CB8AC3E}">
        <p14:creationId xmlns:p14="http://schemas.microsoft.com/office/powerpoint/2010/main" val="173398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rotWithShape="1">
          <a:blip r:embed="rId3">
            <a:extLst>
              <a:ext uri="{28A0092B-C50C-407E-A947-70E740481C1C}">
                <a14:useLocalDpi xmlns:a14="http://schemas.microsoft.com/office/drawing/2010/main" val="0"/>
              </a:ext>
            </a:extLst>
          </a:blip>
          <a:srcRect b="47515"/>
          <a:stretch/>
        </p:blipFill>
        <p:spPr>
          <a:xfrm>
            <a:off x="1153320" y="669766"/>
            <a:ext cx="7101680" cy="2801568"/>
          </a:xfrm>
        </p:spPr>
      </p:pic>
      <p:sp>
        <p:nvSpPr>
          <p:cNvPr id="11" name="TextBox 10"/>
          <p:cNvSpPr txBox="1"/>
          <p:nvPr/>
        </p:nvSpPr>
        <p:spPr>
          <a:xfrm>
            <a:off x="7721600" y="6468533"/>
            <a:ext cx="1422400" cy="369332"/>
          </a:xfrm>
          <a:prstGeom prst="rect">
            <a:avLst/>
          </a:prstGeom>
          <a:noFill/>
        </p:spPr>
        <p:txBody>
          <a:bodyPr wrap="square" rtlCol="0">
            <a:spAutoFit/>
          </a:bodyPr>
          <a:lstStyle/>
          <a:p>
            <a:r>
              <a:rPr lang="en-US" dirty="0">
                <a:solidFill>
                  <a:schemeClr val="bg1">
                    <a:lumMod val="50000"/>
                  </a:schemeClr>
                </a:solidFill>
              </a:rPr>
              <a:t>[Andrew Ng]</a:t>
            </a:r>
          </a:p>
        </p:txBody>
      </p:sp>
      <p:sp>
        <p:nvSpPr>
          <p:cNvPr id="13" name="Rectangle 12"/>
          <p:cNvSpPr/>
          <p:nvPr/>
        </p:nvSpPr>
        <p:spPr>
          <a:xfrm>
            <a:off x="5105400" y="3699933"/>
            <a:ext cx="1109133" cy="279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023534" y="2633133"/>
            <a:ext cx="558800" cy="389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Val</a:t>
            </a:r>
          </a:p>
        </p:txBody>
      </p:sp>
      <p:sp>
        <p:nvSpPr>
          <p:cNvPr id="17" name="Rectangle 16"/>
          <p:cNvSpPr/>
          <p:nvPr/>
        </p:nvSpPr>
        <p:spPr>
          <a:xfrm>
            <a:off x="6189134" y="4631266"/>
            <a:ext cx="558800" cy="389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Val</a:t>
            </a:r>
          </a:p>
        </p:txBody>
      </p:sp>
      <p:pic>
        <p:nvPicPr>
          <p:cNvPr id="19" name="Content Placeholder 9"/>
          <p:cNvPicPr>
            <a:picLocks noChangeAspect="1"/>
          </p:cNvPicPr>
          <p:nvPr/>
        </p:nvPicPr>
        <p:blipFill rotWithShape="1">
          <a:blip r:embed="rId3">
            <a:extLst>
              <a:ext uri="{28A0092B-C50C-407E-A947-70E740481C1C}">
                <a14:useLocalDpi xmlns:a14="http://schemas.microsoft.com/office/drawing/2010/main" val="0"/>
              </a:ext>
            </a:extLst>
          </a:blip>
          <a:srcRect t="71429"/>
          <a:stretch/>
        </p:blipFill>
        <p:spPr>
          <a:xfrm>
            <a:off x="1153320" y="3483503"/>
            <a:ext cx="7101680" cy="1525059"/>
          </a:xfrm>
          <a:prstGeom prst="rect">
            <a:avLst/>
          </a:prstGeom>
        </p:spPr>
      </p:pic>
      <p:sp>
        <p:nvSpPr>
          <p:cNvPr id="20" name="Rectangle 19"/>
          <p:cNvSpPr/>
          <p:nvPr/>
        </p:nvSpPr>
        <p:spPr>
          <a:xfrm>
            <a:off x="6197601" y="3632199"/>
            <a:ext cx="558800" cy="389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Val</a:t>
            </a:r>
          </a:p>
        </p:txBody>
      </p:sp>
    </p:spTree>
    <p:extLst>
      <p:ext uri="{BB962C8B-B14F-4D97-AF65-F5344CB8AC3E}">
        <p14:creationId xmlns:p14="http://schemas.microsoft.com/office/powerpoint/2010/main" val="2250062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5F268-F749-495C-8A00-62F93CA2CCA7}"/>
              </a:ext>
            </a:extLst>
          </p:cNvPr>
          <p:cNvSpPr>
            <a:spLocks noGrp="1"/>
          </p:cNvSpPr>
          <p:nvPr>
            <p:ph type="title"/>
          </p:nvPr>
        </p:nvSpPr>
        <p:spPr/>
        <p:txBody>
          <a:bodyPr/>
          <a:lstStyle/>
          <a:p>
            <a:endParaRPr lang="en-US" dirty="0"/>
          </a:p>
        </p:txBody>
      </p:sp>
      <p:pic>
        <p:nvPicPr>
          <p:cNvPr id="4" name="Picture 3">
            <a:extLst>
              <a:ext uri="{FF2B5EF4-FFF2-40B4-BE49-F238E27FC236}">
                <a16:creationId xmlns:a16="http://schemas.microsoft.com/office/drawing/2014/main" id="{F1B21275-D853-4B9D-A58F-588BB837ADEF}"/>
              </a:ext>
            </a:extLst>
          </p:cNvPr>
          <p:cNvPicPr>
            <a:picLocks noChangeAspect="1"/>
          </p:cNvPicPr>
          <p:nvPr/>
        </p:nvPicPr>
        <p:blipFill>
          <a:blip r:embed="rId3"/>
          <a:stretch>
            <a:fillRect/>
          </a:stretch>
        </p:blipFill>
        <p:spPr>
          <a:xfrm>
            <a:off x="862011" y="0"/>
            <a:ext cx="7419975" cy="6457950"/>
          </a:xfrm>
          <a:prstGeom prst="rect">
            <a:avLst/>
          </a:prstGeom>
        </p:spPr>
      </p:pic>
      <p:sp>
        <p:nvSpPr>
          <p:cNvPr id="3" name="Content Placeholder 2">
            <a:extLst>
              <a:ext uri="{FF2B5EF4-FFF2-40B4-BE49-F238E27FC236}">
                <a16:creationId xmlns:a16="http://schemas.microsoft.com/office/drawing/2014/main" id="{37EAF6F9-CD3B-4394-8412-B92C634F99E3}"/>
              </a:ext>
            </a:extLst>
          </p:cNvPr>
          <p:cNvSpPr>
            <a:spLocks noGrp="1"/>
          </p:cNvSpPr>
          <p:nvPr>
            <p:ph idx="1"/>
          </p:nvPr>
        </p:nvSpPr>
        <p:spPr>
          <a:xfrm>
            <a:off x="628649" y="6390461"/>
            <a:ext cx="7886700" cy="467539"/>
          </a:xfrm>
          <a:solidFill>
            <a:schemeClr val="bg2"/>
          </a:solidFill>
        </p:spPr>
        <p:txBody>
          <a:bodyPr>
            <a:normAutofit/>
          </a:bodyPr>
          <a:lstStyle/>
          <a:p>
            <a:pPr marL="0" indent="0">
              <a:buNone/>
            </a:pPr>
            <a:r>
              <a:rPr lang="en-US" sz="2400" dirty="0">
                <a:hlinkClick r:id="rId4"/>
              </a:rPr>
              <a:t>http://theorangeduck.com/page/neural-network-not-working</a:t>
            </a:r>
            <a:r>
              <a:rPr lang="en-US" sz="2400" dirty="0"/>
              <a:t> </a:t>
            </a:r>
          </a:p>
        </p:txBody>
      </p:sp>
      <p:sp>
        <p:nvSpPr>
          <p:cNvPr id="5" name="TextBox 4">
            <a:extLst>
              <a:ext uri="{FF2B5EF4-FFF2-40B4-BE49-F238E27FC236}">
                <a16:creationId xmlns:a16="http://schemas.microsoft.com/office/drawing/2014/main" id="{35195F8E-9A62-41FF-AB25-8FA838FB9028}"/>
              </a:ext>
            </a:extLst>
          </p:cNvPr>
          <p:cNvSpPr txBox="1"/>
          <p:nvPr/>
        </p:nvSpPr>
        <p:spPr>
          <a:xfrm>
            <a:off x="6768791" y="5977054"/>
            <a:ext cx="2308302" cy="369332"/>
          </a:xfrm>
          <a:prstGeom prst="rect">
            <a:avLst/>
          </a:prstGeom>
          <a:noFill/>
        </p:spPr>
        <p:txBody>
          <a:bodyPr wrap="square" rtlCol="0">
            <a:spAutoFit/>
          </a:bodyPr>
          <a:lstStyle/>
          <a:p>
            <a:r>
              <a:rPr lang="en-US" dirty="0"/>
              <a:t>Daniel Holden</a:t>
            </a:r>
          </a:p>
        </p:txBody>
      </p:sp>
    </p:spTree>
    <p:extLst>
      <p:ext uri="{BB962C8B-B14F-4D97-AF65-F5344CB8AC3E}">
        <p14:creationId xmlns:p14="http://schemas.microsoft.com/office/powerpoint/2010/main" val="170525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622747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4859" y="2714331"/>
            <a:ext cx="7772976" cy="442516"/>
          </a:xfrm>
          <a:prstGeom prst="rect">
            <a:avLst/>
          </a:prstGeom>
        </p:spPr>
        <p:txBody>
          <a:bodyPr vert="horz" wrap="square" lIns="0" tIns="11516" rIns="0" bIns="0" rtlCol="0" anchor="ctr">
            <a:spAutoFit/>
          </a:bodyPr>
          <a:lstStyle/>
          <a:p>
            <a:pPr marL="11516">
              <a:lnSpc>
                <a:spcPct val="100000"/>
              </a:lnSpc>
              <a:spcBef>
                <a:spcPts val="91"/>
              </a:spcBef>
            </a:pPr>
            <a:r>
              <a:rPr sz="2800" spc="-5" dirty="0">
                <a:latin typeface="Arial"/>
                <a:cs typeface="Arial"/>
              </a:rPr>
              <a:t>Object Detectors Emerge in Deep </a:t>
            </a:r>
            <a:r>
              <a:rPr sz="2800" dirty="0">
                <a:latin typeface="Arial"/>
                <a:cs typeface="Arial"/>
              </a:rPr>
              <a:t>Scene</a:t>
            </a:r>
            <a:r>
              <a:rPr sz="2800" spc="45" dirty="0">
                <a:latin typeface="Arial"/>
                <a:cs typeface="Arial"/>
              </a:rPr>
              <a:t> </a:t>
            </a:r>
            <a:r>
              <a:rPr sz="2800" spc="-5" dirty="0">
                <a:latin typeface="Arial"/>
                <a:cs typeface="Arial"/>
              </a:rPr>
              <a:t>CNNs</a:t>
            </a:r>
          </a:p>
        </p:txBody>
      </p:sp>
      <p:sp>
        <p:nvSpPr>
          <p:cNvPr id="3" name="object 3"/>
          <p:cNvSpPr txBox="1"/>
          <p:nvPr/>
        </p:nvSpPr>
        <p:spPr>
          <a:xfrm>
            <a:off x="684073" y="3552868"/>
            <a:ext cx="7766066" cy="345053"/>
          </a:xfrm>
          <a:prstGeom prst="rect">
            <a:avLst/>
          </a:prstGeom>
        </p:spPr>
        <p:txBody>
          <a:bodyPr vert="horz" wrap="square" lIns="0" tIns="11516" rIns="0" bIns="0" rtlCol="0">
            <a:spAutoFit/>
          </a:bodyPr>
          <a:lstStyle/>
          <a:p>
            <a:pPr marR="87524" algn="ctr">
              <a:lnSpc>
                <a:spcPts val="2589"/>
              </a:lnSpc>
              <a:spcBef>
                <a:spcPts val="91"/>
              </a:spcBef>
            </a:pPr>
            <a:r>
              <a:rPr spc="127" dirty="0">
                <a:latin typeface="Tahoma"/>
                <a:cs typeface="Tahoma"/>
              </a:rPr>
              <a:t>Bolei</a:t>
            </a:r>
            <a:r>
              <a:rPr spc="50" dirty="0">
                <a:latin typeface="Tahoma"/>
                <a:cs typeface="Tahoma"/>
              </a:rPr>
              <a:t> </a:t>
            </a:r>
            <a:r>
              <a:rPr spc="159" dirty="0">
                <a:latin typeface="Tahoma"/>
                <a:cs typeface="Tahoma"/>
              </a:rPr>
              <a:t>Zhou,</a:t>
            </a:r>
            <a:r>
              <a:rPr lang="en-US" spc="159" dirty="0">
                <a:latin typeface="Tahoma"/>
                <a:cs typeface="Tahoma"/>
              </a:rPr>
              <a:t> </a:t>
            </a:r>
            <a:r>
              <a:rPr sz="1600" dirty="0">
                <a:latin typeface="Verdana"/>
                <a:cs typeface="Verdana"/>
              </a:rPr>
              <a:t>Aditya </a:t>
            </a:r>
            <a:r>
              <a:rPr sz="1600" spc="-27" dirty="0">
                <a:latin typeface="Verdana"/>
                <a:cs typeface="Verdana"/>
              </a:rPr>
              <a:t>Khosla, </a:t>
            </a:r>
            <a:r>
              <a:rPr sz="1600" spc="5" dirty="0">
                <a:latin typeface="Verdana"/>
                <a:cs typeface="Verdana"/>
              </a:rPr>
              <a:t>Agata </a:t>
            </a:r>
            <a:r>
              <a:rPr sz="1600" spc="-5" dirty="0">
                <a:latin typeface="Verdana"/>
                <a:cs typeface="Verdana"/>
              </a:rPr>
              <a:t>Lapedriza, </a:t>
            </a:r>
            <a:r>
              <a:rPr sz="1600" spc="5" dirty="0">
                <a:latin typeface="Verdana"/>
                <a:cs typeface="Verdana"/>
              </a:rPr>
              <a:t>Aude </a:t>
            </a:r>
            <a:r>
              <a:rPr sz="1600" spc="-18" dirty="0">
                <a:latin typeface="Verdana"/>
                <a:cs typeface="Verdana"/>
              </a:rPr>
              <a:t>Oliva, </a:t>
            </a:r>
            <a:r>
              <a:rPr sz="1600" dirty="0">
                <a:latin typeface="Verdana"/>
                <a:cs typeface="Verdana"/>
              </a:rPr>
              <a:t>Antonio</a:t>
            </a:r>
            <a:r>
              <a:rPr sz="1600" spc="-472" dirty="0">
                <a:latin typeface="Verdana"/>
                <a:cs typeface="Verdana"/>
              </a:rPr>
              <a:t> </a:t>
            </a:r>
            <a:r>
              <a:rPr sz="1600" spc="-5" dirty="0">
                <a:latin typeface="Verdana"/>
                <a:cs typeface="Verdana"/>
              </a:rPr>
              <a:t>Torralba</a:t>
            </a:r>
            <a:endParaRPr sz="1600" dirty="0">
              <a:latin typeface="Verdana"/>
              <a:cs typeface="Verdana"/>
            </a:endParaRPr>
          </a:p>
        </p:txBody>
      </p:sp>
      <p:sp>
        <p:nvSpPr>
          <p:cNvPr id="5" name="object 5"/>
          <p:cNvSpPr/>
          <p:nvPr/>
        </p:nvSpPr>
        <p:spPr>
          <a:xfrm>
            <a:off x="2910186" y="4197142"/>
            <a:ext cx="1299047" cy="1452215"/>
          </a:xfrm>
          <a:prstGeom prst="rect">
            <a:avLst/>
          </a:prstGeom>
          <a:blipFill>
            <a:blip r:embed="rId3" cstate="print"/>
            <a:stretch>
              <a:fillRect/>
            </a:stretch>
          </a:blipFill>
        </p:spPr>
        <p:txBody>
          <a:bodyPr wrap="square" lIns="0" tIns="0" rIns="0" bIns="0" rtlCol="0"/>
          <a:lstStyle/>
          <a:p>
            <a:endParaRPr sz="1632"/>
          </a:p>
        </p:txBody>
      </p:sp>
      <p:sp>
        <p:nvSpPr>
          <p:cNvPr id="6" name="object 6"/>
          <p:cNvSpPr/>
          <p:nvPr/>
        </p:nvSpPr>
        <p:spPr>
          <a:xfrm>
            <a:off x="4864515" y="4201749"/>
            <a:ext cx="1304804" cy="1469488"/>
          </a:xfrm>
          <a:prstGeom prst="rect">
            <a:avLst/>
          </a:prstGeom>
          <a:blipFill>
            <a:blip r:embed="rId4" cstate="print"/>
            <a:stretch>
              <a:fillRect/>
            </a:stretch>
          </a:blipFill>
        </p:spPr>
        <p:txBody>
          <a:bodyPr wrap="square" lIns="0" tIns="0" rIns="0" bIns="0" rtlCol="0"/>
          <a:lstStyle/>
          <a:p>
            <a:endParaRPr sz="1632"/>
          </a:p>
        </p:txBody>
      </p:sp>
      <p:sp>
        <p:nvSpPr>
          <p:cNvPr id="7" name="object 7"/>
          <p:cNvSpPr/>
          <p:nvPr/>
        </p:nvSpPr>
        <p:spPr>
          <a:xfrm>
            <a:off x="967375" y="4159137"/>
            <a:ext cx="1241465" cy="1478702"/>
          </a:xfrm>
          <a:prstGeom prst="rect">
            <a:avLst/>
          </a:prstGeom>
          <a:blipFill>
            <a:blip r:embed="rId5" cstate="print"/>
            <a:stretch>
              <a:fillRect/>
            </a:stretch>
          </a:blipFill>
        </p:spPr>
        <p:txBody>
          <a:bodyPr wrap="square" lIns="0" tIns="0" rIns="0" bIns="0" rtlCol="0"/>
          <a:lstStyle/>
          <a:p>
            <a:endParaRPr sz="1632"/>
          </a:p>
        </p:txBody>
      </p:sp>
      <p:sp>
        <p:nvSpPr>
          <p:cNvPr id="8" name="object 8"/>
          <p:cNvSpPr/>
          <p:nvPr/>
        </p:nvSpPr>
        <p:spPr>
          <a:xfrm>
            <a:off x="6696771" y="4210961"/>
            <a:ext cx="1443001" cy="1443002"/>
          </a:xfrm>
          <a:prstGeom prst="rect">
            <a:avLst/>
          </a:prstGeom>
          <a:blipFill>
            <a:blip r:embed="rId6" cstate="print"/>
            <a:stretch>
              <a:fillRect/>
            </a:stretch>
          </a:blipFill>
        </p:spPr>
        <p:txBody>
          <a:bodyPr wrap="square" lIns="0" tIns="0" rIns="0" bIns="0" rtlCol="0"/>
          <a:lstStyle/>
          <a:p>
            <a:endParaRPr sz="1632"/>
          </a:p>
        </p:txBody>
      </p:sp>
      <p:sp>
        <p:nvSpPr>
          <p:cNvPr id="10" name="object 10"/>
          <p:cNvSpPr txBox="1"/>
          <p:nvPr/>
        </p:nvSpPr>
        <p:spPr>
          <a:xfrm>
            <a:off x="2480705" y="5884036"/>
            <a:ext cx="5127089" cy="319405"/>
          </a:xfrm>
          <a:prstGeom prst="rect">
            <a:avLst/>
          </a:prstGeom>
        </p:spPr>
        <p:txBody>
          <a:bodyPr vert="horz" wrap="square" lIns="0" tIns="11516" rIns="0" bIns="0" rtlCol="0">
            <a:spAutoFit/>
          </a:bodyPr>
          <a:lstStyle/>
          <a:p>
            <a:pPr marL="11516">
              <a:spcBef>
                <a:spcPts val="91"/>
              </a:spcBef>
            </a:pPr>
            <a:r>
              <a:rPr sz="2000" dirty="0">
                <a:latin typeface="Arial"/>
                <a:cs typeface="Arial"/>
              </a:rPr>
              <a:t>Massachusetts </a:t>
            </a:r>
            <a:r>
              <a:rPr sz="2000" spc="-5" dirty="0">
                <a:latin typeface="Arial"/>
                <a:cs typeface="Arial"/>
              </a:rPr>
              <a:t>Institute </a:t>
            </a:r>
            <a:r>
              <a:rPr sz="2000" dirty="0">
                <a:latin typeface="Arial"/>
                <a:cs typeface="Arial"/>
              </a:rPr>
              <a:t>of</a:t>
            </a:r>
            <a:r>
              <a:rPr sz="2000" spc="-27" dirty="0">
                <a:latin typeface="Arial"/>
                <a:cs typeface="Arial"/>
              </a:rPr>
              <a:t> </a:t>
            </a:r>
            <a:r>
              <a:rPr sz="2000" dirty="0">
                <a:latin typeface="Arial"/>
                <a:cs typeface="Arial"/>
              </a:rPr>
              <a:t>Technology</a:t>
            </a:r>
          </a:p>
        </p:txBody>
      </p:sp>
      <p:sp>
        <p:nvSpPr>
          <p:cNvPr id="11" name="TextBox 10"/>
          <p:cNvSpPr txBox="1"/>
          <p:nvPr/>
        </p:nvSpPr>
        <p:spPr>
          <a:xfrm>
            <a:off x="7991605" y="6507271"/>
            <a:ext cx="1152395" cy="369332"/>
          </a:xfrm>
          <a:prstGeom prst="rect">
            <a:avLst/>
          </a:prstGeom>
          <a:noFill/>
        </p:spPr>
        <p:txBody>
          <a:bodyPr wrap="square" rtlCol="0">
            <a:spAutoFit/>
          </a:bodyPr>
          <a:lstStyle/>
          <a:p>
            <a:r>
              <a:rPr lang="en-US" dirty="0"/>
              <a:t>ICLR 2015</a:t>
            </a:r>
          </a:p>
        </p:txBody>
      </p:sp>
    </p:spTree>
    <p:extLst>
      <p:ext uri="{BB962C8B-B14F-4D97-AF65-F5344CB8AC3E}">
        <p14:creationId xmlns:p14="http://schemas.microsoft.com/office/powerpoint/2010/main" val="10841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1269" y="186698"/>
            <a:ext cx="8048793" cy="569795"/>
          </a:xfrm>
          <a:prstGeom prst="rect">
            <a:avLst/>
          </a:prstGeom>
        </p:spPr>
        <p:txBody>
          <a:bodyPr vert="horz" wrap="square" lIns="0" tIns="11516" rIns="0" bIns="0" rtlCol="0" anchor="ctr">
            <a:spAutoFit/>
          </a:bodyPr>
          <a:lstStyle/>
          <a:p>
            <a:pPr marL="11516">
              <a:lnSpc>
                <a:spcPct val="100000"/>
              </a:lnSpc>
              <a:spcBef>
                <a:spcPts val="91"/>
              </a:spcBef>
              <a:tabLst>
                <a:tab pos="6300024" algn="l"/>
              </a:tabLst>
            </a:pPr>
            <a:r>
              <a:rPr sz="3627" spc="-5" dirty="0">
                <a:latin typeface="Arial"/>
                <a:cs typeface="Arial"/>
              </a:rPr>
              <a:t>How Objects</a:t>
            </a:r>
            <a:r>
              <a:rPr sz="3627" dirty="0">
                <a:latin typeface="Arial"/>
                <a:cs typeface="Arial"/>
              </a:rPr>
              <a:t> </a:t>
            </a:r>
            <a:r>
              <a:rPr sz="3627" spc="-5" dirty="0">
                <a:latin typeface="Arial"/>
                <a:cs typeface="Arial"/>
              </a:rPr>
              <a:t>are</a:t>
            </a:r>
            <a:r>
              <a:rPr sz="3627" spc="-14" dirty="0">
                <a:latin typeface="Arial"/>
                <a:cs typeface="Arial"/>
              </a:rPr>
              <a:t> </a:t>
            </a:r>
            <a:r>
              <a:rPr sz="3627" spc="-5" dirty="0">
                <a:latin typeface="Arial"/>
                <a:cs typeface="Arial"/>
              </a:rPr>
              <a:t>Represented	in</a:t>
            </a:r>
            <a:r>
              <a:rPr sz="3627" spc="-86" dirty="0">
                <a:latin typeface="Arial"/>
                <a:cs typeface="Arial"/>
              </a:rPr>
              <a:t> </a:t>
            </a:r>
            <a:r>
              <a:rPr sz="3627" spc="-9" dirty="0">
                <a:latin typeface="Arial"/>
                <a:cs typeface="Arial"/>
              </a:rPr>
              <a:t>CNN?</a:t>
            </a:r>
            <a:endParaRPr sz="3627">
              <a:latin typeface="Arial"/>
              <a:cs typeface="Arial"/>
            </a:endParaRPr>
          </a:p>
        </p:txBody>
      </p:sp>
      <p:sp>
        <p:nvSpPr>
          <p:cNvPr id="3" name="object 3"/>
          <p:cNvSpPr txBox="1"/>
          <p:nvPr/>
        </p:nvSpPr>
        <p:spPr>
          <a:xfrm>
            <a:off x="579272" y="1345688"/>
            <a:ext cx="8125953" cy="458226"/>
          </a:xfrm>
          <a:prstGeom prst="rect">
            <a:avLst/>
          </a:prstGeom>
        </p:spPr>
        <p:txBody>
          <a:bodyPr vert="horz" wrap="square" lIns="0" tIns="11516" rIns="0" bIns="0" rtlCol="0">
            <a:spAutoFit/>
          </a:bodyPr>
          <a:lstStyle/>
          <a:p>
            <a:pPr marL="11516">
              <a:spcBef>
                <a:spcPts val="91"/>
              </a:spcBef>
            </a:pPr>
            <a:r>
              <a:rPr sz="2902" spc="-5" dirty="0">
                <a:latin typeface="Arial"/>
                <a:cs typeface="Arial"/>
              </a:rPr>
              <a:t>CNN uses </a:t>
            </a:r>
            <a:r>
              <a:rPr sz="2902" b="1" spc="-5" dirty="0">
                <a:latin typeface="Arial"/>
                <a:cs typeface="Arial"/>
              </a:rPr>
              <a:t>distributed </a:t>
            </a:r>
            <a:r>
              <a:rPr sz="2902" b="1" dirty="0">
                <a:latin typeface="Arial"/>
                <a:cs typeface="Arial"/>
              </a:rPr>
              <a:t>code </a:t>
            </a:r>
            <a:r>
              <a:rPr sz="2902" spc="-5" dirty="0">
                <a:latin typeface="Arial"/>
                <a:cs typeface="Arial"/>
              </a:rPr>
              <a:t>to represent</a:t>
            </a:r>
            <a:r>
              <a:rPr sz="2902" spc="100" dirty="0">
                <a:latin typeface="Arial"/>
                <a:cs typeface="Arial"/>
              </a:rPr>
              <a:t> </a:t>
            </a:r>
            <a:r>
              <a:rPr sz="2902" spc="-5" dirty="0">
                <a:latin typeface="Arial"/>
                <a:cs typeface="Arial"/>
              </a:rPr>
              <a:t>objects.</a:t>
            </a:r>
            <a:endParaRPr sz="2902">
              <a:latin typeface="Arial"/>
              <a:cs typeface="Arial"/>
            </a:endParaRPr>
          </a:p>
        </p:txBody>
      </p:sp>
      <p:sp>
        <p:nvSpPr>
          <p:cNvPr id="4" name="object 4"/>
          <p:cNvSpPr txBox="1"/>
          <p:nvPr/>
        </p:nvSpPr>
        <p:spPr>
          <a:xfrm>
            <a:off x="40308" y="6290819"/>
            <a:ext cx="7061264" cy="557215"/>
          </a:xfrm>
          <a:prstGeom prst="rect">
            <a:avLst/>
          </a:prstGeom>
        </p:spPr>
        <p:txBody>
          <a:bodyPr vert="horz" wrap="square" lIns="0" tIns="18426" rIns="0" bIns="0" rtlCol="0">
            <a:spAutoFit/>
          </a:bodyPr>
          <a:lstStyle/>
          <a:p>
            <a:pPr marL="43762" marR="4607" indent="-32246">
              <a:lnSpc>
                <a:spcPts val="1406"/>
              </a:lnSpc>
              <a:spcBef>
                <a:spcPts val="145"/>
              </a:spcBef>
            </a:pPr>
            <a:r>
              <a:rPr sz="1179" spc="-5" dirty="0">
                <a:latin typeface="Arial"/>
                <a:cs typeface="Arial"/>
              </a:rPr>
              <a:t>Agrawal, et al. Analyzing the performance of </a:t>
            </a:r>
            <a:r>
              <a:rPr sz="1179" spc="-9" dirty="0">
                <a:latin typeface="Arial"/>
                <a:cs typeface="Arial"/>
              </a:rPr>
              <a:t>multilayer </a:t>
            </a:r>
            <a:r>
              <a:rPr sz="1179" spc="-5" dirty="0">
                <a:latin typeface="Arial"/>
                <a:cs typeface="Arial"/>
              </a:rPr>
              <a:t>neural networks for object recognition. ECCV, 2014  Szegedy, et al. Intriguing properties of neural networks.arXiv preprint arXiv:1312.6199,</a:t>
            </a:r>
            <a:r>
              <a:rPr sz="1179" spc="-50" dirty="0">
                <a:latin typeface="Arial"/>
                <a:cs typeface="Arial"/>
              </a:rPr>
              <a:t> </a:t>
            </a:r>
            <a:r>
              <a:rPr sz="1179" spc="-5" dirty="0">
                <a:latin typeface="Arial"/>
                <a:cs typeface="Arial"/>
              </a:rPr>
              <a:t>2013.</a:t>
            </a:r>
            <a:endParaRPr sz="1179">
              <a:latin typeface="Arial"/>
              <a:cs typeface="Arial"/>
            </a:endParaRPr>
          </a:p>
          <a:p>
            <a:pPr marL="36852">
              <a:lnSpc>
                <a:spcPts val="1378"/>
              </a:lnSpc>
            </a:pPr>
            <a:r>
              <a:rPr sz="1179" spc="-5" dirty="0">
                <a:latin typeface="Arial"/>
                <a:cs typeface="Arial"/>
              </a:rPr>
              <a:t>Zeiler, M. et al. </a:t>
            </a:r>
            <a:r>
              <a:rPr sz="1179" spc="-9" dirty="0">
                <a:latin typeface="Arial"/>
                <a:cs typeface="Arial"/>
              </a:rPr>
              <a:t>Visualizing </a:t>
            </a:r>
            <a:r>
              <a:rPr sz="1179" spc="-5" dirty="0">
                <a:latin typeface="Arial"/>
                <a:cs typeface="Arial"/>
              </a:rPr>
              <a:t>and </a:t>
            </a:r>
            <a:r>
              <a:rPr sz="1179" spc="-9" dirty="0">
                <a:latin typeface="Arial"/>
                <a:cs typeface="Arial"/>
              </a:rPr>
              <a:t>Understanding </a:t>
            </a:r>
            <a:r>
              <a:rPr sz="1179" spc="-5" dirty="0">
                <a:latin typeface="Arial"/>
                <a:cs typeface="Arial"/>
              </a:rPr>
              <a:t>Convolutional Networks, ECCV</a:t>
            </a:r>
            <a:r>
              <a:rPr sz="1179" spc="45" dirty="0">
                <a:latin typeface="Arial"/>
                <a:cs typeface="Arial"/>
              </a:rPr>
              <a:t> </a:t>
            </a:r>
            <a:r>
              <a:rPr sz="1179" spc="-5" dirty="0">
                <a:latin typeface="Arial"/>
                <a:cs typeface="Arial"/>
              </a:rPr>
              <a:t>2014.</a:t>
            </a:r>
            <a:endParaRPr sz="1179">
              <a:latin typeface="Arial"/>
              <a:cs typeface="Arial"/>
            </a:endParaRPr>
          </a:p>
        </p:txBody>
      </p:sp>
      <p:sp>
        <p:nvSpPr>
          <p:cNvPr id="5" name="object 5"/>
          <p:cNvSpPr/>
          <p:nvPr/>
        </p:nvSpPr>
        <p:spPr>
          <a:xfrm>
            <a:off x="150864" y="2490416"/>
            <a:ext cx="8877972" cy="3203855"/>
          </a:xfrm>
          <a:prstGeom prst="rect">
            <a:avLst/>
          </a:prstGeom>
          <a:blipFill>
            <a:blip r:embed="rId2" cstate="print"/>
            <a:stretch>
              <a:fillRect/>
            </a:stretch>
          </a:blipFill>
        </p:spPr>
        <p:txBody>
          <a:bodyPr wrap="square" lIns="0" tIns="0" rIns="0" bIns="0" rtlCol="0"/>
          <a:lstStyle/>
          <a:p>
            <a:endParaRPr sz="1632"/>
          </a:p>
        </p:txBody>
      </p:sp>
      <p:sp>
        <p:nvSpPr>
          <p:cNvPr id="6" name="object 6"/>
          <p:cNvSpPr/>
          <p:nvPr/>
        </p:nvSpPr>
        <p:spPr>
          <a:xfrm>
            <a:off x="473322" y="5483520"/>
            <a:ext cx="489446" cy="239541"/>
          </a:xfrm>
          <a:custGeom>
            <a:avLst/>
            <a:gdLst/>
            <a:ahLst/>
            <a:cxnLst/>
            <a:rect l="l" t="t" r="r" b="b"/>
            <a:pathLst>
              <a:path w="539750" h="264160">
                <a:moveTo>
                  <a:pt x="539749" y="0"/>
                </a:moveTo>
                <a:lnTo>
                  <a:pt x="0" y="0"/>
                </a:lnTo>
                <a:lnTo>
                  <a:pt x="0" y="264160"/>
                </a:lnTo>
                <a:lnTo>
                  <a:pt x="539749" y="264160"/>
                </a:lnTo>
                <a:lnTo>
                  <a:pt x="539749" y="0"/>
                </a:lnTo>
                <a:close/>
              </a:path>
            </a:pathLst>
          </a:custGeom>
          <a:solidFill>
            <a:srgbClr val="FFFFFF"/>
          </a:solidFill>
        </p:spPr>
        <p:txBody>
          <a:bodyPr wrap="square" lIns="0" tIns="0" rIns="0" bIns="0" rtlCol="0"/>
          <a:lstStyle/>
          <a:p>
            <a:endParaRPr sz="1632"/>
          </a:p>
        </p:txBody>
      </p:sp>
      <p:sp>
        <p:nvSpPr>
          <p:cNvPr id="7" name="object 7"/>
          <p:cNvSpPr/>
          <p:nvPr/>
        </p:nvSpPr>
        <p:spPr>
          <a:xfrm>
            <a:off x="422651" y="4690043"/>
            <a:ext cx="490597" cy="240692"/>
          </a:xfrm>
          <a:custGeom>
            <a:avLst/>
            <a:gdLst/>
            <a:ahLst/>
            <a:cxnLst/>
            <a:rect l="l" t="t" r="r" b="b"/>
            <a:pathLst>
              <a:path w="541019" h="265429">
                <a:moveTo>
                  <a:pt x="541019" y="0"/>
                </a:moveTo>
                <a:lnTo>
                  <a:pt x="0" y="0"/>
                </a:lnTo>
                <a:lnTo>
                  <a:pt x="0" y="265430"/>
                </a:lnTo>
                <a:lnTo>
                  <a:pt x="541019" y="265430"/>
                </a:lnTo>
                <a:lnTo>
                  <a:pt x="541019" y="0"/>
                </a:lnTo>
                <a:close/>
              </a:path>
            </a:pathLst>
          </a:custGeom>
          <a:solidFill>
            <a:srgbClr val="FFFFFF"/>
          </a:solidFill>
        </p:spPr>
        <p:txBody>
          <a:bodyPr wrap="square" lIns="0" tIns="0" rIns="0" bIns="0" rtlCol="0"/>
          <a:lstStyle/>
          <a:p>
            <a:endParaRPr sz="1632"/>
          </a:p>
        </p:txBody>
      </p:sp>
      <p:sp>
        <p:nvSpPr>
          <p:cNvPr id="8" name="object 8"/>
          <p:cNvSpPr/>
          <p:nvPr/>
        </p:nvSpPr>
        <p:spPr>
          <a:xfrm>
            <a:off x="439926" y="3962207"/>
            <a:ext cx="490597" cy="239541"/>
          </a:xfrm>
          <a:custGeom>
            <a:avLst/>
            <a:gdLst/>
            <a:ahLst/>
            <a:cxnLst/>
            <a:rect l="l" t="t" r="r" b="b"/>
            <a:pathLst>
              <a:path w="541019" h="264160">
                <a:moveTo>
                  <a:pt x="541019" y="0"/>
                </a:moveTo>
                <a:lnTo>
                  <a:pt x="0" y="0"/>
                </a:lnTo>
                <a:lnTo>
                  <a:pt x="0" y="264159"/>
                </a:lnTo>
                <a:lnTo>
                  <a:pt x="541019" y="264159"/>
                </a:lnTo>
                <a:lnTo>
                  <a:pt x="541019" y="0"/>
                </a:lnTo>
                <a:close/>
              </a:path>
            </a:pathLst>
          </a:custGeom>
          <a:solidFill>
            <a:srgbClr val="FFFFFF"/>
          </a:solidFill>
        </p:spPr>
        <p:txBody>
          <a:bodyPr wrap="square" lIns="0" tIns="0" rIns="0" bIns="0" rtlCol="0"/>
          <a:lstStyle/>
          <a:p>
            <a:endParaRPr sz="1632"/>
          </a:p>
        </p:txBody>
      </p:sp>
      <p:sp>
        <p:nvSpPr>
          <p:cNvPr id="9" name="object 9"/>
          <p:cNvSpPr/>
          <p:nvPr/>
        </p:nvSpPr>
        <p:spPr>
          <a:xfrm>
            <a:off x="406527" y="3167577"/>
            <a:ext cx="489446" cy="239541"/>
          </a:xfrm>
          <a:custGeom>
            <a:avLst/>
            <a:gdLst/>
            <a:ahLst/>
            <a:cxnLst/>
            <a:rect l="l" t="t" r="r" b="b"/>
            <a:pathLst>
              <a:path w="539750" h="264160">
                <a:moveTo>
                  <a:pt x="539750" y="0"/>
                </a:moveTo>
                <a:lnTo>
                  <a:pt x="0" y="0"/>
                </a:lnTo>
                <a:lnTo>
                  <a:pt x="0" y="264160"/>
                </a:lnTo>
                <a:lnTo>
                  <a:pt x="539750" y="264160"/>
                </a:lnTo>
                <a:lnTo>
                  <a:pt x="539750" y="0"/>
                </a:lnTo>
                <a:close/>
              </a:path>
            </a:pathLst>
          </a:custGeom>
          <a:solidFill>
            <a:srgbClr val="FFFFFF"/>
          </a:solidFill>
        </p:spPr>
        <p:txBody>
          <a:bodyPr wrap="square" lIns="0" tIns="0" rIns="0" bIns="0" rtlCol="0"/>
          <a:lstStyle/>
          <a:p>
            <a:endParaRPr sz="1632"/>
          </a:p>
        </p:txBody>
      </p:sp>
      <p:sp>
        <p:nvSpPr>
          <p:cNvPr id="10" name="object 10"/>
          <p:cNvSpPr txBox="1"/>
          <p:nvPr/>
        </p:nvSpPr>
        <p:spPr>
          <a:xfrm>
            <a:off x="250158" y="3212548"/>
            <a:ext cx="635128" cy="2574959"/>
          </a:xfrm>
          <a:prstGeom prst="rect">
            <a:avLst/>
          </a:prstGeom>
        </p:spPr>
        <p:txBody>
          <a:bodyPr vert="horz" wrap="square" lIns="0" tIns="11516" rIns="0" bIns="0" rtlCol="0">
            <a:spAutoFit/>
          </a:bodyPr>
          <a:lstStyle/>
          <a:p>
            <a:pPr marL="11516" indent="13820">
              <a:spcBef>
                <a:spcPts val="91"/>
              </a:spcBef>
            </a:pPr>
            <a:r>
              <a:rPr sz="1632" spc="-5" dirty="0">
                <a:latin typeface="Arial"/>
                <a:cs typeface="Arial"/>
              </a:rPr>
              <a:t>C</a:t>
            </a:r>
            <a:r>
              <a:rPr sz="1632" spc="-14" dirty="0">
                <a:latin typeface="Arial"/>
                <a:cs typeface="Arial"/>
              </a:rPr>
              <a:t>o</a:t>
            </a:r>
            <a:r>
              <a:rPr sz="1632" spc="-5" dirty="0">
                <a:latin typeface="Arial"/>
                <a:cs typeface="Arial"/>
              </a:rPr>
              <a:t>nv2</a:t>
            </a:r>
            <a:endParaRPr sz="1632" dirty="0">
              <a:latin typeface="Arial"/>
              <a:cs typeface="Arial"/>
            </a:endParaRPr>
          </a:p>
          <a:p>
            <a:pPr>
              <a:lnSpc>
                <a:spcPct val="100000"/>
              </a:lnSpc>
            </a:pPr>
            <a:endParaRPr sz="1814" dirty="0">
              <a:latin typeface="Times New Roman"/>
              <a:cs typeface="Times New Roman"/>
            </a:endParaRPr>
          </a:p>
          <a:p>
            <a:pPr>
              <a:spcBef>
                <a:spcPts val="36"/>
              </a:spcBef>
            </a:pPr>
            <a:endParaRPr sz="1678" dirty="0">
              <a:latin typeface="Times New Roman"/>
              <a:cs typeface="Times New Roman"/>
            </a:endParaRPr>
          </a:p>
          <a:p>
            <a:pPr marL="21305" indent="-10365"/>
            <a:r>
              <a:rPr sz="1632" spc="-9" dirty="0">
                <a:latin typeface="Arial"/>
                <a:cs typeface="Arial"/>
              </a:rPr>
              <a:t>Conv3</a:t>
            </a:r>
            <a:endParaRPr sz="1632" dirty="0">
              <a:latin typeface="Arial"/>
              <a:cs typeface="Arial"/>
            </a:endParaRPr>
          </a:p>
          <a:p>
            <a:pPr marL="32246" marR="7486" indent="-10365">
              <a:lnSpc>
                <a:spcPct val="287500"/>
              </a:lnSpc>
              <a:spcBef>
                <a:spcPts val="612"/>
              </a:spcBef>
            </a:pPr>
            <a:r>
              <a:rPr sz="1632" spc="-5" dirty="0">
                <a:latin typeface="Arial"/>
                <a:cs typeface="Arial"/>
              </a:rPr>
              <a:t>Co</a:t>
            </a:r>
            <a:r>
              <a:rPr sz="1632" spc="-14" dirty="0">
                <a:latin typeface="Arial"/>
                <a:cs typeface="Arial"/>
              </a:rPr>
              <a:t>n</a:t>
            </a:r>
            <a:r>
              <a:rPr sz="1632" dirty="0">
                <a:latin typeface="Arial"/>
                <a:cs typeface="Arial"/>
              </a:rPr>
              <a:t>v4  </a:t>
            </a:r>
            <a:r>
              <a:rPr sz="1632" spc="-9" dirty="0">
                <a:latin typeface="Arial"/>
                <a:cs typeface="Arial"/>
              </a:rPr>
              <a:t>Pool5</a:t>
            </a:r>
            <a:endParaRPr sz="1632" dirty="0">
              <a:latin typeface="Arial"/>
              <a:cs typeface="Arial"/>
            </a:endParaRPr>
          </a:p>
        </p:txBody>
      </p:sp>
      <p:sp>
        <p:nvSpPr>
          <p:cNvPr id="11" name="object 11"/>
          <p:cNvSpPr txBox="1"/>
          <p:nvPr/>
        </p:nvSpPr>
        <p:spPr>
          <a:xfrm>
            <a:off x="406528" y="2254330"/>
            <a:ext cx="621308" cy="262787"/>
          </a:xfrm>
          <a:prstGeom prst="rect">
            <a:avLst/>
          </a:prstGeom>
        </p:spPr>
        <p:txBody>
          <a:bodyPr vert="horz" wrap="square" lIns="0" tIns="11516" rIns="0" bIns="0" rtlCol="0">
            <a:spAutoFit/>
          </a:bodyPr>
          <a:lstStyle/>
          <a:p>
            <a:pPr marL="11516">
              <a:spcBef>
                <a:spcPts val="91"/>
              </a:spcBef>
            </a:pPr>
            <a:r>
              <a:rPr sz="1632" spc="-5" dirty="0">
                <a:latin typeface="Arial"/>
                <a:cs typeface="Arial"/>
              </a:rPr>
              <a:t>C</a:t>
            </a:r>
            <a:r>
              <a:rPr sz="1632" spc="-14" dirty="0">
                <a:latin typeface="Arial"/>
                <a:cs typeface="Arial"/>
              </a:rPr>
              <a:t>o</a:t>
            </a:r>
            <a:r>
              <a:rPr sz="1632" spc="-5" dirty="0">
                <a:latin typeface="Arial"/>
                <a:cs typeface="Arial"/>
              </a:rPr>
              <a:t>nv1</a:t>
            </a:r>
            <a:endParaRPr sz="1632">
              <a:latin typeface="Arial"/>
              <a:cs typeface="Arial"/>
            </a:endParaRPr>
          </a:p>
        </p:txBody>
      </p:sp>
    </p:spTree>
    <p:extLst>
      <p:ext uri="{BB962C8B-B14F-4D97-AF65-F5344CB8AC3E}">
        <p14:creationId xmlns:p14="http://schemas.microsoft.com/office/powerpoint/2010/main" val="1383084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03076" y="271634"/>
            <a:ext cx="7119997" cy="625643"/>
          </a:xfrm>
          <a:prstGeom prst="rect">
            <a:avLst/>
          </a:prstGeom>
        </p:spPr>
        <p:txBody>
          <a:bodyPr vert="horz" wrap="square" lIns="0" tIns="11516" rIns="0" bIns="0" rtlCol="0" anchor="ctr">
            <a:spAutoFit/>
          </a:bodyPr>
          <a:lstStyle/>
          <a:p>
            <a:pPr marL="11516">
              <a:lnSpc>
                <a:spcPct val="100000"/>
              </a:lnSpc>
              <a:spcBef>
                <a:spcPts val="91"/>
              </a:spcBef>
              <a:tabLst>
                <a:tab pos="3363353" algn="l"/>
                <a:tab pos="5758180" algn="l"/>
              </a:tabLst>
            </a:pPr>
            <a:r>
              <a:rPr sz="3990" dirty="0">
                <a:latin typeface="Arial"/>
                <a:cs typeface="Arial"/>
              </a:rPr>
              <a:t>Es</a:t>
            </a:r>
            <a:r>
              <a:rPr sz="3990" spc="-5" dirty="0">
                <a:latin typeface="Arial"/>
                <a:cs typeface="Arial"/>
              </a:rPr>
              <a:t>t</a:t>
            </a:r>
            <a:r>
              <a:rPr sz="3990" dirty="0">
                <a:latin typeface="Arial"/>
                <a:cs typeface="Arial"/>
              </a:rPr>
              <a:t>i</a:t>
            </a:r>
            <a:r>
              <a:rPr sz="3990" spc="-5" dirty="0">
                <a:latin typeface="Arial"/>
                <a:cs typeface="Arial"/>
              </a:rPr>
              <a:t>matin</a:t>
            </a:r>
            <a:r>
              <a:rPr sz="3990" dirty="0">
                <a:latin typeface="Arial"/>
                <a:cs typeface="Arial"/>
              </a:rPr>
              <a:t>g</a:t>
            </a:r>
            <a:r>
              <a:rPr sz="3990" spc="-5" dirty="0">
                <a:latin typeface="Arial"/>
                <a:cs typeface="Arial"/>
              </a:rPr>
              <a:t> </a:t>
            </a:r>
            <a:r>
              <a:rPr sz="3990" dirty="0">
                <a:latin typeface="Arial"/>
                <a:cs typeface="Arial"/>
              </a:rPr>
              <a:t>t</a:t>
            </a:r>
            <a:r>
              <a:rPr sz="3990" spc="-5" dirty="0">
                <a:latin typeface="Arial"/>
                <a:cs typeface="Arial"/>
              </a:rPr>
              <a:t>h</a:t>
            </a:r>
            <a:r>
              <a:rPr sz="3990" dirty="0">
                <a:latin typeface="Arial"/>
                <a:cs typeface="Arial"/>
              </a:rPr>
              <a:t>e	</a:t>
            </a:r>
            <a:r>
              <a:rPr sz="3990" spc="-5" dirty="0">
                <a:latin typeface="Arial"/>
                <a:cs typeface="Arial"/>
              </a:rPr>
              <a:t>Recept</a:t>
            </a:r>
            <a:r>
              <a:rPr sz="3990" dirty="0">
                <a:latin typeface="Arial"/>
                <a:cs typeface="Arial"/>
              </a:rPr>
              <a:t>ive	</a:t>
            </a:r>
            <a:r>
              <a:rPr sz="3990" spc="-5" dirty="0">
                <a:latin typeface="Arial"/>
                <a:cs typeface="Arial"/>
              </a:rPr>
              <a:t>Fields</a:t>
            </a:r>
            <a:endParaRPr sz="3990">
              <a:latin typeface="Arial"/>
              <a:cs typeface="Arial"/>
            </a:endParaRPr>
          </a:p>
        </p:txBody>
      </p:sp>
      <p:sp>
        <p:nvSpPr>
          <p:cNvPr id="3" name="object 3"/>
          <p:cNvSpPr txBox="1"/>
          <p:nvPr/>
        </p:nvSpPr>
        <p:spPr>
          <a:xfrm>
            <a:off x="284455" y="1290410"/>
            <a:ext cx="2909612" cy="633818"/>
          </a:xfrm>
          <a:prstGeom prst="rect">
            <a:avLst/>
          </a:prstGeom>
        </p:spPr>
        <p:txBody>
          <a:bodyPr vert="horz" wrap="square" lIns="0" tIns="49520" rIns="0" bIns="0" rtlCol="0">
            <a:spAutoFit/>
          </a:bodyPr>
          <a:lstStyle/>
          <a:p>
            <a:pPr marL="11516">
              <a:spcBef>
                <a:spcPts val="390"/>
              </a:spcBef>
            </a:pPr>
            <a:r>
              <a:rPr sz="1995" spc="-5" dirty="0">
                <a:latin typeface="Arial"/>
                <a:cs typeface="Arial"/>
              </a:rPr>
              <a:t>Estimated receptive</a:t>
            </a:r>
            <a:r>
              <a:rPr sz="1995" spc="-45" dirty="0">
                <a:latin typeface="Arial"/>
                <a:cs typeface="Arial"/>
              </a:rPr>
              <a:t> </a:t>
            </a:r>
            <a:r>
              <a:rPr sz="1995" spc="-5" dirty="0">
                <a:latin typeface="Arial"/>
                <a:cs typeface="Arial"/>
              </a:rPr>
              <a:t>fields</a:t>
            </a:r>
            <a:endParaRPr sz="1995">
              <a:latin typeface="Arial"/>
              <a:cs typeface="Arial"/>
            </a:endParaRPr>
          </a:p>
          <a:p>
            <a:pPr marL="1578893">
              <a:spcBef>
                <a:spcPts val="245"/>
              </a:spcBef>
            </a:pPr>
            <a:r>
              <a:rPr sz="1632" spc="-9" dirty="0">
                <a:latin typeface="Arial"/>
                <a:cs typeface="Arial"/>
              </a:rPr>
              <a:t>pool1</a:t>
            </a:r>
            <a:endParaRPr sz="1632">
              <a:latin typeface="Arial"/>
              <a:cs typeface="Arial"/>
            </a:endParaRPr>
          </a:p>
        </p:txBody>
      </p:sp>
      <p:sp>
        <p:nvSpPr>
          <p:cNvPr id="4" name="object 4"/>
          <p:cNvSpPr/>
          <p:nvPr/>
        </p:nvSpPr>
        <p:spPr>
          <a:xfrm>
            <a:off x="1233403" y="1965268"/>
            <a:ext cx="1786189" cy="1198854"/>
          </a:xfrm>
          <a:prstGeom prst="rect">
            <a:avLst/>
          </a:prstGeom>
          <a:blipFill>
            <a:blip r:embed="rId2" cstate="print"/>
            <a:stretch>
              <a:fillRect/>
            </a:stretch>
          </a:blipFill>
        </p:spPr>
        <p:txBody>
          <a:bodyPr wrap="square" lIns="0" tIns="0" rIns="0" bIns="0" rtlCol="0"/>
          <a:lstStyle/>
          <a:p>
            <a:endParaRPr sz="1632"/>
          </a:p>
        </p:txBody>
      </p:sp>
      <p:sp>
        <p:nvSpPr>
          <p:cNvPr id="5" name="object 5"/>
          <p:cNvSpPr/>
          <p:nvPr/>
        </p:nvSpPr>
        <p:spPr>
          <a:xfrm>
            <a:off x="4251845" y="1965268"/>
            <a:ext cx="1786189" cy="1198854"/>
          </a:xfrm>
          <a:prstGeom prst="rect">
            <a:avLst/>
          </a:prstGeom>
          <a:blipFill>
            <a:blip r:embed="rId3" cstate="print"/>
            <a:stretch>
              <a:fillRect/>
            </a:stretch>
          </a:blipFill>
        </p:spPr>
        <p:txBody>
          <a:bodyPr wrap="square" lIns="0" tIns="0" rIns="0" bIns="0" rtlCol="0"/>
          <a:lstStyle/>
          <a:p>
            <a:endParaRPr sz="1632"/>
          </a:p>
        </p:txBody>
      </p:sp>
      <p:sp>
        <p:nvSpPr>
          <p:cNvPr id="6" name="object 6"/>
          <p:cNvSpPr/>
          <p:nvPr/>
        </p:nvSpPr>
        <p:spPr>
          <a:xfrm>
            <a:off x="7341688" y="1965268"/>
            <a:ext cx="1786189" cy="1198854"/>
          </a:xfrm>
          <a:prstGeom prst="rect">
            <a:avLst/>
          </a:prstGeom>
          <a:blipFill>
            <a:blip r:embed="rId4" cstate="print"/>
            <a:stretch>
              <a:fillRect/>
            </a:stretch>
          </a:blipFill>
        </p:spPr>
        <p:txBody>
          <a:bodyPr wrap="square" lIns="0" tIns="0" rIns="0" bIns="0" rtlCol="0"/>
          <a:lstStyle/>
          <a:p>
            <a:endParaRPr sz="1632"/>
          </a:p>
        </p:txBody>
      </p:sp>
      <p:sp>
        <p:nvSpPr>
          <p:cNvPr id="7" name="object 7"/>
          <p:cNvSpPr/>
          <p:nvPr/>
        </p:nvSpPr>
        <p:spPr>
          <a:xfrm>
            <a:off x="44914" y="1990605"/>
            <a:ext cx="1164305" cy="1122846"/>
          </a:xfrm>
          <a:prstGeom prst="rect">
            <a:avLst/>
          </a:prstGeom>
          <a:blipFill>
            <a:blip r:embed="rId5" cstate="print"/>
            <a:stretch>
              <a:fillRect/>
            </a:stretch>
          </a:blipFill>
        </p:spPr>
        <p:txBody>
          <a:bodyPr wrap="square" lIns="0" tIns="0" rIns="0" bIns="0" rtlCol="0"/>
          <a:lstStyle/>
          <a:p>
            <a:endParaRPr sz="1632"/>
          </a:p>
        </p:txBody>
      </p:sp>
      <p:sp>
        <p:nvSpPr>
          <p:cNvPr id="8" name="object 8"/>
          <p:cNvSpPr/>
          <p:nvPr/>
        </p:nvSpPr>
        <p:spPr>
          <a:xfrm>
            <a:off x="3093298" y="2007880"/>
            <a:ext cx="1164305" cy="1122846"/>
          </a:xfrm>
          <a:prstGeom prst="rect">
            <a:avLst/>
          </a:prstGeom>
          <a:blipFill>
            <a:blip r:embed="rId5" cstate="print"/>
            <a:stretch>
              <a:fillRect/>
            </a:stretch>
          </a:blipFill>
        </p:spPr>
        <p:txBody>
          <a:bodyPr wrap="square" lIns="0" tIns="0" rIns="0" bIns="0" rtlCol="0"/>
          <a:lstStyle/>
          <a:p>
            <a:endParaRPr sz="1632"/>
          </a:p>
        </p:txBody>
      </p:sp>
      <p:sp>
        <p:nvSpPr>
          <p:cNvPr id="9" name="object 9"/>
          <p:cNvSpPr/>
          <p:nvPr/>
        </p:nvSpPr>
        <p:spPr>
          <a:xfrm>
            <a:off x="6169321" y="1980240"/>
            <a:ext cx="1164305" cy="1122846"/>
          </a:xfrm>
          <a:prstGeom prst="rect">
            <a:avLst/>
          </a:prstGeom>
          <a:blipFill>
            <a:blip r:embed="rId5" cstate="print"/>
            <a:stretch>
              <a:fillRect/>
            </a:stretch>
          </a:blipFill>
        </p:spPr>
        <p:txBody>
          <a:bodyPr wrap="square" lIns="0" tIns="0" rIns="0" bIns="0" rtlCol="0"/>
          <a:lstStyle/>
          <a:p>
            <a:endParaRPr sz="1632"/>
          </a:p>
        </p:txBody>
      </p:sp>
      <p:sp>
        <p:nvSpPr>
          <p:cNvPr id="10" name="object 10"/>
          <p:cNvSpPr/>
          <p:nvPr/>
        </p:nvSpPr>
        <p:spPr>
          <a:xfrm>
            <a:off x="563151" y="2454714"/>
            <a:ext cx="125528" cy="124377"/>
          </a:xfrm>
          <a:custGeom>
            <a:avLst/>
            <a:gdLst/>
            <a:ahLst/>
            <a:cxnLst/>
            <a:rect l="l" t="t" r="r" b="b"/>
            <a:pathLst>
              <a:path w="138429" h="137160">
                <a:moveTo>
                  <a:pt x="68579" y="0"/>
                </a:moveTo>
                <a:lnTo>
                  <a:pt x="41255" y="5179"/>
                </a:lnTo>
                <a:lnTo>
                  <a:pt x="19526" y="19526"/>
                </a:lnTo>
                <a:lnTo>
                  <a:pt x="5179" y="41255"/>
                </a:lnTo>
                <a:lnTo>
                  <a:pt x="0" y="68580"/>
                </a:lnTo>
                <a:lnTo>
                  <a:pt x="5179" y="95369"/>
                </a:lnTo>
                <a:lnTo>
                  <a:pt x="19526" y="117157"/>
                </a:lnTo>
                <a:lnTo>
                  <a:pt x="41255" y="131802"/>
                </a:lnTo>
                <a:lnTo>
                  <a:pt x="68579" y="137160"/>
                </a:lnTo>
                <a:lnTo>
                  <a:pt x="96103" y="131802"/>
                </a:lnTo>
                <a:lnTo>
                  <a:pt x="118268" y="117157"/>
                </a:lnTo>
                <a:lnTo>
                  <a:pt x="133052" y="95369"/>
                </a:lnTo>
                <a:lnTo>
                  <a:pt x="138429" y="68580"/>
                </a:lnTo>
                <a:lnTo>
                  <a:pt x="133052" y="41255"/>
                </a:lnTo>
                <a:lnTo>
                  <a:pt x="118268" y="19526"/>
                </a:lnTo>
                <a:lnTo>
                  <a:pt x="96103" y="5179"/>
                </a:lnTo>
                <a:lnTo>
                  <a:pt x="68579" y="0"/>
                </a:lnTo>
                <a:close/>
              </a:path>
            </a:pathLst>
          </a:custGeom>
          <a:solidFill>
            <a:srgbClr val="FFFF00"/>
          </a:solidFill>
        </p:spPr>
        <p:txBody>
          <a:bodyPr wrap="square" lIns="0" tIns="0" rIns="0" bIns="0" rtlCol="0"/>
          <a:lstStyle/>
          <a:p>
            <a:endParaRPr sz="1632"/>
          </a:p>
        </p:txBody>
      </p:sp>
      <p:sp>
        <p:nvSpPr>
          <p:cNvPr id="11" name="object 11"/>
          <p:cNvSpPr/>
          <p:nvPr/>
        </p:nvSpPr>
        <p:spPr>
          <a:xfrm>
            <a:off x="3436485" y="2291182"/>
            <a:ext cx="518237" cy="519388"/>
          </a:xfrm>
          <a:custGeom>
            <a:avLst/>
            <a:gdLst/>
            <a:ahLst/>
            <a:cxnLst/>
            <a:rect l="l" t="t" r="r" b="b"/>
            <a:pathLst>
              <a:path w="571500" h="572769">
                <a:moveTo>
                  <a:pt x="285750" y="0"/>
                </a:moveTo>
                <a:lnTo>
                  <a:pt x="238246" y="3646"/>
                </a:lnTo>
                <a:lnTo>
                  <a:pt x="193608" y="14234"/>
                </a:lnTo>
                <a:lnTo>
                  <a:pt x="152339" y="31238"/>
                </a:lnTo>
                <a:lnTo>
                  <a:pt x="114940" y="54132"/>
                </a:lnTo>
                <a:lnTo>
                  <a:pt x="81914" y="82391"/>
                </a:lnTo>
                <a:lnTo>
                  <a:pt x="53766" y="115488"/>
                </a:lnTo>
                <a:lnTo>
                  <a:pt x="30998" y="152899"/>
                </a:lnTo>
                <a:lnTo>
                  <a:pt x="14112" y="194096"/>
                </a:lnTo>
                <a:lnTo>
                  <a:pt x="3611" y="238555"/>
                </a:lnTo>
                <a:lnTo>
                  <a:pt x="0" y="285750"/>
                </a:lnTo>
                <a:lnTo>
                  <a:pt x="3611" y="333288"/>
                </a:lnTo>
                <a:lnTo>
                  <a:pt x="14112" y="378023"/>
                </a:lnTo>
                <a:lnTo>
                  <a:pt x="30998" y="419435"/>
                </a:lnTo>
                <a:lnTo>
                  <a:pt x="53766" y="457006"/>
                </a:lnTo>
                <a:lnTo>
                  <a:pt x="81915" y="490220"/>
                </a:lnTo>
                <a:lnTo>
                  <a:pt x="114940" y="518556"/>
                </a:lnTo>
                <a:lnTo>
                  <a:pt x="152339" y="541497"/>
                </a:lnTo>
                <a:lnTo>
                  <a:pt x="193608" y="558525"/>
                </a:lnTo>
                <a:lnTo>
                  <a:pt x="238246" y="569122"/>
                </a:lnTo>
                <a:lnTo>
                  <a:pt x="285750" y="572770"/>
                </a:lnTo>
                <a:lnTo>
                  <a:pt x="332944" y="569122"/>
                </a:lnTo>
                <a:lnTo>
                  <a:pt x="377403" y="558525"/>
                </a:lnTo>
                <a:lnTo>
                  <a:pt x="418600" y="541497"/>
                </a:lnTo>
                <a:lnTo>
                  <a:pt x="456011" y="518556"/>
                </a:lnTo>
                <a:lnTo>
                  <a:pt x="489108" y="490220"/>
                </a:lnTo>
                <a:lnTo>
                  <a:pt x="517367" y="457006"/>
                </a:lnTo>
                <a:lnTo>
                  <a:pt x="540261" y="419435"/>
                </a:lnTo>
                <a:lnTo>
                  <a:pt x="557265" y="378023"/>
                </a:lnTo>
                <a:lnTo>
                  <a:pt x="567853" y="333288"/>
                </a:lnTo>
                <a:lnTo>
                  <a:pt x="571500" y="285750"/>
                </a:lnTo>
                <a:lnTo>
                  <a:pt x="567853" y="238555"/>
                </a:lnTo>
                <a:lnTo>
                  <a:pt x="557265" y="194096"/>
                </a:lnTo>
                <a:lnTo>
                  <a:pt x="540261" y="152899"/>
                </a:lnTo>
                <a:lnTo>
                  <a:pt x="517367" y="115488"/>
                </a:lnTo>
                <a:lnTo>
                  <a:pt x="489108" y="82391"/>
                </a:lnTo>
                <a:lnTo>
                  <a:pt x="456011" y="54132"/>
                </a:lnTo>
                <a:lnTo>
                  <a:pt x="418600" y="31238"/>
                </a:lnTo>
                <a:lnTo>
                  <a:pt x="377403" y="14234"/>
                </a:lnTo>
                <a:lnTo>
                  <a:pt x="332944" y="3646"/>
                </a:lnTo>
                <a:lnTo>
                  <a:pt x="285750" y="0"/>
                </a:lnTo>
                <a:close/>
              </a:path>
            </a:pathLst>
          </a:custGeom>
          <a:solidFill>
            <a:srgbClr val="FFFF00"/>
          </a:solidFill>
        </p:spPr>
        <p:txBody>
          <a:bodyPr wrap="square" lIns="0" tIns="0" rIns="0" bIns="0" rtlCol="0"/>
          <a:lstStyle/>
          <a:p>
            <a:endParaRPr sz="1632"/>
          </a:p>
        </p:txBody>
      </p:sp>
      <p:sp>
        <p:nvSpPr>
          <p:cNvPr id="12" name="object 12"/>
          <p:cNvSpPr/>
          <p:nvPr/>
        </p:nvSpPr>
        <p:spPr>
          <a:xfrm>
            <a:off x="6287939" y="2042429"/>
            <a:ext cx="978892" cy="978892"/>
          </a:xfrm>
          <a:custGeom>
            <a:avLst/>
            <a:gdLst/>
            <a:ahLst/>
            <a:cxnLst/>
            <a:rect l="l" t="t" r="r" b="b"/>
            <a:pathLst>
              <a:path w="1079500" h="1079500">
                <a:moveTo>
                  <a:pt x="539750" y="0"/>
                </a:moveTo>
                <a:lnTo>
                  <a:pt x="492048" y="1918"/>
                </a:lnTo>
                <a:lnTo>
                  <a:pt x="445690" y="7579"/>
                </a:lnTo>
                <a:lnTo>
                  <a:pt x="400818" y="16842"/>
                </a:lnTo>
                <a:lnTo>
                  <a:pt x="357572" y="29566"/>
                </a:lnTo>
                <a:lnTo>
                  <a:pt x="316094" y="45609"/>
                </a:lnTo>
                <a:lnTo>
                  <a:pt x="276525" y="64830"/>
                </a:lnTo>
                <a:lnTo>
                  <a:pt x="239005" y="87089"/>
                </a:lnTo>
                <a:lnTo>
                  <a:pt x="203676" y="112244"/>
                </a:lnTo>
                <a:lnTo>
                  <a:pt x="170678" y="140154"/>
                </a:lnTo>
                <a:lnTo>
                  <a:pt x="140154" y="170678"/>
                </a:lnTo>
                <a:lnTo>
                  <a:pt x="112244" y="203676"/>
                </a:lnTo>
                <a:lnTo>
                  <a:pt x="87089" y="239005"/>
                </a:lnTo>
                <a:lnTo>
                  <a:pt x="64830" y="276525"/>
                </a:lnTo>
                <a:lnTo>
                  <a:pt x="45609" y="316094"/>
                </a:lnTo>
                <a:lnTo>
                  <a:pt x="29566" y="357572"/>
                </a:lnTo>
                <a:lnTo>
                  <a:pt x="16842" y="400818"/>
                </a:lnTo>
                <a:lnTo>
                  <a:pt x="7579" y="445690"/>
                </a:lnTo>
                <a:lnTo>
                  <a:pt x="1918" y="492048"/>
                </a:lnTo>
                <a:lnTo>
                  <a:pt x="0" y="539750"/>
                </a:lnTo>
                <a:lnTo>
                  <a:pt x="1918" y="587451"/>
                </a:lnTo>
                <a:lnTo>
                  <a:pt x="7579" y="633809"/>
                </a:lnTo>
                <a:lnTo>
                  <a:pt x="16842" y="678681"/>
                </a:lnTo>
                <a:lnTo>
                  <a:pt x="29566" y="721927"/>
                </a:lnTo>
                <a:lnTo>
                  <a:pt x="45609" y="763405"/>
                </a:lnTo>
                <a:lnTo>
                  <a:pt x="64830" y="802974"/>
                </a:lnTo>
                <a:lnTo>
                  <a:pt x="87089" y="840494"/>
                </a:lnTo>
                <a:lnTo>
                  <a:pt x="112244" y="875823"/>
                </a:lnTo>
                <a:lnTo>
                  <a:pt x="140154" y="908821"/>
                </a:lnTo>
                <a:lnTo>
                  <a:pt x="170678" y="939345"/>
                </a:lnTo>
                <a:lnTo>
                  <a:pt x="203676" y="967255"/>
                </a:lnTo>
                <a:lnTo>
                  <a:pt x="239005" y="992410"/>
                </a:lnTo>
                <a:lnTo>
                  <a:pt x="276525" y="1014669"/>
                </a:lnTo>
                <a:lnTo>
                  <a:pt x="316094" y="1033890"/>
                </a:lnTo>
                <a:lnTo>
                  <a:pt x="357572" y="1049933"/>
                </a:lnTo>
                <a:lnTo>
                  <a:pt x="400818" y="1062657"/>
                </a:lnTo>
                <a:lnTo>
                  <a:pt x="445690" y="1071920"/>
                </a:lnTo>
                <a:lnTo>
                  <a:pt x="492048" y="1077581"/>
                </a:lnTo>
                <a:lnTo>
                  <a:pt x="539750" y="1079500"/>
                </a:lnTo>
                <a:lnTo>
                  <a:pt x="587451" y="1077581"/>
                </a:lnTo>
                <a:lnTo>
                  <a:pt x="633809" y="1071920"/>
                </a:lnTo>
                <a:lnTo>
                  <a:pt x="678681" y="1062657"/>
                </a:lnTo>
                <a:lnTo>
                  <a:pt x="721927" y="1049933"/>
                </a:lnTo>
                <a:lnTo>
                  <a:pt x="763405" y="1033890"/>
                </a:lnTo>
                <a:lnTo>
                  <a:pt x="802974" y="1014669"/>
                </a:lnTo>
                <a:lnTo>
                  <a:pt x="840494" y="992410"/>
                </a:lnTo>
                <a:lnTo>
                  <a:pt x="875823" y="967255"/>
                </a:lnTo>
                <a:lnTo>
                  <a:pt x="908821" y="939345"/>
                </a:lnTo>
                <a:lnTo>
                  <a:pt x="939345" y="908821"/>
                </a:lnTo>
                <a:lnTo>
                  <a:pt x="967255" y="875823"/>
                </a:lnTo>
                <a:lnTo>
                  <a:pt x="992410" y="840494"/>
                </a:lnTo>
                <a:lnTo>
                  <a:pt x="1014669" y="802974"/>
                </a:lnTo>
                <a:lnTo>
                  <a:pt x="1033890" y="763405"/>
                </a:lnTo>
                <a:lnTo>
                  <a:pt x="1049933" y="721927"/>
                </a:lnTo>
                <a:lnTo>
                  <a:pt x="1062657" y="678681"/>
                </a:lnTo>
                <a:lnTo>
                  <a:pt x="1071920" y="633809"/>
                </a:lnTo>
                <a:lnTo>
                  <a:pt x="1077581" y="587451"/>
                </a:lnTo>
                <a:lnTo>
                  <a:pt x="1079500" y="539750"/>
                </a:lnTo>
                <a:lnTo>
                  <a:pt x="1077581" y="492048"/>
                </a:lnTo>
                <a:lnTo>
                  <a:pt x="1071920" y="445690"/>
                </a:lnTo>
                <a:lnTo>
                  <a:pt x="1062657" y="400818"/>
                </a:lnTo>
                <a:lnTo>
                  <a:pt x="1049933" y="357572"/>
                </a:lnTo>
                <a:lnTo>
                  <a:pt x="1033890" y="316094"/>
                </a:lnTo>
                <a:lnTo>
                  <a:pt x="1014669" y="276525"/>
                </a:lnTo>
                <a:lnTo>
                  <a:pt x="992410" y="239005"/>
                </a:lnTo>
                <a:lnTo>
                  <a:pt x="967255" y="203676"/>
                </a:lnTo>
                <a:lnTo>
                  <a:pt x="939345" y="170678"/>
                </a:lnTo>
                <a:lnTo>
                  <a:pt x="908821" y="140154"/>
                </a:lnTo>
                <a:lnTo>
                  <a:pt x="875823" y="112244"/>
                </a:lnTo>
                <a:lnTo>
                  <a:pt x="840494" y="87089"/>
                </a:lnTo>
                <a:lnTo>
                  <a:pt x="802974" y="64830"/>
                </a:lnTo>
                <a:lnTo>
                  <a:pt x="763405" y="45609"/>
                </a:lnTo>
                <a:lnTo>
                  <a:pt x="721927" y="29566"/>
                </a:lnTo>
                <a:lnTo>
                  <a:pt x="678681" y="16842"/>
                </a:lnTo>
                <a:lnTo>
                  <a:pt x="633809" y="7579"/>
                </a:lnTo>
                <a:lnTo>
                  <a:pt x="587451" y="1918"/>
                </a:lnTo>
                <a:lnTo>
                  <a:pt x="539750" y="0"/>
                </a:lnTo>
                <a:close/>
              </a:path>
            </a:pathLst>
          </a:custGeom>
          <a:solidFill>
            <a:srgbClr val="FFFF00"/>
          </a:solidFill>
        </p:spPr>
        <p:txBody>
          <a:bodyPr wrap="square" lIns="0" tIns="0" rIns="0" bIns="0" rtlCol="0"/>
          <a:lstStyle/>
          <a:p>
            <a:endParaRPr sz="1632"/>
          </a:p>
        </p:txBody>
      </p:sp>
      <p:sp>
        <p:nvSpPr>
          <p:cNvPr id="13" name="object 13"/>
          <p:cNvSpPr txBox="1"/>
          <p:nvPr/>
        </p:nvSpPr>
        <p:spPr>
          <a:xfrm>
            <a:off x="4256452" y="1245367"/>
            <a:ext cx="4597912" cy="724768"/>
          </a:xfrm>
          <a:prstGeom prst="rect">
            <a:avLst/>
          </a:prstGeom>
        </p:spPr>
        <p:txBody>
          <a:bodyPr vert="horz" wrap="square" lIns="0" tIns="120922" rIns="0" bIns="0" rtlCol="0">
            <a:spAutoFit/>
          </a:bodyPr>
          <a:lstStyle/>
          <a:p>
            <a:pPr marL="11516">
              <a:spcBef>
                <a:spcPts val="952"/>
              </a:spcBef>
            </a:pPr>
            <a:r>
              <a:rPr sz="1451" spc="-5" dirty="0">
                <a:solidFill>
                  <a:srgbClr val="FF0000"/>
                </a:solidFill>
                <a:latin typeface="Arial"/>
                <a:cs typeface="Arial"/>
              </a:rPr>
              <a:t>Actual </a:t>
            </a:r>
            <a:r>
              <a:rPr sz="1451" dirty="0">
                <a:solidFill>
                  <a:srgbClr val="FF0000"/>
                </a:solidFill>
                <a:latin typeface="Arial"/>
                <a:cs typeface="Arial"/>
              </a:rPr>
              <a:t>size </a:t>
            </a:r>
            <a:r>
              <a:rPr sz="1451" spc="-5" dirty="0">
                <a:solidFill>
                  <a:srgbClr val="FF0000"/>
                </a:solidFill>
                <a:latin typeface="Arial"/>
                <a:cs typeface="Arial"/>
              </a:rPr>
              <a:t>of RF </a:t>
            </a:r>
            <a:r>
              <a:rPr sz="1451" dirty="0">
                <a:solidFill>
                  <a:srgbClr val="FF0000"/>
                </a:solidFill>
                <a:latin typeface="Arial"/>
                <a:cs typeface="Arial"/>
              </a:rPr>
              <a:t>is </a:t>
            </a:r>
            <a:r>
              <a:rPr sz="1451" spc="-5" dirty="0">
                <a:solidFill>
                  <a:srgbClr val="FF0000"/>
                </a:solidFill>
                <a:latin typeface="Arial"/>
                <a:cs typeface="Arial"/>
              </a:rPr>
              <a:t>much smaller than the theoretic</a:t>
            </a:r>
            <a:r>
              <a:rPr sz="1451" spc="-23" dirty="0">
                <a:solidFill>
                  <a:srgbClr val="FF0000"/>
                </a:solidFill>
                <a:latin typeface="Arial"/>
                <a:cs typeface="Arial"/>
              </a:rPr>
              <a:t> </a:t>
            </a:r>
            <a:r>
              <a:rPr sz="1451" dirty="0">
                <a:solidFill>
                  <a:srgbClr val="FF0000"/>
                </a:solidFill>
                <a:latin typeface="Arial"/>
                <a:cs typeface="Arial"/>
              </a:rPr>
              <a:t>size</a:t>
            </a:r>
            <a:endParaRPr sz="1451">
              <a:latin typeface="Arial"/>
              <a:cs typeface="Arial"/>
            </a:endParaRPr>
          </a:p>
          <a:p>
            <a:pPr marL="593093">
              <a:spcBef>
                <a:spcPts val="966"/>
              </a:spcBef>
              <a:tabLst>
                <a:tab pos="3743393" algn="l"/>
              </a:tabLst>
            </a:pPr>
            <a:r>
              <a:rPr sz="1632" spc="-5" dirty="0">
                <a:latin typeface="Arial"/>
                <a:cs typeface="Arial"/>
              </a:rPr>
              <a:t>conv3	</a:t>
            </a:r>
            <a:r>
              <a:rPr sz="1632" spc="-9" dirty="0">
                <a:latin typeface="Arial"/>
                <a:cs typeface="Arial"/>
              </a:rPr>
              <a:t>pool5</a:t>
            </a:r>
            <a:endParaRPr sz="1632">
              <a:latin typeface="Arial"/>
              <a:cs typeface="Arial"/>
            </a:endParaRPr>
          </a:p>
        </p:txBody>
      </p:sp>
      <p:sp>
        <p:nvSpPr>
          <p:cNvPr id="14" name="object 14"/>
          <p:cNvSpPr/>
          <p:nvPr/>
        </p:nvSpPr>
        <p:spPr>
          <a:xfrm>
            <a:off x="563151" y="2445502"/>
            <a:ext cx="125528" cy="125528"/>
          </a:xfrm>
          <a:custGeom>
            <a:avLst/>
            <a:gdLst/>
            <a:ahLst/>
            <a:cxnLst/>
            <a:rect l="l" t="t" r="r" b="b"/>
            <a:pathLst>
              <a:path w="138429" h="138430">
                <a:moveTo>
                  <a:pt x="68579" y="0"/>
                </a:moveTo>
                <a:lnTo>
                  <a:pt x="41255" y="5377"/>
                </a:lnTo>
                <a:lnTo>
                  <a:pt x="19526" y="20161"/>
                </a:lnTo>
                <a:lnTo>
                  <a:pt x="5179" y="42326"/>
                </a:lnTo>
                <a:lnTo>
                  <a:pt x="0" y="69850"/>
                </a:lnTo>
                <a:lnTo>
                  <a:pt x="5179" y="96639"/>
                </a:lnTo>
                <a:lnTo>
                  <a:pt x="19526" y="118427"/>
                </a:lnTo>
                <a:lnTo>
                  <a:pt x="41255" y="133072"/>
                </a:lnTo>
                <a:lnTo>
                  <a:pt x="68579" y="138429"/>
                </a:lnTo>
                <a:lnTo>
                  <a:pt x="96103" y="133072"/>
                </a:lnTo>
                <a:lnTo>
                  <a:pt x="118268" y="118427"/>
                </a:lnTo>
                <a:lnTo>
                  <a:pt x="133052" y="96639"/>
                </a:lnTo>
                <a:lnTo>
                  <a:pt x="138429" y="69850"/>
                </a:lnTo>
                <a:lnTo>
                  <a:pt x="133052" y="42326"/>
                </a:lnTo>
                <a:lnTo>
                  <a:pt x="118268" y="20161"/>
                </a:lnTo>
                <a:lnTo>
                  <a:pt x="96103" y="5377"/>
                </a:lnTo>
                <a:lnTo>
                  <a:pt x="68579" y="0"/>
                </a:lnTo>
                <a:close/>
              </a:path>
            </a:pathLst>
          </a:custGeom>
          <a:solidFill>
            <a:srgbClr val="FF6633"/>
          </a:solidFill>
        </p:spPr>
        <p:txBody>
          <a:bodyPr wrap="square" lIns="0" tIns="0" rIns="0" bIns="0" rtlCol="0"/>
          <a:lstStyle/>
          <a:p>
            <a:endParaRPr sz="1632"/>
          </a:p>
        </p:txBody>
      </p:sp>
      <p:sp>
        <p:nvSpPr>
          <p:cNvPr id="15" name="object 15"/>
          <p:cNvSpPr/>
          <p:nvPr/>
        </p:nvSpPr>
        <p:spPr>
          <a:xfrm>
            <a:off x="3564318" y="2412104"/>
            <a:ext cx="271786" cy="271786"/>
          </a:xfrm>
          <a:custGeom>
            <a:avLst/>
            <a:gdLst/>
            <a:ahLst/>
            <a:cxnLst/>
            <a:rect l="l" t="t" r="r" b="b"/>
            <a:pathLst>
              <a:path w="299720" h="299719">
                <a:moveTo>
                  <a:pt x="149860" y="0"/>
                </a:moveTo>
                <a:lnTo>
                  <a:pt x="101600" y="7416"/>
                </a:lnTo>
                <a:lnTo>
                  <a:pt x="60350" y="28244"/>
                </a:lnTo>
                <a:lnTo>
                  <a:pt x="28244" y="60350"/>
                </a:lnTo>
                <a:lnTo>
                  <a:pt x="7416" y="101600"/>
                </a:lnTo>
                <a:lnTo>
                  <a:pt x="0" y="149860"/>
                </a:lnTo>
                <a:lnTo>
                  <a:pt x="7416" y="198120"/>
                </a:lnTo>
                <a:lnTo>
                  <a:pt x="28244" y="239369"/>
                </a:lnTo>
                <a:lnTo>
                  <a:pt x="60350" y="271475"/>
                </a:lnTo>
                <a:lnTo>
                  <a:pt x="101600" y="292303"/>
                </a:lnTo>
                <a:lnTo>
                  <a:pt x="149860" y="299720"/>
                </a:lnTo>
                <a:lnTo>
                  <a:pt x="198120" y="292303"/>
                </a:lnTo>
                <a:lnTo>
                  <a:pt x="239369" y="271475"/>
                </a:lnTo>
                <a:lnTo>
                  <a:pt x="271475" y="239369"/>
                </a:lnTo>
                <a:lnTo>
                  <a:pt x="292303" y="198120"/>
                </a:lnTo>
                <a:lnTo>
                  <a:pt x="299720" y="149860"/>
                </a:lnTo>
                <a:lnTo>
                  <a:pt x="292303" y="101600"/>
                </a:lnTo>
                <a:lnTo>
                  <a:pt x="271475" y="60350"/>
                </a:lnTo>
                <a:lnTo>
                  <a:pt x="239369" y="28244"/>
                </a:lnTo>
                <a:lnTo>
                  <a:pt x="198120" y="7416"/>
                </a:lnTo>
                <a:lnTo>
                  <a:pt x="149860" y="0"/>
                </a:lnTo>
                <a:close/>
              </a:path>
            </a:pathLst>
          </a:custGeom>
          <a:solidFill>
            <a:srgbClr val="FF6633"/>
          </a:solidFill>
        </p:spPr>
        <p:txBody>
          <a:bodyPr wrap="square" lIns="0" tIns="0" rIns="0" bIns="0" rtlCol="0"/>
          <a:lstStyle/>
          <a:p>
            <a:endParaRPr sz="1632"/>
          </a:p>
        </p:txBody>
      </p:sp>
      <p:sp>
        <p:nvSpPr>
          <p:cNvPr id="16" name="object 16"/>
          <p:cNvSpPr/>
          <p:nvPr/>
        </p:nvSpPr>
        <p:spPr>
          <a:xfrm>
            <a:off x="6536692" y="2283121"/>
            <a:ext cx="468716" cy="469867"/>
          </a:xfrm>
          <a:custGeom>
            <a:avLst/>
            <a:gdLst/>
            <a:ahLst/>
            <a:cxnLst/>
            <a:rect l="l" t="t" r="r" b="b"/>
            <a:pathLst>
              <a:path w="516890" h="518160">
                <a:moveTo>
                  <a:pt x="259079" y="0"/>
                </a:moveTo>
                <a:lnTo>
                  <a:pt x="211394" y="4034"/>
                </a:lnTo>
                <a:lnTo>
                  <a:pt x="166971" y="15720"/>
                </a:lnTo>
                <a:lnTo>
                  <a:pt x="126435" y="34431"/>
                </a:lnTo>
                <a:lnTo>
                  <a:pt x="90415" y="59538"/>
                </a:lnTo>
                <a:lnTo>
                  <a:pt x="59538" y="90415"/>
                </a:lnTo>
                <a:lnTo>
                  <a:pt x="34431" y="126435"/>
                </a:lnTo>
                <a:lnTo>
                  <a:pt x="15720" y="166971"/>
                </a:lnTo>
                <a:lnTo>
                  <a:pt x="4034" y="211394"/>
                </a:lnTo>
                <a:lnTo>
                  <a:pt x="0" y="259079"/>
                </a:lnTo>
                <a:lnTo>
                  <a:pt x="4034" y="306430"/>
                </a:lnTo>
                <a:lnTo>
                  <a:pt x="15720" y="350676"/>
                </a:lnTo>
                <a:lnTo>
                  <a:pt x="34431" y="391160"/>
                </a:lnTo>
                <a:lnTo>
                  <a:pt x="59538" y="427221"/>
                </a:lnTo>
                <a:lnTo>
                  <a:pt x="90415" y="458203"/>
                </a:lnTo>
                <a:lnTo>
                  <a:pt x="126435" y="483446"/>
                </a:lnTo>
                <a:lnTo>
                  <a:pt x="166971" y="502292"/>
                </a:lnTo>
                <a:lnTo>
                  <a:pt x="211394" y="514083"/>
                </a:lnTo>
                <a:lnTo>
                  <a:pt x="259079" y="518160"/>
                </a:lnTo>
                <a:lnTo>
                  <a:pt x="306387" y="514083"/>
                </a:lnTo>
                <a:lnTo>
                  <a:pt x="350516" y="502292"/>
                </a:lnTo>
                <a:lnTo>
                  <a:pt x="390830" y="483446"/>
                </a:lnTo>
                <a:lnTo>
                  <a:pt x="426692" y="458203"/>
                </a:lnTo>
                <a:lnTo>
                  <a:pt x="457463" y="427221"/>
                </a:lnTo>
                <a:lnTo>
                  <a:pt x="482505" y="391160"/>
                </a:lnTo>
                <a:lnTo>
                  <a:pt x="501183" y="350676"/>
                </a:lnTo>
                <a:lnTo>
                  <a:pt x="512857" y="306430"/>
                </a:lnTo>
                <a:lnTo>
                  <a:pt x="516889" y="259079"/>
                </a:lnTo>
                <a:lnTo>
                  <a:pt x="512857" y="211394"/>
                </a:lnTo>
                <a:lnTo>
                  <a:pt x="501183" y="166971"/>
                </a:lnTo>
                <a:lnTo>
                  <a:pt x="482505" y="126435"/>
                </a:lnTo>
                <a:lnTo>
                  <a:pt x="457463" y="90415"/>
                </a:lnTo>
                <a:lnTo>
                  <a:pt x="426692" y="59538"/>
                </a:lnTo>
                <a:lnTo>
                  <a:pt x="390830" y="34431"/>
                </a:lnTo>
                <a:lnTo>
                  <a:pt x="350516" y="15720"/>
                </a:lnTo>
                <a:lnTo>
                  <a:pt x="306387" y="4034"/>
                </a:lnTo>
                <a:lnTo>
                  <a:pt x="259079" y="0"/>
                </a:lnTo>
                <a:close/>
              </a:path>
            </a:pathLst>
          </a:custGeom>
          <a:solidFill>
            <a:srgbClr val="FF6633"/>
          </a:solidFill>
        </p:spPr>
        <p:txBody>
          <a:bodyPr wrap="square" lIns="0" tIns="0" rIns="0" bIns="0" rtlCol="0"/>
          <a:lstStyle/>
          <a:p>
            <a:endParaRPr sz="1632"/>
          </a:p>
        </p:txBody>
      </p:sp>
      <p:sp>
        <p:nvSpPr>
          <p:cNvPr id="17" name="object 17"/>
          <p:cNvSpPr/>
          <p:nvPr/>
        </p:nvSpPr>
        <p:spPr>
          <a:xfrm>
            <a:off x="702499" y="3965663"/>
            <a:ext cx="8005031" cy="2305578"/>
          </a:xfrm>
          <a:prstGeom prst="rect">
            <a:avLst/>
          </a:prstGeom>
          <a:blipFill>
            <a:blip r:embed="rId6" cstate="print"/>
            <a:stretch>
              <a:fillRect/>
            </a:stretch>
          </a:blipFill>
        </p:spPr>
        <p:txBody>
          <a:bodyPr wrap="square" lIns="0" tIns="0" rIns="0" bIns="0" rtlCol="0"/>
          <a:lstStyle/>
          <a:p>
            <a:endParaRPr sz="1632"/>
          </a:p>
        </p:txBody>
      </p:sp>
      <p:sp>
        <p:nvSpPr>
          <p:cNvPr id="18" name="object 18"/>
          <p:cNvSpPr txBox="1"/>
          <p:nvPr/>
        </p:nvSpPr>
        <p:spPr>
          <a:xfrm>
            <a:off x="285605" y="3530344"/>
            <a:ext cx="4021517" cy="318636"/>
          </a:xfrm>
          <a:prstGeom prst="rect">
            <a:avLst/>
          </a:prstGeom>
        </p:spPr>
        <p:txBody>
          <a:bodyPr vert="horz" wrap="square" lIns="0" tIns="11516" rIns="0" bIns="0" rtlCol="0">
            <a:spAutoFit/>
          </a:bodyPr>
          <a:lstStyle/>
          <a:p>
            <a:pPr marL="11516">
              <a:spcBef>
                <a:spcPts val="91"/>
              </a:spcBef>
            </a:pPr>
            <a:r>
              <a:rPr sz="1995" spc="-5" dirty="0">
                <a:latin typeface="Arial"/>
                <a:cs typeface="Arial"/>
              </a:rPr>
              <a:t>Segmentation </a:t>
            </a:r>
            <a:r>
              <a:rPr sz="1995" dirty="0">
                <a:latin typeface="Arial"/>
                <a:cs typeface="Arial"/>
              </a:rPr>
              <a:t>using </a:t>
            </a:r>
            <a:r>
              <a:rPr sz="1995" spc="-5" dirty="0">
                <a:latin typeface="Arial"/>
                <a:cs typeface="Arial"/>
              </a:rPr>
              <a:t>the RF </a:t>
            </a:r>
            <a:r>
              <a:rPr sz="1995" dirty="0">
                <a:latin typeface="Arial"/>
                <a:cs typeface="Arial"/>
              </a:rPr>
              <a:t>of</a:t>
            </a:r>
            <a:r>
              <a:rPr sz="1995" spc="-59" dirty="0">
                <a:latin typeface="Arial"/>
                <a:cs typeface="Arial"/>
              </a:rPr>
              <a:t> </a:t>
            </a:r>
            <a:r>
              <a:rPr sz="1995" spc="-5" dirty="0">
                <a:latin typeface="Arial"/>
                <a:cs typeface="Arial"/>
              </a:rPr>
              <a:t>Units</a:t>
            </a:r>
            <a:endParaRPr sz="1995">
              <a:latin typeface="Arial"/>
              <a:cs typeface="Arial"/>
            </a:endParaRPr>
          </a:p>
        </p:txBody>
      </p:sp>
      <p:sp>
        <p:nvSpPr>
          <p:cNvPr id="19" name="object 19"/>
          <p:cNvSpPr/>
          <p:nvPr/>
        </p:nvSpPr>
        <p:spPr>
          <a:xfrm>
            <a:off x="565454" y="4191384"/>
            <a:ext cx="142802" cy="1814980"/>
          </a:xfrm>
          <a:prstGeom prst="rect">
            <a:avLst/>
          </a:prstGeom>
          <a:blipFill>
            <a:blip r:embed="rId7" cstate="print"/>
            <a:stretch>
              <a:fillRect/>
            </a:stretch>
          </a:blipFill>
        </p:spPr>
        <p:txBody>
          <a:bodyPr wrap="square" lIns="0" tIns="0" rIns="0" bIns="0" rtlCol="0"/>
          <a:lstStyle/>
          <a:p>
            <a:endParaRPr sz="1632"/>
          </a:p>
        </p:txBody>
      </p:sp>
      <p:sp>
        <p:nvSpPr>
          <p:cNvPr id="20" name="object 20"/>
          <p:cNvSpPr/>
          <p:nvPr/>
        </p:nvSpPr>
        <p:spPr>
          <a:xfrm>
            <a:off x="498658" y="6355309"/>
            <a:ext cx="8389678" cy="0"/>
          </a:xfrm>
          <a:custGeom>
            <a:avLst/>
            <a:gdLst/>
            <a:ahLst/>
            <a:cxnLst/>
            <a:rect l="l" t="t" r="r" b="b"/>
            <a:pathLst>
              <a:path w="9251950">
                <a:moveTo>
                  <a:pt x="0" y="0"/>
                </a:moveTo>
                <a:lnTo>
                  <a:pt x="9251950" y="0"/>
                </a:lnTo>
              </a:path>
            </a:pathLst>
          </a:custGeom>
          <a:ln w="8890">
            <a:solidFill>
              <a:srgbClr val="000000"/>
            </a:solidFill>
          </a:ln>
        </p:spPr>
        <p:txBody>
          <a:bodyPr wrap="square" lIns="0" tIns="0" rIns="0" bIns="0" rtlCol="0"/>
          <a:lstStyle/>
          <a:p>
            <a:endParaRPr sz="1632"/>
          </a:p>
        </p:txBody>
      </p:sp>
      <p:sp>
        <p:nvSpPr>
          <p:cNvPr id="21" name="object 21"/>
          <p:cNvSpPr/>
          <p:nvPr/>
        </p:nvSpPr>
        <p:spPr>
          <a:xfrm>
            <a:off x="8883730" y="6320760"/>
            <a:ext cx="69098" cy="69098"/>
          </a:xfrm>
          <a:custGeom>
            <a:avLst/>
            <a:gdLst/>
            <a:ahLst/>
            <a:cxnLst/>
            <a:rect l="l" t="t" r="r" b="b"/>
            <a:pathLst>
              <a:path w="76200" h="76200">
                <a:moveTo>
                  <a:pt x="0" y="0"/>
                </a:moveTo>
                <a:lnTo>
                  <a:pt x="0" y="76199"/>
                </a:lnTo>
                <a:lnTo>
                  <a:pt x="76200" y="38099"/>
                </a:lnTo>
                <a:lnTo>
                  <a:pt x="0" y="0"/>
                </a:lnTo>
                <a:close/>
              </a:path>
            </a:pathLst>
          </a:custGeom>
          <a:solidFill>
            <a:srgbClr val="000000"/>
          </a:solidFill>
        </p:spPr>
        <p:txBody>
          <a:bodyPr wrap="square" lIns="0" tIns="0" rIns="0" bIns="0" rtlCol="0"/>
          <a:lstStyle/>
          <a:p>
            <a:endParaRPr sz="1632"/>
          </a:p>
        </p:txBody>
      </p:sp>
      <p:sp>
        <p:nvSpPr>
          <p:cNvPr id="22" name="object 22"/>
          <p:cNvSpPr txBox="1"/>
          <p:nvPr/>
        </p:nvSpPr>
        <p:spPr>
          <a:xfrm>
            <a:off x="5458761" y="6384101"/>
            <a:ext cx="3073144" cy="290807"/>
          </a:xfrm>
          <a:prstGeom prst="rect">
            <a:avLst/>
          </a:prstGeom>
        </p:spPr>
        <p:txBody>
          <a:bodyPr vert="horz" wrap="square" lIns="0" tIns="11516" rIns="0" bIns="0" rtlCol="0">
            <a:spAutoFit/>
          </a:bodyPr>
          <a:lstStyle/>
          <a:p>
            <a:pPr marL="11516">
              <a:spcBef>
                <a:spcPts val="91"/>
              </a:spcBef>
            </a:pPr>
            <a:r>
              <a:rPr sz="1814" spc="-5" dirty="0">
                <a:latin typeface="Arial"/>
                <a:cs typeface="Arial"/>
              </a:rPr>
              <a:t>More semantically</a:t>
            </a:r>
            <a:r>
              <a:rPr sz="1814" spc="9" dirty="0">
                <a:latin typeface="Arial"/>
                <a:cs typeface="Arial"/>
              </a:rPr>
              <a:t> </a:t>
            </a:r>
            <a:r>
              <a:rPr sz="1814" spc="-5" dirty="0">
                <a:latin typeface="Arial"/>
                <a:cs typeface="Arial"/>
              </a:rPr>
              <a:t>meaningful</a:t>
            </a:r>
            <a:endParaRPr sz="1814">
              <a:latin typeface="Arial"/>
              <a:cs typeface="Arial"/>
            </a:endParaRPr>
          </a:p>
        </p:txBody>
      </p:sp>
    </p:spTree>
    <p:extLst>
      <p:ext uri="{BB962C8B-B14F-4D97-AF65-F5344CB8AC3E}">
        <p14:creationId xmlns:p14="http://schemas.microsoft.com/office/powerpoint/2010/main" val="1182930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65646" y="268907"/>
            <a:ext cx="7653781" cy="625643"/>
          </a:xfrm>
          <a:prstGeom prst="rect">
            <a:avLst/>
          </a:prstGeom>
        </p:spPr>
        <p:txBody>
          <a:bodyPr vert="horz" wrap="square" lIns="0" tIns="11516" rIns="0" bIns="0" rtlCol="0">
            <a:spAutoFit/>
          </a:bodyPr>
          <a:lstStyle/>
          <a:p>
            <a:pPr marL="11516">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3" name="object 3"/>
          <p:cNvSpPr/>
          <p:nvPr/>
        </p:nvSpPr>
        <p:spPr>
          <a:xfrm>
            <a:off x="626491" y="2467383"/>
            <a:ext cx="8220387" cy="2753565"/>
          </a:xfrm>
          <a:prstGeom prst="rect">
            <a:avLst/>
          </a:prstGeom>
          <a:blipFill>
            <a:blip r:embed="rId2" cstate="print"/>
            <a:stretch>
              <a:fillRect/>
            </a:stretch>
          </a:blipFill>
        </p:spPr>
        <p:txBody>
          <a:bodyPr wrap="square" lIns="0" tIns="0" rIns="0" bIns="0" rtlCol="0"/>
          <a:lstStyle/>
          <a:p>
            <a:endParaRPr sz="1632"/>
          </a:p>
        </p:txBody>
      </p:sp>
      <p:sp>
        <p:nvSpPr>
          <p:cNvPr id="4" name="object 4"/>
          <p:cNvSpPr txBox="1"/>
          <p:nvPr/>
        </p:nvSpPr>
        <p:spPr>
          <a:xfrm>
            <a:off x="234933" y="2056249"/>
            <a:ext cx="8676435" cy="290807"/>
          </a:xfrm>
          <a:prstGeom prst="rect">
            <a:avLst/>
          </a:prstGeom>
        </p:spPr>
        <p:txBody>
          <a:bodyPr vert="horz" wrap="square" lIns="0" tIns="11516" rIns="0" bIns="0" rtlCol="0">
            <a:spAutoFit/>
          </a:bodyPr>
          <a:lstStyle/>
          <a:p>
            <a:pPr marL="11516">
              <a:spcBef>
                <a:spcPts val="91"/>
              </a:spcBef>
            </a:pPr>
            <a:r>
              <a:rPr sz="1814" spc="-5" dirty="0">
                <a:latin typeface="Arial"/>
                <a:cs typeface="Arial"/>
              </a:rPr>
              <a:t>Top ranked segmented images </a:t>
            </a:r>
            <a:r>
              <a:rPr sz="1814" dirty="0">
                <a:latin typeface="Arial"/>
                <a:cs typeface="Arial"/>
              </a:rPr>
              <a:t>are </a:t>
            </a:r>
            <a:r>
              <a:rPr sz="1814" spc="-5" dirty="0">
                <a:latin typeface="Arial"/>
                <a:cs typeface="Arial"/>
              </a:rPr>
              <a:t>cropped and sent to Amazon Turk for</a:t>
            </a:r>
            <a:r>
              <a:rPr sz="1814" spc="213" dirty="0">
                <a:latin typeface="Arial"/>
                <a:cs typeface="Arial"/>
              </a:rPr>
              <a:t> </a:t>
            </a:r>
            <a:r>
              <a:rPr sz="1814" spc="-5" dirty="0">
                <a:latin typeface="Arial"/>
                <a:cs typeface="Arial"/>
              </a:rPr>
              <a:t>annotation.</a:t>
            </a:r>
            <a:endParaRPr sz="1814">
              <a:latin typeface="Arial"/>
              <a:cs typeface="Arial"/>
            </a:endParaRPr>
          </a:p>
        </p:txBody>
      </p:sp>
    </p:spTree>
    <p:extLst>
      <p:ext uri="{BB962C8B-B14F-4D97-AF65-F5344CB8AC3E}">
        <p14:creationId xmlns:p14="http://schemas.microsoft.com/office/powerpoint/2010/main" val="3253271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3" name="object 3"/>
          <p:cNvSpPr txBox="1"/>
          <p:nvPr/>
        </p:nvSpPr>
        <p:spPr>
          <a:xfrm>
            <a:off x="325913" y="1261619"/>
            <a:ext cx="6517115" cy="318636"/>
          </a:xfrm>
          <a:prstGeom prst="rect">
            <a:avLst/>
          </a:prstGeom>
        </p:spPr>
        <p:txBody>
          <a:bodyPr vert="horz" wrap="square" lIns="0" tIns="11516" rIns="0" bIns="0" rtlCol="0">
            <a:spAutoFit/>
          </a:bodyPr>
          <a:lstStyle/>
          <a:p>
            <a:pPr marL="11516">
              <a:spcBef>
                <a:spcPts val="91"/>
              </a:spcBef>
            </a:pPr>
            <a:r>
              <a:rPr sz="1995" spc="-5" dirty="0">
                <a:latin typeface="Arial"/>
                <a:cs typeface="Arial"/>
              </a:rPr>
              <a:t>Pool5, unit 76; Label: ocean; Type: scene; Precision:</a:t>
            </a:r>
            <a:r>
              <a:rPr sz="1995" spc="36" dirty="0">
                <a:latin typeface="Arial"/>
                <a:cs typeface="Arial"/>
              </a:rPr>
              <a:t> </a:t>
            </a:r>
            <a:r>
              <a:rPr sz="1995" spc="-5" dirty="0">
                <a:latin typeface="Arial"/>
                <a:cs typeface="Arial"/>
              </a:rPr>
              <a:t>93%</a:t>
            </a:r>
            <a:endParaRPr sz="1995">
              <a:latin typeface="Arial"/>
              <a:cs typeface="Arial"/>
            </a:endParaRPr>
          </a:p>
        </p:txBody>
      </p:sp>
      <p:sp>
        <p:nvSpPr>
          <p:cNvPr id="4" name="object 4"/>
          <p:cNvSpPr/>
          <p:nvPr/>
        </p:nvSpPr>
        <p:spPr>
          <a:xfrm>
            <a:off x="103647" y="3412878"/>
            <a:ext cx="8939009" cy="1570832"/>
          </a:xfrm>
          <a:prstGeom prst="rect">
            <a:avLst/>
          </a:prstGeom>
          <a:blipFill>
            <a:blip r:embed="rId2" cstate="print"/>
            <a:stretch>
              <a:fillRect/>
            </a:stretch>
          </a:blipFill>
        </p:spPr>
        <p:txBody>
          <a:bodyPr wrap="square" lIns="0" tIns="0" rIns="0" bIns="0" rtlCol="0"/>
          <a:lstStyle/>
          <a:p>
            <a:endParaRPr sz="1632"/>
          </a:p>
        </p:txBody>
      </p:sp>
      <p:sp>
        <p:nvSpPr>
          <p:cNvPr id="5" name="object 5"/>
          <p:cNvSpPr/>
          <p:nvPr/>
        </p:nvSpPr>
        <p:spPr>
          <a:xfrm>
            <a:off x="168139" y="1832830"/>
            <a:ext cx="8874517" cy="1544346"/>
          </a:xfrm>
          <a:prstGeom prst="rect">
            <a:avLst/>
          </a:prstGeom>
          <a:blipFill>
            <a:blip r:embed="rId3" cstate="print"/>
            <a:stretch>
              <a:fillRect/>
            </a:stretch>
          </a:blipFill>
        </p:spPr>
        <p:txBody>
          <a:bodyPr wrap="square" lIns="0" tIns="0" rIns="0" bIns="0" rtlCol="0"/>
          <a:lstStyle/>
          <a:p>
            <a:endParaRPr sz="1632"/>
          </a:p>
        </p:txBody>
      </p:sp>
      <p:sp>
        <p:nvSpPr>
          <p:cNvPr id="6" name="object 6"/>
          <p:cNvSpPr/>
          <p:nvPr/>
        </p:nvSpPr>
        <p:spPr>
          <a:xfrm>
            <a:off x="115164" y="5318837"/>
            <a:ext cx="3201552" cy="731290"/>
          </a:xfrm>
          <a:prstGeom prst="rect">
            <a:avLst/>
          </a:prstGeom>
          <a:blipFill>
            <a:blip r:embed="rId4" cstate="print"/>
            <a:stretch>
              <a:fillRect/>
            </a:stretch>
          </a:blipFill>
        </p:spPr>
        <p:txBody>
          <a:bodyPr wrap="square" lIns="0" tIns="0" rIns="0" bIns="0" rtlCol="0"/>
          <a:lstStyle/>
          <a:p>
            <a:endParaRPr sz="1632"/>
          </a:p>
        </p:txBody>
      </p:sp>
      <p:sp>
        <p:nvSpPr>
          <p:cNvPr id="7" name="object 7"/>
          <p:cNvSpPr/>
          <p:nvPr/>
        </p:nvSpPr>
        <p:spPr>
          <a:xfrm>
            <a:off x="103647" y="1731487"/>
            <a:ext cx="8940160" cy="3233797"/>
          </a:xfrm>
          <a:custGeom>
            <a:avLst/>
            <a:gdLst/>
            <a:ahLst/>
            <a:cxnLst/>
            <a:rect l="l" t="t" r="r" b="b"/>
            <a:pathLst>
              <a:path w="9859010" h="3566160">
                <a:moveTo>
                  <a:pt x="4928870" y="3566159"/>
                </a:moveTo>
                <a:lnTo>
                  <a:pt x="0" y="3566159"/>
                </a:lnTo>
                <a:lnTo>
                  <a:pt x="0" y="0"/>
                </a:lnTo>
                <a:lnTo>
                  <a:pt x="9859010" y="0"/>
                </a:lnTo>
                <a:lnTo>
                  <a:pt x="9859010" y="3566159"/>
                </a:lnTo>
                <a:lnTo>
                  <a:pt x="4928870" y="3566159"/>
                </a:lnTo>
                <a:close/>
              </a:path>
            </a:pathLst>
          </a:custGeom>
          <a:ln w="109619">
            <a:solidFill>
              <a:srgbClr val="007F00"/>
            </a:solidFill>
          </a:ln>
        </p:spPr>
        <p:txBody>
          <a:bodyPr wrap="square" lIns="0" tIns="0" rIns="0" bIns="0" rtlCol="0"/>
          <a:lstStyle/>
          <a:p>
            <a:endParaRPr sz="1632"/>
          </a:p>
        </p:txBody>
      </p:sp>
      <p:sp>
        <p:nvSpPr>
          <p:cNvPr id="8" name="object 8"/>
          <p:cNvSpPr/>
          <p:nvPr/>
        </p:nvSpPr>
        <p:spPr>
          <a:xfrm>
            <a:off x="70249" y="5247434"/>
            <a:ext cx="3297138" cy="802691"/>
          </a:xfrm>
          <a:custGeom>
            <a:avLst/>
            <a:gdLst/>
            <a:ahLst/>
            <a:cxnLst/>
            <a:rect l="l" t="t" r="r" b="b"/>
            <a:pathLst>
              <a:path w="3636010" h="885190">
                <a:moveTo>
                  <a:pt x="1817370" y="885190"/>
                </a:moveTo>
                <a:lnTo>
                  <a:pt x="0" y="885190"/>
                </a:lnTo>
                <a:lnTo>
                  <a:pt x="0" y="0"/>
                </a:lnTo>
                <a:lnTo>
                  <a:pt x="3636009" y="0"/>
                </a:lnTo>
                <a:lnTo>
                  <a:pt x="3636009" y="885190"/>
                </a:lnTo>
                <a:lnTo>
                  <a:pt x="1817370" y="885190"/>
                </a:lnTo>
                <a:close/>
              </a:path>
            </a:pathLst>
          </a:custGeom>
          <a:ln w="109619">
            <a:solidFill>
              <a:srgbClr val="FF0000"/>
            </a:solidFill>
          </a:ln>
        </p:spPr>
        <p:txBody>
          <a:bodyPr wrap="square" lIns="0" tIns="0" rIns="0" bIns="0" rtlCol="0"/>
          <a:lstStyle/>
          <a:p>
            <a:endParaRPr sz="1632"/>
          </a:p>
        </p:txBody>
      </p:sp>
    </p:spTree>
    <p:extLst>
      <p:ext uri="{BB962C8B-B14F-4D97-AF65-F5344CB8AC3E}">
        <p14:creationId xmlns:p14="http://schemas.microsoft.com/office/powerpoint/2010/main" val="2986903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53553" y="1261619"/>
            <a:ext cx="7171821" cy="346464"/>
          </a:xfrm>
          <a:prstGeom prst="rect">
            <a:avLst/>
          </a:prstGeom>
        </p:spPr>
        <p:txBody>
          <a:bodyPr vert="horz" wrap="square" lIns="0" tIns="11516" rIns="0" bIns="0" rtlCol="0">
            <a:spAutoFit/>
          </a:bodyPr>
          <a:lstStyle/>
          <a:p>
            <a:pPr marL="11516">
              <a:spcBef>
                <a:spcPts val="91"/>
              </a:spcBef>
            </a:pPr>
            <a:r>
              <a:rPr sz="2176" spc="-9" dirty="0">
                <a:latin typeface="Arial"/>
                <a:cs typeface="Arial"/>
              </a:rPr>
              <a:t>Pool5, unit 13; Label: </a:t>
            </a:r>
            <a:r>
              <a:rPr sz="2176" spc="-5" dirty="0">
                <a:latin typeface="Arial"/>
                <a:cs typeface="Arial"/>
              </a:rPr>
              <a:t>Lamps; Type: object; </a:t>
            </a:r>
            <a:r>
              <a:rPr sz="2176" spc="-9" dirty="0">
                <a:latin typeface="Arial"/>
                <a:cs typeface="Arial"/>
              </a:rPr>
              <a:t>Precision:</a:t>
            </a:r>
            <a:r>
              <a:rPr sz="2176" spc="113" dirty="0">
                <a:latin typeface="Arial"/>
                <a:cs typeface="Arial"/>
              </a:rPr>
              <a:t> </a:t>
            </a:r>
            <a:r>
              <a:rPr sz="2176" spc="-9" dirty="0">
                <a:latin typeface="Arial"/>
                <a:cs typeface="Arial"/>
              </a:rPr>
              <a:t>84%</a:t>
            </a:r>
            <a:endParaRPr sz="2176">
              <a:latin typeface="Arial"/>
              <a:cs typeface="Arial"/>
            </a:endParaRPr>
          </a:p>
        </p:txBody>
      </p:sp>
      <p:sp>
        <p:nvSpPr>
          <p:cNvPr id="3" name="object 3"/>
          <p:cNvSpPr/>
          <p:nvPr/>
        </p:nvSpPr>
        <p:spPr>
          <a:xfrm>
            <a:off x="185414" y="1801736"/>
            <a:ext cx="8826148" cy="1550103"/>
          </a:xfrm>
          <a:prstGeom prst="rect">
            <a:avLst/>
          </a:prstGeom>
          <a:blipFill>
            <a:blip r:embed="rId2" cstate="print"/>
            <a:stretch>
              <a:fillRect/>
            </a:stretch>
          </a:blipFill>
        </p:spPr>
        <p:txBody>
          <a:bodyPr wrap="square" lIns="0" tIns="0" rIns="0" bIns="0" rtlCol="0"/>
          <a:lstStyle/>
          <a:p>
            <a:endParaRPr sz="1632"/>
          </a:p>
        </p:txBody>
      </p:sp>
      <p:sp>
        <p:nvSpPr>
          <p:cNvPr id="4" name="object 4"/>
          <p:cNvSpPr/>
          <p:nvPr/>
        </p:nvSpPr>
        <p:spPr>
          <a:xfrm>
            <a:off x="132438" y="3378328"/>
            <a:ext cx="8910218" cy="1537435"/>
          </a:xfrm>
          <a:prstGeom prst="rect">
            <a:avLst/>
          </a:prstGeom>
          <a:blipFill>
            <a:blip r:embed="rId3" cstate="print"/>
            <a:stretch>
              <a:fillRect/>
            </a:stretch>
          </a:blipFill>
        </p:spPr>
        <p:txBody>
          <a:bodyPr wrap="square" lIns="0" tIns="0" rIns="0" bIns="0" rtlCol="0"/>
          <a:lstStyle/>
          <a:p>
            <a:endParaRPr sz="1632"/>
          </a:p>
        </p:txBody>
      </p:sp>
      <p:sp>
        <p:nvSpPr>
          <p:cNvPr id="5" name="object 5"/>
          <p:cNvSpPr/>
          <p:nvPr/>
        </p:nvSpPr>
        <p:spPr>
          <a:xfrm>
            <a:off x="179655" y="5316533"/>
            <a:ext cx="7026139" cy="697891"/>
          </a:xfrm>
          <a:prstGeom prst="rect">
            <a:avLst/>
          </a:prstGeom>
          <a:blipFill>
            <a:blip r:embed="rId4" cstate="print"/>
            <a:stretch>
              <a:fillRect/>
            </a:stretch>
          </a:blipFill>
        </p:spPr>
        <p:txBody>
          <a:bodyPr wrap="square" lIns="0" tIns="0" rIns="0" bIns="0" rtlCol="0"/>
          <a:lstStyle/>
          <a:p>
            <a:endParaRPr sz="1632"/>
          </a:p>
        </p:txBody>
      </p:sp>
      <p:sp>
        <p:nvSpPr>
          <p:cNvPr id="6" name="object 6"/>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7" name="object 7"/>
          <p:cNvSpPr/>
          <p:nvPr/>
        </p:nvSpPr>
        <p:spPr>
          <a:xfrm>
            <a:off x="103647" y="1731487"/>
            <a:ext cx="8940160" cy="3233797"/>
          </a:xfrm>
          <a:custGeom>
            <a:avLst/>
            <a:gdLst/>
            <a:ahLst/>
            <a:cxnLst/>
            <a:rect l="l" t="t" r="r" b="b"/>
            <a:pathLst>
              <a:path w="9859010" h="3566160">
                <a:moveTo>
                  <a:pt x="4928870" y="3566159"/>
                </a:moveTo>
                <a:lnTo>
                  <a:pt x="0" y="3566159"/>
                </a:lnTo>
                <a:lnTo>
                  <a:pt x="0" y="0"/>
                </a:lnTo>
                <a:lnTo>
                  <a:pt x="9859010" y="0"/>
                </a:lnTo>
                <a:lnTo>
                  <a:pt x="9859010" y="3566159"/>
                </a:lnTo>
                <a:lnTo>
                  <a:pt x="4928870" y="3566159"/>
                </a:lnTo>
                <a:close/>
              </a:path>
            </a:pathLst>
          </a:custGeom>
          <a:ln w="91290">
            <a:solidFill>
              <a:srgbClr val="007F00"/>
            </a:solidFill>
          </a:ln>
        </p:spPr>
        <p:txBody>
          <a:bodyPr wrap="square" lIns="0" tIns="0" rIns="0" bIns="0" rtlCol="0"/>
          <a:lstStyle/>
          <a:p>
            <a:endParaRPr sz="1632"/>
          </a:p>
        </p:txBody>
      </p:sp>
      <p:sp>
        <p:nvSpPr>
          <p:cNvPr id="8" name="object 8"/>
          <p:cNvSpPr/>
          <p:nvPr/>
        </p:nvSpPr>
        <p:spPr>
          <a:xfrm>
            <a:off x="135893" y="5283136"/>
            <a:ext cx="7069901" cy="802691"/>
          </a:xfrm>
          <a:custGeom>
            <a:avLst/>
            <a:gdLst/>
            <a:ahLst/>
            <a:cxnLst/>
            <a:rect l="l" t="t" r="r" b="b"/>
            <a:pathLst>
              <a:path w="7796530" h="885190">
                <a:moveTo>
                  <a:pt x="3898900" y="885190"/>
                </a:moveTo>
                <a:lnTo>
                  <a:pt x="0" y="885190"/>
                </a:lnTo>
                <a:lnTo>
                  <a:pt x="0" y="0"/>
                </a:lnTo>
                <a:lnTo>
                  <a:pt x="7796530" y="0"/>
                </a:lnTo>
                <a:lnTo>
                  <a:pt x="7796530" y="885190"/>
                </a:lnTo>
                <a:lnTo>
                  <a:pt x="3898900" y="885190"/>
                </a:lnTo>
                <a:close/>
              </a:path>
            </a:pathLst>
          </a:custGeom>
          <a:ln w="72960">
            <a:solidFill>
              <a:srgbClr val="FF0000"/>
            </a:solidFill>
          </a:ln>
        </p:spPr>
        <p:txBody>
          <a:bodyPr wrap="square" lIns="0" tIns="0" rIns="0" bIns="0" rtlCol="0"/>
          <a:lstStyle/>
          <a:p>
            <a:endParaRPr sz="1632"/>
          </a:p>
        </p:txBody>
      </p:sp>
    </p:spTree>
    <p:extLst>
      <p:ext uri="{BB962C8B-B14F-4D97-AF65-F5344CB8AC3E}">
        <p14:creationId xmlns:p14="http://schemas.microsoft.com/office/powerpoint/2010/main" val="26219335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6086" y="1169488"/>
            <a:ext cx="6727865" cy="318636"/>
          </a:xfrm>
          <a:prstGeom prst="rect">
            <a:avLst/>
          </a:prstGeom>
        </p:spPr>
        <p:txBody>
          <a:bodyPr vert="horz" wrap="square" lIns="0" tIns="11516" rIns="0" bIns="0" rtlCol="0">
            <a:spAutoFit/>
          </a:bodyPr>
          <a:lstStyle/>
          <a:p>
            <a:pPr marL="11516">
              <a:spcBef>
                <a:spcPts val="91"/>
              </a:spcBef>
            </a:pPr>
            <a:r>
              <a:rPr sz="1995" spc="-5" dirty="0">
                <a:latin typeface="Arial"/>
                <a:cs typeface="Arial"/>
              </a:rPr>
              <a:t>Pool5, unit 77; Label:legs; Type: object part; Precision:</a:t>
            </a:r>
            <a:r>
              <a:rPr sz="1995" spc="32" dirty="0">
                <a:latin typeface="Arial"/>
                <a:cs typeface="Arial"/>
              </a:rPr>
              <a:t> </a:t>
            </a:r>
            <a:r>
              <a:rPr sz="1995" spc="-5" dirty="0">
                <a:latin typeface="Arial"/>
                <a:cs typeface="Arial"/>
              </a:rPr>
              <a:t>96%</a:t>
            </a:r>
            <a:endParaRPr sz="1995">
              <a:latin typeface="Arial"/>
              <a:cs typeface="Arial"/>
            </a:endParaRPr>
          </a:p>
        </p:txBody>
      </p:sp>
      <p:sp>
        <p:nvSpPr>
          <p:cNvPr id="3" name="object 3"/>
          <p:cNvSpPr/>
          <p:nvPr/>
        </p:nvSpPr>
        <p:spPr>
          <a:xfrm>
            <a:off x="148560" y="1633598"/>
            <a:ext cx="8895246" cy="1608836"/>
          </a:xfrm>
          <a:prstGeom prst="rect">
            <a:avLst/>
          </a:prstGeom>
          <a:blipFill>
            <a:blip r:embed="rId2" cstate="print"/>
            <a:stretch>
              <a:fillRect/>
            </a:stretch>
          </a:blipFill>
        </p:spPr>
        <p:txBody>
          <a:bodyPr wrap="square" lIns="0" tIns="0" rIns="0" bIns="0" rtlCol="0"/>
          <a:lstStyle/>
          <a:p>
            <a:endParaRPr sz="1632"/>
          </a:p>
        </p:txBody>
      </p:sp>
      <p:sp>
        <p:nvSpPr>
          <p:cNvPr id="4" name="object 4"/>
          <p:cNvSpPr/>
          <p:nvPr/>
        </p:nvSpPr>
        <p:spPr>
          <a:xfrm>
            <a:off x="103647" y="3273529"/>
            <a:ext cx="8884882" cy="1581198"/>
          </a:xfrm>
          <a:prstGeom prst="rect">
            <a:avLst/>
          </a:prstGeom>
          <a:blipFill>
            <a:blip r:embed="rId3" cstate="print"/>
            <a:stretch>
              <a:fillRect/>
            </a:stretch>
          </a:blipFill>
        </p:spPr>
        <p:txBody>
          <a:bodyPr wrap="square" lIns="0" tIns="0" rIns="0" bIns="0" rtlCol="0"/>
          <a:lstStyle/>
          <a:p>
            <a:endParaRPr sz="1632"/>
          </a:p>
        </p:txBody>
      </p:sp>
      <p:sp>
        <p:nvSpPr>
          <p:cNvPr id="5" name="object 5"/>
          <p:cNvSpPr/>
          <p:nvPr/>
        </p:nvSpPr>
        <p:spPr>
          <a:xfrm>
            <a:off x="148560" y="5250890"/>
            <a:ext cx="1508645" cy="705954"/>
          </a:xfrm>
          <a:prstGeom prst="rect">
            <a:avLst/>
          </a:prstGeom>
          <a:blipFill>
            <a:blip r:embed="rId4" cstate="print"/>
            <a:stretch>
              <a:fillRect/>
            </a:stretch>
          </a:blipFill>
        </p:spPr>
        <p:txBody>
          <a:bodyPr wrap="square" lIns="0" tIns="0" rIns="0" bIns="0" rtlCol="0"/>
          <a:lstStyle/>
          <a:p>
            <a:endParaRPr sz="1632"/>
          </a:p>
        </p:txBody>
      </p:sp>
      <p:sp>
        <p:nvSpPr>
          <p:cNvPr id="6" name="object 6"/>
          <p:cNvSpPr/>
          <p:nvPr/>
        </p:nvSpPr>
        <p:spPr>
          <a:xfrm>
            <a:off x="103647" y="1633598"/>
            <a:ext cx="8940160" cy="3233797"/>
          </a:xfrm>
          <a:custGeom>
            <a:avLst/>
            <a:gdLst/>
            <a:ahLst/>
            <a:cxnLst/>
            <a:rect l="l" t="t" r="r" b="b"/>
            <a:pathLst>
              <a:path w="9859010" h="3566160">
                <a:moveTo>
                  <a:pt x="4928870" y="3566159"/>
                </a:moveTo>
                <a:lnTo>
                  <a:pt x="0" y="3566159"/>
                </a:lnTo>
                <a:lnTo>
                  <a:pt x="0" y="0"/>
                </a:lnTo>
                <a:lnTo>
                  <a:pt x="9859010" y="0"/>
                </a:lnTo>
                <a:lnTo>
                  <a:pt x="9859010" y="3566159"/>
                </a:lnTo>
                <a:lnTo>
                  <a:pt x="4928870" y="3566159"/>
                </a:lnTo>
                <a:close/>
              </a:path>
            </a:pathLst>
          </a:custGeom>
          <a:ln w="72960">
            <a:solidFill>
              <a:srgbClr val="007F00"/>
            </a:solidFill>
          </a:ln>
        </p:spPr>
        <p:txBody>
          <a:bodyPr wrap="square" lIns="0" tIns="0" rIns="0" bIns="0" rtlCol="0"/>
          <a:lstStyle/>
          <a:p>
            <a:endParaRPr sz="1632"/>
          </a:p>
        </p:txBody>
      </p:sp>
      <p:sp>
        <p:nvSpPr>
          <p:cNvPr id="7" name="object 7"/>
          <p:cNvSpPr/>
          <p:nvPr/>
        </p:nvSpPr>
        <p:spPr>
          <a:xfrm>
            <a:off x="115163" y="5173731"/>
            <a:ext cx="1573137" cy="802691"/>
          </a:xfrm>
          <a:custGeom>
            <a:avLst/>
            <a:gdLst/>
            <a:ahLst/>
            <a:cxnLst/>
            <a:rect l="l" t="t" r="r" b="b"/>
            <a:pathLst>
              <a:path w="1734820" h="885190">
                <a:moveTo>
                  <a:pt x="867410" y="885190"/>
                </a:moveTo>
                <a:lnTo>
                  <a:pt x="0" y="885190"/>
                </a:lnTo>
                <a:lnTo>
                  <a:pt x="0" y="0"/>
                </a:lnTo>
                <a:lnTo>
                  <a:pt x="1734820" y="0"/>
                </a:lnTo>
                <a:lnTo>
                  <a:pt x="1734820" y="885190"/>
                </a:lnTo>
                <a:lnTo>
                  <a:pt x="867410" y="885190"/>
                </a:lnTo>
                <a:close/>
              </a:path>
            </a:pathLst>
          </a:custGeom>
          <a:ln w="72960">
            <a:solidFill>
              <a:srgbClr val="FF0000"/>
            </a:solidFill>
          </a:ln>
        </p:spPr>
        <p:txBody>
          <a:bodyPr wrap="square" lIns="0" tIns="0" rIns="0" bIns="0" rtlCol="0"/>
          <a:lstStyle/>
          <a:p>
            <a:endParaRPr sz="1632"/>
          </a:p>
        </p:txBody>
      </p:sp>
      <p:sp>
        <p:nvSpPr>
          <p:cNvPr id="8" name="object 8"/>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Tree>
    <p:extLst>
      <p:ext uri="{BB962C8B-B14F-4D97-AF65-F5344CB8AC3E}">
        <p14:creationId xmlns:p14="http://schemas.microsoft.com/office/powerpoint/2010/main" val="602886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8253" y="1643963"/>
            <a:ext cx="9031140" cy="1559316"/>
          </a:xfrm>
          <a:prstGeom prst="rect">
            <a:avLst/>
          </a:prstGeom>
          <a:blipFill>
            <a:blip r:embed="rId2" cstate="print"/>
            <a:stretch>
              <a:fillRect/>
            </a:stretch>
          </a:blipFill>
        </p:spPr>
        <p:txBody>
          <a:bodyPr wrap="square" lIns="0" tIns="0" rIns="0" bIns="0" rtlCol="0"/>
          <a:lstStyle/>
          <a:p>
            <a:endParaRPr sz="1632"/>
          </a:p>
        </p:txBody>
      </p:sp>
      <p:sp>
        <p:nvSpPr>
          <p:cNvPr id="3" name="object 3"/>
          <p:cNvSpPr/>
          <p:nvPr/>
        </p:nvSpPr>
        <p:spPr>
          <a:xfrm>
            <a:off x="35700" y="3218251"/>
            <a:ext cx="9103693" cy="1583501"/>
          </a:xfrm>
          <a:prstGeom prst="rect">
            <a:avLst/>
          </a:prstGeom>
          <a:blipFill>
            <a:blip r:embed="rId3" cstate="print"/>
            <a:stretch>
              <a:fillRect/>
            </a:stretch>
          </a:blipFill>
        </p:spPr>
        <p:txBody>
          <a:bodyPr wrap="square" lIns="0" tIns="0" rIns="0" bIns="0" rtlCol="0"/>
          <a:lstStyle/>
          <a:p>
            <a:endParaRPr sz="1632"/>
          </a:p>
        </p:txBody>
      </p:sp>
      <p:sp>
        <p:nvSpPr>
          <p:cNvPr id="4" name="object 4"/>
          <p:cNvSpPr txBox="1"/>
          <p:nvPr/>
        </p:nvSpPr>
        <p:spPr>
          <a:xfrm>
            <a:off x="477930" y="1140697"/>
            <a:ext cx="7691785" cy="346464"/>
          </a:xfrm>
          <a:prstGeom prst="rect">
            <a:avLst/>
          </a:prstGeom>
        </p:spPr>
        <p:txBody>
          <a:bodyPr vert="horz" wrap="square" lIns="0" tIns="11516" rIns="0" bIns="0" rtlCol="0">
            <a:spAutoFit/>
          </a:bodyPr>
          <a:lstStyle/>
          <a:p>
            <a:pPr marL="11516">
              <a:spcBef>
                <a:spcPts val="91"/>
              </a:spcBef>
            </a:pPr>
            <a:r>
              <a:rPr sz="2176" spc="-9" dirty="0">
                <a:latin typeface="Arial"/>
                <a:cs typeface="Arial"/>
              </a:rPr>
              <a:t>Pool5, unit </a:t>
            </a:r>
            <a:r>
              <a:rPr sz="2176" spc="-5" dirty="0">
                <a:latin typeface="Arial"/>
                <a:cs typeface="Arial"/>
              </a:rPr>
              <a:t>112; </a:t>
            </a:r>
            <a:r>
              <a:rPr sz="2176" spc="-9" dirty="0">
                <a:latin typeface="Arial"/>
                <a:cs typeface="Arial"/>
              </a:rPr>
              <a:t>Label: </a:t>
            </a:r>
            <a:r>
              <a:rPr sz="2176" spc="-5" dirty="0">
                <a:latin typeface="Arial"/>
                <a:cs typeface="Arial"/>
              </a:rPr>
              <a:t>pool table; Type: object; </a:t>
            </a:r>
            <a:r>
              <a:rPr sz="2176" spc="-9" dirty="0">
                <a:latin typeface="Arial"/>
                <a:cs typeface="Arial"/>
              </a:rPr>
              <a:t>Precision:</a:t>
            </a:r>
            <a:r>
              <a:rPr sz="2176" spc="91" dirty="0">
                <a:latin typeface="Arial"/>
                <a:cs typeface="Arial"/>
              </a:rPr>
              <a:t> </a:t>
            </a:r>
            <a:r>
              <a:rPr sz="2176" spc="-9" dirty="0">
                <a:latin typeface="Arial"/>
                <a:cs typeface="Arial"/>
              </a:rPr>
              <a:t>70%</a:t>
            </a:r>
            <a:endParaRPr sz="2176">
              <a:latin typeface="Arial"/>
              <a:cs typeface="Arial"/>
            </a:endParaRPr>
          </a:p>
        </p:txBody>
      </p:sp>
      <p:sp>
        <p:nvSpPr>
          <p:cNvPr id="5" name="object 5"/>
          <p:cNvSpPr/>
          <p:nvPr/>
        </p:nvSpPr>
        <p:spPr>
          <a:xfrm>
            <a:off x="110557" y="5027472"/>
            <a:ext cx="8994287" cy="793477"/>
          </a:xfrm>
          <a:prstGeom prst="rect">
            <a:avLst/>
          </a:prstGeom>
          <a:blipFill>
            <a:blip r:embed="rId4" cstate="print"/>
            <a:stretch>
              <a:fillRect/>
            </a:stretch>
          </a:blipFill>
        </p:spPr>
        <p:txBody>
          <a:bodyPr wrap="square" lIns="0" tIns="0" rIns="0" bIns="0" rtlCol="0"/>
          <a:lstStyle/>
          <a:p>
            <a:endParaRPr sz="1632"/>
          </a:p>
        </p:txBody>
      </p:sp>
      <p:sp>
        <p:nvSpPr>
          <p:cNvPr id="6" name="object 6"/>
          <p:cNvSpPr/>
          <p:nvPr/>
        </p:nvSpPr>
        <p:spPr>
          <a:xfrm>
            <a:off x="97889" y="5854348"/>
            <a:ext cx="4865668" cy="777355"/>
          </a:xfrm>
          <a:prstGeom prst="rect">
            <a:avLst/>
          </a:prstGeom>
          <a:blipFill>
            <a:blip r:embed="rId5" cstate="print"/>
            <a:stretch>
              <a:fillRect/>
            </a:stretch>
          </a:blipFill>
        </p:spPr>
        <p:txBody>
          <a:bodyPr wrap="square" lIns="0" tIns="0" rIns="0" bIns="0" rtlCol="0"/>
          <a:lstStyle/>
          <a:p>
            <a:endParaRPr sz="1632"/>
          </a:p>
        </p:txBody>
      </p:sp>
      <p:sp>
        <p:nvSpPr>
          <p:cNvPr id="7" name="object 7"/>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8" name="object 8"/>
          <p:cNvSpPr/>
          <p:nvPr/>
        </p:nvSpPr>
        <p:spPr>
          <a:xfrm>
            <a:off x="25336" y="1577167"/>
            <a:ext cx="9114057" cy="3224584"/>
          </a:xfrm>
          <a:custGeom>
            <a:avLst/>
            <a:gdLst/>
            <a:ahLst/>
            <a:cxnLst/>
            <a:rect l="l" t="t" r="r" b="b"/>
            <a:pathLst>
              <a:path w="10050780" h="3556000">
                <a:moveTo>
                  <a:pt x="5025390" y="3556000"/>
                </a:moveTo>
                <a:lnTo>
                  <a:pt x="0" y="3556000"/>
                </a:lnTo>
                <a:lnTo>
                  <a:pt x="0" y="0"/>
                </a:lnTo>
                <a:lnTo>
                  <a:pt x="10050780" y="0"/>
                </a:lnTo>
                <a:lnTo>
                  <a:pt x="10050780" y="3556000"/>
                </a:lnTo>
                <a:lnTo>
                  <a:pt x="5025390" y="3556000"/>
                </a:lnTo>
                <a:close/>
              </a:path>
            </a:pathLst>
          </a:custGeom>
          <a:ln w="54630">
            <a:solidFill>
              <a:srgbClr val="007F00"/>
            </a:solidFill>
          </a:ln>
        </p:spPr>
        <p:txBody>
          <a:bodyPr wrap="square" lIns="0" tIns="0" rIns="0" bIns="0" rtlCol="0"/>
          <a:lstStyle/>
          <a:p>
            <a:endParaRPr sz="1632"/>
          </a:p>
        </p:txBody>
      </p:sp>
      <p:sp>
        <p:nvSpPr>
          <p:cNvPr id="9" name="object 9"/>
          <p:cNvSpPr/>
          <p:nvPr/>
        </p:nvSpPr>
        <p:spPr>
          <a:xfrm>
            <a:off x="64491" y="5028623"/>
            <a:ext cx="9038049" cy="1658358"/>
          </a:xfrm>
          <a:custGeom>
            <a:avLst/>
            <a:gdLst/>
            <a:ahLst/>
            <a:cxnLst/>
            <a:rect l="l" t="t" r="r" b="b"/>
            <a:pathLst>
              <a:path w="9966960" h="1828800">
                <a:moveTo>
                  <a:pt x="4983480" y="1828800"/>
                </a:moveTo>
                <a:lnTo>
                  <a:pt x="0" y="1828800"/>
                </a:lnTo>
                <a:lnTo>
                  <a:pt x="0" y="0"/>
                </a:lnTo>
                <a:lnTo>
                  <a:pt x="9966960" y="0"/>
                </a:lnTo>
                <a:lnTo>
                  <a:pt x="9966960" y="1828800"/>
                </a:lnTo>
                <a:lnTo>
                  <a:pt x="4983480" y="1828800"/>
                </a:lnTo>
                <a:close/>
              </a:path>
            </a:pathLst>
          </a:custGeom>
          <a:ln w="72960">
            <a:solidFill>
              <a:srgbClr val="FF0000"/>
            </a:solidFill>
          </a:ln>
        </p:spPr>
        <p:txBody>
          <a:bodyPr wrap="square" lIns="0" tIns="0" rIns="0" bIns="0" rtlCol="0"/>
          <a:lstStyle/>
          <a:p>
            <a:endParaRPr sz="1632"/>
          </a:p>
        </p:txBody>
      </p:sp>
    </p:spTree>
    <p:extLst>
      <p:ext uri="{BB962C8B-B14F-4D97-AF65-F5344CB8AC3E}">
        <p14:creationId xmlns:p14="http://schemas.microsoft.com/office/powerpoint/2010/main" val="20943165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672" y="5348779"/>
            <a:ext cx="9088721" cy="747413"/>
          </a:xfrm>
          <a:prstGeom prst="rect">
            <a:avLst/>
          </a:prstGeom>
          <a:blipFill>
            <a:blip r:embed="rId2" cstate="print"/>
            <a:stretch>
              <a:fillRect/>
            </a:stretch>
          </a:blipFill>
        </p:spPr>
        <p:txBody>
          <a:bodyPr wrap="square" lIns="0" tIns="0" rIns="0" bIns="0" rtlCol="0"/>
          <a:lstStyle/>
          <a:p>
            <a:endParaRPr sz="1632"/>
          </a:p>
        </p:txBody>
      </p:sp>
      <p:sp>
        <p:nvSpPr>
          <p:cNvPr id="3" name="object 3"/>
          <p:cNvSpPr txBox="1">
            <a:spLocks noGrp="1"/>
          </p:cNvSpPr>
          <p:nvPr>
            <p:ph type="title"/>
          </p:nvPr>
        </p:nvSpPr>
        <p:spPr>
          <a:xfrm>
            <a:off x="665646" y="271634"/>
            <a:ext cx="7653781" cy="625643"/>
          </a:xfrm>
          <a:prstGeom prst="rect">
            <a:avLst/>
          </a:prstGeom>
        </p:spPr>
        <p:txBody>
          <a:bodyPr vert="horz" wrap="square" lIns="0" tIns="11516" rIns="0" bIns="0" rtlCol="0" anchor="ctr">
            <a:spAutoFit/>
          </a:bodyPr>
          <a:lstStyle/>
          <a:p>
            <a:pPr marL="11516">
              <a:lnSpc>
                <a:spcPct val="100000"/>
              </a:lnSpc>
              <a:spcBef>
                <a:spcPts val="91"/>
              </a:spcBef>
            </a:pPr>
            <a:r>
              <a:rPr sz="3990" spc="-5" dirty="0">
                <a:latin typeface="Arial"/>
                <a:cs typeface="Arial"/>
              </a:rPr>
              <a:t>Annotating </a:t>
            </a:r>
            <a:r>
              <a:rPr sz="3990" spc="-9" dirty="0">
                <a:latin typeface="Arial"/>
                <a:cs typeface="Arial"/>
              </a:rPr>
              <a:t>the </a:t>
            </a:r>
            <a:r>
              <a:rPr sz="3990" spc="-5" dirty="0">
                <a:latin typeface="Arial"/>
                <a:cs typeface="Arial"/>
              </a:rPr>
              <a:t>Semantics of</a:t>
            </a:r>
            <a:r>
              <a:rPr sz="3990" spc="-36" dirty="0">
                <a:latin typeface="Arial"/>
                <a:cs typeface="Arial"/>
              </a:rPr>
              <a:t> </a:t>
            </a:r>
            <a:r>
              <a:rPr sz="3990" spc="-5" dirty="0">
                <a:latin typeface="Arial"/>
                <a:cs typeface="Arial"/>
              </a:rPr>
              <a:t>Units</a:t>
            </a:r>
            <a:endParaRPr sz="3990">
              <a:latin typeface="Arial"/>
              <a:cs typeface="Arial"/>
            </a:endParaRPr>
          </a:p>
        </p:txBody>
      </p:sp>
      <p:sp>
        <p:nvSpPr>
          <p:cNvPr id="4" name="object 4"/>
          <p:cNvSpPr txBox="1"/>
          <p:nvPr/>
        </p:nvSpPr>
        <p:spPr>
          <a:xfrm>
            <a:off x="236086" y="1116512"/>
            <a:ext cx="7150516" cy="318636"/>
          </a:xfrm>
          <a:prstGeom prst="rect">
            <a:avLst/>
          </a:prstGeom>
        </p:spPr>
        <p:txBody>
          <a:bodyPr vert="horz" wrap="square" lIns="0" tIns="11516" rIns="0" bIns="0" rtlCol="0">
            <a:spAutoFit/>
          </a:bodyPr>
          <a:lstStyle/>
          <a:p>
            <a:pPr marL="11516">
              <a:spcBef>
                <a:spcPts val="91"/>
              </a:spcBef>
            </a:pPr>
            <a:r>
              <a:rPr sz="1995" spc="-5" dirty="0">
                <a:latin typeface="Arial"/>
                <a:cs typeface="Arial"/>
              </a:rPr>
              <a:t>Pool5, unit 22; Label: dinner table; Type: scene; Precision:</a:t>
            </a:r>
            <a:r>
              <a:rPr sz="1995" spc="45" dirty="0">
                <a:latin typeface="Arial"/>
                <a:cs typeface="Arial"/>
              </a:rPr>
              <a:t> </a:t>
            </a:r>
            <a:r>
              <a:rPr sz="1995" spc="-5" dirty="0">
                <a:latin typeface="Arial"/>
                <a:cs typeface="Arial"/>
              </a:rPr>
              <a:t>60%</a:t>
            </a:r>
            <a:endParaRPr sz="1995">
              <a:latin typeface="Arial"/>
              <a:cs typeface="Arial"/>
            </a:endParaRPr>
          </a:p>
        </p:txBody>
      </p:sp>
      <p:sp>
        <p:nvSpPr>
          <p:cNvPr id="5" name="object 5"/>
          <p:cNvSpPr/>
          <p:nvPr/>
        </p:nvSpPr>
        <p:spPr>
          <a:xfrm>
            <a:off x="64491" y="1570257"/>
            <a:ext cx="9074902" cy="1667571"/>
          </a:xfrm>
          <a:prstGeom prst="rect">
            <a:avLst/>
          </a:prstGeom>
          <a:blipFill>
            <a:blip r:embed="rId3" cstate="print"/>
            <a:stretch>
              <a:fillRect/>
            </a:stretch>
          </a:blipFill>
        </p:spPr>
        <p:txBody>
          <a:bodyPr wrap="square" lIns="0" tIns="0" rIns="0" bIns="0" rtlCol="0"/>
          <a:lstStyle/>
          <a:p>
            <a:endParaRPr sz="1632"/>
          </a:p>
        </p:txBody>
      </p:sp>
      <p:sp>
        <p:nvSpPr>
          <p:cNvPr id="6" name="object 6"/>
          <p:cNvSpPr/>
          <p:nvPr/>
        </p:nvSpPr>
        <p:spPr>
          <a:xfrm>
            <a:off x="64491" y="3295409"/>
            <a:ext cx="9056476" cy="928220"/>
          </a:xfrm>
          <a:prstGeom prst="rect">
            <a:avLst/>
          </a:prstGeom>
          <a:blipFill>
            <a:blip r:embed="rId4" cstate="print"/>
            <a:stretch>
              <a:fillRect/>
            </a:stretch>
          </a:blipFill>
        </p:spPr>
        <p:txBody>
          <a:bodyPr wrap="square" lIns="0" tIns="0" rIns="0" bIns="0" rtlCol="0"/>
          <a:lstStyle/>
          <a:p>
            <a:endParaRPr sz="1632"/>
          </a:p>
        </p:txBody>
      </p:sp>
      <p:sp>
        <p:nvSpPr>
          <p:cNvPr id="7" name="object 7"/>
          <p:cNvSpPr/>
          <p:nvPr/>
        </p:nvSpPr>
        <p:spPr>
          <a:xfrm>
            <a:off x="27640" y="1570257"/>
            <a:ext cx="9114057" cy="2643008"/>
          </a:xfrm>
          <a:custGeom>
            <a:avLst/>
            <a:gdLst/>
            <a:ahLst/>
            <a:cxnLst/>
            <a:rect l="l" t="t" r="r" b="b"/>
            <a:pathLst>
              <a:path w="10050780" h="2914650">
                <a:moveTo>
                  <a:pt x="5025390" y="2914649"/>
                </a:moveTo>
                <a:lnTo>
                  <a:pt x="0" y="2914649"/>
                </a:lnTo>
                <a:lnTo>
                  <a:pt x="0" y="0"/>
                </a:lnTo>
                <a:lnTo>
                  <a:pt x="10050780" y="0"/>
                </a:lnTo>
                <a:lnTo>
                  <a:pt x="10050780" y="2914649"/>
                </a:lnTo>
                <a:lnTo>
                  <a:pt x="5025390" y="2914649"/>
                </a:lnTo>
                <a:close/>
              </a:path>
            </a:pathLst>
          </a:custGeom>
          <a:ln w="54630">
            <a:solidFill>
              <a:srgbClr val="007F00"/>
            </a:solidFill>
          </a:ln>
        </p:spPr>
        <p:txBody>
          <a:bodyPr wrap="square" lIns="0" tIns="0" rIns="0" bIns="0" rtlCol="0"/>
          <a:lstStyle/>
          <a:p>
            <a:endParaRPr sz="1632"/>
          </a:p>
        </p:txBody>
      </p:sp>
      <p:sp>
        <p:nvSpPr>
          <p:cNvPr id="8" name="object 8"/>
          <p:cNvSpPr/>
          <p:nvPr/>
        </p:nvSpPr>
        <p:spPr>
          <a:xfrm>
            <a:off x="94433" y="4615186"/>
            <a:ext cx="9018472" cy="724380"/>
          </a:xfrm>
          <a:prstGeom prst="rect">
            <a:avLst/>
          </a:prstGeom>
          <a:blipFill>
            <a:blip r:embed="rId5" cstate="print"/>
            <a:stretch>
              <a:fillRect/>
            </a:stretch>
          </a:blipFill>
        </p:spPr>
        <p:txBody>
          <a:bodyPr wrap="square" lIns="0" tIns="0" rIns="0" bIns="0" rtlCol="0"/>
          <a:lstStyle/>
          <a:p>
            <a:endParaRPr sz="1632"/>
          </a:p>
        </p:txBody>
      </p:sp>
      <p:sp>
        <p:nvSpPr>
          <p:cNvPr id="9" name="object 9"/>
          <p:cNvSpPr/>
          <p:nvPr/>
        </p:nvSpPr>
        <p:spPr>
          <a:xfrm>
            <a:off x="64491" y="4615186"/>
            <a:ext cx="9038049" cy="1481006"/>
          </a:xfrm>
          <a:custGeom>
            <a:avLst/>
            <a:gdLst/>
            <a:ahLst/>
            <a:cxnLst/>
            <a:rect l="l" t="t" r="r" b="b"/>
            <a:pathLst>
              <a:path w="9966960" h="1633220">
                <a:moveTo>
                  <a:pt x="4983480" y="1633220"/>
                </a:moveTo>
                <a:lnTo>
                  <a:pt x="0" y="1633220"/>
                </a:lnTo>
                <a:lnTo>
                  <a:pt x="0" y="0"/>
                </a:lnTo>
                <a:lnTo>
                  <a:pt x="9966960" y="0"/>
                </a:lnTo>
                <a:lnTo>
                  <a:pt x="9966960" y="1633220"/>
                </a:lnTo>
                <a:lnTo>
                  <a:pt x="4983480" y="1633220"/>
                </a:lnTo>
                <a:close/>
              </a:path>
            </a:pathLst>
          </a:custGeom>
          <a:ln w="72960">
            <a:solidFill>
              <a:srgbClr val="FF0000"/>
            </a:solidFill>
          </a:ln>
        </p:spPr>
        <p:txBody>
          <a:bodyPr wrap="square" lIns="0" tIns="0" rIns="0" bIns="0" rtlCol="0"/>
          <a:lstStyle/>
          <a:p>
            <a:endParaRPr sz="1632"/>
          </a:p>
        </p:txBody>
      </p:sp>
    </p:spTree>
    <p:extLst>
      <p:ext uri="{BB962C8B-B14F-4D97-AF65-F5344CB8AC3E}">
        <p14:creationId xmlns:p14="http://schemas.microsoft.com/office/powerpoint/2010/main" val="38494472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2E80F-7777-4FAB-BC33-71F514C3CF93}"/>
              </a:ext>
            </a:extLst>
          </p:cNvPr>
          <p:cNvSpPr>
            <a:spLocks noGrp="1"/>
          </p:cNvSpPr>
          <p:nvPr>
            <p:ph type="title"/>
          </p:nvPr>
        </p:nvSpPr>
        <p:spPr/>
        <p:txBody>
          <a:bodyPr/>
          <a:lstStyle/>
          <a:p>
            <a:r>
              <a:rPr lang="en-US" dirty="0"/>
              <a:t>ImageNet vs. </a:t>
            </a:r>
            <a:r>
              <a:rPr lang="en-US" dirty="0" err="1"/>
              <a:t>PlacesNet</a:t>
            </a:r>
            <a:endParaRPr lang="en-US" dirty="0"/>
          </a:p>
        </p:txBody>
      </p:sp>
      <p:sp>
        <p:nvSpPr>
          <p:cNvPr id="3" name="Content Placeholder 2">
            <a:extLst>
              <a:ext uri="{FF2B5EF4-FFF2-40B4-BE49-F238E27FC236}">
                <a16:creationId xmlns:a16="http://schemas.microsoft.com/office/drawing/2014/main" id="{BC9BE2F6-D3C3-407B-B84D-1F652795ECD1}"/>
              </a:ext>
            </a:extLst>
          </p:cNvPr>
          <p:cNvSpPr>
            <a:spLocks noGrp="1"/>
          </p:cNvSpPr>
          <p:nvPr>
            <p:ph idx="1"/>
          </p:nvPr>
        </p:nvSpPr>
        <p:spPr>
          <a:xfrm>
            <a:off x="628650" y="1825625"/>
            <a:ext cx="3731477" cy="4351338"/>
          </a:xfrm>
        </p:spPr>
        <p:txBody>
          <a:bodyPr>
            <a:normAutofit/>
          </a:bodyPr>
          <a:lstStyle/>
          <a:p>
            <a:pPr marL="0" indent="0">
              <a:buNone/>
            </a:pPr>
            <a:r>
              <a:rPr lang="en-US" sz="2400" dirty="0">
                <a:hlinkClick r:id="rId3"/>
              </a:rPr>
              <a:t>http://places2.csail.mit.edu/demo.html</a:t>
            </a:r>
            <a:r>
              <a:rPr lang="en-US" sz="2400" dirty="0"/>
              <a:t> </a:t>
            </a:r>
          </a:p>
          <a:p>
            <a:endParaRPr lang="en-US" sz="2400" dirty="0"/>
          </a:p>
          <a:p>
            <a:pPr marL="0" indent="0">
              <a:buNone/>
            </a:pPr>
            <a:r>
              <a:rPr lang="en-US" sz="2400" dirty="0"/>
              <a:t>ImageNet</a:t>
            </a:r>
          </a:p>
          <a:p>
            <a:pPr lvl="1"/>
            <a:r>
              <a:rPr lang="en-US" sz="2000" dirty="0"/>
              <a:t>~1 mil object-level images over 1000 classes</a:t>
            </a:r>
          </a:p>
          <a:p>
            <a:pPr marL="0" indent="0">
              <a:buNone/>
            </a:pPr>
            <a:r>
              <a:rPr lang="en-US" sz="2400" dirty="0" err="1"/>
              <a:t>PlacesNet</a:t>
            </a:r>
            <a:endParaRPr lang="en-US" sz="2400" dirty="0"/>
          </a:p>
          <a:p>
            <a:pPr lvl="1"/>
            <a:r>
              <a:rPr lang="en-US" sz="2000" dirty="0"/>
              <a:t>~1.8 million images from 365 scene categories </a:t>
            </a:r>
            <a:br>
              <a:rPr lang="en-US" sz="2000" dirty="0"/>
            </a:br>
            <a:r>
              <a:rPr lang="en-US" sz="2000" dirty="0"/>
              <a:t>(at most 5000 images per category). </a:t>
            </a:r>
          </a:p>
        </p:txBody>
      </p:sp>
      <p:pic>
        <p:nvPicPr>
          <p:cNvPr id="4" name="Picture 3">
            <a:extLst>
              <a:ext uri="{FF2B5EF4-FFF2-40B4-BE49-F238E27FC236}">
                <a16:creationId xmlns:a16="http://schemas.microsoft.com/office/drawing/2014/main" id="{B4670154-AEBA-492C-BD5E-D35527DE160A}"/>
              </a:ext>
            </a:extLst>
          </p:cNvPr>
          <p:cNvPicPr>
            <a:picLocks noChangeAspect="1"/>
          </p:cNvPicPr>
          <p:nvPr/>
        </p:nvPicPr>
        <p:blipFill>
          <a:blip r:embed="rId4"/>
          <a:stretch>
            <a:fillRect/>
          </a:stretch>
        </p:blipFill>
        <p:spPr>
          <a:xfrm>
            <a:off x="4449337" y="1825625"/>
            <a:ext cx="4572000" cy="4566538"/>
          </a:xfrm>
          <a:prstGeom prst="rect">
            <a:avLst/>
          </a:prstGeom>
        </p:spPr>
      </p:pic>
    </p:spTree>
    <p:extLst>
      <p:ext uri="{BB962C8B-B14F-4D97-AF65-F5344CB8AC3E}">
        <p14:creationId xmlns:p14="http://schemas.microsoft.com/office/powerpoint/2010/main" val="1873267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92519" y="343764"/>
            <a:ext cx="7399844" cy="458226"/>
          </a:xfrm>
          <a:prstGeom prst="rect">
            <a:avLst/>
          </a:prstGeom>
        </p:spPr>
        <p:txBody>
          <a:bodyPr vert="horz" wrap="square" lIns="0" tIns="11516" rIns="0" bIns="0" rtlCol="0">
            <a:spAutoFit/>
          </a:bodyPr>
          <a:lstStyle/>
          <a:p>
            <a:pPr marL="11516">
              <a:spcBef>
                <a:spcPts val="91"/>
              </a:spcBef>
            </a:pPr>
            <a:r>
              <a:rPr sz="2902" spc="-5" dirty="0">
                <a:latin typeface="Arial"/>
                <a:cs typeface="Arial"/>
              </a:rPr>
              <a:t>Distribution </a:t>
            </a:r>
            <a:r>
              <a:rPr sz="2902" dirty="0">
                <a:latin typeface="Arial"/>
                <a:cs typeface="Arial"/>
              </a:rPr>
              <a:t>of </a:t>
            </a:r>
            <a:r>
              <a:rPr sz="2902" spc="-5" dirty="0">
                <a:latin typeface="Arial"/>
                <a:cs typeface="Arial"/>
              </a:rPr>
              <a:t>Semantic Types </a:t>
            </a:r>
            <a:r>
              <a:rPr sz="2902" dirty="0">
                <a:latin typeface="Arial"/>
                <a:cs typeface="Arial"/>
              </a:rPr>
              <a:t>at Each</a:t>
            </a:r>
            <a:r>
              <a:rPr sz="2902" spc="-14" dirty="0">
                <a:latin typeface="Arial"/>
                <a:cs typeface="Arial"/>
              </a:rPr>
              <a:t> </a:t>
            </a:r>
            <a:r>
              <a:rPr sz="2902" dirty="0">
                <a:latin typeface="Arial"/>
                <a:cs typeface="Arial"/>
              </a:rPr>
              <a:t>Layer</a:t>
            </a:r>
            <a:endParaRPr sz="2902">
              <a:latin typeface="Arial"/>
              <a:cs typeface="Arial"/>
            </a:endParaRPr>
          </a:p>
        </p:txBody>
      </p:sp>
      <p:sp>
        <p:nvSpPr>
          <p:cNvPr id="3" name="object 3"/>
          <p:cNvSpPr/>
          <p:nvPr/>
        </p:nvSpPr>
        <p:spPr>
          <a:xfrm>
            <a:off x="2706347" y="2569878"/>
            <a:ext cx="2010759" cy="3634567"/>
          </a:xfrm>
          <a:prstGeom prst="rect">
            <a:avLst/>
          </a:prstGeom>
          <a:blipFill>
            <a:blip r:embed="rId2" cstate="print"/>
            <a:stretch>
              <a:fillRect/>
            </a:stretch>
          </a:blipFill>
        </p:spPr>
        <p:txBody>
          <a:bodyPr wrap="square" lIns="0" tIns="0" rIns="0" bIns="0" rtlCol="0"/>
          <a:lstStyle/>
          <a:p>
            <a:endParaRPr sz="1632"/>
          </a:p>
        </p:txBody>
      </p:sp>
      <p:sp>
        <p:nvSpPr>
          <p:cNvPr id="4" name="object 4"/>
          <p:cNvSpPr/>
          <p:nvPr/>
        </p:nvSpPr>
        <p:spPr>
          <a:xfrm>
            <a:off x="2949343" y="1164881"/>
            <a:ext cx="1718242" cy="409983"/>
          </a:xfrm>
          <a:prstGeom prst="rect">
            <a:avLst/>
          </a:prstGeom>
          <a:blipFill>
            <a:blip r:embed="rId3" cstate="print"/>
            <a:stretch>
              <a:fillRect/>
            </a:stretch>
          </a:blipFill>
        </p:spPr>
        <p:txBody>
          <a:bodyPr wrap="square" lIns="0" tIns="0" rIns="0" bIns="0" rtlCol="0"/>
          <a:lstStyle/>
          <a:p>
            <a:endParaRPr sz="1632"/>
          </a:p>
        </p:txBody>
      </p:sp>
      <p:sp>
        <p:nvSpPr>
          <p:cNvPr id="5" name="object 5"/>
          <p:cNvSpPr/>
          <p:nvPr/>
        </p:nvSpPr>
        <p:spPr>
          <a:xfrm>
            <a:off x="2966618" y="1584077"/>
            <a:ext cx="1726303" cy="828027"/>
          </a:xfrm>
          <a:prstGeom prst="rect">
            <a:avLst/>
          </a:prstGeom>
          <a:blipFill>
            <a:blip r:embed="rId4" cstate="print"/>
            <a:stretch>
              <a:fillRect/>
            </a:stretch>
          </a:blipFill>
        </p:spPr>
        <p:txBody>
          <a:bodyPr wrap="square" lIns="0" tIns="0" rIns="0" bIns="0" rtlCol="0"/>
          <a:lstStyle/>
          <a:p>
            <a:endParaRPr sz="1632"/>
          </a:p>
        </p:txBody>
      </p:sp>
      <p:sp>
        <p:nvSpPr>
          <p:cNvPr id="6" name="object 6"/>
          <p:cNvSpPr/>
          <p:nvPr/>
        </p:nvSpPr>
        <p:spPr>
          <a:xfrm>
            <a:off x="4888700" y="2566424"/>
            <a:ext cx="1941660" cy="3676026"/>
          </a:xfrm>
          <a:prstGeom prst="rect">
            <a:avLst/>
          </a:prstGeom>
          <a:blipFill>
            <a:blip r:embed="rId5" cstate="print"/>
            <a:stretch>
              <a:fillRect/>
            </a:stretch>
          </a:blipFill>
        </p:spPr>
        <p:txBody>
          <a:bodyPr wrap="square" lIns="0" tIns="0" rIns="0" bIns="0" rtlCol="0"/>
          <a:lstStyle/>
          <a:p>
            <a:endParaRPr sz="1632"/>
          </a:p>
        </p:txBody>
      </p:sp>
      <p:sp>
        <p:nvSpPr>
          <p:cNvPr id="7" name="object 7"/>
          <p:cNvSpPr/>
          <p:nvPr/>
        </p:nvSpPr>
        <p:spPr>
          <a:xfrm>
            <a:off x="5087933" y="1183307"/>
            <a:ext cx="1704422" cy="408831"/>
          </a:xfrm>
          <a:prstGeom prst="rect">
            <a:avLst/>
          </a:prstGeom>
          <a:blipFill>
            <a:blip r:embed="rId6" cstate="print"/>
            <a:stretch>
              <a:fillRect/>
            </a:stretch>
          </a:blipFill>
        </p:spPr>
        <p:txBody>
          <a:bodyPr wrap="square" lIns="0" tIns="0" rIns="0" bIns="0" rtlCol="0"/>
          <a:lstStyle/>
          <a:p>
            <a:endParaRPr sz="1632"/>
          </a:p>
        </p:txBody>
      </p:sp>
      <p:sp>
        <p:nvSpPr>
          <p:cNvPr id="8" name="object 8"/>
          <p:cNvSpPr/>
          <p:nvPr/>
        </p:nvSpPr>
        <p:spPr>
          <a:xfrm>
            <a:off x="5101753" y="1577167"/>
            <a:ext cx="1704423" cy="821117"/>
          </a:xfrm>
          <a:prstGeom prst="rect">
            <a:avLst/>
          </a:prstGeom>
          <a:blipFill>
            <a:blip r:embed="rId7" cstate="print"/>
            <a:stretch>
              <a:fillRect/>
            </a:stretch>
          </a:blipFill>
        </p:spPr>
        <p:txBody>
          <a:bodyPr wrap="square" lIns="0" tIns="0" rIns="0" bIns="0" rtlCol="0"/>
          <a:lstStyle/>
          <a:p>
            <a:endParaRPr sz="1632"/>
          </a:p>
        </p:txBody>
      </p:sp>
      <p:sp>
        <p:nvSpPr>
          <p:cNvPr id="9" name="object 9"/>
          <p:cNvSpPr/>
          <p:nvPr/>
        </p:nvSpPr>
        <p:spPr>
          <a:xfrm>
            <a:off x="7087176" y="2582547"/>
            <a:ext cx="1941660" cy="3720940"/>
          </a:xfrm>
          <a:prstGeom prst="rect">
            <a:avLst/>
          </a:prstGeom>
          <a:blipFill>
            <a:blip r:embed="rId8" cstate="print"/>
            <a:stretch>
              <a:fillRect/>
            </a:stretch>
          </a:blipFill>
        </p:spPr>
        <p:txBody>
          <a:bodyPr wrap="square" lIns="0" tIns="0" rIns="0" bIns="0" rtlCol="0"/>
          <a:lstStyle/>
          <a:p>
            <a:endParaRPr sz="1632"/>
          </a:p>
        </p:txBody>
      </p:sp>
      <p:sp>
        <p:nvSpPr>
          <p:cNvPr id="10" name="object 10"/>
          <p:cNvSpPr/>
          <p:nvPr/>
        </p:nvSpPr>
        <p:spPr>
          <a:xfrm>
            <a:off x="7302532" y="1168335"/>
            <a:ext cx="1695209" cy="408831"/>
          </a:xfrm>
          <a:prstGeom prst="rect">
            <a:avLst/>
          </a:prstGeom>
          <a:blipFill>
            <a:blip r:embed="rId9" cstate="print"/>
            <a:stretch>
              <a:fillRect/>
            </a:stretch>
          </a:blipFill>
        </p:spPr>
        <p:txBody>
          <a:bodyPr wrap="square" lIns="0" tIns="0" rIns="0" bIns="0" rtlCol="0"/>
          <a:lstStyle/>
          <a:p>
            <a:endParaRPr sz="1632"/>
          </a:p>
        </p:txBody>
      </p:sp>
      <p:sp>
        <p:nvSpPr>
          <p:cNvPr id="11" name="object 11"/>
          <p:cNvSpPr/>
          <p:nvPr/>
        </p:nvSpPr>
        <p:spPr>
          <a:xfrm>
            <a:off x="7279498" y="1573711"/>
            <a:ext cx="1696362" cy="415741"/>
          </a:xfrm>
          <a:prstGeom prst="rect">
            <a:avLst/>
          </a:prstGeom>
          <a:blipFill>
            <a:blip r:embed="rId10" cstate="print"/>
            <a:stretch>
              <a:fillRect/>
            </a:stretch>
          </a:blipFill>
        </p:spPr>
        <p:txBody>
          <a:bodyPr wrap="square" lIns="0" tIns="0" rIns="0" bIns="0" rtlCol="0"/>
          <a:lstStyle/>
          <a:p>
            <a:endParaRPr sz="1632"/>
          </a:p>
        </p:txBody>
      </p:sp>
      <p:sp>
        <p:nvSpPr>
          <p:cNvPr id="12" name="object 12"/>
          <p:cNvSpPr/>
          <p:nvPr/>
        </p:nvSpPr>
        <p:spPr>
          <a:xfrm>
            <a:off x="7279499" y="1964118"/>
            <a:ext cx="1710181" cy="407679"/>
          </a:xfrm>
          <a:prstGeom prst="rect">
            <a:avLst/>
          </a:prstGeom>
          <a:blipFill>
            <a:blip r:embed="rId11" cstate="print"/>
            <a:stretch>
              <a:fillRect/>
            </a:stretch>
          </a:blipFill>
        </p:spPr>
        <p:txBody>
          <a:bodyPr wrap="square" lIns="0" tIns="0" rIns="0" bIns="0" rtlCol="0"/>
          <a:lstStyle/>
          <a:p>
            <a:endParaRPr sz="1632"/>
          </a:p>
        </p:txBody>
      </p:sp>
      <p:sp>
        <p:nvSpPr>
          <p:cNvPr id="13" name="object 13"/>
          <p:cNvSpPr/>
          <p:nvPr/>
        </p:nvSpPr>
        <p:spPr>
          <a:xfrm>
            <a:off x="165835" y="2534178"/>
            <a:ext cx="2237631" cy="3634567"/>
          </a:xfrm>
          <a:prstGeom prst="rect">
            <a:avLst/>
          </a:prstGeom>
          <a:blipFill>
            <a:blip r:embed="rId12" cstate="print"/>
            <a:stretch>
              <a:fillRect/>
            </a:stretch>
          </a:blipFill>
        </p:spPr>
        <p:txBody>
          <a:bodyPr wrap="square" lIns="0" tIns="0" rIns="0" bIns="0" rtlCol="0"/>
          <a:lstStyle/>
          <a:p>
            <a:endParaRPr sz="1632"/>
          </a:p>
        </p:txBody>
      </p:sp>
      <p:sp>
        <p:nvSpPr>
          <p:cNvPr id="14" name="object 14"/>
          <p:cNvSpPr/>
          <p:nvPr/>
        </p:nvSpPr>
        <p:spPr>
          <a:xfrm>
            <a:off x="639159" y="1168336"/>
            <a:ext cx="1697513" cy="384646"/>
          </a:xfrm>
          <a:prstGeom prst="rect">
            <a:avLst/>
          </a:prstGeom>
          <a:blipFill>
            <a:blip r:embed="rId13" cstate="print"/>
            <a:stretch>
              <a:fillRect/>
            </a:stretch>
          </a:blipFill>
        </p:spPr>
        <p:txBody>
          <a:bodyPr wrap="square" lIns="0" tIns="0" rIns="0" bIns="0" rtlCol="0"/>
          <a:lstStyle/>
          <a:p>
            <a:endParaRPr sz="1632"/>
          </a:p>
        </p:txBody>
      </p:sp>
      <p:sp>
        <p:nvSpPr>
          <p:cNvPr id="15" name="object 15"/>
          <p:cNvSpPr/>
          <p:nvPr/>
        </p:nvSpPr>
        <p:spPr>
          <a:xfrm>
            <a:off x="639159" y="1592139"/>
            <a:ext cx="1682542" cy="779658"/>
          </a:xfrm>
          <a:prstGeom prst="rect">
            <a:avLst/>
          </a:prstGeom>
          <a:blipFill>
            <a:blip r:embed="rId14" cstate="print"/>
            <a:stretch>
              <a:fillRect/>
            </a:stretch>
          </a:blipFill>
        </p:spPr>
        <p:txBody>
          <a:bodyPr wrap="square" lIns="0" tIns="0" rIns="0" bIns="0" rtlCol="0"/>
          <a:lstStyle/>
          <a:p>
            <a:endParaRPr sz="1632"/>
          </a:p>
        </p:txBody>
      </p:sp>
    </p:spTree>
    <p:extLst>
      <p:ext uri="{BB962C8B-B14F-4D97-AF65-F5344CB8AC3E}">
        <p14:creationId xmlns:p14="http://schemas.microsoft.com/office/powerpoint/2010/main" val="1063887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92519" y="343764"/>
            <a:ext cx="7399844" cy="458226"/>
          </a:xfrm>
          <a:prstGeom prst="rect">
            <a:avLst/>
          </a:prstGeom>
        </p:spPr>
        <p:txBody>
          <a:bodyPr vert="horz" wrap="square" lIns="0" tIns="11516" rIns="0" bIns="0" rtlCol="0">
            <a:spAutoFit/>
          </a:bodyPr>
          <a:lstStyle/>
          <a:p>
            <a:pPr marL="11516">
              <a:spcBef>
                <a:spcPts val="91"/>
              </a:spcBef>
            </a:pPr>
            <a:r>
              <a:rPr sz="2902" spc="-5" dirty="0">
                <a:latin typeface="Arial"/>
                <a:cs typeface="Arial"/>
              </a:rPr>
              <a:t>Distribution </a:t>
            </a:r>
            <a:r>
              <a:rPr sz="2902" dirty="0">
                <a:latin typeface="Arial"/>
                <a:cs typeface="Arial"/>
              </a:rPr>
              <a:t>of </a:t>
            </a:r>
            <a:r>
              <a:rPr sz="2902" spc="-5" dirty="0">
                <a:latin typeface="Arial"/>
                <a:cs typeface="Arial"/>
              </a:rPr>
              <a:t>Semantic Types </a:t>
            </a:r>
            <a:r>
              <a:rPr sz="2902" dirty="0">
                <a:latin typeface="Arial"/>
                <a:cs typeface="Arial"/>
              </a:rPr>
              <a:t>at Each</a:t>
            </a:r>
            <a:r>
              <a:rPr sz="2902" spc="-14" dirty="0">
                <a:latin typeface="Arial"/>
                <a:cs typeface="Arial"/>
              </a:rPr>
              <a:t> </a:t>
            </a:r>
            <a:r>
              <a:rPr sz="2902" dirty="0">
                <a:latin typeface="Arial"/>
                <a:cs typeface="Arial"/>
              </a:rPr>
              <a:t>Layer</a:t>
            </a:r>
            <a:endParaRPr sz="2902">
              <a:latin typeface="Arial"/>
              <a:cs typeface="Arial"/>
            </a:endParaRPr>
          </a:p>
        </p:txBody>
      </p:sp>
      <p:sp>
        <p:nvSpPr>
          <p:cNvPr id="3" name="object 3"/>
          <p:cNvSpPr/>
          <p:nvPr/>
        </p:nvSpPr>
        <p:spPr>
          <a:xfrm>
            <a:off x="2706347" y="2569878"/>
            <a:ext cx="2010759" cy="3634567"/>
          </a:xfrm>
          <a:prstGeom prst="rect">
            <a:avLst/>
          </a:prstGeom>
          <a:blipFill>
            <a:blip r:embed="rId2" cstate="print"/>
            <a:stretch>
              <a:fillRect/>
            </a:stretch>
          </a:blipFill>
        </p:spPr>
        <p:txBody>
          <a:bodyPr wrap="square" lIns="0" tIns="0" rIns="0" bIns="0" rtlCol="0"/>
          <a:lstStyle/>
          <a:p>
            <a:endParaRPr sz="1632"/>
          </a:p>
        </p:txBody>
      </p:sp>
      <p:sp>
        <p:nvSpPr>
          <p:cNvPr id="4" name="object 4"/>
          <p:cNvSpPr/>
          <p:nvPr/>
        </p:nvSpPr>
        <p:spPr>
          <a:xfrm>
            <a:off x="2949343" y="1164881"/>
            <a:ext cx="1718242" cy="409983"/>
          </a:xfrm>
          <a:prstGeom prst="rect">
            <a:avLst/>
          </a:prstGeom>
          <a:blipFill>
            <a:blip r:embed="rId3" cstate="print"/>
            <a:stretch>
              <a:fillRect/>
            </a:stretch>
          </a:blipFill>
        </p:spPr>
        <p:txBody>
          <a:bodyPr wrap="square" lIns="0" tIns="0" rIns="0" bIns="0" rtlCol="0"/>
          <a:lstStyle/>
          <a:p>
            <a:endParaRPr sz="1632"/>
          </a:p>
        </p:txBody>
      </p:sp>
      <p:sp>
        <p:nvSpPr>
          <p:cNvPr id="5" name="object 5"/>
          <p:cNvSpPr/>
          <p:nvPr/>
        </p:nvSpPr>
        <p:spPr>
          <a:xfrm>
            <a:off x="2966618" y="1584077"/>
            <a:ext cx="1726303" cy="828027"/>
          </a:xfrm>
          <a:prstGeom prst="rect">
            <a:avLst/>
          </a:prstGeom>
          <a:blipFill>
            <a:blip r:embed="rId4" cstate="print"/>
            <a:stretch>
              <a:fillRect/>
            </a:stretch>
          </a:blipFill>
        </p:spPr>
        <p:txBody>
          <a:bodyPr wrap="square" lIns="0" tIns="0" rIns="0" bIns="0" rtlCol="0"/>
          <a:lstStyle/>
          <a:p>
            <a:endParaRPr sz="1632"/>
          </a:p>
        </p:txBody>
      </p:sp>
      <p:sp>
        <p:nvSpPr>
          <p:cNvPr id="6" name="object 6"/>
          <p:cNvSpPr/>
          <p:nvPr/>
        </p:nvSpPr>
        <p:spPr>
          <a:xfrm>
            <a:off x="4888700" y="2566424"/>
            <a:ext cx="1941660" cy="3676026"/>
          </a:xfrm>
          <a:prstGeom prst="rect">
            <a:avLst/>
          </a:prstGeom>
          <a:blipFill>
            <a:blip r:embed="rId5" cstate="print"/>
            <a:stretch>
              <a:fillRect/>
            </a:stretch>
          </a:blipFill>
        </p:spPr>
        <p:txBody>
          <a:bodyPr wrap="square" lIns="0" tIns="0" rIns="0" bIns="0" rtlCol="0"/>
          <a:lstStyle/>
          <a:p>
            <a:endParaRPr sz="1632"/>
          </a:p>
        </p:txBody>
      </p:sp>
      <p:sp>
        <p:nvSpPr>
          <p:cNvPr id="7" name="object 7"/>
          <p:cNvSpPr/>
          <p:nvPr/>
        </p:nvSpPr>
        <p:spPr>
          <a:xfrm>
            <a:off x="5087933" y="1183307"/>
            <a:ext cx="1704422" cy="408831"/>
          </a:xfrm>
          <a:prstGeom prst="rect">
            <a:avLst/>
          </a:prstGeom>
          <a:blipFill>
            <a:blip r:embed="rId6" cstate="print"/>
            <a:stretch>
              <a:fillRect/>
            </a:stretch>
          </a:blipFill>
        </p:spPr>
        <p:txBody>
          <a:bodyPr wrap="square" lIns="0" tIns="0" rIns="0" bIns="0" rtlCol="0"/>
          <a:lstStyle/>
          <a:p>
            <a:endParaRPr sz="1632"/>
          </a:p>
        </p:txBody>
      </p:sp>
      <p:sp>
        <p:nvSpPr>
          <p:cNvPr id="8" name="object 8"/>
          <p:cNvSpPr/>
          <p:nvPr/>
        </p:nvSpPr>
        <p:spPr>
          <a:xfrm>
            <a:off x="5101753" y="1577167"/>
            <a:ext cx="1704423" cy="821117"/>
          </a:xfrm>
          <a:prstGeom prst="rect">
            <a:avLst/>
          </a:prstGeom>
          <a:blipFill>
            <a:blip r:embed="rId7" cstate="print"/>
            <a:stretch>
              <a:fillRect/>
            </a:stretch>
          </a:blipFill>
        </p:spPr>
        <p:txBody>
          <a:bodyPr wrap="square" lIns="0" tIns="0" rIns="0" bIns="0" rtlCol="0"/>
          <a:lstStyle/>
          <a:p>
            <a:endParaRPr sz="1632"/>
          </a:p>
        </p:txBody>
      </p:sp>
      <p:sp>
        <p:nvSpPr>
          <p:cNvPr id="9" name="object 9"/>
          <p:cNvSpPr/>
          <p:nvPr/>
        </p:nvSpPr>
        <p:spPr>
          <a:xfrm>
            <a:off x="7087176" y="2582547"/>
            <a:ext cx="1941660" cy="3720940"/>
          </a:xfrm>
          <a:prstGeom prst="rect">
            <a:avLst/>
          </a:prstGeom>
          <a:blipFill>
            <a:blip r:embed="rId8" cstate="print"/>
            <a:stretch>
              <a:fillRect/>
            </a:stretch>
          </a:blipFill>
        </p:spPr>
        <p:txBody>
          <a:bodyPr wrap="square" lIns="0" tIns="0" rIns="0" bIns="0" rtlCol="0"/>
          <a:lstStyle/>
          <a:p>
            <a:endParaRPr sz="1632"/>
          </a:p>
        </p:txBody>
      </p:sp>
      <p:sp>
        <p:nvSpPr>
          <p:cNvPr id="10" name="object 10"/>
          <p:cNvSpPr/>
          <p:nvPr/>
        </p:nvSpPr>
        <p:spPr>
          <a:xfrm>
            <a:off x="7302532" y="1168335"/>
            <a:ext cx="1695209" cy="408831"/>
          </a:xfrm>
          <a:prstGeom prst="rect">
            <a:avLst/>
          </a:prstGeom>
          <a:blipFill>
            <a:blip r:embed="rId9" cstate="print"/>
            <a:stretch>
              <a:fillRect/>
            </a:stretch>
          </a:blipFill>
        </p:spPr>
        <p:txBody>
          <a:bodyPr wrap="square" lIns="0" tIns="0" rIns="0" bIns="0" rtlCol="0"/>
          <a:lstStyle/>
          <a:p>
            <a:endParaRPr sz="1632"/>
          </a:p>
        </p:txBody>
      </p:sp>
      <p:sp>
        <p:nvSpPr>
          <p:cNvPr id="11" name="object 11"/>
          <p:cNvSpPr/>
          <p:nvPr/>
        </p:nvSpPr>
        <p:spPr>
          <a:xfrm>
            <a:off x="7279498" y="1573711"/>
            <a:ext cx="1696362" cy="415741"/>
          </a:xfrm>
          <a:prstGeom prst="rect">
            <a:avLst/>
          </a:prstGeom>
          <a:blipFill>
            <a:blip r:embed="rId10" cstate="print"/>
            <a:stretch>
              <a:fillRect/>
            </a:stretch>
          </a:blipFill>
        </p:spPr>
        <p:txBody>
          <a:bodyPr wrap="square" lIns="0" tIns="0" rIns="0" bIns="0" rtlCol="0"/>
          <a:lstStyle/>
          <a:p>
            <a:endParaRPr sz="1632"/>
          </a:p>
        </p:txBody>
      </p:sp>
      <p:sp>
        <p:nvSpPr>
          <p:cNvPr id="12" name="object 12"/>
          <p:cNvSpPr/>
          <p:nvPr/>
        </p:nvSpPr>
        <p:spPr>
          <a:xfrm>
            <a:off x="7279499" y="1964118"/>
            <a:ext cx="1710181" cy="407679"/>
          </a:xfrm>
          <a:prstGeom prst="rect">
            <a:avLst/>
          </a:prstGeom>
          <a:blipFill>
            <a:blip r:embed="rId11" cstate="print"/>
            <a:stretch>
              <a:fillRect/>
            </a:stretch>
          </a:blipFill>
        </p:spPr>
        <p:txBody>
          <a:bodyPr wrap="square" lIns="0" tIns="0" rIns="0" bIns="0" rtlCol="0"/>
          <a:lstStyle/>
          <a:p>
            <a:endParaRPr sz="1632"/>
          </a:p>
        </p:txBody>
      </p:sp>
      <p:sp>
        <p:nvSpPr>
          <p:cNvPr id="13" name="object 13"/>
          <p:cNvSpPr/>
          <p:nvPr/>
        </p:nvSpPr>
        <p:spPr>
          <a:xfrm>
            <a:off x="165835" y="2534178"/>
            <a:ext cx="2237631" cy="3634567"/>
          </a:xfrm>
          <a:prstGeom prst="rect">
            <a:avLst/>
          </a:prstGeom>
          <a:blipFill>
            <a:blip r:embed="rId12" cstate="print"/>
            <a:stretch>
              <a:fillRect/>
            </a:stretch>
          </a:blipFill>
        </p:spPr>
        <p:txBody>
          <a:bodyPr wrap="square" lIns="0" tIns="0" rIns="0" bIns="0" rtlCol="0"/>
          <a:lstStyle/>
          <a:p>
            <a:endParaRPr sz="1632"/>
          </a:p>
        </p:txBody>
      </p:sp>
      <p:sp>
        <p:nvSpPr>
          <p:cNvPr id="14" name="object 14"/>
          <p:cNvSpPr/>
          <p:nvPr/>
        </p:nvSpPr>
        <p:spPr>
          <a:xfrm>
            <a:off x="639159" y="1168336"/>
            <a:ext cx="1697513" cy="384646"/>
          </a:xfrm>
          <a:prstGeom prst="rect">
            <a:avLst/>
          </a:prstGeom>
          <a:blipFill>
            <a:blip r:embed="rId13" cstate="print"/>
            <a:stretch>
              <a:fillRect/>
            </a:stretch>
          </a:blipFill>
        </p:spPr>
        <p:txBody>
          <a:bodyPr wrap="square" lIns="0" tIns="0" rIns="0" bIns="0" rtlCol="0"/>
          <a:lstStyle/>
          <a:p>
            <a:endParaRPr sz="1632"/>
          </a:p>
        </p:txBody>
      </p:sp>
      <p:sp>
        <p:nvSpPr>
          <p:cNvPr id="15" name="object 15"/>
          <p:cNvSpPr/>
          <p:nvPr/>
        </p:nvSpPr>
        <p:spPr>
          <a:xfrm>
            <a:off x="639159" y="1592139"/>
            <a:ext cx="1682542" cy="779658"/>
          </a:xfrm>
          <a:prstGeom prst="rect">
            <a:avLst/>
          </a:prstGeom>
          <a:blipFill>
            <a:blip r:embed="rId14" cstate="print"/>
            <a:stretch>
              <a:fillRect/>
            </a:stretch>
          </a:blipFill>
        </p:spPr>
        <p:txBody>
          <a:bodyPr wrap="square" lIns="0" tIns="0" rIns="0" bIns="0" rtlCol="0"/>
          <a:lstStyle/>
          <a:p>
            <a:endParaRPr sz="1632"/>
          </a:p>
        </p:txBody>
      </p:sp>
      <p:sp>
        <p:nvSpPr>
          <p:cNvPr id="16" name="object 16"/>
          <p:cNvSpPr txBox="1"/>
          <p:nvPr/>
        </p:nvSpPr>
        <p:spPr>
          <a:xfrm>
            <a:off x="1011137" y="3774492"/>
            <a:ext cx="7605413" cy="840313"/>
          </a:xfrm>
          <a:prstGeom prst="rect">
            <a:avLst/>
          </a:prstGeom>
          <a:solidFill>
            <a:srgbClr val="CEE6F4"/>
          </a:solidFill>
        </p:spPr>
        <p:txBody>
          <a:bodyPr vert="horz" wrap="square" lIns="0" tIns="95586" rIns="0" bIns="0" rtlCol="0" anchor="ctr" anchorCtr="0">
            <a:spAutoFit/>
          </a:bodyPr>
          <a:lstStyle/>
          <a:p>
            <a:pPr marL="445683" marR="408255" indent="-5758" algn="ctr">
              <a:lnSpc>
                <a:spcPts val="2856"/>
              </a:lnSpc>
              <a:spcBef>
                <a:spcPts val="753"/>
              </a:spcBef>
            </a:pPr>
            <a:r>
              <a:rPr sz="2539" spc="-5" dirty="0">
                <a:solidFill>
                  <a:srgbClr val="FF0000"/>
                </a:solidFill>
                <a:latin typeface="Arial"/>
                <a:cs typeface="Arial"/>
              </a:rPr>
              <a:t>Object detectors emerge within </a:t>
            </a:r>
            <a:r>
              <a:rPr sz="2539" spc="-9" dirty="0">
                <a:solidFill>
                  <a:srgbClr val="FF0000"/>
                </a:solidFill>
                <a:latin typeface="Arial"/>
                <a:cs typeface="Arial"/>
              </a:rPr>
              <a:t>CNN </a:t>
            </a:r>
            <a:r>
              <a:rPr sz="2539" spc="-5" dirty="0">
                <a:solidFill>
                  <a:srgbClr val="FF0000"/>
                </a:solidFill>
                <a:latin typeface="Arial"/>
                <a:cs typeface="Arial"/>
              </a:rPr>
              <a:t>trained </a:t>
            </a:r>
            <a:r>
              <a:rPr sz="2539" dirty="0">
                <a:solidFill>
                  <a:srgbClr val="FF0000"/>
                </a:solidFill>
                <a:latin typeface="Arial"/>
                <a:cs typeface="Arial"/>
              </a:rPr>
              <a:t>to  classify </a:t>
            </a:r>
            <a:r>
              <a:rPr sz="2539" spc="-5" dirty="0">
                <a:solidFill>
                  <a:srgbClr val="FF0000"/>
                </a:solidFill>
                <a:latin typeface="Arial"/>
                <a:cs typeface="Arial"/>
              </a:rPr>
              <a:t>scenes, without any object</a:t>
            </a:r>
            <a:r>
              <a:rPr sz="2539" spc="36" dirty="0">
                <a:solidFill>
                  <a:srgbClr val="FF0000"/>
                </a:solidFill>
                <a:latin typeface="Arial"/>
                <a:cs typeface="Arial"/>
              </a:rPr>
              <a:t> </a:t>
            </a:r>
            <a:r>
              <a:rPr sz="2539" spc="-5" dirty="0">
                <a:solidFill>
                  <a:srgbClr val="FF0000"/>
                </a:solidFill>
                <a:latin typeface="Arial"/>
                <a:cs typeface="Arial"/>
              </a:rPr>
              <a:t>supervision!</a:t>
            </a:r>
            <a:endParaRPr sz="2539" dirty="0">
              <a:latin typeface="Arial"/>
              <a:cs typeface="Arial"/>
            </a:endParaRPr>
          </a:p>
        </p:txBody>
      </p:sp>
    </p:spTree>
    <p:extLst>
      <p:ext uri="{BB962C8B-B14F-4D97-AF65-F5344CB8AC3E}">
        <p14:creationId xmlns:p14="http://schemas.microsoft.com/office/powerpoint/2010/main" val="20234585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F02BCA-606B-4E6D-A4EF-C705EAF1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7203" y="8709"/>
            <a:ext cx="6849595" cy="6840582"/>
          </a:xfrm>
          <a:prstGeom prst="rect">
            <a:avLst/>
          </a:prstGeom>
        </p:spPr>
      </p:pic>
    </p:spTree>
    <p:extLst>
      <p:ext uri="{BB962C8B-B14F-4D97-AF65-F5344CB8AC3E}">
        <p14:creationId xmlns:p14="http://schemas.microsoft.com/office/powerpoint/2010/main" val="4092810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unch of different types of food&#10;&#10;Description generated with very high confidence">
            <a:extLst>
              <a:ext uri="{FF2B5EF4-FFF2-40B4-BE49-F238E27FC236}">
                <a16:creationId xmlns:a16="http://schemas.microsoft.com/office/drawing/2014/main" id="{94AFA0B9-F611-4997-80B2-66D5D30D85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813" y="8709"/>
            <a:ext cx="6895016" cy="6840582"/>
          </a:xfrm>
          <a:prstGeom prst="rect">
            <a:avLst/>
          </a:prstGeom>
        </p:spPr>
      </p:pic>
    </p:spTree>
    <p:extLst>
      <p:ext uri="{BB962C8B-B14F-4D97-AF65-F5344CB8AC3E}">
        <p14:creationId xmlns:p14="http://schemas.microsoft.com/office/powerpoint/2010/main" val="25449024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hoto, different, box, showing&#10;&#10;Description generated with very high confidence">
            <a:extLst>
              <a:ext uri="{FF2B5EF4-FFF2-40B4-BE49-F238E27FC236}">
                <a16:creationId xmlns:a16="http://schemas.microsoft.com/office/drawing/2014/main" id="{E120BE4C-4683-4989-B5DA-634EF2BAB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709" y="8709"/>
            <a:ext cx="6840582" cy="6840582"/>
          </a:xfrm>
          <a:prstGeom prst="rect">
            <a:avLst/>
          </a:prstGeom>
        </p:spPr>
      </p:pic>
    </p:spTree>
    <p:extLst>
      <p:ext uri="{BB962C8B-B14F-4D97-AF65-F5344CB8AC3E}">
        <p14:creationId xmlns:p14="http://schemas.microsoft.com/office/powerpoint/2010/main" val="3685941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45067" y="3066669"/>
            <a:ext cx="7619999" cy="1120820"/>
          </a:xfrm>
          <a:prstGeom prst="rect">
            <a:avLst/>
          </a:prstGeom>
        </p:spPr>
        <p:txBody>
          <a:bodyPr vert="horz" wrap="square" lIns="0" tIns="12700" rIns="0" bIns="0" rtlCol="0">
            <a:spAutoFit/>
          </a:bodyPr>
          <a:lstStyle/>
          <a:p>
            <a:pPr marL="12700" algn="ctr">
              <a:lnSpc>
                <a:spcPct val="100000"/>
              </a:lnSpc>
              <a:spcBef>
                <a:spcPts val="100"/>
              </a:spcBef>
            </a:pPr>
            <a:r>
              <a:rPr lang="en-US" sz="4400" dirty="0"/>
              <a:t>Interesting CNN properties</a:t>
            </a:r>
            <a:br>
              <a:rPr lang="en-US" sz="4400" dirty="0"/>
            </a:br>
            <a:r>
              <a:rPr lang="en-US" sz="2800" i="1" dirty="0"/>
              <a:t>…or other ways to measure reception</a:t>
            </a:r>
            <a:endParaRPr sz="4400" i="1" dirty="0"/>
          </a:p>
        </p:txBody>
      </p:sp>
      <p:sp>
        <p:nvSpPr>
          <p:cNvPr id="3" name="Rectangle 2"/>
          <p:cNvSpPr/>
          <p:nvPr/>
        </p:nvSpPr>
        <p:spPr>
          <a:xfrm>
            <a:off x="3143429" y="5843600"/>
            <a:ext cx="28761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2"/>
              </a:rPr>
              <a:t>http://yosinski.com/deepvis</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14588218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392930" cy="543560"/>
          </a:xfrm>
          <a:prstGeom prst="rect">
            <a:avLst/>
          </a:prstGeom>
        </p:spPr>
        <p:txBody>
          <a:bodyPr vert="horz" wrap="square" lIns="0" tIns="12065" rIns="0" bIns="0" rtlCol="0">
            <a:spAutoFit/>
          </a:bodyPr>
          <a:lstStyle/>
          <a:p>
            <a:pPr marL="12700">
              <a:lnSpc>
                <a:spcPct val="100000"/>
              </a:lnSpc>
              <a:spcBef>
                <a:spcPts val="95"/>
              </a:spcBef>
            </a:pPr>
            <a:r>
              <a:rPr spc="-5" dirty="0"/>
              <a:t>Occlusion</a:t>
            </a:r>
            <a:r>
              <a:rPr spc="-10" dirty="0"/>
              <a:t> </a:t>
            </a:r>
            <a:r>
              <a:rPr spc="-5" dirty="0"/>
              <a:t>experiments</a:t>
            </a:r>
          </a:p>
        </p:txBody>
      </p:sp>
      <p:sp>
        <p:nvSpPr>
          <p:cNvPr id="3" name="object 3"/>
          <p:cNvSpPr/>
          <p:nvPr/>
        </p:nvSpPr>
        <p:spPr>
          <a:xfrm>
            <a:off x="3105911" y="931163"/>
            <a:ext cx="1434083" cy="449275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4701540" y="931163"/>
            <a:ext cx="1415796" cy="449275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6505447" y="1701545"/>
            <a:ext cx="2018664" cy="1132205"/>
          </a:xfrm>
          <a:prstGeom prst="rect">
            <a:avLst/>
          </a:prstGeom>
        </p:spPr>
        <p:txBody>
          <a:bodyPr vert="horz" wrap="square" lIns="0" tIns="9525" rIns="0" bIns="0" rtlCol="0">
            <a:spAutoFit/>
          </a:bodyPr>
          <a:lstStyle/>
          <a:p>
            <a:pPr marL="12700" marR="5080" lvl="0" indent="0" algn="l" defTabSz="914400" rtl="0" eaLnBrk="1" fontAlgn="auto" latinLnBrk="0" hangingPunct="1">
              <a:lnSpc>
                <a:spcPct val="101099"/>
              </a:lnSpc>
              <a:spcBef>
                <a:spcPts val="75"/>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(as a function </a:t>
            </a:r>
            <a:r>
              <a:rPr kumimoji="0" sz="1800" b="0" i="0" u="none" strike="noStrike" kern="1200" cap="none" spc="0" normalizeH="0" baseline="0" noProof="0" dirty="0">
                <a:ln>
                  <a:noFill/>
                </a:ln>
                <a:solidFill>
                  <a:prstClr val="black"/>
                </a:solidFill>
                <a:effectLst/>
                <a:uLnTx/>
                <a:uFillTx/>
                <a:latin typeface="Arial"/>
                <a:ea typeface="+mn-ea"/>
                <a:cs typeface="Arial"/>
              </a:rPr>
              <a:t>of</a:t>
            </a:r>
            <a:r>
              <a:rPr kumimoji="0" sz="1800" b="0" i="0" u="none" strike="noStrike" kern="1200" cap="none" spc="-16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0" i="0" u="none" strike="noStrike" kern="1200" cap="none" spc="-5" normalizeH="0" baseline="0" noProof="0" dirty="0">
                <a:ln>
                  <a:noFill/>
                </a:ln>
                <a:solidFill>
                  <a:prstClr val="black"/>
                </a:solidFill>
                <a:effectLst/>
                <a:uLnTx/>
                <a:uFillTx/>
                <a:latin typeface="Arial"/>
                <a:ea typeface="+mn-ea"/>
                <a:cs typeface="Arial"/>
              </a:rPr>
              <a:t>position </a:t>
            </a:r>
            <a:r>
              <a:rPr kumimoji="0" sz="1800" b="0" i="0" u="none" strike="noStrike" kern="1200" cap="none" spc="0" normalizeH="0" baseline="0" noProof="0" dirty="0">
                <a:ln>
                  <a:noFill/>
                </a:ln>
                <a:solidFill>
                  <a:prstClr val="black"/>
                </a:solidFill>
                <a:effectLst/>
                <a:uLnTx/>
                <a:uFillTx/>
                <a:latin typeface="Arial"/>
                <a:ea typeface="+mn-ea"/>
                <a:cs typeface="Arial"/>
              </a:rPr>
              <a:t>of the  </a:t>
            </a:r>
            <a:r>
              <a:rPr kumimoji="0" sz="1800" b="0" i="0" u="none" strike="noStrike" kern="1200" cap="none" spc="-5" normalizeH="0" baseline="0" noProof="0" dirty="0">
                <a:ln>
                  <a:noFill/>
                </a:ln>
                <a:solidFill>
                  <a:prstClr val="black"/>
                </a:solidFill>
                <a:effectLst/>
                <a:uLnTx/>
                <a:uFillTx/>
                <a:latin typeface="Arial"/>
                <a:ea typeface="+mn-ea"/>
                <a:cs typeface="Arial"/>
              </a:rPr>
              <a:t>square </a:t>
            </a:r>
            <a:r>
              <a:rPr kumimoji="0" sz="1800" b="0" i="0" u="none" strike="noStrike" kern="1200" cap="none" spc="0" normalizeH="0" baseline="0" noProof="0" dirty="0">
                <a:ln>
                  <a:noFill/>
                </a:ln>
                <a:solidFill>
                  <a:prstClr val="black"/>
                </a:solidFill>
                <a:effectLst/>
                <a:uLnTx/>
                <a:uFillTx/>
                <a:latin typeface="Arial"/>
                <a:ea typeface="+mn-ea"/>
                <a:cs typeface="Arial"/>
              </a:rPr>
              <a:t>of </a:t>
            </a:r>
            <a:r>
              <a:rPr kumimoji="0" sz="1800" b="0" i="0" u="none" strike="noStrike" kern="1200" cap="none" spc="-5" normalizeH="0" baseline="0" noProof="0" dirty="0">
                <a:ln>
                  <a:noFill/>
                </a:ln>
                <a:solidFill>
                  <a:prstClr val="black"/>
                </a:solidFill>
                <a:effectLst/>
                <a:uLnTx/>
                <a:uFillTx/>
                <a:latin typeface="Arial"/>
                <a:ea typeface="+mn-ea"/>
                <a:cs typeface="Arial"/>
              </a:rPr>
              <a:t>zeros in  the original</a:t>
            </a:r>
            <a:r>
              <a:rPr kumimoji="0" sz="1800" b="0" i="0" u="none" strike="noStrike" kern="1200" cap="none" spc="-140"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image)</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p:nvPr/>
        </p:nvSpPr>
        <p:spPr>
          <a:xfrm>
            <a:off x="4646676" y="1203960"/>
            <a:ext cx="1784985" cy="4220210"/>
          </a:xfrm>
          <a:custGeom>
            <a:avLst/>
            <a:gdLst/>
            <a:ahLst/>
            <a:cxnLst/>
            <a:rect l="l" t="t" r="r" b="b"/>
            <a:pathLst>
              <a:path w="1784985" h="4220210">
                <a:moveTo>
                  <a:pt x="0" y="4219829"/>
                </a:moveTo>
                <a:lnTo>
                  <a:pt x="1784603" y="4219829"/>
                </a:lnTo>
                <a:lnTo>
                  <a:pt x="1784603" y="0"/>
                </a:lnTo>
                <a:lnTo>
                  <a:pt x="0" y="0"/>
                </a:lnTo>
                <a:lnTo>
                  <a:pt x="0" y="421982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6009132" y="1098803"/>
            <a:ext cx="1124585" cy="583565"/>
          </a:xfrm>
          <a:custGeom>
            <a:avLst/>
            <a:gdLst/>
            <a:ahLst/>
            <a:cxnLst/>
            <a:rect l="l" t="t" r="r" b="b"/>
            <a:pathLst>
              <a:path w="1124584" h="583564">
                <a:moveTo>
                  <a:pt x="0" y="0"/>
                </a:moveTo>
                <a:lnTo>
                  <a:pt x="1124458" y="583311"/>
                </a:lnTo>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7126223" y="1668779"/>
            <a:ext cx="45720" cy="33655"/>
          </a:xfrm>
          <a:custGeom>
            <a:avLst/>
            <a:gdLst/>
            <a:ahLst/>
            <a:cxnLst/>
            <a:rect l="l" t="t" r="r" b="b"/>
            <a:pathLst>
              <a:path w="45720" h="33655">
                <a:moveTo>
                  <a:pt x="0" y="27305"/>
                </a:moveTo>
                <a:lnTo>
                  <a:pt x="45593" y="33147"/>
                </a:lnTo>
                <a:lnTo>
                  <a:pt x="14477" y="0"/>
                </a:lnTo>
                <a:lnTo>
                  <a:pt x="0" y="27305"/>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3823461" y="6012281"/>
            <a:ext cx="176847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[Zeiler </a:t>
            </a:r>
            <a:r>
              <a:rPr kumimoji="0" sz="1400" b="0" i="0" u="none" strike="noStrike" kern="1200" cap="none" spc="0" normalizeH="0" baseline="0" noProof="0" dirty="0">
                <a:ln>
                  <a:noFill/>
                </a:ln>
                <a:solidFill>
                  <a:prstClr val="black"/>
                </a:solidFill>
                <a:effectLst/>
                <a:uLnTx/>
                <a:uFillTx/>
                <a:latin typeface="Arial"/>
                <a:ea typeface="+mn-ea"/>
                <a:cs typeface="Arial"/>
              </a:rPr>
              <a:t>&amp; </a:t>
            </a:r>
            <a:r>
              <a:rPr kumimoji="0" sz="1400" b="0" i="0" u="none" strike="noStrike" kern="1200" cap="none" spc="-5" normalizeH="0" baseline="0" noProof="0" dirty="0">
                <a:ln>
                  <a:noFill/>
                </a:ln>
                <a:solidFill>
                  <a:prstClr val="black"/>
                </a:solidFill>
                <a:effectLst/>
                <a:uLnTx/>
                <a:uFillTx/>
                <a:latin typeface="Arial"/>
                <a:ea typeface="+mn-ea"/>
                <a:cs typeface="Arial"/>
              </a:rPr>
              <a:t>Fergus</a:t>
            </a:r>
            <a:r>
              <a:rPr kumimoji="0" sz="1400" b="0" i="0" u="none" strike="noStrike" kern="1200" cap="none" spc="-18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2014]</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0" name="object 10"/>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1028559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392930" cy="543560"/>
          </a:xfrm>
          <a:prstGeom prst="rect">
            <a:avLst/>
          </a:prstGeom>
        </p:spPr>
        <p:txBody>
          <a:bodyPr vert="horz" wrap="square" lIns="0" tIns="12065" rIns="0" bIns="0" rtlCol="0">
            <a:spAutoFit/>
          </a:bodyPr>
          <a:lstStyle/>
          <a:p>
            <a:pPr marL="12700">
              <a:lnSpc>
                <a:spcPct val="100000"/>
              </a:lnSpc>
              <a:spcBef>
                <a:spcPts val="95"/>
              </a:spcBef>
            </a:pPr>
            <a:r>
              <a:rPr spc="-5" dirty="0"/>
              <a:t>Occlusion</a:t>
            </a:r>
            <a:r>
              <a:rPr spc="-10" dirty="0"/>
              <a:t> </a:t>
            </a:r>
            <a:r>
              <a:rPr spc="-5" dirty="0"/>
              <a:t>experiments</a:t>
            </a:r>
          </a:p>
        </p:txBody>
      </p:sp>
      <p:sp>
        <p:nvSpPr>
          <p:cNvPr id="3" name="object 3"/>
          <p:cNvSpPr/>
          <p:nvPr/>
        </p:nvSpPr>
        <p:spPr>
          <a:xfrm>
            <a:off x="3105911" y="931163"/>
            <a:ext cx="1434083" cy="449275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4701540" y="931163"/>
            <a:ext cx="1415796" cy="449275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6009132" y="1098803"/>
            <a:ext cx="1124585" cy="583565"/>
          </a:xfrm>
          <a:custGeom>
            <a:avLst/>
            <a:gdLst/>
            <a:ahLst/>
            <a:cxnLst/>
            <a:rect l="l" t="t" r="r" b="b"/>
            <a:pathLst>
              <a:path w="1124584" h="583564">
                <a:moveTo>
                  <a:pt x="0" y="0"/>
                </a:moveTo>
                <a:lnTo>
                  <a:pt x="1124458" y="583311"/>
                </a:lnTo>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7126223" y="1668779"/>
            <a:ext cx="45720" cy="33655"/>
          </a:xfrm>
          <a:custGeom>
            <a:avLst/>
            <a:gdLst/>
            <a:ahLst/>
            <a:cxnLst/>
            <a:rect l="l" t="t" r="r" b="b"/>
            <a:pathLst>
              <a:path w="45720" h="33655">
                <a:moveTo>
                  <a:pt x="0" y="27305"/>
                </a:moveTo>
                <a:lnTo>
                  <a:pt x="45593" y="33147"/>
                </a:lnTo>
                <a:lnTo>
                  <a:pt x="14477" y="0"/>
                </a:lnTo>
                <a:lnTo>
                  <a:pt x="0" y="27305"/>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6505447" y="1701545"/>
            <a:ext cx="2018664" cy="1132205"/>
          </a:xfrm>
          <a:prstGeom prst="rect">
            <a:avLst/>
          </a:prstGeom>
        </p:spPr>
        <p:txBody>
          <a:bodyPr vert="horz" wrap="square" lIns="0" tIns="9525" rIns="0" bIns="0" rtlCol="0">
            <a:spAutoFit/>
          </a:bodyPr>
          <a:lstStyle/>
          <a:p>
            <a:pPr marL="12700" marR="5080" lvl="0" indent="0" algn="l" defTabSz="914400" rtl="0" eaLnBrk="1" fontAlgn="auto" latinLnBrk="0" hangingPunct="1">
              <a:lnSpc>
                <a:spcPct val="101099"/>
              </a:lnSpc>
              <a:spcBef>
                <a:spcPts val="75"/>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(as a function </a:t>
            </a:r>
            <a:r>
              <a:rPr kumimoji="0" sz="1800" b="0" i="0" u="none" strike="noStrike" kern="1200" cap="none" spc="0" normalizeH="0" baseline="0" noProof="0" dirty="0">
                <a:ln>
                  <a:noFill/>
                </a:ln>
                <a:solidFill>
                  <a:prstClr val="black"/>
                </a:solidFill>
                <a:effectLst/>
                <a:uLnTx/>
                <a:uFillTx/>
                <a:latin typeface="Arial"/>
                <a:ea typeface="+mn-ea"/>
                <a:cs typeface="Arial"/>
              </a:rPr>
              <a:t>of</a:t>
            </a:r>
            <a:r>
              <a:rPr kumimoji="0" sz="1800" b="0" i="0" u="none" strike="noStrike" kern="1200" cap="none" spc="-16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0" i="0" u="none" strike="noStrike" kern="1200" cap="none" spc="-5" normalizeH="0" baseline="0" noProof="0" dirty="0">
                <a:ln>
                  <a:noFill/>
                </a:ln>
                <a:solidFill>
                  <a:prstClr val="black"/>
                </a:solidFill>
                <a:effectLst/>
                <a:uLnTx/>
                <a:uFillTx/>
                <a:latin typeface="Arial"/>
                <a:ea typeface="+mn-ea"/>
                <a:cs typeface="Arial"/>
              </a:rPr>
              <a:t>position </a:t>
            </a:r>
            <a:r>
              <a:rPr kumimoji="0" sz="1800" b="0" i="0" u="none" strike="noStrike" kern="1200" cap="none" spc="0" normalizeH="0" baseline="0" noProof="0" dirty="0">
                <a:ln>
                  <a:noFill/>
                </a:ln>
                <a:solidFill>
                  <a:prstClr val="black"/>
                </a:solidFill>
                <a:effectLst/>
                <a:uLnTx/>
                <a:uFillTx/>
                <a:latin typeface="Arial"/>
                <a:ea typeface="+mn-ea"/>
                <a:cs typeface="Arial"/>
              </a:rPr>
              <a:t>of the  </a:t>
            </a:r>
            <a:r>
              <a:rPr kumimoji="0" sz="1800" b="0" i="0" u="none" strike="noStrike" kern="1200" cap="none" spc="-5" normalizeH="0" baseline="0" noProof="0" dirty="0">
                <a:ln>
                  <a:noFill/>
                </a:ln>
                <a:solidFill>
                  <a:prstClr val="black"/>
                </a:solidFill>
                <a:effectLst/>
                <a:uLnTx/>
                <a:uFillTx/>
                <a:latin typeface="Arial"/>
                <a:ea typeface="+mn-ea"/>
                <a:cs typeface="Arial"/>
              </a:rPr>
              <a:t>square </a:t>
            </a:r>
            <a:r>
              <a:rPr kumimoji="0" sz="1800" b="0" i="0" u="none" strike="noStrike" kern="1200" cap="none" spc="0" normalizeH="0" baseline="0" noProof="0" dirty="0">
                <a:ln>
                  <a:noFill/>
                </a:ln>
                <a:solidFill>
                  <a:prstClr val="black"/>
                </a:solidFill>
                <a:effectLst/>
                <a:uLnTx/>
                <a:uFillTx/>
                <a:latin typeface="Arial"/>
                <a:ea typeface="+mn-ea"/>
                <a:cs typeface="Arial"/>
              </a:rPr>
              <a:t>of </a:t>
            </a:r>
            <a:r>
              <a:rPr kumimoji="0" sz="1800" b="0" i="0" u="none" strike="noStrike" kern="1200" cap="none" spc="-5" normalizeH="0" baseline="0" noProof="0" dirty="0">
                <a:ln>
                  <a:noFill/>
                </a:ln>
                <a:solidFill>
                  <a:prstClr val="black"/>
                </a:solidFill>
                <a:effectLst/>
                <a:uLnTx/>
                <a:uFillTx/>
                <a:latin typeface="Arial"/>
                <a:ea typeface="+mn-ea"/>
                <a:cs typeface="Arial"/>
              </a:rPr>
              <a:t>zeros in  the original</a:t>
            </a:r>
            <a:r>
              <a:rPr kumimoji="0" sz="1800" b="0" i="0" u="none" strike="noStrike" kern="1200" cap="none" spc="-140"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image)</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8" name="object 8"/>
          <p:cNvSpPr txBox="1"/>
          <p:nvPr/>
        </p:nvSpPr>
        <p:spPr>
          <a:xfrm>
            <a:off x="3823461" y="6012281"/>
            <a:ext cx="176847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[Zeiler </a:t>
            </a:r>
            <a:r>
              <a:rPr kumimoji="0" sz="1400" b="0" i="0" u="none" strike="noStrike" kern="1200" cap="none" spc="0" normalizeH="0" baseline="0" noProof="0" dirty="0">
                <a:ln>
                  <a:noFill/>
                </a:ln>
                <a:solidFill>
                  <a:prstClr val="black"/>
                </a:solidFill>
                <a:effectLst/>
                <a:uLnTx/>
                <a:uFillTx/>
                <a:latin typeface="Arial"/>
                <a:ea typeface="+mn-ea"/>
                <a:cs typeface="Arial"/>
              </a:rPr>
              <a:t>&amp; </a:t>
            </a:r>
            <a:r>
              <a:rPr kumimoji="0" sz="1400" b="0" i="0" u="none" strike="noStrike" kern="1200" cap="none" spc="-5" normalizeH="0" baseline="0" noProof="0" dirty="0">
                <a:ln>
                  <a:noFill/>
                </a:ln>
                <a:solidFill>
                  <a:prstClr val="black"/>
                </a:solidFill>
                <a:effectLst/>
                <a:uLnTx/>
                <a:uFillTx/>
                <a:latin typeface="Arial"/>
                <a:ea typeface="+mn-ea"/>
                <a:cs typeface="Arial"/>
              </a:rPr>
              <a:t>Fergus</a:t>
            </a:r>
            <a:r>
              <a:rPr kumimoji="0" sz="1400" b="0" i="0" u="none" strike="noStrike" kern="1200" cap="none" spc="-18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2014]</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5802750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78739" y="453464"/>
            <a:ext cx="8895927" cy="504625"/>
          </a:xfrm>
          <a:prstGeom prst="rect">
            <a:avLst/>
          </a:prstGeom>
        </p:spPr>
        <p:txBody>
          <a:bodyPr vert="horz" wrap="square" lIns="0" tIns="12065" rIns="0" bIns="0" rtlCol="0">
            <a:spAutoFit/>
          </a:bodyPr>
          <a:lstStyle/>
          <a:p>
            <a:pPr marL="12700">
              <a:lnSpc>
                <a:spcPct val="100000"/>
              </a:lnSpc>
              <a:spcBef>
                <a:spcPts val="95"/>
              </a:spcBef>
            </a:pPr>
            <a:r>
              <a:rPr sz="3200" spc="-5" dirty="0"/>
              <a:t>What </a:t>
            </a:r>
            <a:r>
              <a:rPr lang="en-US" sz="3200" spc="-5" dirty="0"/>
              <a:t>input to a neuron </a:t>
            </a:r>
            <a:r>
              <a:rPr sz="3200" spc="-5" dirty="0"/>
              <a:t>maximizes a </a:t>
            </a:r>
            <a:r>
              <a:rPr sz="3200" dirty="0"/>
              <a:t>class</a:t>
            </a:r>
            <a:r>
              <a:rPr sz="3200" spc="75" dirty="0"/>
              <a:t> </a:t>
            </a:r>
            <a:r>
              <a:rPr sz="3200" spc="-5" dirty="0"/>
              <a:t>score?</a:t>
            </a:r>
          </a:p>
        </p:txBody>
      </p:sp>
      <p:sp>
        <p:nvSpPr>
          <p:cNvPr id="3" name="object 3"/>
          <p:cNvSpPr/>
          <p:nvPr/>
        </p:nvSpPr>
        <p:spPr>
          <a:xfrm>
            <a:off x="378697" y="1145394"/>
            <a:ext cx="4461912" cy="167447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374125" y="1139299"/>
            <a:ext cx="4469555" cy="1682492"/>
          </a:xfrm>
          <a:custGeom>
            <a:avLst/>
            <a:gdLst/>
            <a:ahLst/>
            <a:cxnLst/>
            <a:rect l="l" t="t" r="r" b="b"/>
            <a:pathLst>
              <a:path w="6089650" h="2292350">
                <a:moveTo>
                  <a:pt x="0" y="2291842"/>
                </a:moveTo>
                <a:lnTo>
                  <a:pt x="6089396" y="2291842"/>
                </a:lnTo>
                <a:lnTo>
                  <a:pt x="6089396" y="0"/>
                </a:lnTo>
                <a:lnTo>
                  <a:pt x="0" y="0"/>
                </a:lnTo>
                <a:lnTo>
                  <a:pt x="0" y="2291842"/>
                </a:lnTo>
                <a:close/>
              </a:path>
            </a:pathLst>
          </a:custGeom>
          <a:ln w="9143">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374125" y="4180940"/>
            <a:ext cx="8002905" cy="1792157"/>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US" sz="1600" b="0" i="0" u="none" strike="noStrike" kern="1200" cap="none" spc="-5" normalizeH="0" baseline="0" noProof="0" dirty="0">
                <a:ln>
                  <a:noFill/>
                </a:ln>
                <a:solidFill>
                  <a:prstClr val="black"/>
                </a:solidFill>
                <a:effectLst/>
                <a:uLnTx/>
                <a:uFillTx/>
                <a:latin typeface="Arial"/>
                <a:ea typeface="+mn-ea"/>
                <a:cs typeface="Arial"/>
              </a:rPr>
              <a:t>Neuron of choice </a:t>
            </a:r>
            <a:r>
              <a:rPr kumimoji="0" lang="en-US" sz="1600" b="0" i="1" u="none" strike="noStrike" kern="1200" cap="none" spc="-5" normalizeH="0" baseline="0" noProof="0" dirty="0" err="1">
                <a:ln>
                  <a:noFill/>
                </a:ln>
                <a:solidFill>
                  <a:prstClr val="black"/>
                </a:solidFill>
                <a:effectLst/>
                <a:uLnTx/>
                <a:uFillTx/>
                <a:latin typeface="Arial"/>
                <a:ea typeface="+mn-ea"/>
                <a:cs typeface="Arial"/>
              </a:rPr>
              <a:t>i</a:t>
            </a:r>
            <a:endParaRPr kumimoji="0" lang="en-US" sz="1600" b="0" i="1" u="none" strike="noStrike" kern="1200" cap="none" spc="-5"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US" sz="1600" b="0" i="0" u="none" strike="noStrike" kern="1200" cap="none" spc="-5" normalizeH="0" baseline="0" noProof="0" dirty="0">
                <a:ln>
                  <a:noFill/>
                </a:ln>
                <a:solidFill>
                  <a:prstClr val="black"/>
                </a:solidFill>
                <a:effectLst/>
                <a:uLnTx/>
                <a:uFillTx/>
                <a:latin typeface="Arial"/>
                <a:ea typeface="+mn-ea"/>
                <a:cs typeface="Arial"/>
              </a:rPr>
              <a:t>An image of random noise </a:t>
            </a:r>
            <a:r>
              <a:rPr kumimoji="0" lang="en-US" sz="1600" b="0" i="1" u="none" strike="noStrike" kern="1200" cap="none" spc="-5" normalizeH="0" baseline="0" noProof="0" dirty="0">
                <a:ln>
                  <a:noFill/>
                </a:ln>
                <a:solidFill>
                  <a:prstClr val="black"/>
                </a:solidFill>
                <a:effectLst/>
                <a:uLnTx/>
                <a:uFillTx/>
                <a:latin typeface="Arial"/>
                <a:ea typeface="+mn-ea"/>
                <a:cs typeface="Arial"/>
              </a:rPr>
              <a:t>x</a:t>
            </a:r>
            <a:r>
              <a:rPr kumimoji="0" lang="en-US" sz="1600" b="0" i="0" u="none" strike="noStrike" kern="1200" cap="none" spc="-5" normalizeH="0" baseline="0" noProof="0" dirty="0">
                <a:ln>
                  <a:noFill/>
                </a:ln>
                <a:solidFill>
                  <a:prstClr val="black"/>
                </a:solidFill>
                <a:effectLst/>
                <a:uLnTx/>
                <a:uFillTx/>
                <a:latin typeface="Arial"/>
                <a:ea typeface="+mn-ea"/>
                <a:cs typeface="Arial"/>
              </a:rPr>
              <a:t>.</a:t>
            </a:r>
          </a:p>
          <a:p>
            <a:pPr marL="12700" marR="0" lvl="0" indent="0" algn="l" defTabSz="914400" rtl="0" eaLnBrk="1" fontAlgn="auto" latinLnBrk="0" hangingPunct="1">
              <a:lnSpc>
                <a:spcPct val="100000"/>
              </a:lnSpc>
              <a:spcBef>
                <a:spcPts val="95"/>
              </a:spcBef>
              <a:spcAft>
                <a:spcPts val="0"/>
              </a:spcAft>
              <a:buClrTx/>
              <a:buSzTx/>
              <a:buFontTx/>
              <a:buNone/>
              <a:tabLst/>
              <a:defRPr/>
            </a:pPr>
            <a:br>
              <a:rPr kumimoji="0" lang="en-US" sz="1600" b="1" i="0" u="none" strike="noStrike" kern="1200" cap="none" spc="-5" normalizeH="0" baseline="0" noProof="0" dirty="0">
                <a:ln>
                  <a:noFill/>
                </a:ln>
                <a:solidFill>
                  <a:prstClr val="black"/>
                </a:solidFill>
                <a:effectLst/>
                <a:uLnTx/>
                <a:uFillTx/>
                <a:latin typeface="Arial"/>
                <a:ea typeface="+mn-ea"/>
                <a:cs typeface="Arial"/>
              </a:rPr>
            </a:br>
            <a:r>
              <a:rPr kumimoji="0" sz="1600" b="1" i="0" u="none" strike="noStrike" kern="1200" cap="none" spc="-5" normalizeH="0" baseline="0" noProof="0" dirty="0">
                <a:ln>
                  <a:noFill/>
                </a:ln>
                <a:solidFill>
                  <a:prstClr val="black"/>
                </a:solidFill>
                <a:effectLst/>
                <a:uLnTx/>
                <a:uFillTx/>
                <a:latin typeface="Arial"/>
                <a:ea typeface="+mn-ea"/>
                <a:cs typeface="Arial"/>
              </a:rPr>
              <a:t>Repeat:</a:t>
            </a:r>
            <a:endParaRPr kumimoji="0" sz="1600" b="0" i="0" u="none" strike="noStrike" kern="1200" cap="none" spc="0" normalizeH="0" baseline="0" noProof="0" dirty="0">
              <a:ln>
                <a:noFill/>
              </a:ln>
              <a:solidFill>
                <a:prstClr val="black"/>
              </a:solidFill>
              <a:effectLst/>
              <a:uLnTx/>
              <a:uFillTx/>
              <a:latin typeface="Arial"/>
              <a:ea typeface="+mn-ea"/>
              <a:cs typeface="Arial"/>
            </a:endParaRPr>
          </a:p>
          <a:p>
            <a:pPr marL="469900" marR="0" lvl="0" indent="-398145" algn="l" defTabSz="914400" rtl="0" eaLnBrk="1" fontAlgn="auto" latinLnBrk="0" hangingPunct="1">
              <a:lnSpc>
                <a:spcPct val="100000"/>
              </a:lnSpc>
              <a:spcBef>
                <a:spcPts val="0"/>
              </a:spcBef>
              <a:spcAft>
                <a:spcPts val="0"/>
              </a:spcAft>
              <a:buClrTx/>
              <a:buSzTx/>
              <a:buFontTx/>
              <a:buAutoNum type="arabicPeriod"/>
              <a:tabLst>
                <a:tab pos="469265" algn="l"/>
                <a:tab pos="469900" algn="l"/>
              </a:tabLst>
              <a:defRPr/>
            </a:pPr>
            <a:r>
              <a:rPr kumimoji="0" sz="1600" b="0" i="0" u="none" strike="noStrike" kern="1200" cap="none" spc="-10" normalizeH="0" baseline="0" noProof="0" dirty="0">
                <a:ln>
                  <a:noFill/>
                </a:ln>
                <a:solidFill>
                  <a:prstClr val="black"/>
                </a:solidFill>
                <a:effectLst/>
                <a:uLnTx/>
                <a:uFillTx/>
                <a:latin typeface="Arial"/>
                <a:ea typeface="+mn-ea"/>
                <a:cs typeface="Arial"/>
              </a:rPr>
              <a:t>Forward </a:t>
            </a:r>
            <a:r>
              <a:rPr kumimoji="0" lang="en-US" sz="1600" b="0" i="0" u="none" strike="noStrike" kern="1200" cap="none" spc="-10" normalizeH="0" baseline="0" noProof="0" dirty="0">
                <a:ln>
                  <a:noFill/>
                </a:ln>
                <a:solidFill>
                  <a:prstClr val="black"/>
                </a:solidFill>
                <a:effectLst/>
                <a:uLnTx/>
                <a:uFillTx/>
                <a:latin typeface="Arial"/>
                <a:ea typeface="+mn-ea"/>
                <a:cs typeface="Arial"/>
              </a:rPr>
              <a:t>propagate: compute activation </a:t>
            </a:r>
            <a:r>
              <a:rPr kumimoji="0" lang="en-US" sz="1600" b="0" i="1" u="none" strike="noStrike" kern="1200" cap="none" spc="-10" normalizeH="0" baseline="0" noProof="0" dirty="0" err="1">
                <a:ln>
                  <a:noFill/>
                </a:ln>
                <a:solidFill>
                  <a:prstClr val="black"/>
                </a:solidFill>
                <a:effectLst/>
                <a:uLnTx/>
                <a:uFillTx/>
                <a:latin typeface="Arial"/>
                <a:ea typeface="+mn-ea"/>
                <a:cs typeface="Arial"/>
              </a:rPr>
              <a:t>a</a:t>
            </a:r>
            <a:r>
              <a:rPr kumimoji="0" lang="en-US" sz="1600" b="0" i="1" u="none" strike="noStrike" kern="1200" cap="none" spc="-10" normalizeH="0" baseline="-25000" noProof="0" dirty="0" err="1">
                <a:ln>
                  <a:noFill/>
                </a:ln>
                <a:solidFill>
                  <a:prstClr val="black"/>
                </a:solidFill>
                <a:effectLst/>
                <a:uLnTx/>
                <a:uFillTx/>
                <a:latin typeface="Arial"/>
                <a:ea typeface="+mn-ea"/>
                <a:cs typeface="Arial"/>
              </a:rPr>
              <a:t>i</a:t>
            </a:r>
            <a:r>
              <a:rPr kumimoji="0" lang="en-US" sz="1600" b="0" i="1" u="none" strike="noStrike" kern="1200" cap="none" spc="-10" normalizeH="0" baseline="0" noProof="0" dirty="0">
                <a:ln>
                  <a:noFill/>
                </a:ln>
                <a:solidFill>
                  <a:prstClr val="black"/>
                </a:solidFill>
                <a:effectLst/>
                <a:uLnTx/>
                <a:uFillTx/>
                <a:latin typeface="Arial"/>
                <a:ea typeface="+mn-ea"/>
                <a:cs typeface="Arial"/>
              </a:rPr>
              <a:t>(x)</a:t>
            </a:r>
            <a:endParaRPr kumimoji="0" sz="1600" b="0" i="1" u="none" strike="noStrike" kern="1200" cap="none" spc="0" normalizeH="0" baseline="0" noProof="0" dirty="0">
              <a:ln>
                <a:noFill/>
              </a:ln>
              <a:solidFill>
                <a:prstClr val="black"/>
              </a:solidFill>
              <a:effectLst/>
              <a:uLnTx/>
              <a:uFillTx/>
              <a:latin typeface="Arial"/>
              <a:ea typeface="+mn-ea"/>
              <a:cs typeface="Arial"/>
            </a:endParaRPr>
          </a:p>
          <a:p>
            <a:pPr marL="469900" marR="0" lvl="0" indent="-398145" algn="l" defTabSz="914400" rtl="0" eaLnBrk="1" fontAlgn="auto" latinLnBrk="0" hangingPunct="1">
              <a:lnSpc>
                <a:spcPct val="100000"/>
              </a:lnSpc>
              <a:spcBef>
                <a:spcPts val="0"/>
              </a:spcBef>
              <a:spcAft>
                <a:spcPts val="0"/>
              </a:spcAft>
              <a:buClrTx/>
              <a:buSzTx/>
              <a:buFontTx/>
              <a:buAutoNum type="arabicPeriod"/>
              <a:tabLst>
                <a:tab pos="469265" algn="l"/>
                <a:tab pos="469900" algn="l"/>
              </a:tabLst>
              <a:defRPr/>
            </a:pPr>
            <a:r>
              <a:rPr kumimoji="0" sz="1600" b="0" i="0" u="none" strike="noStrike" kern="1200" cap="none" spc="-5" normalizeH="0" baseline="0" noProof="0" dirty="0">
                <a:ln>
                  <a:noFill/>
                </a:ln>
                <a:solidFill>
                  <a:prstClr val="black"/>
                </a:solidFill>
                <a:effectLst/>
                <a:uLnTx/>
                <a:uFillTx/>
                <a:latin typeface="Arial"/>
                <a:ea typeface="+mn-ea"/>
                <a:cs typeface="Arial"/>
              </a:rPr>
              <a:t>Back</a:t>
            </a:r>
            <a:r>
              <a:rPr kumimoji="0" lang="en-US" sz="1600" b="0" i="0" u="none" strike="noStrike" kern="1200" cap="none" spc="-5" normalizeH="0" baseline="0" noProof="0" dirty="0">
                <a:ln>
                  <a:noFill/>
                </a:ln>
                <a:solidFill>
                  <a:prstClr val="black"/>
                </a:solidFill>
                <a:effectLst/>
                <a:uLnTx/>
                <a:uFillTx/>
                <a:latin typeface="Arial"/>
                <a:ea typeface="+mn-ea"/>
                <a:cs typeface="Arial"/>
              </a:rPr>
              <a:t> </a:t>
            </a:r>
            <a:r>
              <a:rPr kumimoji="0" sz="1600" b="0" i="0" u="none" strike="noStrike" kern="1200" cap="none" spc="-5" normalizeH="0" baseline="0" noProof="0" dirty="0">
                <a:ln>
                  <a:noFill/>
                </a:ln>
                <a:solidFill>
                  <a:prstClr val="black"/>
                </a:solidFill>
                <a:effectLst/>
                <a:uLnTx/>
                <a:uFillTx/>
                <a:latin typeface="Arial"/>
                <a:ea typeface="+mn-ea"/>
                <a:cs typeface="Arial"/>
              </a:rPr>
              <a:t>prop</a:t>
            </a:r>
            <a:r>
              <a:rPr kumimoji="0" lang="en-US" sz="1600" b="0" i="0" u="none" strike="noStrike" kern="1200" cap="none" spc="-5" normalizeH="0" baseline="0" noProof="0" dirty="0">
                <a:ln>
                  <a:noFill/>
                </a:ln>
                <a:solidFill>
                  <a:prstClr val="black"/>
                </a:solidFill>
                <a:effectLst/>
                <a:uLnTx/>
                <a:uFillTx/>
                <a:latin typeface="Arial"/>
                <a:ea typeface="+mn-ea"/>
                <a:cs typeface="Arial"/>
              </a:rPr>
              <a:t>agate:</a:t>
            </a:r>
            <a:r>
              <a:rPr kumimoji="0" sz="1600" b="0" i="0" u="none" strike="noStrike" kern="1200" cap="none" spc="-5" normalizeH="0" baseline="0" noProof="0" dirty="0">
                <a:ln>
                  <a:noFill/>
                </a:ln>
                <a:solidFill>
                  <a:prstClr val="black"/>
                </a:solidFill>
                <a:effectLst/>
                <a:uLnTx/>
                <a:uFillTx/>
                <a:latin typeface="Arial"/>
                <a:ea typeface="+mn-ea"/>
                <a:cs typeface="Arial"/>
              </a:rPr>
              <a:t> </a:t>
            </a:r>
            <a:r>
              <a:rPr kumimoji="0" lang="en-US" sz="1600" b="0" i="0" u="none" strike="noStrike" kern="1200" cap="none" spc="-5" normalizeH="0" baseline="0" noProof="0" dirty="0">
                <a:ln>
                  <a:noFill/>
                </a:ln>
                <a:solidFill>
                  <a:prstClr val="black"/>
                </a:solidFill>
                <a:effectLst/>
                <a:uLnTx/>
                <a:uFillTx/>
                <a:latin typeface="Arial"/>
                <a:ea typeface="+mn-ea"/>
                <a:cs typeface="Arial"/>
              </a:rPr>
              <a:t>compute gradient at neuron </a:t>
            </a:r>
            <a:r>
              <a:rPr kumimoji="0" lang="en-US" sz="1800" b="0" i="0" u="none" strike="noStrike" kern="1200" cap="none" spc="0" normalizeH="0" baseline="0" noProof="0" dirty="0">
                <a:ln>
                  <a:noFill/>
                </a:ln>
                <a:solidFill>
                  <a:prstClr val="black"/>
                </a:solidFill>
                <a:effectLst/>
                <a:uLnTx/>
                <a:uFillTx/>
                <a:latin typeface="Calibri"/>
                <a:ea typeface="+mn-ea"/>
                <a:cs typeface="+mn-cs"/>
              </a:rPr>
              <a:t>∂</a:t>
            </a:r>
            <a:r>
              <a:rPr kumimoji="0" lang="en-US" sz="1800" b="0" i="1" u="none" strike="noStrike" kern="1200" cap="none" spc="-10" normalizeH="0" baseline="0" noProof="0" dirty="0" err="1">
                <a:ln>
                  <a:noFill/>
                </a:ln>
                <a:solidFill>
                  <a:prstClr val="black"/>
                </a:solidFill>
                <a:effectLst/>
                <a:uLnTx/>
                <a:uFillTx/>
                <a:latin typeface="Arial"/>
                <a:ea typeface="+mn-ea"/>
                <a:cs typeface="Arial"/>
              </a:rPr>
              <a:t>a</a:t>
            </a:r>
            <a:r>
              <a:rPr kumimoji="0" lang="en-US" sz="1800" b="0" i="1" u="none" strike="noStrike" kern="1200" cap="none" spc="-10" normalizeH="0" baseline="-25000" noProof="0" dirty="0" err="1">
                <a:ln>
                  <a:noFill/>
                </a:ln>
                <a:solidFill>
                  <a:prstClr val="black"/>
                </a:solidFill>
                <a:effectLst/>
                <a:uLnTx/>
                <a:uFillTx/>
                <a:latin typeface="Arial"/>
                <a:ea typeface="+mn-ea"/>
                <a:cs typeface="Arial"/>
              </a:rPr>
              <a:t>i</a:t>
            </a:r>
            <a:r>
              <a:rPr kumimoji="0" lang="en-US" sz="1800" b="0" i="1" u="none" strike="noStrike" kern="1200" cap="none" spc="-10" normalizeH="0" baseline="0" noProof="0" dirty="0">
                <a:ln>
                  <a:noFill/>
                </a:ln>
                <a:solidFill>
                  <a:prstClr val="black"/>
                </a:solidFill>
                <a:effectLst/>
                <a:uLnTx/>
                <a:uFillTx/>
                <a:latin typeface="Arial"/>
                <a:ea typeface="+mn-ea"/>
                <a:cs typeface="Arial"/>
              </a:rPr>
              <a:t>(x)</a:t>
            </a:r>
            <a:r>
              <a:rPr kumimoji="0" lang="en-US" sz="1800" b="0" i="0" u="none" strike="noStrike" kern="1200" cap="none" spc="-10" normalizeH="0" baseline="0" noProof="0" dirty="0">
                <a:ln>
                  <a:noFill/>
                </a:ln>
                <a:solidFill>
                  <a:prstClr val="black"/>
                </a:solidFill>
                <a:effectLst/>
                <a:uLnTx/>
                <a:uFillTx/>
                <a:latin typeface="Arial"/>
                <a:ea typeface="+mn-ea"/>
                <a:cs typeface="Arial"/>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0" i="1" u="none" strike="noStrike" kern="1200" cap="none" spc="0" normalizeH="0" baseline="0" noProof="0" dirty="0">
                <a:ln>
                  <a:noFill/>
                </a:ln>
                <a:solidFill>
                  <a:prstClr val="black"/>
                </a:solidFill>
                <a:effectLst/>
                <a:uLnTx/>
                <a:uFillTx/>
                <a:latin typeface="Calibri"/>
                <a:ea typeface="+mn-ea"/>
                <a:cs typeface="+mn-cs"/>
              </a:rPr>
              <a:t>x</a:t>
            </a:r>
            <a:endParaRPr kumimoji="0" sz="1600" b="0" i="1" u="none" strike="noStrike" kern="1200" cap="none" spc="0" normalizeH="0" baseline="0" noProof="0" dirty="0">
              <a:ln>
                <a:noFill/>
              </a:ln>
              <a:solidFill>
                <a:prstClr val="black"/>
              </a:solidFill>
              <a:effectLst/>
              <a:uLnTx/>
              <a:uFillTx/>
              <a:latin typeface="Arial"/>
              <a:ea typeface="+mn-ea"/>
              <a:cs typeface="Arial"/>
            </a:endParaRPr>
          </a:p>
          <a:p>
            <a:pPr marL="469900" marR="0" lvl="0" indent="-398145" algn="l" defTabSz="914400" rtl="0" eaLnBrk="1" fontAlgn="auto" latinLnBrk="0" hangingPunct="1">
              <a:lnSpc>
                <a:spcPct val="100000"/>
              </a:lnSpc>
              <a:spcBef>
                <a:spcPts val="0"/>
              </a:spcBef>
              <a:spcAft>
                <a:spcPts val="0"/>
              </a:spcAft>
              <a:buClrTx/>
              <a:buSzTx/>
              <a:buFontTx/>
              <a:buAutoNum type="arabicPeriod"/>
              <a:tabLst>
                <a:tab pos="469265" algn="l"/>
                <a:tab pos="469900" algn="l"/>
              </a:tabLst>
              <a:defRPr/>
            </a:pPr>
            <a:r>
              <a:rPr kumimoji="0" lang="en-US" sz="1600" b="0" i="0" u="none" strike="noStrike" kern="1200" cap="none" spc="-10" normalizeH="0" baseline="0" noProof="0" dirty="0">
                <a:ln>
                  <a:noFill/>
                </a:ln>
                <a:solidFill>
                  <a:prstClr val="black"/>
                </a:solidFill>
                <a:effectLst/>
                <a:uLnTx/>
                <a:uFillTx/>
                <a:latin typeface="Arial"/>
                <a:ea typeface="+mn-ea"/>
                <a:cs typeface="Arial"/>
              </a:rPr>
              <a:t>Add small amount of gradient back to noisy image.</a:t>
            </a:r>
            <a:endParaRPr kumimoji="0" sz="1600" b="0" i="0" u="none" strike="noStrike" kern="1200" cap="none" spc="0" normalizeH="0" baseline="0" noProof="0" dirty="0">
              <a:ln>
                <a:noFill/>
              </a:ln>
              <a:solidFill>
                <a:prstClr val="black"/>
              </a:solidFill>
              <a:effectLst/>
              <a:uLnTx/>
              <a:uFillTx/>
              <a:latin typeface="Arial"/>
              <a:ea typeface="+mn-ea"/>
              <a:cs typeface="Arial"/>
            </a:endParaRPr>
          </a:p>
        </p:txBody>
      </p:sp>
      <p:sp>
        <p:nvSpPr>
          <p:cNvPr id="6" name="object 6"/>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7" name="Rectangle 6"/>
          <p:cNvSpPr/>
          <p:nvPr/>
        </p:nvSpPr>
        <p:spPr>
          <a:xfrm>
            <a:off x="374125" y="2948667"/>
            <a:ext cx="4572000" cy="92333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To visualize the function of a specific unit in a neural network, we synthesize an input to that unit which causes high activation.</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9156" y="3835401"/>
            <a:ext cx="2685857" cy="2685857"/>
          </a:xfrm>
          <a:prstGeom prst="rect">
            <a:avLst/>
          </a:prstGeom>
        </p:spPr>
      </p:pic>
    </p:spTree>
    <p:extLst>
      <p:ext uri="{BB962C8B-B14F-4D97-AF65-F5344CB8AC3E}">
        <p14:creationId xmlns:p14="http://schemas.microsoft.com/office/powerpoint/2010/main" val="62409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5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500"/>
                                        <p:tgtEl>
                                          <p:spTgt spid="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4" end="4"/>
                                            </p:txEl>
                                          </p:spTgt>
                                        </p:tgtEl>
                                        <p:attrNameLst>
                                          <p:attrName>style.visibility</p:attrName>
                                        </p:attrNameLst>
                                      </p:cBhvr>
                                      <p:to>
                                        <p:strVal val="visible"/>
                                      </p:to>
                                    </p:set>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7374255" cy="543560"/>
          </a:xfrm>
          <a:prstGeom prst="rect">
            <a:avLst/>
          </a:prstGeom>
        </p:spPr>
        <p:txBody>
          <a:bodyPr vert="horz" wrap="square" lIns="0" tIns="12065" rIns="0" bIns="0" rtlCol="0">
            <a:spAutoFit/>
          </a:bodyPr>
          <a:lstStyle/>
          <a:p>
            <a:pPr marL="12700">
              <a:lnSpc>
                <a:spcPct val="100000"/>
              </a:lnSpc>
              <a:spcBef>
                <a:spcPts val="95"/>
              </a:spcBef>
            </a:pPr>
            <a:r>
              <a:rPr spc="-5" dirty="0"/>
              <a:t>What image maximizes a </a:t>
            </a:r>
            <a:r>
              <a:rPr dirty="0"/>
              <a:t>class</a:t>
            </a:r>
            <a:r>
              <a:rPr spc="75" dirty="0"/>
              <a:t> </a:t>
            </a:r>
            <a:r>
              <a:rPr spc="-5" dirty="0"/>
              <a:t>score?</a:t>
            </a:r>
          </a:p>
        </p:txBody>
      </p:sp>
      <p:sp>
        <p:nvSpPr>
          <p:cNvPr id="3" name="object 3"/>
          <p:cNvSpPr txBox="1"/>
          <p:nvPr/>
        </p:nvSpPr>
        <p:spPr>
          <a:xfrm>
            <a:off x="1179982" y="5764237"/>
            <a:ext cx="6567170" cy="528320"/>
          </a:xfrm>
          <a:prstGeom prst="rect">
            <a:avLst/>
          </a:prstGeom>
        </p:spPr>
        <p:txBody>
          <a:bodyPr vert="horz" wrap="square" lIns="0" tIns="50165" rIns="0" bIns="0" rtlCol="0">
            <a:spAutoFit/>
          </a:bodyPr>
          <a:lstStyle/>
          <a:p>
            <a:pPr marL="0" marR="0" lvl="0" indent="0" algn="ctr" defTabSz="914400" rtl="0" eaLnBrk="1" fontAlgn="auto" latinLnBrk="0" hangingPunct="1">
              <a:lnSpc>
                <a:spcPct val="100000"/>
              </a:lnSpc>
              <a:spcBef>
                <a:spcPts val="395"/>
              </a:spcBef>
              <a:spcAft>
                <a:spcPts val="0"/>
              </a:spcAft>
              <a:buClrTx/>
              <a:buSzTx/>
              <a:buFontTx/>
              <a:buNone/>
              <a:tabLst/>
              <a:defRPr/>
            </a:pPr>
            <a:r>
              <a:rPr kumimoji="0" sz="1400" b="0" i="1" u="none" strike="noStrike" kern="1200" cap="none" spc="-10" normalizeH="0" baseline="0" noProof="0" dirty="0">
                <a:ln>
                  <a:noFill/>
                </a:ln>
                <a:solidFill>
                  <a:prstClr val="black"/>
                </a:solidFill>
                <a:effectLst/>
                <a:uLnTx/>
                <a:uFillTx/>
                <a:latin typeface="Arial"/>
                <a:ea typeface="+mn-ea"/>
                <a:cs typeface="Arial"/>
              </a:rPr>
              <a:t>[Understanding </a:t>
            </a:r>
            <a:r>
              <a:rPr kumimoji="0" sz="1400" b="0" i="1" u="none" strike="noStrike" kern="1200" cap="none" spc="-5" normalizeH="0" baseline="0" noProof="0" dirty="0">
                <a:ln>
                  <a:noFill/>
                </a:ln>
                <a:solidFill>
                  <a:prstClr val="black"/>
                </a:solidFill>
                <a:effectLst/>
                <a:uLnTx/>
                <a:uFillTx/>
                <a:latin typeface="Arial"/>
                <a:ea typeface="+mn-ea"/>
                <a:cs typeface="Arial"/>
              </a:rPr>
              <a:t>Neural Networks Through Deep </a:t>
            </a:r>
            <a:r>
              <a:rPr kumimoji="0" sz="1400" b="0" i="1" u="none" strike="noStrike" kern="1200" cap="none" spc="-10" normalizeH="0" baseline="0" noProof="0" dirty="0">
                <a:ln>
                  <a:noFill/>
                </a:ln>
                <a:solidFill>
                  <a:prstClr val="black"/>
                </a:solidFill>
                <a:effectLst/>
                <a:uLnTx/>
                <a:uFillTx/>
                <a:latin typeface="Arial"/>
                <a:ea typeface="+mn-ea"/>
                <a:cs typeface="Arial"/>
              </a:rPr>
              <a:t>Visualization, </a:t>
            </a:r>
            <a:r>
              <a:rPr kumimoji="0" sz="1400" b="0" i="1" u="none" strike="noStrike" kern="1200" cap="none" spc="-15" normalizeH="0" baseline="0" noProof="0" dirty="0">
                <a:ln>
                  <a:noFill/>
                </a:ln>
                <a:solidFill>
                  <a:prstClr val="black"/>
                </a:solidFill>
                <a:effectLst/>
                <a:uLnTx/>
                <a:uFillTx/>
                <a:latin typeface="Arial"/>
                <a:ea typeface="+mn-ea"/>
                <a:cs typeface="Arial"/>
              </a:rPr>
              <a:t>Yosinski </a:t>
            </a:r>
            <a:r>
              <a:rPr kumimoji="0" sz="1400" b="0" i="1" u="none" strike="noStrike" kern="1200" cap="none" spc="0" normalizeH="0" baseline="0" noProof="0" dirty="0">
                <a:ln>
                  <a:noFill/>
                </a:ln>
                <a:solidFill>
                  <a:prstClr val="black"/>
                </a:solidFill>
                <a:effectLst/>
                <a:uLnTx/>
                <a:uFillTx/>
                <a:latin typeface="Arial"/>
                <a:ea typeface="+mn-ea"/>
                <a:cs typeface="Arial"/>
              </a:rPr>
              <a:t>et al. ,</a:t>
            </a:r>
            <a:r>
              <a:rPr kumimoji="0" sz="1400" b="0" i="1" u="none" strike="noStrike" kern="1200" cap="none" spc="-25"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2015]</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10160" marR="0" lvl="0" indent="0" algn="ctr" defTabSz="914400" rtl="0" eaLnBrk="1" fontAlgn="auto" latinLnBrk="0" hangingPunct="1">
              <a:lnSpc>
                <a:spcPct val="100000"/>
              </a:lnSpc>
              <a:spcBef>
                <a:spcPts val="295"/>
              </a:spcBef>
              <a:spcAft>
                <a:spcPts val="0"/>
              </a:spcAft>
              <a:buClrTx/>
              <a:buSzTx/>
              <a:buFontTx/>
              <a:buNone/>
              <a:tabLst/>
              <a:defRPr/>
            </a:pPr>
            <a:r>
              <a:rPr kumimoji="0" sz="1400" b="0" i="0" u="heavy" strike="noStrike" kern="1200" cap="none" spc="-10" normalizeH="0" baseline="0" noProof="0" dirty="0">
                <a:ln>
                  <a:noFill/>
                </a:ln>
                <a:solidFill>
                  <a:srgbClr val="0000FF"/>
                </a:solidFill>
                <a:effectLst/>
                <a:uLnTx/>
                <a:uFillTx/>
                <a:latin typeface="Arial"/>
                <a:ea typeface="+mn-ea"/>
                <a:cs typeface="Arial"/>
                <a:hlinkClick r:id="rId2"/>
              </a:rPr>
              <a:t>http://yosinski.com/deepvis</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633983" y="1549907"/>
            <a:ext cx="7542276" cy="387096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6679255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764540" y="212547"/>
            <a:ext cx="7374255" cy="543560"/>
          </a:xfrm>
          <a:prstGeom prst="rect">
            <a:avLst/>
          </a:prstGeom>
        </p:spPr>
        <p:txBody>
          <a:bodyPr vert="horz" wrap="square" lIns="0" tIns="12065" rIns="0" bIns="0" rtlCol="0">
            <a:spAutoFit/>
          </a:bodyPr>
          <a:lstStyle/>
          <a:p>
            <a:pPr marL="12700">
              <a:lnSpc>
                <a:spcPct val="100000"/>
              </a:lnSpc>
              <a:spcBef>
                <a:spcPts val="95"/>
              </a:spcBef>
            </a:pPr>
            <a:r>
              <a:rPr spc="-5" dirty="0"/>
              <a:t>What image maximizes a </a:t>
            </a:r>
            <a:r>
              <a:rPr dirty="0"/>
              <a:t>class</a:t>
            </a:r>
            <a:r>
              <a:rPr spc="75" dirty="0"/>
              <a:t> </a:t>
            </a:r>
            <a:r>
              <a:rPr spc="-5" dirty="0"/>
              <a:t>score?</a:t>
            </a:r>
          </a:p>
        </p:txBody>
      </p:sp>
      <p:sp>
        <p:nvSpPr>
          <p:cNvPr id="4" name="object 4"/>
          <p:cNvSpPr/>
          <p:nvPr/>
        </p:nvSpPr>
        <p:spPr>
          <a:xfrm>
            <a:off x="54864" y="1115567"/>
            <a:ext cx="9034272" cy="376123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1780488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B740B-2E9C-4ACC-ABC5-4D1F6E7DFB35}"/>
              </a:ext>
            </a:extLst>
          </p:cNvPr>
          <p:cNvSpPr>
            <a:spLocks noGrp="1"/>
          </p:cNvSpPr>
          <p:nvPr>
            <p:ph type="title"/>
          </p:nvPr>
        </p:nvSpPr>
        <p:spPr>
          <a:xfrm>
            <a:off x="764540" y="627318"/>
            <a:ext cx="7614919" cy="543560"/>
          </a:xfrm>
        </p:spPr>
        <p:txBody>
          <a:bodyPr/>
          <a:lstStyle/>
          <a:p>
            <a:r>
              <a:rPr lang="en-US" dirty="0"/>
              <a:t>Wow!</a:t>
            </a:r>
          </a:p>
        </p:txBody>
      </p:sp>
      <p:sp>
        <p:nvSpPr>
          <p:cNvPr id="3" name="TextBox 2">
            <a:extLst>
              <a:ext uri="{FF2B5EF4-FFF2-40B4-BE49-F238E27FC236}">
                <a16:creationId xmlns:a16="http://schemas.microsoft.com/office/drawing/2014/main" id="{145A59C9-E209-41A4-AF2B-E76B72D4C70A}"/>
              </a:ext>
            </a:extLst>
          </p:cNvPr>
          <p:cNvSpPr txBox="1"/>
          <p:nvPr/>
        </p:nvSpPr>
        <p:spPr>
          <a:xfrm>
            <a:off x="708784" y="1360449"/>
            <a:ext cx="7019011" cy="369332"/>
          </a:xfrm>
          <a:prstGeom prst="rect">
            <a:avLst/>
          </a:prstGeom>
          <a:noFill/>
        </p:spPr>
        <p:txBody>
          <a:bodyPr wrap="square" rtlCol="0">
            <a:spAutoFit/>
          </a:bodyPr>
          <a:lstStyle/>
          <a:p>
            <a:r>
              <a:rPr lang="en-US" dirty="0"/>
              <a:t>They just ‘fall out’!</a:t>
            </a:r>
          </a:p>
        </p:txBody>
      </p:sp>
    </p:spTree>
    <p:extLst>
      <p:ext uri="{BB962C8B-B14F-4D97-AF65-F5344CB8AC3E}">
        <p14:creationId xmlns:p14="http://schemas.microsoft.com/office/powerpoint/2010/main" val="21288087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cats face&#10;&#10;Description generated with very high confidence">
            <a:extLst>
              <a:ext uri="{FF2B5EF4-FFF2-40B4-BE49-F238E27FC236}">
                <a16:creationId xmlns:a16="http://schemas.microsoft.com/office/drawing/2014/main" id="{7A201D58-908A-4584-B464-F2DCADC9A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809" y="0"/>
            <a:ext cx="7588382" cy="6858000"/>
          </a:xfrm>
          <a:prstGeom prst="rect">
            <a:avLst/>
          </a:prstGeom>
        </p:spPr>
      </p:pic>
      <p:sp>
        <p:nvSpPr>
          <p:cNvPr id="5" name="Rectangle 4">
            <a:extLst>
              <a:ext uri="{FF2B5EF4-FFF2-40B4-BE49-F238E27FC236}">
                <a16:creationId xmlns:a16="http://schemas.microsoft.com/office/drawing/2014/main" id="{C6D212CA-366E-4E3F-9D71-E3A074D2DE60}"/>
              </a:ext>
            </a:extLst>
          </p:cNvPr>
          <p:cNvSpPr/>
          <p:nvPr/>
        </p:nvSpPr>
        <p:spPr>
          <a:xfrm>
            <a:off x="0" y="6557356"/>
            <a:ext cx="6088565" cy="307777"/>
          </a:xfrm>
          <a:prstGeom prst="rect">
            <a:avLst/>
          </a:prstGeom>
        </p:spPr>
        <p:txBody>
          <a:bodyPr wrap="square">
            <a:spAutoFit/>
          </a:bodyPr>
          <a:lstStyle/>
          <a:p>
            <a:r>
              <a:rPr lang="en-US" sz="1400" u="sng" dirty="0">
                <a:hlinkClick r:id="rId4"/>
              </a:rPr>
              <a:t>Francois </a:t>
            </a:r>
            <a:r>
              <a:rPr lang="en-US" sz="1400" u="sng" dirty="0" err="1">
                <a:hlinkClick r:id="rId4"/>
              </a:rPr>
              <a:t>Chollet</a:t>
            </a:r>
            <a:r>
              <a:rPr lang="en-US" sz="1400" dirty="0"/>
              <a:t> </a:t>
            </a:r>
            <a:r>
              <a:rPr lang="en-US" sz="1400" i="1" dirty="0"/>
              <a:t>- </a:t>
            </a:r>
            <a:r>
              <a:rPr lang="en-US" sz="1400" dirty="0">
                <a:solidFill>
                  <a:schemeClr val="bg1">
                    <a:lumMod val="50000"/>
                  </a:schemeClr>
                </a:solidFill>
              </a:rPr>
              <a:t>https://blog.keras.io/the-limitations-of-deep-learning.html</a:t>
            </a:r>
          </a:p>
        </p:txBody>
      </p:sp>
    </p:spTree>
    <p:extLst>
      <p:ext uri="{BB962C8B-B14F-4D97-AF65-F5344CB8AC3E}">
        <p14:creationId xmlns:p14="http://schemas.microsoft.com/office/powerpoint/2010/main" val="9496548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764540" y="205486"/>
            <a:ext cx="2999740" cy="543560"/>
          </a:xfrm>
          <a:prstGeom prst="rect">
            <a:avLst/>
          </a:prstGeom>
        </p:spPr>
        <p:txBody>
          <a:bodyPr vert="horz" wrap="square" lIns="0" tIns="12065" rIns="0" bIns="0" rtlCol="0">
            <a:spAutoFit/>
          </a:bodyPr>
          <a:lstStyle/>
          <a:p>
            <a:pPr marL="12700">
              <a:lnSpc>
                <a:spcPct val="100000"/>
              </a:lnSpc>
              <a:spcBef>
                <a:spcPts val="95"/>
              </a:spcBef>
            </a:pPr>
            <a:r>
              <a:rPr spc="-5" dirty="0"/>
              <a:t>Breaking</a:t>
            </a:r>
            <a:r>
              <a:rPr spc="-60" dirty="0"/>
              <a:t> </a:t>
            </a:r>
            <a:r>
              <a:rPr spc="-5" dirty="0"/>
              <a:t>CNNs</a:t>
            </a:r>
          </a:p>
        </p:txBody>
      </p:sp>
      <p:sp>
        <p:nvSpPr>
          <p:cNvPr id="4" name="object 4"/>
          <p:cNvSpPr/>
          <p:nvPr/>
        </p:nvSpPr>
        <p:spPr>
          <a:xfrm>
            <a:off x="152400" y="914400"/>
            <a:ext cx="8839200" cy="52197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1781682" y="6473139"/>
            <a:ext cx="552640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1200" cap="none" spc="-5" normalizeH="0" baseline="0" noProof="0" dirty="0">
                <a:ln>
                  <a:noFill/>
                </a:ln>
                <a:solidFill>
                  <a:prstClr val="black"/>
                </a:solidFill>
                <a:effectLst/>
                <a:uLnTx/>
                <a:uFillTx/>
                <a:latin typeface="Arial"/>
                <a:ea typeface="+mn-ea"/>
                <a:cs typeface="Arial"/>
              </a:rPr>
              <a:t>Intriguing properties of neural networks [</a:t>
            </a:r>
            <a:r>
              <a:rPr kumimoji="0" sz="1600" b="0" i="0" u="sng" strike="noStrike" kern="1200" cap="none" spc="-5" normalizeH="0" baseline="0" noProof="0" dirty="0">
                <a:ln>
                  <a:noFill/>
                </a:ln>
                <a:solidFill>
                  <a:srgbClr val="0000FF"/>
                </a:solidFill>
                <a:effectLst/>
                <a:uLnTx/>
                <a:uFillTx/>
                <a:latin typeface="Arial"/>
                <a:ea typeface="+mn-ea"/>
                <a:cs typeface="Arial"/>
                <a:hlinkClick r:id="rId3"/>
              </a:rPr>
              <a:t>Szegedy ICLR</a:t>
            </a:r>
            <a:r>
              <a:rPr kumimoji="0" sz="1600" b="0" i="0" u="sng" strike="noStrike" kern="1200" cap="none" spc="155" normalizeH="0" baseline="0" noProof="0" dirty="0">
                <a:ln>
                  <a:noFill/>
                </a:ln>
                <a:solidFill>
                  <a:srgbClr val="0000FF"/>
                </a:solidFill>
                <a:effectLst/>
                <a:uLnTx/>
                <a:uFillTx/>
                <a:latin typeface="Arial"/>
                <a:ea typeface="+mn-ea"/>
                <a:cs typeface="Arial"/>
                <a:hlinkClick r:id="rId3"/>
              </a:rPr>
              <a:t> </a:t>
            </a:r>
            <a:r>
              <a:rPr kumimoji="0" sz="1600" b="0" i="0" u="sng" strike="noStrike" kern="1200" cap="none" spc="-5" normalizeH="0" baseline="0" noProof="0" dirty="0">
                <a:ln>
                  <a:noFill/>
                </a:ln>
                <a:solidFill>
                  <a:srgbClr val="0000FF"/>
                </a:solidFill>
                <a:effectLst/>
                <a:uLnTx/>
                <a:uFillTx/>
                <a:latin typeface="Arial"/>
                <a:ea typeface="+mn-ea"/>
                <a:cs typeface="Arial"/>
                <a:hlinkClick r:id="rId3"/>
              </a:rPr>
              <a:t>2014</a:t>
            </a:r>
            <a:r>
              <a:rPr kumimoji="0" sz="1600" b="0" i="0" u="none" strike="noStrike" kern="1200" cap="none" spc="-5" normalizeH="0" baseline="0" noProof="0" dirty="0">
                <a:ln>
                  <a:noFill/>
                </a:ln>
                <a:solidFill>
                  <a:prstClr val="black"/>
                </a:solidFill>
                <a:effectLst/>
                <a:uLnTx/>
                <a:uFillTx/>
                <a:latin typeface="Arial"/>
                <a:ea typeface="+mn-ea"/>
                <a:cs typeface="Arial"/>
              </a:rPr>
              <a:t>]</a:t>
            </a:r>
            <a:endParaRPr kumimoji="0" sz="16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8987572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779010" cy="543560"/>
          </a:xfrm>
          <a:prstGeom prst="rect">
            <a:avLst/>
          </a:prstGeom>
        </p:spPr>
        <p:txBody>
          <a:bodyPr vert="horz" wrap="square" lIns="0" tIns="12065" rIns="0" bIns="0" rtlCol="0">
            <a:spAutoFit/>
          </a:bodyPr>
          <a:lstStyle/>
          <a:p>
            <a:pPr marL="12700">
              <a:lnSpc>
                <a:spcPct val="100000"/>
              </a:lnSpc>
              <a:spcBef>
                <a:spcPts val="95"/>
              </a:spcBef>
            </a:pPr>
            <a:r>
              <a:rPr spc="-5" dirty="0"/>
              <a:t>Fooling a linear</a:t>
            </a:r>
            <a:r>
              <a:rPr spc="-15" dirty="0"/>
              <a:t> </a:t>
            </a:r>
            <a:r>
              <a:rPr dirty="0"/>
              <a:t>classifier</a:t>
            </a:r>
          </a:p>
        </p:txBody>
      </p:sp>
      <p:sp>
        <p:nvSpPr>
          <p:cNvPr id="3" name="object 3"/>
          <p:cNvSpPr txBox="1"/>
          <p:nvPr/>
        </p:nvSpPr>
        <p:spPr>
          <a:xfrm>
            <a:off x="5747384" y="1016253"/>
            <a:ext cx="2940050" cy="229235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0" normalizeH="0" baseline="0" noProof="0" dirty="0">
                <a:ln>
                  <a:noFill/>
                </a:ln>
                <a:solidFill>
                  <a:prstClr val="black"/>
                </a:solidFill>
                <a:effectLst/>
                <a:uLnTx/>
                <a:uFillTx/>
                <a:latin typeface="Arial"/>
                <a:ea typeface="+mn-ea"/>
                <a:cs typeface="Arial"/>
              </a:rPr>
              <a:t>To </a:t>
            </a:r>
            <a:r>
              <a:rPr kumimoji="0" sz="2400" b="0" i="0" u="none" strike="noStrike" kern="1200" cap="none" spc="-5" normalizeH="0" baseline="0" noProof="0" dirty="0">
                <a:ln>
                  <a:noFill/>
                </a:ln>
                <a:solidFill>
                  <a:prstClr val="black"/>
                </a:solidFill>
                <a:effectLst/>
                <a:uLnTx/>
                <a:uFillTx/>
                <a:latin typeface="Arial"/>
                <a:ea typeface="+mn-ea"/>
                <a:cs typeface="Arial"/>
              </a:rPr>
              <a:t>fool a linear  classifier, add a small  multiple </a:t>
            </a:r>
            <a:r>
              <a:rPr kumimoji="0" sz="2400" b="0" i="0" u="none" strike="noStrike" kern="1200" cap="none" spc="0" normalizeH="0" baseline="0" noProof="0" dirty="0">
                <a:ln>
                  <a:noFill/>
                </a:ln>
                <a:solidFill>
                  <a:prstClr val="black"/>
                </a:solidFill>
                <a:effectLst/>
                <a:uLnTx/>
                <a:uFillTx/>
                <a:latin typeface="Arial"/>
                <a:ea typeface="+mn-ea"/>
                <a:cs typeface="Arial"/>
              </a:rPr>
              <a:t>of the </a:t>
            </a:r>
            <a:r>
              <a:rPr kumimoji="0" sz="2400" b="0" i="0" u="none" strike="noStrike" kern="1200" cap="none" spc="-5" normalizeH="0" baseline="0" noProof="0" dirty="0">
                <a:ln>
                  <a:noFill/>
                </a:ln>
                <a:solidFill>
                  <a:prstClr val="black"/>
                </a:solidFill>
                <a:effectLst/>
                <a:uLnTx/>
                <a:uFillTx/>
                <a:latin typeface="Arial"/>
                <a:ea typeface="+mn-ea"/>
                <a:cs typeface="Arial"/>
              </a:rPr>
              <a:t>weight  vector to the training  example:</a:t>
            </a:r>
            <a:endParaRPr kumimoji="0" sz="24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565"/>
              </a:spcBef>
              <a:spcAft>
                <a:spcPts val="0"/>
              </a:spcAft>
              <a:buClrTx/>
              <a:buSzTx/>
              <a:buFontTx/>
              <a:buNone/>
              <a:tabLst/>
              <a:defRPr/>
            </a:pPr>
            <a:r>
              <a:rPr kumimoji="0" sz="2400" b="1" i="0" u="none" strike="noStrike" kern="1200" cap="none" spc="-5" normalizeH="0" baseline="0" noProof="0" dirty="0">
                <a:ln>
                  <a:noFill/>
                </a:ln>
                <a:solidFill>
                  <a:srgbClr val="0000FF"/>
                </a:solidFill>
                <a:effectLst/>
                <a:uLnTx/>
                <a:uFillTx/>
                <a:latin typeface="Arial"/>
                <a:ea typeface="+mn-ea"/>
                <a:cs typeface="Arial"/>
              </a:rPr>
              <a:t>x </a:t>
            </a:r>
            <a:r>
              <a:rPr kumimoji="0" sz="2400" b="0" i="0" u="none" strike="noStrike" kern="1200" cap="none" spc="0" normalizeH="0" baseline="0" noProof="0" dirty="0">
                <a:ln>
                  <a:noFill/>
                </a:ln>
                <a:solidFill>
                  <a:srgbClr val="0000FF"/>
                </a:solidFill>
                <a:effectLst/>
                <a:uLnTx/>
                <a:uFillTx/>
                <a:latin typeface="Wingdings"/>
                <a:ea typeface="+mn-ea"/>
                <a:cs typeface="Wingdings"/>
              </a:rPr>
              <a:t></a:t>
            </a:r>
            <a:r>
              <a:rPr kumimoji="0" sz="2400" b="0" i="0" u="none" strike="noStrike" kern="1200" cap="none" spc="0" normalizeH="0" baseline="0" noProof="0" dirty="0">
                <a:ln>
                  <a:noFill/>
                </a:ln>
                <a:solidFill>
                  <a:srgbClr val="0000FF"/>
                </a:solidFill>
                <a:effectLst/>
                <a:uLnTx/>
                <a:uFillTx/>
                <a:latin typeface="Times New Roman"/>
                <a:ea typeface="+mn-ea"/>
                <a:cs typeface="Times New Roman"/>
              </a:rPr>
              <a:t> </a:t>
            </a:r>
            <a:r>
              <a:rPr kumimoji="0" sz="2400" b="1" i="0" u="none" strike="noStrike" kern="1200" cap="none" spc="-5" normalizeH="0" baseline="0" noProof="0" dirty="0">
                <a:ln>
                  <a:noFill/>
                </a:ln>
                <a:solidFill>
                  <a:srgbClr val="0000FF"/>
                </a:solidFill>
                <a:effectLst/>
                <a:uLnTx/>
                <a:uFillTx/>
                <a:latin typeface="Arial"/>
                <a:ea typeface="+mn-ea"/>
                <a:cs typeface="Arial"/>
              </a:rPr>
              <a:t>x </a:t>
            </a:r>
            <a:r>
              <a:rPr kumimoji="0" sz="2400" b="0" i="0" u="none" strike="noStrike" kern="1200" cap="none" spc="0" normalizeH="0" baseline="0" noProof="0" dirty="0">
                <a:ln>
                  <a:noFill/>
                </a:ln>
                <a:solidFill>
                  <a:srgbClr val="0000FF"/>
                </a:solidFill>
                <a:effectLst/>
                <a:uLnTx/>
                <a:uFillTx/>
                <a:latin typeface="Arial"/>
                <a:ea typeface="+mn-ea"/>
                <a:cs typeface="Arial"/>
              </a:rPr>
              <a:t>+</a:t>
            </a:r>
            <a:r>
              <a:rPr kumimoji="0" sz="2400" b="0" i="0" u="none" strike="noStrike" kern="1200" cap="none" spc="-30" normalizeH="0" baseline="0" noProof="0" dirty="0">
                <a:ln>
                  <a:noFill/>
                </a:ln>
                <a:solidFill>
                  <a:srgbClr val="0000FF"/>
                </a:solidFill>
                <a:effectLst/>
                <a:uLnTx/>
                <a:uFillTx/>
                <a:latin typeface="Arial"/>
                <a:ea typeface="+mn-ea"/>
                <a:cs typeface="Arial"/>
              </a:rPr>
              <a:t> </a:t>
            </a:r>
            <a:r>
              <a:rPr kumimoji="0" sz="2400" b="0" i="0" u="none" strike="noStrike" kern="1200" cap="none" spc="75" normalizeH="0" baseline="0" noProof="0" dirty="0">
                <a:ln>
                  <a:noFill/>
                </a:ln>
                <a:solidFill>
                  <a:srgbClr val="0000FF"/>
                </a:solidFill>
                <a:effectLst/>
                <a:uLnTx/>
                <a:uFillTx/>
                <a:latin typeface="Arial"/>
                <a:ea typeface="+mn-ea"/>
                <a:cs typeface="Arial"/>
              </a:rPr>
              <a:t>α</a:t>
            </a:r>
            <a:r>
              <a:rPr kumimoji="0" sz="2400" b="1" i="0" u="none" strike="noStrike" kern="1200" cap="none" spc="75" normalizeH="0" baseline="0" noProof="0" dirty="0">
                <a:ln>
                  <a:noFill/>
                </a:ln>
                <a:solidFill>
                  <a:srgbClr val="0000FF"/>
                </a:solidFill>
                <a:effectLst/>
                <a:uLnTx/>
                <a:uFillTx/>
                <a:latin typeface="Arial"/>
                <a:ea typeface="+mn-ea"/>
                <a:cs typeface="Arial"/>
              </a:rPr>
              <a:t>w</a:t>
            </a:r>
            <a:endParaRPr kumimoji="0" sz="24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object 4"/>
          <p:cNvSpPr/>
          <p:nvPr/>
        </p:nvSpPr>
        <p:spPr>
          <a:xfrm>
            <a:off x="597408" y="914400"/>
            <a:ext cx="4940808" cy="516940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2020061" y="6429247"/>
            <a:ext cx="503555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sng" strike="noStrike" kern="1200" cap="none" spc="-5" normalizeH="0" baseline="0" noProof="0" dirty="0">
                <a:ln>
                  <a:noFill/>
                </a:ln>
                <a:solidFill>
                  <a:srgbClr val="0000FF"/>
                </a:solidFill>
                <a:effectLst/>
                <a:uLnTx/>
                <a:uFillTx/>
                <a:latin typeface="Arial"/>
                <a:ea typeface="+mn-ea"/>
                <a:cs typeface="Arial"/>
                <a:hlinkClick r:id="rId3"/>
              </a:rPr>
              <a:t>http://</a:t>
            </a:r>
            <a:r>
              <a:rPr kumimoji="0" sz="1600" b="0" i="0" u="sng" strike="noStrike" kern="1200" cap="none" spc="-5" normalizeH="0" baseline="0" noProof="0" dirty="0">
                <a:ln>
                  <a:noFill/>
                </a:ln>
                <a:solidFill>
                  <a:srgbClr val="0000FF"/>
                </a:solidFill>
                <a:effectLst/>
                <a:uLnTx/>
                <a:uFillTx/>
                <a:latin typeface="Arial"/>
                <a:ea typeface="+mn-ea"/>
                <a:cs typeface="Arial"/>
                <a:hlinkClick r:id="rId3"/>
              </a:rPr>
              <a:t>karpathy.github.io/2015/03/30/breaking-convnets</a:t>
            </a:r>
            <a:r>
              <a:rPr kumimoji="0" sz="1800" b="0" i="0" u="sng" strike="noStrike" kern="1200" cap="none" spc="-5" normalizeH="0" baseline="0" noProof="0" dirty="0">
                <a:ln>
                  <a:noFill/>
                </a:ln>
                <a:solidFill>
                  <a:srgbClr val="0000FF"/>
                </a:solidFill>
                <a:effectLst/>
                <a:uLnTx/>
                <a:uFillTx/>
                <a:latin typeface="Arial"/>
                <a:ea typeface="+mn-ea"/>
                <a:cs typeface="Arial"/>
                <a:hlinkClick r:id="rId3"/>
              </a:rPr>
              <a:t>/</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78739" y="6634073"/>
            <a:ext cx="852169" cy="18669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Jia-bin</a:t>
            </a:r>
            <a:r>
              <a:rPr kumimoji="0" sz="1050" b="0" i="0" u="none" strike="noStrike" kern="1200" cap="none" spc="-9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Huang</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762811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p:nvPr/>
        </p:nvSpPr>
        <p:spPr>
          <a:xfrm>
            <a:off x="764540" y="205486"/>
            <a:ext cx="2999740" cy="54356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3400" b="0" i="0" u="none" strike="noStrike" kern="1200" cap="none" spc="-5" normalizeH="0" baseline="0" noProof="0" dirty="0">
                <a:ln>
                  <a:noFill/>
                </a:ln>
                <a:solidFill>
                  <a:prstClr val="black"/>
                </a:solidFill>
                <a:effectLst/>
                <a:uLnTx/>
                <a:uFillTx/>
                <a:latin typeface="Arial"/>
                <a:ea typeface="+mn-ea"/>
                <a:cs typeface="Arial"/>
              </a:rPr>
              <a:t>Breaking</a:t>
            </a:r>
            <a:r>
              <a:rPr kumimoji="0" sz="3400" b="0" i="0" u="none" strike="noStrike" kern="1200" cap="none" spc="-60" normalizeH="0" baseline="0" noProof="0" dirty="0">
                <a:ln>
                  <a:noFill/>
                </a:ln>
                <a:solidFill>
                  <a:prstClr val="black"/>
                </a:solidFill>
                <a:effectLst/>
                <a:uLnTx/>
                <a:uFillTx/>
                <a:latin typeface="Arial"/>
                <a:ea typeface="+mn-ea"/>
                <a:cs typeface="Arial"/>
              </a:rPr>
              <a:t> </a:t>
            </a:r>
            <a:r>
              <a:rPr kumimoji="0" sz="3400" b="0" i="0" u="none" strike="noStrike" kern="1200" cap="none" spc="-5" normalizeH="0" baseline="0" noProof="0" dirty="0">
                <a:ln>
                  <a:noFill/>
                </a:ln>
                <a:solidFill>
                  <a:prstClr val="black"/>
                </a:solidFill>
                <a:effectLst/>
                <a:uLnTx/>
                <a:uFillTx/>
                <a:latin typeface="Arial"/>
                <a:ea typeface="+mn-ea"/>
                <a:cs typeface="Arial"/>
              </a:rPr>
              <a:t>CNNs</a:t>
            </a:r>
            <a:endParaRPr kumimoji="0" sz="34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716280" y="1600200"/>
            <a:ext cx="7711440" cy="457200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1661541" y="6363106"/>
            <a:ext cx="5822950" cy="452755"/>
          </a:xfrm>
          <a:prstGeom prst="rect">
            <a:avLst/>
          </a:prstGeom>
        </p:spPr>
        <p:txBody>
          <a:bodyPr vert="horz" wrap="square" lIns="0" tIns="13335" rIns="0" bIns="0" rtlCol="0">
            <a:spAutoFit/>
          </a:bodyPr>
          <a:lstStyle/>
          <a:p>
            <a:pPr marL="889000" marR="5080" lvl="0" indent="-87630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Deep </a:t>
            </a:r>
            <a:r>
              <a:rPr kumimoji="0" sz="1400" b="0" i="0" u="none" strike="noStrike" kern="1200" cap="none" spc="0" normalizeH="0" baseline="0" noProof="0" dirty="0">
                <a:ln>
                  <a:noFill/>
                </a:ln>
                <a:solidFill>
                  <a:prstClr val="black"/>
                </a:solidFill>
                <a:effectLst/>
                <a:uLnTx/>
                <a:uFillTx/>
                <a:latin typeface="Arial"/>
                <a:ea typeface="+mn-ea"/>
                <a:cs typeface="Arial"/>
              </a:rPr>
              <a:t>Neural </a:t>
            </a:r>
            <a:r>
              <a:rPr kumimoji="0" sz="1400" b="0" i="0" u="none" strike="noStrike" kern="1200" cap="none" spc="-5" normalizeH="0" baseline="0" noProof="0" dirty="0">
                <a:ln>
                  <a:noFill/>
                </a:ln>
                <a:solidFill>
                  <a:prstClr val="black"/>
                </a:solidFill>
                <a:effectLst/>
                <a:uLnTx/>
                <a:uFillTx/>
                <a:latin typeface="Arial"/>
                <a:ea typeface="+mn-ea"/>
                <a:cs typeface="Arial"/>
              </a:rPr>
              <a:t>Networks </a:t>
            </a:r>
            <a:r>
              <a:rPr kumimoji="0" sz="1400" b="0" i="0" u="none" strike="noStrike" kern="1200" cap="none" spc="0" normalizeH="0" baseline="0" noProof="0" dirty="0">
                <a:ln>
                  <a:noFill/>
                </a:ln>
                <a:solidFill>
                  <a:prstClr val="black"/>
                </a:solidFill>
                <a:effectLst/>
                <a:uLnTx/>
                <a:uFillTx/>
                <a:latin typeface="Arial"/>
                <a:ea typeface="+mn-ea"/>
                <a:cs typeface="Arial"/>
              </a:rPr>
              <a:t>are Easily Fooled: </a:t>
            </a:r>
            <a:r>
              <a:rPr kumimoji="0" sz="1400" b="0" i="0" u="none" strike="noStrike" kern="1200" cap="none" spc="-5" normalizeH="0" baseline="0" noProof="0" dirty="0">
                <a:ln>
                  <a:noFill/>
                </a:ln>
                <a:solidFill>
                  <a:prstClr val="black"/>
                </a:solidFill>
                <a:effectLst/>
                <a:uLnTx/>
                <a:uFillTx/>
                <a:latin typeface="Arial"/>
                <a:ea typeface="+mn-ea"/>
                <a:cs typeface="Arial"/>
              </a:rPr>
              <a:t>High </a:t>
            </a:r>
            <a:r>
              <a:rPr kumimoji="0" sz="1400" b="0" i="0" u="none" strike="noStrike" kern="1200" cap="none" spc="0" normalizeH="0" baseline="0" noProof="0" dirty="0">
                <a:ln>
                  <a:noFill/>
                </a:ln>
                <a:solidFill>
                  <a:prstClr val="black"/>
                </a:solidFill>
                <a:effectLst/>
                <a:uLnTx/>
                <a:uFillTx/>
                <a:latin typeface="Arial"/>
                <a:ea typeface="+mn-ea"/>
                <a:cs typeface="Arial"/>
              </a:rPr>
              <a:t>Confidence Predictions</a:t>
            </a:r>
            <a:r>
              <a:rPr kumimoji="0" sz="1400" b="0" i="0" u="none" strike="noStrike" kern="1200" cap="none" spc="-20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for  Unrecognizable Images </a:t>
            </a:r>
            <a:r>
              <a:rPr kumimoji="0" sz="1400" b="0" i="0" u="none" strike="noStrike" kern="1200" cap="none" spc="-5" normalizeH="0" baseline="0" noProof="0" dirty="0">
                <a:ln>
                  <a:noFill/>
                </a:ln>
                <a:solidFill>
                  <a:prstClr val="black"/>
                </a:solidFill>
                <a:effectLst/>
                <a:uLnTx/>
                <a:uFillTx/>
                <a:latin typeface="Arial"/>
                <a:ea typeface="+mn-ea"/>
                <a:cs typeface="Arial"/>
              </a:rPr>
              <a:t>[</a:t>
            </a:r>
            <a:r>
              <a:rPr kumimoji="0" sz="1400" b="0" i="0" u="heavy" strike="noStrike" kern="1200" cap="none" spc="-5" normalizeH="0" baseline="0" noProof="0" dirty="0">
                <a:ln>
                  <a:noFill/>
                </a:ln>
                <a:solidFill>
                  <a:srgbClr val="0000FF"/>
                </a:solidFill>
                <a:effectLst/>
                <a:uLnTx/>
                <a:uFillTx/>
                <a:latin typeface="Arial"/>
                <a:ea typeface="+mn-ea"/>
                <a:cs typeface="Arial"/>
                <a:hlinkClick r:id="rId4"/>
              </a:rPr>
              <a:t>Nguyen </a:t>
            </a:r>
            <a:r>
              <a:rPr kumimoji="0" sz="1400" b="0" i="0" u="heavy" strike="noStrike" kern="1200" cap="none" spc="0" normalizeH="0" baseline="0" noProof="0" dirty="0">
                <a:ln>
                  <a:noFill/>
                </a:ln>
                <a:solidFill>
                  <a:srgbClr val="0000FF"/>
                </a:solidFill>
                <a:effectLst/>
                <a:uLnTx/>
                <a:uFillTx/>
                <a:latin typeface="Arial"/>
                <a:ea typeface="+mn-ea"/>
                <a:cs typeface="Arial"/>
                <a:hlinkClick r:id="rId4"/>
              </a:rPr>
              <a:t>et al. CVPR</a:t>
            </a:r>
            <a:r>
              <a:rPr kumimoji="0" sz="1400" b="0" i="0" u="heavy" strike="noStrike" kern="1200" cap="none" spc="-175" normalizeH="0" baseline="0" noProof="0" dirty="0">
                <a:ln>
                  <a:noFill/>
                </a:ln>
                <a:solidFill>
                  <a:srgbClr val="0000FF"/>
                </a:solidFill>
                <a:effectLst/>
                <a:uLnTx/>
                <a:uFillTx/>
                <a:latin typeface="Arial"/>
                <a:ea typeface="+mn-ea"/>
                <a:cs typeface="Arial"/>
                <a:hlinkClick r:id="rId4"/>
              </a:rPr>
              <a:t> </a:t>
            </a:r>
            <a:r>
              <a:rPr kumimoji="0" sz="1400" b="0" i="0" u="heavy" strike="noStrike" kern="1200" cap="none" spc="0" normalizeH="0" baseline="0" noProof="0" dirty="0">
                <a:ln>
                  <a:noFill/>
                </a:ln>
                <a:solidFill>
                  <a:srgbClr val="0000FF"/>
                </a:solidFill>
                <a:effectLst/>
                <a:uLnTx/>
                <a:uFillTx/>
                <a:latin typeface="Arial"/>
                <a:ea typeface="+mn-ea"/>
                <a:cs typeface="Arial"/>
                <a:hlinkClick r:id="rId4"/>
              </a:rPr>
              <a:t>2015</a:t>
            </a:r>
            <a:r>
              <a:rPr kumimoji="0" sz="1400" b="0" i="0" u="none" strike="noStrike" kern="1200" cap="none" spc="0" normalizeH="0" baseline="0" noProof="0" dirty="0">
                <a:ln>
                  <a:noFill/>
                </a:ln>
                <a:solidFill>
                  <a:prstClr val="black"/>
                </a:solidFill>
                <a:effectLst/>
                <a:uLnTx/>
                <a:uFillTx/>
                <a:latin typeface="Arial"/>
                <a:ea typeface="+mn-ea"/>
                <a:cs typeface="Arial"/>
              </a:rPr>
              <a:t>]</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78739" y="6634073"/>
            <a:ext cx="852169" cy="18669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Jia-bin</a:t>
            </a:r>
            <a:r>
              <a:rPr kumimoji="0" sz="1050" b="0" i="0" u="none" strike="noStrike" kern="1200" cap="none" spc="-9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Huang</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8869707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076065-1685-45E4-BFC7-795D847CA259}"/>
              </a:ext>
            </a:extLst>
          </p:cNvPr>
          <p:cNvSpPr>
            <a:spLocks noGrp="1"/>
          </p:cNvSpPr>
          <p:nvPr>
            <p:ph type="title"/>
          </p:nvPr>
        </p:nvSpPr>
        <p:spPr/>
        <p:txBody>
          <a:bodyPr/>
          <a:lstStyle/>
          <a:p>
            <a:r>
              <a:rPr lang="en-US" dirty="0"/>
              <a:t>Adversarial Patches	</a:t>
            </a:r>
          </a:p>
        </p:txBody>
      </p:sp>
      <p:sp>
        <p:nvSpPr>
          <p:cNvPr id="5" name="Content Placeholder 4">
            <a:extLst>
              <a:ext uri="{FF2B5EF4-FFF2-40B4-BE49-F238E27FC236}">
                <a16:creationId xmlns:a16="http://schemas.microsoft.com/office/drawing/2014/main" id="{06B0D6E5-1F1F-4260-B289-E248E5DFCA07}"/>
              </a:ext>
            </a:extLst>
          </p:cNvPr>
          <p:cNvSpPr>
            <a:spLocks noGrp="1"/>
          </p:cNvSpPr>
          <p:nvPr>
            <p:ph idx="1"/>
          </p:nvPr>
        </p:nvSpPr>
        <p:spPr/>
        <p:txBody>
          <a:bodyPr/>
          <a:lstStyle/>
          <a:p>
            <a:r>
              <a:rPr lang="en-US" dirty="0">
                <a:hlinkClick r:id="rId2"/>
              </a:rPr>
              <a:t>https://www.theverge.com/2018/1/3/16844842/ai-computer-vision-trick-adversarial-patches-google</a:t>
            </a:r>
            <a:endParaRPr lang="en-US" dirty="0"/>
          </a:p>
          <a:p>
            <a:r>
              <a:rPr lang="en-US" dirty="0"/>
              <a:t>https://arxiv.org/pdf/1712.09665.pdf</a:t>
            </a:r>
          </a:p>
        </p:txBody>
      </p:sp>
      <p:pic>
        <p:nvPicPr>
          <p:cNvPr id="7" name="Picture 6">
            <a:extLst>
              <a:ext uri="{FF2B5EF4-FFF2-40B4-BE49-F238E27FC236}">
                <a16:creationId xmlns:a16="http://schemas.microsoft.com/office/drawing/2014/main" id="{7897AD6E-18FF-4364-A3ED-E820BAC52D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6749" y="3482974"/>
            <a:ext cx="6210300" cy="3009900"/>
          </a:xfrm>
          <a:prstGeom prst="rect">
            <a:avLst/>
          </a:prstGeom>
        </p:spPr>
      </p:pic>
      <p:sp>
        <p:nvSpPr>
          <p:cNvPr id="2" name="TextBox 1">
            <a:extLst>
              <a:ext uri="{FF2B5EF4-FFF2-40B4-BE49-F238E27FC236}">
                <a16:creationId xmlns:a16="http://schemas.microsoft.com/office/drawing/2014/main" id="{AD2E22D0-EC8E-44C4-8521-A03B6CFE87E4}"/>
              </a:ext>
            </a:extLst>
          </p:cNvPr>
          <p:cNvSpPr txBox="1"/>
          <p:nvPr/>
        </p:nvSpPr>
        <p:spPr>
          <a:xfrm>
            <a:off x="6409677" y="6495911"/>
            <a:ext cx="2831977" cy="369332"/>
          </a:xfrm>
          <a:prstGeom prst="rect">
            <a:avLst/>
          </a:prstGeom>
          <a:noFill/>
        </p:spPr>
        <p:txBody>
          <a:bodyPr wrap="square" rtlCol="0">
            <a:spAutoFit/>
          </a:bodyPr>
          <a:lstStyle/>
          <a:p>
            <a:r>
              <a:rPr lang="en-US" dirty="0">
                <a:solidFill>
                  <a:schemeClr val="bg1">
                    <a:lumMod val="50000"/>
                  </a:schemeClr>
                </a:solidFill>
              </a:rPr>
              <a:t>[Brown et al., Google, 2018]</a:t>
            </a:r>
          </a:p>
        </p:txBody>
      </p:sp>
    </p:spTree>
    <p:extLst>
      <p:ext uri="{BB962C8B-B14F-4D97-AF65-F5344CB8AC3E}">
        <p14:creationId xmlns:p14="http://schemas.microsoft.com/office/powerpoint/2010/main" val="19775259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white background&#10;&#10;Description generated with very high confidence">
            <a:extLst>
              <a:ext uri="{FF2B5EF4-FFF2-40B4-BE49-F238E27FC236}">
                <a16:creationId xmlns:a16="http://schemas.microsoft.com/office/drawing/2014/main" id="{3A9C52EA-2459-4170-8A01-4ED6AA235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432"/>
            <a:ext cx="9144000" cy="6803136"/>
          </a:xfrm>
          <a:prstGeom prst="rect">
            <a:avLst/>
          </a:prstGeom>
        </p:spPr>
      </p:pic>
      <p:sp>
        <p:nvSpPr>
          <p:cNvPr id="7" name="Rectangle 6">
            <a:extLst>
              <a:ext uri="{FF2B5EF4-FFF2-40B4-BE49-F238E27FC236}">
                <a16:creationId xmlns:a16="http://schemas.microsoft.com/office/drawing/2014/main" id="{2851426A-4181-4CFF-BDBA-AD1553AA1E86}"/>
              </a:ext>
            </a:extLst>
          </p:cNvPr>
          <p:cNvSpPr/>
          <p:nvPr/>
        </p:nvSpPr>
        <p:spPr>
          <a:xfrm>
            <a:off x="0" y="6557356"/>
            <a:ext cx="6088565" cy="307777"/>
          </a:xfrm>
          <a:prstGeom prst="rect">
            <a:avLst/>
          </a:prstGeom>
        </p:spPr>
        <p:txBody>
          <a:bodyPr wrap="square">
            <a:spAutoFit/>
          </a:bodyPr>
          <a:lstStyle/>
          <a:p>
            <a:r>
              <a:rPr lang="en-US" sz="1400" u="sng" dirty="0">
                <a:hlinkClick r:id="rId4"/>
              </a:rPr>
              <a:t>Francois </a:t>
            </a:r>
            <a:r>
              <a:rPr lang="en-US" sz="1400" u="sng" dirty="0" err="1">
                <a:hlinkClick r:id="rId4"/>
              </a:rPr>
              <a:t>Chollet</a:t>
            </a:r>
            <a:r>
              <a:rPr lang="en-US" sz="1400" dirty="0"/>
              <a:t> </a:t>
            </a:r>
            <a:r>
              <a:rPr lang="en-US" sz="1400" i="1" dirty="0"/>
              <a:t>- </a:t>
            </a:r>
            <a:r>
              <a:rPr lang="en-US" sz="1400" dirty="0">
                <a:solidFill>
                  <a:schemeClr val="bg1">
                    <a:lumMod val="50000"/>
                  </a:schemeClr>
                </a:solidFill>
              </a:rPr>
              <a:t>https://blog.keras.io/the-limitations-of-deep-learning.html</a:t>
            </a:r>
          </a:p>
        </p:txBody>
      </p:sp>
    </p:spTree>
    <p:extLst>
      <p:ext uri="{BB962C8B-B14F-4D97-AF65-F5344CB8AC3E}">
        <p14:creationId xmlns:p14="http://schemas.microsoft.com/office/powerpoint/2010/main" val="4642060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brushing her teeth with a toothbrush in his mouth&#10;&#10;Description generated with high confidence">
            <a:extLst>
              <a:ext uri="{FF2B5EF4-FFF2-40B4-BE49-F238E27FC236}">
                <a16:creationId xmlns:a16="http://schemas.microsoft.com/office/drawing/2014/main" id="{EB727390-943B-43C8-BD3A-5A5AA868AB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397" y="1003603"/>
            <a:ext cx="6349206" cy="4850793"/>
          </a:xfrm>
          <a:prstGeom prst="rect">
            <a:avLst/>
          </a:prstGeom>
        </p:spPr>
      </p:pic>
      <p:sp>
        <p:nvSpPr>
          <p:cNvPr id="5" name="Rectangle 4">
            <a:extLst>
              <a:ext uri="{FF2B5EF4-FFF2-40B4-BE49-F238E27FC236}">
                <a16:creationId xmlns:a16="http://schemas.microsoft.com/office/drawing/2014/main" id="{A5ADEBBC-08B4-4244-ABD8-33AF2B88DCA3}"/>
              </a:ext>
            </a:extLst>
          </p:cNvPr>
          <p:cNvSpPr/>
          <p:nvPr/>
        </p:nvSpPr>
        <p:spPr>
          <a:xfrm>
            <a:off x="0" y="6557356"/>
            <a:ext cx="6088565" cy="307777"/>
          </a:xfrm>
          <a:prstGeom prst="rect">
            <a:avLst/>
          </a:prstGeom>
        </p:spPr>
        <p:txBody>
          <a:bodyPr wrap="square">
            <a:spAutoFit/>
          </a:bodyPr>
          <a:lstStyle/>
          <a:p>
            <a:r>
              <a:rPr lang="en-US" sz="1400" u="sng" dirty="0">
                <a:hlinkClick r:id="rId3"/>
              </a:rPr>
              <a:t>Francois </a:t>
            </a:r>
            <a:r>
              <a:rPr lang="en-US" sz="1400" u="sng" dirty="0" err="1">
                <a:hlinkClick r:id="rId3"/>
              </a:rPr>
              <a:t>Chollet</a:t>
            </a:r>
            <a:r>
              <a:rPr lang="en-US" sz="1400" dirty="0"/>
              <a:t> </a:t>
            </a:r>
            <a:r>
              <a:rPr lang="en-US" sz="1400" i="1" dirty="0"/>
              <a:t>- </a:t>
            </a:r>
            <a:r>
              <a:rPr lang="en-US" sz="1400" dirty="0">
                <a:solidFill>
                  <a:schemeClr val="bg1">
                    <a:lumMod val="50000"/>
                  </a:schemeClr>
                </a:solidFill>
              </a:rPr>
              <a:t>https://blog.keras.io/the-limitations-of-deep-learning.html</a:t>
            </a:r>
          </a:p>
        </p:txBody>
      </p:sp>
    </p:spTree>
    <p:extLst>
      <p:ext uri="{BB962C8B-B14F-4D97-AF65-F5344CB8AC3E}">
        <p14:creationId xmlns:p14="http://schemas.microsoft.com/office/powerpoint/2010/main" val="21638040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57301-C08D-40BE-A223-BC84A45C1A91}"/>
              </a:ext>
            </a:extLst>
          </p:cNvPr>
          <p:cNvSpPr>
            <a:spLocks noGrp="1"/>
          </p:cNvSpPr>
          <p:nvPr>
            <p:ph type="title"/>
          </p:nvPr>
        </p:nvSpPr>
        <p:spPr/>
        <p:txBody>
          <a:bodyPr/>
          <a:lstStyle/>
          <a:p>
            <a:r>
              <a:rPr lang="en-US" dirty="0"/>
              <a:t>For next time: The success of obfuscating gradients</a:t>
            </a:r>
          </a:p>
        </p:txBody>
      </p:sp>
      <p:sp>
        <p:nvSpPr>
          <p:cNvPr id="3" name="Content Placeholder 2">
            <a:extLst>
              <a:ext uri="{FF2B5EF4-FFF2-40B4-BE49-F238E27FC236}">
                <a16:creationId xmlns:a16="http://schemas.microsoft.com/office/drawing/2014/main" id="{4E96605D-3A5B-482D-86A0-AB0D1BF4E9A2}"/>
              </a:ext>
            </a:extLst>
          </p:cNvPr>
          <p:cNvSpPr>
            <a:spLocks noGrp="1"/>
          </p:cNvSpPr>
          <p:nvPr>
            <p:ph sz="half" idx="1"/>
          </p:nvPr>
        </p:nvSpPr>
        <p:spPr>
          <a:xfrm>
            <a:off x="628650" y="1825625"/>
            <a:ext cx="7822892" cy="4351338"/>
          </a:xfrm>
        </p:spPr>
        <p:txBody>
          <a:bodyPr/>
          <a:lstStyle/>
          <a:p>
            <a:r>
              <a:rPr lang="en-US" dirty="0">
                <a:hlinkClick r:id="rId2"/>
              </a:rPr>
              <a:t>https://github.com/anishathalye/obfuscated-gradients</a:t>
            </a:r>
            <a:endParaRPr lang="en-US" dirty="0"/>
          </a:p>
          <a:p>
            <a:endParaRPr lang="en-US" dirty="0"/>
          </a:p>
          <a:p>
            <a:endParaRPr lang="en-US" dirty="0"/>
          </a:p>
        </p:txBody>
      </p:sp>
      <p:pic>
        <p:nvPicPr>
          <p:cNvPr id="5" name="Picture 4">
            <a:extLst>
              <a:ext uri="{FF2B5EF4-FFF2-40B4-BE49-F238E27FC236}">
                <a16:creationId xmlns:a16="http://schemas.microsoft.com/office/drawing/2014/main" id="{BE8BB4E7-9421-4B66-805A-EAF3A7A7EB68}"/>
              </a:ext>
            </a:extLst>
          </p:cNvPr>
          <p:cNvPicPr>
            <a:picLocks noChangeAspect="1"/>
          </p:cNvPicPr>
          <p:nvPr/>
        </p:nvPicPr>
        <p:blipFill>
          <a:blip r:embed="rId3"/>
          <a:stretch>
            <a:fillRect/>
          </a:stretch>
        </p:blipFill>
        <p:spPr>
          <a:xfrm>
            <a:off x="338137" y="3057525"/>
            <a:ext cx="8467725" cy="742950"/>
          </a:xfrm>
          <a:prstGeom prst="rect">
            <a:avLst/>
          </a:prstGeom>
        </p:spPr>
      </p:pic>
      <p:pic>
        <p:nvPicPr>
          <p:cNvPr id="6" name="Picture 5">
            <a:extLst>
              <a:ext uri="{FF2B5EF4-FFF2-40B4-BE49-F238E27FC236}">
                <a16:creationId xmlns:a16="http://schemas.microsoft.com/office/drawing/2014/main" id="{8AC6A9C0-DA56-4DE6-94DC-19ABE9F8CDD9}"/>
              </a:ext>
            </a:extLst>
          </p:cNvPr>
          <p:cNvPicPr>
            <a:picLocks noChangeAspect="1"/>
          </p:cNvPicPr>
          <p:nvPr/>
        </p:nvPicPr>
        <p:blipFill>
          <a:blip r:embed="rId4"/>
          <a:stretch>
            <a:fillRect/>
          </a:stretch>
        </p:blipFill>
        <p:spPr>
          <a:xfrm>
            <a:off x="338137" y="4414837"/>
            <a:ext cx="8639175" cy="1685925"/>
          </a:xfrm>
          <a:prstGeom prst="rect">
            <a:avLst/>
          </a:prstGeom>
        </p:spPr>
      </p:pic>
    </p:spTree>
    <p:extLst>
      <p:ext uri="{BB962C8B-B14F-4D97-AF65-F5344CB8AC3E}">
        <p14:creationId xmlns:p14="http://schemas.microsoft.com/office/powerpoint/2010/main" val="20322047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8B9FEE-EF6B-4099-A02C-62FF526FAC86}"/>
              </a:ext>
            </a:extLst>
          </p:cNvPr>
          <p:cNvSpPr>
            <a:spLocks noGrp="1"/>
          </p:cNvSpPr>
          <p:nvPr>
            <p:ph type="title"/>
          </p:nvPr>
        </p:nvSpPr>
        <p:spPr/>
        <p:txBody>
          <a:bodyPr/>
          <a:lstStyle/>
          <a:p>
            <a:r>
              <a:rPr lang="en-US" dirty="0"/>
              <a:t>For next time: human + CV adversarial examples	</a:t>
            </a:r>
          </a:p>
        </p:txBody>
      </p:sp>
      <p:sp>
        <p:nvSpPr>
          <p:cNvPr id="6" name="Content Placeholder 5">
            <a:extLst>
              <a:ext uri="{FF2B5EF4-FFF2-40B4-BE49-F238E27FC236}">
                <a16:creationId xmlns:a16="http://schemas.microsoft.com/office/drawing/2014/main" id="{B8D9432E-21DC-4F3F-AB89-48C8C9140212}"/>
              </a:ext>
            </a:extLst>
          </p:cNvPr>
          <p:cNvSpPr>
            <a:spLocks noGrp="1"/>
          </p:cNvSpPr>
          <p:nvPr>
            <p:ph idx="1"/>
          </p:nvPr>
        </p:nvSpPr>
        <p:spPr/>
        <p:txBody>
          <a:bodyPr/>
          <a:lstStyle/>
          <a:p>
            <a:r>
              <a:rPr lang="en-US" dirty="0"/>
              <a:t>https://arxiv.org/abs/1802.08195</a:t>
            </a:r>
          </a:p>
        </p:txBody>
      </p:sp>
      <p:pic>
        <p:nvPicPr>
          <p:cNvPr id="7" name="Picture 6">
            <a:extLst>
              <a:ext uri="{FF2B5EF4-FFF2-40B4-BE49-F238E27FC236}">
                <a16:creationId xmlns:a16="http://schemas.microsoft.com/office/drawing/2014/main" id="{B9061006-1911-4397-A82A-D1A82D993268}"/>
              </a:ext>
            </a:extLst>
          </p:cNvPr>
          <p:cNvPicPr>
            <a:picLocks noChangeAspect="1"/>
          </p:cNvPicPr>
          <p:nvPr/>
        </p:nvPicPr>
        <p:blipFill>
          <a:blip r:embed="rId2"/>
          <a:stretch>
            <a:fillRect/>
          </a:stretch>
        </p:blipFill>
        <p:spPr>
          <a:xfrm>
            <a:off x="4572000" y="3154121"/>
            <a:ext cx="4075199" cy="3022842"/>
          </a:xfrm>
          <a:prstGeom prst="rect">
            <a:avLst/>
          </a:prstGeom>
        </p:spPr>
      </p:pic>
      <p:sp>
        <p:nvSpPr>
          <p:cNvPr id="8" name="TextBox 7">
            <a:extLst>
              <a:ext uri="{FF2B5EF4-FFF2-40B4-BE49-F238E27FC236}">
                <a16:creationId xmlns:a16="http://schemas.microsoft.com/office/drawing/2014/main" id="{87F25151-9FA3-4F84-991F-282C0F802179}"/>
              </a:ext>
            </a:extLst>
          </p:cNvPr>
          <p:cNvSpPr txBox="1"/>
          <p:nvPr/>
        </p:nvSpPr>
        <p:spPr>
          <a:xfrm>
            <a:off x="496802" y="3302598"/>
            <a:ext cx="3365194" cy="369332"/>
          </a:xfrm>
          <a:prstGeom prst="rect">
            <a:avLst/>
          </a:prstGeom>
          <a:noFill/>
        </p:spPr>
        <p:txBody>
          <a:bodyPr wrap="square" rtlCol="0">
            <a:spAutoFit/>
          </a:bodyPr>
          <a:lstStyle/>
          <a:p>
            <a:r>
              <a:rPr lang="en-US" dirty="0"/>
              <a:t>JT note: does this actually work?</a:t>
            </a:r>
          </a:p>
        </p:txBody>
      </p:sp>
    </p:spTree>
    <p:extLst>
      <p:ext uri="{BB962C8B-B14F-4D97-AF65-F5344CB8AC3E}">
        <p14:creationId xmlns:p14="http://schemas.microsoft.com/office/powerpoint/2010/main" val="22524114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419600" cy="543560"/>
          </a:xfrm>
          <a:prstGeom prst="rect">
            <a:avLst/>
          </a:prstGeom>
        </p:spPr>
        <p:txBody>
          <a:bodyPr vert="horz" wrap="square" lIns="0" tIns="12065" rIns="0" bIns="0" rtlCol="0">
            <a:spAutoFit/>
          </a:bodyPr>
          <a:lstStyle/>
          <a:p>
            <a:pPr marL="12700">
              <a:lnSpc>
                <a:spcPct val="100000"/>
              </a:lnSpc>
              <a:spcBef>
                <a:spcPts val="95"/>
              </a:spcBef>
            </a:pPr>
            <a:r>
              <a:rPr spc="-5" dirty="0"/>
              <a:t>Reconstructing</a:t>
            </a:r>
            <a:r>
              <a:rPr spc="0" dirty="0"/>
              <a:t> </a:t>
            </a:r>
            <a:r>
              <a:rPr spc="-5" dirty="0"/>
              <a:t>images</a:t>
            </a:r>
          </a:p>
        </p:txBody>
      </p:sp>
      <p:sp>
        <p:nvSpPr>
          <p:cNvPr id="3" name="object 3"/>
          <p:cNvSpPr txBox="1"/>
          <p:nvPr/>
        </p:nvSpPr>
        <p:spPr>
          <a:xfrm>
            <a:off x="809345" y="1147013"/>
            <a:ext cx="6969759" cy="851067"/>
          </a:xfrm>
          <a:prstGeom prst="rect">
            <a:avLst/>
          </a:prstGeom>
        </p:spPr>
        <p:txBody>
          <a:bodyPr vert="horz" wrap="square" lIns="0" tIns="7620" rIns="0" bIns="0" rtlCol="0">
            <a:spAutoFit/>
          </a:bodyPr>
          <a:lstStyle/>
          <a:p>
            <a:pPr marL="12700" marR="5080" lvl="0" indent="0" algn="just" defTabSz="914400" rtl="0" eaLnBrk="1" fontAlgn="auto" latinLnBrk="0" hangingPunct="1">
              <a:lnSpc>
                <a:spcPct val="101000"/>
              </a:lnSpc>
              <a:spcBef>
                <a:spcPts val="60"/>
              </a:spcBef>
              <a:spcAft>
                <a:spcPts val="0"/>
              </a:spcAft>
              <a:buClrTx/>
              <a:buSzTx/>
              <a:buFontTx/>
              <a:buNone/>
              <a:tabLst/>
              <a:defRPr/>
            </a:pPr>
            <a:r>
              <a:rPr kumimoji="0" sz="2800" b="0" i="0" u="none" strike="noStrike" kern="1200" cap="none" spc="-10" normalizeH="0" baseline="0" noProof="0" dirty="0">
                <a:ln>
                  <a:noFill/>
                </a:ln>
                <a:solidFill>
                  <a:prstClr val="black"/>
                </a:solidFill>
                <a:effectLst/>
                <a:uLnTx/>
                <a:uFillTx/>
                <a:latin typeface="Arial"/>
                <a:ea typeface="+mn-ea"/>
                <a:cs typeface="Arial"/>
              </a:rPr>
              <a:t>Question: Given </a:t>
            </a:r>
            <a:r>
              <a:rPr kumimoji="0" sz="2800" b="0" i="0" u="none" strike="noStrike" kern="1200" cap="none" spc="0" normalizeH="0" baseline="0" noProof="0" dirty="0">
                <a:ln>
                  <a:noFill/>
                </a:ln>
                <a:solidFill>
                  <a:prstClr val="black"/>
                </a:solidFill>
                <a:effectLst/>
                <a:uLnTx/>
                <a:uFillTx/>
                <a:latin typeface="Arial"/>
                <a:ea typeface="+mn-ea"/>
                <a:cs typeface="Arial"/>
              </a:rPr>
              <a:t>a </a:t>
            </a:r>
            <a:r>
              <a:rPr kumimoji="0" sz="2800" b="0" i="0" u="none" strike="noStrike" kern="1200" cap="none" spc="-10" normalizeH="0" baseline="0" noProof="0" dirty="0">
                <a:ln>
                  <a:noFill/>
                </a:ln>
                <a:solidFill>
                  <a:prstClr val="black"/>
                </a:solidFill>
                <a:effectLst/>
                <a:uLnTx/>
                <a:uFillTx/>
                <a:latin typeface="Arial"/>
                <a:ea typeface="+mn-ea"/>
                <a:cs typeface="Arial"/>
              </a:rPr>
              <a:t>CNN </a:t>
            </a:r>
            <a:r>
              <a:rPr kumimoji="0" sz="2800" b="0" i="0" u="none" strike="noStrike" kern="1200" cap="none" spc="-5" normalizeH="0" baseline="0" noProof="0" dirty="0">
                <a:ln>
                  <a:noFill/>
                </a:ln>
                <a:solidFill>
                  <a:srgbClr val="FF0000"/>
                </a:solidFill>
                <a:effectLst/>
                <a:uLnTx/>
                <a:uFillTx/>
                <a:latin typeface="Arial"/>
                <a:ea typeface="+mn-ea"/>
                <a:cs typeface="Arial"/>
              </a:rPr>
              <a:t>code</a:t>
            </a:r>
            <a:r>
              <a:rPr kumimoji="0" sz="2800" b="0" i="0" u="none" strike="noStrike" kern="1200" cap="none" spc="-5" normalizeH="0" baseline="0" noProof="0" dirty="0">
                <a:ln>
                  <a:noFill/>
                </a:ln>
                <a:solidFill>
                  <a:prstClr val="black"/>
                </a:solidFill>
                <a:effectLst/>
                <a:uLnTx/>
                <a:uFillTx/>
                <a:latin typeface="Arial"/>
                <a:ea typeface="+mn-ea"/>
                <a:cs typeface="Arial"/>
              </a:rPr>
              <a:t>, </a:t>
            </a:r>
            <a:r>
              <a:rPr kumimoji="0" sz="2800" b="0" i="0" u="none" strike="noStrike" kern="1200" cap="none" spc="0" normalizeH="0" baseline="0" noProof="0" dirty="0">
                <a:ln>
                  <a:noFill/>
                </a:ln>
                <a:solidFill>
                  <a:prstClr val="black"/>
                </a:solidFill>
                <a:effectLst/>
                <a:uLnTx/>
                <a:uFillTx/>
                <a:latin typeface="Arial"/>
                <a:ea typeface="+mn-ea"/>
                <a:cs typeface="Arial"/>
              </a:rPr>
              <a:t>is it  </a:t>
            </a:r>
            <a:r>
              <a:rPr kumimoji="0" sz="2800" b="0" i="0" u="none" strike="noStrike" kern="1200" cap="none" spc="-10" normalizeH="0" baseline="0" noProof="0" dirty="0">
                <a:ln>
                  <a:noFill/>
                </a:ln>
                <a:solidFill>
                  <a:prstClr val="black"/>
                </a:solidFill>
                <a:effectLst/>
                <a:uLnTx/>
                <a:uFillTx/>
                <a:latin typeface="Arial"/>
                <a:ea typeface="+mn-ea"/>
                <a:cs typeface="Arial"/>
              </a:rPr>
              <a:t>possible to reconstruct the </a:t>
            </a:r>
            <a:r>
              <a:rPr kumimoji="0" sz="2800" b="0" i="0" u="none" strike="noStrike" kern="1200" cap="none" spc="-5" normalizeH="0" baseline="0" noProof="0" dirty="0">
                <a:ln>
                  <a:noFill/>
                </a:ln>
                <a:solidFill>
                  <a:prstClr val="black"/>
                </a:solidFill>
                <a:effectLst/>
                <a:uLnTx/>
                <a:uFillTx/>
                <a:latin typeface="Arial"/>
                <a:ea typeface="+mn-ea"/>
                <a:cs typeface="Arial"/>
              </a:rPr>
              <a:t>original  </a:t>
            </a:r>
            <a:r>
              <a:rPr kumimoji="0" sz="2800" b="0" i="0" u="none" strike="noStrike" kern="1200" cap="none" spc="0" normalizeH="0" baseline="0" noProof="0" dirty="0">
                <a:ln>
                  <a:noFill/>
                </a:ln>
                <a:solidFill>
                  <a:prstClr val="black"/>
                </a:solidFill>
                <a:effectLst/>
                <a:uLnTx/>
                <a:uFillTx/>
                <a:latin typeface="Arial"/>
                <a:ea typeface="+mn-ea"/>
                <a:cs typeface="Arial"/>
              </a:rPr>
              <a:t>image?</a:t>
            </a:r>
          </a:p>
        </p:txBody>
      </p:sp>
      <p:sp>
        <p:nvSpPr>
          <p:cNvPr id="4" name="object 4"/>
          <p:cNvSpPr/>
          <p:nvPr/>
        </p:nvSpPr>
        <p:spPr>
          <a:xfrm>
            <a:off x="1511808" y="3131820"/>
            <a:ext cx="5730240" cy="215036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6624828" y="3467100"/>
            <a:ext cx="344805" cy="1408430"/>
          </a:xfrm>
          <a:custGeom>
            <a:avLst/>
            <a:gdLst/>
            <a:ahLst/>
            <a:cxnLst/>
            <a:rect l="l" t="t" r="r" b="b"/>
            <a:pathLst>
              <a:path w="344804" h="1408429">
                <a:moveTo>
                  <a:pt x="0" y="1407922"/>
                </a:moveTo>
                <a:lnTo>
                  <a:pt x="344347" y="1407922"/>
                </a:lnTo>
                <a:lnTo>
                  <a:pt x="344347" y="0"/>
                </a:lnTo>
                <a:lnTo>
                  <a:pt x="0" y="0"/>
                </a:lnTo>
                <a:lnTo>
                  <a:pt x="0" y="1407922"/>
                </a:lnTo>
                <a:close/>
              </a:path>
            </a:pathLst>
          </a:custGeom>
          <a:ln w="18287">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4351977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419600" cy="543560"/>
          </a:xfrm>
          <a:prstGeom prst="rect">
            <a:avLst/>
          </a:prstGeom>
        </p:spPr>
        <p:txBody>
          <a:bodyPr vert="horz" wrap="square" lIns="0" tIns="12065" rIns="0" bIns="0" rtlCol="0">
            <a:spAutoFit/>
          </a:bodyPr>
          <a:lstStyle/>
          <a:p>
            <a:pPr marL="12700">
              <a:lnSpc>
                <a:spcPct val="100000"/>
              </a:lnSpc>
              <a:spcBef>
                <a:spcPts val="95"/>
              </a:spcBef>
            </a:pPr>
            <a:r>
              <a:rPr spc="-5" dirty="0"/>
              <a:t>Reconstructing</a:t>
            </a:r>
            <a:r>
              <a:rPr spc="0" dirty="0"/>
              <a:t> </a:t>
            </a:r>
            <a:r>
              <a:rPr spc="-5" dirty="0"/>
              <a:t>images</a:t>
            </a:r>
          </a:p>
        </p:txBody>
      </p:sp>
      <p:sp>
        <p:nvSpPr>
          <p:cNvPr id="3" name="object 3"/>
          <p:cNvSpPr txBox="1"/>
          <p:nvPr/>
        </p:nvSpPr>
        <p:spPr>
          <a:xfrm>
            <a:off x="685291" y="1154430"/>
            <a:ext cx="7848600" cy="1859483"/>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3000" b="0" i="0" u="none" strike="noStrike" kern="1200" cap="none" spc="-5" normalizeH="0" baseline="0" noProof="0" dirty="0">
                <a:ln>
                  <a:noFill/>
                </a:ln>
                <a:solidFill>
                  <a:prstClr val="black"/>
                </a:solidFill>
                <a:effectLst/>
                <a:uLnTx/>
                <a:uFillTx/>
                <a:latin typeface="Arial"/>
                <a:ea typeface="+mn-ea"/>
                <a:cs typeface="Arial"/>
              </a:rPr>
              <a:t>Find an image such</a:t>
            </a:r>
            <a:r>
              <a:rPr kumimoji="0" sz="3000" b="0" i="0" u="none" strike="noStrike" kern="1200" cap="none" spc="-170" normalizeH="0" baseline="0" noProof="0" dirty="0">
                <a:ln>
                  <a:noFill/>
                </a:ln>
                <a:solidFill>
                  <a:prstClr val="black"/>
                </a:solidFill>
                <a:effectLst/>
                <a:uLnTx/>
                <a:uFillTx/>
                <a:latin typeface="Arial"/>
                <a:ea typeface="+mn-ea"/>
                <a:cs typeface="Arial"/>
              </a:rPr>
              <a:t> </a:t>
            </a:r>
            <a:r>
              <a:rPr kumimoji="0" sz="3000" b="0" i="0" u="none" strike="noStrike" kern="1200" cap="none" spc="-5" normalizeH="0" baseline="0" noProof="0" dirty="0">
                <a:ln>
                  <a:noFill/>
                </a:ln>
                <a:solidFill>
                  <a:prstClr val="black"/>
                </a:solidFill>
                <a:effectLst/>
                <a:uLnTx/>
                <a:uFillTx/>
                <a:latin typeface="Arial"/>
                <a:ea typeface="+mn-ea"/>
                <a:cs typeface="Arial"/>
              </a:rPr>
              <a:t>that:</a:t>
            </a:r>
            <a:endParaRPr kumimoji="0" sz="3000" b="0" i="0" u="none" strike="noStrike" kern="1200" cap="none" spc="0" normalizeH="0" baseline="0" noProof="0" dirty="0">
              <a:ln>
                <a:noFill/>
              </a:ln>
              <a:solidFill>
                <a:prstClr val="black"/>
              </a:solidFill>
              <a:effectLst/>
              <a:uLnTx/>
              <a:uFillTx/>
              <a:latin typeface="Arial"/>
              <a:ea typeface="+mn-ea"/>
              <a:cs typeface="Arial"/>
            </a:endParaRPr>
          </a:p>
          <a:p>
            <a:pPr marL="469900" marR="0" lvl="0" indent="-355600" algn="l" defTabSz="914400" rtl="0" eaLnBrk="1" fontAlgn="auto" latinLnBrk="0" hangingPunct="1">
              <a:lnSpc>
                <a:spcPct val="100000"/>
              </a:lnSpc>
              <a:spcBef>
                <a:spcPts val="0"/>
              </a:spcBef>
              <a:spcAft>
                <a:spcPts val="0"/>
              </a:spcAft>
              <a:buClrTx/>
              <a:buSzTx/>
              <a:buFontTx/>
              <a:buChar char="-"/>
              <a:tabLst>
                <a:tab pos="469900" algn="l"/>
                <a:tab pos="470534" algn="l"/>
              </a:tabLst>
              <a:defRPr/>
            </a:pPr>
            <a:r>
              <a:rPr kumimoji="0" sz="3000" b="0" i="0" u="none" strike="noStrike" kern="1200" cap="none" spc="-5" normalizeH="0" baseline="0" noProof="0" dirty="0">
                <a:ln>
                  <a:noFill/>
                </a:ln>
                <a:solidFill>
                  <a:prstClr val="black"/>
                </a:solidFill>
                <a:effectLst/>
                <a:uLnTx/>
                <a:uFillTx/>
                <a:latin typeface="Arial"/>
                <a:ea typeface="+mn-ea"/>
                <a:cs typeface="Arial"/>
              </a:rPr>
              <a:t>Its </a:t>
            </a:r>
            <a:r>
              <a:rPr kumimoji="0" sz="3000" b="0" i="0" u="none" strike="noStrike" kern="1200" cap="none" spc="0" normalizeH="0" baseline="0" noProof="0" dirty="0">
                <a:ln>
                  <a:noFill/>
                </a:ln>
                <a:solidFill>
                  <a:prstClr val="black"/>
                </a:solidFill>
                <a:effectLst/>
                <a:uLnTx/>
                <a:uFillTx/>
                <a:latin typeface="Arial"/>
                <a:ea typeface="+mn-ea"/>
                <a:cs typeface="Arial"/>
              </a:rPr>
              <a:t>code is </a:t>
            </a:r>
            <a:r>
              <a:rPr kumimoji="0" sz="3000" b="0" i="0" u="none" strike="noStrike" kern="1200" cap="none" spc="-5" normalizeH="0" baseline="0" noProof="0" dirty="0">
                <a:ln>
                  <a:noFill/>
                </a:ln>
                <a:solidFill>
                  <a:prstClr val="black"/>
                </a:solidFill>
                <a:effectLst/>
                <a:uLnTx/>
                <a:uFillTx/>
                <a:latin typeface="Arial"/>
                <a:ea typeface="+mn-ea"/>
                <a:cs typeface="Arial"/>
              </a:rPr>
              <a:t>similar </a:t>
            </a:r>
            <a:r>
              <a:rPr kumimoji="0" sz="3000" b="0" i="0" u="none" strike="noStrike" kern="1200" cap="none" spc="0" normalizeH="0" baseline="0" noProof="0" dirty="0">
                <a:ln>
                  <a:noFill/>
                </a:ln>
                <a:solidFill>
                  <a:prstClr val="black"/>
                </a:solidFill>
                <a:effectLst/>
                <a:uLnTx/>
                <a:uFillTx/>
                <a:latin typeface="Arial"/>
                <a:ea typeface="+mn-ea"/>
                <a:cs typeface="Arial"/>
              </a:rPr>
              <a:t>to a given</a:t>
            </a:r>
            <a:r>
              <a:rPr kumimoji="0" sz="3000" b="0" i="0" u="none" strike="noStrike" kern="1200" cap="none" spc="-200" normalizeH="0" baseline="0" noProof="0" dirty="0">
                <a:ln>
                  <a:noFill/>
                </a:ln>
                <a:solidFill>
                  <a:prstClr val="black"/>
                </a:solidFill>
                <a:effectLst/>
                <a:uLnTx/>
                <a:uFillTx/>
                <a:latin typeface="Arial"/>
                <a:ea typeface="+mn-ea"/>
                <a:cs typeface="Arial"/>
              </a:rPr>
              <a:t> </a:t>
            </a:r>
            <a:r>
              <a:rPr kumimoji="0" sz="3000" b="0" i="0" u="none" strike="noStrike" kern="1200" cap="none" spc="0" normalizeH="0" baseline="0" noProof="0" dirty="0">
                <a:ln>
                  <a:noFill/>
                </a:ln>
                <a:solidFill>
                  <a:prstClr val="black"/>
                </a:solidFill>
                <a:effectLst/>
                <a:uLnTx/>
                <a:uFillTx/>
                <a:latin typeface="Arial"/>
                <a:ea typeface="+mn-ea"/>
                <a:cs typeface="Arial"/>
              </a:rPr>
              <a:t>code</a:t>
            </a:r>
          </a:p>
          <a:p>
            <a:pPr marL="469900" marR="0" lvl="0" indent="-355600" algn="l" defTabSz="914400" rtl="0" eaLnBrk="1" fontAlgn="auto" latinLnBrk="0" hangingPunct="1">
              <a:lnSpc>
                <a:spcPct val="100000"/>
              </a:lnSpc>
              <a:spcBef>
                <a:spcPts val="0"/>
              </a:spcBef>
              <a:spcAft>
                <a:spcPts val="0"/>
              </a:spcAft>
              <a:buClrTx/>
              <a:buSzTx/>
              <a:buFontTx/>
              <a:buChar char="-"/>
              <a:tabLst>
                <a:tab pos="469900" algn="l"/>
                <a:tab pos="470534" algn="l"/>
              </a:tabLst>
              <a:defRPr/>
            </a:pPr>
            <a:r>
              <a:rPr kumimoji="0" sz="3000" b="0" i="0" u="none" strike="noStrike" kern="1200" cap="none" spc="-5" normalizeH="0" baseline="0" noProof="0" dirty="0">
                <a:ln>
                  <a:noFill/>
                </a:ln>
                <a:solidFill>
                  <a:prstClr val="black"/>
                </a:solidFill>
                <a:effectLst/>
                <a:uLnTx/>
                <a:uFillTx/>
                <a:latin typeface="Arial"/>
                <a:ea typeface="+mn-ea"/>
                <a:cs typeface="Arial"/>
              </a:rPr>
              <a:t>It “looks </a:t>
            </a:r>
            <a:r>
              <a:rPr kumimoji="0" sz="3000" b="0" i="0" u="none" strike="noStrike" kern="1200" cap="none" spc="-10" normalizeH="0" baseline="0" noProof="0" dirty="0">
                <a:ln>
                  <a:noFill/>
                </a:ln>
                <a:solidFill>
                  <a:prstClr val="black"/>
                </a:solidFill>
                <a:effectLst/>
                <a:uLnTx/>
                <a:uFillTx/>
                <a:latin typeface="Arial"/>
                <a:ea typeface="+mn-ea"/>
                <a:cs typeface="Arial"/>
              </a:rPr>
              <a:t>natural” </a:t>
            </a:r>
            <a:endParaRPr kumimoji="0" lang="en-US" sz="3000" b="0" i="0" u="none" strike="noStrike" kern="1200" cap="none" spc="-10" normalizeH="0" baseline="0" noProof="0" dirty="0">
              <a:ln>
                <a:noFill/>
              </a:ln>
              <a:solidFill>
                <a:prstClr val="black"/>
              </a:solidFill>
              <a:effectLst/>
              <a:uLnTx/>
              <a:uFillTx/>
              <a:latin typeface="Arial"/>
              <a:ea typeface="+mn-ea"/>
              <a:cs typeface="Arial"/>
            </a:endParaRPr>
          </a:p>
          <a:p>
            <a:pPr marL="927100" marR="0" lvl="1" indent="-355600" algn="l" defTabSz="914400" rtl="0" eaLnBrk="1" fontAlgn="auto" latinLnBrk="0" hangingPunct="1">
              <a:lnSpc>
                <a:spcPct val="100000"/>
              </a:lnSpc>
              <a:spcBef>
                <a:spcPts val="0"/>
              </a:spcBef>
              <a:spcAft>
                <a:spcPts val="0"/>
              </a:spcAft>
              <a:buClrTx/>
              <a:buSzTx/>
              <a:buFontTx/>
              <a:buChar char="-"/>
              <a:tabLst>
                <a:tab pos="469900" algn="l"/>
                <a:tab pos="470534" algn="l"/>
              </a:tabLst>
              <a:defRPr/>
            </a:pPr>
            <a:r>
              <a:rPr kumimoji="0" lang="en-US" sz="3000" b="0" i="0" u="none" strike="noStrike" kern="1200" cap="none" spc="-10" normalizeH="0" baseline="0" noProof="0" dirty="0">
                <a:ln>
                  <a:noFill/>
                </a:ln>
                <a:solidFill>
                  <a:prstClr val="black"/>
                </a:solidFill>
                <a:effectLst/>
                <a:uLnTx/>
                <a:uFillTx/>
                <a:latin typeface="Arial"/>
                <a:ea typeface="+mn-ea"/>
                <a:cs typeface="Arial"/>
              </a:rPr>
              <a:t>Neighboring pixels should look similar</a:t>
            </a:r>
            <a:endParaRPr kumimoji="0" sz="30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object 4"/>
          <p:cNvSpPr/>
          <p:nvPr/>
        </p:nvSpPr>
        <p:spPr>
          <a:xfrm>
            <a:off x="2343911" y="4155947"/>
            <a:ext cx="3944112" cy="5715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1729739" y="3366515"/>
            <a:ext cx="5172456" cy="742187"/>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7" name="TextBox 6">
            <a:extLst>
              <a:ext uri="{FF2B5EF4-FFF2-40B4-BE49-F238E27FC236}">
                <a16:creationId xmlns:a16="http://schemas.microsoft.com/office/drawing/2014/main" id="{345A5ED2-E7C6-46A5-88F3-E56258CFE79E}"/>
              </a:ext>
            </a:extLst>
          </p:cNvPr>
          <p:cNvSpPr txBox="1"/>
          <p:nvPr/>
        </p:nvSpPr>
        <p:spPr>
          <a:xfrm>
            <a:off x="735979" y="3388817"/>
            <a:ext cx="1271239" cy="461665"/>
          </a:xfrm>
          <a:prstGeom prst="rect">
            <a:avLst/>
          </a:prstGeom>
          <a:noFill/>
        </p:spPr>
        <p:txBody>
          <a:bodyPr wrap="square" rtlCol="0">
            <a:spAutoFit/>
          </a:bodyPr>
          <a:lstStyle/>
          <a:p>
            <a:r>
              <a:rPr lang="en-US" sz="2400" dirty="0"/>
              <a:t>Image</a:t>
            </a:r>
          </a:p>
        </p:txBody>
      </p:sp>
    </p:spTree>
    <p:extLst>
      <p:ext uri="{BB962C8B-B14F-4D97-AF65-F5344CB8AC3E}">
        <p14:creationId xmlns:p14="http://schemas.microsoft.com/office/powerpoint/2010/main" val="15777851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419600" cy="543560"/>
          </a:xfrm>
          <a:prstGeom prst="rect">
            <a:avLst/>
          </a:prstGeom>
        </p:spPr>
        <p:txBody>
          <a:bodyPr vert="horz" wrap="square" lIns="0" tIns="12065" rIns="0" bIns="0" rtlCol="0">
            <a:spAutoFit/>
          </a:bodyPr>
          <a:lstStyle/>
          <a:p>
            <a:pPr marL="12700">
              <a:lnSpc>
                <a:spcPct val="100000"/>
              </a:lnSpc>
              <a:spcBef>
                <a:spcPts val="95"/>
              </a:spcBef>
            </a:pPr>
            <a:r>
              <a:rPr spc="-5" dirty="0"/>
              <a:t>Reconstructing</a:t>
            </a:r>
            <a:r>
              <a:rPr spc="0" dirty="0"/>
              <a:t> </a:t>
            </a:r>
            <a:r>
              <a:rPr spc="-5" dirty="0"/>
              <a:t>images</a:t>
            </a:r>
          </a:p>
        </p:txBody>
      </p:sp>
      <p:sp>
        <p:nvSpPr>
          <p:cNvPr id="3" name="object 3"/>
          <p:cNvSpPr/>
          <p:nvPr/>
        </p:nvSpPr>
        <p:spPr>
          <a:xfrm>
            <a:off x="1764792" y="1719072"/>
            <a:ext cx="5277611" cy="35814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p:nvPr/>
        </p:nvSpPr>
        <p:spPr>
          <a:xfrm>
            <a:off x="970889" y="5491988"/>
            <a:ext cx="7116445" cy="639445"/>
          </a:xfrm>
          <a:prstGeom prst="rect">
            <a:avLst/>
          </a:prstGeom>
        </p:spPr>
        <p:txBody>
          <a:bodyPr vert="horz" wrap="square" lIns="0" tIns="13335" rIns="0" bIns="0" rtlCol="0">
            <a:spAutoFit/>
          </a:bodyPr>
          <a:lstStyle/>
          <a:p>
            <a:pPr marL="0" marR="0" lvl="0" indent="0" algn="ctr" defTabSz="914400" rtl="0" eaLnBrk="1" fontAlgn="auto" latinLnBrk="0" hangingPunct="1">
              <a:lnSpc>
                <a:spcPct val="100000"/>
              </a:lnSpc>
              <a:spcBef>
                <a:spcPts val="105"/>
              </a:spcBef>
              <a:spcAft>
                <a:spcPts val="0"/>
              </a:spcAft>
              <a:buClrTx/>
              <a:buSzTx/>
              <a:buFontTx/>
              <a:buNone/>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Understanding </a:t>
            </a:r>
            <a:r>
              <a:rPr kumimoji="0" sz="2000" b="0" i="1" u="none" strike="noStrike" kern="1200" cap="none" spc="0" normalizeH="0" baseline="0" noProof="0" dirty="0">
                <a:ln>
                  <a:noFill/>
                </a:ln>
                <a:solidFill>
                  <a:prstClr val="black"/>
                </a:solidFill>
                <a:effectLst/>
                <a:uLnTx/>
                <a:uFillTx/>
                <a:latin typeface="Arial"/>
                <a:ea typeface="+mn-ea"/>
                <a:cs typeface="Arial"/>
              </a:rPr>
              <a:t>Deep </a:t>
            </a:r>
            <a:r>
              <a:rPr kumimoji="0" sz="2000" b="0" i="1" u="none" strike="noStrike" kern="1200" cap="none" spc="-5" normalizeH="0" baseline="0" noProof="0" dirty="0">
                <a:ln>
                  <a:noFill/>
                </a:ln>
                <a:solidFill>
                  <a:prstClr val="black"/>
                </a:solidFill>
                <a:effectLst/>
                <a:uLnTx/>
                <a:uFillTx/>
                <a:latin typeface="Arial"/>
                <a:ea typeface="+mn-ea"/>
                <a:cs typeface="Arial"/>
              </a:rPr>
              <a:t>Image Representations </a:t>
            </a:r>
            <a:r>
              <a:rPr kumimoji="0" sz="2000" b="0" i="1" u="none" strike="noStrike" kern="1200" cap="none" spc="0" normalizeH="0" baseline="0" noProof="0" dirty="0">
                <a:ln>
                  <a:noFill/>
                </a:ln>
                <a:solidFill>
                  <a:prstClr val="black"/>
                </a:solidFill>
                <a:effectLst/>
                <a:uLnTx/>
                <a:uFillTx/>
                <a:latin typeface="Arial"/>
                <a:ea typeface="+mn-ea"/>
                <a:cs typeface="Arial"/>
              </a:rPr>
              <a:t>by </a:t>
            </a:r>
            <a:r>
              <a:rPr kumimoji="0" sz="2000" b="0" i="1" u="none" strike="noStrike" kern="1200" cap="none" spc="-5" normalizeH="0" baseline="0" noProof="0" dirty="0">
                <a:ln>
                  <a:noFill/>
                </a:ln>
                <a:solidFill>
                  <a:prstClr val="black"/>
                </a:solidFill>
                <a:effectLst/>
                <a:uLnTx/>
                <a:uFillTx/>
                <a:latin typeface="Arial"/>
                <a:ea typeface="+mn-ea"/>
                <a:cs typeface="Arial"/>
              </a:rPr>
              <a:t>Inverting</a:t>
            </a:r>
            <a:r>
              <a:rPr kumimoji="0" sz="2000" b="0" i="1" u="none" strike="noStrike" kern="1200" cap="none" spc="-235" normalizeH="0" baseline="0" noProof="0" dirty="0">
                <a:ln>
                  <a:noFill/>
                </a:ln>
                <a:solidFill>
                  <a:prstClr val="black"/>
                </a:solidFill>
                <a:effectLst/>
                <a:uLnTx/>
                <a:uFillTx/>
                <a:latin typeface="Arial"/>
                <a:ea typeface="+mn-ea"/>
                <a:cs typeface="Arial"/>
              </a:rPr>
              <a:t> </a:t>
            </a:r>
            <a:r>
              <a:rPr kumimoji="0" sz="2000" b="0" i="1" u="none" strike="noStrike" kern="1200" cap="none" spc="0" normalizeH="0" baseline="0" noProof="0" dirty="0">
                <a:ln>
                  <a:noFill/>
                </a:ln>
                <a:solidFill>
                  <a:prstClr val="black"/>
                </a:solidFill>
                <a:effectLst/>
                <a:uLnTx/>
                <a:uFillTx/>
                <a:latin typeface="Arial"/>
                <a:ea typeface="+mn-ea"/>
                <a:cs typeface="Arial"/>
              </a:rPr>
              <a:t>Them</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2540" marR="0" lvl="0" indent="0" algn="ctr" defTabSz="914400" rtl="0" eaLnBrk="1" fontAlgn="auto" latinLnBrk="0" hangingPunct="1">
              <a:lnSpc>
                <a:spcPct val="100000"/>
              </a:lnSpc>
              <a:spcBef>
                <a:spcPts val="25"/>
              </a:spcBef>
              <a:spcAft>
                <a:spcPts val="0"/>
              </a:spcAft>
              <a:buClrTx/>
              <a:buSzTx/>
              <a:buFontTx/>
              <a:buNone/>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[Mahendran </a:t>
            </a:r>
            <a:r>
              <a:rPr kumimoji="0" sz="2000" b="0" i="1" u="none" strike="noStrike" kern="1200" cap="none" spc="0" normalizeH="0" baseline="0" noProof="0" dirty="0">
                <a:ln>
                  <a:noFill/>
                </a:ln>
                <a:solidFill>
                  <a:prstClr val="black"/>
                </a:solidFill>
                <a:effectLst/>
                <a:uLnTx/>
                <a:uFillTx/>
                <a:latin typeface="Arial"/>
                <a:ea typeface="+mn-ea"/>
                <a:cs typeface="Arial"/>
              </a:rPr>
              <a:t>and Vedaldi,</a:t>
            </a:r>
            <a:r>
              <a:rPr kumimoji="0" sz="2000" b="0" i="1" u="none" strike="noStrike" kern="1200" cap="none" spc="-180" normalizeH="0" baseline="0" noProof="0" dirty="0">
                <a:ln>
                  <a:noFill/>
                </a:ln>
                <a:solidFill>
                  <a:prstClr val="black"/>
                </a:solidFill>
                <a:effectLst/>
                <a:uLnTx/>
                <a:uFillTx/>
                <a:latin typeface="Arial"/>
                <a:ea typeface="+mn-ea"/>
                <a:cs typeface="Arial"/>
              </a:rPr>
              <a:t> </a:t>
            </a:r>
            <a:r>
              <a:rPr kumimoji="0" sz="2000" b="0" i="1" u="none" strike="noStrike" kern="1200" cap="none" spc="0" normalizeH="0" baseline="0" noProof="0" dirty="0">
                <a:ln>
                  <a:noFill/>
                </a:ln>
                <a:solidFill>
                  <a:prstClr val="black"/>
                </a:solidFill>
                <a:effectLst/>
                <a:uLnTx/>
                <a:uFillTx/>
                <a:latin typeface="Arial"/>
                <a:ea typeface="+mn-ea"/>
                <a:cs typeface="Arial"/>
              </a:rPr>
              <a:t>2014]</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txBox="1"/>
          <p:nvPr/>
        </p:nvSpPr>
        <p:spPr>
          <a:xfrm>
            <a:off x="198221" y="1924304"/>
            <a:ext cx="1120140"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original</a:t>
            </a:r>
            <a:r>
              <a:rPr kumimoji="0" sz="1400" b="0" i="0" u="none" strike="noStrike" kern="1200" cap="none" spc="-17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image</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p:nvPr/>
        </p:nvSpPr>
        <p:spPr>
          <a:xfrm>
            <a:off x="906780" y="2394204"/>
            <a:ext cx="670560" cy="188595"/>
          </a:xfrm>
          <a:custGeom>
            <a:avLst/>
            <a:gdLst/>
            <a:ahLst/>
            <a:cxnLst/>
            <a:rect l="l" t="t" r="r" b="b"/>
            <a:pathLst>
              <a:path w="670560" h="188594">
                <a:moveTo>
                  <a:pt x="0" y="0"/>
                </a:moveTo>
                <a:lnTo>
                  <a:pt x="670179" y="188595"/>
                </a:lnTo>
              </a:path>
            </a:pathLst>
          </a:custGeom>
          <a:ln w="18288">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568196" y="2551176"/>
            <a:ext cx="91440" cy="60960"/>
          </a:xfrm>
          <a:custGeom>
            <a:avLst/>
            <a:gdLst/>
            <a:ahLst/>
            <a:cxnLst/>
            <a:rect l="l" t="t" r="r" b="b"/>
            <a:pathLst>
              <a:path w="91439" h="60960">
                <a:moveTo>
                  <a:pt x="0" y="60578"/>
                </a:moveTo>
                <a:lnTo>
                  <a:pt x="91059" y="53594"/>
                </a:lnTo>
                <a:lnTo>
                  <a:pt x="16890" y="0"/>
                </a:lnTo>
                <a:lnTo>
                  <a:pt x="0" y="60578"/>
                </a:lnTo>
                <a:close/>
              </a:path>
            </a:pathLst>
          </a:custGeom>
          <a:ln w="18287">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txBox="1"/>
          <p:nvPr/>
        </p:nvSpPr>
        <p:spPr>
          <a:xfrm>
            <a:off x="7162038" y="2019122"/>
            <a:ext cx="1658577" cy="1701164"/>
          </a:xfrm>
          <a:prstGeom prst="rect">
            <a:avLst/>
          </a:prstGeom>
        </p:spPr>
        <p:txBody>
          <a:bodyPr vert="horz" wrap="square" lIns="0" tIns="9525" rIns="0" bIns="0" rtlCol="0">
            <a:spAutoFit/>
          </a:bodyPr>
          <a:lstStyle/>
          <a:p>
            <a:pPr marL="12700" marR="5080" lvl="0" indent="0" algn="l" defTabSz="914400" rtl="0" eaLnBrk="1" fontAlgn="auto" latinLnBrk="0" hangingPunct="1">
              <a:lnSpc>
                <a:spcPct val="101099"/>
              </a:lnSpc>
              <a:spcBef>
                <a:spcPts val="75"/>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Arial"/>
                <a:ea typeface="+mn-ea"/>
                <a:cs typeface="Arial"/>
              </a:rPr>
              <a:t>Re</a:t>
            </a:r>
            <a:r>
              <a:rPr kumimoji="0" sz="1800" b="0" i="0" u="none" strike="noStrike" kern="1200" cap="none" spc="0" normalizeH="0" baseline="0" noProof="0" dirty="0">
                <a:ln>
                  <a:noFill/>
                </a:ln>
                <a:solidFill>
                  <a:prstClr val="black"/>
                </a:solidFill>
                <a:effectLst/>
                <a:uLnTx/>
                <a:uFillTx/>
                <a:latin typeface="Arial"/>
                <a:ea typeface="+mn-ea"/>
                <a:cs typeface="Arial"/>
              </a:rPr>
              <a:t>c</a:t>
            </a:r>
            <a:r>
              <a:rPr kumimoji="0" sz="1800" b="0" i="0" u="none" strike="noStrike" kern="1200" cap="none" spc="-10" normalizeH="0" baseline="0" noProof="0" dirty="0">
                <a:ln>
                  <a:noFill/>
                </a:ln>
                <a:solidFill>
                  <a:prstClr val="black"/>
                </a:solidFill>
                <a:effectLst/>
                <a:uLnTx/>
                <a:uFillTx/>
                <a:latin typeface="Arial"/>
                <a:ea typeface="+mn-ea"/>
                <a:cs typeface="Arial"/>
              </a:rPr>
              <a:t>on</a:t>
            </a:r>
            <a:r>
              <a:rPr kumimoji="0" sz="1800" b="0" i="0" u="none" strike="noStrike" kern="1200" cap="none" spc="0" normalizeH="0" baseline="0" noProof="0" dirty="0">
                <a:ln>
                  <a:noFill/>
                </a:ln>
                <a:solidFill>
                  <a:prstClr val="black"/>
                </a:solidFill>
                <a:effectLst/>
                <a:uLnTx/>
                <a:uFillTx/>
                <a:latin typeface="Arial"/>
                <a:ea typeface="+mn-ea"/>
                <a:cs typeface="Arial"/>
              </a:rPr>
              <a:t>stru</a:t>
            </a:r>
            <a:r>
              <a:rPr kumimoji="0" sz="1800" b="0" i="0" u="none" strike="noStrike" kern="1200" cap="none" spc="-10" normalizeH="0" baseline="0" noProof="0" dirty="0">
                <a:ln>
                  <a:noFill/>
                </a:ln>
                <a:solidFill>
                  <a:prstClr val="black"/>
                </a:solidFill>
                <a:effectLst/>
                <a:uLnTx/>
                <a:uFillTx/>
                <a:latin typeface="Arial"/>
                <a:ea typeface="+mn-ea"/>
                <a:cs typeface="Arial"/>
              </a:rPr>
              <a:t>ct</a:t>
            </a:r>
            <a:r>
              <a:rPr kumimoji="0" sz="1800" b="0" i="0" u="none" strike="noStrike" kern="1200" cap="none" spc="0" normalizeH="0" baseline="0" noProof="0" dirty="0">
                <a:ln>
                  <a:noFill/>
                </a:ln>
                <a:solidFill>
                  <a:prstClr val="black"/>
                </a:solidFill>
                <a:effectLst/>
                <a:uLnTx/>
                <a:uFillTx/>
                <a:latin typeface="Arial"/>
                <a:ea typeface="+mn-ea"/>
                <a:cs typeface="Arial"/>
              </a:rPr>
              <a:t>i</a:t>
            </a:r>
            <a:r>
              <a:rPr kumimoji="0" sz="1800" b="0" i="0" u="none" strike="noStrike" kern="1200" cap="none" spc="-15" normalizeH="0" baseline="0" noProof="0" dirty="0">
                <a:ln>
                  <a:noFill/>
                </a:ln>
                <a:solidFill>
                  <a:prstClr val="black"/>
                </a:solidFill>
                <a:effectLst/>
                <a:uLnTx/>
                <a:uFillTx/>
                <a:latin typeface="Arial"/>
                <a:ea typeface="+mn-ea"/>
                <a:cs typeface="Arial"/>
              </a:rPr>
              <a:t>o</a:t>
            </a:r>
            <a:r>
              <a:rPr kumimoji="0" sz="1800" b="0" i="0" u="none" strike="noStrike" kern="1200" cap="none" spc="-10" normalizeH="0" baseline="0" noProof="0" dirty="0">
                <a:ln>
                  <a:noFill/>
                </a:ln>
                <a:solidFill>
                  <a:prstClr val="black"/>
                </a:solidFill>
                <a:effectLst/>
                <a:uLnTx/>
                <a:uFillTx/>
                <a:latin typeface="Arial"/>
                <a:ea typeface="+mn-ea"/>
                <a:cs typeface="Arial"/>
              </a:rPr>
              <a:t>n</a:t>
            </a:r>
            <a:r>
              <a:rPr kumimoji="0" sz="1800" b="0" i="0" u="none" strike="noStrike" kern="1200" cap="none" spc="0" normalizeH="0" baseline="0" noProof="0" dirty="0">
                <a:ln>
                  <a:noFill/>
                </a:ln>
                <a:solidFill>
                  <a:prstClr val="black"/>
                </a:solidFill>
                <a:effectLst/>
                <a:uLnTx/>
                <a:uFillTx/>
                <a:latin typeface="Arial"/>
                <a:ea typeface="+mn-ea"/>
                <a:cs typeface="Arial"/>
              </a:rPr>
              <a:t>s  from the </a:t>
            </a:r>
            <a:r>
              <a:rPr kumimoji="0" sz="1800" b="0" i="0" u="none" strike="noStrike" kern="1200" cap="none" spc="-5" normalizeH="0" baseline="0" noProof="0" dirty="0">
                <a:ln>
                  <a:noFill/>
                </a:ln>
                <a:solidFill>
                  <a:prstClr val="black"/>
                </a:solidFill>
                <a:effectLst/>
                <a:uLnTx/>
                <a:uFillTx/>
                <a:latin typeface="Arial"/>
                <a:ea typeface="+mn-ea"/>
                <a:cs typeface="Arial"/>
              </a:rPr>
              <a:t>1000  log probabilities  </a:t>
            </a:r>
            <a:r>
              <a:rPr kumimoji="0" sz="1800" b="0" i="0" u="none" strike="noStrike" kern="1200" cap="none" spc="0" normalizeH="0" baseline="0" noProof="0" dirty="0">
                <a:ln>
                  <a:noFill/>
                </a:ln>
                <a:solidFill>
                  <a:prstClr val="black"/>
                </a:solidFill>
                <a:effectLst/>
                <a:uLnTx/>
                <a:uFillTx/>
                <a:latin typeface="Arial"/>
                <a:ea typeface="+mn-ea"/>
                <a:cs typeface="Arial"/>
              </a:rPr>
              <a:t>for </a:t>
            </a:r>
            <a:r>
              <a:rPr kumimoji="0" sz="1800" b="0" i="0" u="none" strike="noStrike" kern="1200" cap="none" spc="-5" normalizeH="0" baseline="0" noProof="0" dirty="0">
                <a:ln>
                  <a:noFill/>
                </a:ln>
                <a:solidFill>
                  <a:prstClr val="black"/>
                </a:solidFill>
                <a:effectLst/>
                <a:uLnTx/>
                <a:uFillTx/>
                <a:latin typeface="Arial"/>
                <a:ea typeface="+mn-ea"/>
                <a:cs typeface="Arial"/>
              </a:rPr>
              <a:t>ImageNet  (ILSVRC)</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125"/>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classes</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0817232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4419600" cy="543560"/>
          </a:xfrm>
          <a:prstGeom prst="rect">
            <a:avLst/>
          </a:prstGeom>
        </p:spPr>
        <p:txBody>
          <a:bodyPr vert="horz" wrap="square" lIns="0" tIns="12065" rIns="0" bIns="0" rtlCol="0">
            <a:spAutoFit/>
          </a:bodyPr>
          <a:lstStyle/>
          <a:p>
            <a:pPr marL="12700">
              <a:lnSpc>
                <a:spcPct val="100000"/>
              </a:lnSpc>
              <a:spcBef>
                <a:spcPts val="95"/>
              </a:spcBef>
            </a:pPr>
            <a:r>
              <a:rPr spc="-5" dirty="0"/>
              <a:t>Reconstructing</a:t>
            </a:r>
            <a:r>
              <a:rPr spc="0" dirty="0"/>
              <a:t> </a:t>
            </a:r>
            <a:r>
              <a:rPr spc="-5" dirty="0"/>
              <a:t>images</a:t>
            </a:r>
          </a:p>
        </p:txBody>
      </p:sp>
      <p:sp>
        <p:nvSpPr>
          <p:cNvPr id="3" name="object 3"/>
          <p:cNvSpPr/>
          <p:nvPr/>
        </p:nvSpPr>
        <p:spPr>
          <a:xfrm>
            <a:off x="723900" y="2072639"/>
            <a:ext cx="7353300" cy="30480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p:nvPr/>
        </p:nvSpPr>
        <p:spPr>
          <a:xfrm>
            <a:off x="551484" y="1197940"/>
            <a:ext cx="7513955" cy="63690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Reconstructions </a:t>
            </a:r>
            <a:r>
              <a:rPr kumimoji="0" sz="2000" b="0" i="0" u="none" strike="noStrike" kern="1200" cap="none" spc="0" normalizeH="0" baseline="0" noProof="0" dirty="0">
                <a:ln>
                  <a:noFill/>
                </a:ln>
                <a:solidFill>
                  <a:prstClr val="black"/>
                </a:solidFill>
                <a:effectLst/>
                <a:uLnTx/>
                <a:uFillTx/>
                <a:latin typeface="Arial"/>
                <a:ea typeface="+mn-ea"/>
                <a:cs typeface="Arial"/>
              </a:rPr>
              <a:t>from the </a:t>
            </a:r>
            <a:r>
              <a:rPr kumimoji="0" sz="2000" b="0" i="0" u="none" strike="noStrike" kern="1200" cap="none" spc="-5" normalizeH="0" baseline="0" noProof="0" dirty="0">
                <a:ln>
                  <a:noFill/>
                </a:ln>
                <a:solidFill>
                  <a:prstClr val="black"/>
                </a:solidFill>
                <a:effectLst/>
                <a:uLnTx/>
                <a:uFillTx/>
                <a:latin typeface="Arial"/>
                <a:ea typeface="+mn-ea"/>
                <a:cs typeface="Arial"/>
              </a:rPr>
              <a:t>representation after </a:t>
            </a:r>
            <a:r>
              <a:rPr kumimoji="0" sz="2000" b="0" i="0" u="none" strike="noStrike" kern="1200" cap="none" spc="0" normalizeH="0" baseline="0" noProof="0" dirty="0">
                <a:ln>
                  <a:noFill/>
                </a:ln>
                <a:solidFill>
                  <a:prstClr val="black"/>
                </a:solidFill>
                <a:effectLst/>
                <a:uLnTx/>
                <a:uFillTx/>
                <a:latin typeface="Arial"/>
                <a:ea typeface="+mn-ea"/>
                <a:cs typeface="Arial"/>
              </a:rPr>
              <a:t>last last pooling</a:t>
            </a:r>
            <a:r>
              <a:rPr kumimoji="0" sz="2000" b="0" i="0" u="none" strike="noStrike" kern="1200" cap="none" spc="-385"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layer</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(immediately </a:t>
            </a:r>
            <a:r>
              <a:rPr kumimoji="0" sz="2000" b="0" i="0" u="none" strike="noStrike" kern="1200" cap="none" spc="0" normalizeH="0" baseline="0" noProof="0" dirty="0">
                <a:ln>
                  <a:noFill/>
                </a:ln>
                <a:solidFill>
                  <a:prstClr val="black"/>
                </a:solidFill>
                <a:effectLst/>
                <a:uLnTx/>
                <a:uFillTx/>
                <a:latin typeface="Arial"/>
                <a:ea typeface="+mn-ea"/>
                <a:cs typeface="Arial"/>
              </a:rPr>
              <a:t>before the first Fully </a:t>
            </a:r>
            <a:r>
              <a:rPr kumimoji="0" sz="2000" b="0" i="0" u="none" strike="noStrike" kern="1200" cap="none" spc="-5" normalizeH="0" baseline="0" noProof="0" dirty="0">
                <a:ln>
                  <a:noFill/>
                </a:ln>
                <a:solidFill>
                  <a:prstClr val="black"/>
                </a:solidFill>
                <a:effectLst/>
                <a:uLnTx/>
                <a:uFillTx/>
                <a:latin typeface="Arial"/>
                <a:ea typeface="+mn-ea"/>
                <a:cs typeface="Arial"/>
              </a:rPr>
              <a:t>Connected</a:t>
            </a:r>
            <a:r>
              <a:rPr kumimoji="0" sz="2000" b="0" i="0" u="none" strike="noStrike" kern="1200" cap="none" spc="-160" normalizeH="0" baseline="0" noProof="0" dirty="0">
                <a:ln>
                  <a:noFill/>
                </a:ln>
                <a:solidFill>
                  <a:prstClr val="black"/>
                </a:solidFill>
                <a:effectLst/>
                <a:uLnTx/>
                <a:uFillTx/>
                <a:latin typeface="Arial"/>
                <a:ea typeface="+mn-ea"/>
                <a:cs typeface="Arial"/>
              </a:rPr>
              <a:t> </a:t>
            </a:r>
            <a:r>
              <a:rPr kumimoji="0" sz="2000" b="0" i="0" u="none" strike="noStrike" kern="1200" cap="none" spc="-5" normalizeH="0" baseline="0" noProof="0" dirty="0">
                <a:ln>
                  <a:noFill/>
                </a:ln>
                <a:solidFill>
                  <a:prstClr val="black"/>
                </a:solidFill>
                <a:effectLst/>
                <a:uLnTx/>
                <a:uFillTx/>
                <a:latin typeface="Arial"/>
                <a:ea typeface="+mn-ea"/>
                <a:cs typeface="Arial"/>
              </a:rPr>
              <a:t>layer)</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6173818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764540" y="212547"/>
            <a:ext cx="2348865" cy="543560"/>
          </a:xfrm>
          <a:prstGeom prst="rect">
            <a:avLst/>
          </a:prstGeom>
        </p:spPr>
        <p:txBody>
          <a:bodyPr vert="horz" wrap="square" lIns="0" tIns="12065" rIns="0" bIns="0" rtlCol="0">
            <a:spAutoFit/>
          </a:bodyPr>
          <a:lstStyle/>
          <a:p>
            <a:pPr marL="12700">
              <a:lnSpc>
                <a:spcPct val="100000"/>
              </a:lnSpc>
              <a:spcBef>
                <a:spcPts val="95"/>
              </a:spcBef>
            </a:pPr>
            <a:r>
              <a:rPr spc="-5" dirty="0"/>
              <a:t>Dee</a:t>
            </a:r>
            <a:r>
              <a:rPr spc="-20" dirty="0"/>
              <a:t>p</a:t>
            </a:r>
            <a:r>
              <a:rPr spc="-5" dirty="0"/>
              <a:t>Dre</a:t>
            </a:r>
            <a:r>
              <a:rPr spc="-20" dirty="0"/>
              <a:t>a</a:t>
            </a:r>
            <a:r>
              <a:rPr spc="-5" dirty="0"/>
              <a:t>m</a:t>
            </a:r>
          </a:p>
        </p:txBody>
      </p:sp>
      <p:sp>
        <p:nvSpPr>
          <p:cNvPr id="4" name="object 4"/>
          <p:cNvSpPr/>
          <p:nvPr/>
        </p:nvSpPr>
        <p:spPr>
          <a:xfrm>
            <a:off x="47244" y="909827"/>
            <a:ext cx="2778252" cy="416661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2927604" y="909827"/>
            <a:ext cx="2964180" cy="416661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5942076" y="3535679"/>
            <a:ext cx="3104387" cy="1543812"/>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5949696" y="937260"/>
            <a:ext cx="3105911" cy="2458212"/>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txBox="1"/>
          <p:nvPr/>
        </p:nvSpPr>
        <p:spPr>
          <a:xfrm>
            <a:off x="2563748" y="5999479"/>
            <a:ext cx="3995420"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DeepDream </a:t>
            </a:r>
            <a:r>
              <a:rPr kumimoji="0" sz="1400" b="0" i="0" u="none" strike="noStrike" kern="1200" cap="none" spc="25" normalizeH="0" baseline="0" noProof="0" dirty="0">
                <a:ln>
                  <a:noFill/>
                </a:ln>
                <a:solidFill>
                  <a:prstClr val="black"/>
                </a:solidFill>
                <a:effectLst/>
                <a:uLnTx/>
                <a:uFillTx/>
                <a:latin typeface="Arial"/>
                <a:ea typeface="+mn-ea"/>
                <a:cs typeface="Arial"/>
              </a:rPr>
              <a:t> </a:t>
            </a:r>
            <a:r>
              <a:rPr kumimoji="0" sz="1400" b="0" i="0" u="heavy" strike="noStrike" kern="1200" cap="none" spc="-10" normalizeH="0" baseline="0" noProof="0" dirty="0">
                <a:ln>
                  <a:noFill/>
                </a:ln>
                <a:solidFill>
                  <a:srgbClr val="0000FF"/>
                </a:solidFill>
                <a:effectLst/>
                <a:uLnTx/>
                <a:uFillTx/>
                <a:latin typeface="Arial"/>
                <a:ea typeface="+mn-ea"/>
                <a:cs typeface="Arial"/>
                <a:hlinkClick r:id="rId6"/>
              </a:rPr>
              <a:t>https://github.com/google/deepdream</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1582536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48865" cy="543560"/>
          </a:xfrm>
          <a:prstGeom prst="rect">
            <a:avLst/>
          </a:prstGeom>
        </p:spPr>
        <p:txBody>
          <a:bodyPr vert="horz" wrap="square" lIns="0" tIns="12065" rIns="0" bIns="0" rtlCol="0">
            <a:spAutoFit/>
          </a:bodyPr>
          <a:lstStyle/>
          <a:p>
            <a:pPr marL="12700">
              <a:lnSpc>
                <a:spcPct val="100000"/>
              </a:lnSpc>
              <a:spcBef>
                <a:spcPts val="95"/>
              </a:spcBef>
            </a:pPr>
            <a:r>
              <a:rPr spc="-5" dirty="0"/>
              <a:t>Dee</a:t>
            </a:r>
            <a:r>
              <a:rPr spc="-20" dirty="0"/>
              <a:t>p</a:t>
            </a:r>
            <a:r>
              <a:rPr spc="-5" dirty="0"/>
              <a:t>Dre</a:t>
            </a:r>
            <a:r>
              <a:rPr spc="-20" dirty="0"/>
              <a:t>a</a:t>
            </a:r>
            <a:r>
              <a:rPr spc="-5" dirty="0"/>
              <a:t>m</a:t>
            </a:r>
          </a:p>
        </p:txBody>
      </p:sp>
      <p:sp>
        <p:nvSpPr>
          <p:cNvPr id="3" name="object 3"/>
          <p:cNvSpPr/>
          <p:nvPr/>
        </p:nvSpPr>
        <p:spPr>
          <a:xfrm>
            <a:off x="85343" y="1821179"/>
            <a:ext cx="3991355" cy="22418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4922520" y="1821179"/>
            <a:ext cx="3991355" cy="2241804"/>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4317491" y="2904744"/>
            <a:ext cx="306070" cy="0"/>
          </a:xfrm>
          <a:custGeom>
            <a:avLst/>
            <a:gdLst/>
            <a:ahLst/>
            <a:cxnLst/>
            <a:rect l="l" t="t" r="r" b="b"/>
            <a:pathLst>
              <a:path w="306070">
                <a:moveTo>
                  <a:pt x="0" y="0"/>
                </a:moveTo>
                <a:lnTo>
                  <a:pt x="306070" y="0"/>
                </a:lnTo>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4623815" y="2889504"/>
            <a:ext cx="43815" cy="31750"/>
          </a:xfrm>
          <a:custGeom>
            <a:avLst/>
            <a:gdLst/>
            <a:ahLst/>
            <a:cxnLst/>
            <a:rect l="l" t="t" r="r" b="b"/>
            <a:pathLst>
              <a:path w="43814" h="31750">
                <a:moveTo>
                  <a:pt x="0" y="31750"/>
                </a:moveTo>
                <a:lnTo>
                  <a:pt x="43561" y="15875"/>
                </a:lnTo>
                <a:lnTo>
                  <a:pt x="0" y="0"/>
                </a:lnTo>
                <a:lnTo>
                  <a:pt x="0" y="31750"/>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257962" y="4182617"/>
            <a:ext cx="8324215" cy="11182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Arial"/>
                <a:ea typeface="+mn-ea"/>
                <a:cs typeface="Arial"/>
              </a:rPr>
              <a:t>DeepDream modifies </a:t>
            </a: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0" i="0" u="none" strike="noStrike" kern="1200" cap="none" spc="-5" normalizeH="0" baseline="0" noProof="0" dirty="0">
                <a:ln>
                  <a:noFill/>
                </a:ln>
                <a:solidFill>
                  <a:prstClr val="black"/>
                </a:solidFill>
                <a:effectLst/>
                <a:uLnTx/>
                <a:uFillTx/>
                <a:latin typeface="Arial"/>
                <a:ea typeface="+mn-ea"/>
                <a:cs typeface="Arial"/>
              </a:rPr>
              <a:t>image in </a:t>
            </a:r>
            <a:r>
              <a:rPr kumimoji="0" sz="1800" b="0" i="0" u="none" strike="noStrike" kern="1200" cap="none" spc="0" normalizeH="0" baseline="0" noProof="0" dirty="0">
                <a:ln>
                  <a:noFill/>
                </a:ln>
                <a:solidFill>
                  <a:prstClr val="black"/>
                </a:solidFill>
                <a:effectLst/>
                <a:uLnTx/>
                <a:uFillTx/>
                <a:latin typeface="Arial"/>
                <a:ea typeface="+mn-ea"/>
                <a:cs typeface="Arial"/>
              </a:rPr>
              <a:t>a </a:t>
            </a:r>
            <a:r>
              <a:rPr kumimoji="0" sz="1800" b="0" i="0" u="none" strike="noStrike" kern="1200" cap="none" spc="-15" normalizeH="0" baseline="0" noProof="0" dirty="0">
                <a:ln>
                  <a:noFill/>
                </a:ln>
                <a:solidFill>
                  <a:prstClr val="black"/>
                </a:solidFill>
                <a:effectLst/>
                <a:uLnTx/>
                <a:uFillTx/>
                <a:latin typeface="Arial"/>
                <a:ea typeface="+mn-ea"/>
                <a:cs typeface="Arial"/>
              </a:rPr>
              <a:t>way </a:t>
            </a:r>
            <a:r>
              <a:rPr kumimoji="0" sz="1800" b="0" i="0" u="none" strike="noStrike" kern="1200" cap="none" spc="-5" normalizeH="0" baseline="0" noProof="0" dirty="0">
                <a:ln>
                  <a:noFill/>
                </a:ln>
                <a:solidFill>
                  <a:prstClr val="black"/>
                </a:solidFill>
                <a:effectLst/>
                <a:uLnTx/>
                <a:uFillTx/>
                <a:latin typeface="Arial"/>
                <a:ea typeface="+mn-ea"/>
                <a:cs typeface="Arial"/>
              </a:rPr>
              <a:t>that “boosts” all activations, at any</a:t>
            </a:r>
            <a:r>
              <a:rPr kumimoji="0" sz="1800" b="0" i="0" u="none" strike="noStrike" kern="1200" cap="none" spc="25" normalizeH="0" baseline="0" noProof="0" dirty="0">
                <a:ln>
                  <a:noFill/>
                </a:ln>
                <a:solidFill>
                  <a:prstClr val="black"/>
                </a:solidFill>
                <a:effectLst/>
                <a:uLnTx/>
                <a:uFillTx/>
                <a:latin typeface="Arial"/>
                <a:ea typeface="+mn-ea"/>
                <a:cs typeface="Arial"/>
              </a:rPr>
              <a:t> </a:t>
            </a:r>
            <a:r>
              <a:rPr kumimoji="0" sz="1800" b="0" i="0" u="none" strike="noStrike" kern="1200" cap="none" spc="-10" normalizeH="0" baseline="0" noProof="0" dirty="0">
                <a:ln>
                  <a:noFill/>
                </a:ln>
                <a:solidFill>
                  <a:prstClr val="black"/>
                </a:solidFill>
                <a:effectLst/>
                <a:uLnTx/>
                <a:uFillTx/>
                <a:latin typeface="Arial"/>
                <a:ea typeface="+mn-ea"/>
                <a:cs typeface="Arial"/>
              </a:rPr>
              <a:t>layer</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Times New Roman"/>
              <a:ea typeface="+mn-ea"/>
              <a:cs typeface="Times New Roman"/>
            </a:endParaRPr>
          </a:p>
          <a:p>
            <a:pPr marL="12700" marR="5080" lvl="0" indent="0" algn="l" defTabSz="914400" rtl="0" eaLnBrk="1" fontAlgn="auto" latinLnBrk="0" hangingPunct="1">
              <a:lnSpc>
                <a:spcPct val="101099"/>
              </a:lnSpc>
              <a:spcBef>
                <a:spcPts val="0"/>
              </a:spcBef>
              <a:spcAft>
                <a:spcPts val="0"/>
              </a:spcAft>
              <a:buClrTx/>
              <a:buSzTx/>
              <a:buFontTx/>
              <a:buNone/>
              <a:tabLst/>
              <a:defRPr/>
            </a:pPr>
            <a:r>
              <a:rPr kumimoji="0" lang="en-US" sz="1800" b="0" i="0" u="none" strike="noStrike" kern="1200" cap="none" spc="-5" normalizeH="0" baseline="0" noProof="0" dirty="0">
                <a:ln>
                  <a:noFill/>
                </a:ln>
                <a:solidFill>
                  <a:prstClr val="black"/>
                </a:solidFill>
                <a:effectLst/>
                <a:uLnTx/>
                <a:uFillTx/>
                <a:latin typeface="Arial"/>
                <a:ea typeface="+mn-ea"/>
                <a:cs typeface="Arial"/>
              </a:rPr>
              <a:t>T</a:t>
            </a:r>
            <a:r>
              <a:rPr kumimoji="0" sz="1800" b="0" i="0" u="none" strike="noStrike" kern="1200" cap="none" spc="-5" normalizeH="0" baseline="0" noProof="0" dirty="0">
                <a:ln>
                  <a:noFill/>
                </a:ln>
                <a:solidFill>
                  <a:prstClr val="black"/>
                </a:solidFill>
                <a:effectLst/>
                <a:uLnTx/>
                <a:uFillTx/>
                <a:latin typeface="Arial"/>
                <a:ea typeface="+mn-ea"/>
                <a:cs typeface="Arial"/>
              </a:rPr>
              <a:t>his creates a </a:t>
            </a:r>
            <a:r>
              <a:rPr kumimoji="0" sz="1800" b="0" i="0" u="heavy" strike="noStrike" kern="1200" cap="none" spc="-5" normalizeH="0" baseline="0" noProof="0" dirty="0">
                <a:ln>
                  <a:noFill/>
                </a:ln>
                <a:solidFill>
                  <a:prstClr val="black"/>
                </a:solidFill>
                <a:effectLst/>
                <a:uLnTx/>
                <a:uFillTx/>
                <a:latin typeface="Arial"/>
                <a:ea typeface="+mn-ea"/>
                <a:cs typeface="Arial"/>
              </a:rPr>
              <a:t>feedback loop</a:t>
            </a:r>
            <a:r>
              <a:rPr kumimoji="0" sz="1800" b="0" i="0" u="none" strike="noStrike" kern="1200" cap="none" spc="-5" normalizeH="0" baseline="0" noProof="0" dirty="0">
                <a:ln>
                  <a:noFill/>
                </a:ln>
                <a:solidFill>
                  <a:prstClr val="black"/>
                </a:solidFill>
                <a:effectLst/>
                <a:uLnTx/>
                <a:uFillTx/>
                <a:latin typeface="Arial"/>
                <a:ea typeface="+mn-ea"/>
                <a:cs typeface="Arial"/>
              </a:rPr>
              <a:t>: e.g.</a:t>
            </a:r>
            <a:r>
              <a:rPr kumimoji="0" lang="en-US" sz="1800" b="0" i="0" u="none" strike="noStrike" kern="1200" cap="none" spc="-5" normalizeH="0" baseline="0" noProof="0" dirty="0">
                <a:ln>
                  <a:noFill/>
                </a:ln>
                <a:solidFill>
                  <a:prstClr val="black"/>
                </a:solidFill>
                <a:effectLst/>
                <a:uLnTx/>
                <a:uFillTx/>
                <a:latin typeface="Arial"/>
                <a:ea typeface="+mn-ea"/>
                <a:cs typeface="Arial"/>
              </a:rPr>
              <a:t>,</a:t>
            </a:r>
            <a:r>
              <a:rPr kumimoji="0" sz="1800" b="0" i="0" u="none" strike="noStrike" kern="1200" cap="none" spc="-5" normalizeH="0" baseline="0" noProof="0" dirty="0">
                <a:ln>
                  <a:noFill/>
                </a:ln>
                <a:solidFill>
                  <a:prstClr val="black"/>
                </a:solidFill>
                <a:effectLst/>
                <a:uLnTx/>
                <a:uFillTx/>
                <a:latin typeface="Arial"/>
                <a:ea typeface="+mn-ea"/>
                <a:cs typeface="Arial"/>
              </a:rPr>
              <a:t> any slightly detected dog </a:t>
            </a:r>
            <a:r>
              <a:rPr kumimoji="0" sz="1800" b="0" i="0" u="none" strike="noStrike" kern="1200" cap="none" spc="0" normalizeH="0" baseline="0" noProof="0" dirty="0">
                <a:ln>
                  <a:noFill/>
                </a:ln>
                <a:solidFill>
                  <a:prstClr val="black"/>
                </a:solidFill>
                <a:effectLst/>
                <a:uLnTx/>
                <a:uFillTx/>
                <a:latin typeface="Arial"/>
                <a:ea typeface="+mn-ea"/>
                <a:cs typeface="Arial"/>
              </a:rPr>
              <a:t>face </a:t>
            </a:r>
            <a:r>
              <a:rPr kumimoji="0" sz="1800" b="0" i="0" u="none" strike="noStrike" kern="1200" cap="none" spc="-15" normalizeH="0" baseline="0" noProof="0" dirty="0">
                <a:ln>
                  <a:noFill/>
                </a:ln>
                <a:solidFill>
                  <a:prstClr val="black"/>
                </a:solidFill>
                <a:effectLst/>
                <a:uLnTx/>
                <a:uFillTx/>
                <a:latin typeface="Arial"/>
                <a:ea typeface="+mn-ea"/>
                <a:cs typeface="Arial"/>
              </a:rPr>
              <a:t>will </a:t>
            </a:r>
            <a:r>
              <a:rPr kumimoji="0" sz="1800" b="0" i="0" u="none" strike="noStrike" kern="1200" cap="none" spc="-5" normalizeH="0" baseline="0" noProof="0" dirty="0">
                <a:ln>
                  <a:noFill/>
                </a:ln>
                <a:solidFill>
                  <a:prstClr val="black"/>
                </a:solidFill>
                <a:effectLst/>
                <a:uLnTx/>
                <a:uFillTx/>
                <a:latin typeface="Arial"/>
                <a:ea typeface="+mn-ea"/>
                <a:cs typeface="Arial"/>
              </a:rPr>
              <a:t>be made</a:t>
            </a:r>
            <a:r>
              <a:rPr kumimoji="0" sz="1800" b="0" i="0" u="none" strike="noStrike" kern="1200" cap="none" spc="-114"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more and more dog</a:t>
            </a:r>
            <a:r>
              <a:rPr kumimoji="0" lang="en-US" sz="1800" b="0" i="0" u="none" strike="noStrike" kern="1200" cap="none" spc="-5" normalizeH="0" baseline="0" noProof="0" dirty="0">
                <a:ln>
                  <a:noFill/>
                </a:ln>
                <a:solidFill>
                  <a:prstClr val="black"/>
                </a:solidFill>
                <a:effectLst/>
                <a:uLnTx/>
                <a:uFillTx/>
                <a:latin typeface="Arial"/>
                <a:ea typeface="+mn-ea"/>
                <a:cs typeface="Arial"/>
              </a:rPr>
              <a:t>-</a:t>
            </a:r>
            <a:r>
              <a:rPr kumimoji="0" sz="1800" b="0" i="0" u="none" strike="noStrike" kern="1200" cap="none" spc="-5" normalizeH="0" baseline="0" noProof="0" dirty="0">
                <a:ln>
                  <a:noFill/>
                </a:ln>
                <a:solidFill>
                  <a:prstClr val="black"/>
                </a:solidFill>
                <a:effectLst/>
                <a:uLnTx/>
                <a:uFillTx/>
                <a:latin typeface="Arial"/>
                <a:ea typeface="+mn-ea"/>
                <a:cs typeface="Arial"/>
              </a:rPr>
              <a:t>like over</a:t>
            </a:r>
            <a:r>
              <a:rPr kumimoji="0" sz="1800" b="0" i="0" u="none" strike="noStrike" kern="1200" cap="none" spc="-110"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time</a:t>
            </a:r>
            <a:r>
              <a:rPr kumimoji="0" lang="en-US" sz="1800" b="0" i="0" u="none" strike="noStrike" kern="1200" cap="none" spc="-5" normalizeH="0" baseline="0" noProof="0" dirty="0">
                <a:ln>
                  <a:noFill/>
                </a:ln>
                <a:solidFill>
                  <a:prstClr val="black"/>
                </a:solidFill>
                <a:effectLst/>
                <a:uLnTx/>
                <a:uFillTx/>
                <a:latin typeface="Arial"/>
                <a:ea typeface="+mn-ea"/>
                <a:cs typeface="Arial"/>
              </a:rPr>
              <a:t>.</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8" name="object 8"/>
          <p:cNvSpPr/>
          <p:nvPr/>
        </p:nvSpPr>
        <p:spPr>
          <a:xfrm>
            <a:off x="3681983" y="5300852"/>
            <a:ext cx="5231892" cy="148894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403291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48865" cy="543560"/>
          </a:xfrm>
          <a:prstGeom prst="rect">
            <a:avLst/>
          </a:prstGeom>
        </p:spPr>
        <p:txBody>
          <a:bodyPr vert="horz" wrap="square" lIns="0" tIns="12065" rIns="0" bIns="0" rtlCol="0">
            <a:spAutoFit/>
          </a:bodyPr>
          <a:lstStyle/>
          <a:p>
            <a:pPr marL="12700">
              <a:lnSpc>
                <a:spcPct val="100000"/>
              </a:lnSpc>
              <a:spcBef>
                <a:spcPts val="95"/>
              </a:spcBef>
            </a:pPr>
            <a:r>
              <a:rPr spc="-5" dirty="0"/>
              <a:t>Dee</a:t>
            </a:r>
            <a:r>
              <a:rPr spc="-20" dirty="0"/>
              <a:t>p</a:t>
            </a:r>
            <a:r>
              <a:rPr spc="-5" dirty="0"/>
              <a:t>Dre</a:t>
            </a:r>
            <a:r>
              <a:rPr spc="-20" dirty="0"/>
              <a:t>a</a:t>
            </a:r>
            <a:r>
              <a:rPr spc="-5" dirty="0"/>
              <a:t>m</a:t>
            </a:r>
          </a:p>
        </p:txBody>
      </p:sp>
      <p:sp>
        <p:nvSpPr>
          <p:cNvPr id="4" name="object 4"/>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p:nvPr/>
        </p:nvSpPr>
        <p:spPr>
          <a:xfrm>
            <a:off x="685291" y="1529841"/>
            <a:ext cx="8378825" cy="170370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Deep Dream Grocery</a:t>
            </a:r>
            <a:r>
              <a:rPr kumimoji="0" sz="1800" b="0" i="0" u="none" strike="noStrike" kern="1200" cap="none" spc="-140" normalizeH="0" baseline="0" noProof="0" dirty="0">
                <a:ln>
                  <a:noFill/>
                </a:ln>
                <a:solidFill>
                  <a:prstClr val="black"/>
                </a:solidFill>
                <a:effectLst/>
                <a:uLnTx/>
                <a:uFillTx/>
                <a:latin typeface="Arial"/>
                <a:ea typeface="+mn-ea"/>
                <a:cs typeface="Arial"/>
              </a:rPr>
              <a:t> </a:t>
            </a:r>
            <a:r>
              <a:rPr kumimoji="0" sz="1800" b="0" i="0" u="none" strike="noStrike" kern="1200" cap="none" spc="-20" normalizeH="0" baseline="0" noProof="0" dirty="0">
                <a:ln>
                  <a:noFill/>
                </a:ln>
                <a:solidFill>
                  <a:prstClr val="black"/>
                </a:solidFill>
                <a:effectLst/>
                <a:uLnTx/>
                <a:uFillTx/>
                <a:latin typeface="Arial"/>
                <a:ea typeface="+mn-ea"/>
                <a:cs typeface="Arial"/>
              </a:rPr>
              <a:t>Trip</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25"/>
              </a:spcBef>
              <a:spcAft>
                <a:spcPts val="0"/>
              </a:spcAft>
              <a:buClrTx/>
              <a:buSzTx/>
              <a:buFontTx/>
              <a:buNone/>
              <a:tabLst/>
              <a:defRPr/>
            </a:pPr>
            <a:r>
              <a:rPr kumimoji="0" sz="1800" b="0" i="0" u="heavy" strike="noStrike" kern="1200" cap="none" spc="-10" normalizeH="0" baseline="0" noProof="0" dirty="0">
                <a:ln>
                  <a:noFill/>
                </a:ln>
                <a:solidFill>
                  <a:srgbClr val="0000FF"/>
                </a:solidFill>
                <a:effectLst/>
                <a:uLnTx/>
                <a:uFillTx/>
                <a:latin typeface="Arial"/>
                <a:ea typeface="+mn-ea"/>
                <a:cs typeface="Arial"/>
                <a:hlinkClick r:id="rId2"/>
              </a:rPr>
              <a:t>https://www.youtube.com/watch?v=DgPaCWJL7XI</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15"/>
              </a:spcBef>
              <a:spcAft>
                <a:spcPts val="0"/>
              </a:spcAft>
              <a:buClrTx/>
              <a:buSzTx/>
              <a:buFontTx/>
              <a:buNone/>
              <a:tabLst/>
              <a:defRPr/>
            </a:pPr>
            <a:endParaRPr kumimoji="0" sz="1900" b="0" i="0" u="none" strike="noStrike" kern="1200" cap="none" spc="0" normalizeH="0" baseline="0" noProof="0" dirty="0">
              <a:ln>
                <a:noFill/>
              </a:ln>
              <a:solidFill>
                <a:prstClr val="black"/>
              </a:solidFill>
              <a:effectLst/>
              <a:uLnTx/>
              <a:uFillTx/>
              <a:latin typeface="Times New Roman"/>
              <a:ea typeface="+mn-ea"/>
              <a:cs typeface="Times New Roman"/>
            </a:endParaRPr>
          </a:p>
          <a:p>
            <a:pPr marL="12700" marR="5080" lvl="0" indent="0" algn="l" defTabSz="914400" rtl="0" eaLnBrk="1" fontAlgn="auto" latinLnBrk="0" hangingPunct="1">
              <a:lnSpc>
                <a:spcPct val="101099"/>
              </a:lnSpc>
              <a:spcBef>
                <a:spcPts val="5"/>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Deep Dreaming Fear </a:t>
            </a:r>
            <a:r>
              <a:rPr kumimoji="0" sz="1800" b="0" i="0" u="none" strike="noStrike" kern="1200" cap="none" spc="0" normalizeH="0" baseline="0" noProof="0" dirty="0">
                <a:ln>
                  <a:noFill/>
                </a:ln>
                <a:solidFill>
                  <a:prstClr val="black"/>
                </a:solidFill>
                <a:effectLst/>
                <a:uLnTx/>
                <a:uFillTx/>
                <a:latin typeface="Arial"/>
                <a:ea typeface="+mn-ea"/>
                <a:cs typeface="Arial"/>
              </a:rPr>
              <a:t>&amp; </a:t>
            </a:r>
            <a:r>
              <a:rPr kumimoji="0" sz="1800" b="0" i="0" u="none" strike="noStrike" kern="1200" cap="none" spc="-5" normalizeH="0" baseline="0" noProof="0" dirty="0">
                <a:ln>
                  <a:noFill/>
                </a:ln>
                <a:solidFill>
                  <a:prstClr val="black"/>
                </a:solidFill>
                <a:effectLst/>
                <a:uLnTx/>
                <a:uFillTx/>
                <a:latin typeface="Arial"/>
                <a:ea typeface="+mn-ea"/>
                <a:cs typeface="Arial"/>
              </a:rPr>
              <a:t>Loathing in Las </a:t>
            </a:r>
            <a:r>
              <a:rPr kumimoji="0" sz="1800" b="0" i="0" u="none" strike="noStrike" kern="1200" cap="none" spc="-20" normalizeH="0" baseline="0" noProof="0" dirty="0">
                <a:ln>
                  <a:noFill/>
                </a:ln>
                <a:solidFill>
                  <a:prstClr val="black"/>
                </a:solidFill>
                <a:effectLst/>
                <a:uLnTx/>
                <a:uFillTx/>
                <a:latin typeface="Arial"/>
                <a:ea typeface="+mn-ea"/>
                <a:cs typeface="Arial"/>
              </a:rPr>
              <a:t>Vegas: </a:t>
            </a:r>
            <a:r>
              <a:rPr kumimoji="0" sz="1800" b="0" i="0" u="none" strike="noStrike" kern="1200" cap="none" spc="-5" normalizeH="0" baseline="0" noProof="0" dirty="0">
                <a:ln>
                  <a:noFill/>
                </a:ln>
                <a:solidFill>
                  <a:prstClr val="black"/>
                </a:solidFill>
                <a:effectLst/>
                <a:uLnTx/>
                <a:uFillTx/>
                <a:latin typeface="Arial"/>
                <a:ea typeface="+mn-ea"/>
                <a:cs typeface="Arial"/>
              </a:rPr>
              <a:t>the Great San Francisco Acid</a:t>
            </a:r>
            <a:r>
              <a:rPr kumimoji="0" sz="1800" b="0" i="0" u="none" strike="noStrike" kern="1200" cap="none" spc="-285" normalizeH="0" baseline="0" noProof="0" dirty="0">
                <a:ln>
                  <a:noFill/>
                </a:ln>
                <a:solidFill>
                  <a:prstClr val="black"/>
                </a:solidFill>
                <a:effectLst/>
                <a:uLnTx/>
                <a:uFillTx/>
                <a:latin typeface="Arial"/>
                <a:ea typeface="+mn-ea"/>
                <a:cs typeface="Arial"/>
              </a:rPr>
              <a:t> </a:t>
            </a:r>
            <a:r>
              <a:rPr kumimoji="0" sz="1800" b="0" i="0" u="none" strike="noStrike" kern="1200" cap="none" spc="-20" normalizeH="0" baseline="0" noProof="0" dirty="0">
                <a:ln>
                  <a:noFill/>
                </a:ln>
                <a:solidFill>
                  <a:prstClr val="black"/>
                </a:solidFill>
                <a:effectLst/>
                <a:uLnTx/>
                <a:uFillTx/>
                <a:latin typeface="Arial"/>
                <a:ea typeface="+mn-ea"/>
                <a:cs typeface="Arial"/>
              </a:rPr>
              <a:t>Wave  </a:t>
            </a:r>
            <a:r>
              <a:rPr kumimoji="0" sz="1800" b="0" i="0" u="heavy" strike="noStrike" kern="1200" cap="none" spc="-10" normalizeH="0" baseline="0" noProof="0" dirty="0">
                <a:ln>
                  <a:noFill/>
                </a:ln>
                <a:solidFill>
                  <a:srgbClr val="0000FF"/>
                </a:solidFill>
                <a:effectLst/>
                <a:uLnTx/>
                <a:uFillTx/>
                <a:latin typeface="Arial"/>
                <a:ea typeface="+mn-ea"/>
                <a:cs typeface="Arial"/>
                <a:hlinkClick r:id="rId3"/>
              </a:rPr>
              <a:t>https://www.youtube.com/watch?v=oyxSerkkP4o</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521509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3713" y="3066669"/>
            <a:ext cx="6116320" cy="689932"/>
          </a:xfrm>
          <a:prstGeom prst="rect">
            <a:avLst/>
          </a:prstGeom>
        </p:spPr>
        <p:txBody>
          <a:bodyPr vert="horz" wrap="square" lIns="0" tIns="12700" rIns="0" bIns="0" rtlCol="0">
            <a:spAutoFit/>
          </a:bodyPr>
          <a:lstStyle/>
          <a:p>
            <a:pPr marL="12700" algn="ctr">
              <a:lnSpc>
                <a:spcPct val="100000"/>
              </a:lnSpc>
              <a:spcBef>
                <a:spcPts val="100"/>
              </a:spcBef>
            </a:pPr>
            <a:r>
              <a:rPr lang="en-US" sz="4400" dirty="0"/>
              <a:t>Style </a:t>
            </a:r>
            <a:r>
              <a:rPr sz="4400" dirty="0"/>
              <a:t>transfer</a:t>
            </a:r>
          </a:p>
        </p:txBody>
      </p:sp>
    </p:spTree>
    <p:extLst>
      <p:ext uri="{BB962C8B-B14F-4D97-AF65-F5344CB8AC3E}">
        <p14:creationId xmlns:p14="http://schemas.microsoft.com/office/powerpoint/2010/main" val="28491364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3" name="object 3"/>
          <p:cNvSpPr txBox="1"/>
          <p:nvPr/>
        </p:nvSpPr>
        <p:spPr>
          <a:xfrm>
            <a:off x="253695" y="1578102"/>
            <a:ext cx="4231640" cy="889000"/>
          </a:xfrm>
          <a:prstGeom prst="rect">
            <a:avLst/>
          </a:prstGeom>
        </p:spPr>
        <p:txBody>
          <a:bodyPr vert="horz" wrap="square" lIns="0" tIns="9525" rIns="0" bIns="0" rtlCol="0">
            <a:spAutoFit/>
          </a:bodyPr>
          <a:lstStyle/>
          <a:p>
            <a:pPr marL="12700" marR="5080" lvl="0" indent="0" algn="l" defTabSz="914400" rtl="0" eaLnBrk="1" fontAlgn="auto" latinLnBrk="0" hangingPunct="1">
              <a:lnSpc>
                <a:spcPct val="101499"/>
              </a:lnSpc>
              <a:spcBef>
                <a:spcPts val="75"/>
              </a:spcBef>
              <a:spcAft>
                <a:spcPts val="0"/>
              </a:spcAft>
              <a:buClrTx/>
              <a:buSzTx/>
              <a:buFontTx/>
              <a:buNone/>
              <a:tabLst/>
              <a:defRPr/>
            </a:pPr>
            <a:r>
              <a:rPr kumimoji="0" sz="1400" b="0" i="1" u="none" strike="noStrike" kern="1200" cap="none" spc="0" normalizeH="0" baseline="0" noProof="0" dirty="0">
                <a:ln>
                  <a:noFill/>
                </a:ln>
                <a:solidFill>
                  <a:prstClr val="black"/>
                </a:solidFill>
                <a:effectLst/>
                <a:uLnTx/>
                <a:uFillTx/>
                <a:latin typeface="Arial"/>
                <a:ea typeface="+mn-ea"/>
                <a:cs typeface="Arial"/>
              </a:rPr>
              <a:t>[</a:t>
            </a:r>
            <a:r>
              <a:rPr kumimoji="0" sz="1400" b="0" i="1" u="none" strike="noStrike" kern="1200" cap="none" spc="-75"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A</a:t>
            </a:r>
            <a:r>
              <a:rPr kumimoji="0" sz="1400" b="0" i="1" u="none" strike="noStrike" kern="1200" cap="none" spc="-55"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Neural</a:t>
            </a:r>
            <a:r>
              <a:rPr kumimoji="0" sz="1400" b="0" i="1" u="none" strike="noStrike" kern="1200" cap="none" spc="-105"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Algorithm</a:t>
            </a:r>
            <a:r>
              <a:rPr kumimoji="0" sz="1400" b="0" i="1" u="none" strike="noStrike" kern="1200" cap="none" spc="-60"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of</a:t>
            </a:r>
            <a:r>
              <a:rPr kumimoji="0" sz="1400" b="0" i="1" u="none" strike="noStrike" kern="1200" cap="none" spc="-75"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Artistic</a:t>
            </a:r>
            <a:r>
              <a:rPr kumimoji="0" sz="1400" b="0" i="1" u="none" strike="noStrike" kern="1200" cap="none" spc="-50"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Style</a:t>
            </a:r>
            <a:r>
              <a:rPr kumimoji="0" sz="1400" b="0" i="1" u="none" strike="noStrike" kern="1200" cap="none" spc="-45"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by</a:t>
            </a:r>
            <a:r>
              <a:rPr kumimoji="0" sz="1400" b="0" i="1" u="none" strike="noStrike" kern="1200" cap="none" spc="-40"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Leon</a:t>
            </a:r>
            <a:r>
              <a:rPr kumimoji="0" sz="1400" b="0" i="1" u="none" strike="noStrike" kern="1200" cap="none" spc="-95" normalizeH="0" baseline="0" noProof="0" dirty="0">
                <a:ln>
                  <a:noFill/>
                </a:ln>
                <a:solidFill>
                  <a:prstClr val="black"/>
                </a:solidFill>
                <a:effectLst/>
                <a:uLnTx/>
                <a:uFillTx/>
                <a:latin typeface="Arial"/>
                <a:ea typeface="+mn-ea"/>
                <a:cs typeface="Arial"/>
              </a:rPr>
              <a:t> </a:t>
            </a:r>
            <a:r>
              <a:rPr kumimoji="0" sz="1400" b="0" i="1" u="none" strike="noStrike" kern="1200" cap="none" spc="0" normalizeH="0" baseline="0" noProof="0" dirty="0">
                <a:ln>
                  <a:noFill/>
                </a:ln>
                <a:solidFill>
                  <a:prstClr val="black"/>
                </a:solidFill>
                <a:effectLst/>
                <a:uLnTx/>
                <a:uFillTx/>
                <a:latin typeface="Arial"/>
                <a:ea typeface="+mn-ea"/>
                <a:cs typeface="Arial"/>
              </a:rPr>
              <a:t>A.</a:t>
            </a:r>
            <a:r>
              <a:rPr kumimoji="0" sz="1400" b="0" i="1" u="none" strike="noStrike" kern="1200" cap="none" spc="-30" normalizeH="0" baseline="0" noProof="0" dirty="0">
                <a:ln>
                  <a:noFill/>
                </a:ln>
                <a:solidFill>
                  <a:prstClr val="black"/>
                </a:solidFill>
                <a:effectLst/>
                <a:uLnTx/>
                <a:uFillTx/>
                <a:latin typeface="Arial"/>
                <a:ea typeface="+mn-ea"/>
                <a:cs typeface="Arial"/>
              </a:rPr>
              <a:t> </a:t>
            </a:r>
            <a:r>
              <a:rPr kumimoji="0" sz="1400" b="0" i="1" u="none" strike="noStrike" kern="1200" cap="none" spc="-5" normalizeH="0" baseline="0" noProof="0" dirty="0">
                <a:ln>
                  <a:noFill/>
                </a:ln>
                <a:solidFill>
                  <a:prstClr val="black"/>
                </a:solidFill>
                <a:effectLst/>
                <a:uLnTx/>
                <a:uFillTx/>
                <a:latin typeface="Arial"/>
                <a:ea typeface="+mn-ea"/>
                <a:cs typeface="Arial"/>
              </a:rPr>
              <a:t>Gatys,  Alexander </a:t>
            </a:r>
            <a:r>
              <a:rPr kumimoji="0" sz="1400" b="0" i="1" u="none" strike="noStrike" kern="1200" cap="none" spc="0" normalizeH="0" baseline="0" noProof="0" dirty="0">
                <a:ln>
                  <a:noFill/>
                </a:ln>
                <a:solidFill>
                  <a:prstClr val="black"/>
                </a:solidFill>
                <a:effectLst/>
                <a:uLnTx/>
                <a:uFillTx/>
                <a:latin typeface="Arial"/>
                <a:ea typeface="+mn-ea"/>
                <a:cs typeface="Arial"/>
              </a:rPr>
              <a:t>S. </a:t>
            </a:r>
            <a:r>
              <a:rPr kumimoji="0" sz="1400" b="0" i="1" u="none" strike="noStrike" kern="1200" cap="none" spc="-15" normalizeH="0" baseline="0" noProof="0" dirty="0">
                <a:ln>
                  <a:noFill/>
                </a:ln>
                <a:solidFill>
                  <a:prstClr val="black"/>
                </a:solidFill>
                <a:effectLst/>
                <a:uLnTx/>
                <a:uFillTx/>
                <a:latin typeface="Arial"/>
                <a:ea typeface="+mn-ea"/>
                <a:cs typeface="Arial"/>
              </a:rPr>
              <a:t>Ecker, </a:t>
            </a:r>
            <a:r>
              <a:rPr kumimoji="0" sz="1400" b="0" i="1" u="none" strike="noStrike" kern="1200" cap="none" spc="0" normalizeH="0" baseline="0" noProof="0" dirty="0">
                <a:ln>
                  <a:noFill/>
                </a:ln>
                <a:solidFill>
                  <a:prstClr val="black"/>
                </a:solidFill>
                <a:effectLst/>
                <a:uLnTx/>
                <a:uFillTx/>
                <a:latin typeface="Arial"/>
                <a:ea typeface="+mn-ea"/>
                <a:cs typeface="Arial"/>
              </a:rPr>
              <a:t>and </a:t>
            </a:r>
            <a:r>
              <a:rPr kumimoji="0" sz="1400" b="0" i="1" u="none" strike="noStrike" kern="1200" cap="none" spc="-5" normalizeH="0" baseline="0" noProof="0" dirty="0">
                <a:ln>
                  <a:noFill/>
                </a:ln>
                <a:solidFill>
                  <a:prstClr val="black"/>
                </a:solidFill>
                <a:effectLst/>
                <a:uLnTx/>
                <a:uFillTx/>
                <a:latin typeface="Arial"/>
                <a:ea typeface="+mn-ea"/>
                <a:cs typeface="Arial"/>
              </a:rPr>
              <a:t>Matthias Bethge, </a:t>
            </a:r>
            <a:r>
              <a:rPr kumimoji="0" sz="1400" b="0" i="1" u="none" strike="noStrike" kern="1200" cap="none" spc="0" normalizeH="0" baseline="0" noProof="0" dirty="0">
                <a:ln>
                  <a:noFill/>
                </a:ln>
                <a:solidFill>
                  <a:prstClr val="black"/>
                </a:solidFill>
                <a:effectLst/>
                <a:uLnTx/>
                <a:uFillTx/>
                <a:latin typeface="Arial"/>
                <a:ea typeface="+mn-ea"/>
                <a:cs typeface="Arial"/>
              </a:rPr>
              <a:t>2015]  </a:t>
            </a:r>
            <a:r>
              <a:rPr kumimoji="0" sz="1400" b="1" i="0" u="none" strike="noStrike" kern="1200" cap="none" spc="-5" normalizeH="0" baseline="0" noProof="0" dirty="0">
                <a:ln>
                  <a:noFill/>
                </a:ln>
                <a:solidFill>
                  <a:prstClr val="black"/>
                </a:solidFill>
                <a:effectLst/>
                <a:uLnTx/>
                <a:uFillTx/>
                <a:latin typeface="Arial"/>
                <a:ea typeface="+mn-ea"/>
                <a:cs typeface="Arial"/>
              </a:rPr>
              <a:t>good </a:t>
            </a:r>
            <a:r>
              <a:rPr kumimoji="0" sz="1400" b="1" i="0" u="none" strike="noStrike" kern="1200" cap="none" spc="-10" normalizeH="0" baseline="0" noProof="0" dirty="0">
                <a:ln>
                  <a:noFill/>
                </a:ln>
                <a:solidFill>
                  <a:prstClr val="black"/>
                </a:solidFill>
                <a:effectLst/>
                <a:uLnTx/>
                <a:uFillTx/>
                <a:latin typeface="Arial"/>
                <a:ea typeface="+mn-ea"/>
                <a:cs typeface="Arial"/>
              </a:rPr>
              <a:t>implementation </a:t>
            </a:r>
            <a:r>
              <a:rPr kumimoji="0" sz="1400" b="1" i="0" u="none" strike="noStrike" kern="1200" cap="none" spc="-5" normalizeH="0" baseline="0" noProof="0" dirty="0">
                <a:ln>
                  <a:noFill/>
                </a:ln>
                <a:solidFill>
                  <a:prstClr val="black"/>
                </a:solidFill>
                <a:effectLst/>
                <a:uLnTx/>
                <a:uFillTx/>
                <a:latin typeface="Arial"/>
                <a:ea typeface="+mn-ea"/>
                <a:cs typeface="Arial"/>
              </a:rPr>
              <a:t>by Justin Johnson </a:t>
            </a:r>
            <a:r>
              <a:rPr kumimoji="0" sz="1400" b="1" i="0" u="none" strike="noStrike" kern="1200" cap="none" spc="0" normalizeH="0" baseline="0" noProof="0" dirty="0">
                <a:ln>
                  <a:noFill/>
                </a:ln>
                <a:solidFill>
                  <a:prstClr val="black"/>
                </a:solidFill>
                <a:effectLst/>
                <a:uLnTx/>
                <a:uFillTx/>
                <a:latin typeface="Arial"/>
                <a:ea typeface="+mn-ea"/>
                <a:cs typeface="Arial"/>
              </a:rPr>
              <a:t>in </a:t>
            </a:r>
            <a:r>
              <a:rPr kumimoji="0" sz="1400" b="1" i="0" u="none" strike="noStrike" kern="1200" cap="none" spc="-25" normalizeH="0" baseline="0" noProof="0" dirty="0">
                <a:ln>
                  <a:noFill/>
                </a:ln>
                <a:solidFill>
                  <a:prstClr val="black"/>
                </a:solidFill>
                <a:effectLst/>
                <a:uLnTx/>
                <a:uFillTx/>
                <a:latin typeface="Arial"/>
                <a:ea typeface="+mn-ea"/>
                <a:cs typeface="Arial"/>
              </a:rPr>
              <a:t>Torch:  </a:t>
            </a:r>
            <a:r>
              <a:rPr kumimoji="0" sz="1400" b="1" i="0" u="none" strike="noStrike" kern="1200" cap="none" spc="-30" normalizeH="0" baseline="0" noProof="0" dirty="0">
                <a:ln>
                  <a:noFill/>
                </a:ln>
                <a:solidFill>
                  <a:srgbClr val="1153CC"/>
                </a:solidFill>
                <a:effectLst/>
                <a:uLnTx/>
                <a:uFillTx/>
                <a:latin typeface="Arial"/>
                <a:ea typeface="+mn-ea"/>
                <a:cs typeface="Arial"/>
              </a:rPr>
              <a:t>h</a:t>
            </a:r>
            <a:r>
              <a:rPr kumimoji="0" sz="1400" b="1" i="0" u="heavy" strike="noStrike" kern="1200" cap="none" spc="-30" normalizeH="0" baseline="0" noProof="0" dirty="0">
                <a:ln>
                  <a:noFill/>
                </a:ln>
                <a:solidFill>
                  <a:srgbClr val="0000FF"/>
                </a:solidFill>
                <a:effectLst/>
                <a:uLnTx/>
                <a:uFillTx/>
                <a:latin typeface="Arial"/>
                <a:ea typeface="+mn-ea"/>
                <a:cs typeface="Arial"/>
                <a:hlinkClick r:id="rId2"/>
              </a:rPr>
              <a:t>ttps://github.com/jcjohnson/neural-style</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5257800" y="947927"/>
            <a:ext cx="3742944" cy="445008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957072" y="3642359"/>
            <a:ext cx="3122676" cy="1755648"/>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957072" y="2570988"/>
            <a:ext cx="1234440" cy="967739"/>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2267711" y="3054095"/>
            <a:ext cx="876300" cy="399415"/>
          </a:xfrm>
          <a:custGeom>
            <a:avLst/>
            <a:gdLst/>
            <a:ahLst/>
            <a:cxnLst/>
            <a:rect l="l" t="t" r="r" b="b"/>
            <a:pathLst>
              <a:path w="876300" h="399414">
                <a:moveTo>
                  <a:pt x="0" y="0"/>
                </a:moveTo>
                <a:lnTo>
                  <a:pt x="876300" y="398906"/>
                </a:lnTo>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3136392" y="3439667"/>
            <a:ext cx="46990" cy="32384"/>
          </a:xfrm>
          <a:custGeom>
            <a:avLst/>
            <a:gdLst/>
            <a:ahLst/>
            <a:cxnLst/>
            <a:rect l="l" t="t" r="r" b="b"/>
            <a:pathLst>
              <a:path w="46989" h="32385">
                <a:moveTo>
                  <a:pt x="0" y="28321"/>
                </a:moveTo>
                <a:lnTo>
                  <a:pt x="46735" y="31877"/>
                </a:lnTo>
                <a:lnTo>
                  <a:pt x="13334" y="0"/>
                </a:lnTo>
                <a:lnTo>
                  <a:pt x="0" y="28321"/>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6491912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3" name="object 3"/>
          <p:cNvSpPr txBox="1"/>
          <p:nvPr/>
        </p:nvSpPr>
        <p:spPr>
          <a:xfrm>
            <a:off x="532282" y="1055877"/>
            <a:ext cx="6574790" cy="638810"/>
          </a:xfrm>
          <a:prstGeom prst="rect">
            <a:avLst/>
          </a:prstGeom>
        </p:spPr>
        <p:txBody>
          <a:bodyPr vert="horz" wrap="square" lIns="0" tIns="10160" rIns="0" bIns="0" rtlCol="0">
            <a:spAutoFit/>
          </a:bodyPr>
          <a:lstStyle/>
          <a:p>
            <a:pPr marL="12700" marR="5080" lvl="0" indent="0" algn="l" defTabSz="914400" rtl="0" eaLnBrk="1" fontAlgn="auto" latinLnBrk="0" hangingPunct="1">
              <a:lnSpc>
                <a:spcPct val="101000"/>
              </a:lnSpc>
              <a:spcBef>
                <a:spcPts val="80"/>
              </a:spcBef>
              <a:spcAft>
                <a:spcPts val="0"/>
              </a:spcAft>
              <a:buClrTx/>
              <a:buSzTx/>
              <a:buFontTx/>
              <a:buNone/>
              <a:tabLst>
                <a:tab pos="826769" algn="l"/>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Step </a:t>
            </a:r>
            <a:r>
              <a:rPr kumimoji="0" sz="2000" b="0" i="0" u="none" strike="noStrike" kern="1200" cap="none" spc="0" normalizeH="0" baseline="0" noProof="0" dirty="0">
                <a:ln>
                  <a:noFill/>
                </a:ln>
                <a:solidFill>
                  <a:prstClr val="black"/>
                </a:solidFill>
                <a:effectLst/>
                <a:uLnTx/>
                <a:uFillTx/>
                <a:latin typeface="Arial"/>
                <a:ea typeface="+mn-ea"/>
                <a:cs typeface="Arial"/>
              </a:rPr>
              <a:t>1: </a:t>
            </a:r>
            <a:r>
              <a:rPr kumimoji="0" sz="2000" b="0" i="0" u="none" strike="noStrike" kern="1200" cap="none" spc="-5" normalizeH="0" baseline="0" noProof="0" dirty="0">
                <a:ln>
                  <a:noFill/>
                </a:ln>
                <a:solidFill>
                  <a:prstClr val="black"/>
                </a:solidFill>
                <a:effectLst/>
                <a:uLnTx/>
                <a:uFillTx/>
                <a:latin typeface="Arial"/>
                <a:ea typeface="+mn-ea"/>
                <a:cs typeface="Arial"/>
              </a:rPr>
              <a:t>Extract </a:t>
            </a:r>
            <a:r>
              <a:rPr kumimoji="0" sz="2000" b="1" i="0" u="none" strike="noStrike" kern="1200" cap="none" spc="-5" normalizeH="0" baseline="0" noProof="0" dirty="0">
                <a:ln>
                  <a:noFill/>
                </a:ln>
                <a:solidFill>
                  <a:prstClr val="black"/>
                </a:solidFill>
                <a:effectLst/>
                <a:uLnTx/>
                <a:uFillTx/>
                <a:latin typeface="Arial"/>
                <a:ea typeface="+mn-ea"/>
                <a:cs typeface="Arial"/>
              </a:rPr>
              <a:t>content targets </a:t>
            </a:r>
            <a:r>
              <a:rPr kumimoji="0" sz="2000" b="0" i="0" u="none" strike="noStrike" kern="1200" cap="none" spc="0" normalizeH="0" baseline="0" noProof="0" dirty="0">
                <a:ln>
                  <a:noFill/>
                </a:ln>
                <a:solidFill>
                  <a:prstClr val="black"/>
                </a:solidFill>
                <a:effectLst/>
                <a:uLnTx/>
                <a:uFillTx/>
                <a:latin typeface="Arial"/>
                <a:ea typeface="+mn-ea"/>
                <a:cs typeface="Arial"/>
              </a:rPr>
              <a:t>(ConvNet </a:t>
            </a:r>
            <a:r>
              <a:rPr kumimoji="0" sz="2000" b="0" i="0" u="none" strike="noStrike" kern="1200" cap="none" spc="-5" normalizeH="0" baseline="0" noProof="0" dirty="0">
                <a:ln>
                  <a:noFill/>
                </a:ln>
                <a:solidFill>
                  <a:prstClr val="black"/>
                </a:solidFill>
                <a:effectLst/>
                <a:uLnTx/>
                <a:uFillTx/>
                <a:latin typeface="Arial"/>
                <a:ea typeface="+mn-ea"/>
                <a:cs typeface="Arial"/>
              </a:rPr>
              <a:t>activations </a:t>
            </a:r>
            <a:r>
              <a:rPr kumimoji="0" sz="2000" b="0" i="0" u="none" strike="noStrike" kern="1200" cap="none" spc="0" normalizeH="0" baseline="0" noProof="0" dirty="0">
                <a:ln>
                  <a:noFill/>
                </a:ln>
                <a:solidFill>
                  <a:prstClr val="black"/>
                </a:solidFill>
                <a:effectLst/>
                <a:uLnTx/>
                <a:uFillTx/>
                <a:latin typeface="Arial"/>
                <a:ea typeface="+mn-ea"/>
                <a:cs typeface="Arial"/>
              </a:rPr>
              <a:t>of</a:t>
            </a:r>
            <a:r>
              <a:rPr kumimoji="0" sz="2000" b="0" i="0" u="none" strike="noStrike" kern="1200" cap="none" spc="-310"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all  layers	</a:t>
            </a:r>
            <a:r>
              <a:rPr kumimoji="0" sz="2000" b="0" i="0" u="none" strike="noStrike" kern="1200" cap="none" spc="-5" normalizeH="0" baseline="0" noProof="0" dirty="0">
                <a:ln>
                  <a:noFill/>
                </a:ln>
                <a:solidFill>
                  <a:prstClr val="black"/>
                </a:solidFill>
                <a:effectLst/>
                <a:uLnTx/>
                <a:uFillTx/>
                <a:latin typeface="Arial"/>
                <a:ea typeface="+mn-ea"/>
                <a:cs typeface="Arial"/>
              </a:rPr>
              <a:t>for </a:t>
            </a:r>
            <a:r>
              <a:rPr kumimoji="0" sz="2000" b="0" i="0" u="none" strike="noStrike" kern="1200" cap="none" spc="0" normalizeH="0" baseline="0" noProof="0" dirty="0">
                <a:ln>
                  <a:noFill/>
                </a:ln>
                <a:solidFill>
                  <a:prstClr val="black"/>
                </a:solidFill>
                <a:effectLst/>
                <a:uLnTx/>
                <a:uFillTx/>
                <a:latin typeface="Arial"/>
                <a:ea typeface="+mn-ea"/>
                <a:cs typeface="Arial"/>
              </a:rPr>
              <a:t>the given </a:t>
            </a:r>
            <a:r>
              <a:rPr kumimoji="0" sz="2000" b="0" i="0" u="none" strike="noStrike" kern="1200" cap="none" spc="-5" normalizeH="0" baseline="0" noProof="0" dirty="0">
                <a:ln>
                  <a:noFill/>
                </a:ln>
                <a:solidFill>
                  <a:prstClr val="black"/>
                </a:solidFill>
                <a:effectLst/>
                <a:uLnTx/>
                <a:uFillTx/>
                <a:latin typeface="Arial"/>
                <a:ea typeface="+mn-ea"/>
                <a:cs typeface="Arial"/>
              </a:rPr>
              <a:t>content</a:t>
            </a:r>
            <a:r>
              <a:rPr kumimoji="0" sz="2000" b="0" i="0" u="none" strike="noStrike" kern="1200" cap="none" spc="-220"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image)</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790955" y="2065020"/>
            <a:ext cx="1668780" cy="186689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2532888" y="2142744"/>
            <a:ext cx="4386071" cy="164591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2528316" y="2138172"/>
            <a:ext cx="4395470" cy="1656080"/>
          </a:xfrm>
          <a:custGeom>
            <a:avLst/>
            <a:gdLst/>
            <a:ahLst/>
            <a:cxnLst/>
            <a:rect l="l" t="t" r="r" b="b"/>
            <a:pathLst>
              <a:path w="4395470" h="1656079">
                <a:moveTo>
                  <a:pt x="0" y="1656079"/>
                </a:moveTo>
                <a:lnTo>
                  <a:pt x="4395088" y="1656079"/>
                </a:lnTo>
                <a:lnTo>
                  <a:pt x="4395088" y="0"/>
                </a:lnTo>
                <a:lnTo>
                  <a:pt x="0" y="0"/>
                </a:lnTo>
                <a:lnTo>
                  <a:pt x="0" y="1656079"/>
                </a:lnTo>
                <a:close/>
              </a:path>
            </a:pathLst>
          </a:custGeom>
          <a:ln w="9144">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378968" y="3894835"/>
            <a:ext cx="7564755" cy="1182370"/>
          </a:xfrm>
          <a:prstGeom prst="rect">
            <a:avLst/>
          </a:prstGeom>
        </p:spPr>
        <p:txBody>
          <a:bodyPr vert="horz" wrap="square" lIns="0" tIns="12700" rIns="0" bIns="0" rtlCol="0">
            <a:spAutoFit/>
          </a:bodyPr>
          <a:lstStyle/>
          <a:p>
            <a:pPr marL="3222625" marR="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5" normalizeH="0" baseline="0" noProof="0" dirty="0">
                <a:ln>
                  <a:noFill/>
                </a:ln>
                <a:solidFill>
                  <a:srgbClr val="FF0000"/>
                </a:solidFill>
                <a:effectLst/>
                <a:uLnTx/>
                <a:uFillTx/>
                <a:latin typeface="Arial"/>
                <a:ea typeface="+mn-ea"/>
                <a:cs typeface="Arial"/>
              </a:rPr>
              <a:t>content</a:t>
            </a:r>
            <a:r>
              <a:rPr kumimoji="0" sz="2400" b="0" i="0" u="none" strike="noStrike" kern="1200" cap="none" spc="-90" normalizeH="0" baseline="0" noProof="0" dirty="0">
                <a:ln>
                  <a:noFill/>
                </a:ln>
                <a:solidFill>
                  <a:srgbClr val="FF0000"/>
                </a:solidFill>
                <a:effectLst/>
                <a:uLnTx/>
                <a:uFillTx/>
                <a:latin typeface="Arial"/>
                <a:ea typeface="+mn-ea"/>
                <a:cs typeface="Arial"/>
              </a:rPr>
              <a:t> </a:t>
            </a:r>
            <a:r>
              <a:rPr kumimoji="0" sz="2400" b="0" i="0" u="none" strike="noStrike" kern="1200" cap="none" spc="-5" normalizeH="0" baseline="0" noProof="0" dirty="0">
                <a:ln>
                  <a:noFill/>
                </a:ln>
                <a:solidFill>
                  <a:srgbClr val="FF0000"/>
                </a:solidFill>
                <a:effectLst/>
                <a:uLnTx/>
                <a:uFillTx/>
                <a:latin typeface="Arial"/>
                <a:ea typeface="+mn-ea"/>
                <a:cs typeface="Arial"/>
              </a:rPr>
              <a:t>activations</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1905"/>
              </a:spcBef>
              <a:spcAft>
                <a:spcPts val="0"/>
              </a:spcAft>
              <a:buClrTx/>
              <a:buSzTx/>
              <a:buFontTx/>
              <a:buNone/>
              <a:tabLst/>
              <a:defRPr/>
            </a:pPr>
            <a:r>
              <a:rPr kumimoji="0" sz="1800" b="0" i="0" u="none" strike="noStrike" kern="1200" cap="none" spc="-5" normalizeH="0" baseline="0" noProof="0" dirty="0">
                <a:ln>
                  <a:noFill/>
                </a:ln>
                <a:solidFill>
                  <a:srgbClr val="FF0000"/>
                </a:solidFill>
                <a:effectLst/>
                <a:uLnTx/>
                <a:uFillTx/>
                <a:latin typeface="Arial"/>
                <a:ea typeface="+mn-ea"/>
                <a:cs typeface="Arial"/>
              </a:rPr>
              <a:t>e.g.</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rgbClr val="FF0000"/>
                </a:solidFill>
                <a:effectLst/>
                <a:uLnTx/>
                <a:uFillTx/>
                <a:latin typeface="Arial"/>
                <a:ea typeface="+mn-ea"/>
                <a:cs typeface="Arial"/>
              </a:rPr>
              <a:t>at </a:t>
            </a:r>
            <a:r>
              <a:rPr kumimoji="0" sz="1800" b="0" i="0" u="none" strike="noStrike" kern="1200" cap="none" spc="-5" normalizeH="0" baseline="0" noProof="0" dirty="0">
                <a:ln>
                  <a:noFill/>
                </a:ln>
                <a:solidFill>
                  <a:srgbClr val="FF0000"/>
                </a:solidFill>
                <a:effectLst/>
                <a:uLnTx/>
                <a:uFillTx/>
                <a:latin typeface="Arial"/>
                <a:ea typeface="+mn-ea"/>
                <a:cs typeface="Arial"/>
              </a:rPr>
              <a:t>CONV5_1 </a:t>
            </a:r>
            <a:r>
              <a:rPr kumimoji="0" sz="1800" b="0" i="0" u="none" strike="noStrike" kern="1200" cap="none" spc="-10" normalizeH="0" baseline="0" noProof="0" dirty="0">
                <a:ln>
                  <a:noFill/>
                </a:ln>
                <a:solidFill>
                  <a:srgbClr val="FF0000"/>
                </a:solidFill>
                <a:effectLst/>
                <a:uLnTx/>
                <a:uFillTx/>
                <a:latin typeface="Arial"/>
                <a:ea typeface="+mn-ea"/>
                <a:cs typeface="Arial"/>
              </a:rPr>
              <a:t>layer </a:t>
            </a:r>
            <a:r>
              <a:rPr kumimoji="0" sz="1800" b="0" i="0" u="none" strike="noStrike" kern="1200" cap="none" spc="-25" normalizeH="0" baseline="0" noProof="0" dirty="0">
                <a:ln>
                  <a:noFill/>
                </a:ln>
                <a:solidFill>
                  <a:srgbClr val="FF0000"/>
                </a:solidFill>
                <a:effectLst/>
                <a:uLnTx/>
                <a:uFillTx/>
                <a:latin typeface="Arial"/>
                <a:ea typeface="+mn-ea"/>
                <a:cs typeface="Arial"/>
              </a:rPr>
              <a:t>we </a:t>
            </a:r>
            <a:r>
              <a:rPr kumimoji="0" sz="1800" b="0" i="0" u="none" strike="noStrike" kern="1200" cap="none" spc="-15" normalizeH="0" baseline="0" noProof="0" dirty="0">
                <a:ln>
                  <a:noFill/>
                </a:ln>
                <a:solidFill>
                  <a:srgbClr val="FF0000"/>
                </a:solidFill>
                <a:effectLst/>
                <a:uLnTx/>
                <a:uFillTx/>
                <a:latin typeface="Arial"/>
                <a:ea typeface="+mn-ea"/>
                <a:cs typeface="Arial"/>
              </a:rPr>
              <a:t>would </a:t>
            </a:r>
            <a:r>
              <a:rPr kumimoji="0" sz="1800" b="0" i="0" u="none" strike="noStrike" kern="1200" cap="none" spc="-5" normalizeH="0" baseline="0" noProof="0" dirty="0">
                <a:ln>
                  <a:noFill/>
                </a:ln>
                <a:solidFill>
                  <a:srgbClr val="FF0000"/>
                </a:solidFill>
                <a:effectLst/>
                <a:uLnTx/>
                <a:uFillTx/>
                <a:latin typeface="Arial"/>
                <a:ea typeface="+mn-ea"/>
                <a:cs typeface="Arial"/>
              </a:rPr>
              <a:t>have a </a:t>
            </a:r>
            <a:r>
              <a:rPr kumimoji="0" sz="1800" b="0" i="0" u="none" strike="noStrike" kern="1200" cap="none" spc="-10" normalizeH="0" baseline="0" noProof="0" dirty="0">
                <a:ln>
                  <a:noFill/>
                </a:ln>
                <a:solidFill>
                  <a:srgbClr val="FF0000"/>
                </a:solidFill>
                <a:effectLst/>
                <a:uLnTx/>
                <a:uFillTx/>
                <a:latin typeface="Arial"/>
                <a:ea typeface="+mn-ea"/>
                <a:cs typeface="Arial"/>
              </a:rPr>
              <a:t>[14x14x512] </a:t>
            </a:r>
            <a:r>
              <a:rPr kumimoji="0" sz="1800" b="0" i="0" u="none" strike="noStrike" kern="1200" cap="none" spc="-5" normalizeH="0" baseline="0" noProof="0" dirty="0">
                <a:ln>
                  <a:noFill/>
                </a:ln>
                <a:solidFill>
                  <a:srgbClr val="FF0000"/>
                </a:solidFill>
                <a:effectLst/>
                <a:uLnTx/>
                <a:uFillTx/>
                <a:latin typeface="Arial"/>
                <a:ea typeface="+mn-ea"/>
                <a:cs typeface="Arial"/>
              </a:rPr>
              <a:t>array </a:t>
            </a:r>
            <a:r>
              <a:rPr kumimoji="0" sz="1800" b="0" i="0" u="none" strike="noStrike" kern="1200" cap="none" spc="0" normalizeH="0" baseline="0" noProof="0" dirty="0">
                <a:ln>
                  <a:noFill/>
                </a:ln>
                <a:solidFill>
                  <a:srgbClr val="FF0000"/>
                </a:solidFill>
                <a:effectLst/>
                <a:uLnTx/>
                <a:uFillTx/>
                <a:latin typeface="Arial"/>
                <a:ea typeface="+mn-ea"/>
                <a:cs typeface="Arial"/>
              </a:rPr>
              <a:t>of </a:t>
            </a:r>
            <a:r>
              <a:rPr kumimoji="0" sz="1800" b="0" i="0" u="none" strike="noStrike" kern="1200" cap="none" spc="-5" normalizeH="0" baseline="0" noProof="0" dirty="0">
                <a:ln>
                  <a:noFill/>
                </a:ln>
                <a:solidFill>
                  <a:srgbClr val="FF0000"/>
                </a:solidFill>
                <a:effectLst/>
                <a:uLnTx/>
                <a:uFillTx/>
                <a:latin typeface="Arial"/>
                <a:ea typeface="+mn-ea"/>
                <a:cs typeface="Arial"/>
              </a:rPr>
              <a:t>target</a:t>
            </a:r>
            <a:r>
              <a:rPr kumimoji="0" sz="1800" b="0" i="0" u="none" strike="noStrike" kern="1200" cap="none" spc="204" normalizeH="0" baseline="0" noProof="0" dirty="0">
                <a:ln>
                  <a:noFill/>
                </a:ln>
                <a:solidFill>
                  <a:srgbClr val="FF0000"/>
                </a:solidFill>
                <a:effectLst/>
                <a:uLnTx/>
                <a:uFillTx/>
                <a:latin typeface="Arial"/>
                <a:ea typeface="+mn-ea"/>
                <a:cs typeface="Arial"/>
              </a:rPr>
              <a:t> </a:t>
            </a:r>
            <a:r>
              <a:rPr kumimoji="0" sz="1800" b="0" i="0" u="none" strike="noStrike" kern="1200" cap="none" spc="-5" normalizeH="0" baseline="0" noProof="0" dirty="0">
                <a:ln>
                  <a:noFill/>
                </a:ln>
                <a:solidFill>
                  <a:srgbClr val="FF0000"/>
                </a:solidFill>
                <a:effectLst/>
                <a:uLnTx/>
                <a:uFillTx/>
                <a:latin typeface="Arial"/>
                <a:ea typeface="+mn-ea"/>
                <a:cs typeface="Arial"/>
              </a:rPr>
              <a:t>activations</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8" name="object 8"/>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1836584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3" name="object 3"/>
          <p:cNvSpPr txBox="1"/>
          <p:nvPr/>
        </p:nvSpPr>
        <p:spPr>
          <a:xfrm>
            <a:off x="532282" y="901953"/>
            <a:ext cx="5741035" cy="946785"/>
          </a:xfrm>
          <a:prstGeom prst="rect">
            <a:avLst/>
          </a:prstGeom>
        </p:spPr>
        <p:txBody>
          <a:bodyPr vert="horz" wrap="square" lIns="0" tIns="10160" rIns="0" bIns="0" rtlCol="0">
            <a:spAutoFit/>
          </a:bodyPr>
          <a:lstStyle/>
          <a:p>
            <a:pPr marL="12700" marR="5080" lvl="0" indent="0" algn="l" defTabSz="914400" rtl="0" eaLnBrk="1" fontAlgn="auto" latinLnBrk="0" hangingPunct="1">
              <a:lnSpc>
                <a:spcPct val="101000"/>
              </a:lnSpc>
              <a:spcBef>
                <a:spcPts val="80"/>
              </a:spcBef>
              <a:spcAft>
                <a:spcPts val="0"/>
              </a:spcAft>
              <a:buClrTx/>
              <a:buSzTx/>
              <a:buFontTx/>
              <a:buNone/>
              <a:tabLst>
                <a:tab pos="1135380" algn="l"/>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Step </a:t>
            </a:r>
            <a:r>
              <a:rPr kumimoji="0" sz="2000" b="0" i="0" u="none" strike="noStrike" kern="1200" cap="none" spc="0" normalizeH="0" baseline="0" noProof="0" dirty="0">
                <a:ln>
                  <a:noFill/>
                </a:ln>
                <a:solidFill>
                  <a:prstClr val="black"/>
                </a:solidFill>
                <a:effectLst/>
                <a:uLnTx/>
                <a:uFillTx/>
                <a:latin typeface="Arial"/>
                <a:ea typeface="+mn-ea"/>
                <a:cs typeface="Arial"/>
              </a:rPr>
              <a:t>2: </a:t>
            </a:r>
            <a:r>
              <a:rPr kumimoji="0" sz="2000" b="0" i="0" u="none" strike="noStrike" kern="1200" cap="none" spc="-5" normalizeH="0" baseline="0" noProof="0" dirty="0">
                <a:ln>
                  <a:noFill/>
                </a:ln>
                <a:solidFill>
                  <a:prstClr val="black"/>
                </a:solidFill>
                <a:effectLst/>
                <a:uLnTx/>
                <a:uFillTx/>
                <a:latin typeface="Arial"/>
                <a:ea typeface="+mn-ea"/>
                <a:cs typeface="Arial"/>
              </a:rPr>
              <a:t>Extract </a:t>
            </a:r>
            <a:r>
              <a:rPr kumimoji="0" sz="2000" b="1" i="0" u="none" strike="noStrike" kern="1200" cap="none" spc="-10" normalizeH="0" baseline="0" noProof="0" dirty="0">
                <a:ln>
                  <a:noFill/>
                </a:ln>
                <a:solidFill>
                  <a:prstClr val="black"/>
                </a:solidFill>
                <a:effectLst/>
                <a:uLnTx/>
                <a:uFillTx/>
                <a:latin typeface="Arial"/>
                <a:ea typeface="+mn-ea"/>
                <a:cs typeface="Arial"/>
              </a:rPr>
              <a:t>style </a:t>
            </a:r>
            <a:r>
              <a:rPr kumimoji="0" sz="2000" b="1" i="0" u="none" strike="noStrike" kern="1200" cap="none" spc="-5" normalizeH="0" baseline="0" noProof="0" dirty="0">
                <a:ln>
                  <a:noFill/>
                </a:ln>
                <a:solidFill>
                  <a:prstClr val="black"/>
                </a:solidFill>
                <a:effectLst/>
                <a:uLnTx/>
                <a:uFillTx/>
                <a:latin typeface="Arial"/>
                <a:ea typeface="+mn-ea"/>
                <a:cs typeface="Arial"/>
              </a:rPr>
              <a:t>targets </a:t>
            </a:r>
            <a:r>
              <a:rPr kumimoji="0" sz="2000" b="0" i="0" u="none" strike="noStrike" kern="1200" cap="none" spc="0" normalizeH="0" baseline="0" noProof="0" dirty="0">
                <a:ln>
                  <a:noFill/>
                </a:ln>
                <a:solidFill>
                  <a:prstClr val="black"/>
                </a:solidFill>
                <a:effectLst/>
                <a:uLnTx/>
                <a:uFillTx/>
                <a:latin typeface="Arial"/>
                <a:ea typeface="+mn-ea"/>
                <a:cs typeface="Arial"/>
              </a:rPr>
              <a:t>(Gram </a:t>
            </a:r>
            <a:r>
              <a:rPr kumimoji="0" sz="2000" b="0" i="0" u="none" strike="noStrike" kern="1200" cap="none" spc="-5" normalizeH="0" baseline="0" noProof="0" dirty="0">
                <a:ln>
                  <a:noFill/>
                </a:ln>
                <a:solidFill>
                  <a:prstClr val="black"/>
                </a:solidFill>
                <a:effectLst/>
                <a:uLnTx/>
                <a:uFillTx/>
                <a:latin typeface="Arial"/>
                <a:ea typeface="+mn-ea"/>
                <a:cs typeface="Arial"/>
              </a:rPr>
              <a:t>matrices </a:t>
            </a:r>
            <a:r>
              <a:rPr kumimoji="0" sz="2000" b="0" i="0" u="none" strike="noStrike" kern="1200" cap="none" spc="0" normalizeH="0" baseline="0" noProof="0" dirty="0">
                <a:ln>
                  <a:noFill/>
                </a:ln>
                <a:solidFill>
                  <a:prstClr val="black"/>
                </a:solidFill>
                <a:effectLst/>
                <a:uLnTx/>
                <a:uFillTx/>
                <a:latin typeface="Arial"/>
                <a:ea typeface="+mn-ea"/>
                <a:cs typeface="Arial"/>
              </a:rPr>
              <a:t>of  ConvNet	</a:t>
            </a:r>
            <a:r>
              <a:rPr kumimoji="0" sz="2000" b="0" i="0" u="none" strike="noStrike" kern="1200" cap="none" spc="-5" normalizeH="0" baseline="0" noProof="0" dirty="0">
                <a:ln>
                  <a:noFill/>
                </a:ln>
                <a:solidFill>
                  <a:prstClr val="black"/>
                </a:solidFill>
                <a:effectLst/>
                <a:uLnTx/>
                <a:uFillTx/>
                <a:latin typeface="Arial"/>
                <a:ea typeface="+mn-ea"/>
                <a:cs typeface="Arial"/>
              </a:rPr>
              <a:t>activations </a:t>
            </a:r>
            <a:r>
              <a:rPr kumimoji="0" sz="2000" b="0" i="0" u="none" strike="noStrike" kern="1200" cap="none" spc="0" normalizeH="0" baseline="0" noProof="0" dirty="0">
                <a:ln>
                  <a:noFill/>
                </a:ln>
                <a:solidFill>
                  <a:prstClr val="black"/>
                </a:solidFill>
                <a:effectLst/>
                <a:uLnTx/>
                <a:uFillTx/>
                <a:latin typeface="Arial"/>
                <a:ea typeface="+mn-ea"/>
                <a:cs typeface="Arial"/>
              </a:rPr>
              <a:t>of all layers for the</a:t>
            </a:r>
            <a:r>
              <a:rPr kumimoji="0" sz="2000" b="0" i="0" u="none" strike="noStrike" kern="1200" cap="none" spc="-220"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given</a:t>
            </a:r>
            <a:r>
              <a:rPr kumimoji="0" sz="2000" b="0" i="0" u="none" strike="noStrike" kern="1200" cap="none" spc="-25" normalizeH="0" baseline="0" noProof="0" dirty="0">
                <a:ln>
                  <a:noFill/>
                </a:ln>
                <a:solidFill>
                  <a:prstClr val="black"/>
                </a:solidFill>
                <a:effectLst/>
                <a:uLnTx/>
                <a:uFillTx/>
                <a:latin typeface="Arial"/>
                <a:ea typeface="+mn-ea"/>
                <a:cs typeface="Arial"/>
              </a:rPr>
              <a:t> </a:t>
            </a:r>
            <a:r>
              <a:rPr kumimoji="0" sz="2000" b="0" i="0" u="none" strike="noStrike" kern="1200" cap="none" spc="-5" normalizeH="0" baseline="0" noProof="0" dirty="0">
                <a:ln>
                  <a:noFill/>
                </a:ln>
                <a:solidFill>
                  <a:prstClr val="black"/>
                </a:solidFill>
                <a:effectLst/>
                <a:uLnTx/>
                <a:uFillTx/>
                <a:latin typeface="Arial"/>
                <a:ea typeface="+mn-ea"/>
                <a:cs typeface="Arial"/>
              </a:rPr>
              <a:t>style </a:t>
            </a:r>
            <a:r>
              <a:rPr kumimoji="0" sz="2000" b="0" i="0" u="none" strike="noStrike" kern="1200" cap="none" spc="0" normalizeH="0" baseline="0" noProof="0" dirty="0">
                <a:ln>
                  <a:noFill/>
                </a:ln>
                <a:solidFill>
                  <a:prstClr val="black"/>
                </a:solidFill>
                <a:effectLst/>
                <a:uLnTx/>
                <a:uFillTx/>
                <a:latin typeface="Arial"/>
                <a:ea typeface="+mn-ea"/>
                <a:cs typeface="Arial"/>
              </a:rPr>
              <a:t> image)</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2685288" y="2218944"/>
            <a:ext cx="4386071" cy="164591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2680716" y="2214372"/>
            <a:ext cx="4395470" cy="1656080"/>
          </a:xfrm>
          <a:custGeom>
            <a:avLst/>
            <a:gdLst/>
            <a:ahLst/>
            <a:cxnLst/>
            <a:rect l="l" t="t" r="r" b="b"/>
            <a:pathLst>
              <a:path w="4395470" h="1656079">
                <a:moveTo>
                  <a:pt x="0" y="1656079"/>
                </a:moveTo>
                <a:lnTo>
                  <a:pt x="4395088" y="1656079"/>
                </a:lnTo>
                <a:lnTo>
                  <a:pt x="4395088" y="0"/>
                </a:lnTo>
                <a:lnTo>
                  <a:pt x="0" y="0"/>
                </a:lnTo>
                <a:lnTo>
                  <a:pt x="0" y="1656079"/>
                </a:lnTo>
                <a:close/>
              </a:path>
            </a:pathLst>
          </a:custGeom>
          <a:ln w="9144">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547116" y="2218944"/>
            <a:ext cx="1962912" cy="1536191"/>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378968" y="3971035"/>
            <a:ext cx="7909559" cy="1370330"/>
          </a:xfrm>
          <a:prstGeom prst="rect">
            <a:avLst/>
          </a:prstGeom>
        </p:spPr>
        <p:txBody>
          <a:bodyPr vert="horz" wrap="square" lIns="0" tIns="12700" rIns="0" bIns="0" rtlCol="0">
            <a:spAutoFit/>
          </a:bodyPr>
          <a:lstStyle/>
          <a:p>
            <a:pPr marL="3375025" marR="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5" normalizeH="0" baseline="0" noProof="0" dirty="0">
                <a:ln>
                  <a:noFill/>
                </a:ln>
                <a:solidFill>
                  <a:srgbClr val="38751C"/>
                </a:solidFill>
                <a:effectLst/>
                <a:uLnTx/>
                <a:uFillTx/>
                <a:latin typeface="Arial"/>
                <a:ea typeface="+mn-ea"/>
                <a:cs typeface="Arial"/>
              </a:rPr>
              <a:t>style gram</a:t>
            </a:r>
            <a:r>
              <a:rPr kumimoji="0" sz="2400" b="0" i="0" u="none" strike="noStrike" kern="1200" cap="none" spc="-100" normalizeH="0" baseline="0" noProof="0" dirty="0">
                <a:ln>
                  <a:noFill/>
                </a:ln>
                <a:solidFill>
                  <a:srgbClr val="38751C"/>
                </a:solidFill>
                <a:effectLst/>
                <a:uLnTx/>
                <a:uFillTx/>
                <a:latin typeface="Arial"/>
                <a:ea typeface="+mn-ea"/>
                <a:cs typeface="Arial"/>
              </a:rPr>
              <a:t> </a:t>
            </a:r>
            <a:r>
              <a:rPr kumimoji="0" sz="2400" b="0" i="0" u="none" strike="noStrike" kern="1200" cap="none" spc="-5" normalizeH="0" baseline="0" noProof="0" dirty="0">
                <a:ln>
                  <a:noFill/>
                </a:ln>
                <a:solidFill>
                  <a:srgbClr val="38751C"/>
                </a:solidFill>
                <a:effectLst/>
                <a:uLnTx/>
                <a:uFillTx/>
                <a:latin typeface="Arial"/>
                <a:ea typeface="+mn-ea"/>
                <a:cs typeface="Arial"/>
              </a:rPr>
              <a:t>matrices</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ts val="2105"/>
              </a:lnSpc>
              <a:spcBef>
                <a:spcPts val="1305"/>
              </a:spcBef>
              <a:spcAft>
                <a:spcPts val="0"/>
              </a:spcAft>
              <a:buClrTx/>
              <a:buSzTx/>
              <a:buFontTx/>
              <a:buNone/>
              <a:tabLst/>
              <a:defRPr/>
            </a:pPr>
            <a:r>
              <a:rPr kumimoji="0" sz="1800" b="0" i="0" u="none" strike="noStrike" kern="1200" cap="none" spc="-5" normalizeH="0" baseline="0" noProof="0" dirty="0">
                <a:ln>
                  <a:noFill/>
                </a:ln>
                <a:solidFill>
                  <a:srgbClr val="38751C"/>
                </a:solidFill>
                <a:effectLst/>
                <a:uLnTx/>
                <a:uFillTx/>
                <a:latin typeface="Arial"/>
                <a:ea typeface="+mn-ea"/>
                <a:cs typeface="Arial"/>
              </a:rPr>
              <a:t>e.g.</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12700" marR="5080" lvl="0" indent="0" algn="l" defTabSz="914400" rtl="0" eaLnBrk="1" fontAlgn="auto" latinLnBrk="0" hangingPunct="1">
              <a:lnSpc>
                <a:spcPts val="2180"/>
              </a:lnSpc>
              <a:spcBef>
                <a:spcPts val="0"/>
              </a:spcBef>
              <a:spcAft>
                <a:spcPts val="0"/>
              </a:spcAft>
              <a:buClrTx/>
              <a:buSzTx/>
              <a:buFontTx/>
              <a:buNone/>
              <a:tabLst/>
              <a:defRPr/>
            </a:pPr>
            <a:r>
              <a:rPr kumimoji="0" sz="1800" b="0" i="0" u="none" strike="noStrike" kern="1200" cap="none" spc="0" normalizeH="0" baseline="0" noProof="0" dirty="0">
                <a:ln>
                  <a:noFill/>
                </a:ln>
                <a:solidFill>
                  <a:srgbClr val="38751C"/>
                </a:solidFill>
                <a:effectLst/>
                <a:uLnTx/>
                <a:uFillTx/>
                <a:latin typeface="Arial"/>
                <a:ea typeface="+mn-ea"/>
                <a:cs typeface="Arial"/>
              </a:rPr>
              <a:t>at </a:t>
            </a:r>
            <a:r>
              <a:rPr kumimoji="0" sz="1800" b="0" i="0" u="none" strike="noStrike" kern="1200" cap="none" spc="-5" normalizeH="0" baseline="0" noProof="0" dirty="0">
                <a:ln>
                  <a:noFill/>
                </a:ln>
                <a:solidFill>
                  <a:srgbClr val="38751C"/>
                </a:solidFill>
                <a:effectLst/>
                <a:uLnTx/>
                <a:uFillTx/>
                <a:latin typeface="Arial"/>
                <a:ea typeface="+mn-ea"/>
                <a:cs typeface="Arial"/>
              </a:rPr>
              <a:t>CONV1 </a:t>
            </a:r>
            <a:r>
              <a:rPr kumimoji="0" sz="1800" b="0" i="0" u="none" strike="noStrike" kern="1200" cap="none" spc="-10" normalizeH="0" baseline="0" noProof="0" dirty="0">
                <a:ln>
                  <a:noFill/>
                </a:ln>
                <a:solidFill>
                  <a:srgbClr val="38751C"/>
                </a:solidFill>
                <a:effectLst/>
                <a:uLnTx/>
                <a:uFillTx/>
                <a:latin typeface="Arial"/>
                <a:ea typeface="+mn-ea"/>
                <a:cs typeface="Arial"/>
              </a:rPr>
              <a:t>layer (with [224x224x64] </a:t>
            </a:r>
            <a:r>
              <a:rPr kumimoji="0" sz="1800" b="0" i="0" u="none" strike="noStrike" kern="1200" cap="none" spc="-5" normalizeH="0" baseline="0" noProof="0" dirty="0">
                <a:ln>
                  <a:noFill/>
                </a:ln>
                <a:solidFill>
                  <a:srgbClr val="38751C"/>
                </a:solidFill>
                <a:effectLst/>
                <a:uLnTx/>
                <a:uFillTx/>
                <a:latin typeface="Arial"/>
                <a:ea typeface="+mn-ea"/>
                <a:cs typeface="Arial"/>
              </a:rPr>
              <a:t>activations) </a:t>
            </a:r>
            <a:r>
              <a:rPr kumimoji="0" sz="1800" b="0" i="0" u="none" strike="noStrike" kern="1200" cap="none" spc="-15" normalizeH="0" baseline="0" noProof="0" dirty="0">
                <a:ln>
                  <a:noFill/>
                </a:ln>
                <a:solidFill>
                  <a:srgbClr val="38751C"/>
                </a:solidFill>
                <a:effectLst/>
                <a:uLnTx/>
                <a:uFillTx/>
                <a:latin typeface="Arial"/>
                <a:ea typeface="+mn-ea"/>
                <a:cs typeface="Arial"/>
              </a:rPr>
              <a:t>would </a:t>
            </a:r>
            <a:r>
              <a:rPr kumimoji="0" sz="1800" b="0" i="0" u="none" strike="noStrike" kern="1200" cap="none" spc="-5" normalizeH="0" baseline="0" noProof="0" dirty="0">
                <a:ln>
                  <a:noFill/>
                </a:ln>
                <a:solidFill>
                  <a:srgbClr val="38751C"/>
                </a:solidFill>
                <a:effectLst/>
                <a:uLnTx/>
                <a:uFillTx/>
                <a:latin typeface="Arial"/>
                <a:ea typeface="+mn-ea"/>
                <a:cs typeface="Arial"/>
              </a:rPr>
              <a:t>give a </a:t>
            </a:r>
            <a:r>
              <a:rPr kumimoji="0" sz="1800" b="0" i="0" u="none" strike="noStrike" kern="1200" cap="none" spc="-10" normalizeH="0" baseline="0" noProof="0" dirty="0">
                <a:ln>
                  <a:noFill/>
                </a:ln>
                <a:solidFill>
                  <a:srgbClr val="38751C"/>
                </a:solidFill>
                <a:effectLst/>
                <a:uLnTx/>
                <a:uFillTx/>
                <a:latin typeface="Arial"/>
                <a:ea typeface="+mn-ea"/>
                <a:cs typeface="Arial"/>
              </a:rPr>
              <a:t>[64x64] </a:t>
            </a:r>
            <a:r>
              <a:rPr kumimoji="0" sz="1800" b="0" i="0" u="none" strike="noStrike" kern="1200" cap="none" spc="0" normalizeH="0" baseline="0" noProof="0" dirty="0">
                <a:ln>
                  <a:noFill/>
                </a:ln>
                <a:solidFill>
                  <a:srgbClr val="38751C"/>
                </a:solidFill>
                <a:effectLst/>
                <a:uLnTx/>
                <a:uFillTx/>
                <a:latin typeface="Arial"/>
                <a:ea typeface="+mn-ea"/>
                <a:cs typeface="Arial"/>
              </a:rPr>
              <a:t>Gram  matrix of </a:t>
            </a:r>
            <a:r>
              <a:rPr kumimoji="0" sz="1800" b="0" i="0" u="none" strike="noStrike" kern="1200" cap="none" spc="-5" normalizeH="0" baseline="0" noProof="0" dirty="0">
                <a:ln>
                  <a:noFill/>
                </a:ln>
                <a:solidFill>
                  <a:srgbClr val="38751C"/>
                </a:solidFill>
                <a:effectLst/>
                <a:uLnTx/>
                <a:uFillTx/>
                <a:latin typeface="Arial"/>
                <a:ea typeface="+mn-ea"/>
                <a:cs typeface="Arial"/>
              </a:rPr>
              <a:t>all </a:t>
            </a:r>
            <a:r>
              <a:rPr kumimoji="0" sz="1800" b="0" i="0" u="none" strike="noStrike" kern="1200" cap="none" spc="-10" normalizeH="0" baseline="0" noProof="0" dirty="0">
                <a:ln>
                  <a:noFill/>
                </a:ln>
                <a:solidFill>
                  <a:srgbClr val="38751C"/>
                </a:solidFill>
                <a:effectLst/>
                <a:uLnTx/>
                <a:uFillTx/>
                <a:latin typeface="Arial"/>
                <a:ea typeface="+mn-ea"/>
                <a:cs typeface="Arial"/>
              </a:rPr>
              <a:t>pairwise </a:t>
            </a:r>
            <a:r>
              <a:rPr kumimoji="0" sz="1800" b="0" i="0" u="none" strike="noStrike" kern="1200" cap="none" spc="-5" normalizeH="0" baseline="0" noProof="0" dirty="0">
                <a:ln>
                  <a:noFill/>
                </a:ln>
                <a:solidFill>
                  <a:srgbClr val="38751C"/>
                </a:solidFill>
                <a:effectLst/>
                <a:uLnTx/>
                <a:uFillTx/>
                <a:latin typeface="Arial"/>
                <a:ea typeface="+mn-ea"/>
                <a:cs typeface="Arial"/>
              </a:rPr>
              <a:t>activation covariances (summed across spatial</a:t>
            </a:r>
            <a:r>
              <a:rPr kumimoji="0" sz="1800" b="0" i="0" u="none" strike="noStrike" kern="1200" cap="none" spc="90" normalizeH="0" baseline="0" noProof="0" dirty="0">
                <a:ln>
                  <a:noFill/>
                </a:ln>
                <a:solidFill>
                  <a:srgbClr val="38751C"/>
                </a:solidFill>
                <a:effectLst/>
                <a:uLnTx/>
                <a:uFillTx/>
                <a:latin typeface="Arial"/>
                <a:ea typeface="+mn-ea"/>
                <a:cs typeface="Arial"/>
              </a:rPr>
              <a:t> </a:t>
            </a:r>
            <a:r>
              <a:rPr kumimoji="0" sz="1800" b="0" i="0" u="none" strike="noStrike" kern="1200" cap="none" spc="-5" normalizeH="0" baseline="0" noProof="0" dirty="0">
                <a:ln>
                  <a:noFill/>
                </a:ln>
                <a:solidFill>
                  <a:srgbClr val="38751C"/>
                </a:solidFill>
                <a:effectLst/>
                <a:uLnTx/>
                <a:uFillTx/>
                <a:latin typeface="Arial"/>
                <a:ea typeface="+mn-ea"/>
                <a:cs typeface="Arial"/>
              </a:rPr>
              <a:t>locations)</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8" name="object 8"/>
          <p:cNvSpPr/>
          <p:nvPr/>
        </p:nvSpPr>
        <p:spPr>
          <a:xfrm>
            <a:off x="7071359" y="4338828"/>
            <a:ext cx="996696" cy="336804"/>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2089935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3" name="object 3"/>
          <p:cNvSpPr/>
          <p:nvPr/>
        </p:nvSpPr>
        <p:spPr>
          <a:xfrm>
            <a:off x="2215895" y="2008632"/>
            <a:ext cx="3791711" cy="48463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2211323" y="2002535"/>
            <a:ext cx="3801110" cy="495300"/>
          </a:xfrm>
          <a:custGeom>
            <a:avLst/>
            <a:gdLst/>
            <a:ahLst/>
            <a:cxnLst/>
            <a:rect l="l" t="t" r="r" b="b"/>
            <a:pathLst>
              <a:path w="3801110" h="495300">
                <a:moveTo>
                  <a:pt x="0" y="495300"/>
                </a:moveTo>
                <a:lnTo>
                  <a:pt x="3800855" y="495300"/>
                </a:lnTo>
                <a:lnTo>
                  <a:pt x="3800855" y="0"/>
                </a:lnTo>
                <a:lnTo>
                  <a:pt x="0" y="0"/>
                </a:lnTo>
                <a:lnTo>
                  <a:pt x="0" y="495300"/>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6280403" y="4248911"/>
            <a:ext cx="2575559" cy="96773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6275832" y="4244314"/>
            <a:ext cx="2585720" cy="976630"/>
          </a:xfrm>
          <a:custGeom>
            <a:avLst/>
            <a:gdLst/>
            <a:ahLst/>
            <a:cxnLst/>
            <a:rect l="l" t="t" r="r" b="b"/>
            <a:pathLst>
              <a:path w="2585720" h="976629">
                <a:moveTo>
                  <a:pt x="0" y="976528"/>
                </a:moveTo>
                <a:lnTo>
                  <a:pt x="2585719" y="976528"/>
                </a:lnTo>
                <a:lnTo>
                  <a:pt x="2585719" y="0"/>
                </a:lnTo>
                <a:lnTo>
                  <a:pt x="0" y="0"/>
                </a:lnTo>
                <a:lnTo>
                  <a:pt x="0" y="976528"/>
                </a:lnTo>
                <a:close/>
              </a:path>
            </a:pathLst>
          </a:custGeom>
          <a:ln w="9144">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4968240" y="4248911"/>
            <a:ext cx="1234439" cy="967739"/>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5026152" y="3041904"/>
            <a:ext cx="979931" cy="1095756"/>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6048755" y="3087623"/>
            <a:ext cx="2575559" cy="96621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6044184" y="3083039"/>
            <a:ext cx="2585720" cy="975360"/>
          </a:xfrm>
          <a:custGeom>
            <a:avLst/>
            <a:gdLst/>
            <a:ahLst/>
            <a:cxnLst/>
            <a:rect l="l" t="t" r="r" b="b"/>
            <a:pathLst>
              <a:path w="2585720" h="975360">
                <a:moveTo>
                  <a:pt x="0" y="974991"/>
                </a:moveTo>
                <a:lnTo>
                  <a:pt x="2585719" y="974991"/>
                </a:lnTo>
                <a:lnTo>
                  <a:pt x="2585719" y="0"/>
                </a:lnTo>
                <a:lnTo>
                  <a:pt x="0" y="0"/>
                </a:lnTo>
                <a:lnTo>
                  <a:pt x="0" y="974991"/>
                </a:lnTo>
                <a:close/>
              </a:path>
            </a:pathLst>
          </a:custGeom>
          <a:ln w="9144">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1322832" y="3631691"/>
            <a:ext cx="3179064" cy="119329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1318260" y="3627170"/>
            <a:ext cx="3188335" cy="1202055"/>
          </a:xfrm>
          <a:custGeom>
            <a:avLst/>
            <a:gdLst/>
            <a:ahLst/>
            <a:cxnLst/>
            <a:rect l="l" t="t" r="r" b="b"/>
            <a:pathLst>
              <a:path w="3188335" h="1202054">
                <a:moveTo>
                  <a:pt x="0" y="1201877"/>
                </a:moveTo>
                <a:lnTo>
                  <a:pt x="3187954" y="1201877"/>
                </a:lnTo>
                <a:lnTo>
                  <a:pt x="3187954" y="0"/>
                </a:lnTo>
                <a:lnTo>
                  <a:pt x="0" y="0"/>
                </a:lnTo>
                <a:lnTo>
                  <a:pt x="0" y="1201877"/>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297179" y="3744404"/>
            <a:ext cx="980440" cy="901700"/>
          </a:xfrm>
          <a:custGeom>
            <a:avLst/>
            <a:gdLst/>
            <a:ahLst/>
            <a:cxnLst/>
            <a:rect l="l" t="t" r="r" b="b"/>
            <a:pathLst>
              <a:path w="980440" h="901700">
                <a:moveTo>
                  <a:pt x="0" y="901636"/>
                </a:moveTo>
                <a:lnTo>
                  <a:pt x="979893" y="901636"/>
                </a:lnTo>
                <a:lnTo>
                  <a:pt x="979893" y="0"/>
                </a:lnTo>
                <a:lnTo>
                  <a:pt x="0" y="0"/>
                </a:lnTo>
                <a:lnTo>
                  <a:pt x="0" y="901636"/>
                </a:lnTo>
                <a:close/>
              </a:path>
            </a:pathLst>
          </a:custGeom>
          <a:solidFill>
            <a:srgbClr val="CCC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297179" y="3744404"/>
            <a:ext cx="980440" cy="901700"/>
          </a:xfrm>
          <a:custGeom>
            <a:avLst/>
            <a:gdLst/>
            <a:ahLst/>
            <a:cxnLst/>
            <a:rect l="l" t="t" r="r" b="b"/>
            <a:pathLst>
              <a:path w="980440" h="901700">
                <a:moveTo>
                  <a:pt x="0" y="901636"/>
                </a:moveTo>
                <a:lnTo>
                  <a:pt x="979893" y="901636"/>
                </a:lnTo>
                <a:lnTo>
                  <a:pt x="979893" y="0"/>
                </a:lnTo>
                <a:lnTo>
                  <a:pt x="0" y="0"/>
                </a:lnTo>
                <a:lnTo>
                  <a:pt x="0" y="901636"/>
                </a:lnTo>
                <a:close/>
              </a:path>
            </a:pathLst>
          </a:custGeom>
          <a:ln w="9144">
            <a:solidFill>
              <a:srgbClr val="66666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4700015" y="3806952"/>
            <a:ext cx="112395" cy="60960"/>
          </a:xfrm>
          <a:custGeom>
            <a:avLst/>
            <a:gdLst/>
            <a:ahLst/>
            <a:cxnLst/>
            <a:rect l="l" t="t" r="r" b="b"/>
            <a:pathLst>
              <a:path w="112395" h="60960">
                <a:moveTo>
                  <a:pt x="0" y="60833"/>
                </a:moveTo>
                <a:lnTo>
                  <a:pt x="112268" y="0"/>
                </a:lnTo>
              </a:path>
            </a:pathLst>
          </a:custGeom>
          <a:ln w="18287">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4623815" y="3838955"/>
            <a:ext cx="91440" cy="69850"/>
          </a:xfrm>
          <a:custGeom>
            <a:avLst/>
            <a:gdLst/>
            <a:ahLst/>
            <a:cxnLst/>
            <a:rect l="l" t="t" r="r" b="b"/>
            <a:pathLst>
              <a:path w="91439" h="69850">
                <a:moveTo>
                  <a:pt x="61213" y="0"/>
                </a:moveTo>
                <a:lnTo>
                  <a:pt x="0" y="69596"/>
                </a:lnTo>
                <a:lnTo>
                  <a:pt x="91059" y="56134"/>
                </a:lnTo>
                <a:lnTo>
                  <a:pt x="61213" y="0"/>
                </a:lnTo>
                <a:close/>
              </a:path>
            </a:pathLst>
          </a:custGeom>
          <a:ln w="18288">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4797552" y="3765803"/>
            <a:ext cx="91440" cy="68580"/>
          </a:xfrm>
          <a:custGeom>
            <a:avLst/>
            <a:gdLst/>
            <a:ahLst/>
            <a:cxnLst/>
            <a:rect l="l" t="t" r="r" b="b"/>
            <a:pathLst>
              <a:path w="91439" h="68579">
                <a:moveTo>
                  <a:pt x="29845" y="68072"/>
                </a:moveTo>
                <a:lnTo>
                  <a:pt x="91059" y="0"/>
                </a:lnTo>
                <a:lnTo>
                  <a:pt x="0" y="13081"/>
                </a:lnTo>
                <a:lnTo>
                  <a:pt x="29845" y="68072"/>
                </a:lnTo>
                <a:close/>
              </a:path>
            </a:pathLst>
          </a:custGeom>
          <a:ln w="18287">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4692396" y="4518659"/>
            <a:ext cx="111125" cy="100330"/>
          </a:xfrm>
          <a:custGeom>
            <a:avLst/>
            <a:gdLst/>
            <a:ahLst/>
            <a:cxnLst/>
            <a:rect l="l" t="t" r="r" b="b"/>
            <a:pathLst>
              <a:path w="111125" h="100329">
                <a:moveTo>
                  <a:pt x="0" y="0"/>
                </a:moveTo>
                <a:lnTo>
                  <a:pt x="111125" y="100075"/>
                </a:lnTo>
              </a:path>
            </a:pathLst>
          </a:custGeom>
          <a:ln w="18288">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object 19"/>
          <p:cNvSpPr/>
          <p:nvPr/>
        </p:nvSpPr>
        <p:spPr>
          <a:xfrm>
            <a:off x="4626864" y="4460747"/>
            <a:ext cx="86995" cy="82550"/>
          </a:xfrm>
          <a:custGeom>
            <a:avLst/>
            <a:gdLst/>
            <a:ahLst/>
            <a:cxnLst/>
            <a:rect l="l" t="t" r="r" b="b"/>
            <a:pathLst>
              <a:path w="86995" h="82550">
                <a:moveTo>
                  <a:pt x="86487" y="34670"/>
                </a:moveTo>
                <a:lnTo>
                  <a:pt x="0" y="0"/>
                </a:lnTo>
                <a:lnTo>
                  <a:pt x="43941" y="82168"/>
                </a:lnTo>
                <a:lnTo>
                  <a:pt x="86487" y="34670"/>
                </a:lnTo>
                <a:close/>
              </a:path>
            </a:pathLst>
          </a:custGeom>
          <a:ln w="18287">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p:nvPr/>
        </p:nvSpPr>
        <p:spPr>
          <a:xfrm>
            <a:off x="4783835" y="4596384"/>
            <a:ext cx="85090" cy="80645"/>
          </a:xfrm>
          <a:custGeom>
            <a:avLst/>
            <a:gdLst/>
            <a:ahLst/>
            <a:cxnLst/>
            <a:rect l="l" t="t" r="r" b="b"/>
            <a:pathLst>
              <a:path w="85089" h="80645">
                <a:moveTo>
                  <a:pt x="0" y="46609"/>
                </a:moveTo>
                <a:lnTo>
                  <a:pt x="84962" y="80645"/>
                </a:lnTo>
                <a:lnTo>
                  <a:pt x="41783" y="0"/>
                </a:lnTo>
                <a:lnTo>
                  <a:pt x="0" y="46609"/>
                </a:lnTo>
                <a:close/>
              </a:path>
            </a:pathLst>
          </a:custGeom>
          <a:ln w="18288">
            <a:solidFill>
              <a:srgbClr val="38751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0" y="2929127"/>
            <a:ext cx="9144000" cy="0"/>
          </a:xfrm>
          <a:custGeom>
            <a:avLst/>
            <a:gdLst/>
            <a:ahLst/>
            <a:cxnLst/>
            <a:rect l="l" t="t" r="r" b="b"/>
            <a:pathLst>
              <a:path w="9144000">
                <a:moveTo>
                  <a:pt x="0" y="0"/>
                </a:moveTo>
                <a:lnTo>
                  <a:pt x="9144000" y="0"/>
                </a:lnTo>
              </a:path>
            </a:pathLst>
          </a:custGeom>
          <a:ln w="9144">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txBox="1"/>
          <p:nvPr/>
        </p:nvSpPr>
        <p:spPr>
          <a:xfrm>
            <a:off x="531672" y="1118108"/>
            <a:ext cx="7626350" cy="833119"/>
          </a:xfrm>
          <a:prstGeom prst="rect">
            <a:avLst/>
          </a:prstGeom>
        </p:spPr>
        <p:txBody>
          <a:bodyPr vert="horz" wrap="square" lIns="0" tIns="12700" rIns="0" bIns="0" rtlCol="0">
            <a:spAutoFit/>
          </a:bodyPr>
          <a:lstStyle/>
          <a:p>
            <a:pPr marL="12700" marR="0" lvl="0" indent="0" algn="l" defTabSz="914400" rtl="0" eaLnBrk="1" fontAlgn="auto" latinLnBrk="0" hangingPunct="1">
              <a:lnSpc>
                <a:spcPts val="2220"/>
              </a:lnSpc>
              <a:spcBef>
                <a:spcPts val="100"/>
              </a:spcBef>
              <a:spcAft>
                <a:spcPts val="0"/>
              </a:spcAft>
              <a:buClrTx/>
              <a:buSzTx/>
              <a:buFontTx/>
              <a:buNone/>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Step </a:t>
            </a:r>
            <a:r>
              <a:rPr kumimoji="0" sz="2000" b="0" i="0" u="none" strike="noStrike" kern="1200" cap="none" spc="0" normalizeH="0" baseline="0" noProof="0" dirty="0">
                <a:ln>
                  <a:noFill/>
                </a:ln>
                <a:solidFill>
                  <a:prstClr val="black"/>
                </a:solidFill>
                <a:effectLst/>
                <a:uLnTx/>
                <a:uFillTx/>
                <a:latin typeface="Arial"/>
                <a:ea typeface="+mn-ea"/>
                <a:cs typeface="Arial"/>
              </a:rPr>
              <a:t>3: </a:t>
            </a:r>
            <a:r>
              <a:rPr kumimoji="0" sz="2000" b="0" i="0" u="none" strike="noStrike" kern="1200" cap="none" spc="-5" normalizeH="0" baseline="0" noProof="0" dirty="0">
                <a:ln>
                  <a:noFill/>
                </a:ln>
                <a:solidFill>
                  <a:prstClr val="black"/>
                </a:solidFill>
                <a:effectLst/>
                <a:uLnTx/>
                <a:uFillTx/>
                <a:latin typeface="Arial"/>
                <a:ea typeface="+mn-ea"/>
                <a:cs typeface="Arial"/>
              </a:rPr>
              <a:t>Optimize </a:t>
            </a:r>
            <a:r>
              <a:rPr kumimoji="0" sz="2000" b="0" i="0" u="none" strike="noStrike" kern="1200" cap="none" spc="0" normalizeH="0" baseline="0" noProof="0" dirty="0">
                <a:ln>
                  <a:noFill/>
                </a:ln>
                <a:solidFill>
                  <a:prstClr val="black"/>
                </a:solidFill>
                <a:effectLst/>
                <a:uLnTx/>
                <a:uFillTx/>
                <a:latin typeface="Arial"/>
                <a:ea typeface="+mn-ea"/>
                <a:cs typeface="Arial"/>
              </a:rPr>
              <a:t>over image to</a:t>
            </a:r>
            <a:r>
              <a:rPr kumimoji="0" sz="2000" b="0" i="0" u="none" strike="noStrike" kern="1200" cap="none" spc="-220"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have:</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469900" marR="0" lvl="0" indent="-304800" algn="l" defTabSz="914400" rtl="0" eaLnBrk="1" fontAlgn="auto" latinLnBrk="0" hangingPunct="1">
              <a:lnSpc>
                <a:spcPts val="1980"/>
              </a:lnSpc>
              <a:spcBef>
                <a:spcPts val="0"/>
              </a:spcBef>
              <a:spcAft>
                <a:spcPts val="0"/>
              </a:spcAft>
              <a:buClrTx/>
              <a:buSzTx/>
              <a:buFontTx/>
              <a:buChar char="-"/>
              <a:tabLst>
                <a:tab pos="469900" algn="l"/>
                <a:tab pos="470534" algn="l"/>
              </a:tabLst>
              <a:defRPr/>
            </a:pP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1" i="0" u="none" strike="noStrike" kern="1200" cap="none" spc="0" normalizeH="0" baseline="0" noProof="0" dirty="0">
                <a:ln>
                  <a:noFill/>
                </a:ln>
                <a:solidFill>
                  <a:prstClr val="black"/>
                </a:solidFill>
                <a:effectLst/>
                <a:uLnTx/>
                <a:uFillTx/>
                <a:latin typeface="Arial"/>
                <a:ea typeface="+mn-ea"/>
                <a:cs typeface="Arial"/>
              </a:rPr>
              <a:t>content </a:t>
            </a:r>
            <a:r>
              <a:rPr kumimoji="0" sz="1800" b="0" i="0" u="none" strike="noStrike" kern="1200" cap="none" spc="0" normalizeH="0" baseline="0" noProof="0" dirty="0">
                <a:ln>
                  <a:noFill/>
                </a:ln>
                <a:solidFill>
                  <a:prstClr val="black"/>
                </a:solidFill>
                <a:effectLst/>
                <a:uLnTx/>
                <a:uFillTx/>
                <a:latin typeface="Arial"/>
                <a:ea typeface="+mn-ea"/>
                <a:cs typeface="Arial"/>
              </a:rPr>
              <a:t>of the </a:t>
            </a:r>
            <a:r>
              <a:rPr kumimoji="0" sz="1800" b="0" i="0" u="none" strike="noStrike" kern="1200" cap="none" spc="-5" normalizeH="0" baseline="0" noProof="0" dirty="0">
                <a:ln>
                  <a:noFill/>
                </a:ln>
                <a:solidFill>
                  <a:prstClr val="black"/>
                </a:solidFill>
                <a:effectLst/>
                <a:uLnTx/>
                <a:uFillTx/>
                <a:latin typeface="Arial"/>
                <a:ea typeface="+mn-ea"/>
                <a:cs typeface="Arial"/>
              </a:rPr>
              <a:t>content image (activations </a:t>
            </a:r>
            <a:r>
              <a:rPr kumimoji="0" sz="1800" b="0" i="0" u="none" strike="noStrike" kern="1200" cap="none" spc="0" normalizeH="0" baseline="0" noProof="0" dirty="0">
                <a:ln>
                  <a:noFill/>
                </a:ln>
                <a:solidFill>
                  <a:prstClr val="black"/>
                </a:solidFill>
                <a:effectLst/>
                <a:uLnTx/>
                <a:uFillTx/>
                <a:latin typeface="Arial"/>
                <a:ea typeface="+mn-ea"/>
                <a:cs typeface="Arial"/>
              </a:rPr>
              <a:t>match</a:t>
            </a:r>
            <a:r>
              <a:rPr kumimoji="0" sz="1800" b="0" i="0" u="none" strike="noStrike" kern="1200" cap="none" spc="-110" normalizeH="0" baseline="0" noProof="0" dirty="0">
                <a:ln>
                  <a:noFill/>
                </a:ln>
                <a:solidFill>
                  <a:prstClr val="black"/>
                </a:solidFill>
                <a:effectLst/>
                <a:uLnTx/>
                <a:uFillTx/>
                <a:latin typeface="Arial"/>
                <a:ea typeface="+mn-ea"/>
                <a:cs typeface="Arial"/>
              </a:rPr>
              <a:t> </a:t>
            </a:r>
            <a:r>
              <a:rPr kumimoji="0" sz="1800" b="0" i="0" u="none" strike="noStrike" kern="1200" cap="none" spc="-5" normalizeH="0" baseline="0" noProof="0" dirty="0">
                <a:ln>
                  <a:noFill/>
                </a:ln>
                <a:solidFill>
                  <a:prstClr val="black"/>
                </a:solidFill>
                <a:effectLst/>
                <a:uLnTx/>
                <a:uFillTx/>
                <a:latin typeface="Arial"/>
                <a:ea typeface="+mn-ea"/>
                <a:cs typeface="Arial"/>
              </a:rPr>
              <a:t>content)</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469900" marR="0" lvl="0" indent="-304800" algn="l" defTabSz="914400" rtl="0" eaLnBrk="1" fontAlgn="auto" latinLnBrk="0" hangingPunct="1">
              <a:lnSpc>
                <a:spcPct val="100000"/>
              </a:lnSpc>
              <a:spcBef>
                <a:spcPts val="0"/>
              </a:spcBef>
              <a:spcAft>
                <a:spcPts val="0"/>
              </a:spcAft>
              <a:buClrTx/>
              <a:buSzTx/>
              <a:buFontTx/>
              <a:buChar char="-"/>
              <a:tabLst>
                <a:tab pos="469900" algn="l"/>
                <a:tab pos="470534" algn="l"/>
              </a:tabLst>
              <a:defRPr/>
            </a:pPr>
            <a:r>
              <a:rPr kumimoji="0" sz="1800" b="0" i="0" u="none" strike="noStrike" kern="1200" cap="none" spc="0" normalizeH="0" baseline="0" noProof="0" dirty="0">
                <a:ln>
                  <a:noFill/>
                </a:ln>
                <a:solidFill>
                  <a:prstClr val="black"/>
                </a:solidFill>
                <a:effectLst/>
                <a:uLnTx/>
                <a:uFillTx/>
                <a:latin typeface="Arial"/>
                <a:ea typeface="+mn-ea"/>
                <a:cs typeface="Arial"/>
              </a:rPr>
              <a:t>The </a:t>
            </a:r>
            <a:r>
              <a:rPr kumimoji="0" sz="1800" b="1" i="0" u="none" strike="noStrike" kern="1200" cap="none" spc="-10" normalizeH="0" baseline="0" noProof="0" dirty="0">
                <a:ln>
                  <a:noFill/>
                </a:ln>
                <a:solidFill>
                  <a:prstClr val="black"/>
                </a:solidFill>
                <a:effectLst/>
                <a:uLnTx/>
                <a:uFillTx/>
                <a:latin typeface="Arial"/>
                <a:ea typeface="+mn-ea"/>
                <a:cs typeface="Arial"/>
              </a:rPr>
              <a:t>style </a:t>
            </a:r>
            <a:r>
              <a:rPr kumimoji="0" sz="1800" b="0" i="0" u="none" strike="noStrike" kern="1200" cap="none" spc="0" normalizeH="0" baseline="0" noProof="0" dirty="0">
                <a:ln>
                  <a:noFill/>
                </a:ln>
                <a:solidFill>
                  <a:prstClr val="black"/>
                </a:solidFill>
                <a:effectLst/>
                <a:uLnTx/>
                <a:uFillTx/>
                <a:latin typeface="Arial"/>
                <a:ea typeface="+mn-ea"/>
                <a:cs typeface="Arial"/>
              </a:rPr>
              <a:t>of </a:t>
            </a:r>
            <a:r>
              <a:rPr kumimoji="0" sz="1800" b="0" i="0" u="none" strike="noStrike" kern="1200" cap="none" spc="-5" normalizeH="0" baseline="0" noProof="0" dirty="0">
                <a:ln>
                  <a:noFill/>
                </a:ln>
                <a:solidFill>
                  <a:prstClr val="black"/>
                </a:solidFill>
                <a:effectLst/>
                <a:uLnTx/>
                <a:uFillTx/>
                <a:latin typeface="Arial"/>
                <a:ea typeface="+mn-ea"/>
                <a:cs typeface="Arial"/>
              </a:rPr>
              <a:t>the style image </a:t>
            </a:r>
            <a:r>
              <a:rPr kumimoji="0" sz="1800" b="0" i="0" u="none" strike="noStrike" kern="1200" cap="none" spc="0" normalizeH="0" baseline="0" noProof="0" dirty="0">
                <a:ln>
                  <a:noFill/>
                </a:ln>
                <a:solidFill>
                  <a:prstClr val="black"/>
                </a:solidFill>
                <a:effectLst/>
                <a:uLnTx/>
                <a:uFillTx/>
                <a:latin typeface="Arial"/>
                <a:ea typeface="+mn-ea"/>
                <a:cs typeface="Arial"/>
              </a:rPr>
              <a:t>(Gram </a:t>
            </a:r>
            <a:r>
              <a:rPr kumimoji="0" sz="1800" b="0" i="0" u="none" strike="noStrike" kern="1200" cap="none" spc="-5" normalizeH="0" baseline="0" noProof="0" dirty="0">
                <a:ln>
                  <a:noFill/>
                </a:ln>
                <a:solidFill>
                  <a:prstClr val="black"/>
                </a:solidFill>
                <a:effectLst/>
                <a:uLnTx/>
                <a:uFillTx/>
                <a:latin typeface="Arial"/>
                <a:ea typeface="+mn-ea"/>
                <a:cs typeface="Arial"/>
              </a:rPr>
              <a:t>matrices </a:t>
            </a:r>
            <a:r>
              <a:rPr kumimoji="0" sz="1800" b="0" i="0" u="none" strike="noStrike" kern="1200" cap="none" spc="0" normalizeH="0" baseline="0" noProof="0" dirty="0">
                <a:ln>
                  <a:noFill/>
                </a:ln>
                <a:solidFill>
                  <a:prstClr val="black"/>
                </a:solidFill>
                <a:effectLst/>
                <a:uLnTx/>
                <a:uFillTx/>
                <a:latin typeface="Arial"/>
                <a:ea typeface="+mn-ea"/>
                <a:cs typeface="Arial"/>
              </a:rPr>
              <a:t>of </a:t>
            </a:r>
            <a:r>
              <a:rPr kumimoji="0" sz="1800" b="0" i="0" u="none" strike="noStrike" kern="1200" cap="none" spc="-5" normalizeH="0" baseline="0" noProof="0" dirty="0">
                <a:ln>
                  <a:noFill/>
                </a:ln>
                <a:solidFill>
                  <a:prstClr val="black"/>
                </a:solidFill>
                <a:effectLst/>
                <a:uLnTx/>
                <a:uFillTx/>
                <a:latin typeface="Arial"/>
                <a:ea typeface="+mn-ea"/>
                <a:cs typeface="Arial"/>
              </a:rPr>
              <a:t>activations </a:t>
            </a:r>
            <a:r>
              <a:rPr kumimoji="0" sz="1800" b="0" i="0" u="none" strike="noStrike" kern="1200" cap="none" spc="0" normalizeH="0" baseline="0" noProof="0" dirty="0">
                <a:ln>
                  <a:noFill/>
                </a:ln>
                <a:solidFill>
                  <a:prstClr val="black"/>
                </a:solidFill>
                <a:effectLst/>
                <a:uLnTx/>
                <a:uFillTx/>
                <a:latin typeface="Arial"/>
                <a:ea typeface="+mn-ea"/>
                <a:cs typeface="Arial"/>
              </a:rPr>
              <a:t>match</a:t>
            </a:r>
            <a:r>
              <a:rPr kumimoji="0" sz="1800" b="0" i="0" u="none" strike="noStrike" kern="1200" cap="none" spc="-10" normalizeH="0" baseline="0" noProof="0" dirty="0">
                <a:ln>
                  <a:noFill/>
                </a:ln>
                <a:solidFill>
                  <a:prstClr val="black"/>
                </a:solidFill>
                <a:effectLst/>
                <a:uLnTx/>
                <a:uFillTx/>
                <a:latin typeface="Arial"/>
                <a:ea typeface="+mn-ea"/>
                <a:cs typeface="Arial"/>
              </a:rPr>
              <a:t> style)</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25" name="object 25"/>
          <p:cNvSpPr txBox="1"/>
          <p:nvPr/>
        </p:nvSpPr>
        <p:spPr>
          <a:xfrm>
            <a:off x="78739" y="6646777"/>
            <a:ext cx="1823720"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Adapted from Andrej</a:t>
            </a:r>
            <a:r>
              <a:rPr kumimoji="0" sz="1050" b="0" i="0" u="none" strike="noStrike" kern="1200" cap="none" spc="-85"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23" name="object 23"/>
          <p:cNvSpPr txBox="1"/>
          <p:nvPr/>
        </p:nvSpPr>
        <p:spPr>
          <a:xfrm>
            <a:off x="3593084" y="2977642"/>
            <a:ext cx="112966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1200" cap="none" spc="-5" normalizeH="0" baseline="0" noProof="0" dirty="0">
                <a:ln>
                  <a:noFill/>
                </a:ln>
                <a:solidFill>
                  <a:srgbClr val="FF0000"/>
                </a:solidFill>
                <a:effectLst/>
                <a:uLnTx/>
                <a:uFillTx/>
                <a:latin typeface="Arial"/>
                <a:ea typeface="+mn-ea"/>
                <a:cs typeface="Arial"/>
              </a:rPr>
              <a:t>match</a:t>
            </a:r>
            <a:r>
              <a:rPr kumimoji="0" sz="1400" b="0" i="0" u="none" strike="noStrike" kern="1200" cap="none" spc="-170" normalizeH="0" baseline="0" noProof="0" dirty="0">
                <a:ln>
                  <a:noFill/>
                </a:ln>
                <a:solidFill>
                  <a:srgbClr val="FF0000"/>
                </a:solidFill>
                <a:effectLst/>
                <a:uLnTx/>
                <a:uFillTx/>
                <a:latin typeface="Arial"/>
                <a:ea typeface="+mn-ea"/>
                <a:cs typeface="Arial"/>
              </a:rPr>
              <a:t> </a:t>
            </a:r>
            <a:r>
              <a:rPr kumimoji="0" sz="1400" b="0" i="0" u="none" strike="noStrike" kern="1200" cap="none" spc="-5" normalizeH="0" baseline="0" noProof="0" dirty="0">
                <a:ln>
                  <a:noFill/>
                </a:ln>
                <a:solidFill>
                  <a:srgbClr val="FF0000"/>
                </a:solidFill>
                <a:effectLst/>
                <a:uLnTx/>
                <a:uFillTx/>
                <a:latin typeface="Arial"/>
                <a:ea typeface="+mn-ea"/>
                <a:cs typeface="Arial"/>
              </a:rPr>
              <a:t>content</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24" name="object 24"/>
          <p:cNvSpPr txBox="1"/>
          <p:nvPr/>
        </p:nvSpPr>
        <p:spPr>
          <a:xfrm>
            <a:off x="3662553" y="4933569"/>
            <a:ext cx="912494"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srgbClr val="38751C"/>
                </a:solidFill>
                <a:effectLst/>
                <a:uLnTx/>
                <a:uFillTx/>
                <a:latin typeface="Arial"/>
                <a:ea typeface="+mn-ea"/>
                <a:cs typeface="Arial"/>
              </a:rPr>
              <a:t>match</a:t>
            </a:r>
            <a:r>
              <a:rPr kumimoji="0" sz="1400" b="0" i="0" u="none" strike="noStrike" kern="1200" cap="none" spc="-180" normalizeH="0" baseline="0" noProof="0" dirty="0">
                <a:ln>
                  <a:noFill/>
                </a:ln>
                <a:solidFill>
                  <a:srgbClr val="38751C"/>
                </a:solidFill>
                <a:effectLst/>
                <a:uLnTx/>
                <a:uFillTx/>
                <a:latin typeface="Arial"/>
                <a:ea typeface="+mn-ea"/>
                <a:cs typeface="Arial"/>
              </a:rPr>
              <a:t> </a:t>
            </a:r>
            <a:r>
              <a:rPr kumimoji="0" sz="1400" b="0" i="0" u="none" strike="noStrike" kern="1200" cap="none" spc="-5" normalizeH="0" baseline="0" noProof="0" dirty="0">
                <a:ln>
                  <a:noFill/>
                </a:ln>
                <a:solidFill>
                  <a:srgbClr val="38751C"/>
                </a:solidFill>
                <a:effectLst/>
                <a:uLnTx/>
                <a:uFillTx/>
                <a:latin typeface="Arial"/>
                <a:ea typeface="+mn-ea"/>
                <a:cs typeface="Arial"/>
              </a:rPr>
              <a:t>style</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623484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764540" y="212547"/>
            <a:ext cx="2378075" cy="543560"/>
          </a:xfrm>
          <a:prstGeom prst="rect">
            <a:avLst/>
          </a:prstGeom>
        </p:spPr>
        <p:txBody>
          <a:bodyPr vert="horz" wrap="square" lIns="0" tIns="12065" rIns="0" bIns="0" rtlCol="0">
            <a:spAutoFit/>
          </a:bodyPr>
          <a:lstStyle/>
          <a:p>
            <a:pPr marL="12700">
              <a:lnSpc>
                <a:spcPct val="100000"/>
              </a:lnSpc>
              <a:spcBef>
                <a:spcPts val="95"/>
              </a:spcBef>
            </a:pPr>
            <a:r>
              <a:rPr spc="-5" dirty="0"/>
              <a:t>Neural</a:t>
            </a:r>
            <a:r>
              <a:rPr spc="-80" dirty="0"/>
              <a:t> </a:t>
            </a:r>
            <a:r>
              <a:rPr dirty="0"/>
              <a:t>Style</a:t>
            </a:r>
          </a:p>
        </p:txBody>
      </p:sp>
      <p:sp>
        <p:nvSpPr>
          <p:cNvPr id="4" name="object 4"/>
          <p:cNvSpPr txBox="1"/>
          <p:nvPr/>
        </p:nvSpPr>
        <p:spPr>
          <a:xfrm>
            <a:off x="5287517" y="5674563"/>
            <a:ext cx="360807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Arial"/>
                <a:ea typeface="+mn-ea"/>
                <a:cs typeface="Arial"/>
              </a:rPr>
              <a:t>make </a:t>
            </a:r>
            <a:r>
              <a:rPr kumimoji="0" sz="1800" b="0" i="0" u="none" strike="noStrike" kern="1200" cap="none" spc="-10" normalizeH="0" baseline="0" noProof="0" dirty="0">
                <a:ln>
                  <a:noFill/>
                </a:ln>
                <a:solidFill>
                  <a:prstClr val="black"/>
                </a:solidFill>
                <a:effectLst/>
                <a:uLnTx/>
                <a:uFillTx/>
                <a:latin typeface="Arial"/>
                <a:ea typeface="+mn-ea"/>
                <a:cs typeface="Arial"/>
              </a:rPr>
              <a:t>your </a:t>
            </a:r>
            <a:r>
              <a:rPr kumimoji="0" sz="1800" b="0" i="0" u="none" strike="noStrike" kern="1200" cap="none" spc="-15" normalizeH="0" baseline="0" noProof="0" dirty="0">
                <a:ln>
                  <a:noFill/>
                </a:ln>
                <a:solidFill>
                  <a:prstClr val="black"/>
                </a:solidFill>
                <a:effectLst/>
                <a:uLnTx/>
                <a:uFillTx/>
                <a:latin typeface="Arial"/>
                <a:ea typeface="+mn-ea"/>
                <a:cs typeface="Arial"/>
              </a:rPr>
              <a:t>own </a:t>
            </a:r>
            <a:r>
              <a:rPr kumimoji="0" sz="1800" b="0" i="0" u="none" strike="noStrike" kern="1200" cap="none" spc="-5" normalizeH="0" baseline="0" noProof="0" dirty="0">
                <a:ln>
                  <a:noFill/>
                </a:ln>
                <a:solidFill>
                  <a:prstClr val="black"/>
                </a:solidFill>
                <a:effectLst/>
                <a:uLnTx/>
                <a:uFillTx/>
                <a:latin typeface="Arial"/>
                <a:ea typeface="+mn-ea"/>
                <a:cs typeface="Arial"/>
              </a:rPr>
              <a:t>easily on</a:t>
            </a:r>
            <a:r>
              <a:rPr kumimoji="0" sz="1800" b="0" i="0" u="none" strike="noStrike" kern="1200" cap="none" spc="0" normalizeH="0" baseline="0" noProof="0" dirty="0">
                <a:ln>
                  <a:noFill/>
                </a:ln>
                <a:solidFill>
                  <a:prstClr val="black"/>
                </a:solidFill>
                <a:effectLst/>
                <a:uLnTx/>
                <a:uFillTx/>
                <a:latin typeface="Arial"/>
                <a:ea typeface="+mn-ea"/>
                <a:cs typeface="Arial"/>
              </a:rPr>
              <a:t> </a:t>
            </a:r>
            <a:r>
              <a:rPr kumimoji="0" sz="1800" b="0" i="0" u="heavy" strike="noStrike" kern="1200" cap="none" spc="-5" normalizeH="0" baseline="0" noProof="0" dirty="0">
                <a:ln>
                  <a:noFill/>
                </a:ln>
                <a:solidFill>
                  <a:prstClr val="black"/>
                </a:solidFill>
                <a:effectLst/>
                <a:uLnTx/>
                <a:uFillTx/>
                <a:latin typeface="Arial"/>
                <a:ea typeface="+mn-ea"/>
                <a:cs typeface="Arial"/>
              </a:rPr>
              <a:t>deepart.io</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p:nvPr/>
        </p:nvSpPr>
        <p:spPr>
          <a:xfrm>
            <a:off x="263652" y="1546860"/>
            <a:ext cx="2177796" cy="217779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2491739" y="1546860"/>
            <a:ext cx="1882139" cy="217779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757427" y="3802379"/>
            <a:ext cx="1840992" cy="1840992"/>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2689860" y="3802379"/>
            <a:ext cx="1840991" cy="1840992"/>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4657344" y="3802379"/>
            <a:ext cx="1840992" cy="1840992"/>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6583680" y="3802379"/>
            <a:ext cx="1840992" cy="1840992"/>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4424171" y="1546860"/>
            <a:ext cx="2177796" cy="2177796"/>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6652259" y="1546860"/>
            <a:ext cx="2177796" cy="2177796"/>
          </a:xfrm>
          <a:prstGeom prst="rect">
            <a:avLst/>
          </a:prstGeom>
          <a:blipFill>
            <a:blip r:embed="rId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txBox="1"/>
          <p:nvPr/>
        </p:nvSpPr>
        <p:spPr>
          <a:xfrm>
            <a:off x="78739" y="6646777"/>
            <a:ext cx="985519" cy="175260"/>
          </a:xfrm>
          <a:prstGeom prst="rect">
            <a:avLst/>
          </a:prstGeom>
        </p:spPr>
        <p:txBody>
          <a:bodyPr vert="horz" wrap="square" lIns="0" tIns="635" rIns="0" bIns="0" rtlCol="0">
            <a:spAutoFit/>
          </a:bodyPr>
          <a:lstStyle/>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a:ea typeface="+mn-ea"/>
                <a:cs typeface="Arial"/>
              </a:rPr>
              <a:t>Andrej</a:t>
            </a:r>
            <a:r>
              <a:rPr kumimoji="0" sz="1050" b="0" i="0" u="none" strike="noStrike" kern="1200" cap="none" spc="-8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Karpathy</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6948154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45C07-EA1A-4558-8862-2D647E58C9E4}"/>
              </a:ext>
            </a:extLst>
          </p:cNvPr>
          <p:cNvSpPr>
            <a:spLocks noGrp="1"/>
          </p:cNvSpPr>
          <p:nvPr>
            <p:ph type="title"/>
          </p:nvPr>
        </p:nvSpPr>
        <p:spPr/>
        <p:txBody>
          <a:bodyPr/>
          <a:lstStyle/>
          <a:p>
            <a:r>
              <a:rPr lang="en-US" dirty="0"/>
              <a:t>Dataset Distillation</a:t>
            </a:r>
          </a:p>
        </p:txBody>
      </p:sp>
      <p:sp>
        <p:nvSpPr>
          <p:cNvPr id="6" name="Content Placeholder 5">
            <a:extLst>
              <a:ext uri="{FF2B5EF4-FFF2-40B4-BE49-F238E27FC236}">
                <a16:creationId xmlns:a16="http://schemas.microsoft.com/office/drawing/2014/main" id="{8051BC2A-E7AE-49D3-AE78-A7A536D4EFE3}"/>
              </a:ext>
            </a:extLst>
          </p:cNvPr>
          <p:cNvSpPr>
            <a:spLocks noGrp="1"/>
          </p:cNvSpPr>
          <p:nvPr>
            <p:ph idx="1"/>
          </p:nvPr>
        </p:nvSpPr>
        <p:spPr/>
        <p:txBody>
          <a:bodyPr/>
          <a:lstStyle/>
          <a:p>
            <a:r>
              <a:rPr lang="en-US" dirty="0"/>
              <a:t>https://arxiv.org/pdf/1811.10959.pdf</a:t>
            </a:r>
          </a:p>
          <a:p>
            <a:pPr marL="0" indent="0">
              <a:buNone/>
            </a:pPr>
            <a:endParaRPr lang="en-US" dirty="0"/>
          </a:p>
        </p:txBody>
      </p:sp>
      <p:pic>
        <p:nvPicPr>
          <p:cNvPr id="7" name="Picture 6">
            <a:extLst>
              <a:ext uri="{FF2B5EF4-FFF2-40B4-BE49-F238E27FC236}">
                <a16:creationId xmlns:a16="http://schemas.microsoft.com/office/drawing/2014/main" id="{908416CB-35CD-4D63-80D2-2BA67D7A170D}"/>
              </a:ext>
            </a:extLst>
          </p:cNvPr>
          <p:cNvPicPr>
            <a:picLocks noChangeAspect="1"/>
          </p:cNvPicPr>
          <p:nvPr/>
        </p:nvPicPr>
        <p:blipFill>
          <a:blip r:embed="rId2"/>
          <a:stretch>
            <a:fillRect/>
          </a:stretch>
        </p:blipFill>
        <p:spPr>
          <a:xfrm>
            <a:off x="1965191" y="2501054"/>
            <a:ext cx="5213618" cy="4083260"/>
          </a:xfrm>
          <a:prstGeom prst="rect">
            <a:avLst/>
          </a:prstGeom>
        </p:spPr>
      </p:pic>
    </p:spTree>
    <p:extLst>
      <p:ext uri="{BB962C8B-B14F-4D97-AF65-F5344CB8AC3E}">
        <p14:creationId xmlns:p14="http://schemas.microsoft.com/office/powerpoint/2010/main" val="2362956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cture1 - Introduction - CP Fall 2010">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3739</TotalTime>
  <Words>3691</Words>
  <Application>Microsoft Office PowerPoint</Application>
  <PresentationFormat>On-screen Show (4:3)</PresentationFormat>
  <Paragraphs>482</Paragraphs>
  <Slides>83</Slides>
  <Notes>33</Notes>
  <HiddenSlides>5</HiddenSlides>
  <MMClips>1</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83</vt:i4>
      </vt:variant>
    </vt:vector>
  </HeadingPairs>
  <TitlesOfParts>
    <vt:vector size="99" baseType="lpstr">
      <vt:lpstr>Arial</vt:lpstr>
      <vt:lpstr>Calibri</vt:lpstr>
      <vt:lpstr>Calibri Light</vt:lpstr>
      <vt:lpstr>Cambria Math</vt:lpstr>
      <vt:lpstr>Orator Std</vt:lpstr>
      <vt:lpstr>Tahoma</vt:lpstr>
      <vt:lpstr>Times New Roman</vt:lpstr>
      <vt:lpstr>Verdana</vt:lpstr>
      <vt:lpstr>Wingdings</vt:lpstr>
      <vt:lpstr>Office Theme</vt:lpstr>
      <vt:lpstr>1_Office Theme</vt:lpstr>
      <vt:lpstr>9_Office Theme</vt:lpstr>
      <vt:lpstr>3_Office Theme</vt:lpstr>
      <vt:lpstr>2_Office Theme</vt:lpstr>
      <vt:lpstr>Lecture1 - Introduction - CP Fall 2010</vt:lpstr>
      <vt:lpstr>4_Office Theme</vt:lpstr>
      <vt:lpstr>PowerPoint Presentation</vt:lpstr>
      <vt:lpstr>PowerPoint Presentation</vt:lpstr>
      <vt:lpstr>Simultaneous contrast</vt:lpstr>
      <vt:lpstr>PowerPoint Presentation</vt:lpstr>
      <vt:lpstr>PowerPoint Presentation</vt:lpstr>
      <vt:lpstr>Training Neural Networks</vt:lpstr>
      <vt:lpstr>Stochastic Gradient Descent</vt:lpstr>
      <vt:lpstr>Regularization</vt:lpstr>
      <vt:lpstr>But James…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Short cuts to AI</vt:lpstr>
      <vt:lpstr>So what is intelligence?</vt:lpstr>
      <vt:lpstr>Chinese Room experiment, John Searle (1980) </vt:lpstr>
      <vt:lpstr>Chinese Room experiment, John Searle (1980) </vt:lpstr>
      <vt:lpstr>PowerPoint Presentation</vt:lpstr>
      <vt:lpstr>Mechanical Turk</vt:lpstr>
      <vt:lpstr>Mechanical Turk</vt:lpstr>
      <vt:lpstr>PowerPoint Presentation</vt:lpstr>
      <vt:lpstr>Ornithopters</vt:lpstr>
      <vt:lpstr>Festo SmartBird [2011]</vt:lpstr>
      <vt:lpstr>The Unreasonable Effectiveness of Math</vt:lpstr>
      <vt:lpstr>When something is not working…</vt:lpstr>
      <vt:lpstr>The Nuts and Bolts of Building Applications using Deep Learning</vt:lpstr>
      <vt:lpstr>Bias/variance trade-off</vt:lpstr>
      <vt:lpstr>PowerPoint Presentation</vt:lpstr>
      <vt:lpstr>Go collect a dataset</vt:lpstr>
      <vt:lpstr>Properties</vt:lpstr>
      <vt:lpstr>PowerPoint Presentation</vt:lpstr>
      <vt:lpstr>PowerPoint Presentation</vt:lpstr>
      <vt:lpstr>PowerPoint Presentation</vt:lpstr>
      <vt:lpstr>Object Detectors Emerge in Deep Scene CNNs</vt:lpstr>
      <vt:lpstr>How Objects are Represented in CNN?</vt:lpstr>
      <vt:lpstr>Estimating the Receptive Fields</vt:lpstr>
      <vt:lpstr>PowerPoint Presentation</vt:lpstr>
      <vt:lpstr>Annotating the Semantics of Units</vt:lpstr>
      <vt:lpstr>Annotating the Semantics of Units</vt:lpstr>
      <vt:lpstr>Annotating the Semantics of Units</vt:lpstr>
      <vt:lpstr>Annotating the Semantics of Units</vt:lpstr>
      <vt:lpstr>Annotating the Semantics of Units</vt:lpstr>
      <vt:lpstr>ImageNet vs. PlacesNet</vt:lpstr>
      <vt:lpstr>PowerPoint Presentation</vt:lpstr>
      <vt:lpstr>PowerPoint Presentation</vt:lpstr>
      <vt:lpstr>PowerPoint Presentation</vt:lpstr>
      <vt:lpstr>PowerPoint Presentation</vt:lpstr>
      <vt:lpstr>PowerPoint Presentation</vt:lpstr>
      <vt:lpstr>Interesting CNN properties …or other ways to measure reception</vt:lpstr>
      <vt:lpstr>Occlusion experiments</vt:lpstr>
      <vt:lpstr>Occlusion experiments</vt:lpstr>
      <vt:lpstr>What input to a neuron maximizes a class score?</vt:lpstr>
      <vt:lpstr>What image maximizes a class score?</vt:lpstr>
      <vt:lpstr>What image maximizes a class score?</vt:lpstr>
      <vt:lpstr>Wow!</vt:lpstr>
      <vt:lpstr>PowerPoint Presentation</vt:lpstr>
      <vt:lpstr>Breaking CNNs</vt:lpstr>
      <vt:lpstr>Fooling a linear classifier</vt:lpstr>
      <vt:lpstr>PowerPoint Presentation</vt:lpstr>
      <vt:lpstr>Adversarial Patches </vt:lpstr>
      <vt:lpstr>PowerPoint Presentation</vt:lpstr>
      <vt:lpstr>PowerPoint Presentation</vt:lpstr>
      <vt:lpstr>For next time: The success of obfuscating gradients</vt:lpstr>
      <vt:lpstr>For next time: human + CV adversarial examples </vt:lpstr>
      <vt:lpstr>Reconstructing images</vt:lpstr>
      <vt:lpstr>Reconstructing images</vt:lpstr>
      <vt:lpstr>Reconstructing images</vt:lpstr>
      <vt:lpstr>Reconstructing images</vt:lpstr>
      <vt:lpstr>DeepDream</vt:lpstr>
      <vt:lpstr>DeepDream</vt:lpstr>
      <vt:lpstr>DeepDream</vt:lpstr>
      <vt:lpstr>Style transfer</vt:lpstr>
      <vt:lpstr>Neural Style</vt:lpstr>
      <vt:lpstr>Neural Style</vt:lpstr>
      <vt:lpstr>Neural Style</vt:lpstr>
      <vt:lpstr>Neural Style</vt:lpstr>
      <vt:lpstr>Neural Style</vt:lpstr>
      <vt:lpstr>Dataset Distillation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51</cp:revision>
  <dcterms:created xsi:type="dcterms:W3CDTF">2017-04-20T21:30:48Z</dcterms:created>
  <dcterms:modified xsi:type="dcterms:W3CDTF">2019-03-13T21:35:44Z</dcterms:modified>
</cp:coreProperties>
</file>