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5" r:id="rId4"/>
    <p:sldMasterId id="2147483697" r:id="rId5"/>
  </p:sldMasterIdLst>
  <p:notesMasterIdLst>
    <p:notesMasterId r:id="rId123"/>
  </p:notesMasterIdLst>
  <p:sldIdLst>
    <p:sldId id="341" r:id="rId6"/>
    <p:sldId id="349" r:id="rId7"/>
    <p:sldId id="350" r:id="rId8"/>
    <p:sldId id="377" r:id="rId9"/>
    <p:sldId id="355" r:id="rId10"/>
    <p:sldId id="356" r:id="rId11"/>
    <p:sldId id="357" r:id="rId12"/>
    <p:sldId id="917" r:id="rId13"/>
    <p:sldId id="916" r:id="rId14"/>
    <p:sldId id="516" r:id="rId15"/>
    <p:sldId id="517" r:id="rId16"/>
    <p:sldId id="518" r:id="rId17"/>
    <p:sldId id="519" r:id="rId18"/>
    <p:sldId id="520" r:id="rId19"/>
    <p:sldId id="915" r:id="rId20"/>
    <p:sldId id="521" r:id="rId21"/>
    <p:sldId id="522" r:id="rId22"/>
    <p:sldId id="528" r:id="rId23"/>
    <p:sldId id="524" r:id="rId24"/>
    <p:sldId id="529" r:id="rId25"/>
    <p:sldId id="530" r:id="rId26"/>
    <p:sldId id="900" r:id="rId27"/>
    <p:sldId id="904" r:id="rId28"/>
    <p:sldId id="482" r:id="rId29"/>
    <p:sldId id="495" r:id="rId30"/>
    <p:sldId id="504" r:id="rId31"/>
    <p:sldId id="505" r:id="rId32"/>
    <p:sldId id="902" r:id="rId33"/>
    <p:sldId id="525" r:id="rId34"/>
    <p:sldId id="342" r:id="rId35"/>
    <p:sldId id="903" r:id="rId36"/>
    <p:sldId id="506" r:id="rId37"/>
    <p:sldId id="507" r:id="rId38"/>
    <p:sldId id="905" r:id="rId39"/>
    <p:sldId id="879" r:id="rId40"/>
    <p:sldId id="470" r:id="rId41"/>
    <p:sldId id="880" r:id="rId42"/>
    <p:sldId id="471" r:id="rId43"/>
    <p:sldId id="911" r:id="rId44"/>
    <p:sldId id="912" r:id="rId45"/>
    <p:sldId id="479" r:id="rId46"/>
    <p:sldId id="881" r:id="rId47"/>
    <p:sldId id="907" r:id="rId48"/>
    <p:sldId id="882" r:id="rId49"/>
    <p:sldId id="527" r:id="rId50"/>
    <p:sldId id="883" r:id="rId51"/>
    <p:sldId id="884" r:id="rId52"/>
    <p:sldId id="908" r:id="rId53"/>
    <p:sldId id="351" r:id="rId54"/>
    <p:sldId id="491" r:id="rId55"/>
    <p:sldId id="492" r:id="rId56"/>
    <p:sldId id="258" r:id="rId57"/>
    <p:sldId id="297" r:id="rId58"/>
    <p:sldId id="298" r:id="rId59"/>
    <p:sldId id="299" r:id="rId60"/>
    <p:sldId id="300" r:id="rId61"/>
    <p:sldId id="301" r:id="rId62"/>
    <p:sldId id="302" r:id="rId63"/>
    <p:sldId id="303" r:id="rId64"/>
    <p:sldId id="335" r:id="rId65"/>
    <p:sldId id="336" r:id="rId66"/>
    <p:sldId id="304" r:id="rId67"/>
    <p:sldId id="305" r:id="rId68"/>
    <p:sldId id="282" r:id="rId69"/>
    <p:sldId id="329" r:id="rId70"/>
    <p:sldId id="309" r:id="rId71"/>
    <p:sldId id="332" r:id="rId72"/>
    <p:sldId id="310" r:id="rId73"/>
    <p:sldId id="307" r:id="rId74"/>
    <p:sldId id="283" r:id="rId75"/>
    <p:sldId id="314" r:id="rId76"/>
    <p:sldId id="284" r:id="rId77"/>
    <p:sldId id="313" r:id="rId78"/>
    <p:sldId id="285" r:id="rId79"/>
    <p:sldId id="286" r:id="rId80"/>
    <p:sldId id="361" r:id="rId81"/>
    <p:sldId id="287" r:id="rId82"/>
    <p:sldId id="288" r:id="rId83"/>
    <p:sldId id="289" r:id="rId84"/>
    <p:sldId id="290" r:id="rId85"/>
    <p:sldId id="328" r:id="rId86"/>
    <p:sldId id="320" r:id="rId87"/>
    <p:sldId id="291" r:id="rId88"/>
    <p:sldId id="376" r:id="rId89"/>
    <p:sldId id="292" r:id="rId90"/>
    <p:sldId id="293" r:id="rId91"/>
    <p:sldId id="294" r:id="rId92"/>
    <p:sldId id="295" r:id="rId93"/>
    <p:sldId id="493" r:id="rId94"/>
    <p:sldId id="494" r:id="rId95"/>
    <p:sldId id="262" r:id="rId96"/>
    <p:sldId id="315" r:id="rId97"/>
    <p:sldId id="318" r:id="rId98"/>
    <p:sldId id="319" r:id="rId99"/>
    <p:sldId id="317" r:id="rId100"/>
    <p:sldId id="324" r:id="rId101"/>
    <p:sldId id="323" r:id="rId102"/>
    <p:sldId id="321" r:id="rId103"/>
    <p:sldId id="322" r:id="rId104"/>
    <p:sldId id="325" r:id="rId105"/>
    <p:sldId id="375" r:id="rId106"/>
    <p:sldId id="345" r:id="rId107"/>
    <p:sldId id="346" r:id="rId108"/>
    <p:sldId id="347"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4"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B036C0-9440-4B7A-8876-110C24191361}">
          <p14:sldIdLst>
            <p14:sldId id="341"/>
            <p14:sldId id="349"/>
            <p14:sldId id="350"/>
            <p14:sldId id="377"/>
          </p14:sldIdLst>
        </p14:section>
        <p14:section name="Summary/Questions about NNs" id="{44569380-B279-4A2E-A1D2-7FCD0CD69660}">
          <p14:sldIdLst>
            <p14:sldId id="355"/>
            <p14:sldId id="356"/>
            <p14:sldId id="357"/>
            <p14:sldId id="917"/>
            <p14:sldId id="916"/>
            <p14:sldId id="516"/>
            <p14:sldId id="517"/>
            <p14:sldId id="518"/>
            <p14:sldId id="519"/>
            <p14:sldId id="520"/>
            <p14:sldId id="915"/>
            <p14:sldId id="521"/>
            <p14:sldId id="522"/>
            <p14:sldId id="528"/>
            <p14:sldId id="524"/>
            <p14:sldId id="529"/>
            <p14:sldId id="530"/>
            <p14:sldId id="900"/>
            <p14:sldId id="904"/>
            <p14:sldId id="482"/>
            <p14:sldId id="495"/>
            <p14:sldId id="504"/>
            <p14:sldId id="505"/>
            <p14:sldId id="902"/>
            <p14:sldId id="525"/>
            <p14:sldId id="342"/>
            <p14:sldId id="903"/>
            <p14:sldId id="506"/>
            <p14:sldId id="507"/>
            <p14:sldId id="905"/>
            <p14:sldId id="879"/>
            <p14:sldId id="470"/>
            <p14:sldId id="880"/>
            <p14:sldId id="471"/>
            <p14:sldId id="911"/>
            <p14:sldId id="912"/>
            <p14:sldId id="479"/>
            <p14:sldId id="881"/>
            <p14:sldId id="907"/>
            <p14:sldId id="882"/>
            <p14:sldId id="527"/>
            <p14:sldId id="883"/>
            <p14:sldId id="884"/>
            <p14:sldId id="908"/>
          </p14:sldIdLst>
        </p14:section>
        <p14:section name="Interlude" id="{C900C363-D0C9-493D-B365-48EF6023C7DB}">
          <p14:sldIdLst>
            <p14:sldId id="351"/>
            <p14:sldId id="491"/>
            <p14:sldId id="492"/>
          </p14:sldIdLst>
        </p14:section>
        <p14:section name="Training Neural Networks" id="{A17B90CA-C11D-46B9-81EB-19CFEC6146F2}">
          <p14:sldIdLst>
            <p14:sldId id="258"/>
            <p14:sldId id="297"/>
            <p14:sldId id="298"/>
            <p14:sldId id="299"/>
            <p14:sldId id="300"/>
            <p14:sldId id="301"/>
            <p14:sldId id="302"/>
            <p14:sldId id="303"/>
            <p14:sldId id="335"/>
            <p14:sldId id="336"/>
            <p14:sldId id="304"/>
            <p14:sldId id="305"/>
            <p14:sldId id="282"/>
            <p14:sldId id="329"/>
            <p14:sldId id="309"/>
            <p14:sldId id="332"/>
            <p14:sldId id="310"/>
            <p14:sldId id="307"/>
            <p14:sldId id="283"/>
            <p14:sldId id="314"/>
            <p14:sldId id="284"/>
            <p14:sldId id="313"/>
            <p14:sldId id="285"/>
            <p14:sldId id="286"/>
            <p14:sldId id="361"/>
            <p14:sldId id="287"/>
            <p14:sldId id="288"/>
            <p14:sldId id="289"/>
            <p14:sldId id="290"/>
            <p14:sldId id="328"/>
            <p14:sldId id="320"/>
            <p14:sldId id="291"/>
            <p14:sldId id="376"/>
            <p14:sldId id="292"/>
            <p14:sldId id="293"/>
            <p14:sldId id="294"/>
            <p14:sldId id="295"/>
          </p14:sldIdLst>
        </p14:section>
        <p14:section name="SGD/update steps" id="{F529ACCC-51C6-4042-81B2-85C7FC309537}">
          <p14:sldIdLst>
            <p14:sldId id="493"/>
            <p14:sldId id="494"/>
            <p14:sldId id="262"/>
            <p14:sldId id="315"/>
            <p14:sldId id="318"/>
            <p14:sldId id="319"/>
            <p14:sldId id="317"/>
            <p14:sldId id="324"/>
            <p14:sldId id="323"/>
            <p14:sldId id="321"/>
            <p14:sldId id="322"/>
            <p14:sldId id="325"/>
            <p14:sldId id="375"/>
          </p14:sldIdLst>
        </p14:section>
        <p14:section name="Regularization" id="{AC0103D9-E206-420F-A54E-0D0C30E7B253}">
          <p14:sldIdLst>
            <p14:sldId id="345"/>
            <p14:sldId id="346"/>
            <p14:sldId id="347"/>
            <p14:sldId id="362"/>
            <p14:sldId id="363"/>
            <p14:sldId id="364"/>
            <p14:sldId id="365"/>
            <p14:sldId id="366"/>
            <p14:sldId id="367"/>
            <p14:sldId id="368"/>
            <p14:sldId id="369"/>
            <p14:sldId id="370"/>
            <p14:sldId id="371"/>
            <p14:sldId id="372"/>
            <p14:sldId id="373"/>
            <p14:sldId id="3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70430" autoAdjust="0"/>
  </p:normalViewPr>
  <p:slideViewPr>
    <p:cSldViewPr snapToGrid="0">
      <p:cViewPr varScale="1">
        <p:scale>
          <a:sx n="44" d="100"/>
          <a:sy n="44" d="100"/>
        </p:scale>
        <p:origin x="1836" y="32"/>
      </p:cViewPr>
      <p:guideLst/>
    </p:cSldViewPr>
  </p:slideViewPr>
  <p:notesTextViewPr>
    <p:cViewPr>
      <p:scale>
        <a:sx n="1" d="1"/>
        <a:sy n="1" d="1"/>
      </p:scale>
      <p:origin x="0" y="0"/>
    </p:cViewPr>
  </p:notesTextViewPr>
  <p:sorterViewPr>
    <p:cViewPr>
      <p:scale>
        <a:sx n="80" d="100"/>
        <a:sy n="80" d="100"/>
      </p:scale>
      <p:origin x="0" y="-1518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notesMaster" Target="notesMasters/notesMaster1.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13" Type="http://schemas.openxmlformats.org/officeDocument/2006/relationships/slide" Target="slides/slide108.xml"/><Relationship Id="rId118" Type="http://schemas.openxmlformats.org/officeDocument/2006/relationships/slide" Target="slides/slide113.xml"/><Relationship Id="rId12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slide" Target="slides/slide98.xml"/><Relationship Id="rId108" Type="http://schemas.openxmlformats.org/officeDocument/2006/relationships/slide" Target="slides/slide103.xml"/><Relationship Id="rId116" Type="http://schemas.openxmlformats.org/officeDocument/2006/relationships/slide" Target="slides/slide111.xml"/><Relationship Id="rId124"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11" Type="http://schemas.openxmlformats.org/officeDocument/2006/relationships/slide" Target="slides/slide106.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openxmlformats.org/officeDocument/2006/relationships/slide" Target="slides/slide109.xml"/><Relationship Id="rId119" Type="http://schemas.openxmlformats.org/officeDocument/2006/relationships/slide" Target="slides/slide114.xml"/><Relationship Id="rId12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viewProps" Target="viewProp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61" Type="http://schemas.openxmlformats.org/officeDocument/2006/relationships/slide" Target="slides/slide56.xml"/><Relationship Id="rId82" Type="http://schemas.openxmlformats.org/officeDocument/2006/relationships/slide" Target="slides/slide7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622CDC-F370-4FE6-8E40-6B05D61F5B6F}" type="datetimeFigureOut">
              <a:rPr lang="en-US" smtClean="0"/>
              <a:t>3/11/2019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71A369-A4B5-40ED-AA5D-8206DB827C28}" type="slidenum">
              <a:rPr lang="en-US" smtClean="0"/>
              <a:t>‹#›</a:t>
            </a:fld>
            <a:endParaRPr lang="en-US"/>
          </a:p>
        </p:txBody>
      </p:sp>
    </p:spTree>
    <p:extLst>
      <p:ext uri="{BB962C8B-B14F-4D97-AF65-F5344CB8AC3E}">
        <p14:creationId xmlns:p14="http://schemas.microsoft.com/office/powerpoint/2010/main" val="4261231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n.wikipedia.org/wiki/Perceptron#cite_note-11" TargetMode="External"/><Relationship Id="rId2" Type="http://schemas.openxmlformats.org/officeDocument/2006/relationships/slide" Target="../slides/slide32.xml"/><Relationship Id="rId1" Type="http://schemas.openxmlformats.org/officeDocument/2006/relationships/notesMaster" Target="../notesMasters/notesMaster1.xml"/><Relationship Id="rId6" Type="http://schemas.openxmlformats.org/officeDocument/2006/relationships/hyperlink" Target="https://en.wikipedia.org/wiki/Support_vector_machine" TargetMode="External"/><Relationship Id="rId5" Type="http://schemas.openxmlformats.org/officeDocument/2006/relationships/hyperlink" Target="https://en.wikipedia.org/wiki/Kernel_trick" TargetMode="External"/><Relationship Id="rId4" Type="http://schemas.openxmlformats.org/officeDocument/2006/relationships/hyperlink" Target="https://en.wikipedia.org/wiki/Perceptron#cite_note-12"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en.wikipedia.org/wiki/Perceptron#cite_note-11" TargetMode="External"/><Relationship Id="rId2" Type="http://schemas.openxmlformats.org/officeDocument/2006/relationships/slide" Target="../slides/slide33.xml"/><Relationship Id="rId1" Type="http://schemas.openxmlformats.org/officeDocument/2006/relationships/notesMaster" Target="../notesMasters/notesMaster1.xml"/><Relationship Id="rId6" Type="http://schemas.openxmlformats.org/officeDocument/2006/relationships/hyperlink" Target="https://en.wikipedia.org/wiki/Support_vector_machine" TargetMode="External"/><Relationship Id="rId5" Type="http://schemas.openxmlformats.org/officeDocument/2006/relationships/hyperlink" Target="https://en.wikipedia.org/wiki/Kernel_trick" TargetMode="External"/><Relationship Id="rId4" Type="http://schemas.openxmlformats.org/officeDocument/2006/relationships/hyperlink" Target="https://en.wikipedia.org/wiki/Perceptron#cite_note-12"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en.wikipedia.org/wiki/Perceptron#cite_note-11" TargetMode="External"/><Relationship Id="rId2" Type="http://schemas.openxmlformats.org/officeDocument/2006/relationships/slide" Target="../slides/slide34.xml"/><Relationship Id="rId1" Type="http://schemas.openxmlformats.org/officeDocument/2006/relationships/notesMaster" Target="../notesMasters/notesMaster1.xml"/><Relationship Id="rId6" Type="http://schemas.openxmlformats.org/officeDocument/2006/relationships/hyperlink" Target="https://en.wikipedia.org/wiki/Support_vector_machine" TargetMode="External"/><Relationship Id="rId5" Type="http://schemas.openxmlformats.org/officeDocument/2006/relationships/hyperlink" Target="https://en.wikipedia.org/wiki/Kernel_trick" TargetMode="External"/><Relationship Id="rId4" Type="http://schemas.openxmlformats.org/officeDocument/2006/relationships/hyperlink" Target="https://en.wikipedia.org/wiki/Perceptron#cite_note-12"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en.wikipedia.org/wiki/Perceptron#cite_note-11" TargetMode="External"/><Relationship Id="rId2" Type="http://schemas.openxmlformats.org/officeDocument/2006/relationships/slide" Target="../slides/slide48.xml"/><Relationship Id="rId1" Type="http://schemas.openxmlformats.org/officeDocument/2006/relationships/notesMaster" Target="../notesMasters/notesMaster1.xml"/><Relationship Id="rId6" Type="http://schemas.openxmlformats.org/officeDocument/2006/relationships/hyperlink" Target="https://en.wikipedia.org/wiki/Support_vector_machine" TargetMode="External"/><Relationship Id="rId5" Type="http://schemas.openxmlformats.org/officeDocument/2006/relationships/hyperlink" Target="https://en.wikipedia.org/wiki/Kernel_trick" TargetMode="External"/><Relationship Id="rId4" Type="http://schemas.openxmlformats.org/officeDocument/2006/relationships/hyperlink" Target="https://en.wikipedia.org/wiki/Perceptron#cite_note-12"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6C839A6-008C-4A28-B9D2-6B4E741E06E2}" type="slidenum">
              <a:rPr kumimoji="0" lang="en-US" sz="1200" b="0" i="0" u="none" strike="noStrike" kern="1200" cap="none" spc="0" normalizeH="0" baseline="0" noProof="0" smtClean="0">
                <a:ln>
                  <a:noFill/>
                </a:ln>
                <a:solidFill>
                  <a:srgbClr val="000000"/>
                </a:solidFill>
                <a:effectLst/>
                <a:uLnTx/>
                <a:uFillTx/>
                <a:latin typeface="Times"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Times" charset="0"/>
              <a:ea typeface="+mn-ea"/>
              <a:cs typeface="+mn-cs"/>
            </a:endParaRPr>
          </a:p>
        </p:txBody>
      </p:sp>
    </p:spTree>
    <p:extLst>
      <p:ext uri="{BB962C8B-B14F-4D97-AF65-F5344CB8AC3E}">
        <p14:creationId xmlns:p14="http://schemas.microsoft.com/office/powerpoint/2010/main" val="1640349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4220F-F9A5-4B0D-B320-7A4F79DD4C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8532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Output should be a little smaller, as we aren’t padding</a:t>
            </a:r>
          </a:p>
        </p:txBody>
      </p:sp>
      <p:sp>
        <p:nvSpPr>
          <p:cNvPr id="4" name="Slide Number Placeholder 3"/>
          <p:cNvSpPr>
            <a:spLocks noGrp="1"/>
          </p:cNvSpPr>
          <p:nvPr>
            <p:ph type="sldNum" sz="quarter" idx="10"/>
          </p:nvPr>
        </p:nvSpPr>
        <p:spPr/>
        <p:txBody>
          <a:bodyPr/>
          <a:lstStyle/>
          <a:p>
            <a:fld id="{77A91DB0-B9FF-4202-A601-7C2BA4C2435D}" type="slidenum">
              <a:rPr lang="en-US" smtClean="0"/>
              <a:t>6</a:t>
            </a:fld>
            <a:endParaRPr lang="en-US"/>
          </a:p>
        </p:txBody>
      </p:sp>
    </p:spTree>
    <p:extLst>
      <p:ext uri="{BB962C8B-B14F-4D97-AF65-F5344CB8AC3E}">
        <p14:creationId xmlns:p14="http://schemas.microsoft.com/office/powerpoint/2010/main" val="3588161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major trick.</a:t>
            </a:r>
          </a:p>
          <a:p>
            <a:r>
              <a:rPr lang="en-US" dirty="0"/>
              <a:t>For each layer of the neural network, we’re going to learn </a:t>
            </a:r>
            <a:r>
              <a:rPr lang="en-US" i="1" dirty="0"/>
              <a:t>multiple filters.</a:t>
            </a:r>
          </a:p>
        </p:txBody>
      </p:sp>
      <p:sp>
        <p:nvSpPr>
          <p:cNvPr id="4" name="Slide Number Placeholder 3"/>
          <p:cNvSpPr>
            <a:spLocks noGrp="1"/>
          </p:cNvSpPr>
          <p:nvPr>
            <p:ph type="sldNum" sz="quarter" idx="10"/>
          </p:nvPr>
        </p:nvSpPr>
        <p:spPr/>
        <p:txBody>
          <a:bodyPr/>
          <a:lstStyle/>
          <a:p>
            <a:fld id="{77A91DB0-B9FF-4202-A601-7C2BA4C2435D}" type="slidenum">
              <a:rPr lang="en-US" smtClean="0"/>
              <a:t>7</a:t>
            </a:fld>
            <a:endParaRPr lang="en-US"/>
          </a:p>
        </p:txBody>
      </p:sp>
    </p:spTree>
    <p:extLst>
      <p:ext uri="{BB962C8B-B14F-4D97-AF65-F5344CB8AC3E}">
        <p14:creationId xmlns:p14="http://schemas.microsoft.com/office/powerpoint/2010/main" val="3273866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a:t>
            </a:r>
          </a:p>
          <a:p>
            <a:r>
              <a:rPr lang="en-US" dirty="0"/>
              <a:t>Left: 23 x 23 -&gt; 96 – 2 – 2 from valid region only. Then, 92 x 92 / 4 = 23x23</a:t>
            </a:r>
          </a:p>
          <a:p>
            <a:endParaRPr lang="en-US" dirty="0"/>
          </a:p>
          <a:p>
            <a:r>
              <a:rPr lang="en-US" dirty="0"/>
              <a:t>Right: 4 x 4 -&gt; 94 – 1 – 1 from valid region only. Then,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4220F-F9A5-4B0D-B320-7A4F79DD4C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29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Stride 1</a:t>
            </a:r>
          </a:p>
          <a:p>
            <a:r>
              <a:rPr lang="en-US" dirty="0"/>
              <a:t>Stride 2</a:t>
            </a:r>
          </a:p>
          <a:p>
            <a:r>
              <a:rPr lang="en-US" dirty="0"/>
              <a:t>Stride 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1686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https://github.com/dnouri/nolearn</a:t>
            </a:r>
          </a:p>
          <a:p>
            <a:endParaRPr lang="en-US" dirty="0"/>
          </a:p>
          <a:p>
            <a:r>
              <a:rPr lang="en-US" dirty="0"/>
              <a:t>More details: https://people.cs.pitt.edu/~kovashka/cs2750_sp17/ml_11_cnns.pdf</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2674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0" rtl="0">
              <a:spcBef>
                <a:spcPts val="0"/>
              </a:spcBef>
              <a:buNone/>
            </a:pPr>
            <a:r>
              <a:rPr lang="en-US" dirty="0"/>
              <a:t>Input: 227 x 227 x 3 image.</a:t>
            </a:r>
          </a:p>
          <a:p>
            <a:pPr marL="457200" lvl="0" indent="-228600" rtl="0">
              <a:spcBef>
                <a:spcPts val="0"/>
              </a:spcBef>
              <a:buAutoNum type="arabicPeriod"/>
            </a:pPr>
            <a:r>
              <a:rPr lang="en-US" dirty="0"/>
              <a:t>11x11 kernel, stride 4   (</a:t>
            </a:r>
            <a:r>
              <a:rPr lang="en-US" dirty="0" err="1"/>
              <a:t>AlexNet</a:t>
            </a:r>
            <a:r>
              <a:rPr lang="en-US" dirty="0"/>
              <a:t> – 11x11x3 kernels, 96 of them)</a:t>
            </a:r>
          </a:p>
          <a:p>
            <a:pPr marL="457200" lvl="0" indent="-228600" rtl="0">
              <a:spcBef>
                <a:spcPts val="0"/>
              </a:spcBef>
              <a:buAutoNum type="arabicPeriod"/>
            </a:pPr>
            <a:r>
              <a:rPr lang="en-US" dirty="0"/>
              <a:t>5x5     kernel, stride 1, max pool 2x2     (</a:t>
            </a:r>
            <a:r>
              <a:rPr lang="en-US" dirty="0" err="1"/>
              <a:t>AlexNet</a:t>
            </a:r>
            <a:r>
              <a:rPr lang="en-US" dirty="0"/>
              <a:t> – 5x5x48 kernels, 256 of them)</a:t>
            </a:r>
          </a:p>
          <a:p>
            <a:pPr marL="457200" lvl="0" indent="-228600" rtl="0">
              <a:spcBef>
                <a:spcPts val="0"/>
              </a:spcBef>
              <a:buAutoNum type="arabicPeriod"/>
            </a:pPr>
            <a:r>
              <a:rPr lang="en-US" dirty="0"/>
              <a:t>3x3 kernels,                  (</a:t>
            </a:r>
            <a:r>
              <a:rPr lang="en-US" dirty="0" err="1"/>
              <a:t>AlexNet</a:t>
            </a:r>
            <a:r>
              <a:rPr lang="en-US" dirty="0"/>
              <a:t> – 3x3x256 kernels, 384 of them)</a:t>
            </a:r>
          </a:p>
          <a:p>
            <a:pPr marL="457200" lvl="0" indent="-228600" rtl="0">
              <a:spcBef>
                <a:spcPts val="0"/>
              </a:spcBef>
              <a:buAutoNum type="arabicPeriod"/>
            </a:pPr>
            <a:r>
              <a:rPr lang="en-US" dirty="0"/>
              <a:t>3x3 kernels                   (</a:t>
            </a:r>
            <a:r>
              <a:rPr lang="en-US" dirty="0" err="1"/>
              <a:t>AlexNet</a:t>
            </a:r>
            <a:r>
              <a:rPr lang="en-US" dirty="0"/>
              <a:t> – 3x3x192 kernels, 384 of them)</a:t>
            </a:r>
          </a:p>
          <a:p>
            <a:pPr marL="457200" lvl="0" indent="-228600" rtl="0">
              <a:spcBef>
                <a:spcPts val="0"/>
              </a:spcBef>
              <a:buAutoNum type="arabicPeriod"/>
            </a:pPr>
            <a:r>
              <a:rPr lang="en-US" dirty="0"/>
              <a:t>3x3 kernels,                  (</a:t>
            </a:r>
            <a:r>
              <a:rPr lang="en-US" dirty="0" err="1"/>
              <a:t>AlexNet</a:t>
            </a:r>
            <a:r>
              <a:rPr lang="en-US" dirty="0"/>
              <a:t> – 3x3x192 kernels, 256 of them)</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Output – 1000 neurons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4135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0" rtl="0">
              <a:spcBef>
                <a:spcPts val="0"/>
              </a:spcBef>
              <a:buNone/>
            </a:pPr>
            <a:r>
              <a:rPr lang="en-US" dirty="0"/>
              <a:t>Input: 227 x 227 x 3 image.</a:t>
            </a:r>
          </a:p>
          <a:p>
            <a:pPr marL="457200" lvl="0" indent="-228600" rtl="0">
              <a:spcBef>
                <a:spcPts val="0"/>
              </a:spcBef>
              <a:buAutoNum type="arabicPeriod"/>
            </a:pPr>
            <a:r>
              <a:rPr lang="en-US" dirty="0"/>
              <a:t>11x11 kernel, stride 4   (</a:t>
            </a:r>
            <a:r>
              <a:rPr lang="en-US" dirty="0" err="1"/>
              <a:t>AlexNet</a:t>
            </a:r>
            <a:r>
              <a:rPr lang="en-US" dirty="0"/>
              <a:t> – 11x11x3 kernels, 96 of them)</a:t>
            </a:r>
          </a:p>
          <a:p>
            <a:pPr marL="457200" lvl="0" indent="-228600" rtl="0">
              <a:spcBef>
                <a:spcPts val="0"/>
              </a:spcBef>
              <a:buAutoNum type="arabicPeriod"/>
            </a:pPr>
            <a:r>
              <a:rPr lang="en-US" dirty="0"/>
              <a:t>5x5     kernel, stride 1, max pool 2x2     (</a:t>
            </a:r>
            <a:r>
              <a:rPr lang="en-US" dirty="0" err="1"/>
              <a:t>AlexNet</a:t>
            </a:r>
            <a:r>
              <a:rPr lang="en-US" dirty="0"/>
              <a:t> – 5x5x48 kernels, 256 of them)</a:t>
            </a:r>
          </a:p>
          <a:p>
            <a:pPr marL="457200" lvl="0" indent="-228600" rtl="0">
              <a:spcBef>
                <a:spcPts val="0"/>
              </a:spcBef>
              <a:buAutoNum type="arabicPeriod"/>
            </a:pPr>
            <a:r>
              <a:rPr lang="en-US" dirty="0"/>
              <a:t>3x3 kernels,                  (</a:t>
            </a:r>
            <a:r>
              <a:rPr lang="en-US" dirty="0" err="1"/>
              <a:t>AlexNet</a:t>
            </a:r>
            <a:r>
              <a:rPr lang="en-US" dirty="0"/>
              <a:t> – 3x3x256 kernels, 384 of them)</a:t>
            </a:r>
          </a:p>
          <a:p>
            <a:pPr marL="457200" lvl="0" indent="-228600" rtl="0">
              <a:spcBef>
                <a:spcPts val="0"/>
              </a:spcBef>
              <a:buAutoNum type="arabicPeriod"/>
            </a:pPr>
            <a:r>
              <a:rPr lang="en-US" dirty="0"/>
              <a:t>3x3 kernels                   (</a:t>
            </a:r>
            <a:r>
              <a:rPr lang="en-US" dirty="0" err="1"/>
              <a:t>AlexNet</a:t>
            </a:r>
            <a:r>
              <a:rPr lang="en-US" dirty="0"/>
              <a:t> – 3x3x192 kernels, 384 of them)</a:t>
            </a:r>
          </a:p>
          <a:p>
            <a:pPr marL="457200" lvl="0" indent="-228600" rtl="0">
              <a:spcBef>
                <a:spcPts val="0"/>
              </a:spcBef>
              <a:buAutoNum type="arabicPeriod"/>
            </a:pPr>
            <a:r>
              <a:rPr lang="en-US" dirty="0"/>
              <a:t>3x3 kernels,                  (</a:t>
            </a:r>
            <a:r>
              <a:rPr lang="en-US" dirty="0" err="1"/>
              <a:t>AlexNet</a:t>
            </a:r>
            <a:r>
              <a:rPr lang="en-US" dirty="0"/>
              <a:t> – 3x3x192 kernels, 256 of them)</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Output – 1000 neurons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6042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0" rtl="0">
              <a:spcBef>
                <a:spcPts val="0"/>
              </a:spcBef>
              <a:buNone/>
            </a:pPr>
            <a:r>
              <a:rPr lang="en-US" dirty="0"/>
              <a:t>Input: 227 x 227 x 3 image.</a:t>
            </a:r>
          </a:p>
          <a:p>
            <a:pPr marL="457200" lvl="0" indent="-228600" rtl="0">
              <a:spcBef>
                <a:spcPts val="0"/>
              </a:spcBef>
              <a:buAutoNum type="arabicPeriod"/>
            </a:pPr>
            <a:r>
              <a:rPr lang="en-US" dirty="0"/>
              <a:t>11x11 kernel, stride 4   (</a:t>
            </a:r>
            <a:r>
              <a:rPr lang="en-US" dirty="0" err="1"/>
              <a:t>AlexNet</a:t>
            </a:r>
            <a:r>
              <a:rPr lang="en-US" dirty="0"/>
              <a:t> – 11x11x3 kernels, 96 of them)</a:t>
            </a:r>
          </a:p>
          <a:p>
            <a:pPr marL="457200" lvl="0" indent="-228600" rtl="0">
              <a:spcBef>
                <a:spcPts val="0"/>
              </a:spcBef>
              <a:buAutoNum type="arabicPeriod"/>
            </a:pPr>
            <a:r>
              <a:rPr lang="en-US" dirty="0"/>
              <a:t>5x5     kernel, stride 1, max pool 2x2     (</a:t>
            </a:r>
            <a:r>
              <a:rPr lang="en-US" dirty="0" err="1"/>
              <a:t>AlexNet</a:t>
            </a:r>
            <a:r>
              <a:rPr lang="en-US" dirty="0"/>
              <a:t> – 5x5x48 kernels, 256 of them)</a:t>
            </a:r>
          </a:p>
          <a:p>
            <a:pPr marL="457200" lvl="0" indent="-228600" rtl="0">
              <a:spcBef>
                <a:spcPts val="0"/>
              </a:spcBef>
              <a:buAutoNum type="arabicPeriod"/>
            </a:pPr>
            <a:r>
              <a:rPr lang="en-US" dirty="0"/>
              <a:t>3x3 kernels,                  (</a:t>
            </a:r>
            <a:r>
              <a:rPr lang="en-US" dirty="0" err="1"/>
              <a:t>AlexNet</a:t>
            </a:r>
            <a:r>
              <a:rPr lang="en-US" dirty="0"/>
              <a:t> – 3x3x256 kernels, 384 of them)</a:t>
            </a:r>
          </a:p>
          <a:p>
            <a:pPr marL="457200" lvl="0" indent="-228600" rtl="0">
              <a:spcBef>
                <a:spcPts val="0"/>
              </a:spcBef>
              <a:buAutoNum type="arabicPeriod"/>
            </a:pPr>
            <a:r>
              <a:rPr lang="en-US" dirty="0"/>
              <a:t>3x3 kernels                   (</a:t>
            </a:r>
            <a:r>
              <a:rPr lang="en-US" dirty="0" err="1"/>
              <a:t>AlexNet</a:t>
            </a:r>
            <a:r>
              <a:rPr lang="en-US" dirty="0"/>
              <a:t> – 3x3x192 kernels, 384 of them)</a:t>
            </a:r>
          </a:p>
          <a:p>
            <a:pPr marL="457200" lvl="0" indent="-228600" rtl="0">
              <a:spcBef>
                <a:spcPts val="0"/>
              </a:spcBef>
              <a:buAutoNum type="arabicPeriod"/>
            </a:pPr>
            <a:r>
              <a:rPr lang="en-US" dirty="0"/>
              <a:t>3x3 kernels,                  (</a:t>
            </a:r>
            <a:r>
              <a:rPr lang="en-US" dirty="0" err="1"/>
              <a:t>AlexNet</a:t>
            </a:r>
            <a:r>
              <a:rPr lang="en-US" dirty="0"/>
              <a:t> – 3x3x192 kernels, 256 of them)</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Output – 1000 neurons </a:t>
            </a:r>
          </a:p>
          <a:p>
            <a:endParaRPr lang="en-US" dirty="0"/>
          </a:p>
          <a:p>
            <a:endParaRPr lang="en-US" dirty="0"/>
          </a:p>
          <a:p>
            <a:r>
              <a:rPr lang="en-US" dirty="0"/>
              <a:t>3GB memory on each GPU at the time -  GTX 580 GPU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3154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Commutative: </a:t>
            </a:r>
            <a:r>
              <a:rPr lang="en-US" sz="1200" i="1" dirty="0"/>
              <a:t>a</a:t>
            </a:r>
            <a:r>
              <a:rPr lang="en-US" sz="1200" dirty="0"/>
              <a:t> * </a:t>
            </a:r>
            <a:r>
              <a:rPr lang="en-US" sz="1200" i="1" dirty="0"/>
              <a:t>b</a:t>
            </a:r>
            <a:r>
              <a:rPr lang="en-US" sz="1200" dirty="0"/>
              <a:t> = </a:t>
            </a:r>
            <a:r>
              <a:rPr lang="en-US" sz="1200" i="1" dirty="0"/>
              <a:t>b</a:t>
            </a:r>
            <a:r>
              <a:rPr lang="en-US" sz="1200" dirty="0"/>
              <a:t> * </a:t>
            </a:r>
            <a:r>
              <a:rPr lang="en-US" sz="1200" i="1" dirty="0"/>
              <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Associative: </a:t>
            </a:r>
            <a:r>
              <a:rPr lang="en-US" sz="1200" i="1" dirty="0"/>
              <a:t>a</a:t>
            </a:r>
            <a:r>
              <a:rPr lang="en-US" sz="1200" dirty="0"/>
              <a:t> * (</a:t>
            </a:r>
            <a:r>
              <a:rPr lang="en-US" sz="1200" i="1" dirty="0"/>
              <a:t>b</a:t>
            </a:r>
            <a:r>
              <a:rPr lang="en-US" sz="1200" dirty="0"/>
              <a:t> * </a:t>
            </a:r>
            <a:r>
              <a:rPr lang="en-US" sz="1200" i="1" dirty="0"/>
              <a:t>c</a:t>
            </a:r>
            <a:r>
              <a:rPr lang="en-US" sz="1200" dirty="0"/>
              <a:t>) = (</a:t>
            </a:r>
            <a:r>
              <a:rPr lang="en-US" sz="1200" i="1" dirty="0"/>
              <a:t>a</a:t>
            </a:r>
            <a:r>
              <a:rPr lang="en-US" sz="1200" dirty="0"/>
              <a:t> * </a:t>
            </a:r>
            <a:r>
              <a:rPr lang="en-US" sz="1200" i="1" dirty="0"/>
              <a:t>b</a:t>
            </a:r>
            <a:r>
              <a:rPr lang="en-US" sz="1200" dirty="0"/>
              <a:t>) * </a:t>
            </a:r>
            <a:r>
              <a:rPr lang="en-US" sz="1200" i="1" dirty="0"/>
              <a:t>c</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4220F-F9A5-4B0D-B320-7A4F79DD4C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04703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Commutative: </a:t>
            </a:r>
            <a:r>
              <a:rPr lang="en-US" sz="1200" i="1" dirty="0"/>
              <a:t>a</a:t>
            </a:r>
            <a:r>
              <a:rPr lang="en-US" sz="1200" dirty="0"/>
              <a:t> * </a:t>
            </a:r>
            <a:r>
              <a:rPr lang="en-US" sz="1200" i="1" dirty="0"/>
              <a:t>b</a:t>
            </a:r>
            <a:r>
              <a:rPr lang="en-US" sz="1200" dirty="0"/>
              <a:t> = </a:t>
            </a:r>
            <a:r>
              <a:rPr lang="en-US" sz="1200" i="1" dirty="0"/>
              <a:t>b</a:t>
            </a:r>
            <a:r>
              <a:rPr lang="en-US" sz="1200" dirty="0"/>
              <a:t> * </a:t>
            </a:r>
            <a:r>
              <a:rPr lang="en-US" sz="1200" i="1" dirty="0"/>
              <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Associative: </a:t>
            </a:r>
            <a:r>
              <a:rPr lang="en-US" sz="1200" i="1" dirty="0"/>
              <a:t>a</a:t>
            </a:r>
            <a:r>
              <a:rPr lang="en-US" sz="1200" dirty="0"/>
              <a:t> * (</a:t>
            </a:r>
            <a:r>
              <a:rPr lang="en-US" sz="1200" i="1" dirty="0"/>
              <a:t>b</a:t>
            </a:r>
            <a:r>
              <a:rPr lang="en-US" sz="1200" dirty="0"/>
              <a:t> * </a:t>
            </a:r>
            <a:r>
              <a:rPr lang="en-US" sz="1200" i="1" dirty="0"/>
              <a:t>c</a:t>
            </a:r>
            <a:r>
              <a:rPr lang="en-US" sz="1200" dirty="0"/>
              <a:t>) = (</a:t>
            </a:r>
            <a:r>
              <a:rPr lang="en-US" sz="1200" i="1" dirty="0"/>
              <a:t>a</a:t>
            </a:r>
            <a:r>
              <a:rPr lang="en-US" sz="1200" dirty="0"/>
              <a:t> * </a:t>
            </a:r>
            <a:r>
              <a:rPr lang="en-US" sz="1200" i="1" dirty="0"/>
              <a:t>b</a:t>
            </a:r>
            <a:r>
              <a:rPr lang="en-US" sz="1200" dirty="0"/>
              <a:t>) * </a:t>
            </a:r>
            <a:r>
              <a:rPr lang="en-US" sz="1200" i="1" dirty="0"/>
              <a:t>c</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4220F-F9A5-4B0D-B320-7A4F79DD4C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9956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http://prog3.com/sbdm/blog/cyh_24</a:t>
            </a:r>
          </a:p>
          <a:p>
            <a:r>
              <a:rPr lang="en-US" dirty="0"/>
              <a:t>http://prog3.com/sbdm/blog/cyh_24/article/details/50593400</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4220F-F9A5-4B0D-B320-7A4F79DD4C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19554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separable problems, perceptron training can also aim at finding the largest separating margin between the classes. The so-called perceptron of optimal stability can be determined by means of iterative training and optimization schemes, such as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t>
            </a:r>
            <a:r>
              <a:rPr lang="en-US" baseline="30000" dirty="0">
                <a:hlinkClick r:id="rId4"/>
              </a:rPr>
              <a:t>[12]</a:t>
            </a:r>
            <a:r>
              <a:rPr lang="en-US" dirty="0"/>
              <a:t> </a:t>
            </a:r>
            <a:r>
              <a:rPr lang="en-US" dirty="0" err="1"/>
              <a:t>AdaTron</a:t>
            </a:r>
            <a:r>
              <a:rPr lang="en-US" dirty="0"/>
              <a:t> uses the fact that the corresponding quadratic optimization problem is convex. The perceptron of optimal stability, together with the </a:t>
            </a:r>
            <a:r>
              <a:rPr lang="en-US" dirty="0">
                <a:hlinkClick r:id="rId5" tooltip="Kernel trick"/>
              </a:rPr>
              <a:t>kernel trick</a:t>
            </a:r>
            <a:r>
              <a:rPr lang="en-US" dirty="0"/>
              <a:t>, are the conceptual foundations of the </a:t>
            </a:r>
            <a:r>
              <a:rPr lang="en-US" dirty="0">
                <a:hlinkClick r:id="rId6" tooltip="Support vector machine"/>
              </a:rPr>
              <a:t>support vector machine</a:t>
            </a:r>
            <a:r>
              <a:rPr lang="en-US" dirty="0"/>
              <a:t>.</a:t>
            </a:r>
          </a:p>
          <a:p>
            <a:endParaRPr lang="en-US" dirty="0"/>
          </a:p>
          <a:p>
            <a:r>
              <a:rPr lang="en-US" dirty="0"/>
              <a:t>https://en.wikipedia.org/wiki/Perceptron</a:t>
            </a:r>
          </a:p>
          <a:p>
            <a:endParaRPr lang="en-US" dirty="0"/>
          </a:p>
          <a:p>
            <a:r>
              <a:rPr lang="en-US" dirty="0"/>
              <a:t>Perceptron of optimal stability can be computed via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algorithm.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8554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separable problems, perceptron training can also aim at finding the largest separating margin between the classes. The so-called perceptron of optimal stability can be determined by means of iterative training and optimization schemes, such as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t>
            </a:r>
            <a:r>
              <a:rPr lang="en-US" baseline="30000" dirty="0">
                <a:hlinkClick r:id="rId4"/>
              </a:rPr>
              <a:t>[12]</a:t>
            </a:r>
            <a:r>
              <a:rPr lang="en-US" dirty="0"/>
              <a:t> </a:t>
            </a:r>
            <a:r>
              <a:rPr lang="en-US" dirty="0" err="1"/>
              <a:t>AdaTron</a:t>
            </a:r>
            <a:r>
              <a:rPr lang="en-US" dirty="0"/>
              <a:t> uses the fact that the corresponding quadratic optimization problem is convex. The perceptron of optimal stability, together with the </a:t>
            </a:r>
            <a:r>
              <a:rPr lang="en-US" dirty="0">
                <a:hlinkClick r:id="rId5" tooltip="Kernel trick"/>
              </a:rPr>
              <a:t>kernel trick</a:t>
            </a:r>
            <a:r>
              <a:rPr lang="en-US" dirty="0"/>
              <a:t>, are the conceptual foundations of the </a:t>
            </a:r>
            <a:r>
              <a:rPr lang="en-US" dirty="0">
                <a:hlinkClick r:id="rId6" tooltip="Support vector machine"/>
              </a:rPr>
              <a:t>support vector machine</a:t>
            </a:r>
            <a:r>
              <a:rPr lang="en-US" dirty="0"/>
              <a:t>.</a:t>
            </a:r>
          </a:p>
          <a:p>
            <a:endParaRPr lang="en-US" dirty="0"/>
          </a:p>
          <a:p>
            <a:r>
              <a:rPr lang="en-US" dirty="0"/>
              <a:t>https://en.wikipedia.org/wiki/Perceptron</a:t>
            </a:r>
          </a:p>
          <a:p>
            <a:endParaRPr lang="en-US" dirty="0"/>
          </a:p>
          <a:p>
            <a:r>
              <a:rPr lang="en-US" dirty="0"/>
              <a:t>Perceptron of optimal stability can be computed via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algorithm.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11199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separable problems, perceptron training can also aim at finding the largest separating margin between the classes. The so-called perceptron of optimal stability can be determined by means of iterative training and optimization schemes, such as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t>
            </a:r>
            <a:r>
              <a:rPr lang="en-US" baseline="30000" dirty="0">
                <a:hlinkClick r:id="rId4"/>
              </a:rPr>
              <a:t>[12]</a:t>
            </a:r>
            <a:r>
              <a:rPr lang="en-US" dirty="0"/>
              <a:t> </a:t>
            </a:r>
            <a:r>
              <a:rPr lang="en-US" dirty="0" err="1"/>
              <a:t>AdaTron</a:t>
            </a:r>
            <a:r>
              <a:rPr lang="en-US" dirty="0"/>
              <a:t> uses the fact that the corresponding quadratic optimization problem is convex. The perceptron of optimal stability, together with the </a:t>
            </a:r>
            <a:r>
              <a:rPr lang="en-US" dirty="0">
                <a:hlinkClick r:id="rId5" tooltip="Kernel trick"/>
              </a:rPr>
              <a:t>kernel trick</a:t>
            </a:r>
            <a:r>
              <a:rPr lang="en-US" dirty="0"/>
              <a:t>, are the conceptual foundations of the </a:t>
            </a:r>
            <a:r>
              <a:rPr lang="en-US" dirty="0">
                <a:hlinkClick r:id="rId6" tooltip="Support vector machine"/>
              </a:rPr>
              <a:t>support vector machine</a:t>
            </a:r>
            <a:r>
              <a:rPr lang="en-US" dirty="0"/>
              <a:t>.</a:t>
            </a:r>
          </a:p>
          <a:p>
            <a:endParaRPr lang="en-US" dirty="0"/>
          </a:p>
          <a:p>
            <a:r>
              <a:rPr lang="en-US" dirty="0"/>
              <a:t>https://en.wikipedia.org/wiki/Perceptron</a:t>
            </a:r>
          </a:p>
          <a:p>
            <a:endParaRPr lang="en-US" dirty="0"/>
          </a:p>
          <a:p>
            <a:r>
              <a:rPr lang="en-US" dirty="0"/>
              <a:t>Perceptron of optimal stability can be computed via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algorithm.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2867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7598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separable problems, perceptron training can also aim at finding the largest separating margin between the classes. The so-called perceptron of optimal stability can be determined by means of iterative training and optimization schemes, such as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t>
            </a:r>
            <a:r>
              <a:rPr lang="en-US" baseline="30000" dirty="0">
                <a:hlinkClick r:id="rId4"/>
              </a:rPr>
              <a:t>[12]</a:t>
            </a:r>
            <a:r>
              <a:rPr lang="en-US" dirty="0"/>
              <a:t> </a:t>
            </a:r>
            <a:r>
              <a:rPr lang="en-US" dirty="0" err="1"/>
              <a:t>AdaTron</a:t>
            </a:r>
            <a:r>
              <a:rPr lang="en-US" dirty="0"/>
              <a:t> uses the fact that the corresponding quadratic optimization problem is convex. The perceptron of optimal stability, together with the </a:t>
            </a:r>
            <a:r>
              <a:rPr lang="en-US" dirty="0">
                <a:hlinkClick r:id="rId5" tooltip="Kernel trick"/>
              </a:rPr>
              <a:t>kernel trick</a:t>
            </a:r>
            <a:r>
              <a:rPr lang="en-US" dirty="0"/>
              <a:t>, are the conceptual foundations of the </a:t>
            </a:r>
            <a:r>
              <a:rPr lang="en-US" dirty="0">
                <a:hlinkClick r:id="rId6" tooltip="Support vector machine"/>
              </a:rPr>
              <a:t>support vector machine</a:t>
            </a:r>
            <a:r>
              <a:rPr lang="en-US" dirty="0"/>
              <a:t>.</a:t>
            </a:r>
          </a:p>
          <a:p>
            <a:endParaRPr lang="en-US" dirty="0"/>
          </a:p>
          <a:p>
            <a:r>
              <a:rPr lang="en-US" dirty="0"/>
              <a:t>https://en.wikipedia.org/wiki/Perceptron</a:t>
            </a:r>
          </a:p>
          <a:p>
            <a:endParaRPr lang="en-US" dirty="0"/>
          </a:p>
          <a:p>
            <a:r>
              <a:rPr lang="en-US" dirty="0"/>
              <a:t>Perceptron of optimal stability can be computed via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algorithm.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53107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Corgi</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7457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Dalmatian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49222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this is not a convex function.</a:t>
            </a:r>
          </a:p>
        </p:txBody>
      </p:sp>
      <p:sp>
        <p:nvSpPr>
          <p:cNvPr id="4" name="Slide Number Placeholder 3"/>
          <p:cNvSpPr>
            <a:spLocks noGrp="1"/>
          </p:cNvSpPr>
          <p:nvPr>
            <p:ph type="sldNum" sz="quarter" idx="10"/>
          </p:nvPr>
        </p:nvSpPr>
        <p:spPr/>
        <p:txBody>
          <a:bodyPr/>
          <a:lstStyle/>
          <a:p>
            <a:fld id="{8E71A369-A4B5-40ED-AA5D-8206DB827C28}" type="slidenum">
              <a:rPr lang="en-US" smtClean="0"/>
              <a:t>53</a:t>
            </a:fld>
            <a:endParaRPr lang="en-US"/>
          </a:p>
        </p:txBody>
      </p:sp>
    </p:spTree>
    <p:extLst>
      <p:ext uri="{BB962C8B-B14F-4D97-AF65-F5344CB8AC3E}">
        <p14:creationId xmlns:p14="http://schemas.microsoft.com/office/powerpoint/2010/main" val="31803048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https://en.wikipedia.org/wiki/Linear_least_squares_(mathematics)#Derivation_of_the_normal_equations</a:t>
            </a:r>
          </a:p>
        </p:txBody>
      </p:sp>
      <p:sp>
        <p:nvSpPr>
          <p:cNvPr id="4" name="Slide Number Placeholder 3"/>
          <p:cNvSpPr>
            <a:spLocks noGrp="1"/>
          </p:cNvSpPr>
          <p:nvPr>
            <p:ph type="sldNum" sz="quarter" idx="10"/>
          </p:nvPr>
        </p:nvSpPr>
        <p:spPr/>
        <p:txBody>
          <a:bodyPr/>
          <a:lstStyle/>
          <a:p>
            <a:fld id="{8E71A369-A4B5-40ED-AA5D-8206DB827C28}" type="slidenum">
              <a:rPr lang="en-US" smtClean="0"/>
              <a:t>60</a:t>
            </a:fld>
            <a:endParaRPr lang="en-US"/>
          </a:p>
        </p:txBody>
      </p:sp>
    </p:spTree>
    <p:extLst>
      <p:ext uri="{BB962C8B-B14F-4D97-AF65-F5344CB8AC3E}">
        <p14:creationId xmlns:p14="http://schemas.microsoft.com/office/powerpoint/2010/main" val="28802651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https://en.wikipedia.org/wiki/Linear_least_squares_(mathematics)#Derivation_of_the_normal_equations</a:t>
            </a:r>
          </a:p>
        </p:txBody>
      </p:sp>
      <p:sp>
        <p:nvSpPr>
          <p:cNvPr id="4" name="Slide Number Placeholder 3"/>
          <p:cNvSpPr>
            <a:spLocks noGrp="1"/>
          </p:cNvSpPr>
          <p:nvPr>
            <p:ph type="sldNum" sz="quarter" idx="10"/>
          </p:nvPr>
        </p:nvSpPr>
        <p:spPr/>
        <p:txBody>
          <a:bodyPr/>
          <a:lstStyle/>
          <a:p>
            <a:fld id="{8E71A369-A4B5-40ED-AA5D-8206DB827C28}" type="slidenum">
              <a:rPr lang="en-US" smtClean="0"/>
              <a:t>61</a:t>
            </a:fld>
            <a:endParaRPr lang="en-US"/>
          </a:p>
        </p:txBody>
      </p:sp>
    </p:spTree>
    <p:extLst>
      <p:ext uri="{BB962C8B-B14F-4D97-AF65-F5344CB8AC3E}">
        <p14:creationId xmlns:p14="http://schemas.microsoft.com/office/powerpoint/2010/main" val="11738800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71A369-A4B5-40ED-AA5D-8206DB827C28}" type="slidenum">
              <a:rPr lang="en-US" smtClean="0"/>
              <a:t>65</a:t>
            </a:fld>
            <a:endParaRPr lang="en-US"/>
          </a:p>
        </p:txBody>
      </p:sp>
    </p:spTree>
    <p:extLst>
      <p:ext uri="{BB962C8B-B14F-4D97-AF65-F5344CB8AC3E}">
        <p14:creationId xmlns:p14="http://schemas.microsoft.com/office/powerpoint/2010/main" val="40631423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"squashes" a </a:t>
            </a:r>
            <a:r>
              <a:rPr lang="en-US" i="1" dirty="0">
                <a:effectLst/>
              </a:rPr>
              <a:t>K</a:t>
            </a:r>
            <a:r>
              <a:rPr lang="en-US" dirty="0"/>
              <a:t>-dimensional vector </a:t>
            </a:r>
            <a:r>
              <a:rPr lang="en-US" dirty="0">
                <a:effectLst/>
              </a:rPr>
              <a:t>z </a:t>
            </a:r>
            <a:r>
              <a:rPr lang="en-US" dirty="0"/>
              <a:t>of arbitrary real values to a </a:t>
            </a:r>
            <a:r>
              <a:rPr lang="en-US" i="1" dirty="0">
                <a:effectLst/>
              </a:rPr>
              <a:t>K</a:t>
            </a:r>
            <a:r>
              <a:rPr lang="en-US" dirty="0"/>
              <a:t>-dimensional vector </a:t>
            </a:r>
            <a:r>
              <a:rPr lang="en-US" dirty="0">
                <a:effectLst/>
              </a:rPr>
              <a:t>σ ( z ) </a:t>
            </a:r>
            <a:r>
              <a:rPr lang="en-US" dirty="0"/>
              <a:t>of real values in the range (0, 1) that add up to 1. </a:t>
            </a:r>
          </a:p>
          <a:p>
            <a:endParaRPr lang="en-US" dirty="0"/>
          </a:p>
          <a:p>
            <a:r>
              <a:rPr lang="en-US" dirty="0"/>
              <a:t>Used as the loss in logistic regression</a:t>
            </a:r>
          </a:p>
          <a:p>
            <a:endParaRPr lang="en-US" dirty="0"/>
          </a:p>
          <a:p>
            <a:r>
              <a:rPr lang="en-US" dirty="0"/>
              <a:t>Add </a:t>
            </a:r>
            <a:r>
              <a:rPr lang="en-US" dirty="0" err="1"/>
              <a:t>softmax</a:t>
            </a:r>
            <a:r>
              <a:rPr lang="en-US" dirty="0"/>
              <a:t> graph</a:t>
            </a:r>
          </a:p>
          <a:p>
            <a:endParaRPr lang="en-US" dirty="0"/>
          </a:p>
          <a:p>
            <a:r>
              <a:rPr lang="en-US" dirty="0"/>
              <a:t>http://dataaspirant.com/2017/03/07/difference-between-softmax-function-and-sigmoid-function/</a:t>
            </a:r>
          </a:p>
          <a:p>
            <a:endParaRPr lang="en-US" dirty="0"/>
          </a:p>
          <a:p>
            <a:endParaRPr lang="en-US" dirty="0"/>
          </a:p>
        </p:txBody>
      </p:sp>
      <p:sp>
        <p:nvSpPr>
          <p:cNvPr id="4" name="Slide Number Placeholder 3"/>
          <p:cNvSpPr>
            <a:spLocks noGrp="1"/>
          </p:cNvSpPr>
          <p:nvPr>
            <p:ph type="sldNum" sz="quarter" idx="10"/>
          </p:nvPr>
        </p:nvSpPr>
        <p:spPr/>
        <p:txBody>
          <a:bodyPr/>
          <a:lstStyle/>
          <a:p>
            <a:fld id="{8E71A369-A4B5-40ED-AA5D-8206DB827C28}" type="slidenum">
              <a:rPr lang="en-US" smtClean="0"/>
              <a:t>66</a:t>
            </a:fld>
            <a:endParaRPr lang="en-US"/>
          </a:p>
        </p:txBody>
      </p:sp>
    </p:spTree>
    <p:extLst>
      <p:ext uri="{BB962C8B-B14F-4D97-AF65-F5344CB8AC3E}">
        <p14:creationId xmlns:p14="http://schemas.microsoft.com/office/powerpoint/2010/main" val="9101590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https://en.wikipedia.org/wiki/Loss_functions_for_classification</a:t>
            </a:r>
          </a:p>
          <a:p>
            <a:endParaRPr lang="en-US" dirty="0"/>
          </a:p>
          <a:p>
            <a:r>
              <a:rPr lang="en-US" dirty="0"/>
              <a:t>If p(y) is 0.9, and we classify the object as 0.9, then we would wish for a low loss.  -log(p) = ~0.1. So, loss = 0.9 * -log(p) = 0.0949. = low.</a:t>
            </a:r>
          </a:p>
          <a:p>
            <a:r>
              <a:rPr lang="en-US" dirty="0"/>
              <a:t>If p(y) is 0.1, and we classify the object as 0.9, then we would wish for a high loss. –log(p) = ~0.1. So, loss = 0.-1 = higher.</a:t>
            </a:r>
          </a:p>
        </p:txBody>
      </p:sp>
      <p:sp>
        <p:nvSpPr>
          <p:cNvPr id="4" name="Slide Number Placeholder 3"/>
          <p:cNvSpPr>
            <a:spLocks noGrp="1"/>
          </p:cNvSpPr>
          <p:nvPr>
            <p:ph type="sldNum" sz="quarter" idx="10"/>
          </p:nvPr>
        </p:nvSpPr>
        <p:spPr/>
        <p:txBody>
          <a:bodyPr/>
          <a:lstStyle/>
          <a:p>
            <a:fld id="{8E71A369-A4B5-40ED-AA5D-8206DB827C28}" type="slidenum">
              <a:rPr lang="en-US" smtClean="0"/>
              <a:t>68</a:t>
            </a:fld>
            <a:endParaRPr lang="en-US"/>
          </a:p>
        </p:txBody>
      </p:sp>
    </p:spTree>
    <p:extLst>
      <p:ext uri="{BB962C8B-B14F-4D97-AF65-F5344CB8AC3E}">
        <p14:creationId xmlns:p14="http://schemas.microsoft.com/office/powerpoint/2010/main" val="40940855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Chain rule from calculus on partial derivatives.</a:t>
            </a:r>
          </a:p>
          <a:p>
            <a:endParaRPr lang="en-US" dirty="0"/>
          </a:p>
          <a:p>
            <a:r>
              <a:rPr lang="en-US" dirty="0"/>
              <a:t>Jacobian is matrix of partial derivatives</a:t>
            </a:r>
          </a:p>
        </p:txBody>
      </p:sp>
      <p:sp>
        <p:nvSpPr>
          <p:cNvPr id="4" name="Slide Number Placeholder 3"/>
          <p:cNvSpPr>
            <a:spLocks noGrp="1"/>
          </p:cNvSpPr>
          <p:nvPr>
            <p:ph type="sldNum" sz="quarter" idx="10"/>
          </p:nvPr>
        </p:nvSpPr>
        <p:spPr/>
        <p:txBody>
          <a:bodyPr/>
          <a:lstStyle/>
          <a:p>
            <a:fld id="{8E71A369-A4B5-40ED-AA5D-8206DB827C28}" type="slidenum">
              <a:rPr lang="en-US" smtClean="0"/>
              <a:t>75</a:t>
            </a:fld>
            <a:endParaRPr lang="en-US"/>
          </a:p>
        </p:txBody>
      </p:sp>
    </p:spTree>
    <p:extLst>
      <p:ext uri="{BB962C8B-B14F-4D97-AF65-F5344CB8AC3E}">
        <p14:creationId xmlns:p14="http://schemas.microsoft.com/office/powerpoint/2010/main" val="40628415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Chain rule from calculus on partial derivatives.</a:t>
            </a:r>
          </a:p>
        </p:txBody>
      </p:sp>
      <p:sp>
        <p:nvSpPr>
          <p:cNvPr id="4" name="Slide Number Placeholder 3"/>
          <p:cNvSpPr>
            <a:spLocks noGrp="1"/>
          </p:cNvSpPr>
          <p:nvPr>
            <p:ph type="sldNum" sz="quarter" idx="10"/>
          </p:nvPr>
        </p:nvSpPr>
        <p:spPr/>
        <p:txBody>
          <a:bodyPr/>
          <a:lstStyle/>
          <a:p>
            <a:fld id="{8E71A369-A4B5-40ED-AA5D-8206DB827C28}" type="slidenum">
              <a:rPr lang="en-US" smtClean="0"/>
              <a:t>76</a:t>
            </a:fld>
            <a:endParaRPr lang="en-US"/>
          </a:p>
        </p:txBody>
      </p:sp>
    </p:spTree>
    <p:extLst>
      <p:ext uri="{BB962C8B-B14F-4D97-AF65-F5344CB8AC3E}">
        <p14:creationId xmlns:p14="http://schemas.microsoft.com/office/powerpoint/2010/main" val="16168078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a.e</a:t>
            </a:r>
            <a:r>
              <a:rPr lang="en-US" dirty="0"/>
              <a:t>. = almost everywhere -&gt; idea from measure theory which states that “</a:t>
            </a:r>
            <a:r>
              <a:rPr lang="en-US" dirty="0">
                <a:effectLst/>
              </a:rPr>
              <a:t>a property holds almost everywhere if the set of elements for which the property does not hold is a set of measure zero”</a:t>
            </a:r>
          </a:p>
          <a:p>
            <a:r>
              <a:rPr lang="en-US" dirty="0">
                <a:effectLst/>
              </a:rPr>
              <a:t>Set of measure zero -&gt; “</a:t>
            </a:r>
            <a:r>
              <a:rPr lang="en-US" dirty="0"/>
              <a:t>A set of points capable of being enclosed in intervals whose total length is arbitrarily small.</a:t>
            </a:r>
            <a:r>
              <a:rPr lang="en-US" dirty="0">
                <a:effectLst/>
              </a:rPr>
              <a:t>”</a:t>
            </a:r>
            <a:endParaRPr lang="en-US" dirty="0"/>
          </a:p>
        </p:txBody>
      </p:sp>
      <p:sp>
        <p:nvSpPr>
          <p:cNvPr id="4" name="Slide Number Placeholder 3"/>
          <p:cNvSpPr>
            <a:spLocks noGrp="1"/>
          </p:cNvSpPr>
          <p:nvPr>
            <p:ph type="sldNum" sz="quarter" idx="10"/>
          </p:nvPr>
        </p:nvSpPr>
        <p:spPr/>
        <p:txBody>
          <a:bodyPr/>
          <a:lstStyle/>
          <a:p>
            <a:fld id="{8E71A369-A4B5-40ED-AA5D-8206DB827C28}" type="slidenum">
              <a:rPr lang="en-US" smtClean="0"/>
              <a:t>80</a:t>
            </a:fld>
            <a:endParaRPr lang="en-US"/>
          </a:p>
        </p:txBody>
      </p:sp>
    </p:spTree>
    <p:extLst>
      <p:ext uri="{BB962C8B-B14F-4D97-AF65-F5344CB8AC3E}">
        <p14:creationId xmlns:p14="http://schemas.microsoft.com/office/powerpoint/2010/main" val="19884334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a.e</a:t>
            </a:r>
            <a:r>
              <a:rPr lang="en-US" dirty="0"/>
              <a:t>. = almost everywhere -&gt; idea from measure theory which states that “</a:t>
            </a:r>
            <a:r>
              <a:rPr lang="en-US" dirty="0">
                <a:effectLst/>
              </a:rPr>
              <a:t>a property holds almost everywhere if the set of elements for which the property does not hold is a set of measure zero”</a:t>
            </a:r>
          </a:p>
          <a:p>
            <a:r>
              <a:rPr lang="en-US" dirty="0">
                <a:effectLst/>
              </a:rPr>
              <a:t>Set of measure zero -&gt; “</a:t>
            </a:r>
            <a:r>
              <a:rPr lang="en-US" dirty="0"/>
              <a:t>A set of points capable of being enclosed in intervals whose total length is arbitrarily small.</a:t>
            </a:r>
            <a:r>
              <a:rPr lang="en-US" dirty="0">
                <a:effectLst/>
              </a:rPr>
              <a:t>”</a:t>
            </a:r>
          </a:p>
          <a:p>
            <a:endParaRPr lang="en-US" dirty="0">
              <a:effectLst/>
            </a:endParaRPr>
          </a:p>
          <a:p>
            <a:endParaRPr lang="en-US" dirty="0">
              <a:effectLst/>
            </a:endParaRPr>
          </a:p>
          <a:p>
            <a:r>
              <a:rPr lang="en-US" dirty="0"/>
              <a:t>https://en.wikipedia.org/wiki/Backpropagation</a:t>
            </a:r>
          </a:p>
        </p:txBody>
      </p:sp>
      <p:sp>
        <p:nvSpPr>
          <p:cNvPr id="4" name="Slide Number Placeholder 3"/>
          <p:cNvSpPr>
            <a:spLocks noGrp="1"/>
          </p:cNvSpPr>
          <p:nvPr>
            <p:ph type="sldNum" sz="quarter" idx="10"/>
          </p:nvPr>
        </p:nvSpPr>
        <p:spPr/>
        <p:txBody>
          <a:bodyPr/>
          <a:lstStyle/>
          <a:p>
            <a:fld id="{8E71A369-A4B5-40ED-AA5D-8206DB827C28}" type="slidenum">
              <a:rPr lang="en-US" smtClean="0"/>
              <a:t>82</a:t>
            </a:fld>
            <a:endParaRPr lang="en-US"/>
          </a:p>
        </p:txBody>
      </p:sp>
    </p:spTree>
    <p:extLst>
      <p:ext uri="{BB962C8B-B14F-4D97-AF65-F5344CB8AC3E}">
        <p14:creationId xmlns:p14="http://schemas.microsoft.com/office/powerpoint/2010/main" val="18870195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https://en.wikipedia.org/wiki/Backpropagation</a:t>
            </a:r>
          </a:p>
          <a:p>
            <a:r>
              <a:rPr lang="en-US"/>
              <a:t>http://colah.github.io/posts/2015-08-Backprop/</a:t>
            </a:r>
            <a:endParaRPr lang="en-US" dirty="0"/>
          </a:p>
        </p:txBody>
      </p:sp>
      <p:sp>
        <p:nvSpPr>
          <p:cNvPr id="4" name="Slide Number Placeholder 3"/>
          <p:cNvSpPr>
            <a:spLocks noGrp="1"/>
          </p:cNvSpPr>
          <p:nvPr>
            <p:ph type="sldNum" sz="quarter" idx="10"/>
          </p:nvPr>
        </p:nvSpPr>
        <p:spPr/>
        <p:txBody>
          <a:bodyPr/>
          <a:lstStyle/>
          <a:p>
            <a:fld id="{8E71A369-A4B5-40ED-AA5D-8206DB827C28}" type="slidenum">
              <a:rPr lang="en-US" smtClean="0"/>
              <a:t>84</a:t>
            </a:fld>
            <a:endParaRPr lang="en-US"/>
          </a:p>
        </p:txBody>
      </p:sp>
    </p:spTree>
    <p:extLst>
      <p:ext uri="{BB962C8B-B14F-4D97-AF65-F5344CB8AC3E}">
        <p14:creationId xmlns:p14="http://schemas.microsoft.com/office/powerpoint/2010/main" val="7537262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Doodle</a:t>
            </a:r>
          </a:p>
          <a:p>
            <a:r>
              <a:rPr lang="en-US" dirty="0"/>
              <a:t>Poodle cross with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59398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Shiba </a:t>
            </a:r>
            <a:r>
              <a:rPr lang="en-US" dirty="0" err="1"/>
              <a:t>Inu</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87542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Epoch: running through every training data example and performing SGD</a:t>
            </a:r>
          </a:p>
          <a:p>
            <a:endParaRPr lang="en-US" dirty="0"/>
          </a:p>
          <a:p>
            <a:r>
              <a:rPr lang="en-US" dirty="0"/>
              <a:t>Diagram for different normalizations</a:t>
            </a:r>
          </a:p>
        </p:txBody>
      </p:sp>
      <p:sp>
        <p:nvSpPr>
          <p:cNvPr id="4" name="Slide Number Placeholder 3"/>
          <p:cNvSpPr>
            <a:spLocks noGrp="1"/>
          </p:cNvSpPr>
          <p:nvPr>
            <p:ph type="sldNum" sz="quarter" idx="10"/>
          </p:nvPr>
        </p:nvSpPr>
        <p:spPr/>
        <p:txBody>
          <a:bodyPr/>
          <a:lstStyle/>
          <a:p>
            <a:fld id="{8E71A369-A4B5-40ED-AA5D-8206DB827C28}" type="slidenum">
              <a:rPr lang="en-US" smtClean="0"/>
              <a:t>91</a:t>
            </a:fld>
            <a:endParaRPr lang="en-US"/>
          </a:p>
        </p:txBody>
      </p:sp>
    </p:spTree>
    <p:extLst>
      <p:ext uri="{BB962C8B-B14F-4D97-AF65-F5344CB8AC3E}">
        <p14:creationId xmlns:p14="http://schemas.microsoft.com/office/powerpoint/2010/main" val="24703512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Called momentum because it forces the gradient to change more slowly, and helps prevent oscillations</a:t>
            </a:r>
          </a:p>
        </p:txBody>
      </p:sp>
      <p:sp>
        <p:nvSpPr>
          <p:cNvPr id="4" name="Slide Number Placeholder 3"/>
          <p:cNvSpPr>
            <a:spLocks noGrp="1"/>
          </p:cNvSpPr>
          <p:nvPr>
            <p:ph type="sldNum" sz="quarter" idx="10"/>
          </p:nvPr>
        </p:nvSpPr>
        <p:spPr/>
        <p:txBody>
          <a:bodyPr/>
          <a:lstStyle/>
          <a:p>
            <a:fld id="{8E71A369-A4B5-40ED-AA5D-8206DB827C28}" type="slidenum">
              <a:rPr lang="en-US" smtClean="0"/>
              <a:t>95</a:t>
            </a:fld>
            <a:endParaRPr lang="en-US"/>
          </a:p>
        </p:txBody>
      </p:sp>
    </p:spTree>
    <p:extLst>
      <p:ext uri="{BB962C8B-B14F-4D97-AF65-F5344CB8AC3E}">
        <p14:creationId xmlns:p14="http://schemas.microsoft.com/office/powerpoint/2010/main" val="14358361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http://www.isrtv.com/forums/topic/12039-custom-button-box-for-iracing/</a:t>
            </a:r>
          </a:p>
        </p:txBody>
      </p:sp>
      <p:sp>
        <p:nvSpPr>
          <p:cNvPr id="4" name="Slide Number Placeholder 3"/>
          <p:cNvSpPr>
            <a:spLocks noGrp="1"/>
          </p:cNvSpPr>
          <p:nvPr>
            <p:ph type="sldNum" sz="quarter" idx="10"/>
          </p:nvPr>
        </p:nvSpPr>
        <p:spPr/>
        <p:txBody>
          <a:bodyPr/>
          <a:lstStyle/>
          <a:p>
            <a:fld id="{8E71A369-A4B5-40ED-AA5D-8206DB827C28}" type="slidenum">
              <a:rPr lang="en-US" smtClean="0"/>
              <a:t>97</a:t>
            </a:fld>
            <a:endParaRPr lang="en-US"/>
          </a:p>
        </p:txBody>
      </p:sp>
    </p:spTree>
    <p:extLst>
      <p:ext uri="{BB962C8B-B14F-4D97-AF65-F5344CB8AC3E}">
        <p14:creationId xmlns:p14="http://schemas.microsoft.com/office/powerpoint/2010/main" val="13730269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Aaron in March/April 2017</a:t>
            </a:r>
          </a:p>
        </p:txBody>
      </p:sp>
      <p:sp>
        <p:nvSpPr>
          <p:cNvPr id="4" name="Slide Number Placeholder 3"/>
          <p:cNvSpPr>
            <a:spLocks noGrp="1"/>
          </p:cNvSpPr>
          <p:nvPr>
            <p:ph type="sldNum" sz="quarter" idx="10"/>
          </p:nvPr>
        </p:nvSpPr>
        <p:spPr/>
        <p:txBody>
          <a:bodyPr/>
          <a:lstStyle/>
          <a:p>
            <a:fld id="{8E71A369-A4B5-40ED-AA5D-8206DB827C28}" type="slidenum">
              <a:rPr lang="en-US" smtClean="0"/>
              <a:t>99</a:t>
            </a:fld>
            <a:endParaRPr lang="en-US"/>
          </a:p>
        </p:txBody>
      </p:sp>
    </p:spTree>
    <p:extLst>
      <p:ext uri="{BB962C8B-B14F-4D97-AF65-F5344CB8AC3E}">
        <p14:creationId xmlns:p14="http://schemas.microsoft.com/office/powerpoint/2010/main" val="11509360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lets us see how different kinds of learning algorithms work.</a:t>
            </a:r>
          </a:p>
        </p:txBody>
      </p:sp>
      <p:sp>
        <p:nvSpPr>
          <p:cNvPr id="4" name="Slide Number Placeholder 3"/>
          <p:cNvSpPr>
            <a:spLocks noGrp="1"/>
          </p:cNvSpPr>
          <p:nvPr>
            <p:ph type="sldNum" sz="quarter" idx="10"/>
          </p:nvPr>
        </p:nvSpPr>
        <p:spPr/>
        <p:txBody>
          <a:bodyPr/>
          <a:lstStyle/>
          <a:p>
            <a:fld id="{4AEF1C44-8468-42BA-A4C2-F2C6BCEA5D60}" type="slidenum">
              <a:rPr lang="en-US" smtClean="0"/>
              <a:t>101</a:t>
            </a:fld>
            <a:endParaRPr lang="en-US"/>
          </a:p>
        </p:txBody>
      </p:sp>
    </p:spTree>
    <p:extLst>
      <p:ext uri="{BB962C8B-B14F-4D97-AF65-F5344CB8AC3E}">
        <p14:creationId xmlns:p14="http://schemas.microsoft.com/office/powerpoint/2010/main" val="4148486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know </a:t>
            </a:r>
            <a:r>
              <a:rPr lang="en-US" i="1" dirty="0"/>
              <a:t>a priori </a:t>
            </a:r>
            <a:r>
              <a:rPr lang="en-US" i="0" dirty="0"/>
              <a:t>how many parameters we need?</a:t>
            </a:r>
          </a:p>
          <a:p>
            <a:endParaRPr lang="en-US" i="0" dirty="0"/>
          </a:p>
          <a:p>
            <a:r>
              <a:rPr lang="en-US" i="0" dirty="0"/>
              <a:t>Cross-validation is one way.</a:t>
            </a:r>
            <a:endParaRPr lang="en-US" dirty="0"/>
          </a:p>
        </p:txBody>
      </p:sp>
      <p:sp>
        <p:nvSpPr>
          <p:cNvPr id="4" name="Slide Number Placeholder 3"/>
          <p:cNvSpPr>
            <a:spLocks noGrp="1"/>
          </p:cNvSpPr>
          <p:nvPr>
            <p:ph type="sldNum" sz="quarter" idx="10"/>
          </p:nvPr>
        </p:nvSpPr>
        <p:spPr/>
        <p:txBody>
          <a:bodyPr/>
          <a:lstStyle/>
          <a:p>
            <a:fld id="{52B562B9-0C9B-487D-A781-7574C08D21B0}" type="slidenum">
              <a:rPr lang="en-US" smtClean="0"/>
              <a:t>108</a:t>
            </a:fld>
            <a:endParaRPr lang="en-US"/>
          </a:p>
        </p:txBody>
      </p:sp>
    </p:spTree>
    <p:extLst>
      <p:ext uri="{BB962C8B-B14F-4D97-AF65-F5344CB8AC3E}">
        <p14:creationId xmlns:p14="http://schemas.microsoft.com/office/powerpoint/2010/main" val="22625931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 is size of training data</a:t>
            </a:r>
          </a:p>
          <a:p>
            <a:endParaRPr lang="en-US" dirty="0"/>
          </a:p>
          <a:p>
            <a:r>
              <a:rPr lang="en-US" dirty="0"/>
              <a:t>Intuitively, the effect of regularization is to make it so the network prefers to learn small weights, all other things being equal. Large weights will only be allowed if they considerably improve the first part of the cost function. Put another way, regularization can be viewed as a way of compromising between finding small weights and minimizing the original cost function.</a:t>
            </a:r>
          </a:p>
        </p:txBody>
      </p:sp>
      <p:sp>
        <p:nvSpPr>
          <p:cNvPr id="4" name="Slide Number Placeholder 3"/>
          <p:cNvSpPr>
            <a:spLocks noGrp="1"/>
          </p:cNvSpPr>
          <p:nvPr>
            <p:ph type="sldNum" sz="quarter" idx="10"/>
          </p:nvPr>
        </p:nvSpPr>
        <p:spPr/>
        <p:txBody>
          <a:bodyPr/>
          <a:lstStyle/>
          <a:p>
            <a:fld id="{52B562B9-0C9B-487D-A781-7574C08D21B0}" type="slidenum">
              <a:rPr lang="en-US" smtClean="0"/>
              <a:t>110</a:t>
            </a:fld>
            <a:endParaRPr lang="en-US"/>
          </a:p>
        </p:txBody>
      </p:sp>
    </p:spTree>
    <p:extLst>
      <p:ext uri="{BB962C8B-B14F-4D97-AF65-F5344CB8AC3E}">
        <p14:creationId xmlns:p14="http://schemas.microsoft.com/office/powerpoint/2010/main" val="2968388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this help reduce overfitting?</a:t>
            </a:r>
          </a:p>
          <a:p>
            <a:endParaRPr lang="en-US" dirty="0"/>
          </a:p>
        </p:txBody>
      </p:sp>
      <p:sp>
        <p:nvSpPr>
          <p:cNvPr id="4" name="Slide Number Placeholder 3"/>
          <p:cNvSpPr>
            <a:spLocks noGrp="1"/>
          </p:cNvSpPr>
          <p:nvPr>
            <p:ph type="sldNum" sz="quarter" idx="10"/>
          </p:nvPr>
        </p:nvSpPr>
        <p:spPr/>
        <p:txBody>
          <a:bodyPr/>
          <a:lstStyle/>
          <a:p>
            <a:fld id="{52B562B9-0C9B-487D-A781-7574C08D21B0}" type="slidenum">
              <a:rPr lang="en-US" smtClean="0"/>
              <a:t>111</a:t>
            </a:fld>
            <a:endParaRPr lang="en-US"/>
          </a:p>
        </p:txBody>
      </p:sp>
    </p:spTree>
    <p:extLst>
      <p:ext uri="{BB962C8B-B14F-4D97-AF65-F5344CB8AC3E}">
        <p14:creationId xmlns:p14="http://schemas.microsoft.com/office/powerpoint/2010/main" val="19602355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 is size of training data</a:t>
            </a:r>
          </a:p>
          <a:p>
            <a:endParaRPr lang="en-US" dirty="0"/>
          </a:p>
          <a:p>
            <a:r>
              <a:rPr lang="en-US" dirty="0"/>
              <a:t>Intuitively, the effect of regularization is to make it so the network prefers to learn small weights, all other things being equal. Large weights will only be allowed if they considerably improve the first part of the cost function. Put another way, regularization can be viewed as a way of compromising between finding small weights and minimizing the original cost function.</a:t>
            </a:r>
          </a:p>
        </p:txBody>
      </p:sp>
      <p:sp>
        <p:nvSpPr>
          <p:cNvPr id="4" name="Slide Number Placeholder 3"/>
          <p:cNvSpPr>
            <a:spLocks noGrp="1"/>
          </p:cNvSpPr>
          <p:nvPr>
            <p:ph type="sldNum" sz="quarter" idx="10"/>
          </p:nvPr>
        </p:nvSpPr>
        <p:spPr/>
        <p:txBody>
          <a:bodyPr/>
          <a:lstStyle/>
          <a:p>
            <a:fld id="{52B562B9-0C9B-487D-A781-7574C08D21B0}" type="slidenum">
              <a:rPr lang="en-US" smtClean="0"/>
              <a:t>112</a:t>
            </a:fld>
            <a:endParaRPr lang="en-US"/>
          </a:p>
        </p:txBody>
      </p:sp>
    </p:spTree>
    <p:extLst>
      <p:ext uri="{BB962C8B-B14F-4D97-AF65-F5344CB8AC3E}">
        <p14:creationId xmlns:p14="http://schemas.microsoft.com/office/powerpoint/2010/main" val="39857930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http://stackoverflow.com/questions/20027598/why-should-weights-of-neural-networks-be-initialized-to-random-numbers</a:t>
            </a:r>
          </a:p>
        </p:txBody>
      </p:sp>
      <p:sp>
        <p:nvSpPr>
          <p:cNvPr id="4" name="Slide Number Placeholder 3"/>
          <p:cNvSpPr>
            <a:spLocks noGrp="1"/>
          </p:cNvSpPr>
          <p:nvPr>
            <p:ph type="sldNum" sz="quarter" idx="10"/>
          </p:nvPr>
        </p:nvSpPr>
        <p:spPr/>
        <p:txBody>
          <a:bodyPr/>
          <a:lstStyle/>
          <a:p>
            <a:fld id="{52B562B9-0C9B-487D-A781-7574C08D21B0}" type="slidenum">
              <a:rPr lang="en-US" smtClean="0"/>
              <a:t>113</a:t>
            </a:fld>
            <a:endParaRPr lang="en-US"/>
          </a:p>
        </p:txBody>
      </p:sp>
    </p:spTree>
    <p:extLst>
      <p:ext uri="{BB962C8B-B14F-4D97-AF65-F5344CB8AC3E}">
        <p14:creationId xmlns:p14="http://schemas.microsoft.com/office/powerpoint/2010/main" val="22336113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problem here?</a:t>
            </a:r>
          </a:p>
          <a:p>
            <a:r>
              <a:rPr lang="en-US" dirty="0"/>
              <a:t>But, kind of slow?</a:t>
            </a:r>
          </a:p>
        </p:txBody>
      </p:sp>
      <p:sp>
        <p:nvSpPr>
          <p:cNvPr id="4" name="Slide Number Placeholder 3"/>
          <p:cNvSpPr>
            <a:spLocks noGrp="1"/>
          </p:cNvSpPr>
          <p:nvPr>
            <p:ph type="sldNum" sz="quarter" idx="10"/>
          </p:nvPr>
        </p:nvSpPr>
        <p:spPr/>
        <p:txBody>
          <a:bodyPr/>
          <a:lstStyle/>
          <a:p>
            <a:fld id="{52B562B9-0C9B-487D-A781-7574C08D21B0}" type="slidenum">
              <a:rPr lang="en-US" smtClean="0"/>
              <a:t>114</a:t>
            </a:fld>
            <a:endParaRPr lang="en-US"/>
          </a:p>
        </p:txBody>
      </p:sp>
    </p:spTree>
    <p:extLst>
      <p:ext uri="{BB962C8B-B14F-4D97-AF65-F5344CB8AC3E}">
        <p14:creationId xmlns:p14="http://schemas.microsoft.com/office/powerpoint/2010/main" val="499550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6227EAD-82C4-4AD1-834B-58AF4CFB3B5F}" type="datetimeFigureOut">
              <a:rPr lang="en-US" smtClean="0"/>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491648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866789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227EAD-82C4-4AD1-834B-58AF4CFB3B5F}" type="datetimeFigureOut">
              <a:rPr lang="en-US" smtClean="0"/>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790444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227EAD-82C4-4AD1-834B-58AF4CFB3B5F}" type="datetimeFigureOut">
              <a:rPr lang="en-US" smtClean="0"/>
              <a:t>3/11/2019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427130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227EAD-82C4-4AD1-834B-58AF4CFB3B5F}" type="datetimeFigureOut">
              <a:rPr lang="en-US" smtClean="0"/>
              <a:t>3/11/2019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49929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227EAD-82C4-4AD1-834B-58AF4CFB3B5F}" type="datetimeFigureOut">
              <a:rPr lang="en-US" smtClean="0"/>
              <a:t>3/11/2019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270187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27EAD-82C4-4AD1-834B-58AF4CFB3B5F}" type="datetimeFigureOut">
              <a:rPr lang="en-US" smtClean="0"/>
              <a:t>3/11/2019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1276633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27EAD-82C4-4AD1-834B-58AF4CFB3B5F}" type="datetimeFigureOut">
              <a:rPr lang="en-US" smtClean="0"/>
              <a:t>3/11/2019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319631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27EAD-82C4-4AD1-834B-58AF4CFB3B5F}" type="datetimeFigureOut">
              <a:rPr lang="en-US" smtClean="0"/>
              <a:t>3/11/2019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662316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963494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4289019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6057" indent="0" algn="ctr">
              <a:buNone/>
              <a:defRPr>
                <a:solidFill>
                  <a:schemeClr val="tx1">
                    <a:tint val="75000"/>
                  </a:schemeClr>
                </a:solidFill>
              </a:defRPr>
            </a:lvl2pPr>
            <a:lvl3pPr marL="912114" indent="0" algn="ctr">
              <a:buNone/>
              <a:defRPr>
                <a:solidFill>
                  <a:schemeClr val="tx1">
                    <a:tint val="75000"/>
                  </a:schemeClr>
                </a:solidFill>
              </a:defRPr>
            </a:lvl3pPr>
            <a:lvl4pPr marL="1368171" indent="0" algn="ctr">
              <a:buNone/>
              <a:defRPr>
                <a:solidFill>
                  <a:schemeClr val="tx1">
                    <a:tint val="75000"/>
                  </a:schemeClr>
                </a:solidFill>
              </a:defRPr>
            </a:lvl4pPr>
            <a:lvl5pPr marL="1824228" indent="0" algn="ctr">
              <a:buNone/>
              <a:defRPr>
                <a:solidFill>
                  <a:schemeClr val="tx1">
                    <a:tint val="75000"/>
                  </a:schemeClr>
                </a:solidFill>
              </a:defRPr>
            </a:lvl5pPr>
            <a:lvl6pPr marL="2280285" indent="0" algn="ctr">
              <a:buNone/>
              <a:defRPr>
                <a:solidFill>
                  <a:schemeClr val="tx1">
                    <a:tint val="75000"/>
                  </a:schemeClr>
                </a:solidFill>
              </a:defRPr>
            </a:lvl6pPr>
            <a:lvl7pPr marL="2736342" indent="0" algn="ctr">
              <a:buNone/>
              <a:defRPr>
                <a:solidFill>
                  <a:schemeClr val="tx1">
                    <a:tint val="75000"/>
                  </a:schemeClr>
                </a:solidFill>
              </a:defRPr>
            </a:lvl7pPr>
            <a:lvl8pPr marL="3192399" indent="0" algn="ctr">
              <a:buNone/>
              <a:defRPr>
                <a:solidFill>
                  <a:schemeClr val="tx1">
                    <a:tint val="75000"/>
                  </a:schemeClr>
                </a:solidFill>
              </a:defRPr>
            </a:lvl8pPr>
            <a:lvl9pPr marL="364845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D4F29D4-DAAE-4A26-BF54-5EC71C9665BA}" type="datetimeFigureOut">
              <a:rPr lang="en-US">
                <a:solidFill>
                  <a:prstClr val="black">
                    <a:tint val="75000"/>
                  </a:prstClr>
                </a:solidFill>
              </a:rPr>
              <a:pPr>
                <a:defRPr/>
              </a:pPr>
              <a:t>3/11/2019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7ACA4EB-1502-44FF-9836-3AE7348118BC}" type="slidenum">
              <a:rPr lang="en-US" altLang="en-US"/>
              <a:pPr/>
              <a:t>‹#›</a:t>
            </a:fld>
            <a:endParaRPr lang="en-US" altLang="en-US"/>
          </a:p>
        </p:txBody>
      </p:sp>
    </p:spTree>
    <p:extLst>
      <p:ext uri="{BB962C8B-B14F-4D97-AF65-F5344CB8AC3E}">
        <p14:creationId xmlns:p14="http://schemas.microsoft.com/office/powerpoint/2010/main" val="2184903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5468D3D-9DA0-4F4E-B618-0D8B6BBE8EBF}" type="datetimeFigureOut">
              <a:rPr lang="en-US">
                <a:solidFill>
                  <a:prstClr val="black">
                    <a:tint val="75000"/>
                  </a:prstClr>
                </a:solidFill>
              </a:rPr>
              <a:pPr>
                <a:defRPr/>
              </a:pPr>
              <a:t>3/11/2019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58CAF4-0E20-4640-B238-AC78A85BCAB1}" type="slidenum">
              <a:rPr lang="en-US" altLang="en-US"/>
              <a:pPr/>
              <a:t>‹#›</a:t>
            </a:fld>
            <a:endParaRPr lang="en-US" altLang="en-US"/>
          </a:p>
        </p:txBody>
      </p:sp>
    </p:spTree>
    <p:extLst>
      <p:ext uri="{BB962C8B-B14F-4D97-AF65-F5344CB8AC3E}">
        <p14:creationId xmlns:p14="http://schemas.microsoft.com/office/powerpoint/2010/main" val="31991982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399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1995">
                <a:solidFill>
                  <a:schemeClr val="tx1">
                    <a:tint val="75000"/>
                  </a:schemeClr>
                </a:solidFill>
              </a:defRPr>
            </a:lvl1pPr>
            <a:lvl2pPr marL="456057" indent="0">
              <a:buNone/>
              <a:defRPr sz="1795">
                <a:solidFill>
                  <a:schemeClr val="tx1">
                    <a:tint val="75000"/>
                  </a:schemeClr>
                </a:solidFill>
              </a:defRPr>
            </a:lvl2pPr>
            <a:lvl3pPr marL="912114" indent="0">
              <a:buNone/>
              <a:defRPr sz="1596">
                <a:solidFill>
                  <a:schemeClr val="tx1">
                    <a:tint val="75000"/>
                  </a:schemeClr>
                </a:solidFill>
              </a:defRPr>
            </a:lvl3pPr>
            <a:lvl4pPr marL="1368171" indent="0">
              <a:buNone/>
              <a:defRPr sz="1397">
                <a:solidFill>
                  <a:schemeClr val="tx1">
                    <a:tint val="75000"/>
                  </a:schemeClr>
                </a:solidFill>
              </a:defRPr>
            </a:lvl4pPr>
            <a:lvl5pPr marL="1824228" indent="0">
              <a:buNone/>
              <a:defRPr sz="1397">
                <a:solidFill>
                  <a:schemeClr val="tx1">
                    <a:tint val="75000"/>
                  </a:schemeClr>
                </a:solidFill>
              </a:defRPr>
            </a:lvl5pPr>
            <a:lvl6pPr marL="2280285" indent="0">
              <a:buNone/>
              <a:defRPr sz="1397">
                <a:solidFill>
                  <a:schemeClr val="tx1">
                    <a:tint val="75000"/>
                  </a:schemeClr>
                </a:solidFill>
              </a:defRPr>
            </a:lvl6pPr>
            <a:lvl7pPr marL="2736342" indent="0">
              <a:buNone/>
              <a:defRPr sz="1397">
                <a:solidFill>
                  <a:schemeClr val="tx1">
                    <a:tint val="75000"/>
                  </a:schemeClr>
                </a:solidFill>
              </a:defRPr>
            </a:lvl7pPr>
            <a:lvl8pPr marL="3192399" indent="0">
              <a:buNone/>
              <a:defRPr sz="1397">
                <a:solidFill>
                  <a:schemeClr val="tx1">
                    <a:tint val="75000"/>
                  </a:schemeClr>
                </a:solidFill>
              </a:defRPr>
            </a:lvl8pPr>
            <a:lvl9pPr marL="3648456" indent="0">
              <a:buNone/>
              <a:defRPr sz="13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EA30E04-C6B8-463C-9851-D1C302BA99AE}" type="datetimeFigureOut">
              <a:rPr lang="en-US">
                <a:solidFill>
                  <a:prstClr val="black">
                    <a:tint val="75000"/>
                  </a:prstClr>
                </a:solidFill>
              </a:rPr>
              <a:pPr>
                <a:defRPr/>
              </a:pPr>
              <a:t>3/11/2019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C79FA55-DB7A-436E-8D7E-9D62E6A8B619}" type="slidenum">
              <a:rPr lang="en-US" altLang="en-US"/>
              <a:pPr/>
              <a:t>‹#›</a:t>
            </a:fld>
            <a:endParaRPr lang="en-US" altLang="en-US"/>
          </a:p>
        </p:txBody>
      </p:sp>
    </p:spTree>
    <p:extLst>
      <p:ext uri="{BB962C8B-B14F-4D97-AF65-F5344CB8AC3E}">
        <p14:creationId xmlns:p14="http://schemas.microsoft.com/office/powerpoint/2010/main" val="20042604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793"/>
            </a:lvl1pPr>
            <a:lvl2pPr>
              <a:defRPr sz="2394"/>
            </a:lvl2pPr>
            <a:lvl3pPr>
              <a:defRPr sz="1995"/>
            </a:lvl3pPr>
            <a:lvl4pPr>
              <a:defRPr sz="1795"/>
            </a:lvl4pPr>
            <a:lvl5pPr>
              <a:defRPr sz="1795"/>
            </a:lvl5pPr>
            <a:lvl6pPr>
              <a:defRPr sz="1795"/>
            </a:lvl6pPr>
            <a:lvl7pPr>
              <a:defRPr sz="1795"/>
            </a:lvl7pPr>
            <a:lvl8pPr>
              <a:defRPr sz="1795"/>
            </a:lvl8pPr>
            <a:lvl9pPr>
              <a:defRPr sz="17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793"/>
            </a:lvl1pPr>
            <a:lvl2pPr>
              <a:defRPr sz="2394"/>
            </a:lvl2pPr>
            <a:lvl3pPr>
              <a:defRPr sz="1995"/>
            </a:lvl3pPr>
            <a:lvl4pPr>
              <a:defRPr sz="1795"/>
            </a:lvl4pPr>
            <a:lvl5pPr>
              <a:defRPr sz="1795"/>
            </a:lvl5pPr>
            <a:lvl6pPr>
              <a:defRPr sz="1795"/>
            </a:lvl6pPr>
            <a:lvl7pPr>
              <a:defRPr sz="1795"/>
            </a:lvl7pPr>
            <a:lvl8pPr>
              <a:defRPr sz="1795"/>
            </a:lvl8pPr>
            <a:lvl9pPr>
              <a:defRPr sz="17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1F85A85-5D4A-432C-A77A-1D356E7F5043}" type="datetimeFigureOut">
              <a:rPr lang="en-US">
                <a:solidFill>
                  <a:prstClr val="black">
                    <a:tint val="75000"/>
                  </a:prstClr>
                </a:solidFill>
              </a:rPr>
              <a:pPr>
                <a:defRPr/>
              </a:pPr>
              <a:t>3/11/2019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7146683-31D3-4AD5-8C1A-A81B0D9F47A9}" type="slidenum">
              <a:rPr lang="en-US" altLang="en-US"/>
              <a:pPr/>
              <a:t>‹#›</a:t>
            </a:fld>
            <a:endParaRPr lang="en-US" altLang="en-US"/>
          </a:p>
        </p:txBody>
      </p:sp>
    </p:spTree>
    <p:extLst>
      <p:ext uri="{BB962C8B-B14F-4D97-AF65-F5344CB8AC3E}">
        <p14:creationId xmlns:p14="http://schemas.microsoft.com/office/powerpoint/2010/main" val="728624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394"/>
            </a:lvl1pPr>
            <a:lvl2pPr>
              <a:defRPr sz="1995"/>
            </a:lvl2pPr>
            <a:lvl3pPr>
              <a:defRPr sz="1795"/>
            </a:lvl3pPr>
            <a:lvl4pPr>
              <a:defRPr sz="1596"/>
            </a:lvl4pPr>
            <a:lvl5pPr>
              <a:defRPr sz="1596"/>
            </a:lvl5pPr>
            <a:lvl6pPr>
              <a:defRPr sz="1596"/>
            </a:lvl6pPr>
            <a:lvl7pPr>
              <a:defRPr sz="1596"/>
            </a:lvl7pPr>
            <a:lvl8pPr>
              <a:defRPr sz="1596"/>
            </a:lvl8pPr>
            <a:lvl9pPr>
              <a:defRPr sz="159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394"/>
            </a:lvl1pPr>
            <a:lvl2pPr>
              <a:defRPr sz="1995"/>
            </a:lvl2pPr>
            <a:lvl3pPr>
              <a:defRPr sz="1795"/>
            </a:lvl3pPr>
            <a:lvl4pPr>
              <a:defRPr sz="1596"/>
            </a:lvl4pPr>
            <a:lvl5pPr>
              <a:defRPr sz="1596"/>
            </a:lvl5pPr>
            <a:lvl6pPr>
              <a:defRPr sz="1596"/>
            </a:lvl6pPr>
            <a:lvl7pPr>
              <a:defRPr sz="1596"/>
            </a:lvl7pPr>
            <a:lvl8pPr>
              <a:defRPr sz="1596"/>
            </a:lvl8pPr>
            <a:lvl9pPr>
              <a:defRPr sz="159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36E4148-66C5-4FCF-990B-41F4210F820C}" type="datetimeFigureOut">
              <a:rPr lang="en-US">
                <a:solidFill>
                  <a:prstClr val="black">
                    <a:tint val="75000"/>
                  </a:prstClr>
                </a:solidFill>
              </a:rPr>
              <a:pPr>
                <a:defRPr/>
              </a:pPr>
              <a:t>3/11/2019</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EE2A69D6-FAEB-4F80-9129-4C255DE696C3}" type="slidenum">
              <a:rPr lang="en-US" altLang="en-US"/>
              <a:pPr/>
              <a:t>‹#›</a:t>
            </a:fld>
            <a:endParaRPr lang="en-US" altLang="en-US"/>
          </a:p>
        </p:txBody>
      </p:sp>
    </p:spTree>
    <p:extLst>
      <p:ext uri="{BB962C8B-B14F-4D97-AF65-F5344CB8AC3E}">
        <p14:creationId xmlns:p14="http://schemas.microsoft.com/office/powerpoint/2010/main" val="24963360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93487F9-7B7C-4D86-A049-03F23E18DDFB}" type="datetimeFigureOut">
              <a:rPr lang="en-US">
                <a:solidFill>
                  <a:prstClr val="black">
                    <a:tint val="75000"/>
                  </a:prstClr>
                </a:solidFill>
              </a:rPr>
              <a:pPr>
                <a:defRPr/>
              </a:pPr>
              <a:t>3/11/2019</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344A6E14-303F-4B6A-957C-48DF2ED49443}" type="slidenum">
              <a:rPr lang="en-US" altLang="en-US"/>
              <a:pPr/>
              <a:t>‹#›</a:t>
            </a:fld>
            <a:endParaRPr lang="en-US" altLang="en-US"/>
          </a:p>
        </p:txBody>
      </p:sp>
    </p:spTree>
    <p:extLst>
      <p:ext uri="{BB962C8B-B14F-4D97-AF65-F5344CB8AC3E}">
        <p14:creationId xmlns:p14="http://schemas.microsoft.com/office/powerpoint/2010/main" val="1739185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01541DD-414A-4990-8563-8F84055E51B5}" type="datetimeFigureOut">
              <a:rPr lang="en-US">
                <a:solidFill>
                  <a:prstClr val="black">
                    <a:tint val="75000"/>
                  </a:prstClr>
                </a:solidFill>
              </a:rPr>
              <a:pPr>
                <a:defRPr/>
              </a:pPr>
              <a:t>3/11/2019</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2853C498-70DE-4F8B-B473-E9A346705E8C}" type="slidenum">
              <a:rPr lang="en-US" altLang="en-US"/>
              <a:pPr/>
              <a:t>‹#›</a:t>
            </a:fld>
            <a:endParaRPr lang="en-US" altLang="en-US"/>
          </a:p>
        </p:txBody>
      </p:sp>
    </p:spTree>
    <p:extLst>
      <p:ext uri="{BB962C8B-B14F-4D97-AF65-F5344CB8AC3E}">
        <p14:creationId xmlns:p14="http://schemas.microsoft.com/office/powerpoint/2010/main" val="25589547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995"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397"/>
            </a:lvl1pPr>
            <a:lvl2pPr marL="456057" indent="0">
              <a:buNone/>
              <a:defRPr sz="1197"/>
            </a:lvl2pPr>
            <a:lvl3pPr marL="912114" indent="0">
              <a:buNone/>
              <a:defRPr sz="998"/>
            </a:lvl3pPr>
            <a:lvl4pPr marL="1368171" indent="0">
              <a:buNone/>
              <a:defRPr sz="898"/>
            </a:lvl4pPr>
            <a:lvl5pPr marL="1824228" indent="0">
              <a:buNone/>
              <a:defRPr sz="898"/>
            </a:lvl5pPr>
            <a:lvl6pPr marL="2280285" indent="0">
              <a:buNone/>
              <a:defRPr sz="898"/>
            </a:lvl6pPr>
            <a:lvl7pPr marL="2736342" indent="0">
              <a:buNone/>
              <a:defRPr sz="898"/>
            </a:lvl7pPr>
            <a:lvl8pPr marL="3192399" indent="0">
              <a:buNone/>
              <a:defRPr sz="898"/>
            </a:lvl8pPr>
            <a:lvl9pPr marL="3648456" indent="0">
              <a:buNone/>
              <a:defRPr sz="898"/>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07F109E-CAA4-4B23-BEA5-FA3794E04782}" type="datetimeFigureOut">
              <a:rPr lang="en-US">
                <a:solidFill>
                  <a:prstClr val="black">
                    <a:tint val="75000"/>
                  </a:prstClr>
                </a:solidFill>
              </a:rPr>
              <a:pPr>
                <a:defRPr/>
              </a:pPr>
              <a:t>3/11/2019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AE3F1C6-4B2B-463C-A67B-89ACB5297A5A}" type="slidenum">
              <a:rPr lang="en-US" altLang="en-US"/>
              <a:pPr/>
              <a:t>‹#›</a:t>
            </a:fld>
            <a:endParaRPr lang="en-US" altLang="en-US"/>
          </a:p>
        </p:txBody>
      </p:sp>
    </p:spTree>
    <p:extLst>
      <p:ext uri="{BB962C8B-B14F-4D97-AF65-F5344CB8AC3E}">
        <p14:creationId xmlns:p14="http://schemas.microsoft.com/office/powerpoint/2010/main" val="3320459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995"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397"/>
            </a:lvl1pPr>
            <a:lvl2pPr marL="456057" indent="0">
              <a:buNone/>
              <a:defRPr sz="1197"/>
            </a:lvl2pPr>
            <a:lvl3pPr marL="912114" indent="0">
              <a:buNone/>
              <a:defRPr sz="998"/>
            </a:lvl3pPr>
            <a:lvl4pPr marL="1368171" indent="0">
              <a:buNone/>
              <a:defRPr sz="898"/>
            </a:lvl4pPr>
            <a:lvl5pPr marL="1824228" indent="0">
              <a:buNone/>
              <a:defRPr sz="898"/>
            </a:lvl5pPr>
            <a:lvl6pPr marL="2280285" indent="0">
              <a:buNone/>
              <a:defRPr sz="898"/>
            </a:lvl6pPr>
            <a:lvl7pPr marL="2736342" indent="0">
              <a:buNone/>
              <a:defRPr sz="898"/>
            </a:lvl7pPr>
            <a:lvl8pPr marL="3192399" indent="0">
              <a:buNone/>
              <a:defRPr sz="898"/>
            </a:lvl8pPr>
            <a:lvl9pPr marL="3648456" indent="0">
              <a:buNone/>
              <a:defRPr sz="898"/>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AFDD841-314D-4061-B269-F2F521D1984B}" type="datetimeFigureOut">
              <a:rPr lang="en-US">
                <a:solidFill>
                  <a:prstClr val="black">
                    <a:tint val="75000"/>
                  </a:prstClr>
                </a:solidFill>
              </a:rPr>
              <a:pPr>
                <a:defRPr/>
              </a:pPr>
              <a:t>3/11/2019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7C5E831-F4A0-4A66-BE82-DD8113A20C5E}" type="slidenum">
              <a:rPr lang="en-US" altLang="en-US"/>
              <a:pPr/>
              <a:t>‹#›</a:t>
            </a:fld>
            <a:endParaRPr lang="en-US" altLang="en-US"/>
          </a:p>
        </p:txBody>
      </p:sp>
    </p:spTree>
    <p:extLst>
      <p:ext uri="{BB962C8B-B14F-4D97-AF65-F5344CB8AC3E}">
        <p14:creationId xmlns:p14="http://schemas.microsoft.com/office/powerpoint/2010/main" val="10846041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0B7F48-BF32-4422-B47E-956F0537F607}" type="datetimeFigureOut">
              <a:rPr lang="en-US">
                <a:solidFill>
                  <a:prstClr val="black">
                    <a:tint val="75000"/>
                  </a:prstClr>
                </a:solidFill>
              </a:rPr>
              <a:pPr>
                <a:defRPr/>
              </a:pPr>
              <a:t>3/11/2019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E59FAFD-A73B-42D0-8AE8-C02E42209CAD}" type="slidenum">
              <a:rPr lang="en-US" altLang="en-US"/>
              <a:pPr/>
              <a:t>‹#›</a:t>
            </a:fld>
            <a:endParaRPr lang="en-US" altLang="en-US"/>
          </a:p>
        </p:txBody>
      </p:sp>
    </p:spTree>
    <p:extLst>
      <p:ext uri="{BB962C8B-B14F-4D97-AF65-F5344CB8AC3E}">
        <p14:creationId xmlns:p14="http://schemas.microsoft.com/office/powerpoint/2010/main" val="14251036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F71FA1E-4AFC-4C09-AEFB-04169DAE8A5D}" type="datetimeFigureOut">
              <a:rPr lang="en-US">
                <a:solidFill>
                  <a:prstClr val="black">
                    <a:tint val="75000"/>
                  </a:prstClr>
                </a:solidFill>
              </a:rPr>
              <a:pPr>
                <a:defRPr/>
              </a:pPr>
              <a:t>3/11/2019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E0F9915-A408-4E09-B17F-1BBF622EB8F3}" type="slidenum">
              <a:rPr lang="en-US" altLang="en-US"/>
              <a:pPr/>
              <a:t>‹#›</a:t>
            </a:fld>
            <a:endParaRPr lang="en-US" altLang="en-US"/>
          </a:p>
        </p:txBody>
      </p:sp>
    </p:spTree>
    <p:extLst>
      <p:ext uri="{BB962C8B-B14F-4D97-AF65-F5344CB8AC3E}">
        <p14:creationId xmlns:p14="http://schemas.microsoft.com/office/powerpoint/2010/main" val="18022642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679"/>
            <a:ext cx="6858000" cy="2387870"/>
          </a:xfrm>
          <a:prstGeom prst="rect">
            <a:avLst/>
          </a:prstGeom>
        </p:spPr>
        <p:txBody>
          <a:bodyPr anchor="b"/>
          <a:lstStyle>
            <a:lvl1pPr algn="ctr">
              <a:defRPr sz="5985"/>
            </a:lvl1pPr>
          </a:lstStyle>
          <a:p>
            <a:r>
              <a:rPr lang="en-US"/>
              <a:t>Click to edit Master title style</a:t>
            </a:r>
          </a:p>
        </p:txBody>
      </p:sp>
      <p:sp>
        <p:nvSpPr>
          <p:cNvPr id="3" name="Subtitle 2"/>
          <p:cNvSpPr>
            <a:spLocks noGrp="1"/>
          </p:cNvSpPr>
          <p:nvPr>
            <p:ph type="subTitle" idx="1"/>
          </p:nvPr>
        </p:nvSpPr>
        <p:spPr>
          <a:xfrm>
            <a:off x="1143000" y="3602391"/>
            <a:ext cx="6858000" cy="1654723"/>
          </a:xfrm>
          <a:prstGeom prst="rect">
            <a:avLst/>
          </a:prstGeom>
        </p:spPr>
        <p:txBody>
          <a:bodyPr/>
          <a:lstStyle>
            <a:lvl1pPr marL="0" indent="0" algn="ctr">
              <a:buNone/>
              <a:defRPr sz="2394"/>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Tree>
    <p:extLst>
      <p:ext uri="{BB962C8B-B14F-4D97-AF65-F5344CB8AC3E}">
        <p14:creationId xmlns:p14="http://schemas.microsoft.com/office/powerpoint/2010/main" val="1473494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28650" y="1825739"/>
            <a:ext cx="788670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70659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0145"/>
            <a:ext cx="7886700" cy="2851826"/>
          </a:xfrm>
          <a:prstGeom prst="rect">
            <a:avLst/>
          </a:prstGeom>
        </p:spPr>
        <p:txBody>
          <a:bodyPr anchor="b"/>
          <a:lstStyle>
            <a:lvl1pPr>
              <a:defRPr sz="5985"/>
            </a:lvl1pPr>
          </a:lstStyle>
          <a:p>
            <a:r>
              <a:rPr lang="en-US"/>
              <a:t>Click to edit Master title style</a:t>
            </a:r>
          </a:p>
        </p:txBody>
      </p:sp>
      <p:sp>
        <p:nvSpPr>
          <p:cNvPr id="3" name="Text Placeholder 2"/>
          <p:cNvSpPr>
            <a:spLocks noGrp="1"/>
          </p:cNvSpPr>
          <p:nvPr>
            <p:ph type="body" idx="1"/>
          </p:nvPr>
        </p:nvSpPr>
        <p:spPr>
          <a:xfrm>
            <a:off x="623888" y="4588890"/>
            <a:ext cx="7886700" cy="1501128"/>
          </a:xfrm>
          <a:prstGeom prst="rect">
            <a:avLst/>
          </a:prstGeom>
        </p:spPr>
        <p:txBody>
          <a:bodyPr/>
          <a:lstStyle>
            <a:lvl1pPr marL="0" indent="0">
              <a:buNone/>
              <a:defRPr sz="2394">
                <a:solidFill>
                  <a:schemeClr val="tx1">
                    <a:tint val="75000"/>
                  </a:schemeClr>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924009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28650" y="1825739"/>
            <a:ext cx="386715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739"/>
            <a:ext cx="386715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12016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782"/>
            <a:ext cx="7886700" cy="1325362"/>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630239" y="1681643"/>
            <a:ext cx="3868737" cy="823403"/>
          </a:xfrm>
          <a:prstGeom prst="rect">
            <a:avLst/>
          </a:prstGeo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4" name="Content Placeholder 3"/>
          <p:cNvSpPr>
            <a:spLocks noGrp="1"/>
          </p:cNvSpPr>
          <p:nvPr>
            <p:ph sz="half" idx="2"/>
          </p:nvPr>
        </p:nvSpPr>
        <p:spPr>
          <a:xfrm>
            <a:off x="630239" y="2505047"/>
            <a:ext cx="3868737" cy="36847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643"/>
            <a:ext cx="3887788" cy="823403"/>
          </a:xfrm>
          <a:prstGeom prst="rect">
            <a:avLst/>
          </a:prstGeo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6" name="Content Placeholder 5"/>
          <p:cNvSpPr>
            <a:spLocks noGrp="1"/>
          </p:cNvSpPr>
          <p:nvPr>
            <p:ph sz="quarter" idx="4"/>
          </p:nvPr>
        </p:nvSpPr>
        <p:spPr>
          <a:xfrm>
            <a:off x="4629150" y="2505047"/>
            <a:ext cx="3887788" cy="36847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34446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7814670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69475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623"/>
            <a:ext cx="2949575" cy="1599303"/>
          </a:xfrm>
          <a:prstGeom prst="rect">
            <a:avLst/>
          </a:prstGeom>
        </p:spPr>
        <p:txBody>
          <a:bodyPr anchor="b"/>
          <a:lstStyle>
            <a:lvl1pPr>
              <a:defRPr sz="3192"/>
            </a:lvl1pPr>
          </a:lstStyle>
          <a:p>
            <a:r>
              <a:rPr lang="en-US"/>
              <a:t>Click to edit Master title style</a:t>
            </a:r>
          </a:p>
        </p:txBody>
      </p:sp>
      <p:sp>
        <p:nvSpPr>
          <p:cNvPr id="3" name="Content Placeholder 2"/>
          <p:cNvSpPr>
            <a:spLocks noGrp="1"/>
          </p:cNvSpPr>
          <p:nvPr>
            <p:ph idx="1"/>
          </p:nvPr>
        </p:nvSpPr>
        <p:spPr>
          <a:xfrm>
            <a:off x="3887788" y="988084"/>
            <a:ext cx="4629150" cy="4872331"/>
          </a:xfrm>
          <a:prstGeom prst="rect">
            <a:avLst/>
          </a:prstGeo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9" y="2056925"/>
            <a:ext cx="2949575" cy="3811407"/>
          </a:xfrm>
          <a:prstGeom prst="rect">
            <a:avLst/>
          </a:prstGeo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Click to edit Master text styles</a:t>
            </a:r>
          </a:p>
        </p:txBody>
      </p:sp>
    </p:spTree>
    <p:extLst>
      <p:ext uri="{BB962C8B-B14F-4D97-AF65-F5344CB8AC3E}">
        <p14:creationId xmlns:p14="http://schemas.microsoft.com/office/powerpoint/2010/main" val="42531547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623"/>
            <a:ext cx="2949575" cy="1599303"/>
          </a:xfrm>
          <a:prstGeom prst="rect">
            <a:avLst/>
          </a:prstGeom>
        </p:spPr>
        <p:txBody>
          <a:bodyPr anchor="b"/>
          <a:lstStyle>
            <a:lvl1pPr>
              <a:defRPr sz="3192"/>
            </a:lvl1pPr>
          </a:lstStyle>
          <a:p>
            <a:r>
              <a:rPr lang="en-US"/>
              <a:t>Click to edit Master title style</a:t>
            </a:r>
          </a:p>
        </p:txBody>
      </p:sp>
      <p:sp>
        <p:nvSpPr>
          <p:cNvPr id="3" name="Picture Placeholder 2"/>
          <p:cNvSpPr>
            <a:spLocks noGrp="1"/>
          </p:cNvSpPr>
          <p:nvPr>
            <p:ph type="pic" idx="1"/>
          </p:nvPr>
        </p:nvSpPr>
        <p:spPr>
          <a:xfrm>
            <a:off x="3887788" y="988084"/>
            <a:ext cx="4629150" cy="4872331"/>
          </a:xfrm>
          <a:prstGeom prst="rect">
            <a:avLst/>
          </a:prstGeom>
        </p:spPr>
        <p:txBody>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endParaRPr lang="en-US"/>
          </a:p>
        </p:txBody>
      </p:sp>
      <p:sp>
        <p:nvSpPr>
          <p:cNvPr id="4" name="Text Placeholder 3"/>
          <p:cNvSpPr>
            <a:spLocks noGrp="1"/>
          </p:cNvSpPr>
          <p:nvPr>
            <p:ph type="body" sz="half" idx="2"/>
          </p:nvPr>
        </p:nvSpPr>
        <p:spPr>
          <a:xfrm>
            <a:off x="630239" y="2056925"/>
            <a:ext cx="2949575" cy="3811407"/>
          </a:xfrm>
          <a:prstGeom prst="rect">
            <a:avLst/>
          </a:prstGeo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Click to edit Master text styles</a:t>
            </a:r>
          </a:p>
        </p:txBody>
      </p:sp>
    </p:spTree>
    <p:extLst>
      <p:ext uri="{BB962C8B-B14F-4D97-AF65-F5344CB8AC3E}">
        <p14:creationId xmlns:p14="http://schemas.microsoft.com/office/powerpoint/2010/main" val="17710660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28650" y="1825739"/>
            <a:ext cx="7886700" cy="435137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87414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782"/>
            <a:ext cx="1971675" cy="581132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1" y="365782"/>
            <a:ext cx="5762625" cy="581132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23072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Rectangle 5"/>
          <p:cNvSpPr>
            <a:spLocks noGrp="1" noChangeArrowheads="1"/>
          </p:cNvSpPr>
          <p:nvPr>
            <p:ph type="sldNum" sz="quarter" idx="11"/>
          </p:nvPr>
        </p:nvSpPr>
        <p:spPr/>
        <p:txBody>
          <a:bodyPr/>
          <a:lstStyle>
            <a:lvl1pPr>
              <a:defRPr/>
            </a:lvl1pPr>
          </a:lstStyle>
          <a:p>
            <a:fld id="{642EDF7E-F0B2-46CE-8C8B-6A27622018D0}" type="slidenum">
              <a:rPr lang="en-US" altLang="en-US"/>
              <a:pPr/>
              <a:t>‹#›</a:t>
            </a:fld>
            <a:endParaRPr lang="en-US" altLang="en-US"/>
          </a:p>
        </p:txBody>
      </p:sp>
    </p:spTree>
    <p:extLst>
      <p:ext uri="{BB962C8B-B14F-4D97-AF65-F5344CB8AC3E}">
        <p14:creationId xmlns:p14="http://schemas.microsoft.com/office/powerpoint/2010/main" val="13355670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D4F29D4-DAAE-4A26-BF54-5EC71C9665BA}" type="datetimeFigureOut">
              <a:rPr lang="en-US">
                <a:solidFill>
                  <a:prstClr val="black">
                    <a:tint val="75000"/>
                  </a:prstClr>
                </a:solidFill>
              </a:rPr>
              <a:pPr>
                <a:defRPr/>
              </a:pPr>
              <a:t>3/11/2019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7ACA4EB-1502-44FF-9836-3AE7348118BC}" type="slidenum">
              <a:rPr lang="en-US" altLang="en-US"/>
              <a:pPr/>
              <a:t>‹#›</a:t>
            </a:fld>
            <a:endParaRPr lang="en-US" altLang="en-US"/>
          </a:p>
        </p:txBody>
      </p:sp>
    </p:spTree>
    <p:extLst>
      <p:ext uri="{BB962C8B-B14F-4D97-AF65-F5344CB8AC3E}">
        <p14:creationId xmlns:p14="http://schemas.microsoft.com/office/powerpoint/2010/main" val="22448037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5468D3D-9DA0-4F4E-B618-0D8B6BBE8EBF}" type="datetimeFigureOut">
              <a:rPr lang="en-US">
                <a:solidFill>
                  <a:prstClr val="black">
                    <a:tint val="75000"/>
                  </a:prstClr>
                </a:solidFill>
              </a:rPr>
              <a:pPr>
                <a:defRPr/>
              </a:pPr>
              <a:t>3/11/2019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758CAF4-0E20-4640-B238-AC78A85BCAB1}" type="slidenum">
              <a:rPr lang="en-US" altLang="en-US"/>
              <a:pPr/>
              <a:t>‹#›</a:t>
            </a:fld>
            <a:endParaRPr lang="en-US" altLang="en-US"/>
          </a:p>
        </p:txBody>
      </p:sp>
    </p:spTree>
    <p:extLst>
      <p:ext uri="{BB962C8B-B14F-4D97-AF65-F5344CB8AC3E}">
        <p14:creationId xmlns:p14="http://schemas.microsoft.com/office/powerpoint/2010/main" val="36574005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EA30E04-C6B8-463C-9851-D1C302BA99AE}" type="datetimeFigureOut">
              <a:rPr lang="en-US">
                <a:solidFill>
                  <a:prstClr val="black">
                    <a:tint val="75000"/>
                  </a:prstClr>
                </a:solidFill>
              </a:rPr>
              <a:pPr>
                <a:defRPr/>
              </a:pPr>
              <a:t>3/11/2019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C79FA55-DB7A-436E-8D7E-9D62E6A8B619}" type="slidenum">
              <a:rPr lang="en-US" altLang="en-US"/>
              <a:pPr/>
              <a:t>‹#›</a:t>
            </a:fld>
            <a:endParaRPr lang="en-US" altLang="en-US"/>
          </a:p>
        </p:txBody>
      </p:sp>
    </p:spTree>
    <p:extLst>
      <p:ext uri="{BB962C8B-B14F-4D97-AF65-F5344CB8AC3E}">
        <p14:creationId xmlns:p14="http://schemas.microsoft.com/office/powerpoint/2010/main" val="41333095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1F85A85-5D4A-432C-A77A-1D356E7F5043}" type="datetimeFigureOut">
              <a:rPr lang="en-US">
                <a:solidFill>
                  <a:prstClr val="black">
                    <a:tint val="75000"/>
                  </a:prstClr>
                </a:solidFill>
              </a:rPr>
              <a:pPr>
                <a:defRPr/>
              </a:pPr>
              <a:t>3/11/2019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7146683-31D3-4AD5-8C1A-A81B0D9F47A9}" type="slidenum">
              <a:rPr lang="en-US" altLang="en-US"/>
              <a:pPr/>
              <a:t>‹#›</a:t>
            </a:fld>
            <a:endParaRPr lang="en-US" altLang="en-US"/>
          </a:p>
        </p:txBody>
      </p:sp>
    </p:spTree>
    <p:extLst>
      <p:ext uri="{BB962C8B-B14F-4D97-AF65-F5344CB8AC3E}">
        <p14:creationId xmlns:p14="http://schemas.microsoft.com/office/powerpoint/2010/main" val="28604124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36E4148-66C5-4FCF-990B-41F4210F820C}" type="datetimeFigureOut">
              <a:rPr lang="en-US">
                <a:solidFill>
                  <a:prstClr val="black">
                    <a:tint val="75000"/>
                  </a:prstClr>
                </a:solidFill>
              </a:rPr>
              <a:pPr>
                <a:defRPr/>
              </a:pPr>
              <a:t>3/11/2019</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EE2A69D6-FAEB-4F80-9129-4C255DE696C3}" type="slidenum">
              <a:rPr lang="en-US" altLang="en-US"/>
              <a:pPr/>
              <a:t>‹#›</a:t>
            </a:fld>
            <a:endParaRPr lang="en-US" altLang="en-US"/>
          </a:p>
        </p:txBody>
      </p:sp>
    </p:spTree>
    <p:extLst>
      <p:ext uri="{BB962C8B-B14F-4D97-AF65-F5344CB8AC3E}">
        <p14:creationId xmlns:p14="http://schemas.microsoft.com/office/powerpoint/2010/main" val="1613801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93487F9-7B7C-4D86-A049-03F23E18DDFB}" type="datetimeFigureOut">
              <a:rPr lang="en-US">
                <a:solidFill>
                  <a:prstClr val="black">
                    <a:tint val="75000"/>
                  </a:prstClr>
                </a:solidFill>
              </a:rPr>
              <a:pPr>
                <a:defRPr/>
              </a:pPr>
              <a:t>3/11/2019</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344A6E14-303F-4B6A-957C-48DF2ED49443}" type="slidenum">
              <a:rPr lang="en-US" altLang="en-US"/>
              <a:pPr/>
              <a:t>‹#›</a:t>
            </a:fld>
            <a:endParaRPr lang="en-US" altLang="en-US"/>
          </a:p>
        </p:txBody>
      </p:sp>
    </p:spTree>
    <p:extLst>
      <p:ext uri="{BB962C8B-B14F-4D97-AF65-F5344CB8AC3E}">
        <p14:creationId xmlns:p14="http://schemas.microsoft.com/office/powerpoint/2010/main" val="29912023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01541DD-414A-4990-8563-8F84055E51B5}" type="datetimeFigureOut">
              <a:rPr lang="en-US">
                <a:solidFill>
                  <a:prstClr val="black">
                    <a:tint val="75000"/>
                  </a:prstClr>
                </a:solidFill>
              </a:rPr>
              <a:pPr>
                <a:defRPr/>
              </a:pPr>
              <a:t>3/11/2019</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2853C498-70DE-4F8B-B473-E9A346705E8C}" type="slidenum">
              <a:rPr lang="en-US" altLang="en-US"/>
              <a:pPr/>
              <a:t>‹#›</a:t>
            </a:fld>
            <a:endParaRPr lang="en-US" altLang="en-US"/>
          </a:p>
        </p:txBody>
      </p:sp>
    </p:spTree>
    <p:extLst>
      <p:ext uri="{BB962C8B-B14F-4D97-AF65-F5344CB8AC3E}">
        <p14:creationId xmlns:p14="http://schemas.microsoft.com/office/powerpoint/2010/main" val="13100246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07F109E-CAA4-4B23-BEA5-FA3794E04782}" type="datetimeFigureOut">
              <a:rPr lang="en-US">
                <a:solidFill>
                  <a:prstClr val="black">
                    <a:tint val="75000"/>
                  </a:prstClr>
                </a:solidFill>
              </a:rPr>
              <a:pPr>
                <a:defRPr/>
              </a:pPr>
              <a:t>3/11/2019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AE3F1C6-4B2B-463C-A67B-89ACB5297A5A}" type="slidenum">
              <a:rPr lang="en-US" altLang="en-US"/>
              <a:pPr/>
              <a:t>‹#›</a:t>
            </a:fld>
            <a:endParaRPr lang="en-US" altLang="en-US"/>
          </a:p>
        </p:txBody>
      </p:sp>
    </p:spTree>
    <p:extLst>
      <p:ext uri="{BB962C8B-B14F-4D97-AF65-F5344CB8AC3E}">
        <p14:creationId xmlns:p14="http://schemas.microsoft.com/office/powerpoint/2010/main" val="32340082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AFDD841-314D-4061-B269-F2F521D1984B}" type="datetimeFigureOut">
              <a:rPr lang="en-US">
                <a:solidFill>
                  <a:prstClr val="black">
                    <a:tint val="75000"/>
                  </a:prstClr>
                </a:solidFill>
              </a:rPr>
              <a:pPr>
                <a:defRPr/>
              </a:pPr>
              <a:t>3/11/2019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7C5E831-F4A0-4A66-BE82-DD8113A20C5E}" type="slidenum">
              <a:rPr lang="en-US" altLang="en-US"/>
              <a:pPr/>
              <a:t>‹#›</a:t>
            </a:fld>
            <a:endParaRPr lang="en-US" altLang="en-US"/>
          </a:p>
        </p:txBody>
      </p:sp>
    </p:spTree>
    <p:extLst>
      <p:ext uri="{BB962C8B-B14F-4D97-AF65-F5344CB8AC3E}">
        <p14:creationId xmlns:p14="http://schemas.microsoft.com/office/powerpoint/2010/main" val="39432469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0B7F48-BF32-4422-B47E-956F0537F607}" type="datetimeFigureOut">
              <a:rPr lang="en-US">
                <a:solidFill>
                  <a:prstClr val="black">
                    <a:tint val="75000"/>
                  </a:prstClr>
                </a:solidFill>
              </a:rPr>
              <a:pPr>
                <a:defRPr/>
              </a:pPr>
              <a:t>3/11/2019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E59FAFD-A73B-42D0-8AE8-C02E42209CAD}" type="slidenum">
              <a:rPr lang="en-US" altLang="en-US"/>
              <a:pPr/>
              <a:t>‹#›</a:t>
            </a:fld>
            <a:endParaRPr lang="en-US" altLang="en-US"/>
          </a:p>
        </p:txBody>
      </p:sp>
    </p:spTree>
    <p:extLst>
      <p:ext uri="{BB962C8B-B14F-4D97-AF65-F5344CB8AC3E}">
        <p14:creationId xmlns:p14="http://schemas.microsoft.com/office/powerpoint/2010/main" val="29798603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F71FA1E-4AFC-4C09-AEFB-04169DAE8A5D}" type="datetimeFigureOut">
              <a:rPr lang="en-US">
                <a:solidFill>
                  <a:prstClr val="black">
                    <a:tint val="75000"/>
                  </a:prstClr>
                </a:solidFill>
              </a:rPr>
              <a:pPr>
                <a:defRPr/>
              </a:pPr>
              <a:t>3/11/2019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E0F9915-A408-4E09-B17F-1BBF622EB8F3}" type="slidenum">
              <a:rPr lang="en-US" altLang="en-US"/>
              <a:pPr/>
              <a:t>‹#›</a:t>
            </a:fld>
            <a:endParaRPr lang="en-US" altLang="en-US"/>
          </a:p>
        </p:txBody>
      </p:sp>
    </p:spTree>
    <p:extLst>
      <p:ext uri="{BB962C8B-B14F-4D97-AF65-F5344CB8AC3E}">
        <p14:creationId xmlns:p14="http://schemas.microsoft.com/office/powerpoint/2010/main" val="3911918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5985"/>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394"/>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
        <p:nvSpPr>
          <p:cNvPr id="4" name="Date Placeholder 3"/>
          <p:cNvSpPr>
            <a:spLocks noGrp="1"/>
          </p:cNvSpPr>
          <p:nvPr>
            <p:ph type="dt" sz="half" idx="10"/>
          </p:nvPr>
        </p:nvSpPr>
        <p:spPr/>
        <p:txBody>
          <a:bodyPr/>
          <a:lstStyle/>
          <a:p>
            <a:fld id="{D6227EAD-82C4-4AD1-834B-58AF4CFB3B5F}" type="datetimeFigureOut">
              <a:rPr lang="en-US" smtClean="0"/>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19561267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5072341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2852737"/>
          </a:xfrm>
        </p:spPr>
        <p:txBody>
          <a:bodyPr anchor="b"/>
          <a:lstStyle>
            <a:lvl1pPr>
              <a:defRPr sz="5985"/>
            </a:lvl1pPr>
          </a:lstStyle>
          <a:p>
            <a:r>
              <a:rPr lang="en-US"/>
              <a:t>Click to edit Master title style</a:t>
            </a:r>
          </a:p>
        </p:txBody>
      </p:sp>
      <p:sp>
        <p:nvSpPr>
          <p:cNvPr id="3" name="Text Placeholder 2"/>
          <p:cNvSpPr>
            <a:spLocks noGrp="1"/>
          </p:cNvSpPr>
          <p:nvPr>
            <p:ph type="body" idx="1"/>
          </p:nvPr>
        </p:nvSpPr>
        <p:spPr>
          <a:xfrm>
            <a:off x="623888" y="4589465"/>
            <a:ext cx="7886700" cy="1500187"/>
          </a:xfrm>
        </p:spPr>
        <p:txBody>
          <a:bodyPr/>
          <a:lstStyle>
            <a:lvl1pPr marL="0" indent="0">
              <a:buNone/>
              <a:defRPr sz="2394">
                <a:solidFill>
                  <a:schemeClr val="tx1">
                    <a:tint val="75000"/>
                  </a:schemeClr>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227EAD-82C4-4AD1-834B-58AF4CFB3B5F}" type="datetimeFigureOut">
              <a:rPr lang="en-US" smtClean="0"/>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4761646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227EAD-82C4-4AD1-834B-58AF4CFB3B5F}" type="datetimeFigureOut">
              <a:rPr lang="en-US" smtClean="0"/>
              <a:t>3/11/2019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3014127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227EAD-82C4-4AD1-834B-58AF4CFB3B5F}" type="datetimeFigureOut">
              <a:rPr lang="en-US" smtClean="0"/>
              <a:t>3/11/2019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4884009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227EAD-82C4-4AD1-834B-58AF4CFB3B5F}" type="datetimeFigureOut">
              <a:rPr lang="en-US" smtClean="0"/>
              <a:t>3/11/2019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2000703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27EAD-82C4-4AD1-834B-58AF4CFB3B5F}" type="datetimeFigureOut">
              <a:rPr lang="en-US" smtClean="0"/>
              <a:t>3/11/2019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14102990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192"/>
            </a:lvl1pPr>
          </a:lstStyle>
          <a:p>
            <a:r>
              <a:rPr lang="en-US"/>
              <a:t>Click to edit Master title style</a:t>
            </a:r>
          </a:p>
        </p:txBody>
      </p:sp>
      <p:sp>
        <p:nvSpPr>
          <p:cNvPr id="3" name="Content Placeholder 2"/>
          <p:cNvSpPr>
            <a:spLocks noGrp="1"/>
          </p:cNvSpPr>
          <p:nvPr>
            <p:ph idx="1"/>
          </p:nvPr>
        </p:nvSpPr>
        <p:spPr>
          <a:xfrm>
            <a:off x="3887391" y="987427"/>
            <a:ext cx="4629150" cy="4873625"/>
          </a:xfr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Edit Master text styles</a:t>
            </a:r>
          </a:p>
        </p:txBody>
      </p:sp>
      <p:sp>
        <p:nvSpPr>
          <p:cNvPr id="5" name="Date Placeholder 4"/>
          <p:cNvSpPr>
            <a:spLocks noGrp="1"/>
          </p:cNvSpPr>
          <p:nvPr>
            <p:ph type="dt" sz="half" idx="10"/>
          </p:nvPr>
        </p:nvSpPr>
        <p:spPr/>
        <p:txBody>
          <a:bodyPr/>
          <a:lstStyle/>
          <a:p>
            <a:fld id="{D6227EAD-82C4-4AD1-834B-58AF4CFB3B5F}" type="datetimeFigureOut">
              <a:rPr lang="en-US" smtClean="0"/>
              <a:t>3/11/2019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5386719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192"/>
            </a:lvl1pPr>
          </a:lstStyle>
          <a:p>
            <a:r>
              <a:rPr lang="en-US"/>
              <a:t>Click to edit Master title style</a:t>
            </a:r>
          </a:p>
        </p:txBody>
      </p:sp>
      <p:sp>
        <p:nvSpPr>
          <p:cNvPr id="3" name="Picture Placeholder 2"/>
          <p:cNvSpPr>
            <a:spLocks noGrp="1"/>
          </p:cNvSpPr>
          <p:nvPr>
            <p:ph type="pic" idx="1"/>
          </p:nvPr>
        </p:nvSpPr>
        <p:spPr>
          <a:xfrm>
            <a:off x="3887391" y="987427"/>
            <a:ext cx="4629150" cy="4873625"/>
          </a:xfrm>
        </p:spPr>
        <p:txBody>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Edit Master text styles</a:t>
            </a:r>
          </a:p>
        </p:txBody>
      </p:sp>
      <p:sp>
        <p:nvSpPr>
          <p:cNvPr id="5" name="Date Placeholder 4"/>
          <p:cNvSpPr>
            <a:spLocks noGrp="1"/>
          </p:cNvSpPr>
          <p:nvPr>
            <p:ph type="dt" sz="half" idx="10"/>
          </p:nvPr>
        </p:nvSpPr>
        <p:spPr/>
        <p:txBody>
          <a:bodyPr/>
          <a:lstStyle/>
          <a:p>
            <a:fld id="{D6227EAD-82C4-4AD1-834B-58AF4CFB3B5F}" type="datetimeFigureOut">
              <a:rPr lang="en-US" smtClean="0"/>
              <a:t>3/11/2019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8137852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2399111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6"/>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2" y="365126"/>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508885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227EAD-82C4-4AD1-834B-58AF4CFB3B5F}" type="datetimeFigureOut">
              <a:rPr lang="en-US" smtClean="0"/>
              <a:t>3/11/2019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6868ED-882D-4263-BE5A-04676A4BADFD}" type="slidenum">
              <a:rPr lang="en-US" smtClean="0"/>
              <a:t>‹#›</a:t>
            </a:fld>
            <a:endParaRPr lang="en-US"/>
          </a:p>
        </p:txBody>
      </p:sp>
    </p:spTree>
    <p:extLst>
      <p:ext uri="{BB962C8B-B14F-4D97-AF65-F5344CB8AC3E}">
        <p14:creationId xmlns:p14="http://schemas.microsoft.com/office/powerpoint/2010/main" val="2785362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fontAlgn="auto">
              <a:spcBef>
                <a:spcPts val="0"/>
              </a:spcBef>
              <a:spcAft>
                <a:spcPts val="0"/>
              </a:spcAft>
              <a:defRPr sz="1197">
                <a:solidFill>
                  <a:schemeClr val="tx1">
                    <a:tint val="75000"/>
                  </a:schemeClr>
                </a:solidFill>
                <a:latin typeface="+mn-lt"/>
                <a:cs typeface="+mn-cs"/>
              </a:defRPr>
            </a:lvl1pPr>
          </a:lstStyle>
          <a:p>
            <a:pPr eaLnBrk="1" hangingPunct="1">
              <a:defRPr/>
            </a:pPr>
            <a:fld id="{2785962F-D1E3-484C-A5AF-49892CCF82CD}" type="datetimeFigureOut">
              <a:rPr lang="en-US">
                <a:solidFill>
                  <a:prstClr val="black">
                    <a:tint val="75000"/>
                  </a:prstClr>
                </a:solidFill>
              </a:rPr>
              <a:pPr eaLnBrk="1" hangingPunct="1">
                <a:defRPr/>
              </a:pPr>
              <a:t>3/11/2019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fontAlgn="auto">
              <a:spcBef>
                <a:spcPts val="0"/>
              </a:spcBef>
              <a:spcAft>
                <a:spcPts val="0"/>
              </a:spcAft>
              <a:defRPr sz="1197">
                <a:solidFill>
                  <a:schemeClr val="tx1">
                    <a:tint val="75000"/>
                  </a:schemeClr>
                </a:solidFill>
                <a:latin typeface="+mn-lt"/>
                <a:cs typeface="+mn-cs"/>
              </a:defRPr>
            </a:lvl1pPr>
          </a:lstStyle>
          <a:p>
            <a:pPr eaLnBrk="1" hangingPunct="1">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197">
                <a:solidFill>
                  <a:srgbClr val="898989"/>
                </a:solidFill>
                <a:latin typeface="Calibri" panose="020F0502020204030204" pitchFamily="34" charset="0"/>
              </a:defRPr>
            </a:lvl1pPr>
          </a:lstStyle>
          <a:p>
            <a:pPr eaLnBrk="1" hangingPunct="1"/>
            <a:fld id="{B88AC83B-9F84-401F-B954-2B4FA7F5CD30}" type="slidenum">
              <a:rPr lang="en-US" altLang="en-US" smtClean="0">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4595064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389" kern="1200">
          <a:solidFill>
            <a:schemeClr val="tx1"/>
          </a:solidFill>
          <a:latin typeface="+mj-lt"/>
          <a:ea typeface="+mj-ea"/>
          <a:cs typeface="+mj-cs"/>
        </a:defRPr>
      </a:lvl1pPr>
      <a:lvl2pPr algn="ctr" rtl="0" eaLnBrk="0" fontAlgn="base" hangingPunct="0">
        <a:spcBef>
          <a:spcPct val="0"/>
        </a:spcBef>
        <a:spcAft>
          <a:spcPct val="0"/>
        </a:spcAft>
        <a:defRPr sz="4389">
          <a:solidFill>
            <a:schemeClr val="tx1"/>
          </a:solidFill>
          <a:latin typeface="Calibri" pitchFamily="34" charset="0"/>
        </a:defRPr>
      </a:lvl2pPr>
      <a:lvl3pPr algn="ctr" rtl="0" eaLnBrk="0" fontAlgn="base" hangingPunct="0">
        <a:spcBef>
          <a:spcPct val="0"/>
        </a:spcBef>
        <a:spcAft>
          <a:spcPct val="0"/>
        </a:spcAft>
        <a:defRPr sz="4389">
          <a:solidFill>
            <a:schemeClr val="tx1"/>
          </a:solidFill>
          <a:latin typeface="Calibri" pitchFamily="34" charset="0"/>
        </a:defRPr>
      </a:lvl3pPr>
      <a:lvl4pPr algn="ctr" rtl="0" eaLnBrk="0" fontAlgn="base" hangingPunct="0">
        <a:spcBef>
          <a:spcPct val="0"/>
        </a:spcBef>
        <a:spcAft>
          <a:spcPct val="0"/>
        </a:spcAft>
        <a:defRPr sz="4389">
          <a:solidFill>
            <a:schemeClr val="tx1"/>
          </a:solidFill>
          <a:latin typeface="Calibri" pitchFamily="34" charset="0"/>
        </a:defRPr>
      </a:lvl4pPr>
      <a:lvl5pPr algn="ctr" rtl="0" eaLnBrk="0" fontAlgn="base" hangingPunct="0">
        <a:spcBef>
          <a:spcPct val="0"/>
        </a:spcBef>
        <a:spcAft>
          <a:spcPct val="0"/>
        </a:spcAft>
        <a:defRPr sz="4389">
          <a:solidFill>
            <a:schemeClr val="tx1"/>
          </a:solidFill>
          <a:latin typeface="Calibri" pitchFamily="34" charset="0"/>
        </a:defRPr>
      </a:lvl5pPr>
      <a:lvl6pPr marL="456057" algn="ctr" rtl="0" fontAlgn="base">
        <a:spcBef>
          <a:spcPct val="0"/>
        </a:spcBef>
        <a:spcAft>
          <a:spcPct val="0"/>
        </a:spcAft>
        <a:defRPr sz="4389">
          <a:solidFill>
            <a:schemeClr val="tx1"/>
          </a:solidFill>
          <a:latin typeface="Calibri" pitchFamily="34" charset="0"/>
        </a:defRPr>
      </a:lvl6pPr>
      <a:lvl7pPr marL="912114" algn="ctr" rtl="0" fontAlgn="base">
        <a:spcBef>
          <a:spcPct val="0"/>
        </a:spcBef>
        <a:spcAft>
          <a:spcPct val="0"/>
        </a:spcAft>
        <a:defRPr sz="4389">
          <a:solidFill>
            <a:schemeClr val="tx1"/>
          </a:solidFill>
          <a:latin typeface="Calibri" pitchFamily="34" charset="0"/>
        </a:defRPr>
      </a:lvl7pPr>
      <a:lvl8pPr marL="1368171" algn="ctr" rtl="0" fontAlgn="base">
        <a:spcBef>
          <a:spcPct val="0"/>
        </a:spcBef>
        <a:spcAft>
          <a:spcPct val="0"/>
        </a:spcAft>
        <a:defRPr sz="4389">
          <a:solidFill>
            <a:schemeClr val="tx1"/>
          </a:solidFill>
          <a:latin typeface="Calibri" pitchFamily="34" charset="0"/>
        </a:defRPr>
      </a:lvl8pPr>
      <a:lvl9pPr marL="1824228" algn="ctr" rtl="0" fontAlgn="base">
        <a:spcBef>
          <a:spcPct val="0"/>
        </a:spcBef>
        <a:spcAft>
          <a:spcPct val="0"/>
        </a:spcAft>
        <a:defRPr sz="4389">
          <a:solidFill>
            <a:schemeClr val="tx1"/>
          </a:solidFill>
          <a:latin typeface="Calibri" pitchFamily="34" charset="0"/>
        </a:defRPr>
      </a:lvl9pPr>
    </p:titleStyle>
    <p:bodyStyle>
      <a:lvl1pPr marL="342043" indent="-342043" algn="l" rtl="0" eaLnBrk="0" fontAlgn="base" hangingPunct="0">
        <a:spcBef>
          <a:spcPct val="20000"/>
        </a:spcBef>
        <a:spcAft>
          <a:spcPct val="0"/>
        </a:spcAft>
        <a:buFont typeface="Arial" panose="020B0604020202020204" pitchFamily="34" charset="0"/>
        <a:buChar char="•"/>
        <a:defRPr sz="3192" kern="1200">
          <a:solidFill>
            <a:schemeClr val="tx1"/>
          </a:solidFill>
          <a:latin typeface="+mn-lt"/>
          <a:ea typeface="+mn-ea"/>
          <a:cs typeface="+mn-cs"/>
        </a:defRPr>
      </a:lvl1pPr>
      <a:lvl2pPr marL="741093" indent="-285036" algn="l" rtl="0" eaLnBrk="0" fontAlgn="base" hangingPunct="0">
        <a:spcBef>
          <a:spcPct val="20000"/>
        </a:spcBef>
        <a:spcAft>
          <a:spcPct val="0"/>
        </a:spcAft>
        <a:buFont typeface="Arial" panose="020B0604020202020204" pitchFamily="34" charset="0"/>
        <a:buChar char="–"/>
        <a:defRPr sz="2793" kern="1200">
          <a:solidFill>
            <a:schemeClr val="tx1"/>
          </a:solidFill>
          <a:latin typeface="+mn-lt"/>
          <a:ea typeface="+mn-ea"/>
          <a:cs typeface="+mn-cs"/>
        </a:defRPr>
      </a:lvl2pPr>
      <a:lvl3pPr marL="1140143" indent="-228029" algn="l" rtl="0" eaLnBrk="0" fontAlgn="base" hangingPunct="0">
        <a:spcBef>
          <a:spcPct val="20000"/>
        </a:spcBef>
        <a:spcAft>
          <a:spcPct val="0"/>
        </a:spcAft>
        <a:buFont typeface="Arial" panose="020B0604020202020204" pitchFamily="34" charset="0"/>
        <a:buChar char="•"/>
        <a:defRPr sz="2394" kern="1200">
          <a:solidFill>
            <a:schemeClr val="tx1"/>
          </a:solidFill>
          <a:latin typeface="+mn-lt"/>
          <a:ea typeface="+mn-ea"/>
          <a:cs typeface="+mn-cs"/>
        </a:defRPr>
      </a:lvl3pPr>
      <a:lvl4pPr marL="1596200" indent="-228029" algn="l" rtl="0" eaLnBrk="0" fontAlgn="base" hangingPunct="0">
        <a:spcBef>
          <a:spcPct val="20000"/>
        </a:spcBef>
        <a:spcAft>
          <a:spcPct val="0"/>
        </a:spcAft>
        <a:buFont typeface="Arial" panose="020B0604020202020204" pitchFamily="34" charset="0"/>
        <a:buChar char="–"/>
        <a:defRPr sz="1995" kern="1200">
          <a:solidFill>
            <a:schemeClr val="tx1"/>
          </a:solidFill>
          <a:latin typeface="+mn-lt"/>
          <a:ea typeface="+mn-ea"/>
          <a:cs typeface="+mn-cs"/>
        </a:defRPr>
      </a:lvl4pPr>
      <a:lvl5pPr marL="2052257" indent="-228029" algn="l" rtl="0" eaLnBrk="0" fontAlgn="base" hangingPunct="0">
        <a:spcBef>
          <a:spcPct val="20000"/>
        </a:spcBef>
        <a:spcAft>
          <a:spcPct val="0"/>
        </a:spcAft>
        <a:buFont typeface="Arial" panose="020B0604020202020204" pitchFamily="34" charset="0"/>
        <a:buChar char="»"/>
        <a:defRPr sz="1995" kern="1200">
          <a:solidFill>
            <a:schemeClr val="tx1"/>
          </a:solidFill>
          <a:latin typeface="+mn-lt"/>
          <a:ea typeface="+mn-ea"/>
          <a:cs typeface="+mn-cs"/>
        </a:defRPr>
      </a:lvl5pPr>
      <a:lvl6pPr marL="2508314" indent="-228029" algn="l" defTabSz="912114" rtl="0" eaLnBrk="1" latinLnBrk="0" hangingPunct="1">
        <a:spcBef>
          <a:spcPct val="20000"/>
        </a:spcBef>
        <a:buFont typeface="Arial" pitchFamily="34" charset="0"/>
        <a:buChar char="•"/>
        <a:defRPr sz="1995" kern="1200">
          <a:solidFill>
            <a:schemeClr val="tx1"/>
          </a:solidFill>
          <a:latin typeface="+mn-lt"/>
          <a:ea typeface="+mn-ea"/>
          <a:cs typeface="+mn-cs"/>
        </a:defRPr>
      </a:lvl6pPr>
      <a:lvl7pPr marL="2964371" indent="-228029" algn="l" defTabSz="912114" rtl="0" eaLnBrk="1" latinLnBrk="0" hangingPunct="1">
        <a:spcBef>
          <a:spcPct val="20000"/>
        </a:spcBef>
        <a:buFont typeface="Arial" pitchFamily="34" charset="0"/>
        <a:buChar char="•"/>
        <a:defRPr sz="1995" kern="1200">
          <a:solidFill>
            <a:schemeClr val="tx1"/>
          </a:solidFill>
          <a:latin typeface="+mn-lt"/>
          <a:ea typeface="+mn-ea"/>
          <a:cs typeface="+mn-cs"/>
        </a:defRPr>
      </a:lvl7pPr>
      <a:lvl8pPr marL="3420428" indent="-228029" algn="l" defTabSz="912114" rtl="0" eaLnBrk="1" latinLnBrk="0" hangingPunct="1">
        <a:spcBef>
          <a:spcPct val="20000"/>
        </a:spcBef>
        <a:buFont typeface="Arial" pitchFamily="34" charset="0"/>
        <a:buChar char="•"/>
        <a:defRPr sz="1995" kern="1200">
          <a:solidFill>
            <a:schemeClr val="tx1"/>
          </a:solidFill>
          <a:latin typeface="+mn-lt"/>
          <a:ea typeface="+mn-ea"/>
          <a:cs typeface="+mn-cs"/>
        </a:defRPr>
      </a:lvl8pPr>
      <a:lvl9pPr marL="3876485" indent="-228029" algn="l" defTabSz="912114" rtl="0" eaLnBrk="1" latinLnBrk="0" hangingPunct="1">
        <a:spcBef>
          <a:spcPct val="20000"/>
        </a:spcBef>
        <a:buFont typeface="Arial" pitchFamily="34" charset="0"/>
        <a:buChar char="•"/>
        <a:defRPr sz="19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05217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2114" rtl="0" eaLnBrk="1" latinLnBrk="0" hangingPunct="1">
        <a:lnSpc>
          <a:spcPct val="90000"/>
        </a:lnSpc>
        <a:spcBef>
          <a:spcPct val="0"/>
        </a:spcBef>
        <a:buNone/>
        <a:defRPr sz="4389" kern="1200">
          <a:solidFill>
            <a:schemeClr val="tx1"/>
          </a:solidFill>
          <a:latin typeface="+mj-lt"/>
          <a:ea typeface="+mj-ea"/>
          <a:cs typeface="+mj-cs"/>
        </a:defRPr>
      </a:lvl1pPr>
    </p:titleStyle>
    <p:body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eaLnBrk="1" hangingPunct="1">
              <a:defRPr/>
            </a:pPr>
            <a:fld id="{2785962F-D1E3-484C-A5AF-49892CCF82CD}" type="datetimeFigureOut">
              <a:rPr lang="en-US">
                <a:solidFill>
                  <a:prstClr val="black">
                    <a:tint val="75000"/>
                  </a:prstClr>
                </a:solidFill>
              </a:rPr>
              <a:pPr eaLnBrk="1" hangingPunct="1">
                <a:defRPr/>
              </a:pPr>
              <a:t>3/11/2019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eaLnBrk="1" hangingPunct="1">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eaLnBrk="1" hangingPunct="1"/>
            <a:fld id="{B88AC83B-9F84-401F-B954-2B4FA7F5CD30}" type="slidenum">
              <a:rPr lang="en-US" altLang="en-US" smtClean="0">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148850807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197">
                <a:solidFill>
                  <a:schemeClr val="tx1">
                    <a:tint val="75000"/>
                  </a:schemeClr>
                </a:solidFill>
              </a:defRPr>
            </a:lvl1pPr>
          </a:lstStyle>
          <a:p>
            <a:fld id="{D6227EAD-82C4-4AD1-834B-58AF4CFB3B5F}" type="datetimeFigureOut">
              <a:rPr lang="en-US" smtClean="0"/>
              <a:t>3/11/2019</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197">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197">
                <a:solidFill>
                  <a:schemeClr val="tx1">
                    <a:tint val="75000"/>
                  </a:schemeClr>
                </a:solidFill>
              </a:defRPr>
            </a:lvl1pPr>
          </a:lstStyle>
          <a:p>
            <a:fld id="{526868ED-882D-4263-BE5A-04676A4BADFD}" type="slidenum">
              <a:rPr lang="en-US" smtClean="0"/>
              <a:t>‹#›</a:t>
            </a:fld>
            <a:endParaRPr lang="en-US"/>
          </a:p>
        </p:txBody>
      </p:sp>
    </p:spTree>
    <p:extLst>
      <p:ext uri="{BB962C8B-B14F-4D97-AF65-F5344CB8AC3E}">
        <p14:creationId xmlns:p14="http://schemas.microsoft.com/office/powerpoint/2010/main" val="412918039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912114" rtl="0" eaLnBrk="1" latinLnBrk="0" hangingPunct="1">
        <a:lnSpc>
          <a:spcPct val="90000"/>
        </a:lnSpc>
        <a:spcBef>
          <a:spcPct val="0"/>
        </a:spcBef>
        <a:buNone/>
        <a:defRPr sz="4389" kern="1200">
          <a:solidFill>
            <a:schemeClr val="tx1"/>
          </a:solidFill>
          <a:latin typeface="+mj-lt"/>
          <a:ea typeface="+mj-ea"/>
          <a:cs typeface="+mj-cs"/>
        </a:defRPr>
      </a:lvl1pPr>
    </p:titleStyle>
    <p:body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2" Type="http://schemas.openxmlformats.org/officeDocument/2006/relationships/hyperlink" Target="http://scs.ryerson.ca/~aharley/vis/conv/" TargetMode="Externa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4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7.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47.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4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7.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7.xml"/></Relationships>
</file>

<file path=ppt/slides/_rels/slide4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41.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9.xml"/><Relationship Id="rId1" Type="http://schemas.openxmlformats.org/officeDocument/2006/relationships/slideLayout" Target="../slideLayouts/slideLayout52.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0.xml"/><Relationship Id="rId1" Type="http://schemas.openxmlformats.org/officeDocument/2006/relationships/slideLayout" Target="../slideLayouts/slideLayout4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10.png"/><Relationship Id="rId4" Type="http://schemas.openxmlformats.org/officeDocument/2006/relationships/image" Target="../media/image200.png"/></Relationships>
</file>

<file path=ppt/slides/_rels/slide57.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220.png"/><Relationship Id="rId1" Type="http://schemas.openxmlformats.org/officeDocument/2006/relationships/slideLayout" Target="../slideLayouts/slideLayout2.xml"/><Relationship Id="rId6" Type="http://schemas.openxmlformats.org/officeDocument/2006/relationships/image" Target="../media/image230.png"/><Relationship Id="rId5" Type="http://schemas.openxmlformats.org/officeDocument/2006/relationships/image" Target="../media/image210.png"/><Relationship Id="rId4" Type="http://schemas.openxmlformats.org/officeDocument/2006/relationships/image" Target="../media/image200.png"/></Relationships>
</file>

<file path=ppt/slides/_rels/slide58.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240.png"/><Relationship Id="rId1" Type="http://schemas.openxmlformats.org/officeDocument/2006/relationships/slideLayout" Target="../slideLayouts/slideLayout2.xml"/><Relationship Id="rId6" Type="http://schemas.openxmlformats.org/officeDocument/2006/relationships/image" Target="../media/image250.png"/><Relationship Id="rId5" Type="http://schemas.openxmlformats.org/officeDocument/2006/relationships/image" Target="../media/image230.png"/><Relationship Id="rId4" Type="http://schemas.openxmlformats.org/officeDocument/2006/relationships/image" Target="../media/image20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50.png"/><Relationship Id="rId5" Type="http://schemas.openxmlformats.org/officeDocument/2006/relationships/image" Target="../media/image43.png"/><Relationship Id="rId4" Type="http://schemas.openxmlformats.org/officeDocument/2006/relationships/image" Target="../media/image42.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16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70.png"/><Relationship Id="rId1" Type="http://schemas.openxmlformats.org/officeDocument/2006/relationships/slideLayout" Target="../slideLayouts/slideLayout2.xml"/><Relationship Id="rId5" Type="http://schemas.openxmlformats.org/officeDocument/2006/relationships/image" Target="../media/image250.png"/><Relationship Id="rId4" Type="http://schemas.openxmlformats.org/officeDocument/2006/relationships/image" Target="../media/image230.png"/></Relationships>
</file>

<file path=ppt/slides/_rels/slide6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71.png"/><Relationship Id="rId4" Type="http://schemas.openxmlformats.org/officeDocument/2006/relationships/image" Target="../media/image46.png"/></Relationships>
</file>

<file path=ppt/slides/_rels/slide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6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hyperlink" Target="http://www.emergentmind.com/neural-network"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8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6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0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71.jpg"/><Relationship Id="rId4" Type="http://schemas.openxmlformats.org/officeDocument/2006/relationships/image" Target="../media/image70.png"/></Relationships>
</file>

<file path=ppt/slides/_rels/slide10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72.gif"/><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73.gif"/></Relationships>
</file>

<file path=ppt/slides/_rels/slide102.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600.png"/><Relationship Id="rId4" Type="http://schemas.openxmlformats.org/officeDocument/2006/relationships/image" Target="../media/image80.png"/></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60.png"/><Relationship Id="rId7" Type="http://schemas.openxmlformats.org/officeDocument/2006/relationships/image" Target="../media/image620.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600.png"/><Relationship Id="rId5" Type="http://schemas.openxmlformats.org/officeDocument/2006/relationships/image" Target="../media/image80.png"/><Relationship Id="rId4" Type="http://schemas.openxmlformats.org/officeDocument/2006/relationships/image" Target="../media/image81.png"/></Relationships>
</file>

<file path=ppt/slides/_rels/slide1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generated with high confidence">
            <a:extLst>
              <a:ext uri="{FF2B5EF4-FFF2-40B4-BE49-F238E27FC236}">
                <a16:creationId xmlns:a16="http://schemas.microsoft.com/office/drawing/2014/main" id="{DB1796EA-723D-4011-8508-D3677FE7A25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612" y="844780"/>
            <a:ext cx="9120776" cy="5131434"/>
          </a:xfrm>
          <a:prstGeom prst="rect">
            <a:avLst/>
          </a:prstGeom>
        </p:spPr>
      </p:pic>
    </p:spTree>
    <p:extLst>
      <p:ext uri="{BB962C8B-B14F-4D97-AF65-F5344CB8AC3E}">
        <p14:creationId xmlns:p14="http://schemas.microsoft.com/office/powerpoint/2010/main" val="2254761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ny different types of food&#10;&#10;Description generated with high confidence">
            <a:extLst>
              <a:ext uri="{FF2B5EF4-FFF2-40B4-BE49-F238E27FC236}">
                <a16:creationId xmlns:a16="http://schemas.microsoft.com/office/drawing/2014/main" id="{C1ED1D63-97D7-47F0-B8F9-383A4E10A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381000"/>
            <a:ext cx="6096000" cy="6096000"/>
          </a:xfrm>
          <a:prstGeom prst="rect">
            <a:avLst/>
          </a:prstGeom>
        </p:spPr>
      </p:pic>
    </p:spTree>
    <p:extLst>
      <p:ext uri="{BB962C8B-B14F-4D97-AF65-F5344CB8AC3E}">
        <p14:creationId xmlns:p14="http://schemas.microsoft.com/office/powerpoint/2010/main" val="4208246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ool, outdoor, brush, standing&#10;&#10;Description generated with very high confidence">
            <a:extLst>
              <a:ext uri="{FF2B5EF4-FFF2-40B4-BE49-F238E27FC236}">
                <a16:creationId xmlns:a16="http://schemas.microsoft.com/office/drawing/2014/main" id="{2FFF5B17-A155-4C1B-968D-590D3ABE19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713" y="0"/>
            <a:ext cx="6912573" cy="6858000"/>
          </a:xfrm>
          <a:prstGeom prst="rect">
            <a:avLst/>
          </a:prstGeom>
        </p:spPr>
      </p:pic>
    </p:spTree>
    <p:extLst>
      <p:ext uri="{BB962C8B-B14F-4D97-AF65-F5344CB8AC3E}">
        <p14:creationId xmlns:p14="http://schemas.microsoft.com/office/powerpoint/2010/main" val="4045608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food&#10;&#10;Description generated with high confidence">
            <a:extLst>
              <a:ext uri="{FF2B5EF4-FFF2-40B4-BE49-F238E27FC236}">
                <a16:creationId xmlns:a16="http://schemas.microsoft.com/office/drawing/2014/main" id="{80523F04-E4C0-4DF8-9532-26EE12E92F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477" y="715108"/>
            <a:ext cx="7287846" cy="5465884"/>
          </a:xfrm>
          <a:prstGeom prst="rect">
            <a:avLst/>
          </a:prstGeom>
        </p:spPr>
      </p:pic>
    </p:spTree>
    <p:extLst>
      <p:ext uri="{BB962C8B-B14F-4D97-AF65-F5344CB8AC3E}">
        <p14:creationId xmlns:p14="http://schemas.microsoft.com/office/powerpoint/2010/main" val="1931404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pic>
        <p:nvPicPr>
          <p:cNvPr id="3" name="Picture 2"/>
          <p:cNvPicPr>
            <a:picLocks noChangeAspect="1"/>
          </p:cNvPicPr>
          <p:nvPr/>
        </p:nvPicPr>
        <p:blipFill>
          <a:blip r:embed="rId3"/>
          <a:stretch>
            <a:fillRect/>
          </a:stretch>
        </p:blipFill>
        <p:spPr>
          <a:xfrm>
            <a:off x="5180885" y="935413"/>
            <a:ext cx="3619808" cy="883575"/>
          </a:xfrm>
          <a:prstGeom prst="rect">
            <a:avLst/>
          </a:prstGeom>
        </p:spPr>
      </p:pic>
      <p:pic>
        <p:nvPicPr>
          <p:cNvPr id="4" name="Picture 3"/>
          <p:cNvPicPr>
            <a:picLocks noChangeAspect="1"/>
          </p:cNvPicPr>
          <p:nvPr/>
        </p:nvPicPr>
        <p:blipFill>
          <a:blip r:embed="rId4"/>
          <a:stretch>
            <a:fillRect/>
          </a:stretch>
        </p:blipFill>
        <p:spPr>
          <a:xfrm>
            <a:off x="6688719" y="1915180"/>
            <a:ext cx="2036954" cy="482119"/>
          </a:xfrm>
          <a:prstGeom prst="rect">
            <a:avLst/>
          </a:prstGeom>
        </p:spPr>
      </p:pic>
      <p:sp>
        <p:nvSpPr>
          <p:cNvPr id="5" name="TextBox 4"/>
          <p:cNvSpPr txBox="1"/>
          <p:nvPr/>
        </p:nvSpPr>
        <p:spPr>
          <a:xfrm>
            <a:off x="3534829" y="1101553"/>
            <a:ext cx="1722813" cy="460492"/>
          </a:xfrm>
          <a:prstGeom prst="rect">
            <a:avLst/>
          </a:prstGeom>
          <a:noFill/>
        </p:spPr>
        <p:txBody>
          <a:bodyPr wrap="square" rtlCol="0">
            <a:spAutoFit/>
          </a:bodyPr>
          <a:lstStyle/>
          <a:p>
            <a:r>
              <a:rPr lang="en-US" sz="2394" dirty="0"/>
              <a:t>Perceptron:</a:t>
            </a:r>
          </a:p>
        </p:txBody>
      </p:sp>
      <p:sp>
        <p:nvSpPr>
          <p:cNvPr id="6" name="TextBox 5"/>
          <p:cNvSpPr txBox="1"/>
          <p:nvPr/>
        </p:nvSpPr>
        <p:spPr>
          <a:xfrm>
            <a:off x="6643176" y="2551726"/>
            <a:ext cx="2210521" cy="399094"/>
          </a:xfrm>
          <a:prstGeom prst="rect">
            <a:avLst/>
          </a:prstGeom>
          <a:noFill/>
        </p:spPr>
        <p:txBody>
          <a:bodyPr wrap="square" rtlCol="0">
            <a:spAutoFit/>
          </a:bodyPr>
          <a:lstStyle/>
          <a:p>
            <a:r>
              <a:rPr lang="en-US" sz="1995" i="1" dirty="0"/>
              <a:t>This is convolution!</a:t>
            </a:r>
          </a:p>
        </p:txBody>
      </p:sp>
    </p:spTree>
    <p:extLst>
      <p:ext uri="{BB962C8B-B14F-4D97-AF65-F5344CB8AC3E}">
        <p14:creationId xmlns:p14="http://schemas.microsoft.com/office/powerpoint/2010/main" val="2861162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
        <p:nvSpPr>
          <p:cNvPr id="3" name="Rectangle 2"/>
          <p:cNvSpPr/>
          <p:nvPr/>
        </p:nvSpPr>
        <p:spPr>
          <a:xfrm>
            <a:off x="5610755" y="2368868"/>
            <a:ext cx="3420291" cy="2026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5" dirty="0"/>
              <a:t>v</a:t>
            </a:r>
          </a:p>
        </p:txBody>
      </p:sp>
      <p:sp>
        <p:nvSpPr>
          <p:cNvPr id="4" name="Rectangle 3"/>
          <p:cNvSpPr/>
          <p:nvPr/>
        </p:nvSpPr>
        <p:spPr>
          <a:xfrm>
            <a:off x="5610755" y="4726964"/>
            <a:ext cx="3420291" cy="2026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5" dirty="0"/>
              <a:t>v</a:t>
            </a:r>
          </a:p>
        </p:txBody>
      </p:sp>
      <p:sp>
        <p:nvSpPr>
          <p:cNvPr id="5" name="Rectangle 4"/>
          <p:cNvSpPr/>
          <p:nvPr/>
        </p:nvSpPr>
        <p:spPr>
          <a:xfrm>
            <a:off x="5762768" y="2128181"/>
            <a:ext cx="190016" cy="2953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5" dirty="0"/>
              <a:t>v</a:t>
            </a:r>
          </a:p>
        </p:txBody>
      </p:sp>
      <p:sp>
        <p:nvSpPr>
          <p:cNvPr id="6" name="Rectangle 5"/>
          <p:cNvSpPr/>
          <p:nvPr/>
        </p:nvSpPr>
        <p:spPr>
          <a:xfrm>
            <a:off x="8796693" y="2128181"/>
            <a:ext cx="190016" cy="2953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5" dirty="0"/>
              <a:t>v</a:t>
            </a:r>
          </a:p>
        </p:txBody>
      </p:sp>
      <p:cxnSp>
        <p:nvCxnSpPr>
          <p:cNvPr id="8" name="Straight Connector 7"/>
          <p:cNvCxnSpPr/>
          <p:nvPr/>
        </p:nvCxnSpPr>
        <p:spPr>
          <a:xfrm flipH="1" flipV="1">
            <a:off x="1696422" y="2698230"/>
            <a:ext cx="5130436" cy="418036"/>
          </a:xfrm>
          <a:prstGeom prst="line">
            <a:avLst/>
          </a:prstGeom>
          <a:ln w="28575">
            <a:solidFill>
              <a:srgbClr val="FF0303"/>
            </a:solidFill>
          </a:ln>
        </p:spPr>
        <p:style>
          <a:lnRef idx="1">
            <a:schemeClr val="accent2"/>
          </a:lnRef>
          <a:fillRef idx="0">
            <a:schemeClr val="accent2"/>
          </a:fillRef>
          <a:effectRef idx="0">
            <a:schemeClr val="accent2"/>
          </a:effectRef>
          <a:fontRef idx="minor">
            <a:schemeClr val="tx1"/>
          </a:fontRef>
        </p:style>
      </p:cxnSp>
      <p:cxnSp>
        <p:nvCxnSpPr>
          <p:cNvPr id="9" name="Straight Connector 8"/>
          <p:cNvCxnSpPr>
            <a:cxnSpLocks/>
          </p:cNvCxnSpPr>
          <p:nvPr/>
        </p:nvCxnSpPr>
        <p:spPr>
          <a:xfrm flipH="1">
            <a:off x="1658419" y="3116265"/>
            <a:ext cx="5155772" cy="0"/>
          </a:xfrm>
          <a:prstGeom prst="line">
            <a:avLst/>
          </a:prstGeom>
          <a:ln w="28575">
            <a:solidFill>
              <a:srgbClr val="FF0303"/>
            </a:solidFill>
          </a:ln>
        </p:spPr>
        <p:style>
          <a:lnRef idx="1">
            <a:schemeClr val="accent2"/>
          </a:lnRef>
          <a:fillRef idx="0">
            <a:schemeClr val="accent2"/>
          </a:fillRef>
          <a:effectRef idx="0">
            <a:schemeClr val="accent2"/>
          </a:effectRef>
          <a:fontRef idx="minor">
            <a:schemeClr val="tx1"/>
          </a:fontRef>
        </p:style>
      </p:cxnSp>
      <p:sp>
        <p:nvSpPr>
          <p:cNvPr id="12" name="TextBox 11"/>
          <p:cNvSpPr txBox="1"/>
          <p:nvPr/>
        </p:nvSpPr>
        <p:spPr>
          <a:xfrm>
            <a:off x="3634587" y="4243695"/>
            <a:ext cx="1735481" cy="368394"/>
          </a:xfrm>
          <a:prstGeom prst="rect">
            <a:avLst/>
          </a:prstGeom>
          <a:noFill/>
        </p:spPr>
        <p:txBody>
          <a:bodyPr wrap="square" rtlCol="0">
            <a:spAutoFit/>
          </a:bodyPr>
          <a:lstStyle/>
          <a:p>
            <a:r>
              <a:rPr lang="en-US" sz="1795" dirty="0"/>
              <a:t>Shared weights</a:t>
            </a:r>
          </a:p>
        </p:txBody>
      </p:sp>
    </p:spTree>
    <p:extLst>
      <p:ext uri="{BB962C8B-B14F-4D97-AF65-F5344CB8AC3E}">
        <p14:creationId xmlns:p14="http://schemas.microsoft.com/office/powerpoint/2010/main" val="1118682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
        <p:nvSpPr>
          <p:cNvPr id="3" name="TextBox 2"/>
          <p:cNvSpPr txBox="1"/>
          <p:nvPr/>
        </p:nvSpPr>
        <p:spPr>
          <a:xfrm>
            <a:off x="6244142" y="1849491"/>
            <a:ext cx="3116265" cy="706088"/>
          </a:xfrm>
          <a:prstGeom prst="rect">
            <a:avLst/>
          </a:prstGeom>
          <a:noFill/>
        </p:spPr>
        <p:txBody>
          <a:bodyPr wrap="square" rtlCol="0">
            <a:spAutoFit/>
          </a:bodyPr>
          <a:lstStyle/>
          <a:p>
            <a:r>
              <a:rPr lang="en-US" sz="1995" dirty="0"/>
              <a:t>Filter = ‘local’ perceptron.</a:t>
            </a:r>
            <a:br>
              <a:rPr lang="en-US" sz="1995" dirty="0"/>
            </a:br>
            <a:r>
              <a:rPr lang="en-US" sz="1995" dirty="0"/>
              <a:t>Also called </a:t>
            </a:r>
            <a:r>
              <a:rPr lang="en-US" sz="1995" i="1" dirty="0"/>
              <a:t>kernel.</a:t>
            </a:r>
          </a:p>
        </p:txBody>
      </p:sp>
    </p:spTree>
    <p:extLst>
      <p:ext uri="{BB962C8B-B14F-4D97-AF65-F5344CB8AC3E}">
        <p14:creationId xmlns:p14="http://schemas.microsoft.com/office/powerpoint/2010/main" val="3326379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2558482"/>
            <a:ext cx="9120776" cy="6831859"/>
          </a:xfrm>
          <a:prstGeom prst="rect">
            <a:avLst/>
          </a:prstGeom>
        </p:spPr>
      </p:pic>
      <p:sp>
        <p:nvSpPr>
          <p:cNvPr id="3" name="Rectangle 2"/>
          <p:cNvSpPr/>
          <p:nvPr/>
        </p:nvSpPr>
        <p:spPr>
          <a:xfrm>
            <a:off x="11612" y="-2647156"/>
            <a:ext cx="8930760" cy="34198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89F67F6-30CF-441E-A39A-A819AB721E1A}"/>
              </a:ext>
            </a:extLst>
          </p:cNvPr>
          <p:cNvSpPr txBox="1"/>
          <p:nvPr/>
        </p:nvSpPr>
        <p:spPr>
          <a:xfrm>
            <a:off x="279870" y="107304"/>
            <a:ext cx="8251620" cy="460492"/>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t>Yann </a:t>
            </a:r>
            <a:r>
              <a:rPr kumimoji="0" lang="en-US" sz="2394" b="0" i="0" u="none" strike="noStrike" kern="1200" cap="none" spc="0" normalizeH="0" baseline="0" noProof="0" dirty="0" err="1">
                <a:ln>
                  <a:noFill/>
                </a:ln>
                <a:solidFill>
                  <a:prstClr val="black"/>
                </a:solidFill>
                <a:effectLst/>
                <a:uLnTx/>
                <a:uFillTx/>
                <a:latin typeface="Calibri" panose="020F0502020204030204"/>
                <a:ea typeface="+mn-ea"/>
                <a:cs typeface="+mn-cs"/>
              </a:rPr>
              <a:t>LeCun’s</a:t>
            </a:r>
            <a: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t> MNIST CNN architecture</a:t>
            </a:r>
          </a:p>
        </p:txBody>
      </p:sp>
    </p:spTree>
    <p:extLst>
      <p:ext uri="{BB962C8B-B14F-4D97-AF65-F5344CB8AC3E}">
        <p14:creationId xmlns:p14="http://schemas.microsoft.com/office/powerpoint/2010/main" val="3391724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199F7-7830-4A92-8833-C9646ED5EE1A}"/>
              </a:ext>
            </a:extLst>
          </p:cNvPr>
          <p:cNvSpPr>
            <a:spLocks noGrp="1"/>
          </p:cNvSpPr>
          <p:nvPr>
            <p:ph type="title"/>
          </p:nvPr>
        </p:nvSpPr>
        <p:spPr/>
        <p:txBody>
          <a:bodyPr/>
          <a:lstStyle/>
          <a:p>
            <a:r>
              <a:rPr lang="en-US" dirty="0"/>
              <a:t>DEMO</a:t>
            </a:r>
          </a:p>
        </p:txBody>
      </p:sp>
      <p:sp>
        <p:nvSpPr>
          <p:cNvPr id="3" name="Content Placeholder 2">
            <a:extLst>
              <a:ext uri="{FF2B5EF4-FFF2-40B4-BE49-F238E27FC236}">
                <a16:creationId xmlns:a16="http://schemas.microsoft.com/office/drawing/2014/main" id="{7B0B26DD-7B1D-477A-9ED4-FCE966C25663}"/>
              </a:ext>
            </a:extLst>
          </p:cNvPr>
          <p:cNvSpPr>
            <a:spLocks noGrp="1"/>
          </p:cNvSpPr>
          <p:nvPr>
            <p:ph idx="1"/>
          </p:nvPr>
        </p:nvSpPr>
        <p:spPr/>
        <p:txBody>
          <a:bodyPr/>
          <a:lstStyle/>
          <a:p>
            <a:pPr marL="0" indent="0">
              <a:buNone/>
            </a:pPr>
            <a:r>
              <a:rPr lang="en-US" dirty="0">
                <a:hlinkClick r:id="rId2"/>
              </a:rPr>
              <a:t>http://scs.ryerson.ca/~aharley/vis/conv/</a:t>
            </a:r>
            <a:endParaRPr lang="en-US" dirty="0"/>
          </a:p>
          <a:p>
            <a:endParaRPr lang="en-US" dirty="0"/>
          </a:p>
          <a:p>
            <a:pPr marL="0" indent="0">
              <a:buNone/>
            </a:pPr>
            <a:r>
              <a:rPr lang="en-US" dirty="0"/>
              <a:t>Thanks to Adam Harley for making this.</a:t>
            </a:r>
          </a:p>
          <a:p>
            <a:pPr marL="0" indent="0">
              <a:buNone/>
            </a:pPr>
            <a:endParaRPr lang="en-US" dirty="0"/>
          </a:p>
          <a:p>
            <a:pPr marL="0" indent="0">
              <a:buNone/>
            </a:pPr>
            <a:r>
              <a:rPr lang="en-US" dirty="0"/>
              <a:t>More here: </a:t>
            </a:r>
            <a:r>
              <a:rPr lang="en-US" dirty="0">
                <a:hlinkClick r:id="rId2"/>
              </a:rPr>
              <a:t>http://scs.ryerson.ca/~aharley/vis</a:t>
            </a:r>
            <a:endParaRPr lang="en-US" dirty="0"/>
          </a:p>
        </p:txBody>
      </p:sp>
    </p:spTree>
    <p:extLst>
      <p:ext uri="{BB962C8B-B14F-4D97-AF65-F5344CB8AC3E}">
        <p14:creationId xmlns:p14="http://schemas.microsoft.com/office/powerpoint/2010/main" val="1702669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612" y="8709"/>
            <a:ext cx="9120776" cy="6840582"/>
          </a:xfrm>
          <a:prstGeom prst="rect">
            <a:avLst/>
          </a:prstGeom>
        </p:spPr>
      </p:pic>
    </p:spTree>
    <p:extLst>
      <p:ext uri="{BB962C8B-B14F-4D97-AF65-F5344CB8AC3E}">
        <p14:creationId xmlns:p14="http://schemas.microsoft.com/office/powerpoint/2010/main" val="2663462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1113" y="13460"/>
            <a:ext cx="9101774" cy="6831081"/>
          </a:xfrm>
          <a:prstGeom prst="rect">
            <a:avLst/>
          </a:prstGeom>
        </p:spPr>
      </p:pic>
      <p:sp>
        <p:nvSpPr>
          <p:cNvPr id="5" name="Rectangle 4"/>
          <p:cNvSpPr/>
          <p:nvPr/>
        </p:nvSpPr>
        <p:spPr>
          <a:xfrm>
            <a:off x="5191859" y="3382512"/>
            <a:ext cx="3639455" cy="12574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957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6363" y="8709"/>
            <a:ext cx="9111275" cy="6840582"/>
          </a:xfrm>
          <a:prstGeom prst="rect">
            <a:avLst/>
          </a:prstGeom>
        </p:spPr>
      </p:pic>
    </p:spTree>
    <p:extLst>
      <p:ext uri="{BB962C8B-B14F-4D97-AF65-F5344CB8AC3E}">
        <p14:creationId xmlns:p14="http://schemas.microsoft.com/office/powerpoint/2010/main" val="506977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612" y="13460"/>
            <a:ext cx="9120776" cy="6831081"/>
          </a:xfrm>
          <a:prstGeom prst="rect">
            <a:avLst/>
          </a:prstGeom>
        </p:spPr>
      </p:pic>
    </p:spTree>
    <p:extLst>
      <p:ext uri="{BB962C8B-B14F-4D97-AF65-F5344CB8AC3E}">
        <p14:creationId xmlns:p14="http://schemas.microsoft.com/office/powerpoint/2010/main" val="4294141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1113" y="8709"/>
            <a:ext cx="9101774" cy="6840582"/>
          </a:xfrm>
          <a:prstGeom prst="rect">
            <a:avLst/>
          </a:prstGeom>
        </p:spPr>
      </p:pic>
      <p:sp>
        <p:nvSpPr>
          <p:cNvPr id="5" name="Rectangle 4"/>
          <p:cNvSpPr/>
          <p:nvPr/>
        </p:nvSpPr>
        <p:spPr>
          <a:xfrm>
            <a:off x="303831" y="956207"/>
            <a:ext cx="7845639" cy="738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2213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ECC6F-231E-437F-B7AB-49EDCD4FC1D4}"/>
              </a:ext>
            </a:extLst>
          </p:cNvPr>
          <p:cNvSpPr>
            <a:spLocks noGrp="1"/>
          </p:cNvSpPr>
          <p:nvPr>
            <p:ph type="title"/>
          </p:nvPr>
        </p:nvSpPr>
        <p:spPr/>
        <p:txBody>
          <a:bodyPr/>
          <a:lstStyle/>
          <a:p>
            <a:r>
              <a:rPr lang="en-US" dirty="0"/>
              <a:t>Think-Pair-Share</a:t>
            </a:r>
          </a:p>
        </p:txBody>
      </p:sp>
      <p:sp>
        <p:nvSpPr>
          <p:cNvPr id="3" name="Content Placeholder 2">
            <a:extLst>
              <a:ext uri="{FF2B5EF4-FFF2-40B4-BE49-F238E27FC236}">
                <a16:creationId xmlns:a16="http://schemas.microsoft.com/office/drawing/2014/main" id="{926D894A-CBF9-41F1-9E09-5539A92B99F3}"/>
              </a:ext>
            </a:extLst>
          </p:cNvPr>
          <p:cNvSpPr>
            <a:spLocks noGrp="1"/>
          </p:cNvSpPr>
          <p:nvPr>
            <p:ph idx="1"/>
          </p:nvPr>
        </p:nvSpPr>
        <p:spPr>
          <a:xfrm>
            <a:off x="628650" y="1825625"/>
            <a:ext cx="3943350" cy="4351338"/>
          </a:xfrm>
        </p:spPr>
        <p:txBody>
          <a:bodyPr>
            <a:normAutofit fontScale="85000" lnSpcReduction="20000"/>
          </a:bodyPr>
          <a:lstStyle/>
          <a:p>
            <a:pPr marL="0" indent="0">
              <a:buNone/>
            </a:pPr>
            <a:r>
              <a:rPr lang="en-US" dirty="0"/>
              <a:t>Input size: 96 x 96 x 3</a:t>
            </a:r>
          </a:p>
          <a:p>
            <a:pPr marL="0" indent="0">
              <a:buNone/>
            </a:pPr>
            <a:r>
              <a:rPr lang="en-US" dirty="0"/>
              <a:t>Kernel size: 5 x 5 x 3</a:t>
            </a:r>
          </a:p>
          <a:p>
            <a:pPr marL="0" indent="0">
              <a:buNone/>
            </a:pPr>
            <a:r>
              <a:rPr lang="en-US" dirty="0"/>
              <a:t>Stride: 1 </a:t>
            </a:r>
          </a:p>
          <a:p>
            <a:pPr marL="0" indent="0">
              <a:buNone/>
            </a:pPr>
            <a:r>
              <a:rPr lang="en-US" dirty="0"/>
              <a:t>Max pooling layer: 4 x 4 </a:t>
            </a:r>
          </a:p>
          <a:p>
            <a:pPr marL="0" indent="0">
              <a:buNone/>
            </a:pPr>
            <a:endParaRPr lang="en-US" dirty="0"/>
          </a:p>
          <a:p>
            <a:pPr marL="0" indent="0">
              <a:buNone/>
            </a:pPr>
            <a:r>
              <a:rPr lang="en-US" dirty="0"/>
              <a:t>Output feature map size?</a:t>
            </a:r>
          </a:p>
          <a:p>
            <a:pPr marL="0" indent="0">
              <a:buNone/>
            </a:pPr>
            <a:r>
              <a:rPr lang="en-US" dirty="0"/>
              <a:t>a) 5 x 5</a:t>
            </a:r>
          </a:p>
          <a:p>
            <a:pPr marL="0" indent="0">
              <a:buNone/>
            </a:pPr>
            <a:r>
              <a:rPr lang="en-US" dirty="0"/>
              <a:t>b) 22 x 22</a:t>
            </a:r>
          </a:p>
          <a:p>
            <a:pPr marL="0" indent="0">
              <a:buNone/>
            </a:pPr>
            <a:r>
              <a:rPr lang="en-US" dirty="0"/>
              <a:t>c) 23 x 23</a:t>
            </a:r>
          </a:p>
          <a:p>
            <a:pPr marL="0" indent="0">
              <a:buNone/>
            </a:pPr>
            <a:r>
              <a:rPr lang="en-US" dirty="0"/>
              <a:t>d) 24 x 24 </a:t>
            </a:r>
          </a:p>
          <a:p>
            <a:pPr marL="0" indent="0">
              <a:buNone/>
            </a:pPr>
            <a:r>
              <a:rPr lang="en-US" dirty="0"/>
              <a:t>e) 25 x 25 </a:t>
            </a:r>
          </a:p>
        </p:txBody>
      </p:sp>
      <p:sp>
        <p:nvSpPr>
          <p:cNvPr id="4" name="Content Placeholder 2">
            <a:extLst>
              <a:ext uri="{FF2B5EF4-FFF2-40B4-BE49-F238E27FC236}">
                <a16:creationId xmlns:a16="http://schemas.microsoft.com/office/drawing/2014/main" id="{92AAEED5-68A8-48F5-B39B-6328A0BB8DD0}"/>
              </a:ext>
            </a:extLst>
          </p:cNvPr>
          <p:cNvSpPr txBox="1">
            <a:spLocks/>
          </p:cNvSpPr>
          <p:nvPr/>
        </p:nvSpPr>
        <p:spPr>
          <a:xfrm>
            <a:off x="5200650" y="1825625"/>
            <a:ext cx="3943350" cy="4351338"/>
          </a:xfrm>
          <a:prstGeom prst="rect">
            <a:avLst/>
          </a:prstGeom>
        </p:spPr>
        <p:txBody>
          <a:bodyPr vert="horz" lIns="91440" tIns="45720" rIns="91440" bIns="45720" rtlCol="0">
            <a:normAutofit fontScale="85000" lnSpcReduction="20000"/>
          </a:bodyPr>
          <a:lst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a:lstStyle>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Input size: 96 x 96 x 3</a:t>
            </a:r>
          </a:p>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Kernel size: 3 x 3 x 3</a:t>
            </a:r>
          </a:p>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Stride: 3</a:t>
            </a:r>
          </a:p>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Max pooling layer: 8 x 8</a:t>
            </a:r>
          </a:p>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endPar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Output feature map size?</a:t>
            </a:r>
          </a:p>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a) 2 x 2</a:t>
            </a:r>
          </a:p>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b) 3 x 3</a:t>
            </a:r>
          </a:p>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c) 4 x 4</a:t>
            </a:r>
          </a:p>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d) 5 x 5</a:t>
            </a:r>
          </a:p>
          <a:p>
            <a:pPr marL="0" marR="0" lvl="0" indent="0" algn="l" defTabSz="912114"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e) 12 x 12</a:t>
            </a:r>
          </a:p>
        </p:txBody>
      </p:sp>
    </p:spTree>
    <p:extLst>
      <p:ext uri="{BB962C8B-B14F-4D97-AF65-F5344CB8AC3E}">
        <p14:creationId xmlns:p14="http://schemas.microsoft.com/office/powerpoint/2010/main" val="2746636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1113" y="18210"/>
            <a:ext cx="9101774" cy="6821580"/>
          </a:xfrm>
          <a:prstGeom prst="rect">
            <a:avLst/>
          </a:prstGeom>
        </p:spPr>
      </p:pic>
      <p:sp>
        <p:nvSpPr>
          <p:cNvPr id="5" name="Rectangle 4"/>
          <p:cNvSpPr/>
          <p:nvPr/>
        </p:nvSpPr>
        <p:spPr>
          <a:xfrm>
            <a:off x="4616275" y="3665876"/>
            <a:ext cx="4418707" cy="389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p:cNvSpPr/>
          <p:nvPr/>
        </p:nvSpPr>
        <p:spPr>
          <a:xfrm>
            <a:off x="4476069" y="3276251"/>
            <a:ext cx="4418707" cy="389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4476069" y="2996070"/>
            <a:ext cx="4418707" cy="389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p:cNvSpPr/>
          <p:nvPr/>
        </p:nvSpPr>
        <p:spPr>
          <a:xfrm>
            <a:off x="4476069" y="2557535"/>
            <a:ext cx="4418707" cy="389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45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a:t>
            </a:r>
            <a:r>
              <a:rPr lang="en-US" dirty="0" err="1"/>
              <a:t>connectomics</a:t>
            </a:r>
            <a:r>
              <a:rPr lang="en-US" dirty="0"/>
              <a:t> diagram</a:t>
            </a:r>
          </a:p>
        </p:txBody>
      </p:sp>
      <p:pic>
        <p:nvPicPr>
          <p:cNvPr id="4" name="Picture 3"/>
          <p:cNvPicPr>
            <a:picLocks noChangeAspect="1"/>
          </p:cNvPicPr>
          <p:nvPr/>
        </p:nvPicPr>
        <p:blipFill>
          <a:blip r:embed="rId3"/>
          <a:stretch>
            <a:fillRect/>
          </a:stretch>
        </p:blipFill>
        <p:spPr>
          <a:xfrm>
            <a:off x="11612" y="2521362"/>
            <a:ext cx="9120776" cy="1815276"/>
          </a:xfrm>
          <a:prstGeom prst="rect">
            <a:avLst/>
          </a:prstGeom>
        </p:spPr>
      </p:pic>
      <p:sp>
        <p:nvSpPr>
          <p:cNvPr id="5" name="TextBox 4"/>
          <p:cNvSpPr txBox="1"/>
          <p:nvPr/>
        </p:nvSpPr>
        <p:spPr>
          <a:xfrm>
            <a:off x="858750" y="4336638"/>
            <a:ext cx="1248573" cy="920985"/>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Conv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3x3x4</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64 filters</a:t>
            </a:r>
          </a:p>
        </p:txBody>
      </p:sp>
      <p:sp>
        <p:nvSpPr>
          <p:cNvPr id="6" name="TextBox 5"/>
          <p:cNvSpPr txBox="1"/>
          <p:nvPr/>
        </p:nvSpPr>
        <p:spPr>
          <a:xfrm>
            <a:off x="1527314" y="5383594"/>
            <a:ext cx="1388779" cy="644689"/>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Max pooling</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2x2 per filter</a:t>
            </a:r>
          </a:p>
        </p:txBody>
      </p:sp>
      <p:sp>
        <p:nvSpPr>
          <p:cNvPr id="7" name="TextBox 6"/>
          <p:cNvSpPr txBox="1"/>
          <p:nvPr/>
        </p:nvSpPr>
        <p:spPr>
          <a:xfrm>
            <a:off x="2327964" y="4336638"/>
            <a:ext cx="1388779" cy="920985"/>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Conv 2</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3x3x64</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48 filters</a:t>
            </a:r>
          </a:p>
        </p:txBody>
      </p:sp>
      <p:sp>
        <p:nvSpPr>
          <p:cNvPr id="8" name="TextBox 7"/>
          <p:cNvSpPr txBox="1"/>
          <p:nvPr/>
        </p:nvSpPr>
        <p:spPr>
          <a:xfrm>
            <a:off x="3183223" y="5383594"/>
            <a:ext cx="1388779" cy="644689"/>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Max pooling</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2x2 per filter</a:t>
            </a:r>
          </a:p>
        </p:txBody>
      </p:sp>
      <p:sp>
        <p:nvSpPr>
          <p:cNvPr id="9" name="TextBox 8"/>
          <p:cNvSpPr txBox="1"/>
          <p:nvPr/>
        </p:nvSpPr>
        <p:spPr>
          <a:xfrm>
            <a:off x="782007" y="1429527"/>
            <a:ext cx="7256463" cy="368394"/>
          </a:xfrm>
          <a:prstGeom prst="rect">
            <a:avLst/>
          </a:prstGeom>
          <a:noFill/>
        </p:spPr>
        <p:txBody>
          <a:bodyPr wrap="non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Auto-generated from network declaration by </a:t>
            </a:r>
            <a:r>
              <a:rPr kumimoji="0" lang="en-US" sz="1795" b="0" i="1" u="none" strike="noStrike" kern="1200" cap="none" spc="0" normalizeH="0" baseline="0" noProof="0" dirty="0" err="1">
                <a:ln>
                  <a:noFill/>
                </a:ln>
                <a:solidFill>
                  <a:prstClr val="black"/>
                </a:solidFill>
                <a:effectLst/>
                <a:uLnTx/>
                <a:uFillTx/>
                <a:latin typeface="Calibri" panose="020F0502020204030204"/>
                <a:ea typeface="+mn-ea"/>
                <a:cs typeface="+mn-cs"/>
              </a:rPr>
              <a:t>nolearn</a:t>
            </a: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 (for </a:t>
            </a:r>
            <a:r>
              <a:rPr kumimoji="0" lang="en-US" sz="1795" b="0" i="0" u="none" strike="noStrike" kern="1200" cap="none" spc="0" normalizeH="0" baseline="0" noProof="0" dirty="0" err="1">
                <a:ln>
                  <a:noFill/>
                </a:ln>
                <a:solidFill>
                  <a:prstClr val="black"/>
                </a:solidFill>
                <a:effectLst/>
                <a:uLnTx/>
                <a:uFillTx/>
                <a:latin typeface="Calibri" panose="020F0502020204030204"/>
                <a:ea typeface="+mn-ea"/>
                <a:cs typeface="+mn-cs"/>
              </a:rPr>
              <a:t>Lasagne</a:t>
            </a: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US" sz="1795" b="0" i="0" u="none" strike="noStrike" kern="1200" cap="none" spc="0" normalizeH="0" baseline="0" noProof="0" dirty="0" err="1">
                <a:ln>
                  <a:noFill/>
                </a:ln>
                <a:solidFill>
                  <a:prstClr val="black"/>
                </a:solidFill>
                <a:effectLst/>
                <a:uLnTx/>
                <a:uFillTx/>
                <a:latin typeface="Calibri" panose="020F0502020204030204"/>
                <a:ea typeface="+mn-ea"/>
                <a:cs typeface="+mn-cs"/>
              </a:rPr>
              <a:t>Theano</a:t>
            </a: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 name="TextBox 10"/>
          <p:cNvSpPr txBox="1"/>
          <p:nvPr/>
        </p:nvSpPr>
        <p:spPr>
          <a:xfrm>
            <a:off x="3877611" y="4336638"/>
            <a:ext cx="1388779" cy="920985"/>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Conv 3</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3x3x48</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48 filters</a:t>
            </a:r>
          </a:p>
        </p:txBody>
      </p:sp>
      <p:sp>
        <p:nvSpPr>
          <p:cNvPr id="12" name="TextBox 11"/>
          <p:cNvSpPr txBox="1"/>
          <p:nvPr/>
        </p:nvSpPr>
        <p:spPr>
          <a:xfrm>
            <a:off x="4572000" y="5383593"/>
            <a:ext cx="1388779" cy="644689"/>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Max pooling</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2x2 per filter</a:t>
            </a:r>
          </a:p>
        </p:txBody>
      </p:sp>
      <p:sp>
        <p:nvSpPr>
          <p:cNvPr id="13" name="TextBox 12"/>
          <p:cNvSpPr txBox="1"/>
          <p:nvPr/>
        </p:nvSpPr>
        <p:spPr>
          <a:xfrm>
            <a:off x="5349037" y="4336638"/>
            <a:ext cx="1388779" cy="920985"/>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Conv 4</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3x3x48</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48 filters</a:t>
            </a:r>
          </a:p>
        </p:txBody>
      </p:sp>
      <p:sp>
        <p:nvSpPr>
          <p:cNvPr id="14" name="TextBox 13"/>
          <p:cNvSpPr txBox="1"/>
          <p:nvPr/>
        </p:nvSpPr>
        <p:spPr>
          <a:xfrm>
            <a:off x="5960779" y="5383592"/>
            <a:ext cx="1388779" cy="644689"/>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Max pooling</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2x2 per filter</a:t>
            </a:r>
          </a:p>
        </p:txBody>
      </p:sp>
      <p:sp>
        <p:nvSpPr>
          <p:cNvPr id="15" name="TextBox 14"/>
          <p:cNvSpPr txBox="1"/>
          <p:nvPr/>
        </p:nvSpPr>
        <p:spPr>
          <a:xfrm>
            <a:off x="14379" y="1860907"/>
            <a:ext cx="1248573" cy="644689"/>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Input</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75x75x4</a:t>
            </a:r>
          </a:p>
        </p:txBody>
      </p:sp>
    </p:spTree>
    <p:extLst>
      <p:ext uri="{BB962C8B-B14F-4D97-AF65-F5344CB8AC3E}">
        <p14:creationId xmlns:p14="http://schemas.microsoft.com/office/powerpoint/2010/main" val="347484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1" grpId="0"/>
      <p:bldP spid="12" grpId="0"/>
      <p:bldP spid="13" grpId="0"/>
      <p:bldP spid="14"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666" y="372909"/>
            <a:ext cx="7866669" cy="1902712"/>
          </a:xfrm>
        </p:spPr>
        <p:txBody>
          <a:bodyPr>
            <a:normAutofit/>
          </a:bodyPr>
          <a:lstStyle/>
          <a:p>
            <a:r>
              <a:rPr lang="en-US" dirty="0"/>
              <a:t>Reading </a:t>
            </a:r>
            <a:br>
              <a:rPr lang="en-US" dirty="0"/>
            </a:br>
            <a:r>
              <a:rPr lang="en-US" dirty="0"/>
              <a:t>architecture </a:t>
            </a:r>
            <a:br>
              <a:rPr lang="en-US" dirty="0"/>
            </a:br>
            <a:r>
              <a:rPr lang="en-US" dirty="0"/>
              <a:t>diagrams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2590" y="372908"/>
            <a:ext cx="5459798" cy="6207195"/>
          </a:xfrm>
          <a:prstGeom prst="rect">
            <a:avLst/>
          </a:prstGeom>
        </p:spPr>
      </p:pic>
      <p:sp>
        <p:nvSpPr>
          <p:cNvPr id="5" name="TextBox 4"/>
          <p:cNvSpPr txBox="1"/>
          <p:nvPr/>
        </p:nvSpPr>
        <p:spPr>
          <a:xfrm>
            <a:off x="638667" y="2594405"/>
            <a:ext cx="2684763" cy="1749870"/>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Layers</a:t>
            </a:r>
          </a:p>
          <a:p>
            <a:pPr marL="285036" marR="0" lvl="0" indent="-285036" algn="l" defTabSz="912114" rtl="0" eaLnBrk="1" fontAlgn="auto" latinLnBrk="0" hangingPunct="1">
              <a:lnSpc>
                <a:spcPct val="100000"/>
              </a:lnSpc>
              <a:spcBef>
                <a:spcPts val="0"/>
              </a:spcBef>
              <a:spcAft>
                <a:spcPts val="0"/>
              </a:spcAft>
              <a:buClrTx/>
              <a:buSzTx/>
              <a:buFontTx/>
              <a:buChar char="-"/>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Kernel sizes</a:t>
            </a:r>
          </a:p>
          <a:p>
            <a:pPr marL="285036" marR="0" lvl="0" indent="-285036" algn="l" defTabSz="912114" rtl="0" eaLnBrk="1" fontAlgn="auto" latinLnBrk="0" hangingPunct="1">
              <a:lnSpc>
                <a:spcPct val="100000"/>
              </a:lnSpc>
              <a:spcBef>
                <a:spcPts val="0"/>
              </a:spcBef>
              <a:spcAft>
                <a:spcPts val="0"/>
              </a:spcAft>
              <a:buClrTx/>
              <a:buSzTx/>
              <a:buFontTx/>
              <a:buChar char="-"/>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Strides</a:t>
            </a:r>
          </a:p>
          <a:p>
            <a:pPr marL="285036" marR="0" lvl="0" indent="-285036" algn="l" defTabSz="912114" rtl="0" eaLnBrk="1" fontAlgn="auto" latinLnBrk="0" hangingPunct="1">
              <a:lnSpc>
                <a:spcPct val="100000"/>
              </a:lnSpc>
              <a:spcBef>
                <a:spcPts val="0"/>
              </a:spcBef>
              <a:spcAft>
                <a:spcPts val="0"/>
              </a:spcAft>
              <a:buClrTx/>
              <a:buSzTx/>
              <a:buFontTx/>
              <a:buChar char="-"/>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 channels</a:t>
            </a:r>
          </a:p>
          <a:p>
            <a:pPr marL="285036" marR="0" lvl="0" indent="-285036" algn="l" defTabSz="912114" rtl="0" eaLnBrk="1" fontAlgn="auto" latinLnBrk="0" hangingPunct="1">
              <a:lnSpc>
                <a:spcPct val="100000"/>
              </a:lnSpc>
              <a:spcBef>
                <a:spcPts val="0"/>
              </a:spcBef>
              <a:spcAft>
                <a:spcPts val="0"/>
              </a:spcAft>
              <a:buClrTx/>
              <a:buSzTx/>
              <a:buFontTx/>
              <a:buChar char="-"/>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 kernels</a:t>
            </a:r>
          </a:p>
          <a:p>
            <a:pPr marL="285036" marR="0" lvl="0" indent="-285036" algn="l" defTabSz="912114" rtl="0" eaLnBrk="1" fontAlgn="auto" latinLnBrk="0" hangingPunct="1">
              <a:lnSpc>
                <a:spcPct val="100000"/>
              </a:lnSpc>
              <a:spcBef>
                <a:spcPts val="0"/>
              </a:spcBef>
              <a:spcAft>
                <a:spcPts val="0"/>
              </a:spcAft>
              <a:buClrTx/>
              <a:buSzTx/>
              <a:buFontTx/>
              <a:buChar char="-"/>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Max pooling</a:t>
            </a:r>
          </a:p>
        </p:txBody>
      </p:sp>
    </p:spTree>
    <p:extLst>
      <p:ext uri="{BB962C8B-B14F-4D97-AF65-F5344CB8AC3E}">
        <p14:creationId xmlns:p14="http://schemas.microsoft.com/office/powerpoint/2010/main" val="2808973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424" y="89543"/>
            <a:ext cx="8298911" cy="964069"/>
          </a:xfrm>
        </p:spPr>
        <p:txBody>
          <a:bodyPr/>
          <a:lstStyle/>
          <a:p>
            <a:r>
              <a:rPr lang="en-US" dirty="0" err="1"/>
              <a:t>AlexNet</a:t>
            </a:r>
            <a:r>
              <a:rPr lang="en-US" dirty="0"/>
              <a:t> diagram (simplified)</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6885" y="1779735"/>
            <a:ext cx="8847298" cy="3320670"/>
          </a:xfrm>
        </p:spPr>
      </p:pic>
      <p:sp>
        <p:nvSpPr>
          <p:cNvPr id="6" name="TextBox 5"/>
          <p:cNvSpPr txBox="1"/>
          <p:nvPr/>
        </p:nvSpPr>
        <p:spPr>
          <a:xfrm>
            <a:off x="11613" y="1005414"/>
            <a:ext cx="1893522" cy="644689"/>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Input size</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227 x 227 x 3</a:t>
            </a:r>
          </a:p>
        </p:txBody>
      </p:sp>
      <p:sp>
        <p:nvSpPr>
          <p:cNvPr id="7" name="TextBox 6"/>
          <p:cNvSpPr txBox="1"/>
          <p:nvPr/>
        </p:nvSpPr>
        <p:spPr>
          <a:xfrm>
            <a:off x="638665" y="5085283"/>
            <a:ext cx="1475854" cy="1473576"/>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Conv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11 x 11 x 3</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 4</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96 filters</a:t>
            </a:r>
            <a:b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p:cNvSpPr txBox="1"/>
          <p:nvPr/>
        </p:nvSpPr>
        <p:spPr>
          <a:xfrm>
            <a:off x="206424" y="3621600"/>
            <a:ext cx="265656" cy="168847"/>
          </a:xfrm>
          <a:prstGeom prst="rect">
            <a:avLst/>
          </a:prstGeom>
          <a:solidFill>
            <a:schemeClr val="bg1"/>
          </a:solidFill>
        </p:spPr>
        <p:txBody>
          <a:bodyPr wrap="square" lIns="0" tIns="0" rIns="0" bIns="0"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097" b="0" i="0" u="none" strike="noStrike" kern="1200" cap="none" spc="0" normalizeH="0" baseline="0" noProof="0" dirty="0">
                <a:ln>
                  <a:noFill/>
                </a:ln>
                <a:solidFill>
                  <a:prstClr val="black"/>
                </a:solidFill>
                <a:effectLst/>
                <a:uLnTx/>
                <a:uFillTx/>
                <a:latin typeface="Calibri" panose="020F0502020204030204"/>
                <a:ea typeface="+mn-ea"/>
                <a:cs typeface="+mn-cs"/>
              </a:rPr>
              <a:t>227</a:t>
            </a:r>
          </a:p>
        </p:txBody>
      </p:sp>
      <p:sp>
        <p:nvSpPr>
          <p:cNvPr id="9" name="TextBox 8"/>
          <p:cNvSpPr txBox="1"/>
          <p:nvPr/>
        </p:nvSpPr>
        <p:spPr>
          <a:xfrm>
            <a:off x="482409" y="4526297"/>
            <a:ext cx="265656" cy="168847"/>
          </a:xfrm>
          <a:prstGeom prst="rect">
            <a:avLst/>
          </a:prstGeom>
          <a:solidFill>
            <a:schemeClr val="bg1"/>
          </a:solidFill>
        </p:spPr>
        <p:txBody>
          <a:bodyPr wrap="square" lIns="0" tIns="0" rIns="0" bIns="0"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097" b="0" i="0" u="none" strike="noStrike" kern="1200" cap="none" spc="0" normalizeH="0" baseline="0" noProof="0" dirty="0">
                <a:ln>
                  <a:noFill/>
                </a:ln>
                <a:solidFill>
                  <a:prstClr val="black"/>
                </a:solidFill>
                <a:effectLst/>
                <a:uLnTx/>
                <a:uFillTx/>
                <a:latin typeface="Calibri" panose="020F0502020204030204"/>
                <a:ea typeface="+mn-ea"/>
                <a:cs typeface="+mn-cs"/>
              </a:rPr>
              <a:t>227</a:t>
            </a:r>
          </a:p>
        </p:txBody>
      </p:sp>
      <p:sp>
        <p:nvSpPr>
          <p:cNvPr id="10" name="TextBox 9"/>
          <p:cNvSpPr txBox="1"/>
          <p:nvPr/>
        </p:nvSpPr>
        <p:spPr>
          <a:xfrm>
            <a:off x="1853293" y="5069051"/>
            <a:ext cx="1475854" cy="1197280"/>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Conv 2</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5 x 5 </a:t>
            </a:r>
            <a:r>
              <a:rPr kumimoji="0" lang="en-US" sz="1795" b="0" i="0" u="none" strike="noStrike" kern="1200" cap="none" spc="0" normalizeH="0" baseline="0" noProof="0">
                <a:ln>
                  <a:noFill/>
                </a:ln>
                <a:solidFill>
                  <a:prstClr val="black"/>
                </a:solidFill>
                <a:effectLst/>
                <a:uLnTx/>
                <a:uFillTx/>
                <a:latin typeface="Calibri" panose="020F0502020204030204"/>
                <a:ea typeface="+mn-ea"/>
                <a:cs typeface="+mn-cs"/>
              </a:rPr>
              <a:t>x 96</a:t>
            </a:r>
            <a:endPar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256 filters</a:t>
            </a:r>
          </a:p>
        </p:txBody>
      </p:sp>
      <p:sp>
        <p:nvSpPr>
          <p:cNvPr id="11" name="TextBox 10"/>
          <p:cNvSpPr txBox="1"/>
          <p:nvPr/>
        </p:nvSpPr>
        <p:spPr>
          <a:xfrm>
            <a:off x="2004015" y="4464310"/>
            <a:ext cx="1018339" cy="521891"/>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t>3x3 </a:t>
            </a:r>
            <a:b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t>Stride 2</a:t>
            </a:r>
          </a:p>
        </p:txBody>
      </p:sp>
      <p:sp>
        <p:nvSpPr>
          <p:cNvPr id="12" name="TextBox 11"/>
          <p:cNvSpPr txBox="1"/>
          <p:nvPr/>
        </p:nvSpPr>
        <p:spPr>
          <a:xfrm>
            <a:off x="3617123" y="4492351"/>
            <a:ext cx="1018339" cy="521891"/>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t>3x3 </a:t>
            </a:r>
            <a:b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t>Stride 2</a:t>
            </a:r>
          </a:p>
        </p:txBody>
      </p:sp>
      <p:sp>
        <p:nvSpPr>
          <p:cNvPr id="13" name="TextBox 12"/>
          <p:cNvSpPr txBox="1"/>
          <p:nvPr/>
        </p:nvSpPr>
        <p:spPr>
          <a:xfrm>
            <a:off x="6847767" y="8709"/>
            <a:ext cx="2399739"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a:t>
            </a:r>
            <a:r>
              <a:rPr kumimoji="0" lang="en-US" sz="1795" b="0" i="0" u="none" strike="noStrike" kern="1200" cap="none" spc="0" normalizeH="0" baseline="0" noProof="0" dirty="0" err="1">
                <a:ln>
                  <a:noFill/>
                </a:ln>
                <a:solidFill>
                  <a:prstClr val="black">
                    <a:lumMod val="50000"/>
                    <a:lumOff val="50000"/>
                  </a:prstClr>
                </a:solidFill>
                <a:effectLst/>
                <a:uLnTx/>
                <a:uFillTx/>
                <a:latin typeface="Calibri" panose="020F0502020204030204"/>
                <a:ea typeface="+mn-ea"/>
                <a:cs typeface="+mn-cs"/>
              </a:rPr>
              <a:t>Krizhevsky</a:t>
            </a:r>
            <a:r>
              <a:rPr kumimoji="0" lang="en-US" sz="1795"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 et al. 2012]</a:t>
            </a:r>
          </a:p>
        </p:txBody>
      </p:sp>
      <p:sp>
        <p:nvSpPr>
          <p:cNvPr id="14" name="TextBox 13"/>
          <p:cNvSpPr txBox="1"/>
          <p:nvPr/>
        </p:nvSpPr>
        <p:spPr>
          <a:xfrm>
            <a:off x="3329147" y="5069050"/>
            <a:ext cx="1475854" cy="1197280"/>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Conv 3</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 x 3 x 256</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384 filters</a:t>
            </a:r>
          </a:p>
        </p:txBody>
      </p:sp>
      <p:sp>
        <p:nvSpPr>
          <p:cNvPr id="15" name="TextBox 14"/>
          <p:cNvSpPr txBox="1"/>
          <p:nvPr/>
        </p:nvSpPr>
        <p:spPr>
          <a:xfrm>
            <a:off x="4805001" y="5083563"/>
            <a:ext cx="1475854" cy="1197280"/>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Conv 4</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 x 3 x 192</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384 filters</a:t>
            </a:r>
          </a:p>
        </p:txBody>
      </p:sp>
      <p:sp>
        <p:nvSpPr>
          <p:cNvPr id="16" name="TextBox 15"/>
          <p:cNvSpPr txBox="1"/>
          <p:nvPr/>
        </p:nvSpPr>
        <p:spPr>
          <a:xfrm>
            <a:off x="6280855" y="5069049"/>
            <a:ext cx="1475854" cy="1197280"/>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Conv 4</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 x 3 x 192</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256 filters</a:t>
            </a:r>
          </a:p>
        </p:txBody>
      </p:sp>
    </p:spTree>
    <p:extLst>
      <p:ext uri="{BB962C8B-B14F-4D97-AF65-F5344CB8AC3E}">
        <p14:creationId xmlns:p14="http://schemas.microsoft.com/office/powerpoint/2010/main" val="1874533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4" grpId="0"/>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06424" y="89543"/>
            <a:ext cx="8298911" cy="964069"/>
          </a:xfrm>
        </p:spPr>
        <p:txBody>
          <a:bodyPr/>
          <a:lstStyle/>
          <a:p>
            <a:r>
              <a:rPr lang="en-US" dirty="0" err="1"/>
              <a:t>AlexNet</a:t>
            </a:r>
            <a:r>
              <a:rPr lang="en-US" dirty="0"/>
              <a:t> diagram (simplified)</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6885" y="1779735"/>
            <a:ext cx="8847298" cy="3320670"/>
          </a:xfrm>
        </p:spPr>
      </p:pic>
      <p:sp>
        <p:nvSpPr>
          <p:cNvPr id="6" name="TextBox 5"/>
          <p:cNvSpPr txBox="1"/>
          <p:nvPr/>
        </p:nvSpPr>
        <p:spPr>
          <a:xfrm>
            <a:off x="11613" y="1005414"/>
            <a:ext cx="1893522" cy="644689"/>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Input size</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227 x 227 x 3</a:t>
            </a:r>
          </a:p>
        </p:txBody>
      </p:sp>
      <p:sp>
        <p:nvSpPr>
          <p:cNvPr id="7" name="TextBox 6"/>
          <p:cNvSpPr txBox="1"/>
          <p:nvPr/>
        </p:nvSpPr>
        <p:spPr>
          <a:xfrm>
            <a:off x="638665" y="5085283"/>
            <a:ext cx="1475854" cy="1473576"/>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Conv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11 x 11 x 3</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 4</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96 filters</a:t>
            </a:r>
            <a:b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p:cNvSpPr txBox="1"/>
          <p:nvPr/>
        </p:nvSpPr>
        <p:spPr>
          <a:xfrm>
            <a:off x="206424" y="3621600"/>
            <a:ext cx="265656" cy="168847"/>
          </a:xfrm>
          <a:prstGeom prst="rect">
            <a:avLst/>
          </a:prstGeom>
          <a:solidFill>
            <a:schemeClr val="bg1"/>
          </a:solidFill>
        </p:spPr>
        <p:txBody>
          <a:bodyPr wrap="square" lIns="0" tIns="0" rIns="0" bIns="0"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097" b="0" i="0" u="none" strike="noStrike" kern="1200" cap="none" spc="0" normalizeH="0" baseline="0" noProof="0" dirty="0">
                <a:ln>
                  <a:noFill/>
                </a:ln>
                <a:solidFill>
                  <a:prstClr val="black"/>
                </a:solidFill>
                <a:effectLst/>
                <a:uLnTx/>
                <a:uFillTx/>
                <a:latin typeface="Calibri" panose="020F0502020204030204"/>
                <a:ea typeface="+mn-ea"/>
                <a:cs typeface="+mn-cs"/>
              </a:rPr>
              <a:t>227</a:t>
            </a:r>
          </a:p>
        </p:txBody>
      </p:sp>
      <p:sp>
        <p:nvSpPr>
          <p:cNvPr id="9" name="TextBox 8"/>
          <p:cNvSpPr txBox="1"/>
          <p:nvPr/>
        </p:nvSpPr>
        <p:spPr>
          <a:xfrm>
            <a:off x="482409" y="4526297"/>
            <a:ext cx="265656" cy="168847"/>
          </a:xfrm>
          <a:prstGeom prst="rect">
            <a:avLst/>
          </a:prstGeom>
          <a:solidFill>
            <a:schemeClr val="bg1"/>
          </a:solidFill>
        </p:spPr>
        <p:txBody>
          <a:bodyPr wrap="square" lIns="0" tIns="0" rIns="0" bIns="0"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097" b="0" i="0" u="none" strike="noStrike" kern="1200" cap="none" spc="0" normalizeH="0" baseline="0" noProof="0" dirty="0">
                <a:ln>
                  <a:noFill/>
                </a:ln>
                <a:solidFill>
                  <a:prstClr val="black"/>
                </a:solidFill>
                <a:effectLst/>
                <a:uLnTx/>
                <a:uFillTx/>
                <a:latin typeface="Calibri" panose="020F0502020204030204"/>
                <a:ea typeface="+mn-ea"/>
                <a:cs typeface="+mn-cs"/>
              </a:rPr>
              <a:t>227</a:t>
            </a:r>
          </a:p>
        </p:txBody>
      </p:sp>
      <p:sp>
        <p:nvSpPr>
          <p:cNvPr id="10" name="TextBox 9"/>
          <p:cNvSpPr txBox="1"/>
          <p:nvPr/>
        </p:nvSpPr>
        <p:spPr>
          <a:xfrm>
            <a:off x="1853293" y="5069051"/>
            <a:ext cx="1475854" cy="1197280"/>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Conv 2</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5 x 5 x 48</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256 filters</a:t>
            </a:r>
          </a:p>
        </p:txBody>
      </p:sp>
      <p:sp>
        <p:nvSpPr>
          <p:cNvPr id="11" name="TextBox 10"/>
          <p:cNvSpPr txBox="1"/>
          <p:nvPr/>
        </p:nvSpPr>
        <p:spPr>
          <a:xfrm>
            <a:off x="2004015" y="4464310"/>
            <a:ext cx="1018339" cy="521891"/>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t>3x3 </a:t>
            </a:r>
            <a:b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t>Stride 2</a:t>
            </a:r>
          </a:p>
        </p:txBody>
      </p:sp>
      <p:sp>
        <p:nvSpPr>
          <p:cNvPr id="12" name="TextBox 11"/>
          <p:cNvSpPr txBox="1"/>
          <p:nvPr/>
        </p:nvSpPr>
        <p:spPr>
          <a:xfrm>
            <a:off x="3617123" y="4492351"/>
            <a:ext cx="1018339" cy="521891"/>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t>3x3 </a:t>
            </a:r>
            <a:b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t>Stride 2</a:t>
            </a:r>
          </a:p>
        </p:txBody>
      </p:sp>
      <p:sp>
        <p:nvSpPr>
          <p:cNvPr id="13" name="TextBox 12"/>
          <p:cNvSpPr txBox="1"/>
          <p:nvPr/>
        </p:nvSpPr>
        <p:spPr>
          <a:xfrm>
            <a:off x="6847767" y="8709"/>
            <a:ext cx="2399739"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a:t>
            </a:r>
            <a:r>
              <a:rPr kumimoji="0" lang="en-US" sz="1795" b="0" i="0" u="none" strike="noStrike" kern="1200" cap="none" spc="0" normalizeH="0" baseline="0" noProof="0" dirty="0" err="1">
                <a:ln>
                  <a:noFill/>
                </a:ln>
                <a:solidFill>
                  <a:prstClr val="black">
                    <a:lumMod val="50000"/>
                    <a:lumOff val="50000"/>
                  </a:prstClr>
                </a:solidFill>
                <a:effectLst/>
                <a:uLnTx/>
                <a:uFillTx/>
                <a:latin typeface="Calibri" panose="020F0502020204030204"/>
                <a:ea typeface="+mn-ea"/>
                <a:cs typeface="+mn-cs"/>
              </a:rPr>
              <a:t>Krizhevsky</a:t>
            </a:r>
            <a:r>
              <a:rPr kumimoji="0" lang="en-US" sz="1795"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 et al. 2012]</a:t>
            </a:r>
          </a:p>
        </p:txBody>
      </p:sp>
      <p:sp>
        <p:nvSpPr>
          <p:cNvPr id="14" name="TextBox 13"/>
          <p:cNvSpPr txBox="1"/>
          <p:nvPr/>
        </p:nvSpPr>
        <p:spPr>
          <a:xfrm>
            <a:off x="3329147" y="5069050"/>
            <a:ext cx="1475854" cy="1197280"/>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Conv 3</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 x 3 x 256</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384 filters</a:t>
            </a:r>
          </a:p>
        </p:txBody>
      </p:sp>
      <p:sp>
        <p:nvSpPr>
          <p:cNvPr id="15" name="TextBox 14"/>
          <p:cNvSpPr txBox="1"/>
          <p:nvPr/>
        </p:nvSpPr>
        <p:spPr>
          <a:xfrm>
            <a:off x="4805001" y="5083563"/>
            <a:ext cx="1475854" cy="1197280"/>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Conv 4</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 x 3 x 192</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384 filters</a:t>
            </a:r>
          </a:p>
        </p:txBody>
      </p:sp>
      <p:sp>
        <p:nvSpPr>
          <p:cNvPr id="16" name="TextBox 15"/>
          <p:cNvSpPr txBox="1"/>
          <p:nvPr/>
        </p:nvSpPr>
        <p:spPr>
          <a:xfrm>
            <a:off x="6280855" y="5069049"/>
            <a:ext cx="1475854" cy="1197280"/>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Conv 4</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3 x 3 x 192</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Stride 1</a:t>
            </a: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256 filters</a:t>
            </a:r>
          </a:p>
        </p:txBody>
      </p:sp>
      <p:sp>
        <p:nvSpPr>
          <p:cNvPr id="3" name="Rectangle 2"/>
          <p:cNvSpPr/>
          <p:nvPr/>
        </p:nvSpPr>
        <p:spPr>
          <a:xfrm>
            <a:off x="2491713" y="5349987"/>
            <a:ext cx="431050" cy="368578"/>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1513000" y="4352533"/>
            <a:ext cx="431050" cy="3685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2630061" y="4994438"/>
            <a:ext cx="601519"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srgbClr val="FF0000"/>
                </a:solidFill>
                <a:effectLst/>
                <a:uLnTx/>
                <a:uFillTx/>
                <a:latin typeface="Calibri" panose="020F0502020204030204"/>
                <a:ea typeface="+mn-ea"/>
                <a:cs typeface="+mn-cs"/>
              </a:rPr>
              <a:t>Eh?</a:t>
            </a:r>
          </a:p>
        </p:txBody>
      </p:sp>
      <p:sp>
        <p:nvSpPr>
          <p:cNvPr id="18" name="Rectangle 17"/>
          <p:cNvSpPr/>
          <p:nvPr/>
        </p:nvSpPr>
        <p:spPr>
          <a:xfrm>
            <a:off x="5464810" y="5362832"/>
            <a:ext cx="488154" cy="368843"/>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p:cNvSpPr/>
          <p:nvPr/>
        </p:nvSpPr>
        <p:spPr>
          <a:xfrm>
            <a:off x="615239" y="5911998"/>
            <a:ext cx="488154" cy="3688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3355898" y="5880960"/>
            <a:ext cx="488154" cy="3688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p:cNvSpPr txBox="1"/>
          <p:nvPr/>
        </p:nvSpPr>
        <p:spPr>
          <a:xfrm>
            <a:off x="3316363" y="6249803"/>
            <a:ext cx="3034830"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srgbClr val="FF0000"/>
                </a:solidFill>
                <a:effectLst/>
                <a:uLnTx/>
                <a:uFillTx/>
                <a:latin typeface="Calibri" panose="020F0502020204030204"/>
                <a:ea typeface="+mn-ea"/>
                <a:cs typeface="+mn-cs"/>
              </a:rPr>
              <a:t>Eh? Shouldn’t these be equal?</a:t>
            </a:r>
          </a:p>
        </p:txBody>
      </p:sp>
      <p:sp>
        <p:nvSpPr>
          <p:cNvPr id="22" name="Rectangle 21"/>
          <p:cNvSpPr/>
          <p:nvPr/>
        </p:nvSpPr>
        <p:spPr>
          <a:xfrm>
            <a:off x="4391386" y="3634747"/>
            <a:ext cx="488154" cy="3688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p:cNvSpPr/>
          <p:nvPr/>
        </p:nvSpPr>
        <p:spPr>
          <a:xfrm>
            <a:off x="1563028" y="2914129"/>
            <a:ext cx="998547" cy="78143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p:cNvSpPr/>
          <p:nvPr/>
        </p:nvSpPr>
        <p:spPr>
          <a:xfrm>
            <a:off x="4467090" y="2974109"/>
            <a:ext cx="959180" cy="605834"/>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4525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500"/>
                                        <p:tgtEl>
                                          <p:spTgt spid="21"/>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4" grpId="0"/>
      <p:bldP spid="15" grpId="0"/>
      <p:bldP spid="16" grpId="0"/>
      <p:bldP spid="3" grpId="0" animBg="1"/>
      <p:bldP spid="17" grpId="0" animBg="1"/>
      <p:bldP spid="4" grpId="0"/>
      <p:bldP spid="18" grpId="0" animBg="1"/>
      <p:bldP spid="19" grpId="0" animBg="1"/>
      <p:bldP spid="20" grpId="0" animBg="1"/>
      <p:bldP spid="21" grpId="0"/>
      <p:bldP spid="22" grpId="0" animBg="1"/>
      <p:bldP spid="23" grpId="0" animBg="1"/>
      <p:bldP spid="24"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10064" y="-87690"/>
            <a:ext cx="7866669" cy="1322196"/>
          </a:xfrm>
        </p:spPr>
        <p:txBody>
          <a:bodyPr/>
          <a:lstStyle/>
          <a:p>
            <a:r>
              <a:rPr lang="en-US" dirty="0" err="1"/>
              <a:t>AlexNet</a:t>
            </a:r>
            <a:r>
              <a:rPr lang="en-US" dirty="0"/>
              <a:t> diagram (</a:t>
            </a:r>
            <a:r>
              <a:rPr lang="en-US" dirty="0" err="1"/>
              <a:t>unsimplified</a:t>
            </a:r>
            <a:r>
              <a:rPr lang="en-US" dirty="0"/>
              <a:t>)</a:t>
            </a:r>
          </a:p>
        </p:txBody>
      </p:sp>
      <p:pic>
        <p:nvPicPr>
          <p:cNvPr id="5" name="Content Placeholder 4"/>
          <p:cNvPicPr>
            <a:picLocks noGrp="1" noChangeAspect="1"/>
          </p:cNvPicPr>
          <p:nvPr>
            <p:ph idx="1"/>
          </p:nvPr>
        </p:nvPicPr>
        <p:blipFill rotWithShape="1">
          <a:blip r:embed="rId3">
            <a:extLst>
              <a:ext uri="{28A0092B-C50C-407E-A947-70E740481C1C}">
                <a14:useLocalDpi xmlns:a14="http://schemas.microsoft.com/office/drawing/2010/main" val="0"/>
              </a:ext>
            </a:extLst>
          </a:blip>
          <a:srcRect r="1675"/>
          <a:stretch/>
        </p:blipFill>
        <p:spPr>
          <a:xfrm>
            <a:off x="257332" y="2343700"/>
            <a:ext cx="8875057" cy="2945424"/>
          </a:xfrm>
        </p:spPr>
      </p:pic>
      <p:sp>
        <p:nvSpPr>
          <p:cNvPr id="8" name="TextBox 7"/>
          <p:cNvSpPr txBox="1"/>
          <p:nvPr/>
        </p:nvSpPr>
        <p:spPr>
          <a:xfrm>
            <a:off x="197569" y="3816413"/>
            <a:ext cx="265656" cy="168847"/>
          </a:xfrm>
          <a:prstGeom prst="rect">
            <a:avLst/>
          </a:prstGeom>
          <a:solidFill>
            <a:schemeClr val="bg1"/>
          </a:solidFill>
        </p:spPr>
        <p:txBody>
          <a:bodyPr wrap="square" lIns="0" tIns="0" rIns="0" bIns="0"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097" b="0" i="0" u="none" strike="noStrike" kern="1200" cap="none" spc="0" normalizeH="0" baseline="0" noProof="0" dirty="0">
                <a:ln>
                  <a:noFill/>
                </a:ln>
                <a:solidFill>
                  <a:prstClr val="black"/>
                </a:solidFill>
                <a:effectLst/>
                <a:uLnTx/>
                <a:uFillTx/>
                <a:latin typeface="Calibri" panose="020F0502020204030204"/>
                <a:ea typeface="+mn-ea"/>
                <a:cs typeface="+mn-cs"/>
              </a:rPr>
              <a:t>227</a:t>
            </a:r>
          </a:p>
        </p:txBody>
      </p:sp>
      <p:sp>
        <p:nvSpPr>
          <p:cNvPr id="9" name="TextBox 8"/>
          <p:cNvSpPr txBox="1"/>
          <p:nvPr/>
        </p:nvSpPr>
        <p:spPr>
          <a:xfrm>
            <a:off x="163624" y="4721111"/>
            <a:ext cx="265656" cy="168847"/>
          </a:xfrm>
          <a:prstGeom prst="rect">
            <a:avLst/>
          </a:prstGeom>
          <a:solidFill>
            <a:schemeClr val="bg1"/>
          </a:solidFill>
        </p:spPr>
        <p:txBody>
          <a:bodyPr wrap="square" lIns="0" tIns="0" rIns="0" bIns="0"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097" b="0" i="0" u="none" strike="noStrike" kern="1200" cap="none" spc="0" normalizeH="0" baseline="0" noProof="0" dirty="0">
                <a:ln>
                  <a:noFill/>
                </a:ln>
                <a:solidFill>
                  <a:prstClr val="black"/>
                </a:solidFill>
                <a:effectLst/>
                <a:uLnTx/>
                <a:uFillTx/>
                <a:latin typeface="Calibri" panose="020F0502020204030204"/>
                <a:ea typeface="+mn-ea"/>
                <a:cs typeface="+mn-cs"/>
              </a:rPr>
              <a:t>227</a:t>
            </a:r>
          </a:p>
        </p:txBody>
      </p:sp>
      <p:sp>
        <p:nvSpPr>
          <p:cNvPr id="7" name="TextBox 6"/>
          <p:cNvSpPr txBox="1"/>
          <p:nvPr/>
        </p:nvSpPr>
        <p:spPr>
          <a:xfrm>
            <a:off x="2129382" y="1078629"/>
            <a:ext cx="4997685" cy="1074482"/>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3192" b="0" i="0" u="none" strike="noStrike" kern="1200" cap="none" spc="0" normalizeH="0" baseline="0" noProof="0" dirty="0">
                <a:ln>
                  <a:noFill/>
                </a:ln>
                <a:solidFill>
                  <a:prstClr val="black"/>
                </a:solidFill>
                <a:effectLst/>
                <a:uLnTx/>
                <a:uFillTx/>
                <a:latin typeface="Calibri" panose="020F0502020204030204"/>
                <a:ea typeface="+mn-ea"/>
                <a:cs typeface="+mn-cs"/>
              </a:rPr>
              <a:t>Not enough memory for all the weights – use two GPUs! </a:t>
            </a:r>
          </a:p>
        </p:txBody>
      </p:sp>
      <p:sp>
        <p:nvSpPr>
          <p:cNvPr id="10" name="TextBox 9"/>
          <p:cNvSpPr txBox="1"/>
          <p:nvPr/>
        </p:nvSpPr>
        <p:spPr>
          <a:xfrm>
            <a:off x="6847767" y="8709"/>
            <a:ext cx="2399739"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a:t>
            </a:r>
            <a:r>
              <a:rPr kumimoji="0" lang="en-US" sz="1795" b="0" i="0" u="none" strike="noStrike" kern="1200" cap="none" spc="0" normalizeH="0" baseline="0" noProof="0" dirty="0" err="1">
                <a:ln>
                  <a:noFill/>
                </a:ln>
                <a:solidFill>
                  <a:prstClr val="black">
                    <a:lumMod val="50000"/>
                    <a:lumOff val="50000"/>
                  </a:prstClr>
                </a:solidFill>
                <a:effectLst/>
                <a:uLnTx/>
                <a:uFillTx/>
                <a:latin typeface="Calibri" panose="020F0502020204030204"/>
                <a:ea typeface="+mn-ea"/>
                <a:cs typeface="+mn-cs"/>
              </a:rPr>
              <a:t>Krizhevsky</a:t>
            </a:r>
            <a:r>
              <a:rPr kumimoji="0" lang="en-US" sz="1795"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 et al. 2012]</a:t>
            </a:r>
          </a:p>
        </p:txBody>
      </p:sp>
      <p:sp>
        <p:nvSpPr>
          <p:cNvPr id="13" name="Rectangle 12"/>
          <p:cNvSpPr/>
          <p:nvPr/>
        </p:nvSpPr>
        <p:spPr>
          <a:xfrm>
            <a:off x="936185" y="2402766"/>
            <a:ext cx="7758907" cy="957235"/>
          </a:xfrm>
          <a:prstGeom prst="rect">
            <a:avLst/>
          </a:prstGeom>
          <a:solidFill>
            <a:srgbClr val="4472C4">
              <a:alpha val="1411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r>
              <a:rPr kumimoji="0" lang="en-US" sz="4389" b="0" i="0" u="none" strike="noStrike" kern="1200" cap="none" spc="0" normalizeH="0" baseline="0" noProof="0" dirty="0">
                <a:ln>
                  <a:solidFill>
                    <a:prstClr val="black"/>
                  </a:solidFill>
                </a:ln>
                <a:solidFill>
                  <a:prstClr val="white"/>
                </a:solidFill>
                <a:effectLst/>
                <a:uLnTx/>
                <a:uFillTx/>
                <a:latin typeface="Calibri" panose="020F0502020204030204"/>
                <a:ea typeface="+mn-ea"/>
                <a:cs typeface="+mn-cs"/>
              </a:rPr>
              <a:t>GPU 1</a:t>
            </a:r>
          </a:p>
        </p:txBody>
      </p:sp>
      <p:sp>
        <p:nvSpPr>
          <p:cNvPr id="14" name="Rectangle 13"/>
          <p:cNvSpPr/>
          <p:nvPr/>
        </p:nvSpPr>
        <p:spPr>
          <a:xfrm>
            <a:off x="936185" y="3395950"/>
            <a:ext cx="7758907" cy="1893173"/>
          </a:xfrm>
          <a:prstGeom prst="rect">
            <a:avLst/>
          </a:prstGeom>
          <a:solidFill>
            <a:srgbClr val="4472C4">
              <a:alpha val="1411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r>
              <a:rPr kumimoji="0" lang="en-US" sz="4389" b="0" i="0" u="none" strike="noStrike" kern="1200" cap="none" spc="0" normalizeH="0" baseline="0" noProof="0" dirty="0">
                <a:ln>
                  <a:solidFill>
                    <a:prstClr val="black"/>
                  </a:solidFill>
                </a:ln>
                <a:solidFill>
                  <a:prstClr val="white"/>
                </a:solidFill>
                <a:effectLst/>
                <a:uLnTx/>
                <a:uFillTx/>
                <a:latin typeface="Calibri" panose="020F0502020204030204"/>
                <a:ea typeface="+mn-ea"/>
                <a:cs typeface="+mn-cs"/>
              </a:rPr>
              <a:t>GPU 2</a:t>
            </a:r>
          </a:p>
        </p:txBody>
      </p:sp>
    </p:spTree>
    <p:extLst>
      <p:ext uri="{BB962C8B-B14F-4D97-AF65-F5344CB8AC3E}">
        <p14:creationId xmlns:p14="http://schemas.microsoft.com/office/powerpoint/2010/main" val="283095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62B9364-71B5-4B38-B8EA-F19DA8F6DF0E}"/>
              </a:ext>
            </a:extLst>
          </p:cNvPr>
          <p:cNvSpPr>
            <a:spLocks noGrp="1"/>
          </p:cNvSpPr>
          <p:nvPr>
            <p:ph idx="1"/>
          </p:nvPr>
        </p:nvSpPr>
        <p:spPr>
          <a:xfrm>
            <a:off x="312184" y="326275"/>
            <a:ext cx="8415989" cy="6616392"/>
          </a:xfrm>
        </p:spPr>
        <p:txBody>
          <a:bodyPr>
            <a:normAutofit/>
          </a:bodyPr>
          <a:lstStyle/>
          <a:p>
            <a:pPr marL="0" indent="0" fontAlgn="ctr">
              <a:buNone/>
            </a:pPr>
            <a:r>
              <a:rPr lang="en-US" i="1" dirty="0"/>
              <a:t>Wait, why isn’t it called a correlation neural network?</a:t>
            </a:r>
          </a:p>
          <a:p>
            <a:pPr marL="0" indent="0" fontAlgn="ctr">
              <a:buNone/>
            </a:pPr>
            <a:endParaRPr lang="en-US" dirty="0"/>
          </a:p>
          <a:p>
            <a:pPr marL="0" indent="0" fontAlgn="ctr">
              <a:buNone/>
            </a:pPr>
            <a:r>
              <a:rPr lang="en-US" dirty="0"/>
              <a:t>It could be.</a:t>
            </a:r>
          </a:p>
          <a:p>
            <a:pPr marL="0" indent="0" fontAlgn="ctr">
              <a:buNone/>
            </a:pPr>
            <a:r>
              <a:rPr lang="en-US" dirty="0"/>
              <a:t>Deep learning libraries actually implement correlation.</a:t>
            </a:r>
          </a:p>
          <a:p>
            <a:pPr marL="0" indent="0" fontAlgn="ctr">
              <a:buNone/>
            </a:pPr>
            <a:endParaRPr lang="en-US" i="1" dirty="0"/>
          </a:p>
          <a:p>
            <a:pPr marL="0" indent="0" fontAlgn="ctr">
              <a:buNone/>
            </a:pPr>
            <a:r>
              <a:rPr lang="en-US" dirty="0"/>
              <a:t>Correlation relates to convolution via a 180deg rotation of the kernel. When we </a:t>
            </a:r>
            <a:r>
              <a:rPr lang="en-US" i="1" dirty="0"/>
              <a:t>learn</a:t>
            </a:r>
            <a:r>
              <a:rPr lang="en-US" dirty="0"/>
              <a:t> kernels, we could easily learn them flipped.</a:t>
            </a:r>
          </a:p>
          <a:p>
            <a:pPr marL="0" indent="0" fontAlgn="ctr">
              <a:buNone/>
            </a:pPr>
            <a:endParaRPr lang="en-US" dirty="0"/>
          </a:p>
          <a:p>
            <a:pPr marL="0" indent="0" fontAlgn="ctr">
              <a:buNone/>
            </a:pPr>
            <a:r>
              <a:rPr lang="en-US" dirty="0"/>
              <a:t>Associative property of convolution ends up not being important to our application, so we just ignore it.</a:t>
            </a:r>
          </a:p>
          <a:p>
            <a:pPr marL="0" indent="0" fontAlgn="ctr">
              <a:buNone/>
            </a:pPr>
            <a:endParaRPr lang="en-US" dirty="0"/>
          </a:p>
          <a:p>
            <a:pPr marL="0" indent="0" fontAlgn="ctr">
              <a:buNone/>
            </a:pPr>
            <a:r>
              <a:rPr lang="en-US" dirty="0">
                <a:solidFill>
                  <a:schemeClr val="bg1">
                    <a:lumMod val="50000"/>
                  </a:schemeClr>
                </a:solidFill>
              </a:rPr>
              <a:t>[p.323, Goodfellow]</a:t>
            </a:r>
          </a:p>
          <a:p>
            <a:pPr marL="0" indent="0" fontAlgn="ctr">
              <a:buNone/>
            </a:pPr>
            <a:endParaRPr lang="en-US" dirty="0"/>
          </a:p>
          <a:p>
            <a:pPr marL="0" indent="0" fontAlgn="ctr">
              <a:buNone/>
            </a:pPr>
            <a:endParaRPr lang="en-US" dirty="0"/>
          </a:p>
          <a:p>
            <a:endParaRPr lang="en-US" dirty="0"/>
          </a:p>
        </p:txBody>
      </p:sp>
    </p:spTree>
    <p:extLst>
      <p:ext uri="{BB962C8B-B14F-4D97-AF65-F5344CB8AC3E}">
        <p14:creationId xmlns:p14="http://schemas.microsoft.com/office/powerpoint/2010/main" val="29555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fade">
                                      <p:cBhvr>
                                        <p:cTn id="17" dur="500"/>
                                        <p:tgtEl>
                                          <p:spTgt spid="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7" end="7"/>
                                            </p:txEl>
                                          </p:spTgt>
                                        </p:tgtEl>
                                        <p:attrNameLst>
                                          <p:attrName>style.visibility</p:attrName>
                                        </p:attrNameLst>
                                      </p:cBhvr>
                                      <p:to>
                                        <p:strVal val="visible"/>
                                      </p:to>
                                    </p:set>
                                    <p:animEffect transition="in" filter="fade">
                                      <p:cBhvr>
                                        <p:cTn id="22" dur="500"/>
                                        <p:tgtEl>
                                          <p:spTgt spid="5">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animEffect transition="in" filter="fade">
                                      <p:cBhvr>
                                        <p:cTn id="27"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62B9364-71B5-4B38-B8EA-F19DA8F6DF0E}"/>
              </a:ext>
            </a:extLst>
          </p:cNvPr>
          <p:cNvSpPr>
            <a:spLocks noGrp="1"/>
          </p:cNvSpPr>
          <p:nvPr>
            <p:ph idx="1"/>
          </p:nvPr>
        </p:nvSpPr>
        <p:spPr>
          <a:xfrm>
            <a:off x="312184" y="326275"/>
            <a:ext cx="8415989" cy="6616392"/>
          </a:xfrm>
        </p:spPr>
        <p:txBody>
          <a:bodyPr>
            <a:normAutofit/>
          </a:bodyPr>
          <a:lstStyle/>
          <a:p>
            <a:pPr marL="0" indent="0" fontAlgn="ctr">
              <a:buNone/>
            </a:pPr>
            <a:r>
              <a:rPr lang="en-US" i="1" dirty="0"/>
              <a:t>What does it mean to convolve over </a:t>
            </a:r>
            <a:br>
              <a:rPr lang="en-US" i="1" dirty="0"/>
            </a:br>
            <a:r>
              <a:rPr lang="en-US" i="1" dirty="0"/>
              <a:t>greater-than-first-layer hidden units?</a:t>
            </a:r>
            <a:endParaRPr lang="en-US" dirty="0"/>
          </a:p>
          <a:p>
            <a:pPr marL="0" indent="0" fontAlgn="ctr">
              <a:buNone/>
            </a:pPr>
            <a:endParaRPr lang="en-US" dirty="0"/>
          </a:p>
          <a:p>
            <a:endParaRPr lang="en-US" dirty="0"/>
          </a:p>
        </p:txBody>
      </p:sp>
    </p:spTree>
    <p:extLst>
      <p:ext uri="{BB962C8B-B14F-4D97-AF65-F5344CB8AC3E}">
        <p14:creationId xmlns:p14="http://schemas.microsoft.com/office/powerpoint/2010/main" val="1079403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2558482"/>
            <a:ext cx="9120776" cy="6831859"/>
          </a:xfrm>
          <a:prstGeom prst="rect">
            <a:avLst/>
          </a:prstGeom>
        </p:spPr>
      </p:pic>
      <p:sp>
        <p:nvSpPr>
          <p:cNvPr id="3" name="Rectangle 2"/>
          <p:cNvSpPr/>
          <p:nvPr/>
        </p:nvSpPr>
        <p:spPr>
          <a:xfrm>
            <a:off x="11612" y="-2647156"/>
            <a:ext cx="8930760" cy="34198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89F67F6-30CF-441E-A39A-A819AB721E1A}"/>
              </a:ext>
            </a:extLst>
          </p:cNvPr>
          <p:cNvSpPr txBox="1"/>
          <p:nvPr/>
        </p:nvSpPr>
        <p:spPr>
          <a:xfrm>
            <a:off x="279870" y="107304"/>
            <a:ext cx="8251620" cy="460492"/>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t>Yann </a:t>
            </a:r>
            <a:r>
              <a:rPr kumimoji="0" lang="en-US" sz="2394" b="0" i="0" u="none" strike="noStrike" kern="1200" cap="none" spc="0" normalizeH="0" baseline="0" noProof="0" dirty="0" err="1">
                <a:ln>
                  <a:noFill/>
                </a:ln>
                <a:solidFill>
                  <a:prstClr val="black"/>
                </a:solidFill>
                <a:effectLst/>
                <a:uLnTx/>
                <a:uFillTx/>
                <a:latin typeface="Calibri" panose="020F0502020204030204"/>
                <a:ea typeface="+mn-ea"/>
                <a:cs typeface="+mn-cs"/>
              </a:rPr>
              <a:t>LeCun’s</a:t>
            </a:r>
            <a: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t> MNIST CNN architecture</a:t>
            </a:r>
          </a:p>
        </p:txBody>
      </p:sp>
    </p:spTree>
    <p:extLst>
      <p:ext uri="{BB962C8B-B14F-4D97-AF65-F5344CB8AC3E}">
        <p14:creationId xmlns:p14="http://schemas.microsoft.com/office/powerpoint/2010/main" val="2100388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Multi-layer perceptron (MLP)</a:t>
            </a:r>
          </a:p>
        </p:txBody>
      </p:sp>
      <p:sp>
        <p:nvSpPr>
          <p:cNvPr id="3" name="Content Placeholder 2"/>
          <p:cNvSpPr>
            <a:spLocks noGrp="1"/>
          </p:cNvSpPr>
          <p:nvPr>
            <p:ph idx="1"/>
          </p:nvPr>
        </p:nvSpPr>
        <p:spPr>
          <a:xfrm>
            <a:off x="628650" y="1825625"/>
            <a:ext cx="7886700" cy="4807404"/>
          </a:xfrm>
        </p:spPr>
        <p:txBody>
          <a:bodyPr>
            <a:normAutofit/>
          </a:bodyPr>
          <a:lstStyle/>
          <a:p>
            <a:pPr marL="0" indent="0">
              <a:buNone/>
            </a:pPr>
            <a:r>
              <a:rPr lang="en-US" dirty="0"/>
              <a:t>…is a ‘</a:t>
            </a:r>
            <a:r>
              <a:rPr lang="en-US" i="1" dirty="0"/>
              <a:t>fully connected</a:t>
            </a:r>
            <a:r>
              <a:rPr lang="en-US" dirty="0"/>
              <a:t>’ neural network with non-linear activation functions.</a:t>
            </a:r>
          </a:p>
          <a:p>
            <a:endParaRPr lang="en-US" dirty="0"/>
          </a:p>
          <a:p>
            <a:endParaRPr lang="en-US" dirty="0"/>
          </a:p>
          <a:p>
            <a:endParaRPr lang="en-US" dirty="0"/>
          </a:p>
          <a:p>
            <a:endParaRPr lang="en-US" dirty="0"/>
          </a:p>
          <a:p>
            <a:endParaRPr lang="en-US" dirty="0"/>
          </a:p>
          <a:p>
            <a:endParaRPr lang="en-US" dirty="0"/>
          </a:p>
          <a:p>
            <a:pPr marL="0" indent="0">
              <a:buNone/>
            </a:pPr>
            <a:r>
              <a:rPr lang="en-US" dirty="0"/>
              <a:t>‘</a:t>
            </a:r>
            <a:r>
              <a:rPr lang="en-US" i="1" dirty="0"/>
              <a:t>Feed-forward</a:t>
            </a:r>
            <a:r>
              <a:rPr lang="en-US" dirty="0"/>
              <a:t>’ neural network</a:t>
            </a:r>
          </a:p>
        </p:txBody>
      </p:sp>
      <p:pic>
        <p:nvPicPr>
          <p:cNvPr id="11266" name="Picture 2" descr="http://neuralnetworksanddeeplearning.com/images/tikz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600" y="2722634"/>
            <a:ext cx="6544800" cy="255732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157028" y="6487886"/>
            <a:ext cx="134982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Nielson</a:t>
            </a:r>
          </a:p>
        </p:txBody>
      </p:sp>
    </p:spTree>
    <p:extLst>
      <p:ext uri="{BB962C8B-B14F-4D97-AF65-F5344CB8AC3E}">
        <p14:creationId xmlns:p14="http://schemas.microsoft.com/office/powerpoint/2010/main" val="2840577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8666" y="1829699"/>
            <a:ext cx="7866669" cy="1806523"/>
          </a:xfrm>
        </p:spPr>
        <p:txBody>
          <a:bodyPr>
            <a:normAutofit/>
          </a:bodyPr>
          <a:lstStyle/>
          <a:p>
            <a:pPr marL="0" indent="0" fontAlgn="ctr">
              <a:buNone/>
            </a:pPr>
            <a:r>
              <a:rPr lang="en-US" i="1" dirty="0"/>
              <a:t>Does anyone pass along the weight without an activation function?</a:t>
            </a:r>
            <a:br>
              <a:rPr lang="en-US" dirty="0"/>
            </a:br>
            <a:br>
              <a:rPr lang="en-US" dirty="0"/>
            </a:br>
            <a:r>
              <a:rPr lang="en-US" dirty="0"/>
              <a:t>No – this is linear chaining.</a:t>
            </a:r>
          </a:p>
          <a:p>
            <a:endParaRPr lang="en-US" dirty="0"/>
          </a:p>
          <a:p>
            <a:endParaRPr lang="en-US" dirty="0"/>
          </a:p>
        </p:txBody>
      </p:sp>
      <p:sp>
        <p:nvSpPr>
          <p:cNvPr id="5" name="Oval 4"/>
          <p:cNvSpPr/>
          <p:nvPr/>
        </p:nvSpPr>
        <p:spPr>
          <a:xfrm>
            <a:off x="3573553" y="3869423"/>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p:cNvSpPr/>
          <p:nvPr/>
        </p:nvSpPr>
        <p:spPr>
          <a:xfrm>
            <a:off x="3573553" y="4515477"/>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Oval 6"/>
          <p:cNvSpPr/>
          <p:nvPr/>
        </p:nvSpPr>
        <p:spPr>
          <a:xfrm>
            <a:off x="3573554" y="5192121"/>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val 7"/>
          <p:cNvSpPr/>
          <p:nvPr/>
        </p:nvSpPr>
        <p:spPr>
          <a:xfrm>
            <a:off x="3573555" y="5838175"/>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Oval 8"/>
          <p:cNvSpPr/>
          <p:nvPr/>
        </p:nvSpPr>
        <p:spPr>
          <a:xfrm>
            <a:off x="4827660" y="3869423"/>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p:cNvSpPr/>
          <p:nvPr/>
        </p:nvSpPr>
        <p:spPr>
          <a:xfrm>
            <a:off x="4827660" y="4515477"/>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p:cNvSpPr/>
          <p:nvPr/>
        </p:nvSpPr>
        <p:spPr>
          <a:xfrm>
            <a:off x="4827661" y="5192121"/>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p:cNvSpPr/>
          <p:nvPr/>
        </p:nvSpPr>
        <p:spPr>
          <a:xfrm>
            <a:off x="4827662" y="5838175"/>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4" name="Straight Arrow Connector 13"/>
          <p:cNvCxnSpPr>
            <a:stCxn id="5" idx="6"/>
            <a:endCxn id="9" idx="2"/>
          </p:cNvCxnSpPr>
          <p:nvPr/>
        </p:nvCxnSpPr>
        <p:spPr>
          <a:xfrm>
            <a:off x="4039956" y="4102624"/>
            <a:ext cx="7877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6" idx="6"/>
            <a:endCxn id="10" idx="2"/>
          </p:cNvCxnSpPr>
          <p:nvPr/>
        </p:nvCxnSpPr>
        <p:spPr>
          <a:xfrm>
            <a:off x="4039956" y="4748678"/>
            <a:ext cx="7877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7" idx="6"/>
            <a:endCxn id="11" idx="2"/>
          </p:cNvCxnSpPr>
          <p:nvPr/>
        </p:nvCxnSpPr>
        <p:spPr>
          <a:xfrm>
            <a:off x="4039957" y="5425322"/>
            <a:ext cx="7877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8" idx="6"/>
            <a:endCxn id="12" idx="2"/>
          </p:cNvCxnSpPr>
          <p:nvPr/>
        </p:nvCxnSpPr>
        <p:spPr>
          <a:xfrm>
            <a:off x="4039958" y="6071376"/>
            <a:ext cx="7877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8" idx="6"/>
            <a:endCxn id="11" idx="2"/>
          </p:cNvCxnSpPr>
          <p:nvPr/>
        </p:nvCxnSpPr>
        <p:spPr>
          <a:xfrm flipV="1">
            <a:off x="4039957" y="5425323"/>
            <a:ext cx="787702" cy="646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8" idx="6"/>
            <a:endCxn id="10" idx="2"/>
          </p:cNvCxnSpPr>
          <p:nvPr/>
        </p:nvCxnSpPr>
        <p:spPr>
          <a:xfrm flipV="1">
            <a:off x="4039958" y="4748678"/>
            <a:ext cx="787701" cy="13226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8" idx="6"/>
            <a:endCxn id="9" idx="2"/>
          </p:cNvCxnSpPr>
          <p:nvPr/>
        </p:nvCxnSpPr>
        <p:spPr>
          <a:xfrm flipV="1">
            <a:off x="4039958" y="4102625"/>
            <a:ext cx="787701" cy="19687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7" idx="6"/>
            <a:endCxn id="12" idx="2"/>
          </p:cNvCxnSpPr>
          <p:nvPr/>
        </p:nvCxnSpPr>
        <p:spPr>
          <a:xfrm>
            <a:off x="4039956" y="5425323"/>
            <a:ext cx="787704" cy="646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7" idx="6"/>
            <a:endCxn id="10" idx="2"/>
          </p:cNvCxnSpPr>
          <p:nvPr/>
        </p:nvCxnSpPr>
        <p:spPr>
          <a:xfrm flipV="1">
            <a:off x="4039956" y="4748679"/>
            <a:ext cx="787702" cy="6766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cxnSpLocks/>
            <a:stCxn id="7" idx="6"/>
            <a:endCxn id="9" idx="2"/>
          </p:cNvCxnSpPr>
          <p:nvPr/>
        </p:nvCxnSpPr>
        <p:spPr>
          <a:xfrm flipV="1">
            <a:off x="4039956" y="4102624"/>
            <a:ext cx="787702" cy="13226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6" idx="6"/>
            <a:endCxn id="12" idx="2"/>
          </p:cNvCxnSpPr>
          <p:nvPr/>
        </p:nvCxnSpPr>
        <p:spPr>
          <a:xfrm>
            <a:off x="4039956" y="4748678"/>
            <a:ext cx="787705" cy="13226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6" idx="6"/>
            <a:endCxn id="11" idx="2"/>
          </p:cNvCxnSpPr>
          <p:nvPr/>
        </p:nvCxnSpPr>
        <p:spPr>
          <a:xfrm>
            <a:off x="4039955" y="4748679"/>
            <a:ext cx="787704" cy="6766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6" idx="6"/>
            <a:endCxn id="9" idx="2"/>
          </p:cNvCxnSpPr>
          <p:nvPr/>
        </p:nvCxnSpPr>
        <p:spPr>
          <a:xfrm flipV="1">
            <a:off x="4039956" y="4102625"/>
            <a:ext cx="787703" cy="646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5" idx="6"/>
            <a:endCxn id="10" idx="2"/>
          </p:cNvCxnSpPr>
          <p:nvPr/>
        </p:nvCxnSpPr>
        <p:spPr>
          <a:xfrm>
            <a:off x="4039956" y="4102625"/>
            <a:ext cx="787703" cy="646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endCxn id="11" idx="2"/>
          </p:cNvCxnSpPr>
          <p:nvPr/>
        </p:nvCxnSpPr>
        <p:spPr>
          <a:xfrm>
            <a:off x="4039953" y="4087329"/>
            <a:ext cx="787706" cy="13379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5" idx="6"/>
            <a:endCxn id="12" idx="2"/>
          </p:cNvCxnSpPr>
          <p:nvPr/>
        </p:nvCxnSpPr>
        <p:spPr>
          <a:xfrm>
            <a:off x="4039956" y="4102625"/>
            <a:ext cx="787705" cy="19687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6188865" y="4902802"/>
            <a:ext cx="1699781"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Output vector</a:t>
            </a:r>
          </a:p>
        </p:txBody>
      </p:sp>
      <p:sp>
        <p:nvSpPr>
          <p:cNvPr id="48" name="TextBox 47"/>
          <p:cNvSpPr txBox="1"/>
          <p:nvPr/>
        </p:nvSpPr>
        <p:spPr>
          <a:xfrm>
            <a:off x="1804673" y="4748678"/>
            <a:ext cx="874076" cy="644689"/>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Input</a:t>
            </a:r>
            <a:b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cxnSp>
        <p:nvCxnSpPr>
          <p:cNvPr id="50" name="Straight Arrow Connector 49"/>
          <p:cNvCxnSpPr>
            <a:cxnSpLocks/>
            <a:stCxn id="48" idx="3"/>
            <a:endCxn id="5" idx="2"/>
          </p:cNvCxnSpPr>
          <p:nvPr/>
        </p:nvCxnSpPr>
        <p:spPr>
          <a:xfrm flipV="1">
            <a:off x="2678750" y="4102624"/>
            <a:ext cx="894803" cy="9683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cxnSpLocks/>
            <a:stCxn id="48" idx="3"/>
            <a:endCxn id="6" idx="2"/>
          </p:cNvCxnSpPr>
          <p:nvPr/>
        </p:nvCxnSpPr>
        <p:spPr>
          <a:xfrm flipV="1">
            <a:off x="2678750" y="4748679"/>
            <a:ext cx="894803" cy="322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cxnSpLocks/>
            <a:stCxn id="48" idx="3"/>
            <a:endCxn id="7" idx="2"/>
          </p:cNvCxnSpPr>
          <p:nvPr/>
        </p:nvCxnSpPr>
        <p:spPr>
          <a:xfrm>
            <a:off x="2678749" y="5071022"/>
            <a:ext cx="894804" cy="354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cxnSpLocks/>
            <a:stCxn id="48" idx="3"/>
            <a:endCxn id="8" idx="2"/>
          </p:cNvCxnSpPr>
          <p:nvPr/>
        </p:nvCxnSpPr>
        <p:spPr>
          <a:xfrm>
            <a:off x="2678750" y="5071023"/>
            <a:ext cx="894805" cy="10003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9" idx="6"/>
            <a:endCxn id="47" idx="1"/>
          </p:cNvCxnSpPr>
          <p:nvPr/>
        </p:nvCxnSpPr>
        <p:spPr>
          <a:xfrm>
            <a:off x="5294063" y="4102624"/>
            <a:ext cx="894803" cy="984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10" idx="6"/>
            <a:endCxn id="47" idx="1"/>
          </p:cNvCxnSpPr>
          <p:nvPr/>
        </p:nvCxnSpPr>
        <p:spPr>
          <a:xfrm>
            <a:off x="5294063" y="4748679"/>
            <a:ext cx="894803" cy="338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11" idx="6"/>
            <a:endCxn id="47" idx="1"/>
          </p:cNvCxnSpPr>
          <p:nvPr/>
        </p:nvCxnSpPr>
        <p:spPr>
          <a:xfrm flipV="1">
            <a:off x="5294062" y="5086999"/>
            <a:ext cx="894802" cy="3383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stCxn id="12" idx="6"/>
            <a:endCxn id="47" idx="1"/>
          </p:cNvCxnSpPr>
          <p:nvPr/>
        </p:nvCxnSpPr>
        <p:spPr>
          <a:xfrm flipV="1">
            <a:off x="5294065" y="5087001"/>
            <a:ext cx="894801" cy="9843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03841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4827657" y="3869424"/>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p:cNvSpPr/>
          <p:nvPr/>
        </p:nvSpPr>
        <p:spPr>
          <a:xfrm>
            <a:off x="4827657" y="4515478"/>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Oval 6"/>
          <p:cNvSpPr/>
          <p:nvPr/>
        </p:nvSpPr>
        <p:spPr>
          <a:xfrm>
            <a:off x="4827658" y="5192122"/>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val 7"/>
          <p:cNvSpPr/>
          <p:nvPr/>
        </p:nvSpPr>
        <p:spPr>
          <a:xfrm>
            <a:off x="4827659" y="5838176"/>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TextBox 46"/>
          <p:cNvSpPr txBox="1"/>
          <p:nvPr/>
        </p:nvSpPr>
        <p:spPr>
          <a:xfrm>
            <a:off x="6188865" y="4902802"/>
            <a:ext cx="1699781"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Output vector</a:t>
            </a:r>
          </a:p>
        </p:txBody>
      </p:sp>
      <p:sp>
        <p:nvSpPr>
          <p:cNvPr id="48" name="TextBox 47"/>
          <p:cNvSpPr txBox="1"/>
          <p:nvPr/>
        </p:nvSpPr>
        <p:spPr>
          <a:xfrm>
            <a:off x="3058776" y="4748679"/>
            <a:ext cx="874076" cy="644689"/>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Input</a:t>
            </a:r>
            <a:b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cxnSp>
        <p:nvCxnSpPr>
          <p:cNvPr id="50" name="Straight Arrow Connector 49"/>
          <p:cNvCxnSpPr>
            <a:cxnSpLocks/>
            <a:stCxn id="48" idx="3"/>
            <a:endCxn id="5" idx="2"/>
          </p:cNvCxnSpPr>
          <p:nvPr/>
        </p:nvCxnSpPr>
        <p:spPr>
          <a:xfrm flipV="1">
            <a:off x="3932854" y="4102625"/>
            <a:ext cx="894803" cy="9683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cxnSpLocks/>
            <a:stCxn id="48" idx="3"/>
            <a:endCxn id="6" idx="2"/>
          </p:cNvCxnSpPr>
          <p:nvPr/>
        </p:nvCxnSpPr>
        <p:spPr>
          <a:xfrm flipV="1">
            <a:off x="3932854" y="4748680"/>
            <a:ext cx="894803" cy="322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cxnSpLocks/>
            <a:stCxn id="48" idx="3"/>
            <a:endCxn id="7" idx="2"/>
          </p:cNvCxnSpPr>
          <p:nvPr/>
        </p:nvCxnSpPr>
        <p:spPr>
          <a:xfrm>
            <a:off x="3932852" y="5071023"/>
            <a:ext cx="894804" cy="354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cxnSpLocks/>
            <a:stCxn id="48" idx="3"/>
            <a:endCxn id="8" idx="2"/>
          </p:cNvCxnSpPr>
          <p:nvPr/>
        </p:nvCxnSpPr>
        <p:spPr>
          <a:xfrm>
            <a:off x="3932854" y="5071024"/>
            <a:ext cx="894805" cy="10003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cxnSpLocks/>
            <a:endCxn id="47" idx="1"/>
          </p:cNvCxnSpPr>
          <p:nvPr/>
        </p:nvCxnSpPr>
        <p:spPr>
          <a:xfrm>
            <a:off x="5294063" y="4102624"/>
            <a:ext cx="894803" cy="984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cxnSpLocks/>
            <a:endCxn id="47" idx="1"/>
          </p:cNvCxnSpPr>
          <p:nvPr/>
        </p:nvCxnSpPr>
        <p:spPr>
          <a:xfrm>
            <a:off x="5294063" y="4748679"/>
            <a:ext cx="894803" cy="338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cxnSpLocks/>
            <a:endCxn id="47" idx="1"/>
          </p:cNvCxnSpPr>
          <p:nvPr/>
        </p:nvCxnSpPr>
        <p:spPr>
          <a:xfrm flipV="1">
            <a:off x="5294062" y="5086999"/>
            <a:ext cx="894802" cy="3383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cxnSpLocks/>
            <a:endCxn id="47" idx="1"/>
          </p:cNvCxnSpPr>
          <p:nvPr/>
        </p:nvCxnSpPr>
        <p:spPr>
          <a:xfrm flipV="1">
            <a:off x="5294065" y="5087001"/>
            <a:ext cx="894801" cy="9843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Content Placeholder 2">
            <a:extLst>
              <a:ext uri="{FF2B5EF4-FFF2-40B4-BE49-F238E27FC236}">
                <a16:creationId xmlns:a16="http://schemas.microsoft.com/office/drawing/2014/main" id="{10DA711D-7053-4077-8654-8A6565C32A62}"/>
              </a:ext>
            </a:extLst>
          </p:cNvPr>
          <p:cNvSpPr>
            <a:spLocks noGrp="1"/>
          </p:cNvSpPr>
          <p:nvPr>
            <p:ph idx="1"/>
          </p:nvPr>
        </p:nvSpPr>
        <p:spPr>
          <a:xfrm>
            <a:off x="638666" y="1829699"/>
            <a:ext cx="7866669" cy="1806523"/>
          </a:xfrm>
        </p:spPr>
        <p:txBody>
          <a:bodyPr>
            <a:normAutofit/>
          </a:bodyPr>
          <a:lstStyle/>
          <a:p>
            <a:pPr marL="0" indent="0" fontAlgn="ctr">
              <a:buNone/>
            </a:pPr>
            <a:r>
              <a:rPr lang="en-US" i="1" dirty="0"/>
              <a:t>Does anyone pass along the weight without an activation function?</a:t>
            </a:r>
            <a:br>
              <a:rPr lang="en-US" dirty="0"/>
            </a:br>
            <a:br>
              <a:rPr lang="en-US" dirty="0"/>
            </a:br>
            <a:r>
              <a:rPr lang="en-US" dirty="0"/>
              <a:t>No – this is linear chaining.</a:t>
            </a:r>
          </a:p>
          <a:p>
            <a:endParaRPr lang="en-US" dirty="0"/>
          </a:p>
          <a:p>
            <a:endParaRPr lang="en-US" dirty="0"/>
          </a:p>
        </p:txBody>
      </p:sp>
    </p:spTree>
    <p:extLst>
      <p:ext uri="{BB962C8B-B14F-4D97-AF65-F5344CB8AC3E}">
        <p14:creationId xmlns:p14="http://schemas.microsoft.com/office/powerpoint/2010/main" val="37924620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C93D57E-9654-4D52-B9E2-570BDA0562FB}"/>
              </a:ext>
            </a:extLst>
          </p:cNvPr>
          <p:cNvSpPr txBox="1">
            <a:spLocks/>
          </p:cNvSpPr>
          <p:nvPr/>
        </p:nvSpPr>
        <p:spPr>
          <a:xfrm>
            <a:off x="312184" y="320018"/>
            <a:ext cx="8415989" cy="6309381"/>
          </a:xfrm>
          <a:prstGeom prst="rect">
            <a:avLst/>
          </a:prstGeom>
        </p:spPr>
        <p:txBody>
          <a:bodyPr vert="horz" lIns="91440" tIns="45720" rIns="91440" bIns="45720" rtlCol="0">
            <a:normAutofit/>
          </a:bodyPr>
          <a:lst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a:lstStyle>
          <a:p>
            <a:pPr marL="0" marR="0" lvl="0" indent="0" algn="l" defTabSz="912114" rtl="0" eaLnBrk="1" fontAlgn="ctr" latinLnBrk="0" hangingPunct="1">
              <a:lnSpc>
                <a:spcPct val="90000"/>
              </a:lnSpc>
              <a:spcBef>
                <a:spcPts val="998"/>
              </a:spcBef>
              <a:spcAft>
                <a:spcPts val="0"/>
              </a:spcAft>
              <a:buClrTx/>
              <a:buSzTx/>
              <a:buFont typeface="Arial" panose="020B0604020202020204" pitchFamily="34" charset="0"/>
              <a:buNone/>
              <a:tabLst/>
              <a:defRPr/>
            </a:pPr>
            <a:r>
              <a:rPr kumimoji="0" lang="en-US" sz="2793" b="0" i="1" u="none" strike="noStrike" kern="1200" cap="none" spc="0" normalizeH="0" baseline="0" noProof="0" dirty="0">
                <a:ln>
                  <a:noFill/>
                </a:ln>
                <a:solidFill>
                  <a:prstClr val="black"/>
                </a:solidFill>
                <a:effectLst/>
                <a:uLnTx/>
                <a:uFillTx/>
                <a:latin typeface="Calibri" panose="020F0502020204030204"/>
                <a:ea typeface="+mn-ea"/>
                <a:cs typeface="+mn-cs"/>
              </a:rPr>
              <a:t>Are there other activation functions?</a:t>
            </a:r>
          </a:p>
          <a:p>
            <a:pPr marL="0" marR="0" lvl="0" indent="0" algn="l" defTabSz="912114" rtl="0" eaLnBrk="1" fontAlgn="ctr" latinLnBrk="0" hangingPunct="1">
              <a:lnSpc>
                <a:spcPct val="90000"/>
              </a:lnSpc>
              <a:spcBef>
                <a:spcPts val="998"/>
              </a:spcBef>
              <a:spcAft>
                <a:spcPts val="0"/>
              </a:spcAft>
              <a:buClrTx/>
              <a:buSzTx/>
              <a:buFont typeface="Arial" panose="020B0604020202020204" pitchFamily="34" charset="0"/>
              <a:buNone/>
              <a:tabLst/>
              <a:defRPr/>
            </a:pPr>
            <a:endPar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2114" rtl="0" eaLnBrk="1" fontAlgn="ctr"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Yes, many.</a:t>
            </a:r>
          </a:p>
          <a:p>
            <a:pPr marL="0" marR="0" lvl="0" indent="0" algn="l" defTabSz="912114" rtl="0" eaLnBrk="1" fontAlgn="ctr" latinLnBrk="0" hangingPunct="1">
              <a:lnSpc>
                <a:spcPct val="90000"/>
              </a:lnSpc>
              <a:spcBef>
                <a:spcPts val="998"/>
              </a:spcBef>
              <a:spcAft>
                <a:spcPts val="0"/>
              </a:spcAft>
              <a:buClrTx/>
              <a:buSzTx/>
              <a:buFont typeface="Arial" panose="020B0604020202020204" pitchFamily="34" charset="0"/>
              <a:buNone/>
              <a:tabLst/>
              <a:defRPr/>
            </a:pPr>
            <a:endPar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2114" rtl="0" eaLnBrk="1" fontAlgn="ctr"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As long as:</a:t>
            </a:r>
          </a:p>
          <a:p>
            <a:pPr marL="0" marR="0" lvl="0" indent="0" algn="l" defTabSz="912114" rtl="0" eaLnBrk="1" fontAlgn="ctr"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 Activation function s(z) is well-defined </a:t>
            </a:r>
            <a:b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  as z -&gt; -∞ and z -&gt; ∞</a:t>
            </a:r>
            <a:b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 These limits are different</a:t>
            </a:r>
          </a:p>
          <a:p>
            <a:pPr marL="0" marR="0" lvl="0" indent="0" algn="l" defTabSz="912114" rtl="0" eaLnBrk="1" fontAlgn="ctr" latinLnBrk="0" hangingPunct="1">
              <a:lnSpc>
                <a:spcPct val="90000"/>
              </a:lnSpc>
              <a:spcBef>
                <a:spcPts val="998"/>
              </a:spcBef>
              <a:spcAft>
                <a:spcPts val="0"/>
              </a:spcAft>
              <a:buClrTx/>
              <a:buSzTx/>
              <a:buFont typeface="Arial" panose="020B0604020202020204" pitchFamily="34" charset="0"/>
              <a:buNone/>
              <a:tabLst/>
              <a:defRPr/>
            </a:pPr>
            <a:endPar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2114" rtl="0" eaLnBrk="1" fontAlgn="ctr" latinLnBrk="0" hangingPunct="1">
              <a:lnSpc>
                <a:spcPct val="90000"/>
              </a:lnSpc>
              <a:spcBef>
                <a:spcPts val="998"/>
              </a:spcBef>
              <a:spcAft>
                <a:spcPts val="0"/>
              </a:spcAft>
              <a:buClrTx/>
              <a:buSzTx/>
              <a:buFont typeface="Arial" panose="020B0604020202020204" pitchFamily="34" charset="0"/>
              <a:buNone/>
              <a:tabLst/>
              <a:defRPr/>
            </a:pP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Then w</a:t>
            </a:r>
            <a:r>
              <a:rPr kumimoji="0" lang="en-US" sz="2793" b="0" i="1" u="none" strike="noStrike" kern="1200" cap="none" spc="0" normalizeH="0" baseline="0" noProof="0" dirty="0">
                <a:ln>
                  <a:noFill/>
                </a:ln>
                <a:solidFill>
                  <a:prstClr val="black"/>
                </a:solidFill>
                <a:effectLst/>
                <a:uLnTx/>
                <a:uFillTx/>
                <a:latin typeface="Calibri" panose="020F0502020204030204"/>
                <a:ea typeface="+mn-ea"/>
                <a:cs typeface="+mn-cs"/>
              </a:rPr>
              <a:t>e can make a step! </a:t>
            </a:r>
            <a:r>
              <a:rPr kumimoji="0" lang="en-US" sz="2793"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[Think visual proof]</a:t>
            </a:r>
            <a:br>
              <a:rPr kumimoji="0" lang="en-US" sz="2793" b="0" i="1"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rPr>
              <a:t>It can be shown that it is universal for function approximation.</a:t>
            </a:r>
          </a:p>
          <a:p>
            <a:pPr marL="0" marR="0" lvl="0" indent="0" algn="l" defTabSz="912114" rtl="0" eaLnBrk="1" fontAlgn="ctr" latinLnBrk="0" hangingPunct="1">
              <a:lnSpc>
                <a:spcPct val="90000"/>
              </a:lnSpc>
              <a:spcBef>
                <a:spcPts val="998"/>
              </a:spcBef>
              <a:spcAft>
                <a:spcPts val="0"/>
              </a:spcAft>
              <a:buClrTx/>
              <a:buSzTx/>
              <a:buFont typeface="Arial" panose="020B0604020202020204" pitchFamily="34" charset="0"/>
              <a:buNone/>
              <a:tabLst/>
              <a:defRPr/>
            </a:pPr>
            <a:endPar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029" marR="0" lvl="0" indent="-228029" algn="l" defTabSz="912114" rtl="0" eaLnBrk="1" fontAlgn="auto" latinLnBrk="0" hangingPunct="1">
              <a:lnSpc>
                <a:spcPct val="90000"/>
              </a:lnSpc>
              <a:spcBef>
                <a:spcPts val="998"/>
              </a:spcBef>
              <a:spcAft>
                <a:spcPts val="0"/>
              </a:spcAft>
              <a:buClrTx/>
              <a:buSzTx/>
              <a:buFont typeface="Arial" panose="020B0604020202020204" pitchFamily="34" charset="0"/>
              <a:buChar char="•"/>
              <a:tabLst/>
              <a:defRPr/>
            </a:pPr>
            <a:endParaRPr kumimoji="0" lang="en-US" sz="279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952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fade">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Effect transition="in" filter="fade">
                                      <p:cBhvr>
                                        <p:cTn id="2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Activation functions:</a:t>
            </a:r>
            <a:br>
              <a:rPr lang="en-US" dirty="0"/>
            </a:br>
            <a:r>
              <a:rPr lang="en-US" dirty="0"/>
              <a:t>Rectified Linear Unit</a:t>
            </a:r>
          </a:p>
        </p:txBody>
      </p:sp>
      <p:sp>
        <p:nvSpPr>
          <p:cNvPr id="3" name="Content Placeholder 2"/>
          <p:cNvSpPr>
            <a:spLocks noGrp="1"/>
          </p:cNvSpPr>
          <p:nvPr>
            <p:ph idx="1"/>
          </p:nvPr>
        </p:nvSpPr>
        <p:spPr/>
        <p:txBody>
          <a:bodyPr/>
          <a:lstStyle/>
          <a:p>
            <a:r>
              <a:rPr lang="en-US" dirty="0" err="1"/>
              <a:t>ReLU</a:t>
            </a:r>
            <a:endParaRPr lang="en-US" dirty="0"/>
          </a:p>
          <a:p>
            <a:endParaRPr lang="en-US" dirty="0"/>
          </a:p>
          <a:p>
            <a:endParaRPr lang="en-US" dirty="0"/>
          </a:p>
        </p:txBody>
      </p:sp>
      <p:pic>
        <p:nvPicPr>
          <p:cNvPr id="4" name="Picture 3"/>
          <p:cNvPicPr>
            <a:picLocks noChangeAspect="1"/>
          </p:cNvPicPr>
          <p:nvPr/>
        </p:nvPicPr>
        <p:blipFill>
          <a:blip r:embed="rId2"/>
          <a:stretch>
            <a:fillRect/>
          </a:stretch>
        </p:blipFill>
        <p:spPr>
          <a:xfrm>
            <a:off x="2979266" y="3064276"/>
            <a:ext cx="5281883" cy="3415570"/>
          </a:xfrm>
          <a:prstGeom prst="rect">
            <a:avLst/>
          </a:prstGeom>
        </p:spPr>
      </p:pic>
      <p:sp>
        <p:nvSpPr>
          <p:cNvPr id="7" name="Rectangle 6"/>
          <p:cNvSpPr/>
          <p:nvPr/>
        </p:nvSpPr>
        <p:spPr>
          <a:xfrm>
            <a:off x="5020800" y="3064275"/>
            <a:ext cx="2938917" cy="28222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 name="Straight Connector 5"/>
          <p:cNvCxnSpPr>
            <a:cxnSpLocks/>
          </p:cNvCxnSpPr>
          <p:nvPr/>
        </p:nvCxnSpPr>
        <p:spPr>
          <a:xfrm flipV="1">
            <a:off x="5628854" y="2078982"/>
            <a:ext cx="3315329" cy="3836518"/>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3"/>
          <a:stretch>
            <a:fillRect/>
          </a:stretch>
        </p:blipFill>
        <p:spPr>
          <a:xfrm>
            <a:off x="2238195" y="1784456"/>
            <a:ext cx="2669727" cy="589050"/>
          </a:xfrm>
          <a:prstGeom prst="rect">
            <a:avLst/>
          </a:prstGeom>
        </p:spPr>
      </p:pic>
    </p:spTree>
    <p:extLst>
      <p:ext uri="{BB962C8B-B14F-4D97-AF65-F5344CB8AC3E}">
        <p14:creationId xmlns:p14="http://schemas.microsoft.com/office/powerpoint/2010/main" val="14527507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3375" y="2520175"/>
            <a:ext cx="8397250" cy="2720897"/>
          </a:xfrm>
        </p:spPr>
      </p:pic>
      <p:sp>
        <p:nvSpPr>
          <p:cNvPr id="4" name="TextBox 3"/>
          <p:cNvSpPr txBox="1"/>
          <p:nvPr/>
        </p:nvSpPr>
        <p:spPr>
          <a:xfrm>
            <a:off x="4683512" y="6487886"/>
            <a:ext cx="48233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Cyh24 - http://prog3.com/sbdm/blog/cyh_24</a:t>
            </a:r>
          </a:p>
        </p:txBody>
      </p:sp>
    </p:spTree>
    <p:extLst>
      <p:ext uri="{BB962C8B-B14F-4D97-AF65-F5344CB8AC3E}">
        <p14:creationId xmlns:p14="http://schemas.microsoft.com/office/powerpoint/2010/main" val="2613085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37186" b="46927"/>
          <a:stretch/>
        </p:blipFill>
        <p:spPr>
          <a:xfrm>
            <a:off x="0" y="1161143"/>
            <a:ext cx="9120776" cy="1086758"/>
          </a:xfrm>
          <a:prstGeom prst="rect">
            <a:avLst/>
          </a:prstGeom>
        </p:spPr>
      </p:pic>
      <p:sp>
        <p:nvSpPr>
          <p:cNvPr id="4" name="Title 1"/>
          <p:cNvSpPr txBox="1">
            <a:spLocks/>
          </p:cNvSpPr>
          <p:nvPr/>
        </p:nvSpPr>
        <p:spPr>
          <a:xfrm>
            <a:off x="628650" y="365126"/>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Calibri Light" panose="020F0302020204030204"/>
                <a:ea typeface="+mj-ea"/>
                <a:cs typeface="+mj-cs"/>
              </a:rPr>
              <a:t>Rectified Linear Unit</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5" name="Rectangle 4"/>
          <p:cNvSpPr/>
          <p:nvPr/>
        </p:nvSpPr>
        <p:spPr>
          <a:xfrm>
            <a:off x="7779657" y="4543583"/>
            <a:ext cx="1349828"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8157028" y="6487886"/>
            <a:ext cx="134982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Ranzato</a:t>
            </a:r>
            <a:endPar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pic>
        <p:nvPicPr>
          <p:cNvPr id="7" name="Slide">
            <a:extLst>
              <a:ext uri="{FF2B5EF4-FFF2-40B4-BE49-F238E27FC236}">
                <a16:creationId xmlns:a16="http://schemas.microsoft.com/office/drawing/2014/main" id="{E3AE6AFD-C060-4B9B-94FF-8E79AFC6F7F6}"/>
              </a:ext>
            </a:extLst>
          </p:cNvPr>
          <p:cNvPicPr>
            <a:picLocks noChangeAspect="1"/>
          </p:cNvPicPr>
          <p:nvPr/>
        </p:nvPicPr>
        <p:blipFill rotWithShape="1">
          <a:blip r:embed="rId2"/>
          <a:srcRect l="24506" t="52143" r="28569" b="2164"/>
          <a:stretch/>
        </p:blipFill>
        <p:spPr>
          <a:xfrm>
            <a:off x="1536535" y="2247901"/>
            <a:ext cx="6243122" cy="4559299"/>
          </a:xfrm>
          <a:prstGeom prst="rect">
            <a:avLst/>
          </a:prstGeom>
        </p:spPr>
      </p:pic>
    </p:spTree>
    <p:extLst>
      <p:ext uri="{BB962C8B-B14F-4D97-AF65-F5344CB8AC3E}">
        <p14:creationId xmlns:p14="http://schemas.microsoft.com/office/powerpoint/2010/main" val="30048271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9"/>
            <a:ext cx="8415989" cy="4340286"/>
          </a:xfrm>
        </p:spPr>
        <p:txBody>
          <a:bodyPr>
            <a:normAutofit/>
          </a:bodyPr>
          <a:lstStyle/>
          <a:p>
            <a:pPr marL="0" indent="0" fontAlgn="ctr">
              <a:buNone/>
            </a:pPr>
            <a:r>
              <a:rPr lang="en-US" i="1" dirty="0"/>
              <a:t>What is the relationship between SVMs </a:t>
            </a:r>
            <a:br>
              <a:rPr lang="en-US" i="1" dirty="0"/>
            </a:br>
            <a:r>
              <a:rPr lang="en-US" i="1" dirty="0"/>
              <a:t>and </a:t>
            </a:r>
            <a:r>
              <a:rPr lang="en-US" i="1" dirty="0" err="1"/>
              <a:t>perceptrons</a:t>
            </a:r>
            <a:r>
              <a:rPr lang="en-US" i="1" dirty="0"/>
              <a:t>?</a:t>
            </a:r>
          </a:p>
          <a:p>
            <a:pPr marL="0" indent="0" fontAlgn="ctr">
              <a:buNone/>
            </a:pPr>
            <a:endParaRPr lang="en-US" dirty="0"/>
          </a:p>
          <a:p>
            <a:pPr marL="0" indent="0" fontAlgn="ctr">
              <a:buNone/>
            </a:pPr>
            <a:r>
              <a:rPr lang="en-US" dirty="0"/>
              <a:t>SVMs attempt to learn the support vectors which maximize the margin between classes.</a:t>
            </a:r>
          </a:p>
          <a:p>
            <a:pPr marL="0" indent="0" fontAlgn="ctr">
              <a:buNone/>
            </a:pPr>
            <a:endParaRPr lang="en-US" dirty="0"/>
          </a:p>
          <a:p>
            <a:endParaRPr lang="en-US" dirty="0"/>
          </a:p>
        </p:txBody>
      </p:sp>
      <p:pic>
        <p:nvPicPr>
          <p:cNvPr id="5" name="Picture 4"/>
          <p:cNvPicPr>
            <a:picLocks noChangeAspect="1"/>
          </p:cNvPicPr>
          <p:nvPr/>
        </p:nvPicPr>
        <p:blipFill>
          <a:blip r:embed="rId3"/>
          <a:stretch>
            <a:fillRect/>
          </a:stretch>
        </p:blipFill>
        <p:spPr>
          <a:xfrm>
            <a:off x="5044923" y="3738095"/>
            <a:ext cx="3801174" cy="3002254"/>
          </a:xfrm>
          <a:prstGeom prst="rect">
            <a:avLst/>
          </a:prstGeom>
        </p:spPr>
      </p:pic>
      <p:cxnSp>
        <p:nvCxnSpPr>
          <p:cNvPr id="7" name="Straight Connector 6"/>
          <p:cNvCxnSpPr/>
          <p:nvPr/>
        </p:nvCxnSpPr>
        <p:spPr>
          <a:xfrm flipH="1" flipV="1">
            <a:off x="5210456" y="4224536"/>
            <a:ext cx="3517718" cy="1945449"/>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5210456" y="4660305"/>
            <a:ext cx="3517718" cy="192549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1711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6275"/>
            <a:ext cx="8415989" cy="6616392"/>
          </a:xfrm>
        </p:spPr>
        <p:txBody>
          <a:bodyPr>
            <a:normAutofit/>
          </a:bodyPr>
          <a:lstStyle/>
          <a:p>
            <a:pPr marL="0" indent="0" fontAlgn="ctr">
              <a:buNone/>
            </a:pPr>
            <a:r>
              <a:rPr lang="en-US" i="1" dirty="0"/>
              <a:t>What is the relationship between SVMs </a:t>
            </a:r>
            <a:br>
              <a:rPr lang="en-US" i="1" dirty="0"/>
            </a:br>
            <a:r>
              <a:rPr lang="en-US" i="1" dirty="0"/>
              <a:t>and </a:t>
            </a:r>
            <a:r>
              <a:rPr lang="en-US" i="1" dirty="0" err="1"/>
              <a:t>perceptrons</a:t>
            </a:r>
            <a:r>
              <a:rPr lang="en-US" i="1" dirty="0"/>
              <a:t>?</a:t>
            </a:r>
          </a:p>
          <a:p>
            <a:pPr marL="0" indent="0" fontAlgn="ctr">
              <a:buNone/>
            </a:pPr>
            <a:endParaRPr lang="en-US" dirty="0"/>
          </a:p>
          <a:p>
            <a:pPr marL="0" indent="0" fontAlgn="ctr">
              <a:buNone/>
            </a:pPr>
            <a:r>
              <a:rPr lang="en-US" dirty="0"/>
              <a:t>SVMs attempt to learn the support vectors which maximize the margin between classes.</a:t>
            </a:r>
          </a:p>
          <a:p>
            <a:pPr marL="0" indent="0" fontAlgn="ctr">
              <a:buNone/>
            </a:pPr>
            <a:r>
              <a:rPr lang="en-US" dirty="0"/>
              <a:t>A perceptron does not. </a:t>
            </a:r>
            <a:br>
              <a:rPr lang="en-US" dirty="0"/>
            </a:br>
            <a:r>
              <a:rPr lang="en-US" i="1" dirty="0"/>
              <a:t>Both of these perceptron classifiers are equivalent.</a:t>
            </a:r>
            <a:br>
              <a:rPr lang="en-US" dirty="0"/>
            </a:br>
            <a:br>
              <a:rPr lang="en-US" dirty="0"/>
            </a:br>
            <a:r>
              <a:rPr lang="en-US" dirty="0"/>
              <a:t>‘Perceptron of optimal </a:t>
            </a:r>
            <a:br>
              <a:rPr lang="en-US" dirty="0"/>
            </a:br>
            <a:r>
              <a:rPr lang="en-US" dirty="0"/>
              <a:t>stability’ is used in SVM:</a:t>
            </a:r>
          </a:p>
          <a:p>
            <a:pPr marL="0" indent="0" fontAlgn="ctr">
              <a:buNone/>
            </a:pPr>
            <a:endParaRPr lang="en-US" dirty="0"/>
          </a:p>
          <a:p>
            <a:pPr marL="0" indent="0" fontAlgn="ctr">
              <a:buNone/>
            </a:pPr>
            <a:r>
              <a:rPr lang="en-US" dirty="0"/>
              <a:t>Perceptron</a:t>
            </a:r>
            <a:br>
              <a:rPr lang="en-US" dirty="0"/>
            </a:br>
            <a:r>
              <a:rPr lang="en-US" dirty="0"/>
              <a:t>+ optimal stability</a:t>
            </a:r>
            <a:br>
              <a:rPr lang="en-US" dirty="0"/>
            </a:br>
            <a:r>
              <a:rPr lang="en-US" dirty="0"/>
              <a:t>+ kernel trick </a:t>
            </a:r>
            <a:br>
              <a:rPr lang="en-US" dirty="0"/>
            </a:br>
            <a:r>
              <a:rPr lang="en-US" i="1" dirty="0"/>
              <a:t>= foundations of SVM</a:t>
            </a:r>
          </a:p>
          <a:p>
            <a:pPr marL="0" indent="0" fontAlgn="ctr">
              <a:buNone/>
            </a:pPr>
            <a:endParaRPr lang="en-US" dirty="0"/>
          </a:p>
          <a:p>
            <a:pPr marL="0" indent="0" fontAlgn="ctr">
              <a:buNone/>
            </a:pPr>
            <a:endParaRPr lang="en-US" dirty="0"/>
          </a:p>
          <a:p>
            <a:endParaRPr lang="en-US" dirty="0"/>
          </a:p>
        </p:txBody>
      </p:sp>
      <p:pic>
        <p:nvPicPr>
          <p:cNvPr id="4" name="Picture 3"/>
          <p:cNvPicPr>
            <a:picLocks noChangeAspect="1"/>
          </p:cNvPicPr>
          <p:nvPr/>
        </p:nvPicPr>
        <p:blipFill>
          <a:blip r:embed="rId3"/>
          <a:stretch>
            <a:fillRect/>
          </a:stretch>
        </p:blipFill>
        <p:spPr>
          <a:xfrm>
            <a:off x="4965711" y="3687090"/>
            <a:ext cx="3974641" cy="3151067"/>
          </a:xfrm>
          <a:prstGeom prst="rect">
            <a:avLst/>
          </a:prstGeom>
        </p:spPr>
      </p:pic>
    </p:spTree>
    <p:extLst>
      <p:ext uri="{BB962C8B-B14F-4D97-AF65-F5344CB8AC3E}">
        <p14:creationId xmlns:p14="http://schemas.microsoft.com/office/powerpoint/2010/main" val="3943634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9"/>
            <a:ext cx="8415989" cy="4340286"/>
          </a:xfrm>
        </p:spPr>
        <p:txBody>
          <a:bodyPr>
            <a:normAutofit/>
          </a:bodyPr>
          <a:lstStyle/>
          <a:p>
            <a:pPr marL="0" indent="0" fontAlgn="ctr">
              <a:buNone/>
            </a:pPr>
            <a:r>
              <a:rPr lang="en-US" i="1" dirty="0"/>
              <a:t>Why is pooling useful again?</a:t>
            </a:r>
            <a:br>
              <a:rPr lang="en-US" i="1" dirty="0"/>
            </a:br>
            <a:r>
              <a:rPr lang="en-US" i="1" dirty="0"/>
              <a:t>What kinds of pooling operations might we consider?</a:t>
            </a:r>
            <a:endParaRPr lang="en-US" dirty="0"/>
          </a:p>
          <a:p>
            <a:endParaRPr lang="en-US" dirty="0"/>
          </a:p>
        </p:txBody>
      </p:sp>
    </p:spTree>
    <p:extLst>
      <p:ext uri="{BB962C8B-B14F-4D97-AF65-F5344CB8AC3E}">
        <p14:creationId xmlns:p14="http://schemas.microsoft.com/office/powerpoint/2010/main" val="34523177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Rectangle 2"/>
          <p:cNvSpPr/>
          <p:nvPr/>
        </p:nvSpPr>
        <p:spPr>
          <a:xfrm>
            <a:off x="3469906" y="1292110"/>
            <a:ext cx="4991091" cy="14187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114"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p:cNvSpPr txBox="1"/>
          <p:nvPr/>
        </p:nvSpPr>
        <p:spPr>
          <a:xfrm>
            <a:off x="3539579" y="1034251"/>
            <a:ext cx="5592809" cy="2302938"/>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t>By </a:t>
            </a:r>
            <a:r>
              <a:rPr kumimoji="0" lang="en-US" sz="2394" b="0" i="1" u="none" strike="noStrike" kern="1200" cap="none" spc="0" normalizeH="0" baseline="0" noProof="0" dirty="0">
                <a:ln>
                  <a:noFill/>
                </a:ln>
                <a:solidFill>
                  <a:prstClr val="black"/>
                </a:solidFill>
                <a:effectLst/>
                <a:uLnTx/>
                <a:uFillTx/>
                <a:latin typeface="Calibri" panose="020F0502020204030204"/>
                <a:ea typeface="+mn-ea"/>
                <a:cs typeface="+mn-cs"/>
              </a:rPr>
              <a:t>pooling </a:t>
            </a:r>
            <a: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t>responses at different locations, </a:t>
            </a:r>
            <a:b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t>we gain robustness to the exact spatial location of image features.</a:t>
            </a:r>
          </a:p>
          <a:p>
            <a:pPr marL="0" marR="0" lvl="0" indent="0" algn="l" defTabSz="912114" rtl="0" eaLnBrk="1" fontAlgn="auto" latinLnBrk="0" hangingPunct="1">
              <a:lnSpc>
                <a:spcPct val="100000"/>
              </a:lnSpc>
              <a:spcBef>
                <a:spcPts val="0"/>
              </a:spcBef>
              <a:spcAft>
                <a:spcPts val="0"/>
              </a:spcAft>
              <a:buClrTx/>
              <a:buSzTx/>
              <a:buFontTx/>
              <a:buNone/>
              <a:tabLst/>
              <a:defRPr/>
            </a:pPr>
            <a:endParaRPr lang="en-US" sz="2394" dirty="0">
              <a:solidFill>
                <a:prstClr val="black"/>
              </a:solidFill>
              <a:latin typeface="Calibri" panose="020F0502020204030204"/>
            </a:endParaRPr>
          </a:p>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t>Useful for </a:t>
            </a:r>
            <a:r>
              <a:rPr kumimoji="0" lang="en-US" sz="2394" b="0" i="1" u="none" strike="noStrike" kern="1200" cap="none" spc="0" normalizeH="0" baseline="0" noProof="0" dirty="0">
                <a:ln>
                  <a:noFill/>
                </a:ln>
                <a:solidFill>
                  <a:prstClr val="black"/>
                </a:solidFill>
                <a:effectLst/>
                <a:uLnTx/>
                <a:uFillTx/>
                <a:latin typeface="Calibri" panose="020F0502020204030204"/>
                <a:ea typeface="+mn-ea"/>
                <a:cs typeface="+mn-cs"/>
              </a:rPr>
              <a:t>classification, </a:t>
            </a:r>
            <a:r>
              <a:rPr kumimoji="0" lang="en-US" sz="2394" b="0" u="none" strike="noStrike" kern="1200" cap="none" spc="0" normalizeH="0" baseline="0" noProof="0" dirty="0">
                <a:ln>
                  <a:noFill/>
                </a:ln>
                <a:solidFill>
                  <a:prstClr val="black"/>
                </a:solidFill>
                <a:effectLst/>
                <a:uLnTx/>
                <a:uFillTx/>
                <a:latin typeface="Calibri" panose="020F0502020204030204"/>
                <a:ea typeface="+mn-ea"/>
                <a:cs typeface="+mn-cs"/>
              </a:rPr>
              <a:t>when I don’t care about _where_ I ‘see’ a feature!</a:t>
            </a:r>
            <a:endPar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0A2365E-5FF0-42CF-96B8-07D45D217936}"/>
              </a:ext>
            </a:extLst>
          </p:cNvPr>
          <p:cNvSpPr txBox="1"/>
          <p:nvPr/>
        </p:nvSpPr>
        <p:spPr>
          <a:xfrm>
            <a:off x="2295144" y="5916168"/>
            <a:ext cx="1591056" cy="646331"/>
          </a:xfrm>
          <a:prstGeom prst="rect">
            <a:avLst/>
          </a:prstGeom>
          <a:noFill/>
        </p:spPr>
        <p:txBody>
          <a:bodyPr wrap="square" rtlCol="0">
            <a:spAutoFit/>
          </a:bodyPr>
          <a:lstStyle/>
          <a:p>
            <a:r>
              <a:rPr lang="en-US" dirty="0"/>
              <a:t>Convolutional layer output</a:t>
            </a:r>
          </a:p>
        </p:txBody>
      </p:sp>
      <p:sp>
        <p:nvSpPr>
          <p:cNvPr id="6" name="TextBox 5">
            <a:extLst>
              <a:ext uri="{FF2B5EF4-FFF2-40B4-BE49-F238E27FC236}">
                <a16:creationId xmlns:a16="http://schemas.microsoft.com/office/drawing/2014/main" id="{799F2B15-937B-4453-939A-6682A539F0BF}"/>
              </a:ext>
            </a:extLst>
          </p:cNvPr>
          <p:cNvSpPr txBox="1"/>
          <p:nvPr/>
        </p:nvSpPr>
        <p:spPr>
          <a:xfrm>
            <a:off x="7315200" y="5059757"/>
            <a:ext cx="1609344" cy="646331"/>
          </a:xfrm>
          <a:prstGeom prst="rect">
            <a:avLst/>
          </a:prstGeom>
          <a:noFill/>
        </p:spPr>
        <p:txBody>
          <a:bodyPr wrap="square" rtlCol="0">
            <a:spAutoFit/>
          </a:bodyPr>
          <a:lstStyle/>
          <a:p>
            <a:r>
              <a:rPr lang="en-US" dirty="0"/>
              <a:t>Pooling layer output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666" y="365782"/>
            <a:ext cx="8202364" cy="1325362"/>
          </a:xfrm>
        </p:spPr>
        <p:txBody>
          <a:bodyPr/>
          <a:lstStyle/>
          <a:p>
            <a:r>
              <a:rPr lang="en-US" dirty="0"/>
              <a:t>Pooling is similar to </a:t>
            </a:r>
            <a:r>
              <a:rPr lang="en-US" dirty="0" err="1"/>
              <a:t>downsampling</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86975" y="1391400"/>
            <a:ext cx="4218359" cy="4218359"/>
          </a:xfrm>
          <a:prstGeom prst="rect">
            <a:avLst/>
          </a:prstGeom>
        </p:spPr>
      </p:pic>
      <p:sp>
        <p:nvSpPr>
          <p:cNvPr id="7" name="TextBox 6"/>
          <p:cNvSpPr txBox="1"/>
          <p:nvPr/>
        </p:nvSpPr>
        <p:spPr>
          <a:xfrm>
            <a:off x="342013" y="3500579"/>
            <a:ext cx="3485638" cy="1566070"/>
          </a:xfrm>
          <a:prstGeom prst="rect">
            <a:avLst/>
          </a:prstGeom>
          <a:noFill/>
        </p:spPr>
        <p:txBody>
          <a:bodyPr wrap="square" rtlCol="0">
            <a:spAutoFit/>
          </a:bodyPr>
          <a:lstStyle/>
          <a:p>
            <a:pPr marL="0" marR="0" lvl="0" indent="0" defTabSz="912114" rtl="0" eaLnBrk="1" fontAlgn="auto" latinLnBrk="0" hangingPunct="1">
              <a:lnSpc>
                <a:spcPct val="100000"/>
              </a:lnSpc>
              <a:spcBef>
                <a:spcPts val="0"/>
              </a:spcBef>
              <a:spcAft>
                <a:spcPts val="0"/>
              </a:spcAft>
              <a:buClrTx/>
              <a:buSzTx/>
              <a:buFontTx/>
              <a:buNone/>
              <a:tabLst/>
              <a:defRPr/>
            </a:pPr>
            <a: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t>…except sometimes we don’t want to blur,</a:t>
            </a:r>
            <a:b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394" b="0" i="0" u="none" strike="noStrike" kern="1200" cap="none" spc="0" normalizeH="0" baseline="0" noProof="0" dirty="0">
                <a:ln>
                  <a:noFill/>
                </a:ln>
                <a:solidFill>
                  <a:prstClr val="black"/>
                </a:solidFill>
                <a:effectLst/>
                <a:uLnTx/>
                <a:uFillTx/>
                <a:latin typeface="Calibri" panose="020F0502020204030204"/>
                <a:ea typeface="+mn-ea"/>
                <a:cs typeface="+mn-cs"/>
              </a:rPr>
              <a:t>as other functions might be better for classification.</a:t>
            </a:r>
          </a:p>
        </p:txBody>
      </p:sp>
      <p:sp>
        <p:nvSpPr>
          <p:cNvPr id="3" name="TextBox 2">
            <a:extLst>
              <a:ext uri="{FF2B5EF4-FFF2-40B4-BE49-F238E27FC236}">
                <a16:creationId xmlns:a16="http://schemas.microsoft.com/office/drawing/2014/main" id="{77EB99A3-329E-4FE7-863A-4C865FA4E749}"/>
              </a:ext>
            </a:extLst>
          </p:cNvPr>
          <p:cNvSpPr txBox="1"/>
          <p:nvPr/>
        </p:nvSpPr>
        <p:spPr>
          <a:xfrm>
            <a:off x="342013" y="1810512"/>
            <a:ext cx="3090672" cy="830997"/>
          </a:xfrm>
          <a:prstGeom prst="rect">
            <a:avLst/>
          </a:prstGeom>
          <a:noFill/>
        </p:spPr>
        <p:txBody>
          <a:bodyPr wrap="square" rtlCol="0">
            <a:spAutoFit/>
          </a:bodyPr>
          <a:lstStyle/>
          <a:p>
            <a:r>
              <a:rPr lang="en-US" sz="2400" dirty="0"/>
              <a:t>…but on feature maps, not the input!</a:t>
            </a:r>
          </a:p>
        </p:txBody>
      </p:sp>
    </p:spTree>
    <p:extLst>
      <p:ext uri="{BB962C8B-B14F-4D97-AF65-F5344CB8AC3E}">
        <p14:creationId xmlns:p14="http://schemas.microsoft.com/office/powerpoint/2010/main" val="21973523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46084"/>
          <a:stretch/>
        </p:blipFill>
        <p:spPr>
          <a:xfrm>
            <a:off x="11612" y="10773"/>
            <a:ext cx="9120776" cy="3688209"/>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r="1635"/>
          <a:stretch/>
        </p:blipFill>
        <p:spPr>
          <a:xfrm>
            <a:off x="524656" y="1500336"/>
            <a:ext cx="7999680" cy="4693399"/>
          </a:xfrm>
          <a:prstGeom prst="rect">
            <a:avLst/>
          </a:prstGeom>
        </p:spPr>
      </p:pic>
      <p:sp>
        <p:nvSpPr>
          <p:cNvPr id="3" name="TextBox 2"/>
          <p:cNvSpPr txBox="1"/>
          <p:nvPr/>
        </p:nvSpPr>
        <p:spPr>
          <a:xfrm>
            <a:off x="7916285" y="6447882"/>
            <a:ext cx="1216103"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Wikipedia</a:t>
            </a:r>
          </a:p>
        </p:txBody>
      </p:sp>
      <p:sp>
        <p:nvSpPr>
          <p:cNvPr id="4" name="Title 1"/>
          <p:cNvSpPr txBox="1">
            <a:spLocks/>
          </p:cNvSpPr>
          <p:nvPr/>
        </p:nvSpPr>
        <p:spPr>
          <a:xfrm>
            <a:off x="638666" y="365782"/>
            <a:ext cx="7866669" cy="13253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2114" rtl="0" eaLnBrk="1" fontAlgn="auto" latinLnBrk="0" hangingPunct="1">
              <a:lnSpc>
                <a:spcPct val="90000"/>
              </a:lnSpc>
              <a:spcBef>
                <a:spcPct val="0"/>
              </a:spcBef>
              <a:spcAft>
                <a:spcPts val="0"/>
              </a:spcAft>
              <a:buClrTx/>
              <a:buSzTx/>
              <a:buFontTx/>
              <a:buNone/>
              <a:tabLst/>
              <a:defRPr/>
            </a:pPr>
            <a:r>
              <a:rPr kumimoji="0" lang="en-US" sz="4389" b="0" i="0" u="none" strike="noStrike" kern="1200" cap="none" spc="0" normalizeH="0" baseline="0" noProof="0" dirty="0">
                <a:ln>
                  <a:noFill/>
                </a:ln>
                <a:solidFill>
                  <a:prstClr val="black"/>
                </a:solidFill>
                <a:effectLst/>
                <a:uLnTx/>
                <a:uFillTx/>
                <a:latin typeface="Calibri Light" panose="020F0302020204030204"/>
                <a:ea typeface="+mj-ea"/>
                <a:cs typeface="+mj-cs"/>
              </a:rPr>
              <a:t>Max pooling</a:t>
            </a:r>
          </a:p>
        </p:txBody>
      </p:sp>
    </p:spTree>
    <p:extLst>
      <p:ext uri="{BB962C8B-B14F-4D97-AF65-F5344CB8AC3E}">
        <p14:creationId xmlns:p14="http://schemas.microsoft.com/office/powerpoint/2010/main" val="41226743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8"/>
            <a:ext cx="8415989" cy="5971053"/>
          </a:xfrm>
        </p:spPr>
        <p:txBody>
          <a:bodyPr>
            <a:normAutofit lnSpcReduction="10000"/>
          </a:bodyPr>
          <a:lstStyle/>
          <a:p>
            <a:pPr marL="0" indent="0" fontAlgn="ctr">
              <a:buNone/>
            </a:pPr>
            <a:r>
              <a:rPr lang="en-US" i="1" dirty="0"/>
              <a:t>OK, so does pooling give us rotation invariance?</a:t>
            </a:r>
          </a:p>
          <a:p>
            <a:pPr marL="0" indent="0" fontAlgn="ctr">
              <a:buNone/>
            </a:pPr>
            <a:r>
              <a:rPr lang="en-US" i="1" dirty="0"/>
              <a:t>What about scale invariance?</a:t>
            </a:r>
          </a:p>
          <a:p>
            <a:pPr marL="0" indent="0" fontAlgn="ctr">
              <a:buNone/>
            </a:pPr>
            <a:endParaRPr lang="en-US" i="1" dirty="0"/>
          </a:p>
          <a:p>
            <a:pPr marL="0" indent="0" fontAlgn="ctr">
              <a:buNone/>
            </a:pPr>
            <a:r>
              <a:rPr lang="en-US" dirty="0"/>
              <a:t>Convolution is translation invariant (‘shift-invariant’) – we could shift the image and the kernel would give us a corresponding shift in the feature map.</a:t>
            </a:r>
          </a:p>
          <a:p>
            <a:pPr marL="0" indent="0" fontAlgn="ctr">
              <a:buNone/>
            </a:pPr>
            <a:endParaRPr lang="en-US" dirty="0"/>
          </a:p>
          <a:p>
            <a:pPr marL="0" indent="0" fontAlgn="ctr">
              <a:buNone/>
            </a:pPr>
            <a:r>
              <a:rPr lang="en-US" dirty="0"/>
              <a:t>But if we rotated or scaled the input, the same kernel would give a very different response.</a:t>
            </a:r>
          </a:p>
          <a:p>
            <a:pPr marL="0" indent="0">
              <a:buNone/>
            </a:pPr>
            <a:endParaRPr lang="en-US" dirty="0"/>
          </a:p>
          <a:p>
            <a:pPr marL="0" indent="0">
              <a:buNone/>
            </a:pPr>
            <a:r>
              <a:rPr lang="en-US" dirty="0"/>
              <a:t>Pooling lets us aggregate (avg) or pick from (max) responses, but the kernels themselves must be trained on and so learn to activate on scaled or rotated instances of the object.</a:t>
            </a:r>
          </a:p>
        </p:txBody>
      </p:sp>
    </p:spTree>
    <p:extLst>
      <p:ext uri="{BB962C8B-B14F-4D97-AF65-F5344CB8AC3E}">
        <p14:creationId xmlns:p14="http://schemas.microsoft.com/office/powerpoint/2010/main" val="512999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nter image description here">
            <a:extLst>
              <a:ext uri="{FF2B5EF4-FFF2-40B4-BE49-F238E27FC236}">
                <a16:creationId xmlns:a16="http://schemas.microsoft.com/office/drawing/2014/main" id="{D24B9E57-9B38-47FE-82C7-83F6327551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339" r="11477" b="46933"/>
          <a:stretch/>
        </p:blipFill>
        <p:spPr bwMode="auto">
          <a:xfrm>
            <a:off x="1203423" y="1417320"/>
            <a:ext cx="6934737" cy="40233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F9563B3-8B29-4789-AB6E-F17E6354B18B}"/>
              </a:ext>
            </a:extLst>
          </p:cNvPr>
          <p:cNvSpPr txBox="1"/>
          <p:nvPr/>
        </p:nvSpPr>
        <p:spPr>
          <a:xfrm>
            <a:off x="2715768" y="5822162"/>
            <a:ext cx="6922008" cy="369332"/>
          </a:xfrm>
          <a:prstGeom prst="rect">
            <a:avLst/>
          </a:prstGeom>
          <a:noFill/>
        </p:spPr>
        <p:txBody>
          <a:bodyPr wrap="square" rtlCol="0">
            <a:spAutoFit/>
          </a:bodyPr>
          <a:lstStyle/>
          <a:p>
            <a:r>
              <a:rPr lang="en-US" dirty="0"/>
              <a:t>Fig 9.9, Goodfellow et al. [the book]</a:t>
            </a:r>
          </a:p>
        </p:txBody>
      </p:sp>
      <p:sp>
        <p:nvSpPr>
          <p:cNvPr id="5" name="TextBox 4">
            <a:extLst>
              <a:ext uri="{FF2B5EF4-FFF2-40B4-BE49-F238E27FC236}">
                <a16:creationId xmlns:a16="http://schemas.microsoft.com/office/drawing/2014/main" id="{94C5E53C-B69A-477E-AF49-23C8FE276EB7}"/>
              </a:ext>
            </a:extLst>
          </p:cNvPr>
          <p:cNvSpPr txBox="1"/>
          <p:nvPr/>
        </p:nvSpPr>
        <p:spPr>
          <a:xfrm>
            <a:off x="275772" y="218228"/>
            <a:ext cx="7590971" cy="584775"/>
          </a:xfrm>
          <a:prstGeom prst="rect">
            <a:avLst/>
          </a:prstGeom>
          <a:noFill/>
        </p:spPr>
        <p:txBody>
          <a:bodyPr wrap="square" rtlCol="0">
            <a:spAutoFit/>
          </a:bodyPr>
          <a:lstStyle/>
          <a:p>
            <a:r>
              <a:rPr lang="en-US" sz="3200" dirty="0"/>
              <a:t>If we max pooled over depth (# kernels)…</a:t>
            </a:r>
          </a:p>
        </p:txBody>
      </p:sp>
    </p:spTree>
    <p:extLst>
      <p:ext uri="{BB962C8B-B14F-4D97-AF65-F5344CB8AC3E}">
        <p14:creationId xmlns:p14="http://schemas.microsoft.com/office/powerpoint/2010/main" val="1053385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5226011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52102"/>
          <a:stretch/>
        </p:blipFill>
        <p:spPr>
          <a:xfrm>
            <a:off x="11612" y="10773"/>
            <a:ext cx="9120776" cy="3276507"/>
          </a:xfrm>
          <a:prstGeom prst="rect">
            <a:avLst/>
          </a:prstGeom>
        </p:spPr>
      </p:pic>
    </p:spTree>
    <p:extLst>
      <p:ext uri="{BB962C8B-B14F-4D97-AF65-F5344CB8AC3E}">
        <p14:creationId xmlns:p14="http://schemas.microsoft.com/office/powerpoint/2010/main" val="16372107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9"/>
            <a:ext cx="8415989" cy="4340286"/>
          </a:xfrm>
        </p:spPr>
        <p:txBody>
          <a:bodyPr>
            <a:normAutofit/>
          </a:bodyPr>
          <a:lstStyle/>
          <a:p>
            <a:pPr marL="0" indent="0" fontAlgn="ctr">
              <a:buNone/>
            </a:pPr>
            <a:r>
              <a:rPr lang="en-US" i="1" dirty="0"/>
              <a:t>I’ve heard about many more terms of jargon!</a:t>
            </a:r>
          </a:p>
          <a:p>
            <a:pPr marL="0" indent="0" fontAlgn="ctr">
              <a:buNone/>
            </a:pPr>
            <a:endParaRPr lang="en-US" i="1" dirty="0"/>
          </a:p>
          <a:p>
            <a:pPr marL="0" indent="0" fontAlgn="ctr">
              <a:buNone/>
            </a:pPr>
            <a:r>
              <a:rPr lang="en-US" i="1" dirty="0"/>
              <a:t>Skip connections</a:t>
            </a:r>
          </a:p>
          <a:p>
            <a:pPr marL="0" indent="0" fontAlgn="ctr">
              <a:buNone/>
            </a:pPr>
            <a:r>
              <a:rPr lang="en-US" i="1" dirty="0"/>
              <a:t>Residual connections</a:t>
            </a:r>
            <a:endParaRPr lang="en-US" dirty="0"/>
          </a:p>
          <a:p>
            <a:pPr marL="0" indent="0" fontAlgn="ctr">
              <a:buNone/>
            </a:pPr>
            <a:r>
              <a:rPr lang="en-US" i="1" dirty="0"/>
              <a:t>Batch normalization</a:t>
            </a:r>
          </a:p>
          <a:p>
            <a:pPr marL="0" indent="0" fontAlgn="ctr">
              <a:buNone/>
            </a:pPr>
            <a:endParaRPr lang="en-US" i="1" dirty="0"/>
          </a:p>
          <a:p>
            <a:pPr marL="0" indent="0" fontAlgn="ctr">
              <a:buNone/>
            </a:pPr>
            <a:r>
              <a:rPr lang="en-US" i="1" dirty="0"/>
              <a:t>…we’ll get to these in a little while.</a:t>
            </a:r>
          </a:p>
        </p:txBody>
      </p:sp>
    </p:spTree>
    <p:extLst>
      <p:ext uri="{BB962C8B-B14F-4D97-AF65-F5344CB8AC3E}">
        <p14:creationId xmlns:p14="http://schemas.microsoft.com/office/powerpoint/2010/main" val="13211320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brown and white dog&#10;&#10;Description generated with high confidence">
            <a:extLst>
              <a:ext uri="{FF2B5EF4-FFF2-40B4-BE49-F238E27FC236}">
                <a16:creationId xmlns:a16="http://schemas.microsoft.com/office/drawing/2014/main" id="{77CB2355-2006-4908-9752-59AB8ADDB9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2032" y="1664677"/>
            <a:ext cx="7099866" cy="3470031"/>
          </a:xfrm>
          <a:prstGeom prst="rect">
            <a:avLst/>
          </a:prstGeom>
        </p:spPr>
      </p:pic>
    </p:spTree>
    <p:extLst>
      <p:ext uri="{BB962C8B-B14F-4D97-AF65-F5344CB8AC3E}">
        <p14:creationId xmlns:p14="http://schemas.microsoft.com/office/powerpoint/2010/main" val="1413594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different types of food&#10;&#10;Description generated with high confidence">
            <a:extLst>
              <a:ext uri="{FF2B5EF4-FFF2-40B4-BE49-F238E27FC236}">
                <a16:creationId xmlns:a16="http://schemas.microsoft.com/office/drawing/2014/main" id="{E58A5EC7-1CE4-453B-B797-6A5AC17619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1758" y="597759"/>
            <a:ext cx="5700485" cy="5662482"/>
          </a:xfrm>
          <a:prstGeom prst="rect">
            <a:avLst/>
          </a:prstGeom>
        </p:spPr>
      </p:pic>
    </p:spTree>
    <p:extLst>
      <p:ext uri="{BB962C8B-B14F-4D97-AF65-F5344CB8AC3E}">
        <p14:creationId xmlns:p14="http://schemas.microsoft.com/office/powerpoint/2010/main" val="21991959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photo, different, dog, same&#10;&#10;Description generated with very high confidence">
            <a:extLst>
              <a:ext uri="{FF2B5EF4-FFF2-40B4-BE49-F238E27FC236}">
                <a16:creationId xmlns:a16="http://schemas.microsoft.com/office/drawing/2014/main" id="{CD0DE164-A3DB-4DCA-B8EB-8643D2332A5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06393" y="722001"/>
            <a:ext cx="5399127" cy="5436290"/>
          </a:xfrm>
        </p:spPr>
      </p:pic>
    </p:spTree>
    <p:extLst>
      <p:ext uri="{BB962C8B-B14F-4D97-AF65-F5344CB8AC3E}">
        <p14:creationId xmlns:p14="http://schemas.microsoft.com/office/powerpoint/2010/main" val="28476694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 Neural Networks</a:t>
            </a:r>
          </a:p>
        </p:txBody>
      </p:sp>
      <p:sp>
        <p:nvSpPr>
          <p:cNvPr id="3" name="Content Placeholder 2"/>
          <p:cNvSpPr>
            <a:spLocks noGrp="1"/>
          </p:cNvSpPr>
          <p:nvPr>
            <p:ph type="body" idx="1"/>
          </p:nvPr>
        </p:nvSpPr>
        <p:spPr/>
        <p:txBody>
          <a:bodyPr/>
          <a:lstStyle/>
          <a:p>
            <a:r>
              <a:rPr lang="en-US" dirty="0"/>
              <a:t>Learning the weight matrices </a:t>
            </a:r>
            <a:r>
              <a:rPr lang="en-US" b="1" i="1" dirty="0"/>
              <a:t>W</a:t>
            </a:r>
          </a:p>
        </p:txBody>
      </p:sp>
    </p:spTree>
    <p:extLst>
      <p:ext uri="{BB962C8B-B14F-4D97-AF65-F5344CB8AC3E}">
        <p14:creationId xmlns:p14="http://schemas.microsoft.com/office/powerpoint/2010/main" val="29858614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Gradient descent</a:t>
            </a:r>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4" name="Freeform: Shape 13"/>
          <p:cNvSpPr/>
          <p:nvPr/>
        </p:nvSpPr>
        <p:spPr>
          <a:xfrm>
            <a:off x="2235201" y="3335083"/>
            <a:ext cx="3454400" cy="1914252"/>
          </a:xfrm>
          <a:custGeom>
            <a:avLst/>
            <a:gdLst>
              <a:gd name="connsiteX0" fmla="*/ 0 w 3454400"/>
              <a:gd name="connsiteY0" fmla="*/ 16911 h 1914252"/>
              <a:gd name="connsiteX1" fmla="*/ 508000 w 3454400"/>
              <a:gd name="connsiteY1" fmla="*/ 366866 h 1914252"/>
              <a:gd name="connsiteX2" fmla="*/ 801511 w 3454400"/>
              <a:gd name="connsiteY2" fmla="*/ 999044 h 1914252"/>
              <a:gd name="connsiteX3" fmla="*/ 970844 w 3454400"/>
              <a:gd name="connsiteY3" fmla="*/ 1665089 h 1914252"/>
              <a:gd name="connsiteX4" fmla="*/ 1535289 w 3454400"/>
              <a:gd name="connsiteY4" fmla="*/ 1913444 h 1914252"/>
              <a:gd name="connsiteX5" fmla="*/ 2212622 w 3454400"/>
              <a:gd name="connsiteY5" fmla="*/ 1710244 h 1914252"/>
              <a:gd name="connsiteX6" fmla="*/ 2641600 w 3454400"/>
              <a:gd name="connsiteY6" fmla="*/ 908733 h 1914252"/>
              <a:gd name="connsiteX7" fmla="*/ 2968977 w 3454400"/>
              <a:gd name="connsiteY7" fmla="*/ 389444 h 1914252"/>
              <a:gd name="connsiteX8" fmla="*/ 3454400 w 3454400"/>
              <a:gd name="connsiteY8" fmla="*/ 5622 h 191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4400" h="1914252">
                <a:moveTo>
                  <a:pt x="0" y="16911"/>
                </a:moveTo>
                <a:cubicBezTo>
                  <a:pt x="187207" y="110044"/>
                  <a:pt x="374415" y="203177"/>
                  <a:pt x="508000" y="366866"/>
                </a:cubicBezTo>
                <a:cubicBezTo>
                  <a:pt x="641585" y="530555"/>
                  <a:pt x="724370" y="782674"/>
                  <a:pt x="801511" y="999044"/>
                </a:cubicBezTo>
                <a:cubicBezTo>
                  <a:pt x="878652" y="1215414"/>
                  <a:pt x="848548" y="1512689"/>
                  <a:pt x="970844" y="1665089"/>
                </a:cubicBezTo>
                <a:cubicBezTo>
                  <a:pt x="1093140" y="1817489"/>
                  <a:pt x="1328326" y="1905918"/>
                  <a:pt x="1535289" y="1913444"/>
                </a:cubicBezTo>
                <a:cubicBezTo>
                  <a:pt x="1742252" y="1920970"/>
                  <a:pt x="2028237" y="1877696"/>
                  <a:pt x="2212622" y="1710244"/>
                </a:cubicBezTo>
                <a:cubicBezTo>
                  <a:pt x="2397007" y="1542792"/>
                  <a:pt x="2515541" y="1128866"/>
                  <a:pt x="2641600" y="908733"/>
                </a:cubicBezTo>
                <a:cubicBezTo>
                  <a:pt x="2767659" y="688600"/>
                  <a:pt x="2833510" y="539962"/>
                  <a:pt x="2968977" y="389444"/>
                </a:cubicBezTo>
                <a:cubicBezTo>
                  <a:pt x="3104444" y="238926"/>
                  <a:pt x="3401719" y="-43296"/>
                  <a:pt x="3454400" y="562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16" name="TextBox 15"/>
          <p:cNvSpPr txBox="1"/>
          <p:nvPr/>
        </p:nvSpPr>
        <p:spPr>
          <a:xfrm>
            <a:off x="1559630" y="2558799"/>
            <a:ext cx="506237" cy="369332"/>
          </a:xfrm>
          <a:prstGeom prst="rect">
            <a:avLst/>
          </a:prstGeom>
          <a:noFill/>
        </p:spPr>
        <p:txBody>
          <a:bodyPr wrap="square" rtlCol="0">
            <a:spAutoFit/>
          </a:bodyPr>
          <a:lstStyle/>
          <a:p>
            <a:r>
              <a:rPr lang="en-US" i="1" dirty="0"/>
              <a:t>f(x)</a:t>
            </a:r>
          </a:p>
        </p:txBody>
      </p:sp>
    </p:spTree>
    <p:extLst>
      <p:ext uri="{BB962C8B-B14F-4D97-AF65-F5344CB8AC3E}">
        <p14:creationId xmlns:p14="http://schemas.microsoft.com/office/powerpoint/2010/main" val="12576480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General approach</a:t>
            </a:r>
          </a:p>
        </p:txBody>
      </p:sp>
      <p:sp>
        <p:nvSpPr>
          <p:cNvPr id="7" name="Content Placeholder 6"/>
          <p:cNvSpPr>
            <a:spLocks noGrp="1"/>
          </p:cNvSpPr>
          <p:nvPr>
            <p:ph idx="1"/>
          </p:nvPr>
        </p:nvSpPr>
        <p:spPr/>
        <p:txBody>
          <a:bodyPr/>
          <a:lstStyle/>
          <a:p>
            <a:pPr marL="0" indent="0">
              <a:buNone/>
            </a:pPr>
            <a:r>
              <a:rPr lang="en-US" dirty="0"/>
              <a:t>Pick random starting point.</a:t>
            </a:r>
          </a:p>
          <a:p>
            <a:endParaRPr lang="en-US" dirty="0"/>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4" name="Freeform: Shape 13"/>
          <p:cNvSpPr/>
          <p:nvPr/>
        </p:nvSpPr>
        <p:spPr>
          <a:xfrm>
            <a:off x="2235201" y="3335083"/>
            <a:ext cx="3454400" cy="1914252"/>
          </a:xfrm>
          <a:custGeom>
            <a:avLst/>
            <a:gdLst>
              <a:gd name="connsiteX0" fmla="*/ 0 w 3454400"/>
              <a:gd name="connsiteY0" fmla="*/ 16911 h 1914252"/>
              <a:gd name="connsiteX1" fmla="*/ 508000 w 3454400"/>
              <a:gd name="connsiteY1" fmla="*/ 366866 h 1914252"/>
              <a:gd name="connsiteX2" fmla="*/ 801511 w 3454400"/>
              <a:gd name="connsiteY2" fmla="*/ 999044 h 1914252"/>
              <a:gd name="connsiteX3" fmla="*/ 970844 w 3454400"/>
              <a:gd name="connsiteY3" fmla="*/ 1665089 h 1914252"/>
              <a:gd name="connsiteX4" fmla="*/ 1535289 w 3454400"/>
              <a:gd name="connsiteY4" fmla="*/ 1913444 h 1914252"/>
              <a:gd name="connsiteX5" fmla="*/ 2212622 w 3454400"/>
              <a:gd name="connsiteY5" fmla="*/ 1710244 h 1914252"/>
              <a:gd name="connsiteX6" fmla="*/ 2641600 w 3454400"/>
              <a:gd name="connsiteY6" fmla="*/ 908733 h 1914252"/>
              <a:gd name="connsiteX7" fmla="*/ 2968977 w 3454400"/>
              <a:gd name="connsiteY7" fmla="*/ 389444 h 1914252"/>
              <a:gd name="connsiteX8" fmla="*/ 3454400 w 3454400"/>
              <a:gd name="connsiteY8" fmla="*/ 5622 h 191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4400" h="1914252">
                <a:moveTo>
                  <a:pt x="0" y="16911"/>
                </a:moveTo>
                <a:cubicBezTo>
                  <a:pt x="187207" y="110044"/>
                  <a:pt x="374415" y="203177"/>
                  <a:pt x="508000" y="366866"/>
                </a:cubicBezTo>
                <a:cubicBezTo>
                  <a:pt x="641585" y="530555"/>
                  <a:pt x="724370" y="782674"/>
                  <a:pt x="801511" y="999044"/>
                </a:cubicBezTo>
                <a:cubicBezTo>
                  <a:pt x="878652" y="1215414"/>
                  <a:pt x="848548" y="1512689"/>
                  <a:pt x="970844" y="1665089"/>
                </a:cubicBezTo>
                <a:cubicBezTo>
                  <a:pt x="1093140" y="1817489"/>
                  <a:pt x="1328326" y="1905918"/>
                  <a:pt x="1535289" y="1913444"/>
                </a:cubicBezTo>
                <a:cubicBezTo>
                  <a:pt x="1742252" y="1920970"/>
                  <a:pt x="2028237" y="1877696"/>
                  <a:pt x="2212622" y="1710244"/>
                </a:cubicBezTo>
                <a:cubicBezTo>
                  <a:pt x="2397007" y="1542792"/>
                  <a:pt x="2515541" y="1128866"/>
                  <a:pt x="2641600" y="908733"/>
                </a:cubicBezTo>
                <a:cubicBezTo>
                  <a:pt x="2767659" y="688600"/>
                  <a:pt x="2833510" y="539962"/>
                  <a:pt x="2968977" y="389444"/>
                </a:cubicBezTo>
                <a:cubicBezTo>
                  <a:pt x="3104444" y="238926"/>
                  <a:pt x="3401719" y="-43296"/>
                  <a:pt x="3454400" y="562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Oval 1"/>
          <p:cNvSpPr/>
          <p:nvPr/>
        </p:nvSpPr>
        <p:spPr>
          <a:xfrm>
            <a:off x="2427111" y="3431822"/>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4" name="Straight Connector 3"/>
          <p:cNvCxnSpPr>
            <a:cxnSpLocks/>
          </p:cNvCxnSpPr>
          <p:nvPr/>
        </p:nvCxnSpPr>
        <p:spPr>
          <a:xfrm>
            <a:off x="2483849" y="5301105"/>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p:cNvSpPr txBox="1"/>
              <p:nvPr/>
            </p:nvSpPr>
            <p:spPr>
              <a:xfrm>
                <a:off x="2348090" y="5508978"/>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oMath>
                  </m:oMathPara>
                </a14:m>
                <a:endParaRPr lang="en-US" dirty="0"/>
              </a:p>
            </p:txBody>
          </p:sp>
        </mc:Choice>
        <mc:Fallback xmlns="">
          <p:sp>
            <p:nvSpPr>
              <p:cNvPr id="8" name="TextBox 7"/>
              <p:cNvSpPr txBox="1">
                <a:spLocks noRot="1" noChangeAspect="1" noMove="1" noResize="1" noEditPoints="1" noAdjustHandles="1" noChangeArrowheads="1" noChangeShapeType="1" noTextEdit="1"/>
              </p:cNvSpPr>
              <p:nvPr/>
            </p:nvSpPr>
            <p:spPr>
              <a:xfrm>
                <a:off x="2348090" y="5508978"/>
                <a:ext cx="338665" cy="369332"/>
              </a:xfrm>
              <a:prstGeom prst="rect">
                <a:avLst/>
              </a:prstGeom>
              <a:blipFill>
                <a:blip r:embed="rId2"/>
                <a:stretch>
                  <a:fillRect r="-8929"/>
                </a:stretch>
              </a:blipFill>
            </p:spPr>
            <p:txBody>
              <a:bodyPr/>
              <a:lstStyle/>
              <a:p>
                <a:r>
                  <a:rPr lang="en-US">
                    <a:noFill/>
                  </a:rPr>
                  <a:t> </a:t>
                </a:r>
              </a:p>
            </p:txBody>
          </p:sp>
        </mc:Fallback>
      </mc:AlternateContent>
      <p:sp>
        <p:nvSpPr>
          <p:cNvPr id="16" name="TextBox 15"/>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17" name="TextBox 16"/>
          <p:cNvSpPr txBox="1"/>
          <p:nvPr/>
        </p:nvSpPr>
        <p:spPr>
          <a:xfrm>
            <a:off x="1559630" y="2558799"/>
            <a:ext cx="506237" cy="369332"/>
          </a:xfrm>
          <a:prstGeom prst="rect">
            <a:avLst/>
          </a:prstGeom>
          <a:noFill/>
        </p:spPr>
        <p:txBody>
          <a:bodyPr wrap="square" rtlCol="0">
            <a:spAutoFit/>
          </a:bodyPr>
          <a:lstStyle/>
          <a:p>
            <a:r>
              <a:rPr lang="en-US" i="1" dirty="0"/>
              <a:t>f(x)</a:t>
            </a:r>
          </a:p>
        </p:txBody>
      </p:sp>
    </p:spTree>
    <p:extLst>
      <p:ext uri="{BB962C8B-B14F-4D97-AF65-F5344CB8AC3E}">
        <p14:creationId xmlns:p14="http://schemas.microsoft.com/office/powerpoint/2010/main" val="18952691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General approach</a:t>
            </a:r>
          </a:p>
        </p:txBody>
      </p:sp>
      <p:sp>
        <p:nvSpPr>
          <p:cNvPr id="7" name="Content Placeholder 6"/>
          <p:cNvSpPr>
            <a:spLocks noGrp="1"/>
          </p:cNvSpPr>
          <p:nvPr>
            <p:ph idx="1"/>
          </p:nvPr>
        </p:nvSpPr>
        <p:spPr>
          <a:xfrm>
            <a:off x="628650" y="1825625"/>
            <a:ext cx="8007350" cy="4351338"/>
          </a:xfrm>
        </p:spPr>
        <p:txBody>
          <a:bodyPr>
            <a:normAutofit/>
          </a:bodyPr>
          <a:lstStyle/>
          <a:p>
            <a:pPr marL="0" indent="0">
              <a:buNone/>
            </a:pPr>
            <a:r>
              <a:rPr lang="en-US" sz="2400" dirty="0"/>
              <a:t>Compute gradient at point (analytically or by finite differences)</a:t>
            </a:r>
          </a:p>
          <a:p>
            <a:pPr marL="0" indent="0">
              <a:buNone/>
            </a:pPr>
            <a:r>
              <a:rPr lang="en-US" sz="2400" dirty="0"/>
              <a:t>	</a:t>
            </a:r>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4" name="Freeform: Shape 13"/>
          <p:cNvSpPr/>
          <p:nvPr/>
        </p:nvSpPr>
        <p:spPr>
          <a:xfrm>
            <a:off x="2235201" y="3335083"/>
            <a:ext cx="3454400" cy="1914252"/>
          </a:xfrm>
          <a:custGeom>
            <a:avLst/>
            <a:gdLst>
              <a:gd name="connsiteX0" fmla="*/ 0 w 3454400"/>
              <a:gd name="connsiteY0" fmla="*/ 16911 h 1914252"/>
              <a:gd name="connsiteX1" fmla="*/ 508000 w 3454400"/>
              <a:gd name="connsiteY1" fmla="*/ 366866 h 1914252"/>
              <a:gd name="connsiteX2" fmla="*/ 801511 w 3454400"/>
              <a:gd name="connsiteY2" fmla="*/ 999044 h 1914252"/>
              <a:gd name="connsiteX3" fmla="*/ 970844 w 3454400"/>
              <a:gd name="connsiteY3" fmla="*/ 1665089 h 1914252"/>
              <a:gd name="connsiteX4" fmla="*/ 1535289 w 3454400"/>
              <a:gd name="connsiteY4" fmla="*/ 1913444 h 1914252"/>
              <a:gd name="connsiteX5" fmla="*/ 2212622 w 3454400"/>
              <a:gd name="connsiteY5" fmla="*/ 1710244 h 1914252"/>
              <a:gd name="connsiteX6" fmla="*/ 2641600 w 3454400"/>
              <a:gd name="connsiteY6" fmla="*/ 908733 h 1914252"/>
              <a:gd name="connsiteX7" fmla="*/ 2968977 w 3454400"/>
              <a:gd name="connsiteY7" fmla="*/ 389444 h 1914252"/>
              <a:gd name="connsiteX8" fmla="*/ 3454400 w 3454400"/>
              <a:gd name="connsiteY8" fmla="*/ 5622 h 191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4400" h="1914252">
                <a:moveTo>
                  <a:pt x="0" y="16911"/>
                </a:moveTo>
                <a:cubicBezTo>
                  <a:pt x="187207" y="110044"/>
                  <a:pt x="374415" y="203177"/>
                  <a:pt x="508000" y="366866"/>
                </a:cubicBezTo>
                <a:cubicBezTo>
                  <a:pt x="641585" y="530555"/>
                  <a:pt x="724370" y="782674"/>
                  <a:pt x="801511" y="999044"/>
                </a:cubicBezTo>
                <a:cubicBezTo>
                  <a:pt x="878652" y="1215414"/>
                  <a:pt x="848548" y="1512689"/>
                  <a:pt x="970844" y="1665089"/>
                </a:cubicBezTo>
                <a:cubicBezTo>
                  <a:pt x="1093140" y="1817489"/>
                  <a:pt x="1328326" y="1905918"/>
                  <a:pt x="1535289" y="1913444"/>
                </a:cubicBezTo>
                <a:cubicBezTo>
                  <a:pt x="1742252" y="1920970"/>
                  <a:pt x="2028237" y="1877696"/>
                  <a:pt x="2212622" y="1710244"/>
                </a:cubicBezTo>
                <a:cubicBezTo>
                  <a:pt x="2397007" y="1542792"/>
                  <a:pt x="2515541" y="1128866"/>
                  <a:pt x="2641600" y="908733"/>
                </a:cubicBezTo>
                <a:cubicBezTo>
                  <a:pt x="2767659" y="688600"/>
                  <a:pt x="2833510" y="539962"/>
                  <a:pt x="2968977" y="389444"/>
                </a:cubicBezTo>
                <a:cubicBezTo>
                  <a:pt x="3104444" y="238926"/>
                  <a:pt x="3401719" y="-43296"/>
                  <a:pt x="3454400" y="562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Oval 1"/>
          <p:cNvSpPr/>
          <p:nvPr/>
        </p:nvSpPr>
        <p:spPr>
          <a:xfrm>
            <a:off x="2427111" y="3431822"/>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4" name="Straight Connector 3"/>
          <p:cNvCxnSpPr>
            <a:cxnSpLocks/>
          </p:cNvCxnSpPr>
          <p:nvPr/>
        </p:nvCxnSpPr>
        <p:spPr>
          <a:xfrm>
            <a:off x="1941689" y="3127022"/>
            <a:ext cx="1083733" cy="699911"/>
          </a:xfrm>
          <a:prstGeom prst="line">
            <a:avLst/>
          </a:prstGeom>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xmlns:a14="http://schemas.microsoft.com/office/drawing/2010/main">
        <mc:Choice Requires="a14">
          <p:sp>
            <p:nvSpPr>
              <p:cNvPr id="16" name="TextBox 15"/>
              <p:cNvSpPr txBox="1"/>
              <p:nvPr/>
            </p:nvSpPr>
            <p:spPr>
              <a:xfrm>
                <a:off x="2590800" y="3127022"/>
                <a:ext cx="931333"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𝑓</m:t>
                      </m:r>
                      <m:r>
                        <a:rPr lang="en-US" sz="2000" b="0" i="1" smtClean="0">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1</m:t>
                          </m:r>
                        </m:sub>
                      </m:sSub>
                      <m:r>
                        <a:rPr lang="en-US" sz="2000" b="0" i="1" smtClean="0">
                          <a:latin typeface="Cambria Math" panose="02040503050406030204" pitchFamily="18" charset="0"/>
                          <a:ea typeface="Cambria Math" panose="02040503050406030204" pitchFamily="18" charset="0"/>
                        </a:rPr>
                        <m:t>)</m:t>
                      </m:r>
                    </m:oMath>
                  </m:oMathPara>
                </a14:m>
                <a:endParaRPr lang="en-US" sz="2000" dirty="0"/>
              </a:p>
            </p:txBody>
          </p:sp>
        </mc:Choice>
        <mc:Fallback xmlns="">
          <p:sp>
            <p:nvSpPr>
              <p:cNvPr id="16" name="TextBox 15"/>
              <p:cNvSpPr txBox="1">
                <a:spLocks noRot="1" noChangeAspect="1" noMove="1" noResize="1" noEditPoints="1" noAdjustHandles="1" noChangeArrowheads="1" noChangeShapeType="1" noTextEdit="1"/>
              </p:cNvSpPr>
              <p:nvPr/>
            </p:nvSpPr>
            <p:spPr>
              <a:xfrm>
                <a:off x="2590800" y="3127022"/>
                <a:ext cx="931333" cy="400110"/>
              </a:xfrm>
              <a:prstGeom prst="rect">
                <a:avLst/>
              </a:prstGeom>
              <a:blipFill>
                <a:blip r:embed="rId2"/>
                <a:stretch>
                  <a:fillRect r="-10458" b="-13636"/>
                </a:stretch>
              </a:blipFill>
            </p:spPr>
            <p:txBody>
              <a:bodyPr/>
              <a:lstStyle/>
              <a:p>
                <a:r>
                  <a:rPr lang="en-US">
                    <a:noFill/>
                  </a:rPr>
                  <a:t> </a:t>
                </a:r>
              </a:p>
            </p:txBody>
          </p:sp>
        </mc:Fallback>
      </mc:AlternateContent>
      <p:sp>
        <p:nvSpPr>
          <p:cNvPr id="18" name="TextBox 17"/>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19" name="TextBox 18"/>
          <p:cNvSpPr txBox="1"/>
          <p:nvPr/>
        </p:nvSpPr>
        <p:spPr>
          <a:xfrm>
            <a:off x="1559630" y="2558799"/>
            <a:ext cx="506237" cy="369332"/>
          </a:xfrm>
          <a:prstGeom prst="rect">
            <a:avLst/>
          </a:prstGeom>
          <a:noFill/>
        </p:spPr>
        <p:txBody>
          <a:bodyPr wrap="square" rtlCol="0">
            <a:spAutoFit/>
          </a:bodyPr>
          <a:lstStyle/>
          <a:p>
            <a:r>
              <a:rPr lang="en-US" i="1" dirty="0"/>
              <a:t>f(x)</a:t>
            </a:r>
          </a:p>
        </p:txBody>
      </p:sp>
      <p:cxnSp>
        <p:nvCxnSpPr>
          <p:cNvPr id="20" name="Straight Connector 19"/>
          <p:cNvCxnSpPr>
            <a:cxnSpLocks/>
          </p:cNvCxnSpPr>
          <p:nvPr/>
        </p:nvCxnSpPr>
        <p:spPr>
          <a:xfrm>
            <a:off x="2483849" y="5301105"/>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p:cNvSpPr txBox="1"/>
              <p:nvPr/>
            </p:nvSpPr>
            <p:spPr>
              <a:xfrm>
                <a:off x="2348090" y="5508978"/>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oMath>
                  </m:oMathPara>
                </a14:m>
                <a:endParaRPr lang="en-US" dirty="0"/>
              </a:p>
            </p:txBody>
          </p:sp>
        </mc:Choice>
        <mc:Fallback xmlns="">
          <p:sp>
            <p:nvSpPr>
              <p:cNvPr id="22" name="TextBox 21"/>
              <p:cNvSpPr txBox="1">
                <a:spLocks noRot="1" noChangeAspect="1" noMove="1" noResize="1" noEditPoints="1" noAdjustHandles="1" noChangeArrowheads="1" noChangeShapeType="1" noTextEdit="1"/>
              </p:cNvSpPr>
              <p:nvPr/>
            </p:nvSpPr>
            <p:spPr>
              <a:xfrm>
                <a:off x="2348090" y="5508978"/>
                <a:ext cx="338665" cy="369332"/>
              </a:xfrm>
              <a:prstGeom prst="rect">
                <a:avLst/>
              </a:prstGeom>
              <a:blipFill>
                <a:blip r:embed="rId3"/>
                <a:stretch>
                  <a:fillRect r="-8929"/>
                </a:stretch>
              </a:blipFill>
            </p:spPr>
            <p:txBody>
              <a:bodyPr/>
              <a:lstStyle/>
              <a:p>
                <a:r>
                  <a:rPr lang="en-US">
                    <a:noFill/>
                  </a:rPr>
                  <a:t> </a:t>
                </a:r>
              </a:p>
            </p:txBody>
          </p:sp>
        </mc:Fallback>
      </mc:AlternateContent>
    </p:spTree>
    <p:extLst>
      <p:ext uri="{BB962C8B-B14F-4D97-AF65-F5344CB8AC3E}">
        <p14:creationId xmlns:p14="http://schemas.microsoft.com/office/powerpoint/2010/main" val="33578248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General approach</a:t>
            </a:r>
          </a:p>
        </p:txBody>
      </p:sp>
      <p:sp>
        <p:nvSpPr>
          <p:cNvPr id="7" name="Content Placeholder 6"/>
          <p:cNvSpPr>
            <a:spLocks noGrp="1"/>
          </p:cNvSpPr>
          <p:nvPr>
            <p:ph idx="1"/>
          </p:nvPr>
        </p:nvSpPr>
        <p:spPr>
          <a:xfrm>
            <a:off x="628650" y="1825625"/>
            <a:ext cx="8007350" cy="4351338"/>
          </a:xfrm>
        </p:spPr>
        <p:txBody>
          <a:bodyPr>
            <a:normAutofit/>
          </a:bodyPr>
          <a:lstStyle/>
          <a:p>
            <a:pPr marL="0" indent="0">
              <a:buNone/>
            </a:pPr>
            <a:r>
              <a:rPr lang="en-US" sz="2400" dirty="0"/>
              <a:t>Move along parameter space in direction of negative gradient</a:t>
            </a:r>
          </a:p>
          <a:p>
            <a:pPr marL="0" indent="0">
              <a:buNone/>
            </a:pPr>
            <a:r>
              <a:rPr lang="en-US" sz="2400" dirty="0"/>
              <a:t>	</a:t>
            </a:r>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4" name="Freeform: Shape 13"/>
          <p:cNvSpPr/>
          <p:nvPr/>
        </p:nvSpPr>
        <p:spPr>
          <a:xfrm>
            <a:off x="2235201" y="3335083"/>
            <a:ext cx="3454400" cy="1914252"/>
          </a:xfrm>
          <a:custGeom>
            <a:avLst/>
            <a:gdLst>
              <a:gd name="connsiteX0" fmla="*/ 0 w 3454400"/>
              <a:gd name="connsiteY0" fmla="*/ 16911 h 1914252"/>
              <a:gd name="connsiteX1" fmla="*/ 508000 w 3454400"/>
              <a:gd name="connsiteY1" fmla="*/ 366866 h 1914252"/>
              <a:gd name="connsiteX2" fmla="*/ 801511 w 3454400"/>
              <a:gd name="connsiteY2" fmla="*/ 999044 h 1914252"/>
              <a:gd name="connsiteX3" fmla="*/ 970844 w 3454400"/>
              <a:gd name="connsiteY3" fmla="*/ 1665089 h 1914252"/>
              <a:gd name="connsiteX4" fmla="*/ 1535289 w 3454400"/>
              <a:gd name="connsiteY4" fmla="*/ 1913444 h 1914252"/>
              <a:gd name="connsiteX5" fmla="*/ 2212622 w 3454400"/>
              <a:gd name="connsiteY5" fmla="*/ 1710244 h 1914252"/>
              <a:gd name="connsiteX6" fmla="*/ 2641600 w 3454400"/>
              <a:gd name="connsiteY6" fmla="*/ 908733 h 1914252"/>
              <a:gd name="connsiteX7" fmla="*/ 2968977 w 3454400"/>
              <a:gd name="connsiteY7" fmla="*/ 389444 h 1914252"/>
              <a:gd name="connsiteX8" fmla="*/ 3454400 w 3454400"/>
              <a:gd name="connsiteY8" fmla="*/ 5622 h 191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4400" h="1914252">
                <a:moveTo>
                  <a:pt x="0" y="16911"/>
                </a:moveTo>
                <a:cubicBezTo>
                  <a:pt x="187207" y="110044"/>
                  <a:pt x="374415" y="203177"/>
                  <a:pt x="508000" y="366866"/>
                </a:cubicBezTo>
                <a:cubicBezTo>
                  <a:pt x="641585" y="530555"/>
                  <a:pt x="724370" y="782674"/>
                  <a:pt x="801511" y="999044"/>
                </a:cubicBezTo>
                <a:cubicBezTo>
                  <a:pt x="878652" y="1215414"/>
                  <a:pt x="848548" y="1512689"/>
                  <a:pt x="970844" y="1665089"/>
                </a:cubicBezTo>
                <a:cubicBezTo>
                  <a:pt x="1093140" y="1817489"/>
                  <a:pt x="1328326" y="1905918"/>
                  <a:pt x="1535289" y="1913444"/>
                </a:cubicBezTo>
                <a:cubicBezTo>
                  <a:pt x="1742252" y="1920970"/>
                  <a:pt x="2028237" y="1877696"/>
                  <a:pt x="2212622" y="1710244"/>
                </a:cubicBezTo>
                <a:cubicBezTo>
                  <a:pt x="2397007" y="1542792"/>
                  <a:pt x="2515541" y="1128866"/>
                  <a:pt x="2641600" y="908733"/>
                </a:cubicBezTo>
                <a:cubicBezTo>
                  <a:pt x="2767659" y="688600"/>
                  <a:pt x="2833510" y="539962"/>
                  <a:pt x="2968977" y="389444"/>
                </a:cubicBezTo>
                <a:cubicBezTo>
                  <a:pt x="3104444" y="238926"/>
                  <a:pt x="3401719" y="-43296"/>
                  <a:pt x="3454400" y="562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Oval 1"/>
          <p:cNvSpPr/>
          <p:nvPr/>
        </p:nvSpPr>
        <p:spPr>
          <a:xfrm>
            <a:off x="2427111" y="3431822"/>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 name="TextBox 15"/>
              <p:cNvSpPr txBox="1"/>
              <p:nvPr/>
            </p:nvSpPr>
            <p:spPr>
              <a:xfrm>
                <a:off x="2991846" y="3460818"/>
                <a:ext cx="2297289"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2</m:t>
                          </m:r>
                        </m:sub>
                      </m:sSub>
                      <m:r>
                        <a:rPr lang="en-US" sz="2000" b="0" i="1" smtClean="0">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1</m:t>
                          </m:r>
                        </m:sub>
                      </m:sSub>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𝛾𝛻</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𝑓</m:t>
                      </m:r>
                      <m:d>
                        <m:dPr>
                          <m:ctrlPr>
                            <a:rPr lang="en-US" sz="2000" b="0" i="1" smtClean="0">
                              <a:latin typeface="Cambria Math" panose="02040503050406030204" pitchFamily="18" charset="0"/>
                              <a:ea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𝑎</m:t>
                              </m:r>
                            </m:e>
                            <m:sub>
                              <m:r>
                                <a:rPr lang="en-US" sz="2000" i="1">
                                  <a:latin typeface="Cambria Math" panose="02040503050406030204" pitchFamily="18" charset="0"/>
                                  <a:ea typeface="Cambria Math" panose="02040503050406030204" pitchFamily="18" charset="0"/>
                                </a:rPr>
                                <m:t>1</m:t>
                              </m:r>
                            </m:sub>
                          </m:sSub>
                        </m:e>
                      </m:d>
                    </m:oMath>
                  </m:oMathPara>
                </a14:m>
                <a:endParaRPr lang="en-US" sz="2000" dirty="0"/>
              </a:p>
            </p:txBody>
          </p:sp>
        </mc:Choice>
        <mc:Fallback xmlns="">
          <p:sp>
            <p:nvSpPr>
              <p:cNvPr id="16" name="TextBox 15"/>
              <p:cNvSpPr txBox="1">
                <a:spLocks noRot="1" noChangeAspect="1" noMove="1" noResize="1" noEditPoints="1" noAdjustHandles="1" noChangeArrowheads="1" noChangeShapeType="1" noTextEdit="1"/>
              </p:cNvSpPr>
              <p:nvPr/>
            </p:nvSpPr>
            <p:spPr>
              <a:xfrm>
                <a:off x="2991846" y="3460818"/>
                <a:ext cx="2297289" cy="400110"/>
              </a:xfrm>
              <a:prstGeom prst="rect">
                <a:avLst/>
              </a:prstGeom>
              <a:blipFill>
                <a:blip r:embed="rId2"/>
                <a:stretch>
                  <a:fillRect b="-15385"/>
                </a:stretch>
              </a:blipFill>
            </p:spPr>
            <p:txBody>
              <a:bodyPr/>
              <a:lstStyle/>
              <a:p>
                <a:r>
                  <a:rPr lang="en-US">
                    <a:noFill/>
                  </a:rPr>
                  <a:t> </a:t>
                </a:r>
              </a:p>
            </p:txBody>
          </p:sp>
        </mc:Fallback>
      </mc:AlternateContent>
      <p:sp>
        <p:nvSpPr>
          <p:cNvPr id="15" name="TextBox 14"/>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17" name="TextBox 16"/>
          <p:cNvSpPr txBox="1"/>
          <p:nvPr/>
        </p:nvSpPr>
        <p:spPr>
          <a:xfrm>
            <a:off x="1559630" y="2558799"/>
            <a:ext cx="506237" cy="369332"/>
          </a:xfrm>
          <a:prstGeom prst="rect">
            <a:avLst/>
          </a:prstGeom>
          <a:noFill/>
        </p:spPr>
        <p:txBody>
          <a:bodyPr wrap="square" rtlCol="0">
            <a:spAutoFit/>
          </a:bodyPr>
          <a:lstStyle/>
          <a:p>
            <a:r>
              <a:rPr lang="en-US" i="1" dirty="0"/>
              <a:t>f(x)</a:t>
            </a:r>
          </a:p>
        </p:txBody>
      </p:sp>
      <p:cxnSp>
        <p:nvCxnSpPr>
          <p:cNvPr id="18" name="Straight Connector 17"/>
          <p:cNvCxnSpPr>
            <a:cxnSpLocks/>
          </p:cNvCxnSpPr>
          <p:nvPr/>
        </p:nvCxnSpPr>
        <p:spPr>
          <a:xfrm>
            <a:off x="2483849" y="5301105"/>
            <a:ext cx="1644" cy="238816"/>
          </a:xfrm>
          <a:prstGeom prst="line">
            <a:avLst/>
          </a:prstGeom>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2713567" y="3685084"/>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1" name="TextBox 20"/>
              <p:cNvSpPr txBox="1"/>
              <p:nvPr/>
            </p:nvSpPr>
            <p:spPr>
              <a:xfrm>
                <a:off x="2348090" y="5508978"/>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oMath>
                  </m:oMathPara>
                </a14:m>
                <a:endParaRPr lang="en-US" dirty="0"/>
              </a:p>
            </p:txBody>
          </p:sp>
        </mc:Choice>
        <mc:Fallback xmlns="">
          <p:sp>
            <p:nvSpPr>
              <p:cNvPr id="21" name="TextBox 20"/>
              <p:cNvSpPr txBox="1">
                <a:spLocks noRot="1" noChangeAspect="1" noMove="1" noResize="1" noEditPoints="1" noAdjustHandles="1" noChangeArrowheads="1" noChangeShapeType="1" noTextEdit="1"/>
              </p:cNvSpPr>
              <p:nvPr/>
            </p:nvSpPr>
            <p:spPr>
              <a:xfrm>
                <a:off x="2348090" y="5508978"/>
                <a:ext cx="338665" cy="369332"/>
              </a:xfrm>
              <a:prstGeom prst="rect">
                <a:avLst/>
              </a:prstGeom>
              <a:blipFill>
                <a:blip r:embed="rId3"/>
                <a:stretch>
                  <a:fillRect r="-8929"/>
                </a:stretch>
              </a:blipFill>
            </p:spPr>
            <p:txBody>
              <a:bodyPr/>
              <a:lstStyle/>
              <a:p>
                <a:r>
                  <a:rPr lang="en-US">
                    <a:noFill/>
                  </a:rPr>
                  <a:t> </a:t>
                </a:r>
              </a:p>
            </p:txBody>
          </p:sp>
        </mc:Fallback>
      </mc:AlternateContent>
      <p:cxnSp>
        <p:nvCxnSpPr>
          <p:cNvPr id="22" name="Straight Connector 21"/>
          <p:cNvCxnSpPr>
            <a:cxnSpLocks/>
          </p:cNvCxnSpPr>
          <p:nvPr/>
        </p:nvCxnSpPr>
        <p:spPr>
          <a:xfrm>
            <a:off x="2788940" y="5305163"/>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2653181" y="5513036"/>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oMath>
                  </m:oMathPara>
                </a14:m>
                <a:endParaRPr lang="en-US" dirty="0"/>
              </a:p>
            </p:txBody>
          </p:sp>
        </mc:Choice>
        <mc:Fallback xmlns="">
          <p:sp>
            <p:nvSpPr>
              <p:cNvPr id="23" name="TextBox 22"/>
              <p:cNvSpPr txBox="1">
                <a:spLocks noRot="1" noChangeAspect="1" noMove="1" noResize="1" noEditPoints="1" noAdjustHandles="1" noChangeArrowheads="1" noChangeShapeType="1" noTextEdit="1"/>
              </p:cNvSpPr>
              <p:nvPr/>
            </p:nvSpPr>
            <p:spPr>
              <a:xfrm>
                <a:off x="2653181" y="5513036"/>
                <a:ext cx="338665" cy="369332"/>
              </a:xfrm>
              <a:prstGeom prst="rect">
                <a:avLst/>
              </a:prstGeom>
              <a:blipFill>
                <a:blip r:embed="rId4"/>
                <a:stretch>
                  <a:fillRect r="-10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6330882" y="4292209"/>
                <a:ext cx="2094035" cy="646331"/>
              </a:xfrm>
              <a:prstGeom prst="rect">
                <a:avLst/>
              </a:prstGeom>
            </p:spPr>
            <p:txBody>
              <a:bodyPr wrap="none">
                <a:spAutoFit/>
              </a:bodyPr>
              <a:lstStyle/>
              <a:p>
                <a14:m>
                  <m:oMath xmlns:m="http://schemas.openxmlformats.org/officeDocument/2006/math">
                    <m:r>
                      <a:rPr lang="en-US" i="1">
                        <a:latin typeface="Cambria Math" panose="02040503050406030204" pitchFamily="18" charset="0"/>
                        <a:ea typeface="Cambria Math" panose="02040503050406030204" pitchFamily="18" charset="0"/>
                      </a:rPr>
                      <m:t>𝛾</m:t>
                    </m:r>
                  </m:oMath>
                </a14:m>
                <a:r>
                  <a:rPr lang="en-US" dirty="0"/>
                  <a:t> = amount to move</a:t>
                </a:r>
                <a:br>
                  <a:rPr lang="en-US" dirty="0"/>
                </a:br>
                <a:r>
                  <a:rPr lang="en-US" dirty="0"/>
                  <a:t>    = </a:t>
                </a:r>
                <a:r>
                  <a:rPr lang="en-US" i="1" dirty="0"/>
                  <a:t>learning rate</a:t>
                </a:r>
                <a:endParaRPr lang="en-US" dirty="0"/>
              </a:p>
            </p:txBody>
          </p:sp>
        </mc:Choice>
        <mc:Fallback xmlns="">
          <p:sp>
            <p:nvSpPr>
              <p:cNvPr id="3" name="Rectangle 2"/>
              <p:cNvSpPr>
                <a:spLocks noRot="1" noChangeAspect="1" noMove="1" noResize="1" noEditPoints="1" noAdjustHandles="1" noChangeArrowheads="1" noChangeShapeType="1" noTextEdit="1"/>
              </p:cNvSpPr>
              <p:nvPr/>
            </p:nvSpPr>
            <p:spPr>
              <a:xfrm>
                <a:off x="6330882" y="4292209"/>
                <a:ext cx="2094035" cy="646331"/>
              </a:xfrm>
              <a:prstGeom prst="rect">
                <a:avLst/>
              </a:prstGeom>
              <a:blipFill>
                <a:blip r:embed="rId5"/>
                <a:stretch>
                  <a:fillRect t="-4717" r="-1749" b="-14151"/>
                </a:stretch>
              </a:blipFill>
            </p:spPr>
            <p:txBody>
              <a:bodyPr/>
              <a:lstStyle/>
              <a:p>
                <a:r>
                  <a:rPr lang="en-US">
                    <a:noFill/>
                  </a:rPr>
                  <a:t> </a:t>
                </a:r>
              </a:p>
            </p:txBody>
          </p:sp>
        </mc:Fallback>
      </mc:AlternateContent>
      <p:cxnSp>
        <p:nvCxnSpPr>
          <p:cNvPr id="24" name="Straight Connector 23"/>
          <p:cNvCxnSpPr>
            <a:cxnSpLocks/>
          </p:cNvCxnSpPr>
          <p:nvPr/>
        </p:nvCxnSpPr>
        <p:spPr>
          <a:xfrm>
            <a:off x="1941689" y="3127022"/>
            <a:ext cx="1083733" cy="699911"/>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3019347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General approach</a:t>
            </a:r>
          </a:p>
        </p:txBody>
      </p:sp>
      <p:sp>
        <p:nvSpPr>
          <p:cNvPr id="7" name="Content Placeholder 6"/>
          <p:cNvSpPr>
            <a:spLocks noGrp="1"/>
          </p:cNvSpPr>
          <p:nvPr>
            <p:ph idx="1"/>
          </p:nvPr>
        </p:nvSpPr>
        <p:spPr>
          <a:xfrm>
            <a:off x="628650" y="1825625"/>
            <a:ext cx="8007350" cy="4351338"/>
          </a:xfrm>
        </p:spPr>
        <p:txBody>
          <a:bodyPr>
            <a:normAutofit/>
          </a:bodyPr>
          <a:lstStyle/>
          <a:p>
            <a:pPr marL="0" indent="0">
              <a:buNone/>
            </a:pPr>
            <a:r>
              <a:rPr lang="en-US" sz="2400" dirty="0"/>
              <a:t>Move along parameter space in direction of negative gradient.</a:t>
            </a:r>
          </a:p>
          <a:p>
            <a:pPr marL="0" indent="0">
              <a:buNone/>
            </a:pPr>
            <a:r>
              <a:rPr lang="en-US" sz="2400" dirty="0"/>
              <a:t>	</a:t>
            </a:r>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4" name="Freeform: Shape 13"/>
          <p:cNvSpPr/>
          <p:nvPr/>
        </p:nvSpPr>
        <p:spPr>
          <a:xfrm>
            <a:off x="2235201" y="3335083"/>
            <a:ext cx="3454400" cy="1914252"/>
          </a:xfrm>
          <a:custGeom>
            <a:avLst/>
            <a:gdLst>
              <a:gd name="connsiteX0" fmla="*/ 0 w 3454400"/>
              <a:gd name="connsiteY0" fmla="*/ 16911 h 1914252"/>
              <a:gd name="connsiteX1" fmla="*/ 508000 w 3454400"/>
              <a:gd name="connsiteY1" fmla="*/ 366866 h 1914252"/>
              <a:gd name="connsiteX2" fmla="*/ 801511 w 3454400"/>
              <a:gd name="connsiteY2" fmla="*/ 999044 h 1914252"/>
              <a:gd name="connsiteX3" fmla="*/ 970844 w 3454400"/>
              <a:gd name="connsiteY3" fmla="*/ 1665089 h 1914252"/>
              <a:gd name="connsiteX4" fmla="*/ 1535289 w 3454400"/>
              <a:gd name="connsiteY4" fmla="*/ 1913444 h 1914252"/>
              <a:gd name="connsiteX5" fmla="*/ 2212622 w 3454400"/>
              <a:gd name="connsiteY5" fmla="*/ 1710244 h 1914252"/>
              <a:gd name="connsiteX6" fmla="*/ 2641600 w 3454400"/>
              <a:gd name="connsiteY6" fmla="*/ 908733 h 1914252"/>
              <a:gd name="connsiteX7" fmla="*/ 2968977 w 3454400"/>
              <a:gd name="connsiteY7" fmla="*/ 389444 h 1914252"/>
              <a:gd name="connsiteX8" fmla="*/ 3454400 w 3454400"/>
              <a:gd name="connsiteY8" fmla="*/ 5622 h 191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4400" h="1914252">
                <a:moveTo>
                  <a:pt x="0" y="16911"/>
                </a:moveTo>
                <a:cubicBezTo>
                  <a:pt x="187207" y="110044"/>
                  <a:pt x="374415" y="203177"/>
                  <a:pt x="508000" y="366866"/>
                </a:cubicBezTo>
                <a:cubicBezTo>
                  <a:pt x="641585" y="530555"/>
                  <a:pt x="724370" y="782674"/>
                  <a:pt x="801511" y="999044"/>
                </a:cubicBezTo>
                <a:cubicBezTo>
                  <a:pt x="878652" y="1215414"/>
                  <a:pt x="848548" y="1512689"/>
                  <a:pt x="970844" y="1665089"/>
                </a:cubicBezTo>
                <a:cubicBezTo>
                  <a:pt x="1093140" y="1817489"/>
                  <a:pt x="1328326" y="1905918"/>
                  <a:pt x="1535289" y="1913444"/>
                </a:cubicBezTo>
                <a:cubicBezTo>
                  <a:pt x="1742252" y="1920970"/>
                  <a:pt x="2028237" y="1877696"/>
                  <a:pt x="2212622" y="1710244"/>
                </a:cubicBezTo>
                <a:cubicBezTo>
                  <a:pt x="2397007" y="1542792"/>
                  <a:pt x="2515541" y="1128866"/>
                  <a:pt x="2641600" y="908733"/>
                </a:cubicBezTo>
                <a:cubicBezTo>
                  <a:pt x="2767659" y="688600"/>
                  <a:pt x="2833510" y="539962"/>
                  <a:pt x="2968977" y="389444"/>
                </a:cubicBezTo>
                <a:cubicBezTo>
                  <a:pt x="3104444" y="238926"/>
                  <a:pt x="3401719" y="-43296"/>
                  <a:pt x="3454400" y="562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Oval 1"/>
          <p:cNvSpPr/>
          <p:nvPr/>
        </p:nvSpPr>
        <p:spPr>
          <a:xfrm>
            <a:off x="2427111" y="3431822"/>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 name="TextBox 15"/>
              <p:cNvSpPr txBox="1"/>
              <p:nvPr/>
            </p:nvSpPr>
            <p:spPr>
              <a:xfrm>
                <a:off x="3080457" y="3892099"/>
                <a:ext cx="2434166"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3</m:t>
                          </m:r>
                        </m:sub>
                      </m:sSub>
                      <m:r>
                        <a:rPr lang="en-US" sz="2000" b="0" i="1" smtClean="0">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2</m:t>
                          </m:r>
                        </m:sub>
                      </m:sSub>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𝛾𝛻</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𝑓</m:t>
                      </m:r>
                      <m:d>
                        <m:dPr>
                          <m:ctrlPr>
                            <a:rPr lang="en-US" sz="2000" b="0" i="1" smtClean="0">
                              <a:latin typeface="Cambria Math" panose="02040503050406030204" pitchFamily="18" charset="0"/>
                              <a:ea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2</m:t>
                              </m:r>
                            </m:sub>
                          </m:sSub>
                        </m:e>
                      </m:d>
                    </m:oMath>
                  </m:oMathPara>
                </a14:m>
                <a:endParaRPr lang="en-US" sz="2000" dirty="0"/>
              </a:p>
            </p:txBody>
          </p:sp>
        </mc:Choice>
        <mc:Fallback xmlns="">
          <p:sp>
            <p:nvSpPr>
              <p:cNvPr id="16" name="TextBox 15"/>
              <p:cNvSpPr txBox="1">
                <a:spLocks noRot="1" noChangeAspect="1" noMove="1" noResize="1" noEditPoints="1" noAdjustHandles="1" noChangeArrowheads="1" noChangeShapeType="1" noTextEdit="1"/>
              </p:cNvSpPr>
              <p:nvPr/>
            </p:nvSpPr>
            <p:spPr>
              <a:xfrm>
                <a:off x="3080457" y="3892099"/>
                <a:ext cx="2434166" cy="400110"/>
              </a:xfrm>
              <a:prstGeom prst="rect">
                <a:avLst/>
              </a:prstGeom>
              <a:blipFill>
                <a:blip r:embed="rId2"/>
                <a:stretch>
                  <a:fillRect b="-13636"/>
                </a:stretch>
              </a:blipFill>
            </p:spPr>
            <p:txBody>
              <a:bodyPr/>
              <a:lstStyle/>
              <a:p>
                <a:r>
                  <a:rPr lang="en-US">
                    <a:noFill/>
                  </a:rPr>
                  <a:t> </a:t>
                </a:r>
              </a:p>
            </p:txBody>
          </p:sp>
        </mc:Fallback>
      </mc:AlternateContent>
      <p:sp>
        <p:nvSpPr>
          <p:cNvPr id="15" name="TextBox 14"/>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17" name="TextBox 16"/>
          <p:cNvSpPr txBox="1"/>
          <p:nvPr/>
        </p:nvSpPr>
        <p:spPr>
          <a:xfrm>
            <a:off x="1559630" y="2558799"/>
            <a:ext cx="506237" cy="369332"/>
          </a:xfrm>
          <a:prstGeom prst="rect">
            <a:avLst/>
          </a:prstGeom>
          <a:noFill/>
        </p:spPr>
        <p:txBody>
          <a:bodyPr wrap="square" rtlCol="0">
            <a:spAutoFit/>
          </a:bodyPr>
          <a:lstStyle/>
          <a:p>
            <a:r>
              <a:rPr lang="en-US" i="1" dirty="0"/>
              <a:t>f(x)</a:t>
            </a:r>
          </a:p>
        </p:txBody>
      </p:sp>
      <p:cxnSp>
        <p:nvCxnSpPr>
          <p:cNvPr id="18" name="Straight Connector 17"/>
          <p:cNvCxnSpPr>
            <a:cxnSpLocks/>
          </p:cNvCxnSpPr>
          <p:nvPr/>
        </p:nvCxnSpPr>
        <p:spPr>
          <a:xfrm>
            <a:off x="2483849" y="5301105"/>
            <a:ext cx="1644" cy="238816"/>
          </a:xfrm>
          <a:prstGeom prst="line">
            <a:avLst/>
          </a:prstGeom>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2713567" y="3685084"/>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1" name="TextBox 20"/>
              <p:cNvSpPr txBox="1"/>
              <p:nvPr/>
            </p:nvSpPr>
            <p:spPr>
              <a:xfrm>
                <a:off x="2348090" y="5508978"/>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oMath>
                  </m:oMathPara>
                </a14:m>
                <a:endParaRPr lang="en-US" dirty="0"/>
              </a:p>
            </p:txBody>
          </p:sp>
        </mc:Choice>
        <mc:Fallback xmlns="">
          <p:sp>
            <p:nvSpPr>
              <p:cNvPr id="21" name="TextBox 20"/>
              <p:cNvSpPr txBox="1">
                <a:spLocks noRot="1" noChangeAspect="1" noMove="1" noResize="1" noEditPoints="1" noAdjustHandles="1" noChangeArrowheads="1" noChangeShapeType="1" noTextEdit="1"/>
              </p:cNvSpPr>
              <p:nvPr/>
            </p:nvSpPr>
            <p:spPr>
              <a:xfrm>
                <a:off x="2348090" y="5508978"/>
                <a:ext cx="338665" cy="369332"/>
              </a:xfrm>
              <a:prstGeom prst="rect">
                <a:avLst/>
              </a:prstGeom>
              <a:blipFill>
                <a:blip r:embed="rId3"/>
                <a:stretch>
                  <a:fillRect r="-8929"/>
                </a:stretch>
              </a:blipFill>
            </p:spPr>
            <p:txBody>
              <a:bodyPr/>
              <a:lstStyle/>
              <a:p>
                <a:r>
                  <a:rPr lang="en-US">
                    <a:noFill/>
                  </a:rPr>
                  <a:t> </a:t>
                </a:r>
              </a:p>
            </p:txBody>
          </p:sp>
        </mc:Fallback>
      </mc:AlternateContent>
      <p:cxnSp>
        <p:nvCxnSpPr>
          <p:cNvPr id="22" name="Straight Connector 21"/>
          <p:cNvCxnSpPr>
            <a:cxnSpLocks/>
          </p:cNvCxnSpPr>
          <p:nvPr/>
        </p:nvCxnSpPr>
        <p:spPr>
          <a:xfrm>
            <a:off x="2788940" y="5305163"/>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2653181" y="5513036"/>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oMath>
                  </m:oMathPara>
                </a14:m>
                <a:endParaRPr lang="en-US" dirty="0"/>
              </a:p>
            </p:txBody>
          </p:sp>
        </mc:Choice>
        <mc:Fallback xmlns="">
          <p:sp>
            <p:nvSpPr>
              <p:cNvPr id="23" name="TextBox 22"/>
              <p:cNvSpPr txBox="1">
                <a:spLocks noRot="1" noChangeAspect="1" noMove="1" noResize="1" noEditPoints="1" noAdjustHandles="1" noChangeArrowheads="1" noChangeShapeType="1" noTextEdit="1"/>
              </p:cNvSpPr>
              <p:nvPr/>
            </p:nvSpPr>
            <p:spPr>
              <a:xfrm>
                <a:off x="2653181" y="5513036"/>
                <a:ext cx="338665" cy="369332"/>
              </a:xfrm>
              <a:prstGeom prst="rect">
                <a:avLst/>
              </a:prstGeom>
              <a:blipFill>
                <a:blip r:embed="rId4"/>
                <a:stretch>
                  <a:fillRect r="-10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6330882" y="4292209"/>
                <a:ext cx="2094035" cy="646331"/>
              </a:xfrm>
              <a:prstGeom prst="rect">
                <a:avLst/>
              </a:prstGeom>
            </p:spPr>
            <p:txBody>
              <a:bodyPr wrap="none">
                <a:spAutoFit/>
              </a:bodyPr>
              <a:lstStyle/>
              <a:p>
                <a14:m>
                  <m:oMath xmlns:m="http://schemas.openxmlformats.org/officeDocument/2006/math">
                    <m:r>
                      <a:rPr lang="en-US" i="1">
                        <a:latin typeface="Cambria Math" panose="02040503050406030204" pitchFamily="18" charset="0"/>
                        <a:ea typeface="Cambria Math" panose="02040503050406030204" pitchFamily="18" charset="0"/>
                      </a:rPr>
                      <m:t>𝛾</m:t>
                    </m:r>
                  </m:oMath>
                </a14:m>
                <a:r>
                  <a:rPr lang="en-US" dirty="0"/>
                  <a:t> = amount to move</a:t>
                </a:r>
                <a:br>
                  <a:rPr lang="en-US" dirty="0"/>
                </a:br>
                <a:r>
                  <a:rPr lang="en-US" dirty="0"/>
                  <a:t>    = </a:t>
                </a:r>
                <a:r>
                  <a:rPr lang="en-US" i="1" dirty="0"/>
                  <a:t>learning rate</a:t>
                </a:r>
                <a:endParaRPr lang="en-US" dirty="0"/>
              </a:p>
            </p:txBody>
          </p:sp>
        </mc:Choice>
        <mc:Fallback xmlns="">
          <p:sp>
            <p:nvSpPr>
              <p:cNvPr id="3" name="Rectangle 2"/>
              <p:cNvSpPr>
                <a:spLocks noRot="1" noChangeAspect="1" noMove="1" noResize="1" noEditPoints="1" noAdjustHandles="1" noChangeArrowheads="1" noChangeShapeType="1" noTextEdit="1"/>
              </p:cNvSpPr>
              <p:nvPr/>
            </p:nvSpPr>
            <p:spPr>
              <a:xfrm>
                <a:off x="6330882" y="4292209"/>
                <a:ext cx="2094035" cy="646331"/>
              </a:xfrm>
              <a:prstGeom prst="rect">
                <a:avLst/>
              </a:prstGeom>
              <a:blipFill>
                <a:blip r:embed="rId5"/>
                <a:stretch>
                  <a:fillRect t="-4717" r="-1749" b="-14151"/>
                </a:stretch>
              </a:blipFill>
            </p:spPr>
            <p:txBody>
              <a:bodyPr/>
              <a:lstStyle/>
              <a:p>
                <a:r>
                  <a:rPr lang="en-US">
                    <a:noFill/>
                  </a:rPr>
                  <a:t> </a:t>
                </a:r>
              </a:p>
            </p:txBody>
          </p:sp>
        </mc:Fallback>
      </mc:AlternateContent>
      <p:cxnSp>
        <p:nvCxnSpPr>
          <p:cNvPr id="19" name="Straight Connector 18"/>
          <p:cNvCxnSpPr>
            <a:cxnSpLocks/>
          </p:cNvCxnSpPr>
          <p:nvPr/>
        </p:nvCxnSpPr>
        <p:spPr>
          <a:xfrm>
            <a:off x="2517422" y="3339494"/>
            <a:ext cx="541867" cy="837395"/>
          </a:xfrm>
          <a:prstGeom prst="line">
            <a:avLst/>
          </a:prstGeom>
        </p:spPr>
        <p:style>
          <a:lnRef idx="1">
            <a:schemeClr val="accent2"/>
          </a:lnRef>
          <a:fillRef idx="0">
            <a:schemeClr val="accent2"/>
          </a:fillRef>
          <a:effectRef idx="0">
            <a:schemeClr val="accent2"/>
          </a:effectRef>
          <a:fontRef idx="minor">
            <a:schemeClr val="tx1"/>
          </a:fontRef>
        </p:style>
      </p:cxnSp>
      <p:sp>
        <p:nvSpPr>
          <p:cNvPr id="24" name="Oval 23"/>
          <p:cNvSpPr/>
          <p:nvPr/>
        </p:nvSpPr>
        <p:spPr>
          <a:xfrm>
            <a:off x="2968564" y="4226101"/>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25" name="Straight Connector 24"/>
          <p:cNvCxnSpPr>
            <a:cxnSpLocks/>
          </p:cNvCxnSpPr>
          <p:nvPr/>
        </p:nvCxnSpPr>
        <p:spPr>
          <a:xfrm>
            <a:off x="3046883" y="5298547"/>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p:cNvSpPr txBox="1"/>
              <p:nvPr/>
            </p:nvSpPr>
            <p:spPr>
              <a:xfrm>
                <a:off x="2911124" y="5506420"/>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3</m:t>
                          </m:r>
                        </m:sub>
                      </m:sSub>
                    </m:oMath>
                  </m:oMathPara>
                </a14:m>
                <a:endParaRPr lang="en-US" dirty="0"/>
              </a:p>
            </p:txBody>
          </p:sp>
        </mc:Choice>
        <mc:Fallback xmlns="">
          <p:sp>
            <p:nvSpPr>
              <p:cNvPr id="26" name="TextBox 25"/>
              <p:cNvSpPr txBox="1">
                <a:spLocks noRot="1" noChangeAspect="1" noMove="1" noResize="1" noEditPoints="1" noAdjustHandles="1" noChangeArrowheads="1" noChangeShapeType="1" noTextEdit="1"/>
              </p:cNvSpPr>
              <p:nvPr/>
            </p:nvSpPr>
            <p:spPr>
              <a:xfrm>
                <a:off x="2911124" y="5506420"/>
                <a:ext cx="338665" cy="369332"/>
              </a:xfrm>
              <a:prstGeom prst="rect">
                <a:avLst/>
              </a:prstGeom>
              <a:blipFill>
                <a:blip r:embed="rId6"/>
                <a:stretch>
                  <a:fillRect r="-10909"/>
                </a:stretch>
              </a:blipFill>
            </p:spPr>
            <p:txBody>
              <a:bodyPr/>
              <a:lstStyle/>
              <a:p>
                <a:r>
                  <a:rPr lang="en-US">
                    <a:noFill/>
                  </a:rPr>
                  <a:t> </a:t>
                </a:r>
              </a:p>
            </p:txBody>
          </p:sp>
        </mc:Fallback>
      </mc:AlternateContent>
    </p:spTree>
    <p:extLst>
      <p:ext uri="{BB962C8B-B14F-4D97-AF65-F5344CB8AC3E}">
        <p14:creationId xmlns:p14="http://schemas.microsoft.com/office/powerpoint/2010/main" val="26532010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General approach</a:t>
            </a:r>
          </a:p>
        </p:txBody>
      </p:sp>
      <p:sp>
        <p:nvSpPr>
          <p:cNvPr id="7" name="Content Placeholder 6"/>
          <p:cNvSpPr>
            <a:spLocks noGrp="1"/>
          </p:cNvSpPr>
          <p:nvPr>
            <p:ph idx="1"/>
          </p:nvPr>
        </p:nvSpPr>
        <p:spPr>
          <a:xfrm>
            <a:off x="628650" y="1825625"/>
            <a:ext cx="8007350" cy="4351338"/>
          </a:xfrm>
        </p:spPr>
        <p:txBody>
          <a:bodyPr>
            <a:normAutofit/>
          </a:bodyPr>
          <a:lstStyle/>
          <a:p>
            <a:pPr marL="0" indent="0">
              <a:buNone/>
            </a:pPr>
            <a:r>
              <a:rPr lang="en-US" sz="2400" dirty="0"/>
              <a:t>Stop when we don’t move any more.</a:t>
            </a:r>
          </a:p>
          <a:p>
            <a:pPr marL="0" indent="0">
              <a:buNone/>
            </a:pPr>
            <a:r>
              <a:rPr lang="en-US" sz="2400" dirty="0"/>
              <a:t>	</a:t>
            </a:r>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4" name="Freeform: Shape 13"/>
          <p:cNvSpPr/>
          <p:nvPr/>
        </p:nvSpPr>
        <p:spPr>
          <a:xfrm>
            <a:off x="2235201" y="3335083"/>
            <a:ext cx="3454400" cy="1914252"/>
          </a:xfrm>
          <a:custGeom>
            <a:avLst/>
            <a:gdLst>
              <a:gd name="connsiteX0" fmla="*/ 0 w 3454400"/>
              <a:gd name="connsiteY0" fmla="*/ 16911 h 1914252"/>
              <a:gd name="connsiteX1" fmla="*/ 508000 w 3454400"/>
              <a:gd name="connsiteY1" fmla="*/ 366866 h 1914252"/>
              <a:gd name="connsiteX2" fmla="*/ 801511 w 3454400"/>
              <a:gd name="connsiteY2" fmla="*/ 999044 h 1914252"/>
              <a:gd name="connsiteX3" fmla="*/ 970844 w 3454400"/>
              <a:gd name="connsiteY3" fmla="*/ 1665089 h 1914252"/>
              <a:gd name="connsiteX4" fmla="*/ 1535289 w 3454400"/>
              <a:gd name="connsiteY4" fmla="*/ 1913444 h 1914252"/>
              <a:gd name="connsiteX5" fmla="*/ 2212622 w 3454400"/>
              <a:gd name="connsiteY5" fmla="*/ 1710244 h 1914252"/>
              <a:gd name="connsiteX6" fmla="*/ 2641600 w 3454400"/>
              <a:gd name="connsiteY6" fmla="*/ 908733 h 1914252"/>
              <a:gd name="connsiteX7" fmla="*/ 2968977 w 3454400"/>
              <a:gd name="connsiteY7" fmla="*/ 389444 h 1914252"/>
              <a:gd name="connsiteX8" fmla="*/ 3454400 w 3454400"/>
              <a:gd name="connsiteY8" fmla="*/ 5622 h 191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4400" h="1914252">
                <a:moveTo>
                  <a:pt x="0" y="16911"/>
                </a:moveTo>
                <a:cubicBezTo>
                  <a:pt x="187207" y="110044"/>
                  <a:pt x="374415" y="203177"/>
                  <a:pt x="508000" y="366866"/>
                </a:cubicBezTo>
                <a:cubicBezTo>
                  <a:pt x="641585" y="530555"/>
                  <a:pt x="724370" y="782674"/>
                  <a:pt x="801511" y="999044"/>
                </a:cubicBezTo>
                <a:cubicBezTo>
                  <a:pt x="878652" y="1215414"/>
                  <a:pt x="848548" y="1512689"/>
                  <a:pt x="970844" y="1665089"/>
                </a:cubicBezTo>
                <a:cubicBezTo>
                  <a:pt x="1093140" y="1817489"/>
                  <a:pt x="1328326" y="1905918"/>
                  <a:pt x="1535289" y="1913444"/>
                </a:cubicBezTo>
                <a:cubicBezTo>
                  <a:pt x="1742252" y="1920970"/>
                  <a:pt x="2028237" y="1877696"/>
                  <a:pt x="2212622" y="1710244"/>
                </a:cubicBezTo>
                <a:cubicBezTo>
                  <a:pt x="2397007" y="1542792"/>
                  <a:pt x="2515541" y="1128866"/>
                  <a:pt x="2641600" y="908733"/>
                </a:cubicBezTo>
                <a:cubicBezTo>
                  <a:pt x="2767659" y="688600"/>
                  <a:pt x="2833510" y="539962"/>
                  <a:pt x="2968977" y="389444"/>
                </a:cubicBezTo>
                <a:cubicBezTo>
                  <a:pt x="3104444" y="238926"/>
                  <a:pt x="3401719" y="-43296"/>
                  <a:pt x="3454400" y="562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Oval 1"/>
          <p:cNvSpPr/>
          <p:nvPr/>
        </p:nvSpPr>
        <p:spPr>
          <a:xfrm>
            <a:off x="2427111" y="3431822"/>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 name="TextBox 15"/>
              <p:cNvSpPr txBox="1"/>
              <p:nvPr/>
            </p:nvSpPr>
            <p:spPr>
              <a:xfrm>
                <a:off x="5184518" y="4358003"/>
                <a:ext cx="3039342" cy="73154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𝑠𝑡𝑜𝑝</m:t>
                          </m:r>
                        </m:sub>
                      </m:sSub>
                      <m:r>
                        <a:rPr lang="en-US" sz="2000" b="0" i="1" smtClean="0">
                          <a:latin typeface="Cambria Math" panose="02040503050406030204" pitchFamily="18" charset="0"/>
                          <a:ea typeface="Cambria Math" panose="02040503050406030204" pitchFamily="18" charset="0"/>
                        </a:rPr>
                        <m:t>:</m:t>
                      </m:r>
                    </m:oMath>
                  </m:oMathPara>
                </a14:m>
                <a:br>
                  <a:rPr lang="en-US" sz="2000" b="0" i="1" dirty="0">
                    <a:latin typeface="Cambria Math" panose="02040503050406030204" pitchFamily="18" charset="0"/>
                    <a:ea typeface="Cambria Math" panose="02040503050406030204" pitchFamily="18" charset="0"/>
                  </a:rPr>
                </a:br>
                <a14:m>
                  <m:oMath xmlns:m="http://schemas.openxmlformats.org/officeDocument/2006/math">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𝑛</m:t>
                        </m:r>
                        <m:r>
                          <a:rPr lang="en-US" sz="2000" b="0" i="1" smtClean="0">
                            <a:latin typeface="Cambria Math" panose="02040503050406030204" pitchFamily="18" charset="0"/>
                            <a:ea typeface="Cambria Math" panose="02040503050406030204" pitchFamily="18" charset="0"/>
                          </a:rPr>
                          <m:t>−1</m:t>
                        </m:r>
                      </m:sub>
                    </m:sSub>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𝛾𝛻</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𝑓</m:t>
                    </m:r>
                    <m:d>
                      <m:dPr>
                        <m:ctrlPr>
                          <a:rPr lang="en-US" sz="2000" b="0" i="1" smtClean="0">
                            <a:latin typeface="Cambria Math" panose="02040503050406030204" pitchFamily="18" charset="0"/>
                            <a:ea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𝑎</m:t>
                            </m:r>
                          </m:e>
                          <m:sub>
                            <m:r>
                              <a:rPr lang="en-US" sz="2000" b="0" i="1" smtClean="0">
                                <a:latin typeface="Cambria Math" panose="02040503050406030204" pitchFamily="18" charset="0"/>
                                <a:ea typeface="Cambria Math" panose="02040503050406030204" pitchFamily="18" charset="0"/>
                              </a:rPr>
                              <m:t>𝑛</m:t>
                            </m:r>
                            <m:r>
                              <a:rPr lang="en-US" sz="2000" b="0" i="1" smtClean="0">
                                <a:latin typeface="Cambria Math" panose="02040503050406030204" pitchFamily="18" charset="0"/>
                                <a:ea typeface="Cambria Math" panose="02040503050406030204" pitchFamily="18" charset="0"/>
                              </a:rPr>
                              <m:t>−1</m:t>
                            </m:r>
                          </m:sub>
                        </m:sSub>
                      </m:e>
                    </m:d>
                    <m:r>
                      <a:rPr lang="en-US" sz="2000" b="0" i="1" smtClean="0">
                        <a:latin typeface="Cambria Math" panose="02040503050406030204" pitchFamily="18" charset="0"/>
                        <a:ea typeface="Cambria Math" panose="02040503050406030204" pitchFamily="18" charset="0"/>
                      </a:rPr>
                      <m:t>=</m:t>
                    </m:r>
                  </m:oMath>
                </a14:m>
                <a:r>
                  <a:rPr lang="en-US" sz="2000" dirty="0"/>
                  <a:t> 0</a:t>
                </a:r>
              </a:p>
            </p:txBody>
          </p:sp>
        </mc:Choice>
        <mc:Fallback xmlns="">
          <p:sp>
            <p:nvSpPr>
              <p:cNvPr id="16" name="TextBox 15"/>
              <p:cNvSpPr txBox="1">
                <a:spLocks noRot="1" noChangeAspect="1" noMove="1" noResize="1" noEditPoints="1" noAdjustHandles="1" noChangeArrowheads="1" noChangeShapeType="1" noTextEdit="1"/>
              </p:cNvSpPr>
              <p:nvPr/>
            </p:nvSpPr>
            <p:spPr>
              <a:xfrm>
                <a:off x="5184518" y="4358003"/>
                <a:ext cx="3039342" cy="731547"/>
              </a:xfrm>
              <a:prstGeom prst="rect">
                <a:avLst/>
              </a:prstGeom>
              <a:blipFill>
                <a:blip r:embed="rId2"/>
                <a:stretch>
                  <a:fillRect b="-14167"/>
                </a:stretch>
              </a:blipFill>
            </p:spPr>
            <p:txBody>
              <a:bodyPr/>
              <a:lstStyle/>
              <a:p>
                <a:r>
                  <a:rPr lang="en-US">
                    <a:noFill/>
                  </a:rPr>
                  <a:t> </a:t>
                </a:r>
              </a:p>
            </p:txBody>
          </p:sp>
        </mc:Fallback>
      </mc:AlternateContent>
      <p:sp>
        <p:nvSpPr>
          <p:cNvPr id="15" name="TextBox 14"/>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17" name="TextBox 16"/>
          <p:cNvSpPr txBox="1"/>
          <p:nvPr/>
        </p:nvSpPr>
        <p:spPr>
          <a:xfrm>
            <a:off x="1559630" y="2558799"/>
            <a:ext cx="506237" cy="369332"/>
          </a:xfrm>
          <a:prstGeom prst="rect">
            <a:avLst/>
          </a:prstGeom>
          <a:noFill/>
        </p:spPr>
        <p:txBody>
          <a:bodyPr wrap="square" rtlCol="0">
            <a:spAutoFit/>
          </a:bodyPr>
          <a:lstStyle/>
          <a:p>
            <a:r>
              <a:rPr lang="en-US" i="1" dirty="0"/>
              <a:t>f(x)</a:t>
            </a:r>
          </a:p>
        </p:txBody>
      </p:sp>
      <p:cxnSp>
        <p:nvCxnSpPr>
          <p:cNvPr id="18" name="Straight Connector 17"/>
          <p:cNvCxnSpPr>
            <a:cxnSpLocks/>
          </p:cNvCxnSpPr>
          <p:nvPr/>
        </p:nvCxnSpPr>
        <p:spPr>
          <a:xfrm>
            <a:off x="2483849" y="5301105"/>
            <a:ext cx="1644" cy="238816"/>
          </a:xfrm>
          <a:prstGeom prst="line">
            <a:avLst/>
          </a:prstGeom>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2713567" y="3685084"/>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1" name="TextBox 20"/>
              <p:cNvSpPr txBox="1"/>
              <p:nvPr/>
            </p:nvSpPr>
            <p:spPr>
              <a:xfrm>
                <a:off x="2348090" y="5508978"/>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oMath>
                  </m:oMathPara>
                </a14:m>
                <a:endParaRPr lang="en-US" dirty="0"/>
              </a:p>
            </p:txBody>
          </p:sp>
        </mc:Choice>
        <mc:Fallback xmlns="">
          <p:sp>
            <p:nvSpPr>
              <p:cNvPr id="21" name="TextBox 20"/>
              <p:cNvSpPr txBox="1">
                <a:spLocks noRot="1" noChangeAspect="1" noMove="1" noResize="1" noEditPoints="1" noAdjustHandles="1" noChangeArrowheads="1" noChangeShapeType="1" noTextEdit="1"/>
              </p:cNvSpPr>
              <p:nvPr/>
            </p:nvSpPr>
            <p:spPr>
              <a:xfrm>
                <a:off x="2348090" y="5508978"/>
                <a:ext cx="338665" cy="369332"/>
              </a:xfrm>
              <a:prstGeom prst="rect">
                <a:avLst/>
              </a:prstGeom>
              <a:blipFill>
                <a:blip r:embed="rId3"/>
                <a:stretch>
                  <a:fillRect r="-8929"/>
                </a:stretch>
              </a:blipFill>
            </p:spPr>
            <p:txBody>
              <a:bodyPr/>
              <a:lstStyle/>
              <a:p>
                <a:r>
                  <a:rPr lang="en-US">
                    <a:noFill/>
                  </a:rPr>
                  <a:t> </a:t>
                </a:r>
              </a:p>
            </p:txBody>
          </p:sp>
        </mc:Fallback>
      </mc:AlternateContent>
      <p:cxnSp>
        <p:nvCxnSpPr>
          <p:cNvPr id="22" name="Straight Connector 21"/>
          <p:cNvCxnSpPr>
            <a:cxnSpLocks/>
          </p:cNvCxnSpPr>
          <p:nvPr/>
        </p:nvCxnSpPr>
        <p:spPr>
          <a:xfrm>
            <a:off x="2788940" y="5305163"/>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2653181" y="5513036"/>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oMath>
                  </m:oMathPara>
                </a14:m>
                <a:endParaRPr lang="en-US" dirty="0"/>
              </a:p>
            </p:txBody>
          </p:sp>
        </mc:Choice>
        <mc:Fallback xmlns="">
          <p:sp>
            <p:nvSpPr>
              <p:cNvPr id="23" name="TextBox 22"/>
              <p:cNvSpPr txBox="1">
                <a:spLocks noRot="1" noChangeAspect="1" noMove="1" noResize="1" noEditPoints="1" noAdjustHandles="1" noChangeArrowheads="1" noChangeShapeType="1" noTextEdit="1"/>
              </p:cNvSpPr>
              <p:nvPr/>
            </p:nvSpPr>
            <p:spPr>
              <a:xfrm>
                <a:off x="2653181" y="5513036"/>
                <a:ext cx="338665" cy="369332"/>
              </a:xfrm>
              <a:prstGeom prst="rect">
                <a:avLst/>
              </a:prstGeom>
              <a:blipFill>
                <a:blip r:embed="rId4"/>
                <a:stretch>
                  <a:fillRect r="-10714"/>
                </a:stretch>
              </a:blipFill>
            </p:spPr>
            <p:txBody>
              <a:bodyPr/>
              <a:lstStyle/>
              <a:p>
                <a:r>
                  <a:rPr lang="en-US">
                    <a:noFill/>
                  </a:rPr>
                  <a:t> </a:t>
                </a:r>
              </a:p>
            </p:txBody>
          </p:sp>
        </mc:Fallback>
      </mc:AlternateContent>
      <p:sp>
        <p:nvSpPr>
          <p:cNvPr id="24" name="Oval 23"/>
          <p:cNvSpPr/>
          <p:nvPr/>
        </p:nvSpPr>
        <p:spPr>
          <a:xfrm>
            <a:off x="2968564" y="4226101"/>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25" name="Straight Connector 24"/>
          <p:cNvCxnSpPr>
            <a:cxnSpLocks/>
          </p:cNvCxnSpPr>
          <p:nvPr/>
        </p:nvCxnSpPr>
        <p:spPr>
          <a:xfrm>
            <a:off x="3046883" y="5298547"/>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p:cNvSpPr txBox="1"/>
              <p:nvPr/>
            </p:nvSpPr>
            <p:spPr>
              <a:xfrm>
                <a:off x="2911124" y="5506420"/>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3</m:t>
                          </m:r>
                        </m:sub>
                      </m:sSub>
                    </m:oMath>
                  </m:oMathPara>
                </a14:m>
                <a:endParaRPr lang="en-US" dirty="0"/>
              </a:p>
            </p:txBody>
          </p:sp>
        </mc:Choice>
        <mc:Fallback xmlns="">
          <p:sp>
            <p:nvSpPr>
              <p:cNvPr id="26" name="TextBox 25"/>
              <p:cNvSpPr txBox="1">
                <a:spLocks noRot="1" noChangeAspect="1" noMove="1" noResize="1" noEditPoints="1" noAdjustHandles="1" noChangeArrowheads="1" noChangeShapeType="1" noTextEdit="1"/>
              </p:cNvSpPr>
              <p:nvPr/>
            </p:nvSpPr>
            <p:spPr>
              <a:xfrm>
                <a:off x="2911124" y="5506420"/>
                <a:ext cx="338665" cy="369332"/>
              </a:xfrm>
              <a:prstGeom prst="rect">
                <a:avLst/>
              </a:prstGeom>
              <a:blipFill>
                <a:blip r:embed="rId5"/>
                <a:stretch>
                  <a:fillRect r="-10909"/>
                </a:stretch>
              </a:blipFill>
            </p:spPr>
            <p:txBody>
              <a:bodyPr/>
              <a:lstStyle/>
              <a:p>
                <a:r>
                  <a:rPr lang="en-US">
                    <a:noFill/>
                  </a:rPr>
                  <a:t> </a:t>
                </a:r>
              </a:p>
            </p:txBody>
          </p:sp>
        </mc:Fallback>
      </mc:AlternateContent>
      <p:sp>
        <p:nvSpPr>
          <p:cNvPr id="27" name="Oval 26"/>
          <p:cNvSpPr/>
          <p:nvPr/>
        </p:nvSpPr>
        <p:spPr>
          <a:xfrm>
            <a:off x="3090628" y="4725616"/>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8" name="Oval 27"/>
          <p:cNvSpPr/>
          <p:nvPr/>
        </p:nvSpPr>
        <p:spPr>
          <a:xfrm>
            <a:off x="3249789" y="5027144"/>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9" name="Oval 28"/>
          <p:cNvSpPr/>
          <p:nvPr/>
        </p:nvSpPr>
        <p:spPr>
          <a:xfrm>
            <a:off x="3459631" y="5138473"/>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0" name="Oval 29"/>
          <p:cNvSpPr/>
          <p:nvPr/>
        </p:nvSpPr>
        <p:spPr>
          <a:xfrm>
            <a:off x="3606799" y="5183629"/>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1" name="Oval 30"/>
          <p:cNvSpPr/>
          <p:nvPr/>
        </p:nvSpPr>
        <p:spPr>
          <a:xfrm>
            <a:off x="3728861" y="5190834"/>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32" name="Straight Connector 31"/>
          <p:cNvCxnSpPr>
            <a:cxnSpLocks/>
          </p:cNvCxnSpPr>
          <p:nvPr/>
        </p:nvCxnSpPr>
        <p:spPr>
          <a:xfrm>
            <a:off x="3774310" y="5298547"/>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TextBox 32"/>
              <p:cNvSpPr txBox="1"/>
              <p:nvPr/>
            </p:nvSpPr>
            <p:spPr>
              <a:xfrm>
                <a:off x="3638551" y="5506420"/>
                <a:ext cx="338665" cy="39074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𝑠𝑡𝑜𝑝</m:t>
                          </m:r>
                        </m:sub>
                      </m:sSub>
                    </m:oMath>
                  </m:oMathPara>
                </a14:m>
                <a:endParaRPr lang="en-US" dirty="0"/>
              </a:p>
            </p:txBody>
          </p:sp>
        </mc:Choice>
        <mc:Fallback xmlns="">
          <p:sp>
            <p:nvSpPr>
              <p:cNvPr id="33" name="TextBox 32"/>
              <p:cNvSpPr txBox="1">
                <a:spLocks noRot="1" noChangeAspect="1" noMove="1" noResize="1" noEditPoints="1" noAdjustHandles="1" noChangeArrowheads="1" noChangeShapeType="1" noTextEdit="1"/>
              </p:cNvSpPr>
              <p:nvPr/>
            </p:nvSpPr>
            <p:spPr>
              <a:xfrm>
                <a:off x="3638551" y="5506420"/>
                <a:ext cx="338665" cy="390748"/>
              </a:xfrm>
              <a:prstGeom prst="rect">
                <a:avLst/>
              </a:prstGeom>
              <a:blipFill>
                <a:blip r:embed="rId6"/>
                <a:stretch>
                  <a:fillRect r="-92727" b="-6250"/>
                </a:stretch>
              </a:blipFill>
            </p:spPr>
            <p:txBody>
              <a:bodyPr/>
              <a:lstStyle/>
              <a:p>
                <a:r>
                  <a:rPr lang="en-US">
                    <a:noFill/>
                  </a:rPr>
                  <a:t> </a:t>
                </a:r>
              </a:p>
            </p:txBody>
          </p:sp>
        </mc:Fallback>
      </mc:AlternateContent>
    </p:spTree>
    <p:extLst>
      <p:ext uri="{BB962C8B-B14F-4D97-AF65-F5344CB8AC3E}">
        <p14:creationId xmlns:p14="http://schemas.microsoft.com/office/powerpoint/2010/main" val="18685440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Gradient descent</a:t>
            </a:r>
          </a:p>
        </p:txBody>
      </p:sp>
      <p:sp>
        <p:nvSpPr>
          <p:cNvPr id="3" name="Content Placeholder 2"/>
          <p:cNvSpPr>
            <a:spLocks noGrp="1"/>
          </p:cNvSpPr>
          <p:nvPr>
            <p:ph idx="1"/>
          </p:nvPr>
        </p:nvSpPr>
        <p:spPr>
          <a:xfrm>
            <a:off x="628649" y="1825625"/>
            <a:ext cx="8097661" cy="4351338"/>
          </a:xfrm>
        </p:spPr>
        <p:txBody>
          <a:bodyPr/>
          <a:lstStyle/>
          <a:p>
            <a:r>
              <a:rPr lang="en-US" dirty="0"/>
              <a:t>Optimizer for functions.</a:t>
            </a:r>
          </a:p>
          <a:p>
            <a:r>
              <a:rPr lang="en-US" dirty="0"/>
              <a:t>Guaranteed to find optimum for convex functions.</a:t>
            </a:r>
          </a:p>
          <a:p>
            <a:pPr lvl="1"/>
            <a:r>
              <a:rPr lang="en-US" dirty="0"/>
              <a:t>Non-convex = find </a:t>
            </a:r>
            <a:r>
              <a:rPr lang="en-US" i="1" dirty="0"/>
              <a:t>local </a:t>
            </a:r>
            <a:r>
              <a:rPr lang="en-US" dirty="0"/>
              <a:t>optimum.</a:t>
            </a:r>
          </a:p>
          <a:p>
            <a:pPr lvl="1"/>
            <a:r>
              <a:rPr lang="en-US" dirty="0"/>
              <a:t>Most vision problems aren’t convex.</a:t>
            </a:r>
          </a:p>
          <a:p>
            <a:endParaRPr lang="en-US" dirty="0"/>
          </a:p>
          <a:p>
            <a:endParaRPr lang="en-US" dirty="0"/>
          </a:p>
          <a:p>
            <a:r>
              <a:rPr lang="en-US" dirty="0"/>
              <a:t>Works for multi-variate functions.</a:t>
            </a:r>
          </a:p>
          <a:p>
            <a:pPr lvl="1"/>
            <a:r>
              <a:rPr lang="en-US" dirty="0"/>
              <a:t>Need to compute matrix of </a:t>
            </a:r>
            <a:r>
              <a:rPr lang="en-US" i="1" dirty="0"/>
              <a:t>partial derivatives (“Jacobian”)</a:t>
            </a:r>
          </a:p>
        </p:txBody>
      </p:sp>
      <p:grpSp>
        <p:nvGrpSpPr>
          <p:cNvPr id="11" name="Group 10">
            <a:extLst>
              <a:ext uri="{FF2B5EF4-FFF2-40B4-BE49-F238E27FC236}">
                <a16:creationId xmlns:a16="http://schemas.microsoft.com/office/drawing/2014/main" id="{A4974B4E-52CA-4842-B3DF-567D6BA3E361}"/>
              </a:ext>
            </a:extLst>
          </p:cNvPr>
          <p:cNvGrpSpPr/>
          <p:nvPr/>
        </p:nvGrpSpPr>
        <p:grpSpPr>
          <a:xfrm>
            <a:off x="6320413" y="2753248"/>
            <a:ext cx="2194937" cy="1515961"/>
            <a:chOff x="943895" y="2558799"/>
            <a:chExt cx="4920683" cy="3398533"/>
          </a:xfrm>
        </p:grpSpPr>
        <p:cxnSp>
          <p:nvCxnSpPr>
            <p:cNvPr id="5" name="Straight Connector 4">
              <a:extLst>
                <a:ext uri="{FF2B5EF4-FFF2-40B4-BE49-F238E27FC236}">
                  <a16:creationId xmlns:a16="http://schemas.microsoft.com/office/drawing/2014/main" id="{236B4C18-CDDD-40EF-BB49-1EEC6CC7343E}"/>
                </a:ext>
              </a:extLst>
            </p:cNvPr>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grpSp>
          <p:nvGrpSpPr>
            <p:cNvPr id="10" name="Group 9">
              <a:extLst>
                <a:ext uri="{FF2B5EF4-FFF2-40B4-BE49-F238E27FC236}">
                  <a16:creationId xmlns:a16="http://schemas.microsoft.com/office/drawing/2014/main" id="{B1DA3DFE-C5EE-47E1-A98A-1AB4D7AD1F74}"/>
                </a:ext>
              </a:extLst>
            </p:cNvPr>
            <p:cNvGrpSpPr/>
            <p:nvPr/>
          </p:nvGrpSpPr>
          <p:grpSpPr>
            <a:xfrm>
              <a:off x="943895" y="2558799"/>
              <a:ext cx="4920683" cy="3398533"/>
              <a:chOff x="943895" y="2558799"/>
              <a:chExt cx="4920683" cy="3398533"/>
            </a:xfrm>
          </p:grpSpPr>
          <p:cxnSp>
            <p:nvCxnSpPr>
              <p:cNvPr id="4" name="Straight Connector 3">
                <a:extLst>
                  <a:ext uri="{FF2B5EF4-FFF2-40B4-BE49-F238E27FC236}">
                    <a16:creationId xmlns:a16="http://schemas.microsoft.com/office/drawing/2014/main" id="{52D59F2F-849F-49C4-AB93-967329D972A7}"/>
                  </a:ext>
                </a:extLst>
              </p:cNvPr>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7AECBEBD-8C28-4F78-BBA1-AA79F448E64A}"/>
                  </a:ext>
                </a:extLst>
              </p:cNvPr>
              <p:cNvSpPr txBox="1"/>
              <p:nvPr/>
            </p:nvSpPr>
            <p:spPr>
              <a:xfrm>
                <a:off x="5514623" y="5588000"/>
                <a:ext cx="349955" cy="369332"/>
              </a:xfrm>
              <a:prstGeom prst="rect">
                <a:avLst/>
              </a:prstGeom>
              <a:noFill/>
            </p:spPr>
            <p:txBody>
              <a:bodyPr wrap="square" rtlCol="0">
                <a:spAutoFit/>
              </a:bodyPr>
              <a:lstStyle/>
              <a:p>
                <a:r>
                  <a:rPr lang="en-US" i="1" dirty="0"/>
                  <a:t>x</a:t>
                </a:r>
                <a:endParaRPr lang="en-US" dirty="0"/>
              </a:p>
            </p:txBody>
          </p:sp>
          <p:sp>
            <p:nvSpPr>
              <p:cNvPr id="7" name="TextBox 6">
                <a:extLst>
                  <a:ext uri="{FF2B5EF4-FFF2-40B4-BE49-F238E27FC236}">
                    <a16:creationId xmlns:a16="http://schemas.microsoft.com/office/drawing/2014/main" id="{40D913CB-B240-418D-96FD-11800822D204}"/>
                  </a:ext>
                </a:extLst>
              </p:cNvPr>
              <p:cNvSpPr txBox="1"/>
              <p:nvPr/>
            </p:nvSpPr>
            <p:spPr>
              <a:xfrm>
                <a:off x="943895" y="2558799"/>
                <a:ext cx="1121973" cy="827981"/>
              </a:xfrm>
              <a:prstGeom prst="rect">
                <a:avLst/>
              </a:prstGeom>
              <a:noFill/>
            </p:spPr>
            <p:txBody>
              <a:bodyPr wrap="square" rtlCol="0">
                <a:spAutoFit/>
              </a:bodyPr>
              <a:lstStyle/>
              <a:p>
                <a:r>
                  <a:rPr lang="en-US" i="1" dirty="0"/>
                  <a:t>f(x)</a:t>
                </a:r>
              </a:p>
            </p:txBody>
          </p:sp>
          <p:sp>
            <p:nvSpPr>
              <p:cNvPr id="9" name="Freeform: Shape 8">
                <a:extLst>
                  <a:ext uri="{FF2B5EF4-FFF2-40B4-BE49-F238E27FC236}">
                    <a16:creationId xmlns:a16="http://schemas.microsoft.com/office/drawing/2014/main" id="{BAFECEE0-A8D0-4413-9BCF-F1E236866176}"/>
                  </a:ext>
                </a:extLst>
              </p:cNvPr>
              <p:cNvSpPr/>
              <p:nvPr/>
            </p:nvSpPr>
            <p:spPr>
              <a:xfrm>
                <a:off x="2361363" y="3305908"/>
                <a:ext cx="3064747" cy="2059920"/>
              </a:xfrm>
              <a:custGeom>
                <a:avLst/>
                <a:gdLst>
                  <a:gd name="connsiteX0" fmla="*/ 0 w 3064747"/>
                  <a:gd name="connsiteY0" fmla="*/ 20097 h 2059920"/>
                  <a:gd name="connsiteX1" fmla="*/ 1557494 w 3064747"/>
                  <a:gd name="connsiteY1" fmla="*/ 2059912 h 2059920"/>
                  <a:gd name="connsiteX2" fmla="*/ 3064747 w 3064747"/>
                  <a:gd name="connsiteY2" fmla="*/ 0 h 2059920"/>
                </a:gdLst>
                <a:ahLst/>
                <a:cxnLst>
                  <a:cxn ang="0">
                    <a:pos x="connsiteX0" y="connsiteY0"/>
                  </a:cxn>
                  <a:cxn ang="0">
                    <a:pos x="connsiteX1" y="connsiteY1"/>
                  </a:cxn>
                  <a:cxn ang="0">
                    <a:pos x="connsiteX2" y="connsiteY2"/>
                  </a:cxn>
                </a:cxnLst>
                <a:rect l="l" t="t" r="r" b="b"/>
                <a:pathLst>
                  <a:path w="3064747" h="2059920">
                    <a:moveTo>
                      <a:pt x="0" y="20097"/>
                    </a:moveTo>
                    <a:cubicBezTo>
                      <a:pt x="523351" y="1041679"/>
                      <a:pt x="1046703" y="2063261"/>
                      <a:pt x="1557494" y="2059912"/>
                    </a:cubicBezTo>
                    <a:cubicBezTo>
                      <a:pt x="2068285" y="2056563"/>
                      <a:pt x="2811864" y="432079"/>
                      <a:pt x="3064747"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78761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Why would I use this over Least Squares?</a:t>
            </a:r>
          </a:p>
        </p:txBody>
      </p:sp>
      <p:sp>
        <p:nvSpPr>
          <p:cNvPr id="3" name="Content Placeholder 2"/>
          <p:cNvSpPr>
            <a:spLocks noGrp="1"/>
          </p:cNvSpPr>
          <p:nvPr>
            <p:ph idx="1"/>
          </p:nvPr>
        </p:nvSpPr>
        <p:spPr/>
        <p:txBody>
          <a:bodyPr>
            <a:normAutofit lnSpcReduction="10000"/>
          </a:bodyPr>
          <a:lstStyle/>
          <a:p>
            <a:pPr marL="0" indent="0">
              <a:buNone/>
            </a:pPr>
            <a:r>
              <a:rPr lang="en-US" dirty="0"/>
              <a:t>If my function is convex, </a:t>
            </a:r>
            <a:br>
              <a:rPr lang="en-US" dirty="0"/>
            </a:br>
            <a:r>
              <a:rPr lang="en-US" dirty="0"/>
              <a:t>why can’t I just use linear least squares?</a:t>
            </a:r>
          </a:p>
          <a:p>
            <a:endParaRPr lang="en-US" dirty="0"/>
          </a:p>
          <a:p>
            <a:endParaRPr lang="en-US" dirty="0"/>
          </a:p>
          <a:p>
            <a:endParaRPr lang="en-US" dirty="0"/>
          </a:p>
          <a:p>
            <a:endParaRPr lang="en-US" dirty="0"/>
          </a:p>
          <a:p>
            <a:pPr marL="0" indent="0">
              <a:buNone/>
            </a:pPr>
            <a:r>
              <a:rPr lang="en-US" dirty="0"/>
              <a:t>Analytic solution = normal equations</a:t>
            </a:r>
          </a:p>
          <a:p>
            <a:endParaRPr lang="en-US" dirty="0"/>
          </a:p>
          <a:p>
            <a:pPr marL="0" indent="0">
              <a:buNone/>
            </a:pPr>
            <a:r>
              <a:rPr lang="en-US" dirty="0"/>
              <a:t>You can, yes.</a:t>
            </a:r>
          </a:p>
          <a:p>
            <a:endParaRPr lang="en-US" dirty="0"/>
          </a:p>
          <a:p>
            <a:endParaRPr lang="en-US" dirty="0"/>
          </a:p>
        </p:txBody>
      </p:sp>
      <p:pic>
        <p:nvPicPr>
          <p:cNvPr id="4" name="Picture 3"/>
          <p:cNvPicPr>
            <a:picLocks noChangeAspect="1"/>
          </p:cNvPicPr>
          <p:nvPr/>
        </p:nvPicPr>
        <p:blipFill>
          <a:blip r:embed="rId3"/>
          <a:stretch>
            <a:fillRect/>
          </a:stretch>
        </p:blipFill>
        <p:spPr>
          <a:xfrm>
            <a:off x="957262" y="2593977"/>
            <a:ext cx="1914525" cy="619125"/>
          </a:xfrm>
          <a:prstGeom prst="rect">
            <a:avLst/>
          </a:prstGeom>
        </p:spPr>
      </p:pic>
      <p:pic>
        <p:nvPicPr>
          <p:cNvPr id="5" name="Picture 4"/>
          <p:cNvPicPr>
            <a:picLocks noChangeAspect="1"/>
          </p:cNvPicPr>
          <p:nvPr/>
        </p:nvPicPr>
        <p:blipFill>
          <a:blip r:embed="rId4"/>
          <a:stretch>
            <a:fillRect/>
          </a:stretch>
        </p:blipFill>
        <p:spPr>
          <a:xfrm>
            <a:off x="957262" y="3145635"/>
            <a:ext cx="2876550" cy="533400"/>
          </a:xfrm>
          <a:prstGeom prst="rect">
            <a:avLst/>
          </a:prstGeom>
        </p:spPr>
      </p:pic>
      <p:pic>
        <p:nvPicPr>
          <p:cNvPr id="6" name="Picture 5"/>
          <p:cNvPicPr>
            <a:picLocks noChangeAspect="1"/>
          </p:cNvPicPr>
          <p:nvPr/>
        </p:nvPicPr>
        <p:blipFill>
          <a:blip r:embed="rId5"/>
          <a:stretch>
            <a:fillRect/>
          </a:stretch>
        </p:blipFill>
        <p:spPr>
          <a:xfrm>
            <a:off x="828674" y="3679035"/>
            <a:ext cx="3619500" cy="571500"/>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D85B32B-F993-473A-B194-64A0B554CF2B}"/>
                  </a:ext>
                </a:extLst>
              </p:cNvPr>
              <p:cNvSpPr txBox="1"/>
              <p:nvPr/>
            </p:nvSpPr>
            <p:spPr>
              <a:xfrm>
                <a:off x="6305341" y="4502493"/>
                <a:ext cx="2275431"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𝑥</m:t>
                      </m:r>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𝐴</m:t>
                                  </m:r>
                                </m:e>
                                <m:sup>
                                  <m:r>
                                    <a:rPr lang="en-US" sz="2400" b="0" i="1" smtClean="0">
                                      <a:latin typeface="Cambria Math" panose="02040503050406030204" pitchFamily="18" charset="0"/>
                                    </a:rPr>
                                    <m:t>𝑇</m:t>
                                  </m:r>
                                </m:sup>
                              </m:sSup>
                              <m:r>
                                <a:rPr lang="en-US" sz="2400" b="0" i="1" smtClean="0">
                                  <a:latin typeface="Cambria Math" panose="02040503050406030204" pitchFamily="18" charset="0"/>
                                </a:rPr>
                                <m:t>𝐴</m:t>
                              </m:r>
                            </m:e>
                          </m:d>
                        </m:e>
                        <m:sup>
                          <m:r>
                            <a:rPr lang="en-US" sz="2400" b="0" i="1" smtClean="0">
                              <a:latin typeface="Cambria Math" panose="02040503050406030204" pitchFamily="18" charset="0"/>
                            </a:rPr>
                            <m:t>−1</m:t>
                          </m:r>
                        </m:sup>
                      </m:sSup>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𝐴</m:t>
                          </m:r>
                        </m:e>
                        <m:sup>
                          <m:r>
                            <a:rPr lang="en-US" sz="2400" b="0" i="1" smtClean="0">
                              <a:latin typeface="Cambria Math" panose="02040503050406030204" pitchFamily="18" charset="0"/>
                            </a:rPr>
                            <m:t>𝑇</m:t>
                          </m:r>
                        </m:sup>
                      </m:sSup>
                      <m:r>
                        <a:rPr lang="en-US" sz="2400" b="0" i="1" smtClean="0">
                          <a:latin typeface="Cambria Math" panose="02040503050406030204" pitchFamily="18" charset="0"/>
                        </a:rPr>
                        <m:t>𝑏</m:t>
                      </m:r>
                    </m:oMath>
                  </m:oMathPara>
                </a14:m>
                <a:endParaRPr lang="en-US" sz="2400" dirty="0"/>
              </a:p>
            </p:txBody>
          </p:sp>
        </mc:Choice>
        <mc:Fallback xmlns="">
          <p:sp>
            <p:nvSpPr>
              <p:cNvPr id="7" name="TextBox 6">
                <a:extLst>
                  <a:ext uri="{FF2B5EF4-FFF2-40B4-BE49-F238E27FC236}">
                    <a16:creationId xmlns:a16="http://schemas.microsoft.com/office/drawing/2014/main" id="{2D85B32B-F993-473A-B194-64A0B554CF2B}"/>
                  </a:ext>
                </a:extLst>
              </p:cNvPr>
              <p:cNvSpPr txBox="1">
                <a:spLocks noRot="1" noChangeAspect="1" noMove="1" noResize="1" noEditPoints="1" noAdjustHandles="1" noChangeArrowheads="1" noChangeShapeType="1" noTextEdit="1"/>
              </p:cNvSpPr>
              <p:nvPr/>
            </p:nvSpPr>
            <p:spPr>
              <a:xfrm>
                <a:off x="6305341" y="4502493"/>
                <a:ext cx="2275431" cy="369332"/>
              </a:xfrm>
              <a:prstGeom prst="rect">
                <a:avLst/>
              </a:prstGeom>
              <a:blipFill>
                <a:blip r:embed="rId6"/>
                <a:stretch>
                  <a:fillRect l="-1337" t="-1667" r="-2406" b="-8333"/>
                </a:stretch>
              </a:blipFill>
            </p:spPr>
            <p:txBody>
              <a:bodyPr/>
              <a:lstStyle/>
              <a:p>
                <a:r>
                  <a:rPr lang="en-US">
                    <a:noFill/>
                  </a:rPr>
                  <a:t> </a:t>
                </a:r>
              </a:p>
            </p:txBody>
          </p:sp>
        </mc:Fallback>
      </mc:AlternateContent>
    </p:spTree>
    <p:extLst>
      <p:ext uri="{BB962C8B-B14F-4D97-AF65-F5344CB8AC3E}">
        <p14:creationId xmlns:p14="http://schemas.microsoft.com/office/powerpoint/2010/main" val="22707891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Why would I use this over Least Squares?</a:t>
            </a:r>
          </a:p>
        </p:txBody>
      </p:sp>
      <p:sp>
        <p:nvSpPr>
          <p:cNvPr id="3" name="Content Placeholder 2"/>
          <p:cNvSpPr>
            <a:spLocks noGrp="1"/>
          </p:cNvSpPr>
          <p:nvPr>
            <p:ph idx="1"/>
          </p:nvPr>
        </p:nvSpPr>
        <p:spPr/>
        <p:txBody>
          <a:bodyPr>
            <a:normAutofit/>
          </a:bodyPr>
          <a:lstStyle/>
          <a:p>
            <a:pPr marL="0" indent="0">
              <a:buNone/>
            </a:pPr>
            <a:r>
              <a:rPr lang="en-US" dirty="0"/>
              <a:t>But now imagine that I have 1,000,000 data points.</a:t>
            </a:r>
          </a:p>
          <a:p>
            <a:pPr marL="0" indent="0">
              <a:buNone/>
            </a:pPr>
            <a:r>
              <a:rPr lang="en-US" dirty="0"/>
              <a:t>Matrices are _huge_.</a:t>
            </a:r>
          </a:p>
          <a:p>
            <a:endParaRPr lang="en-US" dirty="0"/>
          </a:p>
          <a:p>
            <a:pPr marL="0" indent="0">
              <a:buNone/>
            </a:pPr>
            <a:r>
              <a:rPr lang="en-US" dirty="0"/>
              <a:t>Even for convex functions, gradient descent allows me to iteratively solve the solution without requiring very large matrices.</a:t>
            </a:r>
          </a:p>
          <a:p>
            <a:pPr marL="0" indent="0">
              <a:buNone/>
            </a:pPr>
            <a:endParaRPr lang="en-US" dirty="0"/>
          </a:p>
          <a:p>
            <a:pPr marL="0" indent="0">
              <a:buNone/>
            </a:pPr>
            <a:r>
              <a:rPr lang="en-US" dirty="0"/>
              <a:t>We’ll see how.</a:t>
            </a:r>
          </a:p>
          <a:p>
            <a:endParaRPr lang="en-US" dirty="0"/>
          </a:p>
          <a:p>
            <a:endParaRPr lang="en-US" dirty="0"/>
          </a:p>
        </p:txBody>
      </p:sp>
    </p:spTree>
    <p:extLst>
      <p:ext uri="{BB962C8B-B14F-4D97-AF65-F5344CB8AC3E}">
        <p14:creationId xmlns:p14="http://schemas.microsoft.com/office/powerpoint/2010/main" val="39259756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 NN with Gradient Descent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𝑖</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𝑖</m:t>
                        </m:r>
                      </m:sup>
                    </m:sSup>
                  </m:oMath>
                </a14:m>
                <a:r>
                  <a:rPr lang="en-US" dirty="0"/>
                  <a:t> = </a:t>
                </a:r>
                <a:r>
                  <a:rPr lang="en-US" i="1" dirty="0"/>
                  <a:t>n</a:t>
                </a:r>
                <a:r>
                  <a:rPr lang="en-US" dirty="0"/>
                  <a:t> training examples</a:t>
                </a:r>
              </a:p>
              <a:p>
                <a14:m>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1" i="1" smtClean="0">
                            <a:latin typeface="Cambria Math" panose="02040503050406030204" pitchFamily="18" charset="0"/>
                          </a:rPr>
                          <m:t>𝒙</m:t>
                        </m:r>
                      </m:e>
                    </m:d>
                  </m:oMath>
                </a14:m>
                <a:r>
                  <a:rPr lang="en-US" dirty="0"/>
                  <a:t> = feed forward neural network</a:t>
                </a:r>
              </a:p>
              <a:p>
                <a:r>
                  <a:rPr lang="en-US" dirty="0"/>
                  <a:t>L(</a:t>
                </a:r>
                <a:r>
                  <a:rPr lang="en-US" b="1" dirty="0"/>
                  <a:t>x</a:t>
                </a:r>
                <a:r>
                  <a:rPr lang="en-US" dirty="0"/>
                  <a:t>, y; </a:t>
                </a:r>
                <a:r>
                  <a:rPr lang="el-GR" b="1" dirty="0"/>
                  <a:t>θ</a:t>
                </a:r>
                <a:r>
                  <a:rPr lang="en-US" dirty="0"/>
                  <a:t>) = some </a:t>
                </a:r>
                <a:r>
                  <a:rPr lang="en-US" i="1" dirty="0"/>
                  <a:t>loss function</a:t>
                </a:r>
              </a:p>
              <a:p>
                <a:endParaRPr lang="en-US" i="1" dirty="0"/>
              </a:p>
              <a:p>
                <a:r>
                  <a:rPr lang="en-US" i="1" dirty="0"/>
                  <a:t>Loss function</a:t>
                </a:r>
                <a:r>
                  <a:rPr lang="en-US" dirty="0"/>
                  <a:t> measures how ‘good’ our network is at classifying the training examples </a:t>
                </a:r>
                <a:r>
                  <a:rPr lang="en-US" dirty="0" err="1"/>
                  <a:t>wrt</a:t>
                </a:r>
                <a:r>
                  <a:rPr lang="en-US" dirty="0"/>
                  <a:t>. the parameters of the model (the perceptron weights).</a:t>
                </a:r>
                <a:endParaRPr lang="en-US"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391" t="-19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9265828" y="3152728"/>
                <a:ext cx="2113464" cy="84856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i="1" smtClean="0">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1</m:t>
                          </m:r>
                        </m:num>
                        <m:den>
                          <m:r>
                            <a:rPr lang="en-US" i="1">
                              <a:solidFill>
                                <a:schemeClr val="bg1"/>
                              </a:solidFill>
                              <a:latin typeface="Cambria Math" panose="02040503050406030204" pitchFamily="18" charset="0"/>
                            </a:rPr>
                            <m:t>𝑛</m:t>
                          </m:r>
                        </m:den>
                      </m:f>
                      <m:nary>
                        <m:naryPr>
                          <m:chr m:val="∑"/>
                          <m:ctrlPr>
                            <a:rPr lang="en-US" i="1">
                              <a:solidFill>
                                <a:schemeClr val="bg1"/>
                              </a:solidFill>
                              <a:latin typeface="Cambria Math" panose="02040503050406030204" pitchFamily="18" charset="0"/>
                            </a:rPr>
                          </m:ctrlPr>
                        </m:naryPr>
                        <m:sub>
                          <m:r>
                            <m:rPr>
                              <m:brk m:alnAt="23"/>
                            </m:rPr>
                            <a:rPr lang="en-US" i="1">
                              <a:solidFill>
                                <a:schemeClr val="bg1"/>
                              </a:solidFill>
                              <a:latin typeface="Cambria Math" panose="02040503050406030204" pitchFamily="18" charset="0"/>
                            </a:rPr>
                            <m:t>𝑖</m:t>
                          </m:r>
                          <m:r>
                            <a:rPr lang="en-US" i="1">
                              <a:solidFill>
                                <a:schemeClr val="bg1"/>
                              </a:solidFill>
                              <a:latin typeface="Cambria Math" panose="02040503050406030204" pitchFamily="18" charset="0"/>
                            </a:rPr>
                            <m:t>=1</m:t>
                          </m:r>
                        </m:sub>
                        <m:sup>
                          <m:r>
                            <a:rPr lang="en-US" i="1">
                              <a:solidFill>
                                <a:schemeClr val="bg1"/>
                              </a:solidFill>
                              <a:latin typeface="Cambria Math" panose="02040503050406030204" pitchFamily="18" charset="0"/>
                            </a:rPr>
                            <m:t>𝑛</m:t>
                          </m:r>
                        </m:sup>
                        <m:e>
                          <m:sSup>
                            <m:sSupPr>
                              <m:ctrlPr>
                                <a:rPr lang="en-US" i="1">
                                  <a:solidFill>
                                    <a:schemeClr val="bg1"/>
                                  </a:solidFill>
                                  <a:latin typeface="Cambria Math" panose="02040503050406030204" pitchFamily="18" charset="0"/>
                                </a:rPr>
                              </m:ctrlPr>
                            </m:sSupPr>
                            <m:e>
                              <m:d>
                                <m:dPr>
                                  <m:begChr m:val="‖"/>
                                  <m:endChr m:val="‖"/>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𝑓</m:t>
                                  </m:r>
                                  <m:d>
                                    <m:dPr>
                                      <m:ctrlPr>
                                        <a:rPr lang="en-US" i="1">
                                          <a:solidFill>
                                            <a:schemeClr val="bg1"/>
                                          </a:solidFill>
                                          <a:latin typeface="Cambria Math" panose="02040503050406030204" pitchFamily="18" charset="0"/>
                                        </a:rPr>
                                      </m:ctrlPr>
                                    </m:dPr>
                                    <m:e>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𝑥</m:t>
                                          </m:r>
                                        </m:e>
                                        <m:sup>
                                          <m:r>
                                            <a:rPr lang="en-US" i="1">
                                              <a:solidFill>
                                                <a:schemeClr val="bg1"/>
                                              </a:solidFill>
                                              <a:latin typeface="Cambria Math" panose="02040503050406030204" pitchFamily="18" charset="0"/>
                                            </a:rPr>
                                            <m:t>𝑖</m:t>
                                          </m:r>
                                        </m:sup>
                                      </m:sSup>
                                    </m:e>
                                  </m:d>
                                  <m:r>
                                    <a:rPr lang="en-US" i="1">
                                      <a:solidFill>
                                        <a:schemeClr val="bg1"/>
                                      </a:solidFill>
                                      <a:latin typeface="Cambria Math" panose="02040503050406030204" pitchFamily="18" charset="0"/>
                                    </a:rPr>
                                    <m:t>−</m:t>
                                  </m:r>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𝑦</m:t>
                                      </m:r>
                                    </m:e>
                                    <m:sup>
                                      <m:r>
                                        <a:rPr lang="en-US" i="1">
                                          <a:solidFill>
                                            <a:schemeClr val="bg1"/>
                                          </a:solidFill>
                                          <a:latin typeface="Cambria Math" panose="02040503050406030204" pitchFamily="18" charset="0"/>
                                        </a:rPr>
                                        <m:t>𝑖</m:t>
                                      </m:r>
                                    </m:sup>
                                  </m:sSup>
                                </m:e>
                              </m:d>
                            </m:e>
                            <m:sup>
                              <m:r>
                                <a:rPr lang="en-US" i="1">
                                  <a:solidFill>
                                    <a:schemeClr val="bg1"/>
                                  </a:solidFill>
                                  <a:latin typeface="Cambria Math" panose="02040503050406030204" pitchFamily="18" charset="0"/>
                                </a:rPr>
                                <m:t>2</m:t>
                              </m:r>
                            </m:sup>
                          </m:sSup>
                        </m:e>
                      </m:nary>
                    </m:oMath>
                  </m:oMathPara>
                </a14:m>
                <a:endParaRPr lang="en-US" dirty="0">
                  <a:solidFill>
                    <a:schemeClr val="bg1"/>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9265828" y="3152728"/>
                <a:ext cx="2113464" cy="848566"/>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68811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Train NN with Gradient Descent</a:t>
            </a:r>
          </a:p>
        </p:txBody>
      </p:sp>
      <p:cxnSp>
        <p:nvCxnSpPr>
          <p:cNvPr id="9" name="Straight Connector 8"/>
          <p:cNvCxnSpPr/>
          <p:nvPr/>
        </p:nvCxnSpPr>
        <p:spPr>
          <a:xfrm>
            <a:off x="2223911" y="2810933"/>
            <a:ext cx="0" cy="2619023"/>
          </a:xfrm>
          <a:prstGeom prst="line">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212622" y="5418667"/>
            <a:ext cx="3533422" cy="0"/>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4" name="Freeform: Shape 13"/>
          <p:cNvSpPr/>
          <p:nvPr/>
        </p:nvSpPr>
        <p:spPr>
          <a:xfrm>
            <a:off x="2235201" y="3335083"/>
            <a:ext cx="3454400" cy="1914252"/>
          </a:xfrm>
          <a:custGeom>
            <a:avLst/>
            <a:gdLst>
              <a:gd name="connsiteX0" fmla="*/ 0 w 3454400"/>
              <a:gd name="connsiteY0" fmla="*/ 16911 h 1914252"/>
              <a:gd name="connsiteX1" fmla="*/ 508000 w 3454400"/>
              <a:gd name="connsiteY1" fmla="*/ 366866 h 1914252"/>
              <a:gd name="connsiteX2" fmla="*/ 801511 w 3454400"/>
              <a:gd name="connsiteY2" fmla="*/ 999044 h 1914252"/>
              <a:gd name="connsiteX3" fmla="*/ 970844 w 3454400"/>
              <a:gd name="connsiteY3" fmla="*/ 1665089 h 1914252"/>
              <a:gd name="connsiteX4" fmla="*/ 1535289 w 3454400"/>
              <a:gd name="connsiteY4" fmla="*/ 1913444 h 1914252"/>
              <a:gd name="connsiteX5" fmla="*/ 2212622 w 3454400"/>
              <a:gd name="connsiteY5" fmla="*/ 1710244 h 1914252"/>
              <a:gd name="connsiteX6" fmla="*/ 2641600 w 3454400"/>
              <a:gd name="connsiteY6" fmla="*/ 908733 h 1914252"/>
              <a:gd name="connsiteX7" fmla="*/ 2968977 w 3454400"/>
              <a:gd name="connsiteY7" fmla="*/ 389444 h 1914252"/>
              <a:gd name="connsiteX8" fmla="*/ 3454400 w 3454400"/>
              <a:gd name="connsiteY8" fmla="*/ 5622 h 191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4400" h="1914252">
                <a:moveTo>
                  <a:pt x="0" y="16911"/>
                </a:moveTo>
                <a:cubicBezTo>
                  <a:pt x="187207" y="110044"/>
                  <a:pt x="374415" y="203177"/>
                  <a:pt x="508000" y="366866"/>
                </a:cubicBezTo>
                <a:cubicBezTo>
                  <a:pt x="641585" y="530555"/>
                  <a:pt x="724370" y="782674"/>
                  <a:pt x="801511" y="999044"/>
                </a:cubicBezTo>
                <a:cubicBezTo>
                  <a:pt x="878652" y="1215414"/>
                  <a:pt x="848548" y="1512689"/>
                  <a:pt x="970844" y="1665089"/>
                </a:cubicBezTo>
                <a:cubicBezTo>
                  <a:pt x="1093140" y="1817489"/>
                  <a:pt x="1328326" y="1905918"/>
                  <a:pt x="1535289" y="1913444"/>
                </a:cubicBezTo>
                <a:cubicBezTo>
                  <a:pt x="1742252" y="1920970"/>
                  <a:pt x="2028237" y="1877696"/>
                  <a:pt x="2212622" y="1710244"/>
                </a:cubicBezTo>
                <a:cubicBezTo>
                  <a:pt x="2397007" y="1542792"/>
                  <a:pt x="2515541" y="1128866"/>
                  <a:pt x="2641600" y="908733"/>
                </a:cubicBezTo>
                <a:cubicBezTo>
                  <a:pt x="2767659" y="688600"/>
                  <a:pt x="2833510" y="539962"/>
                  <a:pt x="2968977" y="389444"/>
                </a:cubicBezTo>
                <a:cubicBezTo>
                  <a:pt x="3104444" y="238926"/>
                  <a:pt x="3401719" y="-43296"/>
                  <a:pt x="3454400" y="562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Oval 1"/>
          <p:cNvSpPr/>
          <p:nvPr/>
        </p:nvSpPr>
        <p:spPr>
          <a:xfrm>
            <a:off x="2427111" y="3431822"/>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TextBox 14"/>
          <p:cNvSpPr txBox="1"/>
          <p:nvPr/>
        </p:nvSpPr>
        <p:spPr>
          <a:xfrm>
            <a:off x="5514624" y="5588000"/>
            <a:ext cx="2161820" cy="646331"/>
          </a:xfrm>
          <a:prstGeom prst="rect">
            <a:avLst/>
          </a:prstGeom>
          <a:noFill/>
        </p:spPr>
        <p:txBody>
          <a:bodyPr wrap="square" rtlCol="0">
            <a:spAutoFit/>
          </a:bodyPr>
          <a:lstStyle/>
          <a:p>
            <a:r>
              <a:rPr lang="en-US" dirty="0"/>
              <a:t>Model parameters</a:t>
            </a:r>
          </a:p>
          <a:p>
            <a:r>
              <a:rPr lang="en-US" dirty="0"/>
              <a:t>(perceptron weights)</a:t>
            </a:r>
          </a:p>
        </p:txBody>
      </p:sp>
      <p:cxnSp>
        <p:nvCxnSpPr>
          <p:cNvPr id="18" name="Straight Connector 17"/>
          <p:cNvCxnSpPr>
            <a:cxnSpLocks/>
          </p:cNvCxnSpPr>
          <p:nvPr/>
        </p:nvCxnSpPr>
        <p:spPr>
          <a:xfrm>
            <a:off x="2483849" y="5301105"/>
            <a:ext cx="1644" cy="238816"/>
          </a:xfrm>
          <a:prstGeom prst="line">
            <a:avLst/>
          </a:prstGeom>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2713567" y="3685084"/>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1" name="TextBox 20"/>
              <p:cNvSpPr txBox="1"/>
              <p:nvPr/>
            </p:nvSpPr>
            <p:spPr>
              <a:xfrm>
                <a:off x="2348090" y="5508978"/>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oMath>
                  </m:oMathPara>
                </a14:m>
                <a:endParaRPr lang="en-US" dirty="0"/>
              </a:p>
            </p:txBody>
          </p:sp>
        </mc:Choice>
        <mc:Fallback xmlns="">
          <p:sp>
            <p:nvSpPr>
              <p:cNvPr id="21" name="TextBox 20"/>
              <p:cNvSpPr txBox="1">
                <a:spLocks noRot="1" noChangeAspect="1" noMove="1" noResize="1" noEditPoints="1" noAdjustHandles="1" noChangeArrowheads="1" noChangeShapeType="1" noTextEdit="1"/>
              </p:cNvSpPr>
              <p:nvPr/>
            </p:nvSpPr>
            <p:spPr>
              <a:xfrm>
                <a:off x="2348090" y="5508978"/>
                <a:ext cx="338665" cy="369332"/>
              </a:xfrm>
              <a:prstGeom prst="rect">
                <a:avLst/>
              </a:prstGeom>
              <a:blipFill>
                <a:blip r:embed="rId2"/>
                <a:stretch>
                  <a:fillRect r="-8929"/>
                </a:stretch>
              </a:blipFill>
            </p:spPr>
            <p:txBody>
              <a:bodyPr/>
              <a:lstStyle/>
              <a:p>
                <a:r>
                  <a:rPr lang="en-US">
                    <a:noFill/>
                  </a:rPr>
                  <a:t> </a:t>
                </a:r>
              </a:p>
            </p:txBody>
          </p:sp>
        </mc:Fallback>
      </mc:AlternateContent>
      <p:cxnSp>
        <p:nvCxnSpPr>
          <p:cNvPr id="22" name="Straight Connector 21"/>
          <p:cNvCxnSpPr>
            <a:cxnSpLocks/>
          </p:cNvCxnSpPr>
          <p:nvPr/>
        </p:nvCxnSpPr>
        <p:spPr>
          <a:xfrm>
            <a:off x="2788940" y="5305163"/>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2653181" y="5513036"/>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oMath>
                  </m:oMathPara>
                </a14:m>
                <a:endParaRPr lang="en-US" dirty="0"/>
              </a:p>
            </p:txBody>
          </p:sp>
        </mc:Choice>
        <mc:Fallback xmlns="">
          <p:sp>
            <p:nvSpPr>
              <p:cNvPr id="23" name="TextBox 22"/>
              <p:cNvSpPr txBox="1">
                <a:spLocks noRot="1" noChangeAspect="1" noMove="1" noResize="1" noEditPoints="1" noAdjustHandles="1" noChangeArrowheads="1" noChangeShapeType="1" noTextEdit="1"/>
              </p:cNvSpPr>
              <p:nvPr/>
            </p:nvSpPr>
            <p:spPr>
              <a:xfrm>
                <a:off x="2653181" y="5513036"/>
                <a:ext cx="338665" cy="369332"/>
              </a:xfrm>
              <a:prstGeom prst="rect">
                <a:avLst/>
              </a:prstGeom>
              <a:blipFill>
                <a:blip r:embed="rId3"/>
                <a:stretch>
                  <a:fillRect r="-10714"/>
                </a:stretch>
              </a:blipFill>
            </p:spPr>
            <p:txBody>
              <a:bodyPr/>
              <a:lstStyle/>
              <a:p>
                <a:r>
                  <a:rPr lang="en-US">
                    <a:noFill/>
                  </a:rPr>
                  <a:t> </a:t>
                </a:r>
              </a:p>
            </p:txBody>
          </p:sp>
        </mc:Fallback>
      </mc:AlternateContent>
      <p:sp>
        <p:nvSpPr>
          <p:cNvPr id="24" name="Oval 23"/>
          <p:cNvSpPr/>
          <p:nvPr/>
        </p:nvSpPr>
        <p:spPr>
          <a:xfrm>
            <a:off x="2968564" y="4226101"/>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25" name="Straight Connector 24"/>
          <p:cNvCxnSpPr>
            <a:cxnSpLocks/>
          </p:cNvCxnSpPr>
          <p:nvPr/>
        </p:nvCxnSpPr>
        <p:spPr>
          <a:xfrm>
            <a:off x="3046883" y="5298547"/>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p:cNvSpPr txBox="1"/>
              <p:nvPr/>
            </p:nvSpPr>
            <p:spPr>
              <a:xfrm>
                <a:off x="2911124" y="5506420"/>
                <a:ext cx="3386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3</m:t>
                          </m:r>
                        </m:sub>
                      </m:sSub>
                    </m:oMath>
                  </m:oMathPara>
                </a14:m>
                <a:endParaRPr lang="en-US" dirty="0"/>
              </a:p>
            </p:txBody>
          </p:sp>
        </mc:Choice>
        <mc:Fallback xmlns="">
          <p:sp>
            <p:nvSpPr>
              <p:cNvPr id="26" name="TextBox 25"/>
              <p:cNvSpPr txBox="1">
                <a:spLocks noRot="1" noChangeAspect="1" noMove="1" noResize="1" noEditPoints="1" noAdjustHandles="1" noChangeArrowheads="1" noChangeShapeType="1" noTextEdit="1"/>
              </p:cNvSpPr>
              <p:nvPr/>
            </p:nvSpPr>
            <p:spPr>
              <a:xfrm>
                <a:off x="2911124" y="5506420"/>
                <a:ext cx="338665" cy="369332"/>
              </a:xfrm>
              <a:prstGeom prst="rect">
                <a:avLst/>
              </a:prstGeom>
              <a:blipFill>
                <a:blip r:embed="rId4"/>
                <a:stretch>
                  <a:fillRect r="-10909"/>
                </a:stretch>
              </a:blipFill>
            </p:spPr>
            <p:txBody>
              <a:bodyPr/>
              <a:lstStyle/>
              <a:p>
                <a:r>
                  <a:rPr lang="en-US">
                    <a:noFill/>
                  </a:rPr>
                  <a:t> </a:t>
                </a:r>
              </a:p>
            </p:txBody>
          </p:sp>
        </mc:Fallback>
      </mc:AlternateContent>
      <p:sp>
        <p:nvSpPr>
          <p:cNvPr id="27" name="Oval 26"/>
          <p:cNvSpPr/>
          <p:nvPr/>
        </p:nvSpPr>
        <p:spPr>
          <a:xfrm>
            <a:off x="3090628" y="4725616"/>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8" name="Oval 27"/>
          <p:cNvSpPr/>
          <p:nvPr/>
        </p:nvSpPr>
        <p:spPr>
          <a:xfrm>
            <a:off x="3249789" y="5027144"/>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9" name="Oval 28"/>
          <p:cNvSpPr/>
          <p:nvPr/>
        </p:nvSpPr>
        <p:spPr>
          <a:xfrm>
            <a:off x="3459631" y="5138473"/>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0" name="Oval 29"/>
          <p:cNvSpPr/>
          <p:nvPr/>
        </p:nvSpPr>
        <p:spPr>
          <a:xfrm>
            <a:off x="3606799" y="5183629"/>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1" name="Oval 30"/>
          <p:cNvSpPr/>
          <p:nvPr/>
        </p:nvSpPr>
        <p:spPr>
          <a:xfrm>
            <a:off x="3728861" y="5190834"/>
            <a:ext cx="90312" cy="903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32" name="Straight Connector 31"/>
          <p:cNvCxnSpPr>
            <a:cxnSpLocks/>
          </p:cNvCxnSpPr>
          <p:nvPr/>
        </p:nvCxnSpPr>
        <p:spPr>
          <a:xfrm>
            <a:off x="3774310" y="5298547"/>
            <a:ext cx="1644" cy="23881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TextBox 32"/>
              <p:cNvSpPr txBox="1"/>
              <p:nvPr/>
            </p:nvSpPr>
            <p:spPr>
              <a:xfrm>
                <a:off x="3638551" y="5506420"/>
                <a:ext cx="338665" cy="39074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𝑠𝑡𝑜𝑝</m:t>
                          </m:r>
                        </m:sub>
                      </m:sSub>
                    </m:oMath>
                  </m:oMathPara>
                </a14:m>
                <a:endParaRPr lang="en-US" dirty="0"/>
              </a:p>
            </p:txBody>
          </p:sp>
        </mc:Choice>
        <mc:Fallback xmlns="">
          <p:sp>
            <p:nvSpPr>
              <p:cNvPr id="33" name="TextBox 32"/>
              <p:cNvSpPr txBox="1">
                <a:spLocks noRot="1" noChangeAspect="1" noMove="1" noResize="1" noEditPoints="1" noAdjustHandles="1" noChangeArrowheads="1" noChangeShapeType="1" noTextEdit="1"/>
              </p:cNvSpPr>
              <p:nvPr/>
            </p:nvSpPr>
            <p:spPr>
              <a:xfrm>
                <a:off x="3638551" y="5506420"/>
                <a:ext cx="338665" cy="390748"/>
              </a:xfrm>
              <a:prstGeom prst="rect">
                <a:avLst/>
              </a:prstGeom>
              <a:blipFill>
                <a:blip r:embed="rId5"/>
                <a:stretch>
                  <a:fillRect r="-92727" b="-6250"/>
                </a:stretch>
              </a:blipFill>
            </p:spPr>
            <p:txBody>
              <a:bodyPr/>
              <a:lstStyle/>
              <a:p>
                <a:r>
                  <a:rPr lang="en-US">
                    <a:noFill/>
                  </a:rPr>
                  <a:t> </a:t>
                </a:r>
              </a:p>
            </p:txBody>
          </p:sp>
        </mc:Fallback>
      </mc:AlternateContent>
      <p:sp>
        <p:nvSpPr>
          <p:cNvPr id="8" name="TextBox 7"/>
          <p:cNvSpPr txBox="1"/>
          <p:nvPr/>
        </p:nvSpPr>
        <p:spPr>
          <a:xfrm>
            <a:off x="324554" y="2598804"/>
            <a:ext cx="1727201" cy="923330"/>
          </a:xfrm>
          <a:prstGeom prst="rect">
            <a:avLst/>
          </a:prstGeom>
          <a:noFill/>
        </p:spPr>
        <p:txBody>
          <a:bodyPr wrap="square" rtlCol="0">
            <a:spAutoFit/>
          </a:bodyPr>
          <a:lstStyle/>
          <a:p>
            <a:r>
              <a:rPr lang="en-US" dirty="0"/>
              <a:t>Loss function</a:t>
            </a:r>
          </a:p>
          <a:p>
            <a:r>
              <a:rPr lang="en-US" dirty="0"/>
              <a:t>(Evaluate NN</a:t>
            </a:r>
            <a:br>
              <a:rPr lang="en-US" dirty="0"/>
            </a:br>
            <a:r>
              <a:rPr lang="en-US" dirty="0"/>
              <a:t>on training data)</a:t>
            </a:r>
          </a:p>
        </p:txBody>
      </p:sp>
    </p:spTree>
    <p:extLst>
      <p:ext uri="{BB962C8B-B14F-4D97-AF65-F5344CB8AC3E}">
        <p14:creationId xmlns:p14="http://schemas.microsoft.com/office/powerpoint/2010/main" val="38709161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44048"/>
          <a:stretch/>
        </p:blipFill>
        <p:spPr>
          <a:xfrm>
            <a:off x="11612" y="10773"/>
            <a:ext cx="9120776" cy="3827449"/>
          </a:xfrm>
          <a:prstGeom prst="rect">
            <a:avLst/>
          </a:prstGeom>
        </p:spPr>
      </p:pic>
      <p:sp>
        <p:nvSpPr>
          <p:cNvPr id="3" name="TextBox 2"/>
          <p:cNvSpPr txBox="1"/>
          <p:nvPr/>
        </p:nvSpPr>
        <p:spPr>
          <a:xfrm>
            <a:off x="7258755" y="1422400"/>
            <a:ext cx="970845" cy="369332"/>
          </a:xfrm>
          <a:prstGeom prst="rect">
            <a:avLst/>
          </a:prstGeom>
          <a:noFill/>
        </p:spPr>
        <p:txBody>
          <a:bodyPr wrap="square" rtlCol="0">
            <a:spAutoFit/>
          </a:bodyPr>
          <a:lstStyle/>
          <a:p>
            <a:r>
              <a:rPr lang="en-US" i="1" dirty="0" err="1"/>
              <a:t>utput</a:t>
            </a:r>
            <a:endParaRPr lang="en-US" i="1" dirty="0"/>
          </a:p>
        </p:txBody>
      </p:sp>
    </p:spTree>
    <p:extLst>
      <p:ext uri="{BB962C8B-B14F-4D97-AF65-F5344CB8AC3E}">
        <p14:creationId xmlns:p14="http://schemas.microsoft.com/office/powerpoint/2010/main" val="13457366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an appropriate loss?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522514" y="1825625"/>
                <a:ext cx="8209504" cy="4351338"/>
              </a:xfrm>
            </p:spPr>
            <p:txBody>
              <a:bodyPr>
                <a:normAutofit/>
              </a:bodyPr>
              <a:lstStyle/>
              <a:p>
                <a:r>
                  <a:rPr lang="en-US" dirty="0"/>
                  <a:t>Define some output threshold on detection</a:t>
                </a:r>
              </a:p>
              <a:p>
                <a:r>
                  <a:rPr lang="en-US" dirty="0"/>
                  <a:t>Classification: compare training class to output class</a:t>
                </a:r>
              </a:p>
              <a:p>
                <a:r>
                  <a:rPr lang="en-US" dirty="0"/>
                  <a:t>Zero-one loss </a:t>
                </a:r>
                <a14:m>
                  <m:oMath xmlns:m="http://schemas.openxmlformats.org/officeDocument/2006/math">
                    <m:r>
                      <a:rPr lang="en-US" b="0" i="1" smtClean="0">
                        <a:latin typeface="Cambria Math" panose="02040503050406030204" pitchFamily="18" charset="0"/>
                      </a:rPr>
                      <m:t>𝐿</m:t>
                    </m:r>
                    <m:r>
                      <a:rPr lang="en-US" b="0" i="1" smtClean="0">
                        <a:latin typeface="Cambria Math" panose="02040503050406030204" pitchFamily="18" charset="0"/>
                      </a:rPr>
                      <m:t> </m:t>
                    </m:r>
                  </m:oMath>
                </a14:m>
                <a:r>
                  <a:rPr lang="en-US" dirty="0"/>
                  <a:t>(per class)</a:t>
                </a:r>
              </a:p>
              <a:p>
                <a:endParaRPr lang="en-US" dirty="0"/>
              </a:p>
              <a:p>
                <a:endParaRPr lang="en-US" dirty="0"/>
              </a:p>
              <a:p>
                <a:r>
                  <a:rPr lang="en-US" dirty="0"/>
                  <a:t>Is it good?</a:t>
                </a:r>
              </a:p>
              <a:p>
                <a:pPr lvl="1"/>
                <a:r>
                  <a:rPr lang="en-US" dirty="0"/>
                  <a:t>Nope – it’s a step function.</a:t>
                </a:r>
              </a:p>
              <a:p>
                <a:pPr lvl="1"/>
                <a:r>
                  <a:rPr lang="en-US" dirty="0"/>
                  <a:t>I need to compute the </a:t>
                </a:r>
                <a:r>
                  <a:rPr lang="en-US" i="1" dirty="0"/>
                  <a:t>gradient</a:t>
                </a:r>
                <a:r>
                  <a:rPr lang="en-US" dirty="0"/>
                  <a:t> of the loss.</a:t>
                </a:r>
              </a:p>
              <a:p>
                <a:pPr lvl="1"/>
                <a:r>
                  <a:rPr lang="en-US" dirty="0"/>
                  <a:t>This loss is not differentiable, and ‘flips’ easily.</a:t>
                </a:r>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522514" y="1825625"/>
                <a:ext cx="8209504" cy="4351338"/>
              </a:xfrm>
              <a:blipFill>
                <a:blip r:embed="rId3"/>
                <a:stretch>
                  <a:fillRect l="-1337" t="-2241"/>
                </a:stretch>
              </a:blipFill>
            </p:spPr>
            <p:txBody>
              <a:bodyPr/>
              <a:lstStyle/>
              <a:p>
                <a:r>
                  <a:rPr lang="en-US">
                    <a:noFill/>
                  </a:rPr>
                  <a:t> </a:t>
                </a:r>
              </a:p>
            </p:txBody>
          </p:sp>
        </mc:Fallback>
      </mc:AlternateContent>
      <p:pic>
        <p:nvPicPr>
          <p:cNvPr id="5" name="Picture 4"/>
          <p:cNvPicPr>
            <a:picLocks noChangeAspect="1"/>
          </p:cNvPicPr>
          <p:nvPr/>
        </p:nvPicPr>
        <p:blipFill>
          <a:blip r:embed="rId4"/>
          <a:stretch>
            <a:fillRect/>
          </a:stretch>
        </p:blipFill>
        <p:spPr>
          <a:xfrm>
            <a:off x="3881308" y="3521810"/>
            <a:ext cx="2538731" cy="569919"/>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3507DDE-34B7-4818-9395-50B343075D9E}"/>
                  </a:ext>
                </a:extLst>
              </p:cNvPr>
              <p:cNvSpPr txBox="1"/>
              <p:nvPr/>
            </p:nvSpPr>
            <p:spPr>
              <a:xfrm>
                <a:off x="1321359" y="3529770"/>
                <a:ext cx="2067233"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𝑡𝑟𝑢𝑒</m:t>
                      </m:r>
                      <m:r>
                        <a:rPr lang="en-US" b="0" i="1" smtClean="0">
                          <a:latin typeface="Cambria Math" panose="02040503050406030204" pitchFamily="18" charset="0"/>
                        </a:rPr>
                        <m:t> </m:t>
                      </m:r>
                      <m:r>
                        <a:rPr lang="en-US" b="0" i="1" smtClean="0">
                          <a:latin typeface="Cambria Math" panose="02040503050406030204" pitchFamily="18" charset="0"/>
                        </a:rPr>
                        <m:t>𝑙𝑎𝑏𝑒𝑙</m:t>
                      </m:r>
                    </m:oMath>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𝑦</m:t>
                          </m:r>
                        </m:e>
                      </m:acc>
                      <m:r>
                        <a:rPr lang="en-US" b="0" i="1" smtClean="0">
                          <a:latin typeface="Cambria Math" panose="02040503050406030204" pitchFamily="18" charset="0"/>
                        </a:rPr>
                        <m:t>=</m:t>
                      </m:r>
                      <m:r>
                        <a:rPr lang="en-US" b="0" i="1" smtClean="0">
                          <a:latin typeface="Cambria Math" panose="02040503050406030204" pitchFamily="18" charset="0"/>
                        </a:rPr>
                        <m:t>𝑝𝑟𝑒𝑑𝑖𝑐𝑡𝑒𝑑</m:t>
                      </m:r>
                      <m:r>
                        <a:rPr lang="en-US" b="0" i="1" smtClean="0">
                          <a:latin typeface="Cambria Math" panose="02040503050406030204" pitchFamily="18" charset="0"/>
                        </a:rPr>
                        <m:t> </m:t>
                      </m:r>
                      <m:r>
                        <a:rPr lang="en-US" b="0" i="1" smtClean="0">
                          <a:latin typeface="Cambria Math" panose="02040503050406030204" pitchFamily="18" charset="0"/>
                        </a:rPr>
                        <m:t>𝑙𝑎𝑏𝑒𝑙</m:t>
                      </m:r>
                    </m:oMath>
                  </m:oMathPara>
                </a14:m>
                <a:endParaRPr lang="en-US" b="0" dirty="0"/>
              </a:p>
            </p:txBody>
          </p:sp>
        </mc:Choice>
        <mc:Fallback xmlns="">
          <p:sp>
            <p:nvSpPr>
              <p:cNvPr id="4" name="TextBox 3">
                <a:extLst>
                  <a:ext uri="{FF2B5EF4-FFF2-40B4-BE49-F238E27FC236}">
                    <a16:creationId xmlns:a16="http://schemas.microsoft.com/office/drawing/2014/main" id="{13507DDE-34B7-4818-9395-50B343075D9E}"/>
                  </a:ext>
                </a:extLst>
              </p:cNvPr>
              <p:cNvSpPr txBox="1">
                <a:spLocks noRot="1" noChangeAspect="1" noMove="1" noResize="1" noEditPoints="1" noAdjustHandles="1" noChangeArrowheads="1" noChangeShapeType="1" noTextEdit="1"/>
              </p:cNvSpPr>
              <p:nvPr/>
            </p:nvSpPr>
            <p:spPr>
              <a:xfrm>
                <a:off x="1321359" y="3529770"/>
                <a:ext cx="2067233" cy="553998"/>
              </a:xfrm>
              <a:prstGeom prst="rect">
                <a:avLst/>
              </a:prstGeom>
              <a:blipFill>
                <a:blip r:embed="rId5"/>
                <a:stretch>
                  <a:fillRect l="-2360" r="-2360" b="-16484"/>
                </a:stretch>
              </a:blipFill>
            </p:spPr>
            <p:txBody>
              <a:bodyPr/>
              <a:lstStyle/>
              <a:p>
                <a:r>
                  <a:rPr lang="en-US">
                    <a:noFill/>
                  </a:rPr>
                  <a:t> </a:t>
                </a:r>
              </a:p>
            </p:txBody>
          </p:sp>
        </mc:Fallback>
      </mc:AlternateContent>
    </p:spTree>
    <p:extLst>
      <p:ext uri="{BB962C8B-B14F-4D97-AF65-F5344CB8AC3E}">
        <p14:creationId xmlns:p14="http://schemas.microsoft.com/office/powerpoint/2010/main" val="323269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animEffect transition="in" filter="fade">
                                      <p:cBhvr>
                                        <p:cTn id="1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040" y="365126"/>
            <a:ext cx="7508240" cy="1325563"/>
          </a:xfrm>
        </p:spPr>
        <p:txBody>
          <a:bodyPr/>
          <a:lstStyle/>
          <a:p>
            <a:r>
              <a:rPr lang="en-US" dirty="0"/>
              <a:t>Classification as probability</a:t>
            </a:r>
          </a:p>
        </p:txBody>
      </p:sp>
      <p:sp>
        <p:nvSpPr>
          <p:cNvPr id="3" name="Content Placeholder 2"/>
          <p:cNvSpPr>
            <a:spLocks noGrp="1"/>
          </p:cNvSpPr>
          <p:nvPr>
            <p:ph idx="1"/>
          </p:nvPr>
        </p:nvSpPr>
        <p:spPr>
          <a:xfrm>
            <a:off x="628650" y="1825625"/>
            <a:ext cx="8020050" cy="2475070"/>
          </a:xfrm>
        </p:spPr>
        <p:txBody>
          <a:bodyPr/>
          <a:lstStyle/>
          <a:p>
            <a:pPr marL="0" indent="0">
              <a:buNone/>
            </a:pPr>
            <a:r>
              <a:rPr lang="en-US" dirty="0"/>
              <a:t>Special function on last layer - ‘</a:t>
            </a:r>
            <a:r>
              <a:rPr lang="en-US" dirty="0" err="1"/>
              <a:t>S</a:t>
            </a:r>
            <a:r>
              <a:rPr lang="en-US" i="1" dirty="0" err="1"/>
              <a:t>oftmax</a:t>
            </a:r>
            <a:r>
              <a:rPr lang="en-US" dirty="0"/>
              <a:t>’:</a:t>
            </a:r>
          </a:p>
          <a:p>
            <a:pPr marL="457200" lvl="1" indent="0">
              <a:buNone/>
            </a:pPr>
            <a:r>
              <a:rPr lang="en-US" dirty="0"/>
              <a:t>“Squashes" a </a:t>
            </a:r>
            <a:r>
              <a:rPr lang="en-US" i="1" dirty="0"/>
              <a:t>C</a:t>
            </a:r>
            <a:r>
              <a:rPr lang="en-US" dirty="0"/>
              <a:t>-dimensional vector </a:t>
            </a:r>
            <a:r>
              <a:rPr lang="en-US" b="1" i="1" dirty="0"/>
              <a:t>O</a:t>
            </a:r>
            <a:r>
              <a:rPr lang="en-US" dirty="0"/>
              <a:t> of arbitrary real values to a </a:t>
            </a:r>
            <a:r>
              <a:rPr lang="en-US" i="1" dirty="0"/>
              <a:t>C</a:t>
            </a:r>
            <a:r>
              <a:rPr lang="en-US" dirty="0"/>
              <a:t>-dimensional vector σ(</a:t>
            </a:r>
            <a:r>
              <a:rPr lang="en-US" b="1" i="1" dirty="0"/>
              <a:t>O</a:t>
            </a:r>
            <a:r>
              <a:rPr lang="en-US" dirty="0"/>
              <a:t>) of real values in the range (0, 1) that add up to 1.</a:t>
            </a:r>
          </a:p>
          <a:p>
            <a:pPr lvl="1"/>
            <a:endParaRPr lang="en-US" dirty="0"/>
          </a:p>
          <a:p>
            <a:pPr marL="457200" lvl="1" indent="0">
              <a:buNone/>
            </a:pPr>
            <a:r>
              <a:rPr lang="en-US" dirty="0"/>
              <a:t>Turns the output into a probability distribution on classes.</a:t>
            </a:r>
          </a:p>
          <a:p>
            <a:endParaRPr lang="en-US" dirty="0"/>
          </a:p>
        </p:txBody>
      </p:sp>
      <p:pic>
        <p:nvPicPr>
          <p:cNvPr id="7" name="Picture 6"/>
          <p:cNvPicPr>
            <a:picLocks noChangeAspect="1"/>
          </p:cNvPicPr>
          <p:nvPr/>
        </p:nvPicPr>
        <p:blipFill>
          <a:blip r:embed="rId3"/>
          <a:stretch>
            <a:fillRect/>
          </a:stretch>
        </p:blipFill>
        <p:spPr>
          <a:xfrm>
            <a:off x="2595562" y="4730337"/>
            <a:ext cx="4086225" cy="1401215"/>
          </a:xfrm>
          <a:prstGeom prst="rect">
            <a:avLst/>
          </a:prstGeom>
        </p:spPr>
      </p:pic>
    </p:spTree>
    <p:extLst>
      <p:ext uri="{BB962C8B-B14F-4D97-AF65-F5344CB8AC3E}">
        <p14:creationId xmlns:p14="http://schemas.microsoft.com/office/powerpoint/2010/main" val="4020366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20779"/>
          <a:stretch/>
        </p:blipFill>
        <p:spPr>
          <a:xfrm>
            <a:off x="11612" y="5426"/>
            <a:ext cx="9120776" cy="5419183"/>
          </a:xfrm>
          <a:prstGeom prst="rect">
            <a:avLst/>
          </a:prstGeom>
        </p:spPr>
      </p:pic>
      <p:sp>
        <p:nvSpPr>
          <p:cNvPr id="3" name="TextBox 2"/>
          <p:cNvSpPr txBox="1"/>
          <p:nvPr/>
        </p:nvSpPr>
        <p:spPr>
          <a:xfrm>
            <a:off x="7258755" y="1422400"/>
            <a:ext cx="970845" cy="369332"/>
          </a:xfrm>
          <a:prstGeom prst="rect">
            <a:avLst/>
          </a:prstGeom>
          <a:noFill/>
        </p:spPr>
        <p:txBody>
          <a:bodyPr wrap="square" rtlCol="0">
            <a:spAutoFit/>
          </a:bodyPr>
          <a:lstStyle/>
          <a:p>
            <a:r>
              <a:rPr lang="en-US" i="1" dirty="0" err="1"/>
              <a:t>utput</a:t>
            </a:r>
            <a:endParaRPr lang="en-US" i="1" dirty="0"/>
          </a:p>
        </p:txBody>
      </p:sp>
      <p:sp>
        <p:nvSpPr>
          <p:cNvPr id="4" name="TextBox 3"/>
          <p:cNvSpPr txBox="1"/>
          <p:nvPr/>
        </p:nvSpPr>
        <p:spPr>
          <a:xfrm>
            <a:off x="7720314" y="787078"/>
            <a:ext cx="1307939" cy="369332"/>
          </a:xfrm>
          <a:prstGeom prst="rect">
            <a:avLst/>
          </a:prstGeom>
          <a:noFill/>
        </p:spPr>
        <p:txBody>
          <a:bodyPr wrap="square" rtlCol="0">
            <a:spAutoFit/>
          </a:bodyPr>
          <a:lstStyle/>
          <a:p>
            <a:r>
              <a:rPr lang="en-US" dirty="0" err="1"/>
              <a:t>Softmax</a:t>
            </a:r>
            <a:endParaRPr lang="en-US" dirty="0"/>
          </a:p>
        </p:txBody>
      </p:sp>
      <p:cxnSp>
        <p:nvCxnSpPr>
          <p:cNvPr id="6" name="Straight Arrow Connector 5"/>
          <p:cNvCxnSpPr/>
          <p:nvPr/>
        </p:nvCxnSpPr>
        <p:spPr>
          <a:xfrm flipV="1">
            <a:off x="7465671" y="1134319"/>
            <a:ext cx="277792" cy="28808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4" idx="2"/>
          </p:cNvCxnSpPr>
          <p:nvPr/>
        </p:nvCxnSpPr>
        <p:spPr>
          <a:xfrm flipH="1">
            <a:off x="8229600" y="1156410"/>
            <a:ext cx="144684" cy="63532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6921660" y="1805651"/>
            <a:ext cx="821803" cy="1678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V="1">
            <a:off x="6921660" y="1713053"/>
            <a:ext cx="127322" cy="17940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42876" y="3414713"/>
            <a:ext cx="7586300" cy="2143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572000" y="3045381"/>
            <a:ext cx="1307939" cy="369332"/>
          </a:xfrm>
          <a:prstGeom prst="rect">
            <a:avLst/>
          </a:prstGeom>
          <a:noFill/>
        </p:spPr>
        <p:txBody>
          <a:bodyPr wrap="square" rtlCol="0">
            <a:spAutoFit/>
          </a:bodyPr>
          <a:lstStyle/>
          <a:p>
            <a:r>
              <a:rPr lang="en-US" dirty="0" err="1"/>
              <a:t>Softmax</a:t>
            </a:r>
            <a:endParaRPr lang="en-US" dirty="0"/>
          </a:p>
        </p:txBody>
      </p:sp>
      <p:cxnSp>
        <p:nvCxnSpPr>
          <p:cNvPr id="12" name="Straight Arrow Connector 11"/>
          <p:cNvCxnSpPr>
            <a:cxnSpLocks/>
          </p:cNvCxnSpPr>
          <p:nvPr/>
        </p:nvCxnSpPr>
        <p:spPr>
          <a:xfrm flipV="1">
            <a:off x="2722764" y="3266928"/>
            <a:ext cx="1849236"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p:cNvCxnSpPr>
          <p:nvPr/>
        </p:nvCxnSpPr>
        <p:spPr>
          <a:xfrm flipV="1">
            <a:off x="5616435" y="3227173"/>
            <a:ext cx="2103879"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5" name="Isosceles Triangle 14"/>
          <p:cNvSpPr/>
          <p:nvPr/>
        </p:nvSpPr>
        <p:spPr>
          <a:xfrm rot="3719016">
            <a:off x="7687586" y="1729540"/>
            <a:ext cx="245480" cy="292376"/>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p:nvSpPr>
        <p:spPr>
          <a:xfrm rot="7799471">
            <a:off x="7642528" y="3466703"/>
            <a:ext cx="245480" cy="292376"/>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85195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Cross-entropy loss function</a:t>
            </a:r>
          </a:p>
        </p:txBody>
      </p:sp>
      <p:sp>
        <p:nvSpPr>
          <p:cNvPr id="3" name="Content Placeholder 2"/>
          <p:cNvSpPr>
            <a:spLocks noGrp="1"/>
          </p:cNvSpPr>
          <p:nvPr>
            <p:ph idx="1"/>
          </p:nvPr>
        </p:nvSpPr>
        <p:spPr>
          <a:xfrm>
            <a:off x="427482" y="1642744"/>
            <a:ext cx="7886700" cy="4865461"/>
          </a:xfrm>
        </p:spPr>
        <p:txBody>
          <a:bodyPr>
            <a:normAutofit lnSpcReduction="10000"/>
          </a:bodyPr>
          <a:lstStyle/>
          <a:p>
            <a:r>
              <a:rPr lang="en-US" dirty="0"/>
              <a:t>Negative log-likelihood</a:t>
            </a:r>
          </a:p>
          <a:p>
            <a:endParaRPr lang="en-US" dirty="0"/>
          </a:p>
          <a:p>
            <a:endParaRPr lang="en-US" dirty="0"/>
          </a:p>
          <a:p>
            <a:endParaRPr lang="en-US" dirty="0"/>
          </a:p>
          <a:p>
            <a:r>
              <a:rPr lang="en-US" dirty="0"/>
              <a:t>Minimizing this is equivalent </a:t>
            </a:r>
            <a:br>
              <a:rPr lang="en-US" dirty="0"/>
            </a:br>
            <a:r>
              <a:rPr lang="en-US" dirty="0"/>
              <a:t>to minimizing KL-divergence</a:t>
            </a:r>
            <a:br>
              <a:rPr lang="en-US" dirty="0"/>
            </a:br>
            <a:r>
              <a:rPr lang="en-US" dirty="0"/>
              <a:t>on predicted and target</a:t>
            </a:r>
            <a:br>
              <a:rPr lang="en-US" dirty="0"/>
            </a:br>
            <a:r>
              <a:rPr lang="en-US" dirty="0"/>
              <a:t>probability distributions</a:t>
            </a:r>
          </a:p>
          <a:p>
            <a:r>
              <a:rPr lang="en-US" dirty="0"/>
              <a:t>Is it a good loss?</a:t>
            </a:r>
          </a:p>
          <a:p>
            <a:pPr lvl="1"/>
            <a:r>
              <a:rPr lang="en-US" dirty="0"/>
              <a:t>Differentiable</a:t>
            </a:r>
          </a:p>
          <a:p>
            <a:pPr lvl="1"/>
            <a:r>
              <a:rPr lang="en-US" dirty="0"/>
              <a:t>Cost decreases as </a:t>
            </a:r>
            <a:br>
              <a:rPr lang="en-US" dirty="0"/>
            </a:br>
            <a:r>
              <a:rPr lang="en-US" dirty="0"/>
              <a:t>probability increases</a:t>
            </a:r>
          </a:p>
          <a:p>
            <a:endParaRPr lang="en-US" dirty="0"/>
          </a:p>
        </p:txBody>
      </p:sp>
      <p:pic>
        <p:nvPicPr>
          <p:cNvPr id="6" name="Picture 5"/>
          <p:cNvPicPr>
            <a:picLocks noChangeAspect="1"/>
          </p:cNvPicPr>
          <p:nvPr/>
        </p:nvPicPr>
        <p:blipFill>
          <a:blip r:embed="rId3"/>
          <a:stretch>
            <a:fillRect/>
          </a:stretch>
        </p:blipFill>
        <p:spPr>
          <a:xfrm>
            <a:off x="5324856" y="3476468"/>
            <a:ext cx="3746500" cy="2994129"/>
          </a:xfrm>
          <a:prstGeom prst="rect">
            <a:avLst/>
          </a:prstGeom>
        </p:spPr>
      </p:pic>
      <mc:AlternateContent xmlns:mc="http://schemas.openxmlformats.org/markup-compatibility/2006">
        <mc:Choice xmlns:a14="http://schemas.microsoft.com/office/drawing/2010/main" Requires="a14">
          <p:sp>
            <p:nvSpPr>
              <p:cNvPr id="11" name="TextBox 10"/>
              <p:cNvSpPr txBox="1"/>
              <p:nvPr/>
            </p:nvSpPr>
            <p:spPr>
              <a:xfrm>
                <a:off x="1791964" y="2121097"/>
                <a:ext cx="4831515" cy="109433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𝐿</m:t>
                      </m:r>
                      <m:d>
                        <m:dPr>
                          <m:ctrlPr>
                            <a:rPr lang="en-US" sz="2800" b="0" i="1" smtClean="0">
                              <a:latin typeface="Cambria Math" panose="02040503050406030204" pitchFamily="18" charset="0"/>
                            </a:rPr>
                          </m:ctrlPr>
                        </m:dPr>
                        <m:e>
                          <m:r>
                            <a:rPr lang="en-US" sz="2800" b="1" i="1" smtClean="0">
                              <a:latin typeface="Cambria Math" panose="02040503050406030204" pitchFamily="18" charset="0"/>
                            </a:rPr>
                            <m:t>𝒙</m:t>
                          </m:r>
                          <m:r>
                            <a:rPr lang="en-US" sz="2800" b="0" i="1" smtClean="0">
                              <a:latin typeface="Cambria Math" panose="02040503050406030204" pitchFamily="18" charset="0"/>
                            </a:rPr>
                            <m:t>,</m:t>
                          </m:r>
                          <m:r>
                            <a:rPr lang="en-US" sz="2800" b="0" i="1" smtClean="0">
                              <a:latin typeface="Cambria Math" panose="02040503050406030204" pitchFamily="18" charset="0"/>
                            </a:rPr>
                            <m:t>𝑦</m:t>
                          </m:r>
                          <m:r>
                            <a:rPr lang="en-US" sz="2800" b="0" i="1" smtClean="0">
                              <a:latin typeface="Cambria Math" panose="02040503050406030204" pitchFamily="18" charset="0"/>
                            </a:rPr>
                            <m:t>;</m:t>
                          </m:r>
                          <m:r>
                            <a:rPr lang="en-US" sz="2800" b="1" i="1" smtClean="0">
                              <a:latin typeface="Cambria Math" panose="02040503050406030204" pitchFamily="18" charset="0"/>
                              <a:ea typeface="Cambria Math" panose="02040503050406030204" pitchFamily="18" charset="0"/>
                            </a:rPr>
                            <m:t>𝜽</m:t>
                          </m:r>
                        </m:e>
                      </m:d>
                      <m:r>
                        <a:rPr lang="en-US" sz="2800" b="0" i="1" smtClean="0">
                          <a:latin typeface="Cambria Math" panose="02040503050406030204" pitchFamily="18" charset="0"/>
                          <a:ea typeface="Cambria Math" panose="02040503050406030204" pitchFamily="18" charset="0"/>
                        </a:rPr>
                        <m:t>=−</m:t>
                      </m:r>
                      <m:nary>
                        <m:naryPr>
                          <m:chr m:val="∑"/>
                          <m:supHide m:val="on"/>
                          <m:ctrlPr>
                            <a:rPr lang="en-US" sz="2800" b="0" i="1" smtClean="0">
                              <a:latin typeface="Cambria Math" panose="02040503050406030204" pitchFamily="18" charset="0"/>
                              <a:ea typeface="Cambria Math" panose="02040503050406030204" pitchFamily="18" charset="0"/>
                            </a:rPr>
                          </m:ctrlPr>
                        </m:naryPr>
                        <m:sub>
                          <m:r>
                            <m:rPr>
                              <m:brk m:alnAt="7"/>
                            </m:rPr>
                            <a:rPr lang="en-US" sz="2800" b="0" i="1" smtClean="0">
                              <a:latin typeface="Cambria Math" panose="02040503050406030204" pitchFamily="18" charset="0"/>
                              <a:ea typeface="Cambria Math" panose="02040503050406030204" pitchFamily="18" charset="0"/>
                            </a:rPr>
                            <m:t>𝑗</m:t>
                          </m:r>
                        </m:sub>
                        <m:sup/>
                        <m:e>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𝑦</m:t>
                              </m:r>
                            </m:e>
                            <m:sub>
                              <m:r>
                                <a:rPr lang="en-US" sz="2800" b="0" i="1" smtClean="0">
                                  <a:latin typeface="Cambria Math" panose="02040503050406030204" pitchFamily="18" charset="0"/>
                                  <a:ea typeface="Cambria Math" panose="02040503050406030204" pitchFamily="18" charset="0"/>
                                </a:rPr>
                                <m:t>𝑗</m:t>
                              </m:r>
                            </m:sub>
                          </m:sSub>
                          <m:func>
                            <m:funcPr>
                              <m:ctrlPr>
                                <a:rPr lang="en-US" sz="2800" b="0" i="1" smtClean="0">
                                  <a:latin typeface="Cambria Math" panose="02040503050406030204" pitchFamily="18" charset="0"/>
                                  <a:ea typeface="Cambria Math" panose="02040503050406030204" pitchFamily="18" charset="0"/>
                                </a:rPr>
                              </m:ctrlPr>
                            </m:funcPr>
                            <m:fName>
                              <m:r>
                                <m:rPr>
                                  <m:sty m:val="p"/>
                                </m:rPr>
                                <a:rPr lang="en-US" sz="2800" b="0" i="0" smtClean="0">
                                  <a:latin typeface="Cambria Math" panose="02040503050406030204" pitchFamily="18" charset="0"/>
                                  <a:ea typeface="Cambria Math" panose="02040503050406030204" pitchFamily="18" charset="0"/>
                                </a:rPr>
                                <m:t>log</m:t>
                              </m:r>
                            </m:fName>
                            <m:e>
                              <m:r>
                                <a:rPr lang="en-US" sz="2800" b="0" i="1" smtClean="0">
                                  <a:latin typeface="Cambria Math" panose="02040503050406030204" pitchFamily="18" charset="0"/>
                                  <a:ea typeface="Cambria Math" panose="02040503050406030204" pitchFamily="18" charset="0"/>
                                </a:rPr>
                                <m:t>𝑝</m:t>
                              </m:r>
                              <m:r>
                                <a:rPr lang="en-US" sz="2800" b="0" i="1" smtClean="0">
                                  <a:latin typeface="Cambria Math" panose="02040503050406030204" pitchFamily="18" charset="0"/>
                                  <a:ea typeface="Cambria Math" panose="02040503050406030204" pitchFamily="18" charset="0"/>
                                </a:rPr>
                                <m:t>(</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𝑐</m:t>
                                  </m:r>
                                </m:e>
                                <m:sub>
                                  <m:r>
                                    <a:rPr lang="en-US" sz="2800" b="0" i="1" smtClean="0">
                                      <a:latin typeface="Cambria Math" panose="02040503050406030204" pitchFamily="18" charset="0"/>
                                      <a:ea typeface="Cambria Math" panose="02040503050406030204" pitchFamily="18" charset="0"/>
                                    </a:rPr>
                                    <m:t>𝑗</m:t>
                                  </m:r>
                                </m:sub>
                              </m:sSub>
                              <m:r>
                                <a:rPr lang="en-US" sz="2800" b="0" i="1" smtClean="0">
                                  <a:latin typeface="Cambria Math" panose="02040503050406030204" pitchFamily="18" charset="0"/>
                                  <a:ea typeface="Cambria Math" panose="02040503050406030204" pitchFamily="18" charset="0"/>
                                </a:rPr>
                                <m:t>|</m:t>
                              </m:r>
                              <m:r>
                                <a:rPr lang="en-US" sz="2800" b="1" i="1" smtClean="0">
                                  <a:latin typeface="Cambria Math" panose="02040503050406030204" pitchFamily="18" charset="0"/>
                                  <a:ea typeface="Cambria Math" panose="02040503050406030204" pitchFamily="18" charset="0"/>
                                </a:rPr>
                                <m:t>𝒙</m:t>
                              </m:r>
                              <m:r>
                                <a:rPr lang="en-US" sz="2800" b="0" i="1" smtClean="0">
                                  <a:latin typeface="Cambria Math" panose="02040503050406030204" pitchFamily="18" charset="0"/>
                                  <a:ea typeface="Cambria Math" panose="02040503050406030204" pitchFamily="18" charset="0"/>
                                </a:rPr>
                                <m:t>)</m:t>
                              </m:r>
                            </m:e>
                          </m:func>
                        </m:e>
                      </m:nary>
                    </m:oMath>
                  </m:oMathPara>
                </a14:m>
                <a:endParaRPr lang="en-US" sz="2800" dirty="0"/>
              </a:p>
            </p:txBody>
          </p:sp>
        </mc:Choice>
        <mc:Fallback>
          <p:sp>
            <p:nvSpPr>
              <p:cNvPr id="11" name="TextBox 10"/>
              <p:cNvSpPr txBox="1">
                <a:spLocks noRot="1" noChangeAspect="1" noMove="1" noResize="1" noEditPoints="1" noAdjustHandles="1" noChangeArrowheads="1" noChangeShapeType="1" noTextEdit="1"/>
              </p:cNvSpPr>
              <p:nvPr/>
            </p:nvSpPr>
            <p:spPr>
              <a:xfrm>
                <a:off x="1791964" y="2121097"/>
                <a:ext cx="4831515" cy="1094339"/>
              </a:xfrm>
              <a:prstGeom prst="rect">
                <a:avLst/>
              </a:prstGeom>
              <a:blipFill>
                <a:blip r:embed="rId4"/>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29C5E7E8-0093-40FA-8926-E5FAB5D2F82F}"/>
              </a:ext>
            </a:extLst>
          </p:cNvPr>
          <p:cNvSpPr txBox="1"/>
          <p:nvPr/>
        </p:nvSpPr>
        <p:spPr>
          <a:xfrm>
            <a:off x="5060481" y="3423537"/>
            <a:ext cx="337527" cy="369332"/>
          </a:xfrm>
          <a:prstGeom prst="rect">
            <a:avLst/>
          </a:prstGeom>
          <a:noFill/>
        </p:spPr>
        <p:txBody>
          <a:bodyPr wrap="square" rtlCol="0">
            <a:spAutoFit/>
          </a:bodyPr>
          <a:lstStyle/>
          <a:p>
            <a:r>
              <a:rPr lang="en-US" i="1" dirty="0"/>
              <a:t>L</a:t>
            </a:r>
          </a:p>
        </p:txBody>
      </p:sp>
      <p:sp>
        <p:nvSpPr>
          <p:cNvPr id="7" name="TextBox 6">
            <a:extLst>
              <a:ext uri="{FF2B5EF4-FFF2-40B4-BE49-F238E27FC236}">
                <a16:creationId xmlns:a16="http://schemas.microsoft.com/office/drawing/2014/main" id="{011A7124-E28D-4B8C-B3B5-F5E1EABF261A}"/>
              </a:ext>
            </a:extLst>
          </p:cNvPr>
          <p:cNvSpPr txBox="1"/>
          <p:nvPr/>
        </p:nvSpPr>
        <p:spPr>
          <a:xfrm>
            <a:off x="8321003" y="6470597"/>
            <a:ext cx="1186948" cy="369332"/>
          </a:xfrm>
          <a:prstGeom prst="rect">
            <a:avLst/>
          </a:prstGeom>
          <a:noFill/>
        </p:spPr>
        <p:txBody>
          <a:bodyPr wrap="square" rtlCol="0">
            <a:spAutoFit/>
          </a:bodyPr>
          <a:lstStyle/>
          <a:p>
            <a:r>
              <a:rPr lang="en-US" i="1" dirty="0"/>
              <a:t>p(</a:t>
            </a:r>
            <a:r>
              <a:rPr lang="en-US" i="1" dirty="0" err="1"/>
              <a:t>c</a:t>
            </a:r>
            <a:r>
              <a:rPr lang="en-US" i="1" baseline="-25000" dirty="0" err="1"/>
              <a:t>j</a:t>
            </a:r>
            <a:r>
              <a:rPr lang="en-US" i="1" dirty="0" err="1"/>
              <a:t>|</a:t>
            </a:r>
            <a:r>
              <a:rPr lang="en-US" b="1" i="1" dirty="0" err="1"/>
              <a:t>x</a:t>
            </a:r>
            <a:r>
              <a:rPr lang="en-US" i="1" dirty="0"/>
              <a:t>)</a:t>
            </a:r>
          </a:p>
        </p:txBody>
      </p:sp>
    </p:spTree>
    <p:extLst>
      <p:ext uri="{BB962C8B-B14F-4D97-AF65-F5344CB8AC3E}">
        <p14:creationId xmlns:p14="http://schemas.microsoft.com/office/powerpoint/2010/main" val="336721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fade">
                                      <p:cBhvr>
                                        <p:cTn id="10" dur="500"/>
                                        <p:tgtEl>
                                          <p:spTgt spid="3">
                                            <p:txEl>
                                              <p:pRg st="7" end="7"/>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10" name="TextBox 9"/>
          <p:cNvSpPr txBox="1"/>
          <p:nvPr/>
        </p:nvSpPr>
        <p:spPr>
          <a:xfrm>
            <a:off x="7258755" y="1422400"/>
            <a:ext cx="970845" cy="369332"/>
          </a:xfrm>
          <a:prstGeom prst="rect">
            <a:avLst/>
          </a:prstGeom>
          <a:noFill/>
        </p:spPr>
        <p:txBody>
          <a:bodyPr wrap="square" rtlCol="0">
            <a:spAutoFit/>
          </a:bodyPr>
          <a:lstStyle/>
          <a:p>
            <a:r>
              <a:rPr lang="en-US" i="1" dirty="0" err="1"/>
              <a:t>utput</a:t>
            </a:r>
            <a:endParaRPr lang="en-US" i="1" dirty="0"/>
          </a:p>
        </p:txBody>
      </p:sp>
      <p:sp>
        <p:nvSpPr>
          <p:cNvPr id="11" name="TextBox 10"/>
          <p:cNvSpPr txBox="1"/>
          <p:nvPr/>
        </p:nvSpPr>
        <p:spPr>
          <a:xfrm>
            <a:off x="7720314" y="787078"/>
            <a:ext cx="1307939" cy="369332"/>
          </a:xfrm>
          <a:prstGeom prst="rect">
            <a:avLst/>
          </a:prstGeom>
          <a:noFill/>
        </p:spPr>
        <p:txBody>
          <a:bodyPr wrap="square" rtlCol="0">
            <a:spAutoFit/>
          </a:bodyPr>
          <a:lstStyle/>
          <a:p>
            <a:r>
              <a:rPr lang="en-US" dirty="0" err="1"/>
              <a:t>Softmax</a:t>
            </a:r>
            <a:endParaRPr lang="en-US" dirty="0"/>
          </a:p>
        </p:txBody>
      </p:sp>
      <p:cxnSp>
        <p:nvCxnSpPr>
          <p:cNvPr id="12" name="Straight Arrow Connector 11"/>
          <p:cNvCxnSpPr/>
          <p:nvPr/>
        </p:nvCxnSpPr>
        <p:spPr>
          <a:xfrm flipV="1">
            <a:off x="7465671" y="1134319"/>
            <a:ext cx="277792" cy="28808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11" idx="2"/>
          </p:cNvCxnSpPr>
          <p:nvPr/>
        </p:nvCxnSpPr>
        <p:spPr>
          <a:xfrm flipH="1">
            <a:off x="8229600" y="1156410"/>
            <a:ext cx="144684" cy="63532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6921660" y="1805651"/>
            <a:ext cx="821803" cy="1678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flipV="1">
            <a:off x="6921660" y="1713053"/>
            <a:ext cx="127322" cy="17940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0" name="Isosceles Triangle 19"/>
          <p:cNvSpPr/>
          <p:nvPr/>
        </p:nvSpPr>
        <p:spPr>
          <a:xfrm rot="3719016">
            <a:off x="7687586" y="1729540"/>
            <a:ext cx="245480" cy="292376"/>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26273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44460"/>
          <a:stretch/>
        </p:blipFill>
        <p:spPr>
          <a:xfrm>
            <a:off x="11612" y="10773"/>
            <a:ext cx="9120776" cy="3799227"/>
          </a:xfrm>
          <a:prstGeom prst="rect">
            <a:avLst/>
          </a:prstGeom>
        </p:spPr>
      </p:pic>
    </p:spTree>
    <p:extLst>
      <p:ext uri="{BB962C8B-B14F-4D97-AF65-F5344CB8AC3E}">
        <p14:creationId xmlns:p14="http://schemas.microsoft.com/office/powerpoint/2010/main" val="15847685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29070975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16612"/>
          <a:stretch/>
        </p:blipFill>
        <p:spPr>
          <a:xfrm>
            <a:off x="11612" y="10773"/>
            <a:ext cx="9120776" cy="5704227"/>
          </a:xfrm>
          <a:prstGeom prst="rect">
            <a:avLst/>
          </a:prstGeom>
        </p:spPr>
      </p:pic>
    </p:spTree>
    <p:extLst>
      <p:ext uri="{BB962C8B-B14F-4D97-AF65-F5344CB8AC3E}">
        <p14:creationId xmlns:p14="http://schemas.microsoft.com/office/powerpoint/2010/main" val="24878877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296640097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Rectangle 2"/>
          <p:cNvSpPr/>
          <p:nvPr/>
        </p:nvSpPr>
        <p:spPr>
          <a:xfrm>
            <a:off x="178826" y="5680217"/>
            <a:ext cx="4494516" cy="8208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5"/>
          </a:p>
        </p:txBody>
      </p:sp>
    </p:spTree>
    <p:extLst>
      <p:ext uri="{BB962C8B-B14F-4D97-AF65-F5344CB8AC3E}">
        <p14:creationId xmlns:p14="http://schemas.microsoft.com/office/powerpoint/2010/main" val="31015336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
        <p:nvSpPr>
          <p:cNvPr id="3" name="Rectangle 2">
            <a:extLst>
              <a:ext uri="{FF2B5EF4-FFF2-40B4-BE49-F238E27FC236}">
                <a16:creationId xmlns:a16="http://schemas.microsoft.com/office/drawing/2014/main" id="{4332DC5E-DBA5-406C-AAA4-129796337493}"/>
              </a:ext>
            </a:extLst>
          </p:cNvPr>
          <p:cNvSpPr/>
          <p:nvPr/>
        </p:nvSpPr>
        <p:spPr>
          <a:xfrm>
            <a:off x="4448175" y="4686300"/>
            <a:ext cx="2886075" cy="1181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1779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1612059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17366174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849871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11996003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3"/>
          <a:srcRect b="70638"/>
          <a:stretch/>
        </p:blipFill>
        <p:spPr>
          <a:xfrm>
            <a:off x="11612" y="10773"/>
            <a:ext cx="9120776" cy="2008527"/>
          </a:xfrm>
          <a:prstGeom prst="rect">
            <a:avLst/>
          </a:prstGeom>
        </p:spPr>
      </p:pic>
    </p:spTree>
    <p:extLst>
      <p:ext uri="{BB962C8B-B14F-4D97-AF65-F5344CB8AC3E}">
        <p14:creationId xmlns:p14="http://schemas.microsoft.com/office/powerpoint/2010/main" val="8773498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fontAlgn="ctr">
              <a:buNone/>
            </a:pPr>
            <a:r>
              <a:rPr lang="en-US" i="1" dirty="0"/>
              <a:t>But the </a:t>
            </a:r>
            <a:r>
              <a:rPr lang="en-US" i="1" dirty="0" err="1"/>
              <a:t>ReLU</a:t>
            </a:r>
            <a:r>
              <a:rPr lang="en-US" i="1" dirty="0"/>
              <a:t> is not differentiable at 0!</a:t>
            </a:r>
          </a:p>
          <a:p>
            <a:pPr marL="0" indent="0">
              <a:buNone/>
            </a:pPr>
            <a:endParaRPr lang="en-US" dirty="0"/>
          </a:p>
          <a:p>
            <a:pPr marL="0" indent="0">
              <a:buNone/>
            </a:pPr>
            <a:r>
              <a:rPr lang="en-US" dirty="0"/>
              <a:t>Right. Fudge!</a:t>
            </a:r>
          </a:p>
          <a:p>
            <a:pPr>
              <a:buFontTx/>
              <a:buChar char="-"/>
            </a:pPr>
            <a:r>
              <a:rPr lang="en-US" dirty="0"/>
              <a:t>‘0’ is the best place for this to occur, because we don’t care about the result (it is no activation).</a:t>
            </a:r>
          </a:p>
          <a:p>
            <a:pPr>
              <a:buFontTx/>
              <a:buChar char="-"/>
            </a:pPr>
            <a:r>
              <a:rPr lang="en-US" dirty="0"/>
              <a:t>‘Dead’ </a:t>
            </a:r>
            <a:r>
              <a:rPr lang="en-US" dirty="0" err="1"/>
              <a:t>perceptrons</a:t>
            </a:r>
            <a:endParaRPr lang="en-US" dirty="0"/>
          </a:p>
          <a:p>
            <a:pPr>
              <a:buFontTx/>
              <a:buChar char="-"/>
            </a:pPr>
            <a:r>
              <a:rPr lang="en-US" dirty="0" err="1"/>
              <a:t>ReLU</a:t>
            </a:r>
            <a:r>
              <a:rPr lang="en-US" dirty="0"/>
              <a:t> has unbounded positive response:</a:t>
            </a:r>
          </a:p>
          <a:p>
            <a:pPr lvl="1">
              <a:buFontTx/>
              <a:buChar char="-"/>
            </a:pPr>
            <a:r>
              <a:rPr lang="en-US" dirty="0"/>
              <a:t>Potential faster convergence / overstep</a:t>
            </a:r>
          </a:p>
          <a:p>
            <a:pPr marL="457200" lvl="1" indent="0">
              <a:buNone/>
            </a:pPr>
            <a:endParaRPr lang="en-US" dirty="0"/>
          </a:p>
        </p:txBody>
      </p:sp>
      <p:grpSp>
        <p:nvGrpSpPr>
          <p:cNvPr id="9" name="Group 8">
            <a:extLst>
              <a:ext uri="{FF2B5EF4-FFF2-40B4-BE49-F238E27FC236}">
                <a16:creationId xmlns:a16="http://schemas.microsoft.com/office/drawing/2014/main" id="{4EE997CF-373F-440D-938C-AD3DD2E0DCD0}"/>
              </a:ext>
            </a:extLst>
          </p:cNvPr>
          <p:cNvGrpSpPr/>
          <p:nvPr/>
        </p:nvGrpSpPr>
        <p:grpSpPr>
          <a:xfrm>
            <a:off x="6542375" y="739865"/>
            <a:ext cx="2943269" cy="2171519"/>
            <a:chOff x="2975211" y="2084275"/>
            <a:chExt cx="5980104" cy="4412070"/>
          </a:xfrm>
        </p:grpSpPr>
        <p:pic>
          <p:nvPicPr>
            <p:cNvPr id="6" name="Picture 5">
              <a:extLst>
                <a:ext uri="{FF2B5EF4-FFF2-40B4-BE49-F238E27FC236}">
                  <a16:creationId xmlns:a16="http://schemas.microsoft.com/office/drawing/2014/main" id="{123241CA-55C6-454F-BAFA-3FD727300A90}"/>
                </a:ext>
              </a:extLst>
            </p:cNvPr>
            <p:cNvPicPr>
              <a:picLocks noChangeAspect="1"/>
            </p:cNvPicPr>
            <p:nvPr/>
          </p:nvPicPr>
          <p:blipFill>
            <a:blip r:embed="rId2"/>
            <a:stretch>
              <a:fillRect/>
            </a:stretch>
          </p:blipFill>
          <p:spPr>
            <a:xfrm>
              <a:off x="2975211" y="3072078"/>
              <a:ext cx="5295332" cy="3424267"/>
            </a:xfrm>
            <a:prstGeom prst="rect">
              <a:avLst/>
            </a:prstGeom>
          </p:spPr>
        </p:pic>
        <p:sp>
          <p:nvSpPr>
            <p:cNvPr id="7" name="Rectangle 6">
              <a:extLst>
                <a:ext uri="{FF2B5EF4-FFF2-40B4-BE49-F238E27FC236}">
                  <a16:creationId xmlns:a16="http://schemas.microsoft.com/office/drawing/2014/main" id="{6A2517C0-381C-474E-BA67-5359B63720A9}"/>
                </a:ext>
              </a:extLst>
            </p:cNvPr>
            <p:cNvSpPr/>
            <p:nvPr/>
          </p:nvSpPr>
          <p:spPr>
            <a:xfrm>
              <a:off x="5021943" y="3072077"/>
              <a:ext cx="2946400" cy="28294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cxnSp>
          <p:nvCxnSpPr>
            <p:cNvPr id="8" name="Straight Connector 7">
              <a:extLst>
                <a:ext uri="{FF2B5EF4-FFF2-40B4-BE49-F238E27FC236}">
                  <a16:creationId xmlns:a16="http://schemas.microsoft.com/office/drawing/2014/main" id="{3285F060-6CF6-4489-8D91-B98DAB45B70B}"/>
                </a:ext>
              </a:extLst>
            </p:cNvPr>
            <p:cNvCxnSpPr>
              <a:cxnSpLocks/>
            </p:cNvCxnSpPr>
            <p:nvPr/>
          </p:nvCxnSpPr>
          <p:spPr>
            <a:xfrm flipV="1">
              <a:off x="5631544" y="2084275"/>
              <a:ext cx="3323771" cy="3846287"/>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28655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338155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23965667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17AB0-656C-468E-A454-FF0B6C2F822F}"/>
              </a:ext>
            </a:extLst>
          </p:cNvPr>
          <p:cNvSpPr>
            <a:spLocks noGrp="1"/>
          </p:cNvSpPr>
          <p:nvPr>
            <p:ph type="title"/>
          </p:nvPr>
        </p:nvSpPr>
        <p:spPr/>
        <p:txBody>
          <a:bodyPr/>
          <a:lstStyle/>
          <a:p>
            <a:r>
              <a:rPr lang="en-US" dirty="0"/>
              <a:t>Optimization demo</a:t>
            </a:r>
          </a:p>
        </p:txBody>
      </p:sp>
      <p:sp>
        <p:nvSpPr>
          <p:cNvPr id="3" name="Content Placeholder 2">
            <a:extLst>
              <a:ext uri="{FF2B5EF4-FFF2-40B4-BE49-F238E27FC236}">
                <a16:creationId xmlns:a16="http://schemas.microsoft.com/office/drawing/2014/main" id="{DCD905BD-EAF3-4F50-AEFF-7191BE8143A6}"/>
              </a:ext>
            </a:extLst>
          </p:cNvPr>
          <p:cNvSpPr>
            <a:spLocks noGrp="1"/>
          </p:cNvSpPr>
          <p:nvPr>
            <p:ph idx="1"/>
          </p:nvPr>
        </p:nvSpPr>
        <p:spPr/>
        <p:txBody>
          <a:bodyPr/>
          <a:lstStyle/>
          <a:p>
            <a:r>
              <a:rPr lang="en-US" dirty="0">
                <a:hlinkClick r:id="rId3"/>
              </a:rPr>
              <a:t>http://www.emergentmind.com/neural-network</a:t>
            </a:r>
            <a:endParaRPr lang="en-US" dirty="0"/>
          </a:p>
          <a:p>
            <a:endParaRPr lang="en-US" dirty="0"/>
          </a:p>
          <a:p>
            <a:r>
              <a:rPr lang="en-US" dirty="0"/>
              <a:t>Thank you Matt Mazur</a:t>
            </a:r>
          </a:p>
        </p:txBody>
      </p:sp>
      <p:pic>
        <p:nvPicPr>
          <p:cNvPr id="4" name="Picture 3">
            <a:extLst>
              <a:ext uri="{FF2B5EF4-FFF2-40B4-BE49-F238E27FC236}">
                <a16:creationId xmlns:a16="http://schemas.microsoft.com/office/drawing/2014/main" id="{8EFCBBED-00CE-43EE-A5CE-4203AF9945CA}"/>
              </a:ext>
            </a:extLst>
          </p:cNvPr>
          <p:cNvPicPr>
            <a:picLocks noChangeAspect="1"/>
          </p:cNvPicPr>
          <p:nvPr/>
        </p:nvPicPr>
        <p:blipFill>
          <a:blip r:embed="rId4"/>
          <a:stretch>
            <a:fillRect/>
          </a:stretch>
        </p:blipFill>
        <p:spPr>
          <a:xfrm>
            <a:off x="2590781" y="3371850"/>
            <a:ext cx="5924569" cy="2965982"/>
          </a:xfrm>
          <a:prstGeom prst="rect">
            <a:avLst/>
          </a:prstGeom>
        </p:spPr>
      </p:pic>
    </p:spTree>
    <p:extLst>
      <p:ext uri="{BB962C8B-B14F-4D97-AF65-F5344CB8AC3E}">
        <p14:creationId xmlns:p14="http://schemas.microsoft.com/office/powerpoint/2010/main" val="1000583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95734342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7091563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3614324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12592806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bunch of different foods&#10;&#10;Description generated with very high confidence">
            <a:extLst>
              <a:ext uri="{FF2B5EF4-FFF2-40B4-BE49-F238E27FC236}">
                <a16:creationId xmlns:a16="http://schemas.microsoft.com/office/drawing/2014/main" id="{A390EF42-0AA3-4134-B0FE-22C062AC029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89829" y="1034007"/>
            <a:ext cx="5164342" cy="5143957"/>
          </a:xfrm>
        </p:spPr>
      </p:pic>
    </p:spTree>
    <p:extLst>
      <p:ext uri="{BB962C8B-B14F-4D97-AF65-F5344CB8AC3E}">
        <p14:creationId xmlns:p14="http://schemas.microsoft.com/office/powerpoint/2010/main" val="28621981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 up of a dog&#10;&#10;Description generated with high confidence">
            <a:extLst>
              <a:ext uri="{FF2B5EF4-FFF2-40B4-BE49-F238E27FC236}">
                <a16:creationId xmlns:a16="http://schemas.microsoft.com/office/drawing/2014/main" id="{44B61E60-EBA4-44E5-A6AC-098475324A3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77877" y="947072"/>
            <a:ext cx="4988247" cy="4968558"/>
          </a:xfrm>
        </p:spPr>
      </p:pic>
      <p:sp>
        <p:nvSpPr>
          <p:cNvPr id="3" name="TextBox 2">
            <a:extLst>
              <a:ext uri="{FF2B5EF4-FFF2-40B4-BE49-F238E27FC236}">
                <a16:creationId xmlns:a16="http://schemas.microsoft.com/office/drawing/2014/main" id="{419682AE-87CA-4925-B0C8-5EC23FB791D7}"/>
              </a:ext>
            </a:extLst>
          </p:cNvPr>
          <p:cNvSpPr txBox="1"/>
          <p:nvPr/>
        </p:nvSpPr>
        <p:spPr>
          <a:xfrm>
            <a:off x="1359858" y="578677"/>
            <a:ext cx="1047919"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srgbClr val="92D050"/>
                </a:solidFill>
                <a:effectLst/>
                <a:uLnTx/>
                <a:uFillTx/>
                <a:latin typeface="Comic Sans MS" panose="030F0702030302020204" pitchFamily="66" charset="0"/>
                <a:ea typeface="+mn-ea"/>
                <a:cs typeface="Arial" panose="020B0604020202020204" pitchFamily="34" charset="0"/>
              </a:rPr>
              <a:t>Wow</a:t>
            </a:r>
          </a:p>
        </p:txBody>
      </p:sp>
      <p:sp>
        <p:nvSpPr>
          <p:cNvPr id="6" name="TextBox 5">
            <a:extLst>
              <a:ext uri="{FF2B5EF4-FFF2-40B4-BE49-F238E27FC236}">
                <a16:creationId xmlns:a16="http://schemas.microsoft.com/office/drawing/2014/main" id="{2F15B4DD-A617-4D01-B83A-A38EEFD9BB70}"/>
              </a:ext>
            </a:extLst>
          </p:cNvPr>
          <p:cNvSpPr txBox="1"/>
          <p:nvPr/>
        </p:nvSpPr>
        <p:spPr>
          <a:xfrm>
            <a:off x="183950" y="4407948"/>
            <a:ext cx="1924885"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srgbClr val="4472C4">
                    <a:lumMod val="60000"/>
                    <a:lumOff val="40000"/>
                  </a:srgbClr>
                </a:solidFill>
                <a:effectLst/>
                <a:uLnTx/>
                <a:uFillTx/>
                <a:latin typeface="Comic Sans MS" panose="030F0702030302020204" pitchFamily="66" charset="0"/>
                <a:ea typeface="+mn-ea"/>
                <a:cs typeface="Arial" panose="020B0604020202020204" pitchFamily="34" charset="0"/>
              </a:rPr>
              <a:t>so misclassified</a:t>
            </a:r>
          </a:p>
        </p:txBody>
      </p:sp>
      <p:sp>
        <p:nvSpPr>
          <p:cNvPr id="7" name="TextBox 6">
            <a:extLst>
              <a:ext uri="{FF2B5EF4-FFF2-40B4-BE49-F238E27FC236}">
                <a16:creationId xmlns:a16="http://schemas.microsoft.com/office/drawing/2014/main" id="{3CCDCEA2-00DD-430D-883A-5C30835C339F}"/>
              </a:ext>
            </a:extLst>
          </p:cNvPr>
          <p:cNvSpPr txBox="1"/>
          <p:nvPr/>
        </p:nvSpPr>
        <p:spPr>
          <a:xfrm>
            <a:off x="7307768" y="1759043"/>
            <a:ext cx="1824621"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srgbClr val="ED7D31">
                    <a:lumMod val="60000"/>
                    <a:lumOff val="40000"/>
                  </a:srgbClr>
                </a:solidFill>
                <a:effectLst/>
                <a:uLnTx/>
                <a:uFillTx/>
                <a:latin typeface="Comic Sans MS" panose="030F0702030302020204" pitchFamily="66" charset="0"/>
                <a:ea typeface="+mn-ea"/>
                <a:cs typeface="Arial" panose="020B0604020202020204" pitchFamily="34" charset="0"/>
              </a:rPr>
              <a:t>false positives</a:t>
            </a:r>
          </a:p>
        </p:txBody>
      </p:sp>
      <p:sp>
        <p:nvSpPr>
          <p:cNvPr id="4" name="TextBox 3">
            <a:extLst>
              <a:ext uri="{FF2B5EF4-FFF2-40B4-BE49-F238E27FC236}">
                <a16:creationId xmlns:a16="http://schemas.microsoft.com/office/drawing/2014/main" id="{493D7D6B-99CB-4151-94DC-3153AC1864F5}"/>
              </a:ext>
            </a:extLst>
          </p:cNvPr>
          <p:cNvSpPr txBox="1"/>
          <p:nvPr/>
        </p:nvSpPr>
        <p:spPr>
          <a:xfrm>
            <a:off x="7335029" y="3934523"/>
            <a:ext cx="1797360"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srgbClr val="C00000"/>
                </a:solidFill>
                <a:effectLst/>
                <a:uLnTx/>
                <a:uFillTx/>
                <a:latin typeface="Comic Sans MS" panose="030F0702030302020204" pitchFamily="66" charset="0"/>
                <a:ea typeface="+mn-ea"/>
                <a:cs typeface="+mn-cs"/>
              </a:rPr>
              <a:t>no good </a:t>
            </a:r>
            <a:r>
              <a:rPr kumimoji="0" lang="en-US" sz="1795" b="0" i="0" u="none" strike="noStrike" kern="1200" cap="none" spc="0" normalizeH="0" baseline="0" noProof="0" dirty="0" err="1">
                <a:ln>
                  <a:noFill/>
                </a:ln>
                <a:solidFill>
                  <a:srgbClr val="C00000"/>
                </a:solidFill>
                <a:effectLst/>
                <a:uLnTx/>
                <a:uFillTx/>
                <a:latin typeface="Comic Sans MS" panose="030F0702030302020204" pitchFamily="66" charset="0"/>
                <a:ea typeface="+mn-ea"/>
                <a:cs typeface="+mn-cs"/>
              </a:rPr>
              <a:t>filtr</a:t>
            </a:r>
            <a:endParaRPr kumimoji="0" lang="en-US" sz="1795" b="0" i="0" u="none" strike="noStrike" kern="1200" cap="none" spc="0" normalizeH="0" baseline="0" noProof="0" dirty="0">
              <a:ln>
                <a:noFill/>
              </a:ln>
              <a:solidFill>
                <a:srgbClr val="C00000"/>
              </a:solidFill>
              <a:effectLst/>
              <a:uLnTx/>
              <a:uFillTx/>
              <a:latin typeface="Comic Sans MS" panose="030F0702030302020204" pitchFamily="66" charset="0"/>
              <a:ea typeface="+mn-ea"/>
              <a:cs typeface="+mn-cs"/>
            </a:endParaRPr>
          </a:p>
        </p:txBody>
      </p:sp>
      <p:sp>
        <p:nvSpPr>
          <p:cNvPr id="8" name="TextBox 7">
            <a:extLst>
              <a:ext uri="{FF2B5EF4-FFF2-40B4-BE49-F238E27FC236}">
                <a16:creationId xmlns:a16="http://schemas.microsoft.com/office/drawing/2014/main" id="{B63AC34F-1622-4938-A259-C5EA6CD103C0}"/>
              </a:ext>
            </a:extLst>
          </p:cNvPr>
          <p:cNvSpPr txBox="1"/>
          <p:nvPr/>
        </p:nvSpPr>
        <p:spPr>
          <a:xfrm>
            <a:off x="518704" y="2401214"/>
            <a:ext cx="1438351"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srgbClr val="FFC000">
                    <a:lumMod val="75000"/>
                  </a:srgbClr>
                </a:solidFill>
                <a:effectLst/>
                <a:uLnTx/>
                <a:uFillTx/>
                <a:latin typeface="Comic Sans MS" panose="030F0702030302020204" pitchFamily="66" charset="0"/>
                <a:ea typeface="+mn-ea"/>
                <a:cs typeface="Arial" panose="020B0604020202020204" pitchFamily="34" charset="0"/>
              </a:rPr>
              <a:t>what class</a:t>
            </a:r>
          </a:p>
        </p:txBody>
      </p:sp>
      <p:sp>
        <p:nvSpPr>
          <p:cNvPr id="9" name="TextBox 8">
            <a:extLst>
              <a:ext uri="{FF2B5EF4-FFF2-40B4-BE49-F238E27FC236}">
                <a16:creationId xmlns:a16="http://schemas.microsoft.com/office/drawing/2014/main" id="{153FBC30-B743-45BC-B0E4-3206590BE469}"/>
              </a:ext>
            </a:extLst>
          </p:cNvPr>
          <p:cNvSpPr txBox="1"/>
          <p:nvPr/>
        </p:nvSpPr>
        <p:spPr>
          <a:xfrm>
            <a:off x="7066123" y="6031744"/>
            <a:ext cx="1794582" cy="368394"/>
          </a:xfrm>
          <a:prstGeom prst="rect">
            <a:avLst/>
          </a:prstGeom>
          <a:noFill/>
        </p:spPr>
        <p:txBody>
          <a:bodyPr wrap="square" rtlCol="0">
            <a:spAutoFit/>
          </a:bodyPr>
          <a:lstStyle/>
          <a:p>
            <a:pPr marL="0" marR="0" lvl="0" indent="0" algn="l" defTabSz="912114"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srgbClr val="70AD47"/>
                </a:solidFill>
                <a:effectLst/>
                <a:uLnTx/>
                <a:uFillTx/>
                <a:latin typeface="Comic Sans MS" panose="030F0702030302020204" pitchFamily="66" charset="0"/>
                <a:ea typeface="+mn-ea"/>
                <a:cs typeface="+mn-cs"/>
              </a:rPr>
              <a:t>cool kernel</a:t>
            </a:r>
          </a:p>
        </p:txBody>
      </p:sp>
    </p:spTree>
    <p:extLst>
      <p:ext uri="{BB962C8B-B14F-4D97-AF65-F5344CB8AC3E}">
        <p14:creationId xmlns:p14="http://schemas.microsoft.com/office/powerpoint/2010/main" val="63879137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Stochastic Gradient Descent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US" dirty="0"/>
                  <a:t>Dataset can be too large to strictly apply gradient descent.</a:t>
                </a:r>
              </a:p>
              <a:p>
                <a:r>
                  <a:rPr lang="en-US" dirty="0"/>
                  <a:t>Instead, randomly sample a data point, perform gradient descent per point, and iterate.</a:t>
                </a:r>
              </a:p>
              <a:p>
                <a:pPr lvl="1"/>
                <a:r>
                  <a:rPr lang="en-US" dirty="0"/>
                  <a:t>True gradient is approximated only</a:t>
                </a:r>
              </a:p>
              <a:p>
                <a:pPr lvl="1"/>
                <a:r>
                  <a:rPr lang="en-US" dirty="0"/>
                  <a:t>Picking a subset of points: “</a:t>
                </a:r>
                <a:r>
                  <a:rPr lang="en-US" i="1" dirty="0"/>
                  <a:t>mini-batch</a:t>
                </a:r>
                <a:r>
                  <a:rPr lang="en-US" dirty="0"/>
                  <a:t>”</a:t>
                </a:r>
              </a:p>
              <a:p>
                <a:pPr lvl="1"/>
                <a:endParaRPr lang="en-US" dirty="0"/>
              </a:p>
              <a:p>
                <a:pPr marL="0" indent="0">
                  <a:buNone/>
                </a:pPr>
                <a:r>
                  <a:rPr lang="en-US" dirty="0"/>
                  <a:t>Pick starting </a:t>
                </a:r>
                <a14:m>
                  <m:oMath xmlns:m="http://schemas.openxmlformats.org/officeDocument/2006/math">
                    <m:r>
                      <a:rPr lang="en-US" i="1" dirty="0" smtClean="0">
                        <a:latin typeface="Cambria Math" panose="02040503050406030204" pitchFamily="18" charset="0"/>
                      </a:rPr>
                      <m:t>𝑊</m:t>
                    </m:r>
                  </m:oMath>
                </a14:m>
                <a:r>
                  <a:rPr lang="en-US" dirty="0"/>
                  <a:t> and learning rate </a:t>
                </a:r>
                <a14:m>
                  <m:oMath xmlns:m="http://schemas.openxmlformats.org/officeDocument/2006/math">
                    <m:r>
                      <a:rPr lang="en-US" i="1" smtClean="0">
                        <a:latin typeface="Cambria Math" panose="02040503050406030204" pitchFamily="18" charset="0"/>
                        <a:ea typeface="Cambria Math" panose="02040503050406030204" pitchFamily="18" charset="0"/>
                      </a:rPr>
                      <m:t>𝛾</m:t>
                    </m:r>
                  </m:oMath>
                </a14:m>
                <a:endParaRPr lang="en-US" dirty="0"/>
              </a:p>
              <a:p>
                <a:pPr marL="0" indent="0">
                  <a:buNone/>
                </a:pPr>
                <a:r>
                  <a:rPr lang="en-US" dirty="0"/>
                  <a:t>While not at minimum:</a:t>
                </a:r>
              </a:p>
              <a:p>
                <a:pPr lvl="1"/>
                <a:r>
                  <a:rPr lang="en-US" dirty="0"/>
                  <a:t>Shuffle training set</a:t>
                </a:r>
              </a:p>
              <a:p>
                <a:pPr lvl="1"/>
                <a:r>
                  <a:rPr lang="en-US" dirty="0"/>
                  <a:t>For each data point </a:t>
                </a:r>
                <a:r>
                  <a:rPr lang="en-US" i="1" dirty="0" err="1"/>
                  <a:t>i</a:t>
                </a:r>
                <a:r>
                  <a:rPr lang="en-US" i="1" dirty="0"/>
                  <a:t>=1…n  (maybe as mini-batch)</a:t>
                </a:r>
              </a:p>
              <a:p>
                <a:pPr lvl="2"/>
                <a:r>
                  <a:rPr lang="en-US" i="1" dirty="0"/>
                  <a:t>Gradient descent</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391" t="-2801" b="-2101"/>
                </a:stretch>
              </a:blipFill>
            </p:spPr>
            <p:txBody>
              <a:bodyPr/>
              <a:lstStyle/>
              <a:p>
                <a:r>
                  <a:rPr lang="en-US">
                    <a:noFill/>
                  </a:rPr>
                  <a:t> </a:t>
                </a:r>
              </a:p>
            </p:txBody>
          </p:sp>
        </mc:Fallback>
      </mc:AlternateContent>
      <p:sp>
        <p:nvSpPr>
          <p:cNvPr id="12" name="Right Brace 11"/>
          <p:cNvSpPr/>
          <p:nvPr/>
        </p:nvSpPr>
        <p:spPr>
          <a:xfrm>
            <a:off x="7112000" y="5321300"/>
            <a:ext cx="368300" cy="85566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p:cNvSpPr txBox="1"/>
          <p:nvPr/>
        </p:nvSpPr>
        <p:spPr>
          <a:xfrm>
            <a:off x="7658100" y="5486400"/>
            <a:ext cx="1384300" cy="461665"/>
          </a:xfrm>
          <a:prstGeom prst="rect">
            <a:avLst/>
          </a:prstGeom>
          <a:noFill/>
        </p:spPr>
        <p:txBody>
          <a:bodyPr wrap="square" rtlCol="0">
            <a:spAutoFit/>
          </a:bodyPr>
          <a:lstStyle/>
          <a:p>
            <a:r>
              <a:rPr lang="en-US" sz="2400" i="1" dirty="0"/>
              <a:t>“Epoch“</a:t>
            </a:r>
          </a:p>
        </p:txBody>
      </p:sp>
    </p:spTree>
    <p:extLst>
      <p:ext uri="{BB962C8B-B14F-4D97-AF65-F5344CB8AC3E}">
        <p14:creationId xmlns:p14="http://schemas.microsoft.com/office/powerpoint/2010/main" val="346310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fade">
                                      <p:cBhvr>
                                        <p:cTn id="30" dur="500"/>
                                        <p:tgtEl>
                                          <p:spTgt spid="3">
                                            <p:txEl>
                                              <p:pRg st="9" end="9"/>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Stochastic Gradient Descent</a:t>
            </a:r>
          </a:p>
        </p:txBody>
      </p:sp>
      <p:pic>
        <p:nvPicPr>
          <p:cNvPr id="11" name="Content Placeholder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83050" y="2296755"/>
            <a:ext cx="4610100" cy="3619500"/>
          </a:xfrm>
        </p:spPr>
      </p:pic>
      <p:sp>
        <p:nvSpPr>
          <p:cNvPr id="12" name="TextBox 11"/>
          <p:cNvSpPr txBox="1"/>
          <p:nvPr/>
        </p:nvSpPr>
        <p:spPr>
          <a:xfrm>
            <a:off x="628650" y="2296755"/>
            <a:ext cx="3213100" cy="3108543"/>
          </a:xfrm>
          <a:prstGeom prst="rect">
            <a:avLst/>
          </a:prstGeom>
          <a:noFill/>
        </p:spPr>
        <p:txBody>
          <a:bodyPr wrap="square" rtlCol="0">
            <a:spAutoFit/>
          </a:bodyPr>
          <a:lstStyle/>
          <a:p>
            <a:r>
              <a:rPr lang="en-US" sz="2800" dirty="0"/>
              <a:t>Loss will not always decrease (locally) as training data point is random.</a:t>
            </a:r>
          </a:p>
          <a:p>
            <a:endParaRPr lang="en-US" sz="2800" dirty="0"/>
          </a:p>
          <a:p>
            <a:r>
              <a:rPr lang="en-US" sz="2800" dirty="0"/>
              <a:t>Still converges over time.</a:t>
            </a:r>
          </a:p>
        </p:txBody>
      </p:sp>
      <p:sp>
        <p:nvSpPr>
          <p:cNvPr id="3" name="TextBox 2"/>
          <p:cNvSpPr txBox="1"/>
          <p:nvPr/>
        </p:nvSpPr>
        <p:spPr>
          <a:xfrm>
            <a:off x="8014494" y="6488668"/>
            <a:ext cx="1357312" cy="369332"/>
          </a:xfrm>
          <a:prstGeom prst="rect">
            <a:avLst/>
          </a:prstGeom>
          <a:noFill/>
        </p:spPr>
        <p:txBody>
          <a:bodyPr wrap="square" rtlCol="0">
            <a:spAutoFit/>
          </a:bodyPr>
          <a:lstStyle/>
          <a:p>
            <a:r>
              <a:rPr lang="en-US" dirty="0">
                <a:solidFill>
                  <a:schemeClr val="bg1">
                    <a:lumMod val="50000"/>
                  </a:schemeClr>
                </a:solidFill>
              </a:rPr>
              <a:t>Wikipedia</a:t>
            </a:r>
          </a:p>
        </p:txBody>
      </p:sp>
    </p:spTree>
    <p:extLst>
      <p:ext uri="{BB962C8B-B14F-4D97-AF65-F5344CB8AC3E}">
        <p14:creationId xmlns:p14="http://schemas.microsoft.com/office/powerpoint/2010/main" val="119310626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Gradient descent oscillations</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42961" y="1825625"/>
            <a:ext cx="4058078" cy="4351338"/>
          </a:xfrm>
        </p:spPr>
      </p:pic>
      <p:sp>
        <p:nvSpPr>
          <p:cNvPr id="4" name="TextBox 3"/>
          <p:cNvSpPr txBox="1"/>
          <p:nvPr/>
        </p:nvSpPr>
        <p:spPr>
          <a:xfrm>
            <a:off x="8014494" y="6488668"/>
            <a:ext cx="1357312" cy="369332"/>
          </a:xfrm>
          <a:prstGeom prst="rect">
            <a:avLst/>
          </a:prstGeom>
          <a:noFill/>
        </p:spPr>
        <p:txBody>
          <a:bodyPr wrap="square" rtlCol="0">
            <a:spAutoFit/>
          </a:bodyPr>
          <a:lstStyle/>
          <a:p>
            <a:r>
              <a:rPr lang="en-US" dirty="0">
                <a:solidFill>
                  <a:schemeClr val="bg1">
                    <a:lumMod val="50000"/>
                  </a:schemeClr>
                </a:solidFill>
              </a:rPr>
              <a:t>Wikipedia</a:t>
            </a:r>
          </a:p>
        </p:txBody>
      </p:sp>
    </p:spTree>
    <p:extLst>
      <p:ext uri="{BB962C8B-B14F-4D97-AF65-F5344CB8AC3E}">
        <p14:creationId xmlns:p14="http://schemas.microsoft.com/office/powerpoint/2010/main" val="18977203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lang="en-US" dirty="0"/>
              <a:t>Gradient descent oscillations</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42961" y="1825625"/>
            <a:ext cx="4058078" cy="4351338"/>
          </a:xfrm>
        </p:spPr>
      </p:pic>
      <p:cxnSp>
        <p:nvCxnSpPr>
          <p:cNvPr id="4" name="Straight Arrow Connector 3"/>
          <p:cNvCxnSpPr>
            <a:cxnSpLocks/>
          </p:cNvCxnSpPr>
          <p:nvPr/>
        </p:nvCxnSpPr>
        <p:spPr>
          <a:xfrm flipV="1">
            <a:off x="3136900" y="4984750"/>
            <a:ext cx="47625" cy="273050"/>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7" name="Straight Arrow Connector 6"/>
          <p:cNvCxnSpPr>
            <a:cxnSpLocks/>
          </p:cNvCxnSpPr>
          <p:nvPr/>
        </p:nvCxnSpPr>
        <p:spPr>
          <a:xfrm>
            <a:off x="3232150" y="4984750"/>
            <a:ext cx="540704" cy="273050"/>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2" name="Straight Arrow Connector 11"/>
          <p:cNvCxnSpPr>
            <a:cxnSpLocks/>
          </p:cNvCxnSpPr>
          <p:nvPr/>
        </p:nvCxnSpPr>
        <p:spPr>
          <a:xfrm flipH="1" flipV="1">
            <a:off x="3439742" y="4592140"/>
            <a:ext cx="296970" cy="602852"/>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6" name="Straight Arrow Connector 15"/>
          <p:cNvCxnSpPr>
            <a:cxnSpLocks/>
          </p:cNvCxnSpPr>
          <p:nvPr/>
        </p:nvCxnSpPr>
        <p:spPr>
          <a:xfrm>
            <a:off x="3473926" y="4608214"/>
            <a:ext cx="592031" cy="234552"/>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21" name="Straight Arrow Connector 20"/>
          <p:cNvCxnSpPr>
            <a:cxnSpLocks/>
          </p:cNvCxnSpPr>
          <p:nvPr/>
        </p:nvCxnSpPr>
        <p:spPr>
          <a:xfrm flipH="1" flipV="1">
            <a:off x="3698610" y="4281388"/>
            <a:ext cx="367347" cy="511668"/>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28" name="Straight Arrow Connector 27"/>
          <p:cNvCxnSpPr>
            <a:cxnSpLocks/>
          </p:cNvCxnSpPr>
          <p:nvPr/>
        </p:nvCxnSpPr>
        <p:spPr>
          <a:xfrm>
            <a:off x="3698610" y="4281388"/>
            <a:ext cx="592031" cy="255834"/>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31" name="Straight Arrow Connector 30"/>
          <p:cNvCxnSpPr>
            <a:cxnSpLocks/>
          </p:cNvCxnSpPr>
          <p:nvPr/>
        </p:nvCxnSpPr>
        <p:spPr>
          <a:xfrm flipH="1" flipV="1">
            <a:off x="3974120" y="4071765"/>
            <a:ext cx="316521" cy="394465"/>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sp>
        <p:nvSpPr>
          <p:cNvPr id="35" name="TextBox 34"/>
          <p:cNvSpPr txBox="1"/>
          <p:nvPr/>
        </p:nvSpPr>
        <p:spPr>
          <a:xfrm>
            <a:off x="6635223" y="4213334"/>
            <a:ext cx="2352461" cy="1815882"/>
          </a:xfrm>
          <a:prstGeom prst="rect">
            <a:avLst/>
          </a:prstGeom>
          <a:noFill/>
        </p:spPr>
        <p:txBody>
          <a:bodyPr wrap="square" rtlCol="0">
            <a:spAutoFit/>
          </a:bodyPr>
          <a:lstStyle/>
          <a:p>
            <a:r>
              <a:rPr lang="en-US" sz="2800" dirty="0"/>
              <a:t>Slow to converge to the (local) optimum</a:t>
            </a:r>
          </a:p>
        </p:txBody>
      </p:sp>
      <p:sp>
        <p:nvSpPr>
          <p:cNvPr id="13" name="TextBox 12"/>
          <p:cNvSpPr txBox="1"/>
          <p:nvPr/>
        </p:nvSpPr>
        <p:spPr>
          <a:xfrm>
            <a:off x="8014494" y="6488668"/>
            <a:ext cx="1357312" cy="369332"/>
          </a:xfrm>
          <a:prstGeom prst="rect">
            <a:avLst/>
          </a:prstGeom>
          <a:noFill/>
        </p:spPr>
        <p:txBody>
          <a:bodyPr wrap="square" rtlCol="0">
            <a:spAutoFit/>
          </a:bodyPr>
          <a:lstStyle/>
          <a:p>
            <a:r>
              <a:rPr lang="en-US" dirty="0">
                <a:solidFill>
                  <a:schemeClr val="bg1">
                    <a:lumMod val="50000"/>
                  </a:schemeClr>
                </a:solidFill>
              </a:rPr>
              <a:t>Wikipedia</a:t>
            </a:r>
          </a:p>
        </p:txBody>
      </p:sp>
    </p:spTree>
    <p:extLst>
      <p:ext uri="{BB962C8B-B14F-4D97-AF65-F5344CB8AC3E}">
        <p14:creationId xmlns:p14="http://schemas.microsoft.com/office/powerpoint/2010/main" val="1784612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Momentum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Adjust the gradient by a weighted sum of the previous amount plus the current amount.</a:t>
                </a:r>
              </a:p>
              <a:p>
                <a:endParaRPr lang="en-US" dirty="0"/>
              </a:p>
              <a:p>
                <a:r>
                  <a:rPr lang="en-US" dirty="0">
                    <a:ea typeface="Cambria Math" panose="02040503050406030204" pitchFamily="18" charset="0"/>
                  </a:rPr>
                  <a:t>Without momentum:     </a:t>
                </a:r>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𝜽</m:t>
                        </m:r>
                      </m:e>
                      <m:sub>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 </m:t>
                    </m:r>
                    <m:sSub>
                      <m:sSubPr>
                        <m:ctrlPr>
                          <a:rPr lang="en-US" b="0"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𝜽</m:t>
                        </m:r>
                      </m:e>
                      <m:sub>
                        <m:r>
                          <a:rPr lang="en-US" b="0" i="1" smtClean="0">
                            <a:latin typeface="Cambria Math" panose="02040503050406030204" pitchFamily="18" charset="0"/>
                            <a:ea typeface="Cambria Math" panose="02040503050406030204" pitchFamily="18" charset="0"/>
                          </a:rPr>
                          <m:t>𝑡</m:t>
                        </m:r>
                      </m:sub>
                    </m:sSub>
                    <m:r>
                      <a:rPr lang="en-US" b="0" i="1" smtClean="0">
                        <a:latin typeface="Cambria Math" panose="02040503050406030204" pitchFamily="18" charset="0"/>
                        <a:ea typeface="Cambria Math" panose="02040503050406030204" pitchFamily="18" charset="0"/>
                      </a:rPr>
                      <m:t> − </m:t>
                    </m:r>
                    <m:r>
                      <a:rPr lang="en-US" b="0" i="1" smtClean="0">
                        <a:latin typeface="Cambria Math" panose="02040503050406030204" pitchFamily="18" charset="0"/>
                        <a:ea typeface="Cambria Math" panose="02040503050406030204" pitchFamily="18" charset="0"/>
                      </a:rPr>
                      <m:t>𝛾</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𝐿</m:t>
                        </m:r>
                      </m:num>
                      <m:den>
                        <m:r>
                          <a:rPr lang="en-US" b="0"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𝜽</m:t>
                        </m:r>
                      </m:den>
                    </m:f>
                  </m:oMath>
                </a14:m>
                <a:endParaRPr lang="en-US" dirty="0"/>
              </a:p>
              <a:p>
                <a:endParaRPr lang="en-US" dirty="0"/>
              </a:p>
              <a:p>
                <a:r>
                  <a:rPr lang="en-US" dirty="0"/>
                  <a:t>With momentum (new </a:t>
                </a:r>
                <a14:m>
                  <m:oMath xmlns:m="http://schemas.openxmlformats.org/officeDocument/2006/math">
                    <m:r>
                      <a:rPr lang="en-US"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 </m:t>
                    </m:r>
                  </m:oMath>
                </a14:m>
                <a:r>
                  <a:rPr lang="en-US" dirty="0"/>
                  <a:t>parameter): </a:t>
                </a:r>
              </a:p>
              <a:p>
                <a:pPr marL="0" indent="0">
                  <a:buNone/>
                </a:pPr>
                <a:r>
                  <a:rPr lang="en-US" dirty="0">
                    <a:ea typeface="Cambria Math" panose="02040503050406030204" pitchFamily="18" charset="0"/>
                  </a:rPr>
                  <a:t>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𝜽</m:t>
                        </m:r>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 </m:t>
                    </m:r>
                    <m:sSub>
                      <m:sSubPr>
                        <m:ctrlPr>
                          <a:rPr lang="en-US" i="1">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𝜽</m:t>
                        </m:r>
                      </m:e>
                      <m:sub>
                        <m:r>
                          <a:rPr lang="en-US" i="1">
                            <a:latin typeface="Cambria Math" panose="02040503050406030204" pitchFamily="18" charset="0"/>
                            <a:ea typeface="Cambria Math" panose="02040503050406030204" pitchFamily="18" charset="0"/>
                          </a:rPr>
                          <m:t>𝑡</m:t>
                        </m:r>
                      </m:sub>
                    </m:sSub>
                    <m:r>
                      <a:rPr lang="en-US" i="1">
                        <a:latin typeface="Cambria Math" panose="02040503050406030204" pitchFamily="18" charset="0"/>
                        <a:ea typeface="Cambria Math" panose="02040503050406030204" pitchFamily="18" charset="0"/>
                      </a:rPr>
                      <m:t> − </m:t>
                    </m:r>
                    <m:r>
                      <a:rPr lang="en-US" i="1">
                        <a:latin typeface="Cambria Math" panose="02040503050406030204" pitchFamily="18" charset="0"/>
                        <a:ea typeface="Cambria Math" panose="02040503050406030204" pitchFamily="18" charset="0"/>
                      </a:rPr>
                      <m:t>𝛾</m:t>
                    </m:r>
                    <m:d>
                      <m:dPr>
                        <m:ctrlPr>
                          <a:rPr lang="en-US"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𝛼</m:t>
                        </m:r>
                        <m:sSub>
                          <m:sSubPr>
                            <m:ctrlPr>
                              <a:rPr lang="en-US" b="0" i="1" smtClean="0">
                                <a:latin typeface="Cambria Math" panose="02040503050406030204" pitchFamily="18" charset="0"/>
                                <a:ea typeface="Cambria Math" panose="02040503050406030204" pitchFamily="18" charset="0"/>
                              </a:rPr>
                            </m:ctrlPr>
                          </m:sSubPr>
                          <m:e>
                            <m:d>
                              <m:dPr>
                                <m:begChr m:val="["/>
                                <m:endChr m:val="]"/>
                                <m:ctrlPr>
                                  <a:rPr lang="en-US" b="0" i="1" smtClean="0">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𝐿</m:t>
                                    </m:r>
                                  </m:num>
                                  <m:den>
                                    <m:r>
                                      <a:rPr lang="en-US" i="1">
                                        <a:latin typeface="Cambria Math" panose="02040503050406030204" pitchFamily="18" charset="0"/>
                                        <a:ea typeface="Cambria Math" panose="02040503050406030204" pitchFamily="18" charset="0"/>
                                      </a:rPr>
                                      <m:t>𝜕</m:t>
                                    </m:r>
                                    <m:r>
                                      <a:rPr lang="en-US" b="1" i="1">
                                        <a:latin typeface="Cambria Math" panose="02040503050406030204" pitchFamily="18" charset="0"/>
                                        <a:ea typeface="Cambria Math" panose="02040503050406030204" pitchFamily="18" charset="0"/>
                                      </a:rPr>
                                      <m:t>𝜽</m:t>
                                    </m:r>
                                  </m:den>
                                </m:f>
                              </m:e>
                            </m:d>
                          </m:e>
                          <m:sub>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d>
                              <m:dPr>
                                <m:begChr m:val="["/>
                                <m:endChr m:val="]"/>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𝐿</m:t>
                                    </m:r>
                                  </m:num>
                                  <m:den>
                                    <m:r>
                                      <a:rPr lang="en-US" i="1">
                                        <a:latin typeface="Cambria Math" panose="02040503050406030204" pitchFamily="18" charset="0"/>
                                        <a:ea typeface="Cambria Math" panose="02040503050406030204" pitchFamily="18" charset="0"/>
                                      </a:rPr>
                                      <m:t>𝜕</m:t>
                                    </m:r>
                                    <m:r>
                                      <a:rPr lang="en-US" b="1" i="1">
                                        <a:latin typeface="Cambria Math" panose="02040503050406030204" pitchFamily="18" charset="0"/>
                                        <a:ea typeface="Cambria Math" panose="02040503050406030204" pitchFamily="18" charset="0"/>
                                      </a:rPr>
                                      <m:t>𝜽</m:t>
                                    </m:r>
                                  </m:den>
                                </m:f>
                              </m:e>
                            </m:d>
                          </m:e>
                          <m:sub>
                            <m:r>
                              <a:rPr lang="en-US" b="0" i="1" smtClean="0">
                                <a:latin typeface="Cambria Math" panose="02040503050406030204" pitchFamily="18" charset="0"/>
                                <a:ea typeface="Cambria Math" panose="02040503050406030204" pitchFamily="18" charset="0"/>
                              </a:rPr>
                              <m:t>𝑡</m:t>
                            </m:r>
                          </m:sub>
                        </m:sSub>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391" t="-2241"/>
                </a:stretch>
              </a:blipFill>
            </p:spPr>
            <p:txBody>
              <a:bodyPr/>
              <a:lstStyle/>
              <a:p>
                <a:r>
                  <a:rPr lang="en-US">
                    <a:noFill/>
                  </a:rPr>
                  <a:t> </a:t>
                </a:r>
              </a:p>
            </p:txBody>
          </p:sp>
        </mc:Fallback>
      </mc:AlternateContent>
    </p:spTree>
    <p:extLst>
      <p:ext uri="{BB962C8B-B14F-4D97-AF65-F5344CB8AC3E}">
        <p14:creationId xmlns:p14="http://schemas.microsoft.com/office/powerpoint/2010/main" val="49428972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James…</a:t>
            </a:r>
          </a:p>
        </p:txBody>
      </p:sp>
      <p:sp>
        <p:nvSpPr>
          <p:cNvPr id="3" name="Content Placeholder 2"/>
          <p:cNvSpPr>
            <a:spLocks noGrp="1"/>
          </p:cNvSpPr>
          <p:nvPr>
            <p:ph idx="1"/>
          </p:nvPr>
        </p:nvSpPr>
        <p:spPr>
          <a:xfrm>
            <a:off x="628649" y="1825625"/>
            <a:ext cx="7982915" cy="4351338"/>
          </a:xfrm>
        </p:spPr>
        <p:txBody>
          <a:bodyPr>
            <a:normAutofit/>
          </a:bodyPr>
          <a:lstStyle/>
          <a:p>
            <a:pPr marL="0" indent="0">
              <a:buNone/>
            </a:pPr>
            <a:r>
              <a:rPr lang="en-US" i="1" dirty="0"/>
              <a:t>…I thought we were going to treat machine learning like a black box? I like black boxes.</a:t>
            </a:r>
          </a:p>
          <a:p>
            <a:pPr marL="0" indent="0">
              <a:buNone/>
            </a:pPr>
            <a:endParaRPr lang="en-US" i="1" dirty="0"/>
          </a:p>
          <a:p>
            <a:pPr marL="0" indent="0">
              <a:buNone/>
            </a:pPr>
            <a:r>
              <a:rPr lang="en-US" dirty="0"/>
              <a:t>Deep learning is: </a:t>
            </a:r>
            <a:br>
              <a:rPr lang="en-US" dirty="0"/>
            </a:br>
            <a:r>
              <a:rPr lang="en-US" dirty="0"/>
              <a:t>- a black box </a:t>
            </a:r>
            <a:br>
              <a:rPr lang="en-US" dirty="0"/>
            </a:br>
            <a:endParaRPr lang="en-US" dirty="0"/>
          </a:p>
        </p:txBody>
      </p:sp>
      <p:sp>
        <p:nvSpPr>
          <p:cNvPr id="4" name="Rectangle 3"/>
          <p:cNvSpPr/>
          <p:nvPr/>
        </p:nvSpPr>
        <p:spPr>
          <a:xfrm>
            <a:off x="5238044" y="3905956"/>
            <a:ext cx="2314223" cy="231422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a:endCxn id="4" idx="1"/>
          </p:cNvCxnSpPr>
          <p:nvPr/>
        </p:nvCxnSpPr>
        <p:spPr>
          <a:xfrm>
            <a:off x="4120444" y="5046133"/>
            <a:ext cx="1117600" cy="16935"/>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8" name="Straight Arrow Connector 7"/>
          <p:cNvCxnSpPr/>
          <p:nvPr/>
        </p:nvCxnSpPr>
        <p:spPr>
          <a:xfrm>
            <a:off x="7552267" y="5054599"/>
            <a:ext cx="1117600" cy="16935"/>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sp>
        <p:nvSpPr>
          <p:cNvPr id="9" name="TextBox 8"/>
          <p:cNvSpPr txBox="1"/>
          <p:nvPr/>
        </p:nvSpPr>
        <p:spPr>
          <a:xfrm>
            <a:off x="7676445" y="4539144"/>
            <a:ext cx="1174045" cy="369332"/>
          </a:xfrm>
          <a:prstGeom prst="rect">
            <a:avLst/>
          </a:prstGeom>
          <a:noFill/>
        </p:spPr>
        <p:txBody>
          <a:bodyPr wrap="square" rtlCol="0">
            <a:spAutoFit/>
          </a:bodyPr>
          <a:lstStyle/>
          <a:p>
            <a:r>
              <a:rPr lang="en-US" dirty="0"/>
              <a:t>Classifier</a:t>
            </a:r>
          </a:p>
        </p:txBody>
      </p:sp>
      <p:sp>
        <p:nvSpPr>
          <p:cNvPr id="10" name="TextBox 9"/>
          <p:cNvSpPr txBox="1"/>
          <p:nvPr/>
        </p:nvSpPr>
        <p:spPr>
          <a:xfrm>
            <a:off x="3787423" y="4539144"/>
            <a:ext cx="1450621" cy="369332"/>
          </a:xfrm>
          <a:prstGeom prst="rect">
            <a:avLst/>
          </a:prstGeom>
          <a:noFill/>
        </p:spPr>
        <p:txBody>
          <a:bodyPr wrap="square" rtlCol="0">
            <a:spAutoFit/>
          </a:bodyPr>
          <a:lstStyle/>
          <a:p>
            <a:r>
              <a:rPr lang="en-US" dirty="0"/>
              <a:t>Training data</a:t>
            </a:r>
          </a:p>
        </p:txBody>
      </p:sp>
    </p:spTree>
    <p:extLst>
      <p:ext uri="{BB962C8B-B14F-4D97-AF65-F5344CB8AC3E}">
        <p14:creationId xmlns:p14="http://schemas.microsoft.com/office/powerpoint/2010/main" val="2829146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0"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James…</a:t>
            </a:r>
          </a:p>
        </p:txBody>
      </p:sp>
      <p:sp>
        <p:nvSpPr>
          <p:cNvPr id="3" name="Content Placeholder 2"/>
          <p:cNvSpPr>
            <a:spLocks noGrp="1"/>
          </p:cNvSpPr>
          <p:nvPr>
            <p:ph idx="1"/>
          </p:nvPr>
        </p:nvSpPr>
        <p:spPr>
          <a:xfrm>
            <a:off x="628649" y="1825625"/>
            <a:ext cx="7982915" cy="4351338"/>
          </a:xfrm>
        </p:spPr>
        <p:txBody>
          <a:bodyPr>
            <a:normAutofit/>
          </a:bodyPr>
          <a:lstStyle/>
          <a:p>
            <a:pPr marL="0" indent="0">
              <a:buNone/>
            </a:pPr>
            <a:r>
              <a:rPr lang="en-US" i="1" dirty="0"/>
              <a:t>…I thought we were going to treat machine learning like a black box? I like black boxes.</a:t>
            </a:r>
          </a:p>
          <a:p>
            <a:pPr marL="0" indent="0">
              <a:buNone/>
            </a:pPr>
            <a:endParaRPr lang="en-US" i="1" dirty="0"/>
          </a:p>
          <a:p>
            <a:pPr marL="0" indent="0">
              <a:buNone/>
            </a:pPr>
            <a:r>
              <a:rPr lang="en-US" dirty="0"/>
              <a:t>Deep learning is: </a:t>
            </a:r>
            <a:br>
              <a:rPr lang="en-US" dirty="0"/>
            </a:br>
            <a:r>
              <a:rPr lang="en-US" dirty="0"/>
              <a:t>- a black box </a:t>
            </a:r>
            <a:br>
              <a:rPr lang="en-US" dirty="0"/>
            </a:br>
            <a:r>
              <a:rPr lang="en-US" dirty="0"/>
              <a:t>- </a:t>
            </a:r>
            <a:r>
              <a:rPr lang="en-US" i="1" dirty="0"/>
              <a:t>also a black art</a:t>
            </a:r>
            <a:r>
              <a:rPr lang="en-US" dirty="0"/>
              <a: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6578" y="3447478"/>
            <a:ext cx="4222044" cy="2729485"/>
          </a:xfrm>
          <a:prstGeom prst="rect">
            <a:avLst/>
          </a:prstGeom>
        </p:spPr>
      </p:pic>
      <p:sp>
        <p:nvSpPr>
          <p:cNvPr id="4" name="TextBox 3"/>
          <p:cNvSpPr txBox="1"/>
          <p:nvPr/>
        </p:nvSpPr>
        <p:spPr>
          <a:xfrm>
            <a:off x="6863644" y="6479822"/>
            <a:ext cx="2280356" cy="369332"/>
          </a:xfrm>
          <a:prstGeom prst="rect">
            <a:avLst/>
          </a:prstGeom>
          <a:noFill/>
        </p:spPr>
        <p:txBody>
          <a:bodyPr wrap="square" rtlCol="0">
            <a:spAutoFit/>
          </a:bodyPr>
          <a:lstStyle/>
          <a:p>
            <a:r>
              <a:rPr lang="en-US" dirty="0">
                <a:solidFill>
                  <a:schemeClr val="bg1">
                    <a:lumMod val="50000"/>
                  </a:schemeClr>
                </a:solidFill>
              </a:rPr>
              <a:t>http://www.isrtv.com/</a:t>
            </a:r>
          </a:p>
        </p:txBody>
      </p:sp>
    </p:spTree>
    <p:extLst>
      <p:ext uri="{BB962C8B-B14F-4D97-AF65-F5344CB8AC3E}">
        <p14:creationId xmlns:p14="http://schemas.microsoft.com/office/powerpoint/2010/main" val="23118494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James…</a:t>
            </a:r>
          </a:p>
        </p:txBody>
      </p:sp>
      <p:sp>
        <p:nvSpPr>
          <p:cNvPr id="3" name="Content Placeholder 2"/>
          <p:cNvSpPr>
            <a:spLocks noGrp="1"/>
          </p:cNvSpPr>
          <p:nvPr>
            <p:ph idx="1"/>
          </p:nvPr>
        </p:nvSpPr>
        <p:spPr>
          <a:xfrm>
            <a:off x="628649" y="1825625"/>
            <a:ext cx="7982915" cy="4351338"/>
          </a:xfrm>
        </p:spPr>
        <p:txBody>
          <a:bodyPr>
            <a:normAutofit/>
          </a:bodyPr>
          <a:lstStyle/>
          <a:p>
            <a:pPr marL="0" indent="0">
              <a:buNone/>
            </a:pPr>
            <a:r>
              <a:rPr lang="en-US" i="1" dirty="0"/>
              <a:t>…I thought we were going to treat machine learning like a black box? I like black boxes.</a:t>
            </a:r>
          </a:p>
          <a:p>
            <a:pPr marL="0" indent="0">
              <a:buNone/>
            </a:pPr>
            <a:endParaRPr lang="en-US" i="1" dirty="0"/>
          </a:p>
          <a:p>
            <a:pPr marL="0" indent="0">
              <a:buNone/>
            </a:pPr>
            <a:r>
              <a:rPr lang="en-US" dirty="0"/>
              <a:t>Many approaches and hyperparameters: </a:t>
            </a:r>
          </a:p>
          <a:p>
            <a:pPr marL="0" indent="0">
              <a:buNone/>
            </a:pPr>
            <a:r>
              <a:rPr lang="en-US" dirty="0"/>
              <a:t>    </a:t>
            </a:r>
            <a:r>
              <a:rPr lang="en-US" sz="2400" dirty="0"/>
              <a:t>Activation functions, learning rate, mini-batch size, </a:t>
            </a:r>
            <a:br>
              <a:rPr lang="en-US" sz="2400" dirty="0"/>
            </a:br>
            <a:r>
              <a:rPr lang="en-US" sz="2400" dirty="0"/>
              <a:t>     momentum…</a:t>
            </a:r>
            <a:endParaRPr lang="en-US" dirty="0"/>
          </a:p>
          <a:p>
            <a:pPr marL="0" indent="0">
              <a:buNone/>
            </a:pPr>
            <a:r>
              <a:rPr lang="en-US" dirty="0"/>
              <a:t>Often these need tweaking, and you need to know what they do to change them intelligently.</a:t>
            </a:r>
          </a:p>
        </p:txBody>
      </p:sp>
    </p:spTree>
    <p:extLst>
      <p:ext uri="{BB962C8B-B14F-4D97-AF65-F5344CB8AC3E}">
        <p14:creationId xmlns:p14="http://schemas.microsoft.com/office/powerpoint/2010/main" val="579846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normAutofit/>
          </a:bodyPr>
          <a:lstStyle/>
          <a:p>
            <a:r>
              <a:rPr lang="en-US" sz="4000" dirty="0"/>
              <a:t>Nailing hyperparameters + trade-offs</a:t>
            </a:r>
          </a:p>
        </p:txBody>
      </p:sp>
      <p:pic>
        <p:nvPicPr>
          <p:cNvPr id="4" name="Picture 3"/>
          <p:cNvPicPr>
            <a:picLocks noChangeAspect="1"/>
          </p:cNvPicPr>
          <p:nvPr/>
        </p:nvPicPr>
        <p:blipFill rotWithShape="1">
          <a:blip r:embed="rId3"/>
          <a:srcRect b="87290"/>
          <a:stretch/>
        </p:blipFill>
        <p:spPr>
          <a:xfrm>
            <a:off x="151208" y="1794978"/>
            <a:ext cx="8877199" cy="566257"/>
          </a:xfrm>
          <a:prstGeom prst="rect">
            <a:avLst/>
          </a:prstGeom>
        </p:spPr>
      </p:pic>
      <p:pic>
        <p:nvPicPr>
          <p:cNvPr id="5" name="Picture 4"/>
          <p:cNvPicPr>
            <a:picLocks noChangeAspect="1"/>
          </p:cNvPicPr>
          <p:nvPr/>
        </p:nvPicPr>
        <p:blipFill rotWithShape="1">
          <a:blip r:embed="rId3"/>
          <a:srcRect t="75536"/>
          <a:stretch/>
        </p:blipFill>
        <p:spPr>
          <a:xfrm>
            <a:off x="133400" y="2361235"/>
            <a:ext cx="8877199" cy="1089948"/>
          </a:xfrm>
          <a:prstGeom prst="rect">
            <a:avLst/>
          </a:prstGeom>
        </p:spPr>
      </p:pic>
      <p:pic>
        <p:nvPicPr>
          <p:cNvPr id="6" name="Picture 5"/>
          <p:cNvPicPr>
            <a:picLocks noChangeAspect="1"/>
          </p:cNvPicPr>
          <p:nvPr/>
        </p:nvPicPr>
        <p:blipFill rotWithShape="1">
          <a:blip r:embed="rId4"/>
          <a:srcRect b="31965"/>
          <a:stretch/>
        </p:blipFill>
        <p:spPr>
          <a:xfrm>
            <a:off x="151208" y="4292157"/>
            <a:ext cx="8695267" cy="1048750"/>
          </a:xfrm>
          <a:prstGeom prst="rect">
            <a:avLst/>
          </a:prstGeom>
        </p:spPr>
      </p:pic>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l="35217" t="20174" r="58117" b="69308"/>
          <a:stretch/>
        </p:blipFill>
        <p:spPr>
          <a:xfrm>
            <a:off x="233680" y="1856026"/>
            <a:ext cx="436880" cy="444162"/>
          </a:xfrm>
          <a:prstGeom prst="rect">
            <a:avLst/>
          </a:prstGeom>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35217" t="20174" r="58117" b="69308"/>
          <a:stretch/>
        </p:blipFill>
        <p:spPr>
          <a:xfrm>
            <a:off x="191770" y="4370626"/>
            <a:ext cx="436880" cy="444162"/>
          </a:xfrm>
          <a:prstGeom prst="rect">
            <a:avLst/>
          </a:prstGeom>
        </p:spPr>
      </p:pic>
    </p:spTree>
    <p:extLst>
      <p:ext uri="{BB962C8B-B14F-4D97-AF65-F5344CB8AC3E}">
        <p14:creationId xmlns:p14="http://schemas.microsoft.com/office/powerpoint/2010/main" val="3376366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lang="en-US" dirty="0"/>
              <a:t>Lowering the learning rate = smaller steps in SGD</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9441" y="1937385"/>
            <a:ext cx="4058078" cy="4351338"/>
          </a:xfrm>
        </p:spPr>
      </p:pic>
      <p:cxnSp>
        <p:nvCxnSpPr>
          <p:cNvPr id="4" name="Straight Arrow Connector 3"/>
          <p:cNvCxnSpPr>
            <a:cxnSpLocks/>
          </p:cNvCxnSpPr>
          <p:nvPr/>
        </p:nvCxnSpPr>
        <p:spPr>
          <a:xfrm flipV="1">
            <a:off x="1643380" y="5096510"/>
            <a:ext cx="47625" cy="273050"/>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7" name="Straight Arrow Connector 6"/>
          <p:cNvCxnSpPr>
            <a:cxnSpLocks/>
          </p:cNvCxnSpPr>
          <p:nvPr/>
        </p:nvCxnSpPr>
        <p:spPr>
          <a:xfrm>
            <a:off x="1738630" y="5096510"/>
            <a:ext cx="540704" cy="273050"/>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2" name="Straight Arrow Connector 11"/>
          <p:cNvCxnSpPr>
            <a:cxnSpLocks/>
          </p:cNvCxnSpPr>
          <p:nvPr/>
        </p:nvCxnSpPr>
        <p:spPr>
          <a:xfrm flipH="1" flipV="1">
            <a:off x="1946222" y="4703900"/>
            <a:ext cx="296970" cy="602852"/>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16" name="Straight Arrow Connector 15"/>
          <p:cNvCxnSpPr>
            <a:cxnSpLocks/>
          </p:cNvCxnSpPr>
          <p:nvPr/>
        </p:nvCxnSpPr>
        <p:spPr>
          <a:xfrm>
            <a:off x="1980406" y="4719974"/>
            <a:ext cx="592031" cy="234552"/>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21" name="Straight Arrow Connector 20"/>
          <p:cNvCxnSpPr>
            <a:cxnSpLocks/>
          </p:cNvCxnSpPr>
          <p:nvPr/>
        </p:nvCxnSpPr>
        <p:spPr>
          <a:xfrm flipH="1" flipV="1">
            <a:off x="2205090" y="4393148"/>
            <a:ext cx="367347" cy="511668"/>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28" name="Straight Arrow Connector 27"/>
          <p:cNvCxnSpPr>
            <a:cxnSpLocks/>
          </p:cNvCxnSpPr>
          <p:nvPr/>
        </p:nvCxnSpPr>
        <p:spPr>
          <a:xfrm>
            <a:off x="2205090" y="4393148"/>
            <a:ext cx="592031" cy="255834"/>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cxnSp>
        <p:nvCxnSpPr>
          <p:cNvPr id="31" name="Straight Arrow Connector 30"/>
          <p:cNvCxnSpPr>
            <a:cxnSpLocks/>
          </p:cNvCxnSpPr>
          <p:nvPr/>
        </p:nvCxnSpPr>
        <p:spPr>
          <a:xfrm flipH="1" flipV="1">
            <a:off x="2480600" y="4183525"/>
            <a:ext cx="316521" cy="394465"/>
          </a:xfrm>
          <a:prstGeom prst="straightConnector1">
            <a:avLst/>
          </a:prstGeom>
          <a:ln w="38100">
            <a:tailEnd type="triangle"/>
          </a:ln>
        </p:spPr>
        <p:style>
          <a:lnRef idx="3">
            <a:schemeClr val="accent6"/>
          </a:lnRef>
          <a:fillRef idx="0">
            <a:schemeClr val="accent6"/>
          </a:fillRef>
          <a:effectRef idx="2">
            <a:schemeClr val="accent6"/>
          </a:effectRef>
          <a:fontRef idx="minor">
            <a:schemeClr val="tx1"/>
          </a:fontRef>
        </p:style>
      </p:cxnSp>
      <p:sp>
        <p:nvSpPr>
          <p:cNvPr id="35" name="TextBox 34"/>
          <p:cNvSpPr txBox="1"/>
          <p:nvPr/>
        </p:nvSpPr>
        <p:spPr>
          <a:xfrm>
            <a:off x="5383029" y="3088934"/>
            <a:ext cx="3039611" cy="1815882"/>
          </a:xfrm>
          <a:prstGeom prst="rect">
            <a:avLst/>
          </a:prstGeom>
          <a:noFill/>
        </p:spPr>
        <p:txBody>
          <a:bodyPr wrap="square" rtlCol="0">
            <a:spAutoFit/>
          </a:bodyPr>
          <a:lstStyle/>
          <a:p>
            <a:r>
              <a:rPr lang="en-US" sz="2800" dirty="0"/>
              <a:t>-Less ‘ping pong’</a:t>
            </a:r>
          </a:p>
          <a:p>
            <a:endParaRPr lang="en-US" sz="2800" dirty="0"/>
          </a:p>
          <a:p>
            <a:r>
              <a:rPr lang="en-US" sz="2800" dirty="0"/>
              <a:t>-Takes longer to get to the optimum</a:t>
            </a:r>
          </a:p>
        </p:txBody>
      </p:sp>
      <p:sp>
        <p:nvSpPr>
          <p:cNvPr id="13" name="TextBox 12"/>
          <p:cNvSpPr txBox="1"/>
          <p:nvPr/>
        </p:nvSpPr>
        <p:spPr>
          <a:xfrm>
            <a:off x="8014494" y="6488668"/>
            <a:ext cx="1357312" cy="369332"/>
          </a:xfrm>
          <a:prstGeom prst="rect">
            <a:avLst/>
          </a:prstGeom>
          <a:noFill/>
        </p:spPr>
        <p:txBody>
          <a:bodyPr wrap="square" rtlCol="0">
            <a:spAutoFit/>
          </a:bodyPr>
          <a:lstStyle/>
          <a:p>
            <a:r>
              <a:rPr lang="en-US" dirty="0">
                <a:solidFill>
                  <a:schemeClr val="bg1">
                    <a:lumMod val="50000"/>
                  </a:schemeClr>
                </a:solidFill>
              </a:rPr>
              <a:t>Wikipedia</a:t>
            </a:r>
          </a:p>
        </p:txBody>
      </p:sp>
    </p:spTree>
    <p:extLst>
      <p:ext uri="{BB962C8B-B14F-4D97-AF65-F5344CB8AC3E}">
        <p14:creationId xmlns:p14="http://schemas.microsoft.com/office/powerpoint/2010/main" val="133644972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961" y="365126"/>
            <a:ext cx="7947389" cy="1325563"/>
          </a:xfrm>
        </p:spPr>
        <p:txBody>
          <a:bodyPr/>
          <a:lstStyle/>
          <a:p>
            <a:r>
              <a:rPr lang="en-US" dirty="0"/>
              <a:t>Flat regions in energy landscape</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7961" y="2477558"/>
            <a:ext cx="4004039" cy="3099901"/>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477558"/>
            <a:ext cx="4004039" cy="3099901"/>
          </a:xfrm>
          <a:prstGeom prst="rect">
            <a:avLst/>
          </a:prstGeom>
        </p:spPr>
      </p:pic>
    </p:spTree>
    <p:extLst>
      <p:ext uri="{BB962C8B-B14F-4D97-AF65-F5344CB8AC3E}">
        <p14:creationId xmlns:p14="http://schemas.microsoft.com/office/powerpoint/2010/main" val="100613487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F02BCA-606B-4E6D-A4EF-C705EAF1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7203" y="8709"/>
            <a:ext cx="6849595" cy="6840582"/>
          </a:xfrm>
          <a:prstGeom prst="rect">
            <a:avLst/>
          </a:prstGeom>
        </p:spPr>
      </p:pic>
    </p:spTree>
    <p:extLst>
      <p:ext uri="{BB962C8B-B14F-4D97-AF65-F5344CB8AC3E}">
        <p14:creationId xmlns:p14="http://schemas.microsoft.com/office/powerpoint/2010/main" val="409281099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unch of different types of food&#10;&#10;Description generated with very high confidence">
            <a:extLst>
              <a:ext uri="{FF2B5EF4-FFF2-40B4-BE49-F238E27FC236}">
                <a16:creationId xmlns:a16="http://schemas.microsoft.com/office/drawing/2014/main" id="{94AFA0B9-F611-4997-80B2-66D5D30D85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813" y="8709"/>
            <a:ext cx="6895016" cy="6840582"/>
          </a:xfrm>
          <a:prstGeom prst="rect">
            <a:avLst/>
          </a:prstGeom>
        </p:spPr>
      </p:pic>
    </p:spTree>
    <p:extLst>
      <p:ext uri="{BB962C8B-B14F-4D97-AF65-F5344CB8AC3E}">
        <p14:creationId xmlns:p14="http://schemas.microsoft.com/office/powerpoint/2010/main" val="25449024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hoto, different, box, showing&#10;&#10;Description generated with very high confidence">
            <a:extLst>
              <a:ext uri="{FF2B5EF4-FFF2-40B4-BE49-F238E27FC236}">
                <a16:creationId xmlns:a16="http://schemas.microsoft.com/office/drawing/2014/main" id="{E120BE4C-4683-4989-B5DA-634EF2BAB6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1709" y="8709"/>
            <a:ext cx="6840582" cy="6840582"/>
          </a:xfrm>
          <a:prstGeom prst="rect">
            <a:avLst/>
          </a:prstGeom>
        </p:spPr>
      </p:pic>
    </p:spTree>
    <p:extLst>
      <p:ext uri="{BB962C8B-B14F-4D97-AF65-F5344CB8AC3E}">
        <p14:creationId xmlns:p14="http://schemas.microsoft.com/office/powerpoint/2010/main" val="368594197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of fitting</a:t>
            </a:r>
          </a:p>
        </p:txBody>
      </p:sp>
      <p:sp>
        <p:nvSpPr>
          <p:cNvPr id="3" name="Content Placeholder 2"/>
          <p:cNvSpPr>
            <a:spLocks noGrp="1"/>
          </p:cNvSpPr>
          <p:nvPr>
            <p:ph idx="1"/>
          </p:nvPr>
        </p:nvSpPr>
        <p:spPr/>
        <p:txBody>
          <a:bodyPr/>
          <a:lstStyle/>
          <a:p>
            <a:r>
              <a:rPr lang="en-US" dirty="0"/>
              <a:t>Too many parameters = overfitting</a:t>
            </a:r>
          </a:p>
          <a:p>
            <a:r>
              <a:rPr lang="en-US" dirty="0"/>
              <a:t>Not enough parameters = underfitting</a:t>
            </a:r>
          </a:p>
          <a:p>
            <a:endParaRPr lang="en-US" dirty="0"/>
          </a:p>
          <a:p>
            <a:r>
              <a:rPr lang="en-US" dirty="0"/>
              <a:t>More data = less chance to overfit</a:t>
            </a:r>
          </a:p>
          <a:p>
            <a:endParaRPr lang="en-US" dirty="0"/>
          </a:p>
          <a:p>
            <a:r>
              <a:rPr lang="en-US" dirty="0"/>
              <a:t>How do we know what is required?</a:t>
            </a:r>
          </a:p>
        </p:txBody>
      </p:sp>
    </p:spTree>
    <p:extLst>
      <p:ext uri="{BB962C8B-B14F-4D97-AF65-F5344CB8AC3E}">
        <p14:creationId xmlns:p14="http://schemas.microsoft.com/office/powerpoint/2010/main" val="266564303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a:t>
            </a:r>
          </a:p>
        </p:txBody>
      </p:sp>
      <p:sp>
        <p:nvSpPr>
          <p:cNvPr id="3" name="Content Placeholder 2"/>
          <p:cNvSpPr>
            <a:spLocks noGrp="1"/>
          </p:cNvSpPr>
          <p:nvPr>
            <p:ph idx="1"/>
          </p:nvPr>
        </p:nvSpPr>
        <p:spPr/>
        <p:txBody>
          <a:bodyPr/>
          <a:lstStyle/>
          <a:p>
            <a:r>
              <a:rPr lang="en-US" dirty="0"/>
              <a:t>Attempt to guide solution to </a:t>
            </a:r>
            <a:r>
              <a:rPr lang="en-US" i="1" dirty="0"/>
              <a:t>not overfit</a:t>
            </a:r>
          </a:p>
          <a:p>
            <a:r>
              <a:rPr lang="en-US" dirty="0"/>
              <a:t>But still give freedom with many parameters</a:t>
            </a:r>
          </a:p>
          <a:p>
            <a:endParaRPr lang="en-US" dirty="0"/>
          </a:p>
        </p:txBody>
      </p:sp>
    </p:spTree>
    <p:extLst>
      <p:ext uri="{BB962C8B-B14F-4D97-AF65-F5344CB8AC3E}">
        <p14:creationId xmlns:p14="http://schemas.microsoft.com/office/powerpoint/2010/main" val="9184118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fitting problem</a:t>
            </a:r>
          </a:p>
        </p:txBody>
      </p:sp>
      <p:pic>
        <p:nvPicPr>
          <p:cNvPr id="4" name="Picture 3"/>
          <p:cNvPicPr>
            <a:picLocks noChangeAspect="1"/>
          </p:cNvPicPr>
          <p:nvPr/>
        </p:nvPicPr>
        <p:blipFill>
          <a:blip r:embed="rId2"/>
          <a:stretch>
            <a:fillRect/>
          </a:stretch>
        </p:blipFill>
        <p:spPr>
          <a:xfrm>
            <a:off x="1512277" y="1852613"/>
            <a:ext cx="5943600" cy="4324350"/>
          </a:xfrm>
          <a:prstGeom prst="rect">
            <a:avLst/>
          </a:prstGeom>
        </p:spPr>
      </p:pic>
      <p:sp>
        <p:nvSpPr>
          <p:cNvPr id="5" name="TextBox 4"/>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p:spTree>
    <p:extLst>
      <p:ext uri="{BB962C8B-B14F-4D97-AF65-F5344CB8AC3E}">
        <p14:creationId xmlns:p14="http://schemas.microsoft.com/office/powerpoint/2010/main" val="3845766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is better?</a:t>
            </a:r>
            <a:br>
              <a:rPr lang="en-US" dirty="0"/>
            </a:br>
            <a:r>
              <a:rPr lang="en-US" dirty="0"/>
              <a:t>Which is better </a:t>
            </a:r>
            <a:r>
              <a:rPr lang="en-US" i="1" dirty="0"/>
              <a:t>a priori</a:t>
            </a:r>
            <a:r>
              <a:rPr lang="en-US" dirty="0"/>
              <a:t>?</a:t>
            </a:r>
          </a:p>
        </p:txBody>
      </p:sp>
      <p:pic>
        <p:nvPicPr>
          <p:cNvPr id="4" name="Picture 3"/>
          <p:cNvPicPr>
            <a:picLocks noChangeAspect="1"/>
          </p:cNvPicPr>
          <p:nvPr/>
        </p:nvPicPr>
        <p:blipFill>
          <a:blip r:embed="rId3"/>
          <a:stretch>
            <a:fillRect/>
          </a:stretch>
        </p:blipFill>
        <p:spPr>
          <a:xfrm>
            <a:off x="0" y="2463799"/>
            <a:ext cx="3876006" cy="2897717"/>
          </a:xfrm>
          <a:prstGeom prst="rect">
            <a:avLst/>
          </a:prstGeom>
        </p:spPr>
      </p:pic>
      <p:pic>
        <p:nvPicPr>
          <p:cNvPr id="5" name="Picture 4"/>
          <p:cNvPicPr>
            <a:picLocks noChangeAspect="1"/>
          </p:cNvPicPr>
          <p:nvPr/>
        </p:nvPicPr>
        <p:blipFill>
          <a:blip r:embed="rId4"/>
          <a:stretch>
            <a:fillRect/>
          </a:stretch>
        </p:blipFill>
        <p:spPr>
          <a:xfrm>
            <a:off x="4100219" y="2463799"/>
            <a:ext cx="4222515" cy="2997261"/>
          </a:xfrm>
          <a:prstGeom prst="rect">
            <a:avLst/>
          </a:prstGeom>
        </p:spPr>
      </p:pic>
      <p:sp>
        <p:nvSpPr>
          <p:cNvPr id="6" name="TextBox 5"/>
          <p:cNvSpPr txBox="1"/>
          <p:nvPr/>
        </p:nvSpPr>
        <p:spPr>
          <a:xfrm>
            <a:off x="5359400" y="5461060"/>
            <a:ext cx="2463800" cy="369332"/>
          </a:xfrm>
          <a:prstGeom prst="rect">
            <a:avLst/>
          </a:prstGeom>
          <a:noFill/>
        </p:spPr>
        <p:txBody>
          <a:bodyPr wrap="square" rtlCol="0">
            <a:spAutoFit/>
          </a:bodyPr>
          <a:lstStyle/>
          <a:p>
            <a:r>
              <a:rPr lang="en-US" dirty="0"/>
              <a:t>1</a:t>
            </a:r>
            <a:r>
              <a:rPr lang="en-US" baseline="30000" dirty="0"/>
              <a:t>st</a:t>
            </a:r>
            <a:r>
              <a:rPr lang="en-US" dirty="0"/>
              <a:t> order polynomial</a:t>
            </a:r>
          </a:p>
        </p:txBody>
      </p:sp>
      <p:sp>
        <p:nvSpPr>
          <p:cNvPr id="7" name="TextBox 6"/>
          <p:cNvSpPr txBox="1"/>
          <p:nvPr/>
        </p:nvSpPr>
        <p:spPr>
          <a:xfrm>
            <a:off x="1034110" y="5476453"/>
            <a:ext cx="2463800" cy="369332"/>
          </a:xfrm>
          <a:prstGeom prst="rect">
            <a:avLst/>
          </a:prstGeom>
          <a:noFill/>
        </p:spPr>
        <p:txBody>
          <a:bodyPr wrap="square" rtlCol="0">
            <a:spAutoFit/>
          </a:bodyPr>
          <a:lstStyle/>
          <a:p>
            <a:r>
              <a:rPr lang="en-US" dirty="0"/>
              <a:t>9</a:t>
            </a:r>
            <a:r>
              <a:rPr lang="en-US" baseline="30000" dirty="0"/>
              <a:t>th</a:t>
            </a:r>
            <a:r>
              <a:rPr lang="en-US" dirty="0"/>
              <a:t> order polynomial</a:t>
            </a:r>
          </a:p>
        </p:txBody>
      </p:sp>
      <p:sp>
        <p:nvSpPr>
          <p:cNvPr id="8" name="TextBox 7"/>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p:spTree>
    <p:extLst>
      <p:ext uri="{BB962C8B-B14F-4D97-AF65-F5344CB8AC3E}">
        <p14:creationId xmlns:p14="http://schemas.microsoft.com/office/powerpoint/2010/main" val="124345690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a:t>
            </a:r>
          </a:p>
        </p:txBody>
      </p:sp>
      <p:sp>
        <p:nvSpPr>
          <p:cNvPr id="3" name="Content Placeholder 2"/>
          <p:cNvSpPr>
            <a:spLocks noGrp="1"/>
          </p:cNvSpPr>
          <p:nvPr>
            <p:ph idx="1"/>
          </p:nvPr>
        </p:nvSpPr>
        <p:spPr>
          <a:xfrm>
            <a:off x="628649" y="1825625"/>
            <a:ext cx="8334376" cy="4351338"/>
          </a:xfrm>
        </p:spPr>
        <p:txBody>
          <a:bodyPr/>
          <a:lstStyle/>
          <a:p>
            <a:r>
              <a:rPr lang="en-US" dirty="0"/>
              <a:t>Attempt to guide solution to </a:t>
            </a:r>
            <a:r>
              <a:rPr lang="en-US" i="1" dirty="0"/>
              <a:t>not overfit</a:t>
            </a:r>
          </a:p>
          <a:p>
            <a:r>
              <a:rPr lang="en-US" dirty="0"/>
              <a:t>But still give freedom with many parameters</a:t>
            </a:r>
          </a:p>
          <a:p>
            <a:endParaRPr lang="en-US" dirty="0"/>
          </a:p>
          <a:p>
            <a:r>
              <a:rPr lang="en-US" dirty="0"/>
              <a:t>Idea: </a:t>
            </a:r>
            <a:br>
              <a:rPr lang="en-US" dirty="0"/>
            </a:br>
            <a:r>
              <a:rPr lang="en-US" i="1" dirty="0"/>
              <a:t>Penalize the use of parameters to prefer small weights.</a:t>
            </a:r>
          </a:p>
          <a:p>
            <a:endParaRPr lang="en-US" dirty="0"/>
          </a:p>
        </p:txBody>
      </p:sp>
    </p:spTree>
    <p:extLst>
      <p:ext uri="{BB962C8B-B14F-4D97-AF65-F5344CB8AC3E}">
        <p14:creationId xmlns:p14="http://schemas.microsoft.com/office/powerpoint/2010/main" val="1216996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50" y="1825625"/>
                <a:ext cx="7886700" cy="4351338"/>
              </a:xfrm>
            </p:spPr>
            <p:txBody>
              <a:bodyPr/>
              <a:lstStyle/>
              <a:p>
                <a:r>
                  <a:rPr lang="en-US" dirty="0"/>
                  <a:t>Idea: add a cost to having high weights</a:t>
                </a:r>
              </a:p>
              <a:p>
                <a14:m>
                  <m:oMath xmlns:m="http://schemas.openxmlformats.org/officeDocument/2006/math">
                    <m:r>
                      <m:rPr>
                        <m:sty m:val="p"/>
                      </m:rPr>
                      <a:rPr lang="el-GR" i="1" dirty="0" smtClean="0">
                        <a:latin typeface="Cambria Math" panose="02040503050406030204" pitchFamily="18" charset="0"/>
                        <a:ea typeface="Cambria Math" panose="02040503050406030204" pitchFamily="18" charset="0"/>
                      </a:rPr>
                      <m:t>λ</m:t>
                    </m:r>
                  </m:oMath>
                </a14:m>
                <a:r>
                  <a:rPr lang="en-US" dirty="0"/>
                  <a:t> = regularization parameter</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50" y="1825625"/>
                <a:ext cx="7886700" cy="4351338"/>
              </a:xfrm>
              <a:blipFill>
                <a:blip r:embed="rId3"/>
                <a:stretch>
                  <a:fillRect l="-1391" t="-2241"/>
                </a:stretch>
              </a:blipFill>
            </p:spPr>
            <p:txBody>
              <a:bodyPr/>
              <a:lstStyle/>
              <a:p>
                <a:r>
                  <a:rPr lang="en-US">
                    <a:noFill/>
                  </a:rPr>
                  <a:t> </a:t>
                </a:r>
              </a:p>
            </p:txBody>
          </p:sp>
        </mc:Fallback>
      </mc:AlternateContent>
      <p:pic>
        <p:nvPicPr>
          <p:cNvPr id="9" name="Picture 8"/>
          <p:cNvPicPr>
            <a:picLocks noChangeAspect="1"/>
          </p:cNvPicPr>
          <p:nvPr/>
        </p:nvPicPr>
        <p:blipFill>
          <a:blip r:embed="rId4"/>
          <a:stretch>
            <a:fillRect/>
          </a:stretch>
        </p:blipFill>
        <p:spPr>
          <a:xfrm>
            <a:off x="2973916" y="3033551"/>
            <a:ext cx="2837559" cy="949861"/>
          </a:xfrm>
          <a:prstGeom prst="rect">
            <a:avLst/>
          </a:prstGeom>
        </p:spPr>
      </p:pic>
      <p:sp>
        <p:nvSpPr>
          <p:cNvPr id="10" name="TextBox 9"/>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1A37611-0A9F-40C6-9138-3D9A26E98CFC}"/>
                  </a:ext>
                </a:extLst>
              </p:cNvPr>
              <p:cNvSpPr txBox="1"/>
              <p:nvPr/>
            </p:nvSpPr>
            <p:spPr>
              <a:xfrm>
                <a:off x="4344898" y="3125804"/>
                <a:ext cx="495300" cy="630942"/>
              </a:xfrm>
              <a:prstGeom prst="rect">
                <a:avLst/>
              </a:prstGeom>
              <a:solidFill>
                <a:schemeClr val="bg1"/>
              </a:solidFill>
            </p:spPr>
            <p:txBody>
              <a:bodyPr wrap="square" rtlCol="0">
                <a:spAutoFit/>
              </a:bodyPr>
              <a:lstStyle/>
              <a:p>
                <a:endParaRPr lang="en-US" sz="10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3200" i="1" smtClean="0">
                          <a:latin typeface="Cambria Math" panose="02040503050406030204" pitchFamily="18" charset="0"/>
                          <a:ea typeface="Cambria Math" panose="02040503050406030204" pitchFamily="18" charset="0"/>
                        </a:rPr>
                        <m:t>𝜆</m:t>
                      </m:r>
                    </m:oMath>
                  </m:oMathPara>
                </a14:m>
                <a:endParaRPr lang="en-US" sz="3200" dirty="0">
                  <a:ea typeface="Cambria Math" panose="02040503050406030204" pitchFamily="18" charset="0"/>
                </a:endParaRPr>
              </a:p>
              <a:p>
                <a:endParaRPr lang="en-US" sz="200" dirty="0"/>
              </a:p>
            </p:txBody>
          </p:sp>
        </mc:Choice>
        <mc:Fallback xmlns="">
          <p:sp>
            <p:nvSpPr>
              <p:cNvPr id="5" name="TextBox 4">
                <a:extLst>
                  <a:ext uri="{FF2B5EF4-FFF2-40B4-BE49-F238E27FC236}">
                    <a16:creationId xmlns:a16="http://schemas.microsoft.com/office/drawing/2014/main" id="{A1A37611-0A9F-40C6-9138-3D9A26E98CFC}"/>
                  </a:ext>
                </a:extLst>
              </p:cNvPr>
              <p:cNvSpPr txBox="1">
                <a:spLocks noRot="1" noChangeAspect="1" noMove="1" noResize="1" noEditPoints="1" noAdjustHandles="1" noChangeArrowheads="1" noChangeShapeType="1" noTextEdit="1"/>
              </p:cNvSpPr>
              <p:nvPr/>
            </p:nvSpPr>
            <p:spPr>
              <a:xfrm>
                <a:off x="4344898" y="3125804"/>
                <a:ext cx="495300" cy="630942"/>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43170025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Both can describe the data…</a:t>
            </a:r>
          </a:p>
        </p:txBody>
      </p:sp>
      <p:sp>
        <p:nvSpPr>
          <p:cNvPr id="3" name="Content Placeholder 2"/>
          <p:cNvSpPr>
            <a:spLocks noGrp="1"/>
          </p:cNvSpPr>
          <p:nvPr>
            <p:ph idx="1"/>
          </p:nvPr>
        </p:nvSpPr>
        <p:spPr/>
        <p:txBody>
          <a:bodyPr>
            <a:normAutofit lnSpcReduction="10000"/>
          </a:bodyPr>
          <a:lstStyle/>
          <a:p>
            <a:r>
              <a:rPr lang="en-US" dirty="0"/>
              <a:t>…but one is simpler.</a:t>
            </a:r>
          </a:p>
          <a:p>
            <a:endParaRPr lang="en-US" dirty="0"/>
          </a:p>
          <a:p>
            <a:r>
              <a:rPr lang="en-US" dirty="0"/>
              <a:t>Occam’s razor:</a:t>
            </a:r>
          </a:p>
          <a:p>
            <a:pPr marL="457200" lvl="1" indent="0">
              <a:buNone/>
            </a:pPr>
            <a:r>
              <a:rPr lang="en-US" i="1" dirty="0"/>
              <a:t>“Among competing hypotheses, the one with the fewest assumptions should be selected”</a:t>
            </a:r>
          </a:p>
          <a:p>
            <a:pPr marL="457200" lvl="1" indent="0">
              <a:buNone/>
            </a:pPr>
            <a:endParaRPr lang="en-US" i="1" dirty="0"/>
          </a:p>
          <a:p>
            <a:pPr marL="0" lvl="1" indent="0">
              <a:buNone/>
            </a:pPr>
            <a:r>
              <a:rPr lang="en-US" dirty="0"/>
              <a:t>For us:</a:t>
            </a:r>
          </a:p>
          <a:p>
            <a:pPr marL="0" lvl="1" indent="0">
              <a:buNone/>
            </a:pPr>
            <a:r>
              <a:rPr lang="en-US" dirty="0"/>
              <a:t>	Large weights cause large changes in </a:t>
            </a:r>
            <a:r>
              <a:rPr lang="en-US" dirty="0" err="1"/>
              <a:t>behaviour</a:t>
            </a:r>
            <a:r>
              <a:rPr lang="en-US" dirty="0"/>
              <a:t> in 	response to small changes in the input.</a:t>
            </a:r>
          </a:p>
          <a:p>
            <a:pPr marL="0" lvl="1" indent="0">
              <a:buNone/>
            </a:pPr>
            <a:r>
              <a:rPr lang="en-US" dirty="0"/>
              <a:t>	Simpler models (or smaller changes) are more robust 	to noise.</a:t>
            </a:r>
          </a:p>
        </p:txBody>
      </p:sp>
    </p:spTree>
    <p:extLst>
      <p:ext uri="{BB962C8B-B14F-4D97-AF65-F5344CB8AC3E}">
        <p14:creationId xmlns:p14="http://schemas.microsoft.com/office/powerpoint/2010/main" val="1666392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fade">
                                      <p:cBhvr>
                                        <p:cTn id="1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50" y="1825625"/>
                <a:ext cx="7886700" cy="4351338"/>
              </a:xfrm>
            </p:spPr>
            <p:txBody>
              <a:bodyPr/>
              <a:lstStyle/>
              <a:p>
                <a:r>
                  <a:rPr lang="en-US" dirty="0"/>
                  <a:t>Idea: add a cost to having high weights</a:t>
                </a:r>
              </a:p>
              <a:p>
                <a14:m>
                  <m:oMath xmlns:m="http://schemas.openxmlformats.org/officeDocument/2006/math">
                    <m:r>
                      <m:rPr>
                        <m:sty m:val="p"/>
                      </m:rPr>
                      <a:rPr lang="el-GR" i="1" dirty="0" smtClean="0">
                        <a:latin typeface="Cambria Math" panose="02040503050406030204" pitchFamily="18" charset="0"/>
                        <a:ea typeface="Cambria Math" panose="02040503050406030204" pitchFamily="18" charset="0"/>
                      </a:rPr>
                      <m:t>λ</m:t>
                    </m:r>
                  </m:oMath>
                </a14:m>
                <a:r>
                  <a:rPr lang="en-US" dirty="0"/>
                  <a:t> = regularization parameter</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50" y="1825625"/>
                <a:ext cx="7886700" cy="4351338"/>
              </a:xfrm>
              <a:blipFill>
                <a:blip r:embed="rId3"/>
                <a:stretch>
                  <a:fillRect l="-1391" t="-2241"/>
                </a:stretch>
              </a:blipFill>
            </p:spPr>
            <p:txBody>
              <a:bodyPr/>
              <a:lstStyle/>
              <a:p>
                <a:r>
                  <a:rPr lang="en-US">
                    <a:noFill/>
                  </a:rPr>
                  <a:t> </a:t>
                </a:r>
              </a:p>
            </p:txBody>
          </p:sp>
        </mc:Fallback>
      </mc:AlternateContent>
      <p:pic>
        <p:nvPicPr>
          <p:cNvPr id="4" name="Picture 3"/>
          <p:cNvPicPr>
            <a:picLocks noChangeAspect="1"/>
          </p:cNvPicPr>
          <p:nvPr/>
        </p:nvPicPr>
        <p:blipFill>
          <a:blip r:embed="rId4"/>
          <a:stretch>
            <a:fillRect/>
          </a:stretch>
        </p:blipFill>
        <p:spPr>
          <a:xfrm>
            <a:off x="766991" y="4225744"/>
            <a:ext cx="7474552" cy="1011683"/>
          </a:xfrm>
          <a:prstGeom prst="rect">
            <a:avLst/>
          </a:prstGeom>
        </p:spPr>
      </p:pic>
      <p:sp>
        <p:nvSpPr>
          <p:cNvPr id="5" name="Left Brace 4"/>
          <p:cNvSpPr/>
          <p:nvPr/>
        </p:nvSpPr>
        <p:spPr>
          <a:xfrm rot="16200000">
            <a:off x="3563609" y="3255980"/>
            <a:ext cx="753533" cy="473458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2771975" y="6060237"/>
            <a:ext cx="2336800" cy="646331"/>
          </a:xfrm>
          <a:prstGeom prst="rect">
            <a:avLst/>
          </a:prstGeom>
          <a:noFill/>
        </p:spPr>
        <p:txBody>
          <a:bodyPr wrap="square" rtlCol="0">
            <a:spAutoFit/>
          </a:bodyPr>
          <a:lstStyle/>
          <a:p>
            <a:r>
              <a:rPr lang="en-US" dirty="0"/>
              <a:t>Normal cross-entropy loss (binary classes)</a:t>
            </a:r>
          </a:p>
        </p:txBody>
      </p:sp>
      <p:sp>
        <p:nvSpPr>
          <p:cNvPr id="7" name="Right Brace 6"/>
          <p:cNvSpPr/>
          <p:nvPr/>
        </p:nvSpPr>
        <p:spPr>
          <a:xfrm rot="5400000">
            <a:off x="7098640" y="4970680"/>
            <a:ext cx="753533" cy="130518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6493934" y="6060237"/>
            <a:ext cx="2082800" cy="369332"/>
          </a:xfrm>
          <a:prstGeom prst="rect">
            <a:avLst/>
          </a:prstGeom>
          <a:noFill/>
        </p:spPr>
        <p:txBody>
          <a:bodyPr wrap="square" rtlCol="0">
            <a:spAutoFit/>
          </a:bodyPr>
          <a:lstStyle/>
          <a:p>
            <a:r>
              <a:rPr lang="en-US" dirty="0"/>
              <a:t>Regularization term</a:t>
            </a:r>
          </a:p>
        </p:txBody>
      </p:sp>
      <p:pic>
        <p:nvPicPr>
          <p:cNvPr id="9" name="Picture 8"/>
          <p:cNvPicPr>
            <a:picLocks noChangeAspect="1"/>
          </p:cNvPicPr>
          <p:nvPr/>
        </p:nvPicPr>
        <p:blipFill>
          <a:blip r:embed="rId5"/>
          <a:stretch>
            <a:fillRect/>
          </a:stretch>
        </p:blipFill>
        <p:spPr>
          <a:xfrm>
            <a:off x="2973916" y="3033551"/>
            <a:ext cx="2837559" cy="949861"/>
          </a:xfrm>
          <a:prstGeom prst="rect">
            <a:avLst/>
          </a:prstGeom>
        </p:spPr>
      </p:pic>
      <p:sp>
        <p:nvSpPr>
          <p:cNvPr id="10" name="TextBox 9"/>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E14C0EA7-B7FB-44F9-88D1-797971DB0EE6}"/>
                  </a:ext>
                </a:extLst>
              </p:cNvPr>
              <p:cNvSpPr txBox="1"/>
              <p:nvPr/>
            </p:nvSpPr>
            <p:spPr>
              <a:xfrm>
                <a:off x="4344898" y="3125804"/>
                <a:ext cx="495300" cy="630942"/>
              </a:xfrm>
              <a:prstGeom prst="rect">
                <a:avLst/>
              </a:prstGeom>
              <a:solidFill>
                <a:schemeClr val="bg1"/>
              </a:solidFill>
            </p:spPr>
            <p:txBody>
              <a:bodyPr wrap="square" rtlCol="0">
                <a:spAutoFit/>
              </a:bodyPr>
              <a:lstStyle/>
              <a:p>
                <a:endParaRPr lang="en-US" sz="10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3200" i="1" smtClean="0">
                          <a:latin typeface="Cambria Math" panose="02040503050406030204" pitchFamily="18" charset="0"/>
                          <a:ea typeface="Cambria Math" panose="02040503050406030204" pitchFamily="18" charset="0"/>
                        </a:rPr>
                        <m:t>𝜆</m:t>
                      </m:r>
                    </m:oMath>
                  </m:oMathPara>
                </a14:m>
                <a:endParaRPr lang="en-US" sz="3200" dirty="0">
                  <a:ea typeface="Cambria Math" panose="02040503050406030204" pitchFamily="18" charset="0"/>
                </a:endParaRPr>
              </a:p>
              <a:p>
                <a:endParaRPr lang="en-US" sz="200" dirty="0"/>
              </a:p>
            </p:txBody>
          </p:sp>
        </mc:Choice>
        <mc:Fallback xmlns="">
          <p:sp>
            <p:nvSpPr>
              <p:cNvPr id="13" name="TextBox 12">
                <a:extLst>
                  <a:ext uri="{FF2B5EF4-FFF2-40B4-BE49-F238E27FC236}">
                    <a16:creationId xmlns:a16="http://schemas.microsoft.com/office/drawing/2014/main" id="{E14C0EA7-B7FB-44F9-88D1-797971DB0EE6}"/>
                  </a:ext>
                </a:extLst>
              </p:cNvPr>
              <p:cNvSpPr txBox="1">
                <a:spLocks noRot="1" noChangeAspect="1" noMove="1" noResize="1" noEditPoints="1" noAdjustHandles="1" noChangeArrowheads="1" noChangeShapeType="1" noTextEdit="1"/>
              </p:cNvSpPr>
              <p:nvPr/>
            </p:nvSpPr>
            <p:spPr>
              <a:xfrm>
                <a:off x="4344898" y="3125804"/>
                <a:ext cx="495300" cy="63094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56800F1-F5F7-4917-8246-CB87D6D11553}"/>
                  </a:ext>
                </a:extLst>
              </p:cNvPr>
              <p:cNvSpPr txBox="1"/>
              <p:nvPr/>
            </p:nvSpPr>
            <p:spPr>
              <a:xfrm>
                <a:off x="6726790" y="4398087"/>
                <a:ext cx="495300" cy="630942"/>
              </a:xfrm>
              <a:prstGeom prst="rect">
                <a:avLst/>
              </a:prstGeom>
              <a:solidFill>
                <a:schemeClr val="bg1"/>
              </a:solidFill>
            </p:spPr>
            <p:txBody>
              <a:bodyPr wrap="square" rtlCol="0">
                <a:spAutoFit/>
              </a:bodyPr>
              <a:lstStyle/>
              <a:p>
                <a:endParaRPr lang="en-US" sz="10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3200" i="1" smtClean="0">
                          <a:latin typeface="Cambria Math" panose="02040503050406030204" pitchFamily="18" charset="0"/>
                          <a:ea typeface="Cambria Math" panose="02040503050406030204" pitchFamily="18" charset="0"/>
                        </a:rPr>
                        <m:t>𝜆</m:t>
                      </m:r>
                    </m:oMath>
                  </m:oMathPara>
                </a14:m>
                <a:endParaRPr lang="en-US" sz="3200" dirty="0">
                  <a:ea typeface="Cambria Math" panose="02040503050406030204" pitchFamily="18" charset="0"/>
                </a:endParaRPr>
              </a:p>
              <a:p>
                <a:endParaRPr lang="en-US" sz="200" dirty="0"/>
              </a:p>
            </p:txBody>
          </p:sp>
        </mc:Choice>
        <mc:Fallback xmlns="">
          <p:sp>
            <p:nvSpPr>
              <p:cNvPr id="14" name="TextBox 13">
                <a:extLst>
                  <a:ext uri="{FF2B5EF4-FFF2-40B4-BE49-F238E27FC236}">
                    <a16:creationId xmlns:a16="http://schemas.microsoft.com/office/drawing/2014/main" id="{C56800F1-F5F7-4917-8246-CB87D6D11553}"/>
                  </a:ext>
                </a:extLst>
              </p:cNvPr>
              <p:cNvSpPr txBox="1">
                <a:spLocks noRot="1" noChangeAspect="1" noMove="1" noResize="1" noEditPoints="1" noAdjustHandles="1" noChangeArrowheads="1" noChangeShapeType="1" noTextEdit="1"/>
              </p:cNvSpPr>
              <p:nvPr/>
            </p:nvSpPr>
            <p:spPr>
              <a:xfrm>
                <a:off x="6726790" y="4398087"/>
                <a:ext cx="495300" cy="630942"/>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799152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 Dropout</a:t>
            </a:r>
          </a:p>
        </p:txBody>
      </p:sp>
      <p:sp>
        <p:nvSpPr>
          <p:cNvPr id="5" name="Content Placeholder 4"/>
          <p:cNvSpPr>
            <a:spLocks noGrp="1"/>
          </p:cNvSpPr>
          <p:nvPr>
            <p:ph idx="1"/>
          </p:nvPr>
        </p:nvSpPr>
        <p:spPr/>
        <p:txBody>
          <a:bodyPr/>
          <a:lstStyle/>
          <a:p>
            <a:r>
              <a:rPr lang="en-US" dirty="0"/>
              <a:t>Our networks typically start with random weights.</a:t>
            </a:r>
          </a:p>
          <a:p>
            <a:r>
              <a:rPr lang="en-US" dirty="0"/>
              <a:t>Every time we train = slightly different outcome.</a:t>
            </a:r>
          </a:p>
          <a:p>
            <a:endParaRPr lang="en-US" dirty="0"/>
          </a:p>
          <a:p>
            <a:r>
              <a:rPr lang="en-US" dirty="0"/>
              <a:t>Why random weights?</a:t>
            </a:r>
          </a:p>
          <a:p>
            <a:r>
              <a:rPr lang="en-US" dirty="0"/>
              <a:t>If weights are all equal,</a:t>
            </a:r>
            <a:br>
              <a:rPr lang="en-US" dirty="0"/>
            </a:br>
            <a:r>
              <a:rPr lang="en-US" dirty="0"/>
              <a:t>response across filters</a:t>
            </a:r>
            <a:br>
              <a:rPr lang="en-US" dirty="0"/>
            </a:br>
            <a:r>
              <a:rPr lang="en-US" dirty="0"/>
              <a:t>will be equivalent.</a:t>
            </a:r>
          </a:p>
          <a:p>
            <a:pPr lvl="1"/>
            <a:r>
              <a:rPr lang="en-US" dirty="0"/>
              <a:t>Network doesn’t train.</a:t>
            </a:r>
          </a:p>
          <a:p>
            <a:endParaRPr lang="en-US" dirty="0"/>
          </a:p>
        </p:txBody>
      </p:sp>
      <p:pic>
        <p:nvPicPr>
          <p:cNvPr id="4" name="Picture 2" descr="http://neuralnetworksanddeeplearning.com/images/tikz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2734" y="3615267"/>
            <a:ext cx="3894506" cy="152174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6811877" y="5030271"/>
            <a:ext cx="2042141" cy="483347"/>
          </a:xfrm>
          <a:prstGeom prst="rect">
            <a:avLst/>
          </a:prstGeom>
        </p:spPr>
      </p:pic>
      <p:sp>
        <p:nvSpPr>
          <p:cNvPr id="7" name="TextBox 6"/>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p:spTree>
    <p:extLst>
      <p:ext uri="{BB962C8B-B14F-4D97-AF65-F5344CB8AC3E}">
        <p14:creationId xmlns:p14="http://schemas.microsoft.com/office/powerpoint/2010/main" val="1382789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fade">
                                      <p:cBhvr>
                                        <p:cTn id="10" dur="500"/>
                                        <p:tgtEl>
                                          <p:spTgt spid="5">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xEl>
                                              <p:pRg st="5" end="5"/>
                                            </p:txEl>
                                          </p:spTgt>
                                        </p:tgtEl>
                                        <p:attrNameLst>
                                          <p:attrName>style.visibility</p:attrName>
                                        </p:attrNameLst>
                                      </p:cBhvr>
                                      <p:to>
                                        <p:strVal val="visible"/>
                                      </p:to>
                                    </p:set>
                                    <p:animEffect transition="in" filter="fade">
                                      <p:cBhvr>
                                        <p:cTn id="18" dur="500"/>
                                        <p:tgtEl>
                                          <p:spTgt spid="5">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a:t>
            </a:r>
          </a:p>
        </p:txBody>
      </p:sp>
      <p:sp>
        <p:nvSpPr>
          <p:cNvPr id="5" name="Content Placeholder 4"/>
          <p:cNvSpPr>
            <a:spLocks noGrp="1"/>
          </p:cNvSpPr>
          <p:nvPr>
            <p:ph idx="1"/>
          </p:nvPr>
        </p:nvSpPr>
        <p:spPr/>
        <p:txBody>
          <a:bodyPr/>
          <a:lstStyle/>
          <a:p>
            <a:r>
              <a:rPr lang="en-US" dirty="0"/>
              <a:t>Our networks typically start with random weights.</a:t>
            </a:r>
          </a:p>
          <a:p>
            <a:r>
              <a:rPr lang="en-US" dirty="0"/>
              <a:t>Every time we train = slightly different outcome.</a:t>
            </a:r>
          </a:p>
          <a:p>
            <a:endParaRPr lang="en-US" dirty="0"/>
          </a:p>
          <a:p>
            <a:r>
              <a:rPr lang="en-US" dirty="0"/>
              <a:t>Why not train 5 different networks with random starts and vote on their outcome?</a:t>
            </a:r>
          </a:p>
          <a:p>
            <a:pPr lvl="1"/>
            <a:r>
              <a:rPr lang="en-US" dirty="0"/>
              <a:t>Works fine!</a:t>
            </a:r>
          </a:p>
          <a:p>
            <a:pPr lvl="1"/>
            <a:r>
              <a:rPr lang="en-US" dirty="0"/>
              <a:t>Helps generalization because error is averaged.</a:t>
            </a:r>
          </a:p>
          <a:p>
            <a:endParaRPr lang="en-US" dirty="0"/>
          </a:p>
          <a:p>
            <a:endParaRPr lang="en-US" dirty="0"/>
          </a:p>
        </p:txBody>
      </p:sp>
    </p:spTree>
    <p:extLst>
      <p:ext uri="{BB962C8B-B14F-4D97-AF65-F5344CB8AC3E}">
        <p14:creationId xmlns:p14="http://schemas.microsoft.com/office/powerpoint/2010/main" val="617893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500"/>
                                        <p:tgtEl>
                                          <p:spTgt spid="5">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4" end="4"/>
                                            </p:txEl>
                                          </p:spTgt>
                                        </p:tgtEl>
                                        <p:attrNameLst>
                                          <p:attrName>style.visibility</p:attrName>
                                        </p:attrNameLst>
                                      </p:cBhvr>
                                      <p:to>
                                        <p:strVal val="visible"/>
                                      </p:to>
                                    </p:set>
                                    <p:animEffect transition="in" filter="fade">
                                      <p:cBhvr>
                                        <p:cTn id="10" dur="500"/>
                                        <p:tgtEl>
                                          <p:spTgt spid="5">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animEffect transition="in" filter="fade">
                                      <p:cBhvr>
                                        <p:cTn id="13"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 Dropout</a:t>
            </a:r>
          </a:p>
        </p:txBody>
      </p:sp>
      <p:pic>
        <p:nvPicPr>
          <p:cNvPr id="4" name="Content Placeholder 3"/>
          <p:cNvPicPr>
            <a:picLocks noGrp="1" noChangeAspect="1"/>
          </p:cNvPicPr>
          <p:nvPr>
            <p:ph idx="1"/>
          </p:nvPr>
        </p:nvPicPr>
        <p:blipFill>
          <a:blip r:embed="rId2"/>
          <a:stretch>
            <a:fillRect/>
          </a:stretch>
        </p:blipFill>
        <p:spPr>
          <a:xfrm>
            <a:off x="3086100" y="2334419"/>
            <a:ext cx="2971800" cy="3333750"/>
          </a:xfrm>
          <a:prstGeom prst="rect">
            <a:avLst/>
          </a:prstGeom>
        </p:spPr>
      </p:pic>
      <p:sp>
        <p:nvSpPr>
          <p:cNvPr id="5" name="TextBox 4"/>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p:spTree>
    <p:extLst>
      <p:ext uri="{BB962C8B-B14F-4D97-AF65-F5344CB8AC3E}">
        <p14:creationId xmlns:p14="http://schemas.microsoft.com/office/powerpoint/2010/main" val="177088044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Regularization: Dropout</a:t>
            </a:r>
          </a:p>
        </p:txBody>
      </p:sp>
      <p:pic>
        <p:nvPicPr>
          <p:cNvPr id="4" name="Content Placeholder 3"/>
          <p:cNvPicPr>
            <a:picLocks noGrp="1" noChangeAspect="1"/>
          </p:cNvPicPr>
          <p:nvPr>
            <p:ph idx="1"/>
          </p:nvPr>
        </p:nvPicPr>
        <p:blipFill>
          <a:blip r:embed="rId2"/>
          <a:stretch>
            <a:fillRect/>
          </a:stretch>
        </p:blipFill>
        <p:spPr>
          <a:xfrm>
            <a:off x="884304" y="1791758"/>
            <a:ext cx="3988726" cy="4351338"/>
          </a:xfrm>
          <a:prstGeom prst="rect">
            <a:avLst/>
          </a:prstGeom>
        </p:spPr>
      </p:pic>
      <p:sp>
        <p:nvSpPr>
          <p:cNvPr id="5" name="TextBox 4"/>
          <p:cNvSpPr txBox="1"/>
          <p:nvPr/>
        </p:nvSpPr>
        <p:spPr>
          <a:xfrm>
            <a:off x="4986868" y="1778000"/>
            <a:ext cx="4080932" cy="5355312"/>
          </a:xfrm>
          <a:prstGeom prst="rect">
            <a:avLst/>
          </a:prstGeom>
          <a:noFill/>
        </p:spPr>
        <p:txBody>
          <a:bodyPr wrap="square" rtlCol="0">
            <a:spAutoFit/>
          </a:bodyPr>
          <a:lstStyle/>
          <a:p>
            <a:r>
              <a:rPr lang="en-US" dirty="0"/>
              <a:t>At each mini-batch:</a:t>
            </a:r>
          </a:p>
          <a:p>
            <a:pPr marL="285750" indent="-285750">
              <a:buFontTx/>
              <a:buChar char="-"/>
            </a:pPr>
            <a:r>
              <a:rPr lang="en-US" dirty="0"/>
              <a:t>Randomly select a subset of neurons.</a:t>
            </a:r>
          </a:p>
          <a:p>
            <a:pPr marL="285750" indent="-285750">
              <a:buFontTx/>
              <a:buChar char="-"/>
            </a:pPr>
            <a:r>
              <a:rPr lang="en-US" dirty="0"/>
              <a:t>Ignore them.</a:t>
            </a:r>
            <a:br>
              <a:rPr lang="en-US" dirty="0"/>
            </a:br>
            <a:endParaRPr lang="en-US" dirty="0"/>
          </a:p>
          <a:p>
            <a:r>
              <a:rPr lang="en-US" dirty="0"/>
              <a:t>On test: half weights outgoing to compensate for training on half neurons.</a:t>
            </a:r>
          </a:p>
          <a:p>
            <a:endParaRPr lang="en-US" dirty="0"/>
          </a:p>
          <a:p>
            <a:r>
              <a:rPr lang="en-US" dirty="0"/>
              <a:t>Effect:</a:t>
            </a:r>
          </a:p>
          <a:p>
            <a:pPr marL="285750" indent="-285750">
              <a:buFontTx/>
              <a:buChar char="-"/>
            </a:pPr>
            <a:r>
              <a:rPr lang="en-US" dirty="0"/>
              <a:t>Neurons become less dependent on output of connected neurons.</a:t>
            </a:r>
          </a:p>
          <a:p>
            <a:pPr marL="285750" indent="-285750">
              <a:buFontTx/>
              <a:buChar char="-"/>
            </a:pPr>
            <a:r>
              <a:rPr lang="en-US" dirty="0"/>
              <a:t>Forces network to learn more robust features that are useful to more subsets of neurons.</a:t>
            </a:r>
          </a:p>
          <a:p>
            <a:pPr marL="285750" indent="-285750">
              <a:buFontTx/>
              <a:buChar char="-"/>
            </a:pPr>
            <a:r>
              <a:rPr lang="en-US" dirty="0"/>
              <a:t>Like averaging over many different trained networks with different random initializations.</a:t>
            </a:r>
          </a:p>
          <a:p>
            <a:pPr marL="285750" indent="-285750">
              <a:buFontTx/>
              <a:buChar char="-"/>
            </a:pPr>
            <a:r>
              <a:rPr lang="en-US" dirty="0"/>
              <a:t>Except cheaper to train.</a:t>
            </a:r>
          </a:p>
          <a:p>
            <a:endParaRPr lang="en-US" dirty="0"/>
          </a:p>
          <a:p>
            <a:endParaRPr lang="en-US" dirty="0"/>
          </a:p>
        </p:txBody>
      </p:sp>
      <p:sp>
        <p:nvSpPr>
          <p:cNvPr id="6" name="TextBox 5"/>
          <p:cNvSpPr txBox="1"/>
          <p:nvPr/>
        </p:nvSpPr>
        <p:spPr>
          <a:xfrm>
            <a:off x="8141676" y="6488668"/>
            <a:ext cx="1336431" cy="369332"/>
          </a:xfrm>
          <a:prstGeom prst="rect">
            <a:avLst/>
          </a:prstGeom>
          <a:noFill/>
        </p:spPr>
        <p:txBody>
          <a:bodyPr wrap="square" rtlCol="0">
            <a:spAutoFit/>
          </a:bodyPr>
          <a:lstStyle/>
          <a:p>
            <a:r>
              <a:rPr lang="en-US" dirty="0">
                <a:solidFill>
                  <a:schemeClr val="bg1">
                    <a:lumMod val="50000"/>
                  </a:schemeClr>
                </a:solidFill>
              </a:rPr>
              <a:t>[Nielson]</a:t>
            </a:r>
          </a:p>
        </p:txBody>
      </p:sp>
    </p:spTree>
    <p:extLst>
      <p:ext uri="{BB962C8B-B14F-4D97-AF65-F5344CB8AC3E}">
        <p14:creationId xmlns:p14="http://schemas.microsoft.com/office/powerpoint/2010/main" val="441110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500"/>
                                        <p:tgtEl>
                                          <p:spTgt spid="5">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6" end="6"/>
                                            </p:txEl>
                                          </p:spTgt>
                                        </p:tgtEl>
                                        <p:attrNameLst>
                                          <p:attrName>style.visibility</p:attrName>
                                        </p:attrNameLst>
                                      </p:cBhvr>
                                      <p:to>
                                        <p:strVal val="visible"/>
                                      </p:to>
                                    </p:set>
                                    <p:animEffect transition="in" filter="fade">
                                      <p:cBhvr>
                                        <p:cTn id="10" dur="500"/>
                                        <p:tgtEl>
                                          <p:spTgt spid="5">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animEffect transition="in" filter="fade">
                                      <p:cBhvr>
                                        <p:cTn id="15" dur="500"/>
                                        <p:tgtEl>
                                          <p:spTgt spid="5">
                                            <p:txEl>
                                              <p:pRg st="7" end="7"/>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8" end="8"/>
                                            </p:txEl>
                                          </p:spTgt>
                                        </p:tgtEl>
                                        <p:attrNameLst>
                                          <p:attrName>style.visibility</p:attrName>
                                        </p:attrNameLst>
                                      </p:cBhvr>
                                      <p:to>
                                        <p:strVal val="visible"/>
                                      </p:to>
                                    </p:set>
                                    <p:animEffect transition="in" filter="fade">
                                      <p:cBhvr>
                                        <p:cTn id="20" dur="500"/>
                                        <p:tgtEl>
                                          <p:spTgt spid="5">
                                            <p:txEl>
                                              <p:pRg st="8" end="8"/>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animEffect transition="in" filter="fade">
                                      <p:cBhvr>
                                        <p:cTn id="25"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forms of ‘regularization’</a:t>
            </a:r>
          </a:p>
        </p:txBody>
      </p:sp>
      <p:sp>
        <p:nvSpPr>
          <p:cNvPr id="3" name="Content Placeholder 2"/>
          <p:cNvSpPr>
            <a:spLocks noGrp="1"/>
          </p:cNvSpPr>
          <p:nvPr>
            <p:ph idx="1"/>
          </p:nvPr>
        </p:nvSpPr>
        <p:spPr/>
        <p:txBody>
          <a:bodyPr/>
          <a:lstStyle/>
          <a:p>
            <a:r>
              <a:rPr lang="en-US" dirty="0"/>
              <a:t>Adding more data is a kind of regularization</a:t>
            </a:r>
          </a:p>
          <a:p>
            <a:r>
              <a:rPr lang="en-US" dirty="0"/>
              <a:t>Pooling is a kind of regularization</a:t>
            </a:r>
          </a:p>
          <a:p>
            <a:r>
              <a:rPr lang="en-US" dirty="0"/>
              <a:t>Data augmentation is a kind of regularization</a:t>
            </a:r>
          </a:p>
        </p:txBody>
      </p:sp>
    </p:spTree>
    <p:extLst>
      <p:ext uri="{BB962C8B-B14F-4D97-AF65-F5344CB8AC3E}">
        <p14:creationId xmlns:p14="http://schemas.microsoft.com/office/powerpoint/2010/main" val="28995786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3173</TotalTime>
  <Words>3737</Words>
  <Application>Microsoft Office PowerPoint</Application>
  <PresentationFormat>On-screen Show (4:3)</PresentationFormat>
  <Paragraphs>652</Paragraphs>
  <Slides>117</Slides>
  <Notes>44</Notes>
  <HiddenSlides>10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117</vt:i4>
      </vt:variant>
    </vt:vector>
  </HeadingPairs>
  <TitlesOfParts>
    <vt:vector size="128" baseType="lpstr">
      <vt:lpstr>Arial</vt:lpstr>
      <vt:lpstr>Calibri</vt:lpstr>
      <vt:lpstr>Calibri Light</vt:lpstr>
      <vt:lpstr>Cambria Math</vt:lpstr>
      <vt:lpstr>Comic Sans MS</vt:lpstr>
      <vt:lpstr>Times</vt:lpstr>
      <vt:lpstr>Office Theme</vt:lpstr>
      <vt:lpstr>1_Office Theme</vt:lpstr>
      <vt:lpstr>Standard</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DEMO</vt:lpstr>
      <vt:lpstr>PowerPoint Presentation</vt:lpstr>
      <vt:lpstr>PowerPoint Presentation</vt:lpstr>
      <vt:lpstr>PowerPoint Presentation</vt:lpstr>
      <vt:lpstr>PowerPoint Presentation</vt:lpstr>
      <vt:lpstr>PowerPoint Presentation</vt:lpstr>
      <vt:lpstr>Think-Pair-Share</vt:lpstr>
      <vt:lpstr>PowerPoint Presentation</vt:lpstr>
      <vt:lpstr>Our connectomics diagram</vt:lpstr>
      <vt:lpstr>Reading  architecture  diagrams</vt:lpstr>
      <vt:lpstr>AlexNet diagram (simplified)</vt:lpstr>
      <vt:lpstr>AlexNet diagram (simplified)</vt:lpstr>
      <vt:lpstr>AlexNet diagram (unsimplified)</vt:lpstr>
      <vt:lpstr>PowerPoint Presentation</vt:lpstr>
      <vt:lpstr>PowerPoint Presentation</vt:lpstr>
      <vt:lpstr>PowerPoint Presentation</vt:lpstr>
      <vt:lpstr>Multi-layer perceptron (MLP)</vt:lpstr>
      <vt:lpstr>PowerPoint Presentation</vt:lpstr>
      <vt:lpstr>PowerPoint Presentation</vt:lpstr>
      <vt:lpstr>PowerPoint Presentation</vt:lpstr>
      <vt:lpstr>Activation functions: Rectified Linear Unit</vt:lpstr>
      <vt:lpstr>PowerPoint Presentation</vt:lpstr>
      <vt:lpstr>PowerPoint Presentation</vt:lpstr>
      <vt:lpstr>PowerPoint Presentation</vt:lpstr>
      <vt:lpstr>PowerPoint Presentation</vt:lpstr>
      <vt:lpstr>PowerPoint Presentation</vt:lpstr>
      <vt:lpstr>PowerPoint Presentation</vt:lpstr>
      <vt:lpstr>Pooling is similar to downsampling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Training Neural Networks</vt:lpstr>
      <vt:lpstr>Gradient descent</vt:lpstr>
      <vt:lpstr>General approach</vt:lpstr>
      <vt:lpstr>General approach</vt:lpstr>
      <vt:lpstr>General approach</vt:lpstr>
      <vt:lpstr>General approach</vt:lpstr>
      <vt:lpstr>General approach</vt:lpstr>
      <vt:lpstr>Gradient descent</vt:lpstr>
      <vt:lpstr>Why would I use this over Least Squares?</vt:lpstr>
      <vt:lpstr>Why would I use this over Least Squares?</vt:lpstr>
      <vt:lpstr>Train NN with Gradient Descent</vt:lpstr>
      <vt:lpstr>Train NN with Gradient Descent</vt:lpstr>
      <vt:lpstr>PowerPoint Presentation</vt:lpstr>
      <vt:lpstr>What is an appropriate loss?</vt:lpstr>
      <vt:lpstr>Classification as probability</vt:lpstr>
      <vt:lpstr>PowerPoint Presentation</vt:lpstr>
      <vt:lpstr>Cross-entropy loss function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Optimization demo</vt:lpstr>
      <vt:lpstr>PowerPoint Presentation</vt:lpstr>
      <vt:lpstr>PowerPoint Presentation</vt:lpstr>
      <vt:lpstr>PowerPoint Presentation</vt:lpstr>
      <vt:lpstr>PowerPoint Presentation</vt:lpstr>
      <vt:lpstr>PowerPoint Presentation</vt:lpstr>
      <vt:lpstr>PowerPoint Presentation</vt:lpstr>
      <vt:lpstr>Stochastic Gradient Descent</vt:lpstr>
      <vt:lpstr>Stochastic Gradient Descent</vt:lpstr>
      <vt:lpstr>Gradient descent oscillations</vt:lpstr>
      <vt:lpstr>Gradient descent oscillations</vt:lpstr>
      <vt:lpstr>Momentum</vt:lpstr>
      <vt:lpstr>But James…</vt:lpstr>
      <vt:lpstr>But James…</vt:lpstr>
      <vt:lpstr>But James…</vt:lpstr>
      <vt:lpstr>Nailing hyperparameters + trade-offs</vt:lpstr>
      <vt:lpstr>Lowering the learning rate = smaller steps in SGD</vt:lpstr>
      <vt:lpstr>Flat regions in energy landscape</vt:lpstr>
      <vt:lpstr>PowerPoint Presentation</vt:lpstr>
      <vt:lpstr>PowerPoint Presentation</vt:lpstr>
      <vt:lpstr>PowerPoint Presentation</vt:lpstr>
      <vt:lpstr>Problem of fitting</vt:lpstr>
      <vt:lpstr>Regularization</vt:lpstr>
      <vt:lpstr>Data fitting problem</vt:lpstr>
      <vt:lpstr>Which is better? Which is better a priori?</vt:lpstr>
      <vt:lpstr>Regularization</vt:lpstr>
      <vt:lpstr>Regularization:</vt:lpstr>
      <vt:lpstr>Both can describe the data…</vt:lpstr>
      <vt:lpstr>Regularization</vt:lpstr>
      <vt:lpstr>Regularization: Dropout</vt:lpstr>
      <vt:lpstr>Regularization</vt:lpstr>
      <vt:lpstr>Regularization: Dropout</vt:lpstr>
      <vt:lpstr>Regularization: Dropout</vt:lpstr>
      <vt:lpstr>Many forms of ‘regularization’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Tompkin</dc:creator>
  <cp:lastModifiedBy>James Tompkin</cp:lastModifiedBy>
  <cp:revision>81</cp:revision>
  <dcterms:created xsi:type="dcterms:W3CDTF">2017-04-14T22:12:08Z</dcterms:created>
  <dcterms:modified xsi:type="dcterms:W3CDTF">2019-03-12T01:36:51Z</dcterms:modified>
</cp:coreProperties>
</file>