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  <p:sldMasterId id="2147483840" r:id="rId2"/>
    <p:sldMasterId id="2147483868" r:id="rId3"/>
    <p:sldMasterId id="2147483892" r:id="rId4"/>
    <p:sldMasterId id="2147483906" r:id="rId5"/>
    <p:sldMasterId id="2147483918" r:id="rId6"/>
    <p:sldMasterId id="2147483930" r:id="rId7"/>
  </p:sldMasterIdLst>
  <p:notesMasterIdLst>
    <p:notesMasterId r:id="rId80"/>
  </p:notesMasterIdLst>
  <p:sldIdLst>
    <p:sldId id="708" r:id="rId8"/>
    <p:sldId id="663" r:id="rId9"/>
    <p:sldId id="664" r:id="rId10"/>
    <p:sldId id="571" r:id="rId11"/>
    <p:sldId id="649" r:id="rId12"/>
    <p:sldId id="650" r:id="rId13"/>
    <p:sldId id="575" r:id="rId14"/>
    <p:sldId id="576" r:id="rId15"/>
    <p:sldId id="665" r:id="rId16"/>
    <p:sldId id="710" r:id="rId17"/>
    <p:sldId id="709" r:id="rId18"/>
    <p:sldId id="580" r:id="rId19"/>
    <p:sldId id="581" r:id="rId20"/>
    <p:sldId id="645" r:id="rId21"/>
    <p:sldId id="643" r:id="rId22"/>
    <p:sldId id="644" r:id="rId23"/>
    <p:sldId id="711" r:id="rId24"/>
    <p:sldId id="669" r:id="rId25"/>
    <p:sldId id="670" r:id="rId26"/>
    <p:sldId id="675" r:id="rId27"/>
    <p:sldId id="672" r:id="rId28"/>
    <p:sldId id="712" r:id="rId29"/>
    <p:sldId id="676" r:id="rId30"/>
    <p:sldId id="677" r:id="rId31"/>
    <p:sldId id="673" r:id="rId32"/>
    <p:sldId id="678" r:id="rId33"/>
    <p:sldId id="680" r:id="rId34"/>
    <p:sldId id="681" r:id="rId35"/>
    <p:sldId id="682" r:id="rId36"/>
    <p:sldId id="683" r:id="rId37"/>
    <p:sldId id="684" r:id="rId38"/>
    <p:sldId id="685" r:id="rId39"/>
    <p:sldId id="686" r:id="rId40"/>
    <p:sldId id="687" r:id="rId41"/>
    <p:sldId id="688" r:id="rId42"/>
    <p:sldId id="689" r:id="rId43"/>
    <p:sldId id="690" r:id="rId44"/>
    <p:sldId id="691" r:id="rId45"/>
    <p:sldId id="692" r:id="rId46"/>
    <p:sldId id="693" r:id="rId47"/>
    <p:sldId id="694" r:id="rId48"/>
    <p:sldId id="695" r:id="rId49"/>
    <p:sldId id="696" r:id="rId50"/>
    <p:sldId id="697" r:id="rId51"/>
    <p:sldId id="698" r:id="rId52"/>
    <p:sldId id="699" r:id="rId53"/>
    <p:sldId id="700" r:id="rId54"/>
    <p:sldId id="703" r:id="rId55"/>
    <p:sldId id="704" r:id="rId56"/>
    <p:sldId id="582" r:id="rId57"/>
    <p:sldId id="583" r:id="rId58"/>
    <p:sldId id="706" r:id="rId59"/>
    <p:sldId id="646" r:id="rId60"/>
    <p:sldId id="647" r:id="rId61"/>
    <p:sldId id="585" r:id="rId62"/>
    <p:sldId id="586" r:id="rId63"/>
    <p:sldId id="587" r:id="rId64"/>
    <p:sldId id="588" r:id="rId65"/>
    <p:sldId id="589" r:id="rId66"/>
    <p:sldId id="590" r:id="rId67"/>
    <p:sldId id="591" r:id="rId68"/>
    <p:sldId id="592" r:id="rId69"/>
    <p:sldId id="653" r:id="rId70"/>
    <p:sldId id="594" r:id="rId71"/>
    <p:sldId id="654" r:id="rId72"/>
    <p:sldId id="626" r:id="rId73"/>
    <p:sldId id="659" r:id="rId74"/>
    <p:sldId id="655" r:id="rId75"/>
    <p:sldId id="656" r:id="rId76"/>
    <p:sldId id="701" r:id="rId77"/>
    <p:sldId id="662" r:id="rId78"/>
    <p:sldId id="707" r:id="rId7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9C3291C-A269-43DE-A6E8-655A1318F013}">
          <p14:sldIdLst>
            <p14:sldId id="708"/>
            <p14:sldId id="663"/>
            <p14:sldId id="664"/>
          </p14:sldIdLst>
        </p14:section>
        <p14:section name="Supervised learning" id="{C9BCF89D-B431-4F3F-9BB1-6460CCDD16E7}">
          <p14:sldIdLst>
            <p14:sldId id="571"/>
            <p14:sldId id="649"/>
            <p14:sldId id="650"/>
            <p14:sldId id="575"/>
            <p14:sldId id="576"/>
            <p14:sldId id="665"/>
            <p14:sldId id="710"/>
            <p14:sldId id="709"/>
            <p14:sldId id="580"/>
            <p14:sldId id="581"/>
            <p14:sldId id="645"/>
            <p14:sldId id="643"/>
            <p14:sldId id="644"/>
            <p14:sldId id="711"/>
            <p14:sldId id="669"/>
            <p14:sldId id="670"/>
          </p14:sldIdLst>
        </p14:section>
        <p14:section name="Classification" id="{79C9CF0D-ECB9-49C3-965A-A7BAF261B497}">
          <p14:sldIdLst>
            <p14:sldId id="675"/>
            <p14:sldId id="672"/>
            <p14:sldId id="712"/>
            <p14:sldId id="676"/>
            <p14:sldId id="677"/>
            <p14:sldId id="673"/>
            <p14:sldId id="678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</p14:sldIdLst>
        </p14:section>
        <p14:section name="Generalization" id="{D36C59BF-95ED-4A98-AE75-2314BF52653B}">
          <p14:sldIdLst>
            <p14:sldId id="703"/>
            <p14:sldId id="704"/>
            <p14:sldId id="582"/>
            <p14:sldId id="583"/>
            <p14:sldId id="706"/>
            <p14:sldId id="646"/>
            <p14:sldId id="647"/>
            <p14:sldId id="585"/>
            <p14:sldId id="586"/>
            <p14:sldId id="587"/>
            <p14:sldId id="588"/>
            <p14:sldId id="589"/>
            <p14:sldId id="590"/>
            <p14:sldId id="591"/>
            <p14:sldId id="592"/>
            <p14:sldId id="653"/>
            <p14:sldId id="594"/>
            <p14:sldId id="654"/>
            <p14:sldId id="626"/>
            <p14:sldId id="659"/>
            <p14:sldId id="655"/>
            <p14:sldId id="656"/>
            <p14:sldId id="701"/>
            <p14:sldId id="662"/>
          </p14:sldIdLst>
        </p14:section>
        <p14:section name="Reinforcement Learning crash course" id="{588DA177-9B7A-4EF6-8364-331230C2313F}">
          <p14:sldIdLst>
            <p14:sldId id="7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62835" autoAdjust="0"/>
  </p:normalViewPr>
  <p:slideViewPr>
    <p:cSldViewPr>
      <p:cViewPr varScale="1">
        <p:scale>
          <a:sx n="39" d="100"/>
          <a:sy n="39" d="100"/>
        </p:scale>
        <p:origin x="178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7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3C703-3DB6-40F5-95FE-910D6F95DF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909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ormal_(geometry)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9.06560" TargetMode="External"/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</a:t>
            </a:r>
            <a:r>
              <a:rPr lang="en-US" baseline="0" dirty="0"/>
              <a:t> to a class with some curious content!</a:t>
            </a:r>
          </a:p>
          <a:p>
            <a:r>
              <a:rPr lang="en-US" baseline="0" dirty="0"/>
              <a:t>Today we’re going to be discussing cameras, and how light and color affect image 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839A6-008C-4A28-B9D2-6B4E741E06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38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M.C. Escher Circle Limit III</a:t>
            </a:r>
          </a:p>
          <a:p>
            <a:r>
              <a:rPr lang="en-US" dirty="0"/>
              <a:t>https://en.wikipedia.org/wiki/Circle_Limit_III</a:t>
            </a:r>
          </a:p>
          <a:p>
            <a:endParaRPr lang="en-US" dirty="0"/>
          </a:p>
          <a:p>
            <a:r>
              <a:rPr lang="en-US" dirty="0"/>
              <a:t>Relates to ideas from hyperbolic geometry</a:t>
            </a:r>
          </a:p>
          <a:p>
            <a:endParaRPr lang="en-US" dirty="0"/>
          </a:p>
          <a:p>
            <a:r>
              <a:rPr lang="en-US" dirty="0"/>
              <a:t>https://www.youtube.com/watch?v=AyaxtIShWtM</a:t>
            </a:r>
          </a:p>
          <a:p>
            <a:endParaRPr lang="en-US" dirty="0"/>
          </a:p>
          <a:p>
            <a:r>
              <a:rPr lang="en-US" dirty="0"/>
              <a:t>https://www.d.umn.edu/~ddunham/isamtlk09.pdf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923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to Aaron </a:t>
            </a:r>
            <a:r>
              <a:rPr lang="en-US" dirty="0" err="1"/>
              <a:t>Gokaslan</a:t>
            </a:r>
            <a:r>
              <a:rPr lang="en-US" dirty="0"/>
              <a:t> for suggesting this as an illusion.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785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ImageNet Large Scale Visual Recognition Challenge</a:t>
            </a:r>
          </a:p>
          <a:p>
            <a:r>
              <a:rPr lang="en-US" dirty="0"/>
              <a:t>https://arxiv.org/pdf/1409.0575.pdf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51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710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CA092C-4FB7-4D89-8AB9-3039AFF54DF5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82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C7E776-4271-43CE-97C8-6D9EC3E382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242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8B9A237-38D5-4DC5-9BD0-A6AC05C56D9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461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8B9A237-38D5-4DC5-9BD0-A6AC05C56D9D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41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E1AD90-BD97-4328-B8DF-4F9D7E6F3E5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275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https://www.pinterest.com/explore/toy-basket/</a:t>
            </a:r>
          </a:p>
          <a:p>
            <a:r>
              <a:rPr lang="en-US" dirty="0"/>
              <a:t>http://misskopykat.blogspot.com/2015/05/tips-for-making-gift-baskets.html</a:t>
            </a:r>
          </a:p>
          <a:p>
            <a:r>
              <a:rPr lang="en-US" dirty="0"/>
              <a:t>https://www.researchgate.net/publication/307879813_Mapping_Mcfaulds_Lake_%27Ring_of_Fire%27_crystalline_basement_architecture_in_Ontario_Canada_from_airborne_gravity_gradiometry_AGG_data_using_steerable_filter_and_normalized-cut_image_segmentation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818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C7E776-4271-43CE-97C8-6D9EC3E382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60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A0447F-F27B-4FD3-B002-FA3BFB5ED57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4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E2F2B4-4ED5-455A-89E4-CB3B53C5315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05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B26ACA-980D-416F-AB4C-EC439FEFF81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5800"/>
            <a:ext cx="4567238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146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ASK QUESTION – What does the decision boundary look like in this case?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6D064E-CA5A-48A6-BFD2-6DE31FE5A27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9067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B26ACA-980D-416F-AB4C-EC439FEFF812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5800"/>
            <a:ext cx="4567238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2567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B56CC7-87BF-4B02-915F-4A774E2FA13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435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Simple, a good one to try first</a:t>
            </a:r>
          </a:p>
          <a:p>
            <a:endParaRPr lang="en-US" altLang="en-US" dirty="0"/>
          </a:p>
          <a:p>
            <a:r>
              <a:rPr lang="en-US" altLang="en-US" dirty="0"/>
              <a:t>With infinite examples, 1-NN provably has error that is at most twice Bayes optimal error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02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695ABE-5F83-423C-8143-B120BD70E72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81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https://en.wikipedia.org/wiki/Naive_Bayes_classifier</a:t>
            </a:r>
          </a:p>
          <a:p>
            <a:endParaRPr lang="en-US" altLang="en-US" dirty="0"/>
          </a:p>
          <a:p>
            <a:r>
              <a:rPr lang="en-US" altLang="en-US" dirty="0"/>
              <a:t>Simple thing to try for categorical data</a:t>
            </a:r>
          </a:p>
          <a:p>
            <a:endParaRPr lang="en-US" altLang="en-US" dirty="0"/>
          </a:p>
          <a:p>
            <a:r>
              <a:rPr lang="en-US" altLang="en-US" dirty="0"/>
              <a:t>Very fast to train/test</a:t>
            </a:r>
          </a:p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B6AD77-8535-433A-B616-39A41D65A54B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985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Any hyperplane can be written as the set of points 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displaystyle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vec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{x}}} satisfying</a:t>
            </a:r>
          </a:p>
          <a:p>
            <a:r>
              <a:rPr lang="en-US" dirty="0">
                <a:effectLst/>
              </a:rPr>
              <a:t>{\</a:t>
            </a:r>
            <a:r>
              <a:rPr lang="en-US" dirty="0" err="1">
                <a:effectLst/>
              </a:rPr>
              <a:t>displaystyle</a:t>
            </a:r>
            <a:r>
              <a:rPr lang="en-US" dirty="0">
                <a:effectLst/>
              </a:rPr>
              <a:t> {\</a:t>
            </a:r>
            <a:r>
              <a:rPr lang="en-US" dirty="0" err="1">
                <a:effectLst/>
              </a:rPr>
              <a:t>vec</a:t>
            </a:r>
            <a:r>
              <a:rPr lang="en-US" dirty="0">
                <a:effectLst/>
              </a:rPr>
              <a:t> {w}}\</a:t>
            </a:r>
            <a:r>
              <a:rPr lang="en-US" dirty="0" err="1">
                <a:effectLst/>
              </a:rPr>
              <a:t>cdot</a:t>
            </a:r>
            <a:r>
              <a:rPr lang="en-US" dirty="0">
                <a:effectLst/>
              </a:rPr>
              <a:t> {\</a:t>
            </a:r>
            <a:r>
              <a:rPr lang="en-US" dirty="0" err="1">
                <a:effectLst/>
              </a:rPr>
              <a:t>vec</a:t>
            </a:r>
            <a:r>
              <a:rPr lang="en-US" dirty="0">
                <a:effectLst/>
              </a:rPr>
              <a:t> {x}}-b=0,\,}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Maximum-margin hyperplane and margins for an SVM trained with samples from two classes. Samples on the margin are called the support vectors.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where 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displaystyle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{\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vec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 {w}}} is the (not necessarily normalized)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 tooltip="Normal (geometry)"/>
              </a:rPr>
              <a:t>normal vector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 to the hyperplane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C153D-EA40-441E-A446-8646D1ECDC8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6550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A38A2A-DF53-4C21-B980-5FFDFC06DCD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83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A4211A-FFC3-40A9-9BCD-91B10B75973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193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B196CB-C8FB-4668-AAEF-4621B19C64B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8762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A7F0F3-976C-4B58-876A-E2C08D4C7A9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To be valid, the kernel function must satisfy </a:t>
            </a:r>
            <a:r>
              <a:rPr lang="en-US" altLang="en-US" i="1" dirty="0"/>
              <a:t>Mercer’s condition: </a:t>
            </a:r>
            <a:r>
              <a:rPr lang="en-US" altLang="en-US" dirty="0"/>
              <a:t>that the kernel must be equivalent to a dot product in some space.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https://www.quora.com/Why-should-a-kernel-function-satisfy-Mercers-condition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In practical terms, satisfying Mercer’s condition means the kernel matrix is positive semidefinite, which means that the underlying QP for the SVM in dual form has a unique global optimum. In theory, kernels which fail to satisfy the M. Condition are not legitimate dot products in some higher dimensional space.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RBF Kernel: https://en.wikipedia.org/wiki/Radial_basis_function_kernel</a:t>
            </a:r>
          </a:p>
        </p:txBody>
      </p:sp>
    </p:spTree>
    <p:extLst>
      <p:ext uri="{BB962C8B-B14F-4D97-AF65-F5344CB8AC3E}">
        <p14:creationId xmlns:p14="http://schemas.microsoft.com/office/powerpoint/2010/main" val="40904457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03DE30-B63F-4ECC-BE22-05FC6A184127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2349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130E5C-91E2-4FC1-AC5D-78FFC38774C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6576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074616-42A4-4357-A23F-3AE9C6853CE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6140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DD9865F-FFE7-4522-8C5B-5DF56519CDE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6843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C495B0-A20F-4722-9E84-45EA33B02EE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39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4024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31EDDA-3DCC-4347-B520-E3FC2FB149E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1546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C7E776-4271-43CE-97C8-6D9EC3E38213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299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A5136E-E036-48CE-92EE-8AA1B006752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50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207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0143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http://scott.fortmann-roe.com/docs/BiasVariance.html</a:t>
            </a:r>
          </a:p>
          <a:p>
            <a:endParaRPr lang="en-US" dirty="0"/>
          </a:p>
          <a:p>
            <a:r>
              <a:rPr lang="en-US" dirty="0"/>
              <a:t>“Bias: The error due to bias is taken as the difference between the expected (or average) prediction of our model and the correct value which we are trying to predict.</a:t>
            </a:r>
          </a:p>
          <a:p>
            <a:r>
              <a:rPr lang="en-US" dirty="0"/>
              <a:t> Variance: The error due to variance is taken as the variability of a model prediction for a given data point.”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0CC1A-0382-4061-9D8D-BE14D45EEA5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593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965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41A1E6-D79D-4480-BBD7-24F8327C2D1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125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http://www.aiaccess.net/English/Glossaries/GlosMod/e_gm_bias_variance.htm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F3A38A-BE67-4B3E-AED1-B132CF0E808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842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From the link above:</a:t>
            </a:r>
          </a:p>
          <a:p>
            <a:r>
              <a:rPr lang="en-US" altLang="en-US" dirty="0"/>
              <a:t>You can only get generalization through assumptions.</a:t>
            </a:r>
          </a:p>
          <a:p>
            <a:r>
              <a:rPr lang="en-US" altLang="en-US" dirty="0"/>
              <a:t>Thus, in order to minimize the MSE, we need to minimize both the bias and the variance. </a:t>
            </a:r>
          </a:p>
          <a:p>
            <a:endParaRPr lang="en-US" altLang="en-US" dirty="0"/>
          </a:p>
          <a:p>
            <a:r>
              <a:rPr lang="en-US" altLang="en-US" dirty="0"/>
              <a:t>However, this is not trivial to do this. </a:t>
            </a:r>
          </a:p>
          <a:p>
            <a:r>
              <a:rPr lang="en-US" altLang="en-US" dirty="0"/>
              <a:t>For instance, just neglecting the input data and predicting the output somehow (e.g., just a constant), would definitely minimize the variance of our predictions: they would be</a:t>
            </a:r>
          </a:p>
          <a:p>
            <a:r>
              <a:rPr lang="en-US" altLang="en-US" dirty="0"/>
              <a:t>always the same, thus the variance would be zero—but the bias of our estimate</a:t>
            </a:r>
          </a:p>
          <a:p>
            <a:r>
              <a:rPr lang="en-US" altLang="en-US" dirty="0"/>
              <a:t>(i.e., the amount we are off the real function) would be tremendously large. On</a:t>
            </a:r>
          </a:p>
          <a:p>
            <a:r>
              <a:rPr lang="en-US" altLang="en-US" dirty="0"/>
              <a:t>the other hand, the neural network could perfectly interpolate the training data,</a:t>
            </a:r>
          </a:p>
          <a:p>
            <a:r>
              <a:rPr lang="en-US" altLang="en-US" dirty="0"/>
              <a:t>i.e., it predict y=t for every data point. This will make the bias term vanish entirely, since the E(y)=f (insert this above into the squared bias term to verify this),</a:t>
            </a:r>
          </a:p>
          <a:p>
            <a:r>
              <a:rPr lang="en-US" altLang="en-US" dirty="0"/>
              <a:t>but the variance term will become equal to the variance of the noise, which may</a:t>
            </a:r>
          </a:p>
          <a:p>
            <a:r>
              <a:rPr lang="en-US" altLang="en-US" dirty="0"/>
              <a:t>be significant (see also Bishop Chapter 9 and the </a:t>
            </a:r>
            <a:r>
              <a:rPr lang="en-US" altLang="en-US" dirty="0" err="1"/>
              <a:t>Geman</a:t>
            </a:r>
            <a:r>
              <a:rPr lang="en-US" altLang="en-US" dirty="0"/>
              <a:t> et al. Paper). In general,</a:t>
            </a:r>
          </a:p>
          <a:p>
            <a:r>
              <a:rPr lang="en-US" altLang="en-US" dirty="0"/>
              <a:t>finding an optimal bias-variance tradeoff is hard, but acceptable solutions can be</a:t>
            </a:r>
          </a:p>
          <a:p>
            <a:r>
              <a:rPr lang="en-US" altLang="en-US" dirty="0"/>
              <a:t>found, e.g., by means of cross validation or regularization.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E1AF5-34DF-4D3F-959F-E6BDDF2840CC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9124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93A914C-AC81-4377-909A-4AF75C1FBCCA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3305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Note: these figures don’t work in 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3116FC-A46D-4F82-B4A5-1F14C4A71BE9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3512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E0550A8-C891-40B7-9311-10E1C9B52358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8580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You can only get generalization through assumptions.</a:t>
            </a:r>
          </a:p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314866-1103-43AA-9993-45B5593817E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61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9170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The simpler classifier or regularization could increase bias and lead to more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13F29A-70E2-4DC2-BC82-9EF3D49BAAB6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62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874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5494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Generative classifiers try to model the data.  Discriminative classifiers try to predict the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8FEB9E-D18E-4631-8842-E1506DDB6EBF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842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for photo?</a:t>
            </a:r>
          </a:p>
          <a:p>
            <a:endParaRPr lang="en-US" dirty="0"/>
          </a:p>
          <a:p>
            <a:r>
              <a:rPr lang="en-US" dirty="0"/>
              <a:t>Bayesian methods:</a:t>
            </a:r>
          </a:p>
          <a:p>
            <a:r>
              <a:rPr lang="en-US" dirty="0"/>
              <a:t>Condition model on data probabilistically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6392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https://www.alexirpan.com/2018/02/14/rl-hard.html</a:t>
            </a:r>
          </a:p>
          <a:p>
            <a:endParaRPr lang="en-US" dirty="0"/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  <a:hlinkClick r:id="rId3"/>
              </a:rPr>
              <a:t>Deep Reinforcement Learning That Matters (Henderson et al, AAAI 2018)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. 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Among its conclusions are: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- Multiplying the reward by a constant can cause significant differences in performance.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- Five random seeds (a common reporting metric) may not be enough to argue significant results, since with careful selection you can get non-overlapping confidence intervals.</a:t>
            </a: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- Different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Times" charset="0"/>
                <a:ea typeface="+mn-ea"/>
                <a:cs typeface="+mn-cs"/>
              </a:rPr>
              <a:t>implementations of the same algorithm have different performance on the same task, even when the same hyperparameters are used.</a:t>
            </a:r>
          </a:p>
          <a:p>
            <a:endParaRPr lang="en-US" dirty="0"/>
          </a:p>
          <a:p>
            <a:r>
              <a:rPr lang="en-US" dirty="0"/>
              <a:t>https://arxiv.org/abs/1709.06560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3C703-3DB6-40F5-95FE-910D6F95DFD8}" type="slidenum">
              <a:rPr lang="en-GB" smtClean="0"/>
              <a:pPr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71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29D4-DAAE-4A26-BF54-5EC71C9665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CA4EB-1502-44FF-9836-3AE734811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23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68D3D-9DA0-4F4E-B618-0D8B6BBE8EB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CAF4-0E20-4640-B238-AC78A85BC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96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30E04-C6B8-463C-9851-D1C302BA99A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9FA55-DB7A-436E-8D7E-9D62E6A8B6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30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85A85-5D4A-432C-A77A-1D356E7F504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46683-31D3-4AD5-8C1A-A81B0D9F47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57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4148-66C5-4FCF-990B-41F4210F82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69D6-FAEB-4F80-9129-4C255DE69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98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87F9-7B7C-4D86-A049-03F23E18DDF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A6E14-303F-4B6A-957C-48DF2ED494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98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41DD-414A-4990-8563-8F84055E51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3C498-70DE-4F8B-B473-E9A346705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87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109E-CAA4-4B23-BEA5-FA3794E047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F1C6-4B2B-463C-A67B-89ACB529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3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DD841-314D-4061-B269-F2F521D1984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5E831-F4A0-4A66-BE82-DD8113A20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49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7F48-BF32-4422-B47E-956F0537F6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FAFD-A73B-42D0-8AE8-C02E4220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07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FA1E-4AFC-4C09-AEFB-04169DAE8A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F9915-A408-4E09-B17F-1BBF622EB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631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847CA-CEF2-40A5-ADE4-B19E7E7048F9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2AB9E-50B4-4680-AA4A-8BE069F11A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199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EE13-6CC0-4F5F-8ECE-4096F3217C2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6BC14-87FE-421A-B2CC-9211559D5D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010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A66F8-B22B-4751-9CC9-772F34AB1E17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F6948-B8B7-4F03-BA75-5DC643B82A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68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C54D8-17F6-486C-BD49-5A332EB47BF0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86327-C0CC-4FBF-A062-77A2D08EF5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25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2E70C-ABAC-492F-9B70-62D94585C41C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64CF5-9725-4977-9D60-D0CF5EC4E7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880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19E20-8735-4AFC-B7D8-843476EA644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7EEDC-FB12-4BE5-ACB1-9ECEBC981A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23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E1AB-B4F6-439A-A195-DFC60B45D9E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A7C94-138A-42B1-A159-E5695085E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976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8CEE5-0F2E-46FC-B735-79360985DF67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ABF96-773A-4A9C-BCC8-F06206D0A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867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C43A9-D4AF-4392-AD82-725CEDB506A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9075E-F5E2-43B9-B3F0-5020D7306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66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1D583-9FF9-4948-A4E1-8B818329851E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C566A-69B6-4825-B03C-473A75A9EB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552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2B1F-BC3F-44B8-BB30-34F8C42572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C42D9-B07B-4FCA-A7F5-BC331D51B9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524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EE588-F643-48F8-AEE3-2F17B8D145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395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55D2F-B722-4722-AA3D-384A29B4F5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295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8FAD-D353-4DE5-B0DE-63D92D099CAB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95946-4F39-4BD7-9BCE-092F0EB63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1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9DF5-5F4D-4804-BC15-11BED8C0C73E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7B723-CEF1-430A-8967-ABA6BDB7F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759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F609C-81EB-42A8-8629-4A02F2CC5463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0E14B-65BC-43BC-ABCE-0675B794B4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1162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A711E-54AE-4478-81E2-98123907EE3C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65F4C-A890-4904-9E1F-5AE764645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5905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E5141-29B3-4759-9929-D0B13A5DBA02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6550F-7144-482D-A215-2B82C94108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42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46C1-5C4D-4A0A-834C-F3ED32EF2717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E0390-C072-4DA9-B385-503C924231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8140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35727-EA30-4C43-BF3E-BDD49B55458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9F409-7005-470F-A301-E59423BF11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517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47A6-9E34-4629-A6AC-855166CC5F6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6B925-941B-40A2-B4D5-30A6763F3B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9046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6379A-D750-43A0-8610-8E912163317D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0DFBD-9AA8-45D5-A0EE-CCE46F59A8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2703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A3E4B-FD8C-4702-B15B-F2E5D7064A9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7BBD5-DF2D-4FA3-924C-B0D34F620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1655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483A-1890-4BAD-BF3B-02120DBB22A0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A6977-968E-43DD-ADF0-C29A995410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0880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16E0B-8413-4D3B-A6D6-2C9C6137D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7303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6B681-7284-45A7-B6B4-32A3AAC150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776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0483F8-7AD5-4881-97D1-A2150B1834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9107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9AD9D-7086-4CFE-BC55-E38627EF2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2254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8EF4E-1BE9-4FFD-A833-A54A5053FE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3906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6BD31-40E6-4769-A525-B3719EF48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6649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308EB-4B69-4E90-B88E-4459E2032B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42819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8CECB9-94B3-4655-AC01-1D5C8AD35C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1377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FB94E0-6C7F-4347-8910-A7086B0F3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6379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F6BD5-7689-43B5-84A4-3ECA6DE502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1648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E634D-D6AA-4DA0-B2CE-381231050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0484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E4CA-5FBE-4E6F-A849-F659F9BB3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0662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1934E-A287-4FD7-945A-EB140A0DB8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4791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2B71F-787C-49CC-AA82-2AF0B5EE5AF0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6D0D8-63BF-4389-8D78-2A2BDCADFE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8405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235EE-2DFA-4962-8D7E-87526C4A90F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FC72B-19AF-4257-91B6-CBBF415C3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6519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A458-C8CD-49DE-B40C-6A8EFE9AEE7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AFE65-F3FD-4593-A1F0-C02674A3DC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0292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324A-953F-4CB3-8323-10B5A96CC6EE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1900B-9B71-4AA4-AA37-39C130CE9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4987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005B4-EEE2-425D-9DEA-3157AB153054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1F4C1F-86A7-43A5-9DA6-C441314CFF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2136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D4235-EFA3-4013-B006-4BFCE733AF9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E7C7A-685F-4583-B935-987B45D85C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6144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EB7D3-1DDB-4C45-9C7E-AACC721D7479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8F2A0-E9B5-4CEB-84C4-5AD2F6FE53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25731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7A5DA-755B-43C4-B99B-D76D8EE4A5D1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B92C0-0FBB-4D41-A37E-CF890A89C7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9957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A6F33-B4D8-474A-9E0A-EF968B1A131F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DF1CE-40AB-48AC-B20A-A126A2DC7E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846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8FF3-39CE-47FE-A577-13A9B45F49D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BC042-8AD6-47E5-B89A-8786CD6BCE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9401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89FA7-BA36-44E3-90EE-A4022B9408AB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286CF-865D-47B5-8C94-B4E065DF42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5628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5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68D83-8270-4ABD-86FC-48B8FA9D1DB2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29D04-BA12-49CD-9469-8EB44E7E3D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1339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A06F0-10DA-4309-A230-2964F0B9DFA6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FB3AA-996D-46EF-BE97-A7D2BA1FA1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4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FE80D-92CB-43E9-BC1D-55E4BDD5BE99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DF6A2-7043-4348-B134-534CCB6965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4353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3FF0B-601F-4DF3-8BE5-AB298CD36104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8A2D6-C464-4438-A24B-98841B8B9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7489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E51F3-8D16-4816-9C1E-E388E6481A0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9ECC9-4DC9-4AF5-BEF5-6A2E7BEB36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5287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71A49-04A1-4A12-B1A3-9DBBE03223EC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81867-BEB1-4C6A-94FD-1C9B1ACAEC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3215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03466-BE41-48FC-A244-6050EFE234E4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8C8C0-0133-4633-AF1F-9BC753363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0797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539C1-252F-4D17-B9DA-E400CEA62BA3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A1DC4-F74E-42B5-9AC5-38C4105B33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4824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1964-956C-4DF1-A022-CACB66E77CD0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67158-E1F2-4144-9F7D-FB55B399FC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84116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2B141-A76E-444B-9E40-86B5916C6AE0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A46C5-BB3D-4DA2-9FE3-02301E71B8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7549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5A842-2B28-4152-93EB-9F33E2789A75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DBDE1-3302-40A6-B3F7-11D9D32FC0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511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51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348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714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732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138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128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999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150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667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282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2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2785962F-D1E3-484C-A5AF-49892CCF82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B88AC83B-9F84-401F-B954-2B4FA7F5CD30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08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DA65E932-ED13-4FD0-B74F-830E1D9D58BD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7F622D4-B037-4BEC-A9AF-C596BCD63D94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fld id="{A82E468D-3336-4B73-8BB7-180855DBD91E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ED4ED1DE-3CC7-4B9E-9499-B90DEEA8A692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09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eaLnBrk="1" hangingPunct="1"/>
            <a:fld id="{A39AD192-4BB2-46E1-9EC5-64FE12110248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59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4904B2FC-AA99-40D0-A2D4-37C606068496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8065476-938D-451F-846C-14101677B5C8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47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E2359C5D-7B2B-4F67-94D3-BD9676359142}" type="datetimeFigureOut">
              <a:rPr lang="en-US"/>
              <a:pPr eaLnBrk="1" hangingPunct="1"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eaLnBrk="1" hangingPunct="1"/>
            <a:fld id="{D578E30F-D35C-4DC9-937C-3590FA4E2B9F}" type="slidenum">
              <a:rPr lang="en-US" altLang="en-US" smtClean="0">
                <a:cs typeface="Arial" panose="020B0604020202020204" pitchFamily="34" charset="0"/>
              </a:rPr>
              <a:pPr eaLnBrk="1" hangingPunct="1"/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19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8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7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2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4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lear.inrialpes.fr/pubs/2007/ZMLS07/ZhangMarszalekLazebnikSchmid-IJCV07-ClassificationStudy.pdf" TargetMode="External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6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rnel-machines.org/software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13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40.wmf"/><Relationship Id="rId17" Type="http://schemas.openxmlformats.org/officeDocument/2006/relationships/image" Target="../media/image42.w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41.wmf"/><Relationship Id="rId10" Type="http://schemas.openxmlformats.org/officeDocument/2006/relationships/image" Target="../media/image39.wmf"/><Relationship Id="rId19" Type="http://schemas.openxmlformats.org/officeDocument/2006/relationships/image" Target="../media/image43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11.bin"/><Relationship Id="rId14" Type="http://schemas.openxmlformats.org/officeDocument/2006/relationships/oleObject" Target="../embeddings/oleObject14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.ed.ac.uk/teaching/courses/mlsc/Notes/Lecture4/BiasVariance.pdf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BtuP4wszSAhVr3IMKHbIkBw4QjRwIBw&amp;url=https://duphan.wordpress.com/tag/generative-model/&amp;psig=AFQjCNFVu4g8QBMtI0MjXQHNXMQK-7Lfgg&amp;ust=1489255421586991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ABFD4AD-6A2A-48BA-88FD-AFCB31C81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750"/>
            <a:ext cx="9144000" cy="514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22C04-237E-4CEE-8A0B-C2590A5221CD}"/>
              </a:ext>
            </a:extLst>
          </p:cNvPr>
          <p:cNvSpPr txBox="1"/>
          <p:nvPr/>
        </p:nvSpPr>
        <p:spPr>
          <a:xfrm>
            <a:off x="4953000" y="5145024"/>
            <a:ext cx="34594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9ABA2B-F834-4D02-9F89-39181393005A}" type="datetime3">
              <a:rPr kumimoji="0" lang="en-US" sz="2650" b="0" i="0" u="none" strike="noStrike" kern="1200" cap="none" spc="0" normalizeH="0" baseline="0" noProof="0" smtClean="0">
                <a:ln>
                  <a:noFill/>
                </a:ln>
                <a:solidFill>
                  <a:srgbClr val="179EE0"/>
                </a:solidFill>
                <a:effectLst/>
                <a:uLnTx/>
                <a:uFillTx/>
                <a:latin typeface="Orator Std" panose="020D0509020203030204" pitchFamily="49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 February 2019</a:t>
            </a:fld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179EE0"/>
              </a:solidFill>
              <a:effectLst/>
              <a:uLnTx/>
              <a:uFillTx/>
              <a:latin typeface="Orator Std" panose="020D0509020203030204" pitchFamily="49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5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rcle Limit III. Long version.">
            <a:hlinkClick r:id="" action="ppaction://media"/>
            <a:extLst>
              <a:ext uri="{FF2B5EF4-FFF2-40B4-BE49-F238E27FC236}">
                <a16:creationId xmlns:a16="http://schemas.microsoft.com/office/drawing/2014/main" id="{142D75E0-CBAE-45C6-B5D6-9C56B23A1C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32C55-6423-4614-A1D1-CEFC3BC35753}"/>
              </a:ext>
            </a:extLst>
          </p:cNvPr>
          <p:cNvSpPr txBox="1"/>
          <p:nvPr/>
        </p:nvSpPr>
        <p:spPr>
          <a:xfrm>
            <a:off x="6658583" y="643160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Escher’s Circle Limit III</a:t>
            </a:r>
          </a:p>
        </p:txBody>
      </p:sp>
    </p:spTree>
    <p:extLst>
      <p:ext uri="{BB962C8B-B14F-4D97-AF65-F5344CB8AC3E}">
        <p14:creationId xmlns:p14="http://schemas.microsoft.com/office/powerpoint/2010/main" val="375337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ircle Limit III. Long version.">
            <a:hlinkClick r:id="" action="ppaction://media"/>
            <a:extLst>
              <a:ext uri="{FF2B5EF4-FFF2-40B4-BE49-F238E27FC236}">
                <a16:creationId xmlns:a16="http://schemas.microsoft.com/office/drawing/2014/main" id="{3EEE3FE3-2305-4598-973E-73BCDF58BA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5E14672-6AE1-4323-BDC4-02B468B19626}"/>
              </a:ext>
            </a:extLst>
          </p:cNvPr>
          <p:cNvSpPr/>
          <p:nvPr/>
        </p:nvSpPr>
        <p:spPr>
          <a:xfrm>
            <a:off x="1981200" y="817123"/>
            <a:ext cx="5181600" cy="51816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07112-B37F-469F-AFE9-D6C2FB2DA5CE}"/>
              </a:ext>
            </a:extLst>
          </p:cNvPr>
          <p:cNvSpPr txBox="1"/>
          <p:nvPr/>
        </p:nvSpPr>
        <p:spPr>
          <a:xfrm>
            <a:off x="6658583" y="6431605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Escher’s Circle Limit III</a:t>
            </a:r>
          </a:p>
        </p:txBody>
      </p:sp>
    </p:spTree>
    <p:extLst>
      <p:ext uri="{BB962C8B-B14F-4D97-AF65-F5344CB8AC3E}">
        <p14:creationId xmlns:p14="http://schemas.microsoft.com/office/powerpoint/2010/main" val="363887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6324" name="Picture 2" descr="C:\Users\hays\Desktop\143 Computer Vision\slides\07\machine_learning_spectr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ame 1"/>
          <p:cNvSpPr/>
          <p:nvPr/>
        </p:nvSpPr>
        <p:spPr>
          <a:xfrm>
            <a:off x="1295400" y="2667000"/>
            <a:ext cx="3048000" cy="1295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07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200400" cy="4525963"/>
          </a:xfrm>
        </p:spPr>
        <p:txBody>
          <a:bodyPr/>
          <a:lstStyle/>
          <a:p>
            <a:r>
              <a:rPr lang="en-US" dirty="0"/>
              <a:t>Images for each category of WordNet</a:t>
            </a:r>
          </a:p>
          <a:p>
            <a:r>
              <a:rPr lang="en-US" dirty="0"/>
              <a:t>1000 classes</a:t>
            </a:r>
          </a:p>
          <a:p>
            <a:r>
              <a:rPr lang="en-US" dirty="0"/>
              <a:t>1.2mil images</a:t>
            </a:r>
          </a:p>
          <a:p>
            <a:r>
              <a:rPr lang="en-US" dirty="0"/>
              <a:t>100k test</a:t>
            </a:r>
          </a:p>
          <a:p>
            <a:endParaRPr lang="en-US" dirty="0"/>
          </a:p>
          <a:p>
            <a:r>
              <a:rPr lang="en-US" dirty="0"/>
              <a:t>Top 5 error</a:t>
            </a:r>
          </a:p>
          <a:p>
            <a:pPr lvl="1"/>
            <a:endParaRPr lang="en-US" dirty="0"/>
          </a:p>
        </p:txBody>
      </p:sp>
      <p:pic>
        <p:nvPicPr>
          <p:cNvPr id="369666" name="Picture 2" descr="Image result for Imag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68" y="1600200"/>
            <a:ext cx="5602232" cy="429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27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split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04800" y="1189038"/>
            <a:ext cx="2438400" cy="3078162"/>
            <a:chOff x="228600" y="1417320"/>
            <a:chExt cx="2438400" cy="2849880"/>
          </a:xfrm>
        </p:grpSpPr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6324600" y="1189038"/>
            <a:ext cx="2438400" cy="3078162"/>
            <a:chOff x="228600" y="1417320"/>
            <a:chExt cx="2438400" cy="2849880"/>
          </a:xfrm>
        </p:grpSpPr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Testing Images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057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3335079" y="1186897"/>
            <a:ext cx="2438400" cy="3078162"/>
            <a:chOff x="228600" y="1417320"/>
            <a:chExt cx="2438400" cy="2849880"/>
          </a:xfrm>
        </p:grpSpPr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Validation Images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279" y="2055259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6062330" y="609600"/>
            <a:ext cx="8860" cy="413429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38899" y="4618096"/>
            <a:ext cx="2247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Secret labels</a:t>
            </a:r>
          </a:p>
          <a:p>
            <a:r>
              <a:rPr lang="en-US" dirty="0">
                <a:latin typeface="+mn-lt"/>
              </a:rPr>
              <a:t>- Measure error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625" y="4618096"/>
            <a:ext cx="231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Train classifier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35079" y="4619890"/>
            <a:ext cx="247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- Measure error</a:t>
            </a:r>
          </a:p>
          <a:p>
            <a:r>
              <a:rPr lang="en-US" dirty="0">
                <a:latin typeface="+mn-lt"/>
              </a:rPr>
              <a:t>- Tune model </a:t>
            </a:r>
            <a:r>
              <a:rPr lang="en-US" dirty="0" err="1">
                <a:latin typeface="+mn-lt"/>
              </a:rPr>
              <a:t>hyperparameters</a:t>
            </a:r>
            <a:endParaRPr lang="en-US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3535" y="6175050"/>
            <a:ext cx="590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+mn-lt"/>
              </a:rPr>
              <a:t>Random train/validate splits = cross validation</a:t>
            </a:r>
          </a:p>
        </p:txBody>
      </p:sp>
    </p:spTree>
    <p:extLst>
      <p:ext uri="{BB962C8B-B14F-4D97-AF65-F5344CB8AC3E}">
        <p14:creationId xmlns:p14="http://schemas.microsoft.com/office/powerpoint/2010/main" val="34659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3048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917576"/>
            <a:ext cx="2438400" cy="3044825"/>
            <a:chOff x="228600" y="1448185"/>
            <a:chExt cx="2438400" cy="2819015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570451"/>
              <a:ext cx="1828800" cy="427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17526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1524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295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55880" y="5626079"/>
            <a:ext cx="16914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Image </a:t>
            </a:r>
            <a:b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  <a:t>not in </a:t>
            </a:r>
            <a:br>
              <a:rPr lang="en-US" alt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  <a:t>training set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30800" y="557276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61975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02E186D9-6898-403E-A71E-09426A6BB316}"/>
              </a:ext>
            </a:extLst>
          </p:cNvPr>
          <p:cNvSpPr/>
          <p:nvPr/>
        </p:nvSpPr>
        <p:spPr>
          <a:xfrm>
            <a:off x="2878779" y="1257300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5CA77AC-8D02-424E-A8B3-49ABA1F4FE0C}"/>
              </a:ext>
            </a:extLst>
          </p:cNvPr>
          <p:cNvSpPr/>
          <p:nvPr/>
        </p:nvSpPr>
        <p:spPr>
          <a:xfrm>
            <a:off x="2514600" y="5067300"/>
            <a:ext cx="2133600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F64081-CF6A-4CD4-91BC-B7960B9B01D2}"/>
              </a:ext>
            </a:extLst>
          </p:cNvPr>
          <p:cNvCxnSpPr/>
          <p:nvPr/>
        </p:nvCxnSpPr>
        <p:spPr>
          <a:xfrm>
            <a:off x="523240" y="4404360"/>
            <a:ext cx="81534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77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399"/>
          </a:xfrm>
        </p:spPr>
        <p:txBody>
          <a:bodyPr/>
          <a:lstStyle/>
          <a:p>
            <a:r>
              <a:rPr lang="en-US" altLang="en-US" dirty="0"/>
              <a:t>Raw pixels</a:t>
            </a:r>
          </a:p>
          <a:p>
            <a:r>
              <a:rPr lang="en-US" altLang="en-US" dirty="0"/>
              <a:t>Histograms</a:t>
            </a:r>
          </a:p>
          <a:p>
            <a:r>
              <a:rPr lang="en-US" altLang="en-US" dirty="0"/>
              <a:t>Templates</a:t>
            </a:r>
          </a:p>
          <a:p>
            <a:r>
              <a:rPr lang="en-US" altLang="en-US" dirty="0"/>
              <a:t>SIFT descriptors</a:t>
            </a:r>
          </a:p>
          <a:p>
            <a:pPr lvl="1"/>
            <a:r>
              <a:rPr lang="en-US" altLang="en-US" dirty="0"/>
              <a:t>GIST</a:t>
            </a:r>
          </a:p>
          <a:p>
            <a:pPr lvl="1"/>
            <a:r>
              <a:rPr lang="en-US" altLang="en-US" dirty="0"/>
              <a:t>ORB</a:t>
            </a:r>
          </a:p>
          <a:p>
            <a:pPr lvl="1"/>
            <a:r>
              <a:rPr lang="en-US" altLang="en-US" dirty="0"/>
              <a:t>HOG….</a:t>
            </a:r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4" name="Picture 2" descr="C:\Documents and Settings\Derek Hoiem\My Documents\Classes\Spring10 - Computer Vision\figs\child_in_fiel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2043113"/>
            <a:ext cx="2446337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12444" r="33333" b="43111"/>
          <a:stretch>
            <a:fillRect/>
          </a:stretch>
        </p:blipFill>
        <p:spPr bwMode="auto">
          <a:xfrm>
            <a:off x="6781800" y="1981200"/>
            <a:ext cx="20796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2" descr="0681_gist_photoshopp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038600"/>
            <a:ext cx="22415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38600"/>
            <a:ext cx="23891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02532" y="6558303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45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 Principles of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867400" cy="51355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Coverage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Ensure that all relevant info is captured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Concision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Minimize number of features without sacrificing coverage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Directness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Ideal features are independently useful for prediction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51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3048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917576"/>
            <a:ext cx="2438400" cy="3044825"/>
            <a:chOff x="228600" y="1448185"/>
            <a:chExt cx="2438400" cy="2819015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570451"/>
              <a:ext cx="1828800" cy="427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17526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1524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295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55880" y="5626079"/>
            <a:ext cx="16914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in </a:t>
            </a:r>
            <a:b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set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30800" y="557276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D.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and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61975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F64081-CF6A-4CD4-91BC-B7960B9B01D2}"/>
              </a:ext>
            </a:extLst>
          </p:cNvPr>
          <p:cNvCxnSpPr/>
          <p:nvPr/>
        </p:nvCxnSpPr>
        <p:spPr>
          <a:xfrm>
            <a:off x="523240" y="4404360"/>
            <a:ext cx="81534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5EC1FA03-5864-446E-B6D1-49F5AB960145}"/>
              </a:ext>
            </a:extLst>
          </p:cNvPr>
          <p:cNvSpPr/>
          <p:nvPr/>
        </p:nvSpPr>
        <p:spPr>
          <a:xfrm>
            <a:off x="4991100" y="83820"/>
            <a:ext cx="2133600" cy="12592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66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ontent Placeholder 16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Think-Pair-Share</a:t>
            </a:r>
          </a:p>
          <a:p>
            <a:pPr marL="0" indent="0">
              <a:buNone/>
            </a:pPr>
            <a:r>
              <a:rPr lang="en-US" altLang="en-US" sz="2400" dirty="0"/>
              <a:t>What are all the possible supervision (‘label’) </a:t>
            </a:r>
            <a:r>
              <a:rPr lang="en-US" altLang="en-US" sz="2400" i="1" dirty="0"/>
              <a:t>types </a:t>
            </a:r>
            <a:r>
              <a:rPr lang="en-US" altLang="en-US" sz="2400" dirty="0"/>
              <a:t>to consider?</a:t>
            </a:r>
          </a:p>
        </p:txBody>
      </p:sp>
      <p:pic>
        <p:nvPicPr>
          <p:cNvPr id="59395" name="Picture 4" descr="0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2389188"/>
            <a:ext cx="617537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4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/>
              <a:t>Recognition task and supervision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532" y="6567100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346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ontent Placeholder 16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altLang="en-US" sz="2400"/>
              <a:t>Images in the training set must be annotated with the “correct answer” that the model is expected to produce</a:t>
            </a:r>
          </a:p>
        </p:txBody>
      </p:sp>
      <p:pic>
        <p:nvPicPr>
          <p:cNvPr id="59395" name="Picture 4" descr="0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2389188"/>
            <a:ext cx="617537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3397" name="Text Box 5"/>
          <p:cNvSpPr txBox="1">
            <a:spLocks noChangeArrowheads="1"/>
          </p:cNvSpPr>
          <p:nvPr/>
        </p:nvSpPr>
        <p:spPr bwMode="auto">
          <a:xfrm>
            <a:off x="3048000" y="1885950"/>
            <a:ext cx="2606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000000"/>
                </a:solidFill>
                <a:cs typeface="Arial" panose="020B0604020202020204" pitchFamily="34" charset="0"/>
              </a:rPr>
              <a:t>Contains a motorbike</a:t>
            </a:r>
            <a:endParaRPr lang="en-US" altLang="en-US" sz="2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398" name="Rectangle 6"/>
          <p:cNvSpPr>
            <a:spLocks noChangeArrowheads="1"/>
          </p:cNvSpPr>
          <p:nvPr/>
        </p:nvSpPr>
        <p:spPr bwMode="auto">
          <a:xfrm>
            <a:off x="2343150" y="3363913"/>
            <a:ext cx="4062413" cy="292576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399" name="Freeform 7"/>
          <p:cNvSpPr>
            <a:spLocks/>
          </p:cNvSpPr>
          <p:nvPr/>
        </p:nvSpPr>
        <p:spPr bwMode="auto">
          <a:xfrm>
            <a:off x="2339975" y="3503613"/>
            <a:ext cx="4100513" cy="2798762"/>
          </a:xfrm>
          <a:custGeom>
            <a:avLst/>
            <a:gdLst>
              <a:gd name="T0" fmla="*/ 2147483647 w 1211"/>
              <a:gd name="T1" fmla="*/ 2147483647 h 827"/>
              <a:gd name="T2" fmla="*/ 2147483647 w 1211"/>
              <a:gd name="T3" fmla="*/ 2147483647 h 827"/>
              <a:gd name="T4" fmla="*/ 2147483647 w 1211"/>
              <a:gd name="T5" fmla="*/ 2147483647 h 827"/>
              <a:gd name="T6" fmla="*/ 2147483647 w 1211"/>
              <a:gd name="T7" fmla="*/ 2147483647 h 827"/>
              <a:gd name="T8" fmla="*/ 2147483647 w 1211"/>
              <a:gd name="T9" fmla="*/ 2147483647 h 827"/>
              <a:gd name="T10" fmla="*/ 2147483647 w 1211"/>
              <a:gd name="T11" fmla="*/ 2147483647 h 827"/>
              <a:gd name="T12" fmla="*/ 2147483647 w 1211"/>
              <a:gd name="T13" fmla="*/ 2147483647 h 827"/>
              <a:gd name="T14" fmla="*/ 2147483647 w 1211"/>
              <a:gd name="T15" fmla="*/ 2147483647 h 827"/>
              <a:gd name="T16" fmla="*/ 2147483647 w 1211"/>
              <a:gd name="T17" fmla="*/ 2147483647 h 827"/>
              <a:gd name="T18" fmla="*/ 2147483647 w 1211"/>
              <a:gd name="T19" fmla="*/ 2147483647 h 827"/>
              <a:gd name="T20" fmla="*/ 2147483647 w 1211"/>
              <a:gd name="T21" fmla="*/ 2147483647 h 827"/>
              <a:gd name="T22" fmla="*/ 2147483647 w 1211"/>
              <a:gd name="T23" fmla="*/ 2147483647 h 827"/>
              <a:gd name="T24" fmla="*/ 2147483647 w 1211"/>
              <a:gd name="T25" fmla="*/ 2147483647 h 827"/>
              <a:gd name="T26" fmla="*/ 2147483647 w 1211"/>
              <a:gd name="T27" fmla="*/ 2147483647 h 827"/>
              <a:gd name="T28" fmla="*/ 2147483647 w 1211"/>
              <a:gd name="T29" fmla="*/ 2147483647 h 827"/>
              <a:gd name="T30" fmla="*/ 2147483647 w 1211"/>
              <a:gd name="T31" fmla="*/ 2147483647 h 827"/>
              <a:gd name="T32" fmla="*/ 2147483647 w 1211"/>
              <a:gd name="T33" fmla="*/ 2147483647 h 827"/>
              <a:gd name="T34" fmla="*/ 2147483647 w 1211"/>
              <a:gd name="T35" fmla="*/ 2147483647 h 827"/>
              <a:gd name="T36" fmla="*/ 2147483647 w 1211"/>
              <a:gd name="T37" fmla="*/ 2147483647 h 827"/>
              <a:gd name="T38" fmla="*/ 2147483647 w 1211"/>
              <a:gd name="T39" fmla="*/ 2147483647 h 827"/>
              <a:gd name="T40" fmla="*/ 2147483647 w 1211"/>
              <a:gd name="T41" fmla="*/ 2147483647 h 827"/>
              <a:gd name="T42" fmla="*/ 2147483647 w 1211"/>
              <a:gd name="T43" fmla="*/ 2147483647 h 827"/>
              <a:gd name="T44" fmla="*/ 2147483647 w 1211"/>
              <a:gd name="T45" fmla="*/ 2147483647 h 827"/>
              <a:gd name="T46" fmla="*/ 2147483647 w 1211"/>
              <a:gd name="T47" fmla="*/ 2147483647 h 827"/>
              <a:gd name="T48" fmla="*/ 2147483647 w 1211"/>
              <a:gd name="T49" fmla="*/ 2147483647 h 827"/>
              <a:gd name="T50" fmla="*/ 2147483647 w 1211"/>
              <a:gd name="T51" fmla="*/ 2147483647 h 827"/>
              <a:gd name="T52" fmla="*/ 2147483647 w 1211"/>
              <a:gd name="T53" fmla="*/ 2147483647 h 827"/>
              <a:gd name="T54" fmla="*/ 2147483647 w 1211"/>
              <a:gd name="T55" fmla="*/ 2147483647 h 827"/>
              <a:gd name="T56" fmla="*/ 2147483647 w 1211"/>
              <a:gd name="T57" fmla="*/ 2147483647 h 827"/>
              <a:gd name="T58" fmla="*/ 2147483647 w 1211"/>
              <a:gd name="T59" fmla="*/ 2147483647 h 827"/>
              <a:gd name="T60" fmla="*/ 2147483647 w 1211"/>
              <a:gd name="T61" fmla="*/ 2147483647 h 827"/>
              <a:gd name="T62" fmla="*/ 2147483647 w 1211"/>
              <a:gd name="T63" fmla="*/ 2147483647 h 827"/>
              <a:gd name="T64" fmla="*/ 2147483647 w 1211"/>
              <a:gd name="T65" fmla="*/ 2147483647 h 827"/>
              <a:gd name="T66" fmla="*/ 2147483647 w 1211"/>
              <a:gd name="T67" fmla="*/ 2147483647 h 827"/>
              <a:gd name="T68" fmla="*/ 2147483647 w 1211"/>
              <a:gd name="T69" fmla="*/ 2147483647 h 827"/>
              <a:gd name="T70" fmla="*/ 2147483647 w 1211"/>
              <a:gd name="T71" fmla="*/ 2147483647 h 827"/>
              <a:gd name="T72" fmla="*/ 2147483647 w 1211"/>
              <a:gd name="T73" fmla="*/ 2147483647 h 827"/>
              <a:gd name="T74" fmla="*/ 2147483647 w 1211"/>
              <a:gd name="T75" fmla="*/ 2147483647 h 827"/>
              <a:gd name="T76" fmla="*/ 2147483647 w 1211"/>
              <a:gd name="T77" fmla="*/ 2147483647 h 827"/>
              <a:gd name="T78" fmla="*/ 2147483647 w 1211"/>
              <a:gd name="T79" fmla="*/ 2147483647 h 827"/>
              <a:gd name="T80" fmla="*/ 2147483647 w 1211"/>
              <a:gd name="T81" fmla="*/ 2147483647 h 827"/>
              <a:gd name="T82" fmla="*/ 2147483647 w 1211"/>
              <a:gd name="T83" fmla="*/ 2147483647 h 82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11"/>
              <a:gd name="T127" fmla="*/ 0 h 827"/>
              <a:gd name="T128" fmla="*/ 1211 w 1211"/>
              <a:gd name="T129" fmla="*/ 827 h 82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11" h="827">
                <a:moveTo>
                  <a:pt x="99" y="138"/>
                </a:moveTo>
                <a:cubicBezTo>
                  <a:pt x="121" y="139"/>
                  <a:pt x="133" y="142"/>
                  <a:pt x="156" y="144"/>
                </a:cubicBezTo>
                <a:cubicBezTo>
                  <a:pt x="163" y="149"/>
                  <a:pt x="169" y="150"/>
                  <a:pt x="177" y="153"/>
                </a:cubicBezTo>
                <a:cubicBezTo>
                  <a:pt x="184" y="158"/>
                  <a:pt x="192" y="158"/>
                  <a:pt x="201" y="159"/>
                </a:cubicBezTo>
                <a:cubicBezTo>
                  <a:pt x="209" y="163"/>
                  <a:pt x="216" y="167"/>
                  <a:pt x="225" y="169"/>
                </a:cubicBezTo>
                <a:cubicBezTo>
                  <a:pt x="243" y="183"/>
                  <a:pt x="269" y="171"/>
                  <a:pt x="291" y="175"/>
                </a:cubicBezTo>
                <a:cubicBezTo>
                  <a:pt x="304" y="191"/>
                  <a:pt x="331" y="187"/>
                  <a:pt x="349" y="187"/>
                </a:cubicBezTo>
                <a:cubicBezTo>
                  <a:pt x="360" y="192"/>
                  <a:pt x="369" y="192"/>
                  <a:pt x="382" y="193"/>
                </a:cubicBezTo>
                <a:cubicBezTo>
                  <a:pt x="390" y="196"/>
                  <a:pt x="389" y="201"/>
                  <a:pt x="393" y="208"/>
                </a:cubicBezTo>
                <a:cubicBezTo>
                  <a:pt x="396" y="223"/>
                  <a:pt x="404" y="229"/>
                  <a:pt x="418" y="231"/>
                </a:cubicBezTo>
                <a:cubicBezTo>
                  <a:pt x="424" y="235"/>
                  <a:pt x="425" y="238"/>
                  <a:pt x="432" y="240"/>
                </a:cubicBezTo>
                <a:cubicBezTo>
                  <a:pt x="438" y="246"/>
                  <a:pt x="447" y="252"/>
                  <a:pt x="456" y="253"/>
                </a:cubicBezTo>
                <a:cubicBezTo>
                  <a:pt x="461" y="255"/>
                  <a:pt x="466" y="256"/>
                  <a:pt x="471" y="258"/>
                </a:cubicBezTo>
                <a:cubicBezTo>
                  <a:pt x="489" y="257"/>
                  <a:pt x="508" y="259"/>
                  <a:pt x="526" y="256"/>
                </a:cubicBezTo>
                <a:cubicBezTo>
                  <a:pt x="528" y="256"/>
                  <a:pt x="525" y="252"/>
                  <a:pt x="525" y="250"/>
                </a:cubicBezTo>
                <a:cubicBezTo>
                  <a:pt x="525" y="243"/>
                  <a:pt x="526" y="244"/>
                  <a:pt x="532" y="240"/>
                </a:cubicBezTo>
                <a:cubicBezTo>
                  <a:pt x="536" y="234"/>
                  <a:pt x="541" y="228"/>
                  <a:pt x="546" y="222"/>
                </a:cubicBezTo>
                <a:cubicBezTo>
                  <a:pt x="550" y="201"/>
                  <a:pt x="570" y="170"/>
                  <a:pt x="588" y="159"/>
                </a:cubicBezTo>
                <a:cubicBezTo>
                  <a:pt x="595" y="148"/>
                  <a:pt x="603" y="146"/>
                  <a:pt x="616" y="144"/>
                </a:cubicBezTo>
                <a:cubicBezTo>
                  <a:pt x="624" y="141"/>
                  <a:pt x="629" y="139"/>
                  <a:pt x="636" y="135"/>
                </a:cubicBezTo>
                <a:cubicBezTo>
                  <a:pt x="641" y="128"/>
                  <a:pt x="648" y="125"/>
                  <a:pt x="655" y="120"/>
                </a:cubicBezTo>
                <a:cubicBezTo>
                  <a:pt x="659" y="114"/>
                  <a:pt x="661" y="115"/>
                  <a:pt x="667" y="111"/>
                </a:cubicBezTo>
                <a:cubicBezTo>
                  <a:pt x="682" y="86"/>
                  <a:pt x="726" y="95"/>
                  <a:pt x="748" y="94"/>
                </a:cubicBezTo>
                <a:cubicBezTo>
                  <a:pt x="756" y="93"/>
                  <a:pt x="754" y="90"/>
                  <a:pt x="759" y="84"/>
                </a:cubicBezTo>
                <a:cubicBezTo>
                  <a:pt x="761" y="72"/>
                  <a:pt x="764" y="62"/>
                  <a:pt x="765" y="49"/>
                </a:cubicBezTo>
                <a:cubicBezTo>
                  <a:pt x="765" y="40"/>
                  <a:pt x="761" y="15"/>
                  <a:pt x="774" y="12"/>
                </a:cubicBezTo>
                <a:cubicBezTo>
                  <a:pt x="779" y="9"/>
                  <a:pt x="783" y="7"/>
                  <a:pt x="789" y="6"/>
                </a:cubicBezTo>
                <a:cubicBezTo>
                  <a:pt x="797" y="0"/>
                  <a:pt x="800" y="1"/>
                  <a:pt x="811" y="0"/>
                </a:cubicBezTo>
                <a:cubicBezTo>
                  <a:pt x="837" y="1"/>
                  <a:pt x="855" y="4"/>
                  <a:pt x="879" y="9"/>
                </a:cubicBezTo>
                <a:cubicBezTo>
                  <a:pt x="881" y="50"/>
                  <a:pt x="900" y="27"/>
                  <a:pt x="927" y="24"/>
                </a:cubicBezTo>
                <a:cubicBezTo>
                  <a:pt x="938" y="21"/>
                  <a:pt x="949" y="20"/>
                  <a:pt x="960" y="18"/>
                </a:cubicBezTo>
                <a:cubicBezTo>
                  <a:pt x="964" y="18"/>
                  <a:pt x="969" y="17"/>
                  <a:pt x="972" y="19"/>
                </a:cubicBezTo>
                <a:cubicBezTo>
                  <a:pt x="979" y="25"/>
                  <a:pt x="968" y="31"/>
                  <a:pt x="981" y="34"/>
                </a:cubicBezTo>
                <a:cubicBezTo>
                  <a:pt x="991" y="33"/>
                  <a:pt x="1000" y="32"/>
                  <a:pt x="1006" y="24"/>
                </a:cubicBezTo>
                <a:cubicBezTo>
                  <a:pt x="1014" y="14"/>
                  <a:pt x="1008" y="6"/>
                  <a:pt x="1023" y="3"/>
                </a:cubicBezTo>
                <a:cubicBezTo>
                  <a:pt x="1036" y="4"/>
                  <a:pt x="1031" y="8"/>
                  <a:pt x="1041" y="10"/>
                </a:cubicBezTo>
                <a:cubicBezTo>
                  <a:pt x="1048" y="16"/>
                  <a:pt x="1049" y="17"/>
                  <a:pt x="1053" y="25"/>
                </a:cubicBezTo>
                <a:cubicBezTo>
                  <a:pt x="1055" y="34"/>
                  <a:pt x="1059" y="40"/>
                  <a:pt x="1062" y="48"/>
                </a:cubicBezTo>
                <a:cubicBezTo>
                  <a:pt x="1064" y="58"/>
                  <a:pt x="1063" y="76"/>
                  <a:pt x="1053" y="81"/>
                </a:cubicBezTo>
                <a:cubicBezTo>
                  <a:pt x="1039" y="109"/>
                  <a:pt x="1061" y="147"/>
                  <a:pt x="1042" y="172"/>
                </a:cubicBezTo>
                <a:cubicBezTo>
                  <a:pt x="1045" y="182"/>
                  <a:pt x="1044" y="185"/>
                  <a:pt x="1053" y="190"/>
                </a:cubicBezTo>
                <a:cubicBezTo>
                  <a:pt x="1057" y="198"/>
                  <a:pt x="1058" y="205"/>
                  <a:pt x="1062" y="213"/>
                </a:cubicBezTo>
                <a:cubicBezTo>
                  <a:pt x="1063" y="224"/>
                  <a:pt x="1065" y="230"/>
                  <a:pt x="1071" y="238"/>
                </a:cubicBezTo>
                <a:cubicBezTo>
                  <a:pt x="1071" y="252"/>
                  <a:pt x="1070" y="275"/>
                  <a:pt x="1077" y="289"/>
                </a:cubicBezTo>
                <a:cubicBezTo>
                  <a:pt x="1073" y="333"/>
                  <a:pt x="1056" y="324"/>
                  <a:pt x="1015" y="328"/>
                </a:cubicBezTo>
                <a:cubicBezTo>
                  <a:pt x="1011" y="330"/>
                  <a:pt x="1006" y="331"/>
                  <a:pt x="1002" y="333"/>
                </a:cubicBezTo>
                <a:cubicBezTo>
                  <a:pt x="995" y="343"/>
                  <a:pt x="984" y="344"/>
                  <a:pt x="973" y="348"/>
                </a:cubicBezTo>
                <a:cubicBezTo>
                  <a:pt x="967" y="357"/>
                  <a:pt x="975" y="365"/>
                  <a:pt x="984" y="367"/>
                </a:cubicBezTo>
                <a:cubicBezTo>
                  <a:pt x="993" y="372"/>
                  <a:pt x="985" y="366"/>
                  <a:pt x="990" y="384"/>
                </a:cubicBezTo>
                <a:cubicBezTo>
                  <a:pt x="993" y="394"/>
                  <a:pt x="1010" y="396"/>
                  <a:pt x="1018" y="397"/>
                </a:cubicBezTo>
                <a:cubicBezTo>
                  <a:pt x="1031" y="402"/>
                  <a:pt x="1053" y="402"/>
                  <a:pt x="1068" y="403"/>
                </a:cubicBezTo>
                <a:cubicBezTo>
                  <a:pt x="1075" y="406"/>
                  <a:pt x="1083" y="408"/>
                  <a:pt x="1090" y="409"/>
                </a:cubicBezTo>
                <a:cubicBezTo>
                  <a:pt x="1101" y="414"/>
                  <a:pt x="1092" y="409"/>
                  <a:pt x="1101" y="417"/>
                </a:cubicBezTo>
                <a:cubicBezTo>
                  <a:pt x="1104" y="419"/>
                  <a:pt x="1110" y="424"/>
                  <a:pt x="1110" y="424"/>
                </a:cubicBezTo>
                <a:cubicBezTo>
                  <a:pt x="1117" y="436"/>
                  <a:pt x="1128" y="438"/>
                  <a:pt x="1135" y="450"/>
                </a:cubicBezTo>
                <a:cubicBezTo>
                  <a:pt x="1146" y="445"/>
                  <a:pt x="1149" y="449"/>
                  <a:pt x="1155" y="459"/>
                </a:cubicBezTo>
                <a:cubicBezTo>
                  <a:pt x="1157" y="471"/>
                  <a:pt x="1153" y="481"/>
                  <a:pt x="1167" y="484"/>
                </a:cubicBezTo>
                <a:cubicBezTo>
                  <a:pt x="1173" y="487"/>
                  <a:pt x="1178" y="489"/>
                  <a:pt x="1185" y="490"/>
                </a:cubicBezTo>
                <a:cubicBezTo>
                  <a:pt x="1182" y="497"/>
                  <a:pt x="1185" y="497"/>
                  <a:pt x="1188" y="504"/>
                </a:cubicBezTo>
                <a:cubicBezTo>
                  <a:pt x="1193" y="536"/>
                  <a:pt x="1199" y="568"/>
                  <a:pt x="1204" y="600"/>
                </a:cubicBezTo>
                <a:cubicBezTo>
                  <a:pt x="1204" y="613"/>
                  <a:pt x="1211" y="694"/>
                  <a:pt x="1191" y="709"/>
                </a:cubicBezTo>
                <a:cubicBezTo>
                  <a:pt x="1188" y="718"/>
                  <a:pt x="1182" y="723"/>
                  <a:pt x="1177" y="730"/>
                </a:cubicBezTo>
                <a:cubicBezTo>
                  <a:pt x="1176" y="737"/>
                  <a:pt x="1171" y="743"/>
                  <a:pt x="1165" y="747"/>
                </a:cubicBezTo>
                <a:cubicBezTo>
                  <a:pt x="1161" y="753"/>
                  <a:pt x="1158" y="755"/>
                  <a:pt x="1152" y="759"/>
                </a:cubicBezTo>
                <a:cubicBezTo>
                  <a:pt x="1147" y="768"/>
                  <a:pt x="1141" y="776"/>
                  <a:pt x="1132" y="781"/>
                </a:cubicBezTo>
                <a:cubicBezTo>
                  <a:pt x="1129" y="795"/>
                  <a:pt x="1116" y="797"/>
                  <a:pt x="1104" y="799"/>
                </a:cubicBezTo>
                <a:cubicBezTo>
                  <a:pt x="1096" y="802"/>
                  <a:pt x="1089" y="803"/>
                  <a:pt x="1080" y="804"/>
                </a:cubicBezTo>
                <a:cubicBezTo>
                  <a:pt x="1034" y="827"/>
                  <a:pt x="987" y="819"/>
                  <a:pt x="951" y="792"/>
                </a:cubicBezTo>
                <a:cubicBezTo>
                  <a:pt x="948" y="784"/>
                  <a:pt x="941" y="782"/>
                  <a:pt x="934" y="778"/>
                </a:cubicBezTo>
                <a:cubicBezTo>
                  <a:pt x="927" y="769"/>
                  <a:pt x="918" y="761"/>
                  <a:pt x="907" y="759"/>
                </a:cubicBezTo>
                <a:cubicBezTo>
                  <a:pt x="900" y="748"/>
                  <a:pt x="887" y="744"/>
                  <a:pt x="880" y="733"/>
                </a:cubicBezTo>
                <a:cubicBezTo>
                  <a:pt x="876" y="726"/>
                  <a:pt x="871" y="720"/>
                  <a:pt x="867" y="714"/>
                </a:cubicBezTo>
                <a:cubicBezTo>
                  <a:pt x="862" y="707"/>
                  <a:pt x="856" y="691"/>
                  <a:pt x="856" y="691"/>
                </a:cubicBezTo>
                <a:cubicBezTo>
                  <a:pt x="855" y="686"/>
                  <a:pt x="853" y="681"/>
                  <a:pt x="852" y="676"/>
                </a:cubicBezTo>
                <a:cubicBezTo>
                  <a:pt x="851" y="663"/>
                  <a:pt x="850" y="650"/>
                  <a:pt x="850" y="637"/>
                </a:cubicBezTo>
                <a:cubicBezTo>
                  <a:pt x="848" y="586"/>
                  <a:pt x="850" y="583"/>
                  <a:pt x="835" y="613"/>
                </a:cubicBezTo>
                <a:cubicBezTo>
                  <a:pt x="834" y="617"/>
                  <a:pt x="821" y="638"/>
                  <a:pt x="816" y="639"/>
                </a:cubicBezTo>
                <a:cubicBezTo>
                  <a:pt x="812" y="640"/>
                  <a:pt x="808" y="640"/>
                  <a:pt x="804" y="640"/>
                </a:cubicBezTo>
                <a:cubicBezTo>
                  <a:pt x="798" y="642"/>
                  <a:pt x="794" y="644"/>
                  <a:pt x="790" y="649"/>
                </a:cubicBezTo>
                <a:cubicBezTo>
                  <a:pt x="787" y="663"/>
                  <a:pt x="792" y="645"/>
                  <a:pt x="784" y="657"/>
                </a:cubicBezTo>
                <a:cubicBezTo>
                  <a:pt x="783" y="659"/>
                  <a:pt x="784" y="661"/>
                  <a:pt x="783" y="663"/>
                </a:cubicBezTo>
                <a:cubicBezTo>
                  <a:pt x="779" y="672"/>
                  <a:pt x="766" y="680"/>
                  <a:pt x="757" y="682"/>
                </a:cubicBezTo>
                <a:cubicBezTo>
                  <a:pt x="733" y="694"/>
                  <a:pt x="669" y="689"/>
                  <a:pt x="639" y="691"/>
                </a:cubicBezTo>
                <a:cubicBezTo>
                  <a:pt x="626" y="696"/>
                  <a:pt x="611" y="695"/>
                  <a:pt x="598" y="696"/>
                </a:cubicBezTo>
                <a:cubicBezTo>
                  <a:pt x="598" y="698"/>
                  <a:pt x="590" y="742"/>
                  <a:pt x="606" y="745"/>
                </a:cubicBezTo>
                <a:cubicBezTo>
                  <a:pt x="613" y="748"/>
                  <a:pt x="612" y="754"/>
                  <a:pt x="615" y="760"/>
                </a:cubicBezTo>
                <a:cubicBezTo>
                  <a:pt x="617" y="777"/>
                  <a:pt x="612" y="784"/>
                  <a:pt x="607" y="799"/>
                </a:cubicBezTo>
                <a:cubicBezTo>
                  <a:pt x="583" y="798"/>
                  <a:pt x="568" y="802"/>
                  <a:pt x="546" y="805"/>
                </a:cubicBezTo>
                <a:cubicBezTo>
                  <a:pt x="534" y="809"/>
                  <a:pt x="520" y="803"/>
                  <a:pt x="508" y="801"/>
                </a:cubicBezTo>
                <a:cubicBezTo>
                  <a:pt x="499" y="794"/>
                  <a:pt x="489" y="791"/>
                  <a:pt x="478" y="789"/>
                </a:cubicBezTo>
                <a:cubicBezTo>
                  <a:pt x="475" y="787"/>
                  <a:pt x="472" y="786"/>
                  <a:pt x="469" y="783"/>
                </a:cubicBezTo>
                <a:cubicBezTo>
                  <a:pt x="466" y="780"/>
                  <a:pt x="462" y="774"/>
                  <a:pt x="462" y="774"/>
                </a:cubicBezTo>
                <a:cubicBezTo>
                  <a:pt x="464" y="765"/>
                  <a:pt x="482" y="766"/>
                  <a:pt x="490" y="765"/>
                </a:cubicBezTo>
                <a:cubicBezTo>
                  <a:pt x="495" y="764"/>
                  <a:pt x="500" y="765"/>
                  <a:pt x="504" y="762"/>
                </a:cubicBezTo>
                <a:cubicBezTo>
                  <a:pt x="514" y="754"/>
                  <a:pt x="495" y="759"/>
                  <a:pt x="510" y="756"/>
                </a:cubicBezTo>
                <a:cubicBezTo>
                  <a:pt x="518" y="752"/>
                  <a:pt x="527" y="742"/>
                  <a:pt x="531" y="733"/>
                </a:cubicBezTo>
                <a:cubicBezTo>
                  <a:pt x="537" y="695"/>
                  <a:pt x="536" y="663"/>
                  <a:pt x="496" y="660"/>
                </a:cubicBezTo>
                <a:cubicBezTo>
                  <a:pt x="487" y="653"/>
                  <a:pt x="482" y="654"/>
                  <a:pt x="469" y="652"/>
                </a:cubicBezTo>
                <a:cubicBezTo>
                  <a:pt x="459" y="653"/>
                  <a:pt x="432" y="647"/>
                  <a:pt x="424" y="660"/>
                </a:cubicBezTo>
                <a:cubicBezTo>
                  <a:pt x="422" y="671"/>
                  <a:pt x="411" y="690"/>
                  <a:pt x="402" y="697"/>
                </a:cubicBezTo>
                <a:cubicBezTo>
                  <a:pt x="390" y="717"/>
                  <a:pt x="373" y="732"/>
                  <a:pt x="357" y="748"/>
                </a:cubicBezTo>
                <a:cubicBezTo>
                  <a:pt x="351" y="754"/>
                  <a:pt x="342" y="764"/>
                  <a:pt x="334" y="766"/>
                </a:cubicBezTo>
                <a:cubicBezTo>
                  <a:pt x="329" y="769"/>
                  <a:pt x="323" y="768"/>
                  <a:pt x="318" y="771"/>
                </a:cubicBezTo>
                <a:cubicBezTo>
                  <a:pt x="269" y="770"/>
                  <a:pt x="256" y="766"/>
                  <a:pt x="219" y="762"/>
                </a:cubicBezTo>
                <a:cubicBezTo>
                  <a:pt x="214" y="760"/>
                  <a:pt x="211" y="757"/>
                  <a:pt x="205" y="756"/>
                </a:cubicBezTo>
                <a:cubicBezTo>
                  <a:pt x="197" y="752"/>
                  <a:pt x="189" y="747"/>
                  <a:pt x="181" y="742"/>
                </a:cubicBezTo>
                <a:cubicBezTo>
                  <a:pt x="175" y="734"/>
                  <a:pt x="163" y="727"/>
                  <a:pt x="156" y="720"/>
                </a:cubicBezTo>
                <a:cubicBezTo>
                  <a:pt x="153" y="717"/>
                  <a:pt x="145" y="711"/>
                  <a:pt x="145" y="711"/>
                </a:cubicBezTo>
                <a:cubicBezTo>
                  <a:pt x="143" y="703"/>
                  <a:pt x="121" y="674"/>
                  <a:pt x="114" y="669"/>
                </a:cubicBezTo>
                <a:cubicBezTo>
                  <a:pt x="111" y="662"/>
                  <a:pt x="109" y="659"/>
                  <a:pt x="103" y="655"/>
                </a:cubicBezTo>
                <a:cubicBezTo>
                  <a:pt x="99" y="634"/>
                  <a:pt x="106" y="664"/>
                  <a:pt x="97" y="645"/>
                </a:cubicBezTo>
                <a:cubicBezTo>
                  <a:pt x="92" y="634"/>
                  <a:pt x="96" y="620"/>
                  <a:pt x="91" y="609"/>
                </a:cubicBezTo>
                <a:cubicBezTo>
                  <a:pt x="90" y="602"/>
                  <a:pt x="88" y="594"/>
                  <a:pt x="85" y="588"/>
                </a:cubicBezTo>
                <a:cubicBezTo>
                  <a:pt x="82" y="552"/>
                  <a:pt x="85" y="518"/>
                  <a:pt x="93" y="483"/>
                </a:cubicBezTo>
                <a:cubicBezTo>
                  <a:pt x="90" y="465"/>
                  <a:pt x="83" y="463"/>
                  <a:pt x="66" y="460"/>
                </a:cubicBezTo>
                <a:cubicBezTo>
                  <a:pt x="57" y="455"/>
                  <a:pt x="47" y="449"/>
                  <a:pt x="37" y="445"/>
                </a:cubicBezTo>
                <a:cubicBezTo>
                  <a:pt x="32" y="438"/>
                  <a:pt x="27" y="431"/>
                  <a:pt x="19" y="426"/>
                </a:cubicBezTo>
                <a:cubicBezTo>
                  <a:pt x="14" y="417"/>
                  <a:pt x="12" y="408"/>
                  <a:pt x="6" y="400"/>
                </a:cubicBezTo>
                <a:cubicBezTo>
                  <a:pt x="4" y="394"/>
                  <a:pt x="1" y="391"/>
                  <a:pt x="0" y="385"/>
                </a:cubicBezTo>
                <a:cubicBezTo>
                  <a:pt x="1" y="378"/>
                  <a:pt x="2" y="376"/>
                  <a:pt x="9" y="373"/>
                </a:cubicBezTo>
                <a:cubicBezTo>
                  <a:pt x="20" y="358"/>
                  <a:pt x="70" y="364"/>
                  <a:pt x="73" y="364"/>
                </a:cubicBezTo>
                <a:cubicBezTo>
                  <a:pt x="91" y="362"/>
                  <a:pt x="82" y="360"/>
                  <a:pt x="93" y="351"/>
                </a:cubicBezTo>
                <a:cubicBezTo>
                  <a:pt x="97" y="324"/>
                  <a:pt x="103" y="294"/>
                  <a:pt x="91" y="270"/>
                </a:cubicBezTo>
                <a:cubicBezTo>
                  <a:pt x="90" y="264"/>
                  <a:pt x="89" y="262"/>
                  <a:pt x="84" y="258"/>
                </a:cubicBezTo>
                <a:cubicBezTo>
                  <a:pt x="83" y="228"/>
                  <a:pt x="82" y="198"/>
                  <a:pt x="82" y="168"/>
                </a:cubicBezTo>
                <a:cubicBezTo>
                  <a:pt x="82" y="157"/>
                  <a:pt x="81" y="143"/>
                  <a:pt x="93" y="141"/>
                </a:cubicBezTo>
                <a:cubicBezTo>
                  <a:pt x="94" y="134"/>
                  <a:pt x="95" y="132"/>
                  <a:pt x="102" y="133"/>
                </a:cubicBezTo>
                <a:cubicBezTo>
                  <a:pt x="100" y="143"/>
                  <a:pt x="101" y="145"/>
                  <a:pt x="99" y="138"/>
                </a:cubicBezTo>
                <a:close/>
              </a:path>
            </a:pathLst>
          </a:custGeom>
          <a:noFill/>
          <a:ln w="317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3401" name="AutoShape 9"/>
          <p:cNvSpPr>
            <a:spLocks noChangeArrowheads="1"/>
          </p:cNvSpPr>
          <p:nvPr/>
        </p:nvSpPr>
        <p:spPr bwMode="auto">
          <a:xfrm>
            <a:off x="2994025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2" name="AutoShape 10"/>
          <p:cNvSpPr>
            <a:spLocks noChangeArrowheads="1"/>
          </p:cNvSpPr>
          <p:nvPr/>
        </p:nvSpPr>
        <p:spPr bwMode="auto">
          <a:xfrm>
            <a:off x="5594350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3" name="AutoShape 11"/>
          <p:cNvSpPr>
            <a:spLocks noChangeArrowheads="1"/>
          </p:cNvSpPr>
          <p:nvPr/>
        </p:nvSpPr>
        <p:spPr bwMode="auto">
          <a:xfrm>
            <a:off x="2668588" y="4014788"/>
            <a:ext cx="487362" cy="487362"/>
          </a:xfrm>
          <a:prstGeom prst="plus">
            <a:avLst>
              <a:gd name="adj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4" name="AutoShape 12"/>
          <p:cNvSpPr>
            <a:spLocks noChangeArrowheads="1"/>
          </p:cNvSpPr>
          <p:nvPr/>
        </p:nvSpPr>
        <p:spPr bwMode="auto">
          <a:xfrm>
            <a:off x="5268913" y="3851275"/>
            <a:ext cx="487362" cy="487363"/>
          </a:xfrm>
          <a:prstGeom prst="plus">
            <a:avLst>
              <a:gd name="adj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3405" name="AutoShape 13"/>
          <p:cNvSpPr>
            <a:spLocks noChangeArrowheads="1"/>
          </p:cNvSpPr>
          <p:nvPr/>
        </p:nvSpPr>
        <p:spPr bwMode="auto">
          <a:xfrm>
            <a:off x="4130675" y="4989513"/>
            <a:ext cx="487363" cy="487362"/>
          </a:xfrm>
          <a:prstGeom prst="plus">
            <a:avLst>
              <a:gd name="adj" fmla="val 250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9404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/>
              <a:t>Recognition task and supervision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532" y="6567100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7" grpId="0"/>
      <p:bldP spid="443398" grpId="0" animBg="1"/>
      <p:bldP spid="443399" grpId="0" animBg="1"/>
      <p:bldP spid="443401" grpId="0" animBg="1"/>
      <p:bldP spid="443402" grpId="0" animBg="1"/>
      <p:bldP spid="443403" grpId="0" animBg="1"/>
      <p:bldP spid="443404" grpId="0" animBg="1"/>
      <p:bldP spid="4434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7"/>
          <p:cNvSpPr txBox="1">
            <a:spLocks noChangeArrowheads="1"/>
          </p:cNvSpPr>
          <p:nvPr/>
        </p:nvSpPr>
        <p:spPr bwMode="auto">
          <a:xfrm>
            <a:off x="609600" y="5181600"/>
            <a:ext cx="158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Unsupervised</a:t>
            </a:r>
          </a:p>
        </p:txBody>
      </p:sp>
      <p:sp>
        <p:nvSpPr>
          <p:cNvPr id="60421" name="Text Box 8"/>
          <p:cNvSpPr txBox="1">
            <a:spLocks noChangeArrowheads="1"/>
          </p:cNvSpPr>
          <p:nvPr/>
        </p:nvSpPr>
        <p:spPr bwMode="auto">
          <a:xfrm>
            <a:off x="3810000" y="5160335"/>
            <a:ext cx="225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“Weakly” supervised</a:t>
            </a:r>
          </a:p>
        </p:txBody>
      </p:sp>
      <p:sp>
        <p:nvSpPr>
          <p:cNvPr id="60422" name="Text Box 9"/>
          <p:cNvSpPr txBox="1">
            <a:spLocks noChangeArrowheads="1"/>
          </p:cNvSpPr>
          <p:nvPr/>
        </p:nvSpPr>
        <p:spPr bwMode="auto">
          <a:xfrm>
            <a:off x="7162800" y="5163879"/>
            <a:ext cx="1851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Fully supervised</a:t>
            </a:r>
          </a:p>
        </p:txBody>
      </p:sp>
      <p:sp>
        <p:nvSpPr>
          <p:cNvPr id="727050" name="AutoShape 10"/>
          <p:cNvSpPr>
            <a:spLocks/>
          </p:cNvSpPr>
          <p:nvPr/>
        </p:nvSpPr>
        <p:spPr bwMode="auto">
          <a:xfrm rot="5400000">
            <a:off x="6248400" y="3807344"/>
            <a:ext cx="381000" cy="4038600"/>
          </a:xfrm>
          <a:prstGeom prst="rightBrace">
            <a:avLst>
              <a:gd name="adj1" fmla="val 8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27051" name="Text Box 11"/>
          <p:cNvSpPr txBox="1">
            <a:spLocks noChangeArrowheads="1"/>
          </p:cNvSpPr>
          <p:nvPr/>
        </p:nvSpPr>
        <p:spPr bwMode="auto">
          <a:xfrm>
            <a:off x="4937125" y="6068903"/>
            <a:ext cx="36086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Fuzzy; definition depends on task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1164" y="6581001"/>
            <a:ext cx="7970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8812"/>
          <a:stretch/>
        </p:blipFill>
        <p:spPr>
          <a:xfrm>
            <a:off x="154984" y="2743199"/>
            <a:ext cx="6571429" cy="2511611"/>
          </a:xfrm>
          <a:prstGeom prst="rect">
            <a:avLst/>
          </a:prstGeom>
        </p:spPr>
      </p:pic>
      <p:sp>
        <p:nvSpPr>
          <p:cNvPr id="17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altLang="en-US" dirty="0"/>
              <a:t>Spectrum of supervision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90600" y="1752600"/>
            <a:ext cx="7097712" cy="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6750" y="1056629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0" y="111129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572" y="2906232"/>
            <a:ext cx="1994241" cy="1657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62800" y="2406029"/>
            <a:ext cx="1994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E.G., MS Coco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67000" y="2406029"/>
            <a:ext cx="1994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E.G., ImageNet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9D5817-7CF4-40F6-AB97-54F2529B6D5D}"/>
              </a:ext>
            </a:extLst>
          </p:cNvPr>
          <p:cNvSpPr txBox="1"/>
          <p:nvPr/>
        </p:nvSpPr>
        <p:spPr>
          <a:xfrm>
            <a:off x="64851" y="6330104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‘Semi-supervised’: small partial labeling</a:t>
            </a:r>
          </a:p>
        </p:txBody>
      </p:sp>
    </p:spTree>
    <p:extLst>
      <p:ext uri="{BB962C8B-B14F-4D97-AF65-F5344CB8AC3E}">
        <p14:creationId xmlns:p14="http://schemas.microsoft.com/office/powerpoint/2010/main" val="409562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50" grpId="0" animBg="1"/>
      <p:bldP spid="72705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399" y="187481"/>
            <a:ext cx="4304765" cy="2128284"/>
          </a:xfrm>
        </p:spPr>
        <p:txBody>
          <a:bodyPr/>
          <a:lstStyle/>
          <a:p>
            <a:r>
              <a:rPr lang="en-US" dirty="0"/>
              <a:t>Good training example?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430"/>
            <a:ext cx="4382386" cy="5437203"/>
          </a:xfrm>
        </p:spPr>
      </p:pic>
    </p:spTree>
    <p:extLst>
      <p:ext uri="{BB962C8B-B14F-4D97-AF65-F5344CB8AC3E}">
        <p14:creationId xmlns:p14="http://schemas.microsoft.com/office/powerpoint/2010/main" val="3713530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399" y="187481"/>
            <a:ext cx="4304765" cy="498319"/>
          </a:xfrm>
        </p:spPr>
        <p:txBody>
          <a:bodyPr/>
          <a:lstStyle/>
          <a:p>
            <a:r>
              <a:rPr lang="en-US" dirty="0"/>
              <a:t>Good labels?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3430"/>
            <a:ext cx="4382386" cy="543720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946" y="783030"/>
            <a:ext cx="3912567" cy="60384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863" y="6359836"/>
            <a:ext cx="4986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http://mscoco.org/explore/?id=134918</a:t>
            </a:r>
          </a:p>
        </p:txBody>
      </p:sp>
    </p:spTree>
    <p:extLst>
      <p:ext uri="{BB962C8B-B14F-4D97-AF65-F5344CB8AC3E}">
        <p14:creationId xmlns:p14="http://schemas.microsoft.com/office/powerpoint/2010/main" val="904142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3200" dirty="0"/>
              <a:t>Google guesses from the 1</a:t>
            </a:r>
            <a:r>
              <a:rPr lang="en-US" sz="3200" baseline="30000" dirty="0"/>
              <a:t>st</a:t>
            </a:r>
            <a:r>
              <a:rPr lang="en-US" sz="3200" dirty="0"/>
              <a:t> caption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028701"/>
            <a:ext cx="5025274" cy="3352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24" y="1028700"/>
            <a:ext cx="3384476" cy="45126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3"/>
          <a:stretch/>
        </p:blipFill>
        <p:spPr>
          <a:xfrm>
            <a:off x="3810000" y="4373528"/>
            <a:ext cx="2259262" cy="247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5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3048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917576"/>
            <a:ext cx="2438400" cy="3044825"/>
            <a:chOff x="228600" y="1448185"/>
            <a:chExt cx="2438400" cy="2819015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570451"/>
              <a:ext cx="1828800" cy="427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17526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1524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295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55880" y="5626079"/>
            <a:ext cx="16914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in </a:t>
            </a:r>
            <a:b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set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05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175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30800" y="557276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D.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 and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61975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F64081-CF6A-4CD4-91BC-B7960B9B01D2}"/>
              </a:ext>
            </a:extLst>
          </p:cNvPr>
          <p:cNvCxnSpPr/>
          <p:nvPr/>
        </p:nvCxnSpPr>
        <p:spPr>
          <a:xfrm>
            <a:off x="523240" y="4404360"/>
            <a:ext cx="81534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5EC1FA03-5864-446E-B6D1-49F5AB960145}"/>
              </a:ext>
            </a:extLst>
          </p:cNvPr>
          <p:cNvSpPr/>
          <p:nvPr/>
        </p:nvSpPr>
        <p:spPr>
          <a:xfrm>
            <a:off x="5029200" y="1580199"/>
            <a:ext cx="2133600" cy="12592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4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en-US" dirty="0"/>
              <a:t>The machine learning framework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44963"/>
          </a:xfrm>
        </p:spPr>
        <p:txBody>
          <a:bodyPr/>
          <a:lstStyle/>
          <a:p>
            <a:r>
              <a:rPr lang="en-US" altLang="en-US" sz="2400" dirty="0"/>
              <a:t>Apply a prediction function to a feature representation of the image to get the desired output:</a:t>
            </a:r>
            <a:br>
              <a:rPr lang="en-US" altLang="en-US" sz="2400" dirty="0"/>
            </a:br>
            <a:endParaRPr lang="en-US" altLang="en-US" sz="2400" dirty="0"/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</a:rPr>
              <a:t>			</a:t>
            </a:r>
            <a:r>
              <a:rPr lang="en-US" altLang="en-US" sz="6000" dirty="0">
                <a:solidFill>
                  <a:srgbClr val="0000FF"/>
                </a:solidFill>
              </a:rPr>
              <a:t>f(    ) = “apple”</a:t>
            </a:r>
          </a:p>
          <a:p>
            <a:pPr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			f(    ) = “tomato”</a:t>
            </a:r>
          </a:p>
          <a:p>
            <a:pPr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			f(    ) = “cow”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76600"/>
            <a:ext cx="762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343400"/>
            <a:ext cx="7747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486400"/>
            <a:ext cx="774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28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en-US" dirty="0"/>
              <a:t>The machine learning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 dirty="0">
                <a:solidFill>
                  <a:srgbClr val="0000FF"/>
                </a:solidFill>
              </a:rPr>
              <a:t>f(</a:t>
            </a:r>
            <a:r>
              <a:rPr lang="en-US" altLang="en-US" sz="6000" b="1" dirty="0">
                <a:solidFill>
                  <a:srgbClr val="0000FF"/>
                </a:solidFill>
              </a:rPr>
              <a:t>x</a:t>
            </a:r>
            <a:r>
              <a:rPr lang="en-US" altLang="en-US" sz="6000" dirty="0">
                <a:solidFill>
                  <a:srgbClr val="0000FF"/>
                </a:solidFill>
              </a:rPr>
              <a:t>) = y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sz="2400" b="1" dirty="0"/>
              <a:t>Training: </a:t>
            </a:r>
            <a:r>
              <a:rPr lang="en-US" altLang="en-US" sz="2400" dirty="0"/>
              <a:t>Given a </a:t>
            </a:r>
            <a:r>
              <a:rPr lang="en-US" altLang="en-US" sz="2400" i="1" dirty="0"/>
              <a:t>training set </a:t>
            </a:r>
            <a:r>
              <a:rPr lang="en-US" altLang="en-US" sz="2400" dirty="0"/>
              <a:t>of labeled examples:</a:t>
            </a:r>
          </a:p>
          <a:p>
            <a:pPr>
              <a:buFontTx/>
              <a:buNone/>
            </a:pPr>
            <a:r>
              <a:rPr lang="en-US" altLang="en-US" sz="2400" i="1" dirty="0">
                <a:solidFill>
                  <a:srgbClr val="0000FF"/>
                </a:solidFill>
              </a:rPr>
              <a:t>			</a:t>
            </a:r>
            <a:r>
              <a:rPr lang="en-US" altLang="en-US" sz="2400" dirty="0">
                <a:solidFill>
                  <a:srgbClr val="0000FF"/>
                </a:solidFill>
              </a:rPr>
              <a:t>{(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>
                <a:solidFill>
                  <a:srgbClr val="0000FF"/>
                </a:solidFill>
              </a:rPr>
              <a:t>1</a:t>
            </a:r>
            <a:r>
              <a:rPr lang="en-US" altLang="en-US" sz="2400" dirty="0">
                <a:solidFill>
                  <a:srgbClr val="0000FF"/>
                </a:solidFill>
              </a:rPr>
              <a:t>), …, (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 err="1">
                <a:solidFill>
                  <a:srgbClr val="0000FF"/>
                </a:solidFill>
              </a:rPr>
              <a:t>,y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altLang="en-US" sz="2400" dirty="0">
                <a:solidFill>
                  <a:srgbClr val="0000FF"/>
                </a:solidFill>
              </a:rPr>
              <a:t>)}</a:t>
            </a:r>
            <a:r>
              <a:rPr lang="en-US" altLang="en-US" sz="2400" dirty="0"/>
              <a:t> </a:t>
            </a:r>
          </a:p>
          <a:p>
            <a:pPr>
              <a:buFontTx/>
              <a:buNone/>
            </a:pPr>
            <a:r>
              <a:rPr lang="en-US" altLang="en-US" sz="2400" dirty="0"/>
              <a:t>		      Estimate the prediction function </a:t>
            </a:r>
            <a:r>
              <a:rPr lang="en-US" altLang="en-US" sz="2400" dirty="0">
                <a:solidFill>
                  <a:srgbClr val="0000FF"/>
                </a:solidFill>
              </a:rPr>
              <a:t>f </a:t>
            </a:r>
            <a:r>
              <a:rPr lang="en-US" altLang="en-US" sz="2400" dirty="0"/>
              <a:t>by minimizing the 	      prediction error on the training set.</a:t>
            </a:r>
          </a:p>
          <a:p>
            <a:pPr marL="0" indent="0">
              <a:buNone/>
            </a:pPr>
            <a:r>
              <a:rPr lang="en-US" altLang="en-US" sz="2400" b="1" dirty="0"/>
              <a:t>Testing:</a:t>
            </a:r>
            <a:r>
              <a:rPr lang="en-US" altLang="en-US" sz="2400" dirty="0"/>
              <a:t>   Apply </a:t>
            </a:r>
            <a:r>
              <a:rPr lang="en-US" altLang="en-US" sz="2400" dirty="0">
                <a:solidFill>
                  <a:srgbClr val="0000FF"/>
                </a:solidFill>
              </a:rPr>
              <a:t>f</a:t>
            </a:r>
            <a:r>
              <a:rPr lang="en-US" altLang="en-US" sz="2400" dirty="0"/>
              <a:t> to a unseen </a:t>
            </a:r>
            <a:r>
              <a:rPr lang="en-US" altLang="en-US" sz="2400" i="1" dirty="0"/>
              <a:t>test example</a:t>
            </a:r>
            <a:r>
              <a:rPr lang="en-US" altLang="en-US" sz="2400" dirty="0"/>
              <a:t> 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/>
              <a:t> and output the 	      predicted value </a:t>
            </a:r>
            <a:r>
              <a:rPr lang="en-US" altLang="en-US" sz="2400" dirty="0" err="1">
                <a:solidFill>
                  <a:srgbClr val="0000FF"/>
                </a:solidFill>
              </a:rPr>
              <a:t>y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 = f(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) </a:t>
            </a:r>
            <a:r>
              <a:rPr lang="en-US" altLang="en-US" sz="2400" dirty="0"/>
              <a:t>to </a:t>
            </a:r>
            <a:r>
              <a:rPr lang="en-US" altLang="en-US" sz="2400" i="1" dirty="0"/>
              <a:t>classify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</a:rPr>
              <a:t>x</a:t>
            </a:r>
            <a:r>
              <a:rPr lang="en-US" altLang="en-US" sz="2400" baseline="-25000" dirty="0" err="1">
                <a:solidFill>
                  <a:srgbClr val="0000FF"/>
                </a:solidFill>
              </a:rPr>
              <a:t>u</a:t>
            </a:r>
            <a:r>
              <a:rPr lang="en-US" altLang="en-US" sz="2400" dirty="0">
                <a:solidFill>
                  <a:srgbClr val="0000FF"/>
                </a:solidFill>
              </a:rPr>
              <a:t>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5351610" y="2702979"/>
            <a:ext cx="68421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194162" y="2713776"/>
            <a:ext cx="685800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4113028" y="2392142"/>
            <a:ext cx="489063" cy="6537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5" name="TextBox 8"/>
          <p:cNvSpPr txBox="1">
            <a:spLocks noChangeArrowheads="1"/>
          </p:cNvSpPr>
          <p:nvPr/>
        </p:nvSpPr>
        <p:spPr bwMode="auto">
          <a:xfrm>
            <a:off x="5391332" y="3045879"/>
            <a:ext cx="15824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Output (label)</a:t>
            </a:r>
          </a:p>
        </p:txBody>
      </p:sp>
      <p:sp>
        <p:nvSpPr>
          <p:cNvPr id="53256" name="TextBox 9"/>
          <p:cNvSpPr txBox="1">
            <a:spLocks noChangeArrowheads="1"/>
          </p:cNvSpPr>
          <p:nvPr/>
        </p:nvSpPr>
        <p:spPr bwMode="auto">
          <a:xfrm>
            <a:off x="1066800" y="3056676"/>
            <a:ext cx="33719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Prediction function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classifier</a:t>
            </a:r>
          </a:p>
        </p:txBody>
      </p:sp>
      <p:sp>
        <p:nvSpPr>
          <p:cNvPr id="53257" name="TextBox 10"/>
          <p:cNvSpPr txBox="1">
            <a:spLocks noChangeArrowheads="1"/>
          </p:cNvSpPr>
          <p:nvPr/>
        </p:nvSpPr>
        <p:spPr bwMode="auto">
          <a:xfrm>
            <a:off x="3916474" y="3056676"/>
            <a:ext cx="1511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feature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/>
              <a:t>Classification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35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/>
              <a:t>Assign </a:t>
            </a:r>
            <a:r>
              <a:rPr lang="en-GB" altLang="en-US" b="1" dirty="0"/>
              <a:t>x</a:t>
            </a:r>
            <a:r>
              <a:rPr lang="en-GB" altLang="en-US" dirty="0"/>
              <a:t> to one of two (or more) classes.</a:t>
            </a:r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A decision rule divides input space into </a:t>
            </a:r>
            <a:r>
              <a:rPr lang="en-GB" altLang="en-US" i="1" dirty="0"/>
              <a:t>decision regions</a:t>
            </a:r>
            <a:r>
              <a:rPr lang="en-GB" altLang="en-US" dirty="0"/>
              <a:t> separated by </a:t>
            </a:r>
            <a:r>
              <a:rPr lang="en-GB" altLang="en-US" i="1" dirty="0"/>
              <a:t>decision boundaries – </a:t>
            </a:r>
            <a:r>
              <a:rPr lang="en-GB" altLang="en-US" dirty="0"/>
              <a:t>literally boundaries in the space of the features.</a:t>
            </a:r>
            <a:endParaRPr lang="en-GB" altLang="en-US" i="1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80961" y="6552592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05189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Nearest neighbor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160043"/>
            <a:ext cx="8686800" cy="2658269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label of the training example nearest to 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</a:p>
          <a:p>
            <a:endParaRPr lang="en-US" altLang="en-US" sz="900" dirty="0"/>
          </a:p>
          <a:p>
            <a:r>
              <a:rPr lang="en-US" altLang="en-US" sz="2400" dirty="0"/>
              <a:t>All we need is a distance function for our inputs</a:t>
            </a:r>
          </a:p>
          <a:p>
            <a:r>
              <a:rPr lang="en-US" altLang="en-US" sz="2400" dirty="0"/>
              <a:t>No training required!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657600" y="22352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 example</a:t>
            </a:r>
          </a:p>
        </p:txBody>
      </p:sp>
      <p:sp>
        <p:nvSpPr>
          <p:cNvPr id="56337" name="TextBox 18"/>
          <p:cNvSpPr txBox="1">
            <a:spLocks noChangeArrowheads="1"/>
          </p:cNvSpPr>
          <p:nvPr/>
        </p:nvSpPr>
        <p:spPr bwMode="auto">
          <a:xfrm>
            <a:off x="990600" y="22860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1</a:t>
            </a:r>
          </a:p>
        </p:txBody>
      </p:sp>
      <p:sp>
        <p:nvSpPr>
          <p:cNvPr id="56338" name="TextBox 19"/>
          <p:cNvSpPr txBox="1">
            <a:spLocks noChangeArrowheads="1"/>
          </p:cNvSpPr>
          <p:nvPr/>
        </p:nvSpPr>
        <p:spPr bwMode="auto">
          <a:xfrm>
            <a:off x="6248400" y="21336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2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3352800" y="2057400"/>
            <a:ext cx="381000" cy="228600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mond 20"/>
          <p:cNvSpPr/>
          <p:nvPr/>
        </p:nvSpPr>
        <p:spPr>
          <a:xfrm>
            <a:off x="3505200" y="2209800"/>
            <a:ext cx="304800" cy="30480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0C926-DDB7-48D9-861A-7ACFF6FBA6BC}"/>
              </a:ext>
            </a:extLst>
          </p:cNvPr>
          <p:cNvSpPr/>
          <p:nvPr/>
        </p:nvSpPr>
        <p:spPr>
          <a:xfrm>
            <a:off x="670559" y="5968523"/>
            <a:ext cx="8366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en-US" sz="2000" dirty="0">
                <a:latin typeface="+mn-lt"/>
              </a:rPr>
              <a:t>Quickie Think-Pair-Share: What does the decision boundary look like?</a:t>
            </a:r>
          </a:p>
        </p:txBody>
      </p:sp>
    </p:spTree>
    <p:extLst>
      <p:ext uri="{BB962C8B-B14F-4D97-AF65-F5344CB8AC3E}">
        <p14:creationId xmlns:p14="http://schemas.microsoft.com/office/powerpoint/2010/main" val="171626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/>
              <a:t>Classification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35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/>
              <a:t>Assign </a:t>
            </a:r>
            <a:r>
              <a:rPr lang="en-GB" altLang="en-US" b="1" dirty="0"/>
              <a:t>x</a:t>
            </a:r>
            <a:r>
              <a:rPr lang="en-GB" altLang="en-US" dirty="0"/>
              <a:t> to one of two (or more) classes.</a:t>
            </a:r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A decision rule divides input space into </a:t>
            </a:r>
            <a:r>
              <a:rPr lang="en-GB" altLang="en-US" i="1" dirty="0"/>
              <a:t>decision regions</a:t>
            </a:r>
            <a:r>
              <a:rPr lang="en-GB" altLang="en-US" dirty="0"/>
              <a:t> separated by </a:t>
            </a:r>
            <a:r>
              <a:rPr lang="en-GB" altLang="en-US" i="1" dirty="0"/>
              <a:t>decision boundaries – </a:t>
            </a:r>
            <a:r>
              <a:rPr lang="en-GB" altLang="en-US" dirty="0"/>
              <a:t>literally boundaries in the space of the features.</a:t>
            </a:r>
            <a:endParaRPr lang="en-GB" altLang="en-US" i="1" dirty="0"/>
          </a:p>
          <a:p>
            <a:pPr eaLnBrk="1" hangingPunct="1"/>
            <a:endParaRPr lang="en-GB" altLang="en-US" dirty="0"/>
          </a:p>
          <a:p>
            <a:pPr eaLnBrk="1" hangingPunct="1"/>
            <a:endParaRPr lang="en-GB" altLang="en-US" dirty="0"/>
          </a:p>
        </p:txBody>
      </p:sp>
      <p:pic>
        <p:nvPicPr>
          <p:cNvPr id="74756" name="Picture 7" descr="decision-reg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7" y="3733800"/>
            <a:ext cx="4467225" cy="337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80961" y="6552592"/>
            <a:ext cx="9685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55077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Decision boundary for Nearest Neighbor Classifier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05800" cy="13716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Divides input space into 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decision regions</a:t>
            </a: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separated by 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decision boundaries – </a:t>
            </a:r>
            <a:r>
              <a:rPr lang="en-GB" alt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Voronoi</a:t>
            </a:r>
            <a:r>
              <a:rPr lang="en-GB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03600"/>
            <a:ext cx="5630863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509821" y="3999267"/>
            <a:ext cx="234186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Voronoi</a:t>
            </a: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partitioning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feature space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two-category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2D and 3D data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2819400" y="6538555"/>
            <a:ext cx="862737" cy="2154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US" altLang="en-US" sz="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Duda</a:t>
            </a:r>
            <a:r>
              <a:rPr lang="en-US" altLang="en-US" sz="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7756525" y="6477000"/>
            <a:ext cx="11835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A6A6A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714068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145914" y="60630"/>
            <a:ext cx="4114801" cy="747524"/>
          </a:xfrm>
        </p:spPr>
        <p:txBody>
          <a:bodyPr/>
          <a:lstStyle/>
          <a:p>
            <a:r>
              <a:rPr lang="en-US" altLang="en-US" sz="3600" dirty="0"/>
              <a:t>k-nearest neighbor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50EA9-5477-4FFD-8AF0-6839E5077A80}"/>
              </a:ext>
            </a:extLst>
          </p:cNvPr>
          <p:cNvGrpSpPr/>
          <p:nvPr/>
        </p:nvGrpSpPr>
        <p:grpSpPr>
          <a:xfrm>
            <a:off x="622521" y="838080"/>
            <a:ext cx="3276600" cy="2773004"/>
            <a:chOff x="228600" y="1411153"/>
            <a:chExt cx="4038600" cy="3417888"/>
          </a:xfrm>
        </p:grpSpPr>
        <p:grpSp>
          <p:nvGrpSpPr>
            <p:cNvPr id="76803" name="Group 3"/>
            <p:cNvGrpSpPr>
              <a:grpSpLocks/>
            </p:cNvGrpSpPr>
            <p:nvPr/>
          </p:nvGrpSpPr>
          <p:grpSpPr bwMode="auto">
            <a:xfrm>
              <a:off x="228600" y="1411153"/>
              <a:ext cx="4038600" cy="3417888"/>
              <a:chOff x="4267200" y="2667000"/>
              <a:chExt cx="4038600" cy="3417332"/>
            </a:xfrm>
          </p:grpSpPr>
          <p:sp>
            <p:nvSpPr>
              <p:cNvPr id="76806" name="TextBox 4"/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7" name="TextBox 5"/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8" name="TextBox 6"/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09" name="TextBox 7"/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0" name="TextBox 8"/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1" name="TextBox 9"/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2" name="TextBox 10"/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3" name="TextBox 11"/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76814" name="TextBox 12"/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5" name="TextBox 13"/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6" name="TextBox 14"/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7" name="TextBox 15"/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8" name="TextBox 16"/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19" name="TextBox 17"/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6820" name="TextBox 18"/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823" name="TextBox 21"/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76824" name="TextBox 22"/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1600200" y="2630353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2728913" y="3087553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77FCF10-EB44-487A-828C-2D12C679F325}"/>
              </a:ext>
            </a:extLst>
          </p:cNvPr>
          <p:cNvGrpSpPr/>
          <p:nvPr/>
        </p:nvGrpSpPr>
        <p:grpSpPr>
          <a:xfrm>
            <a:off x="4917332" y="838081"/>
            <a:ext cx="3276600" cy="2773003"/>
            <a:chOff x="4495800" y="1447800"/>
            <a:chExt cx="4038600" cy="3417888"/>
          </a:xfrm>
        </p:grpSpPr>
        <p:grpSp>
          <p:nvGrpSpPr>
            <p:cNvPr id="27" name="Group 3">
              <a:extLst>
                <a:ext uri="{FF2B5EF4-FFF2-40B4-BE49-F238E27FC236}">
                  <a16:creationId xmlns:a16="http://schemas.microsoft.com/office/drawing/2014/main" id="{717BC89F-9E9A-46A3-8DD5-DAC8C1B9E2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33" name="TextBox 4">
                <a:extLst>
                  <a:ext uri="{FF2B5EF4-FFF2-40B4-BE49-F238E27FC236}">
                    <a16:creationId xmlns:a16="http://schemas.microsoft.com/office/drawing/2014/main" id="{41BEFD37-6A7A-4241-A57B-BED5110C3D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4" name="TextBox 5">
                <a:extLst>
                  <a:ext uri="{FF2B5EF4-FFF2-40B4-BE49-F238E27FC236}">
                    <a16:creationId xmlns:a16="http://schemas.microsoft.com/office/drawing/2014/main" id="{1CDFD999-1A9D-4EA9-AA9B-4AA62D5240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5" name="TextBox 6">
                <a:extLst>
                  <a:ext uri="{FF2B5EF4-FFF2-40B4-BE49-F238E27FC236}">
                    <a16:creationId xmlns:a16="http://schemas.microsoft.com/office/drawing/2014/main" id="{B229118F-321B-477D-A8FE-804EB0B1EA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6" name="TextBox 7">
                <a:extLst>
                  <a:ext uri="{FF2B5EF4-FFF2-40B4-BE49-F238E27FC236}">
                    <a16:creationId xmlns:a16="http://schemas.microsoft.com/office/drawing/2014/main" id="{12FB4F02-C3BA-4928-B7F2-0D72B1E393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7" name="TextBox 8">
                <a:extLst>
                  <a:ext uri="{FF2B5EF4-FFF2-40B4-BE49-F238E27FC236}">
                    <a16:creationId xmlns:a16="http://schemas.microsoft.com/office/drawing/2014/main" id="{27335A2E-C7CC-4D68-AF7B-53C06F2DA3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8" name="TextBox 9">
                <a:extLst>
                  <a:ext uri="{FF2B5EF4-FFF2-40B4-BE49-F238E27FC236}">
                    <a16:creationId xmlns:a16="http://schemas.microsoft.com/office/drawing/2014/main" id="{AE74C34E-9C55-46EE-B996-60A1638F0A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39" name="TextBox 10">
                <a:extLst>
                  <a:ext uri="{FF2B5EF4-FFF2-40B4-BE49-F238E27FC236}">
                    <a16:creationId xmlns:a16="http://schemas.microsoft.com/office/drawing/2014/main" id="{F0FE93A9-B975-4D7F-AC3B-87B4C567EB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40" name="TextBox 11">
                <a:extLst>
                  <a:ext uri="{FF2B5EF4-FFF2-40B4-BE49-F238E27FC236}">
                    <a16:creationId xmlns:a16="http://schemas.microsoft.com/office/drawing/2014/main" id="{5920F850-4C16-4A09-AB83-E8648E9FEB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41" name="TextBox 12">
                <a:extLst>
                  <a:ext uri="{FF2B5EF4-FFF2-40B4-BE49-F238E27FC236}">
                    <a16:creationId xmlns:a16="http://schemas.microsoft.com/office/drawing/2014/main" id="{A2217333-3DE1-42F3-8993-755BDA248F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2" name="TextBox 13">
                <a:extLst>
                  <a:ext uri="{FF2B5EF4-FFF2-40B4-BE49-F238E27FC236}">
                    <a16:creationId xmlns:a16="http://schemas.microsoft.com/office/drawing/2014/main" id="{39DC9B14-A704-4F61-BD8A-8426F68133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3" name="TextBox 14">
                <a:extLst>
                  <a:ext uri="{FF2B5EF4-FFF2-40B4-BE49-F238E27FC236}">
                    <a16:creationId xmlns:a16="http://schemas.microsoft.com/office/drawing/2014/main" id="{06E5EB3B-6F6B-4D89-8AE7-483E6F0B5F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4" name="TextBox 15">
                <a:extLst>
                  <a:ext uri="{FF2B5EF4-FFF2-40B4-BE49-F238E27FC236}">
                    <a16:creationId xmlns:a16="http://schemas.microsoft.com/office/drawing/2014/main" id="{2F6F7236-92A4-4397-BAC0-9349E086C9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5" name="TextBox 16">
                <a:extLst>
                  <a:ext uri="{FF2B5EF4-FFF2-40B4-BE49-F238E27FC236}">
                    <a16:creationId xmlns:a16="http://schemas.microsoft.com/office/drawing/2014/main" id="{489B9023-ED0F-4436-9753-08189E376F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6" name="TextBox 17">
                <a:extLst>
                  <a:ext uri="{FF2B5EF4-FFF2-40B4-BE49-F238E27FC236}">
                    <a16:creationId xmlns:a16="http://schemas.microsoft.com/office/drawing/2014/main" id="{EEB774DF-6F90-4540-8DB9-1A9DE41F74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47" name="TextBox 18">
                <a:extLst>
                  <a:ext uri="{FF2B5EF4-FFF2-40B4-BE49-F238E27FC236}">
                    <a16:creationId xmlns:a16="http://schemas.microsoft.com/office/drawing/2014/main" id="{9A3A4060-D805-498B-9BD9-4FE87E7B9E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2FA5EF4D-5994-4BB6-AB68-EBFF5F5849C5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53505925-5AA4-4D3E-BCD5-C86963CAF475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21">
                <a:extLst>
                  <a:ext uri="{FF2B5EF4-FFF2-40B4-BE49-F238E27FC236}">
                    <a16:creationId xmlns:a16="http://schemas.microsoft.com/office/drawing/2014/main" id="{B65DD270-00F6-4473-9E2D-8EB93F248E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51" name="TextBox 22">
                <a:extLst>
                  <a:ext uri="{FF2B5EF4-FFF2-40B4-BE49-F238E27FC236}">
                    <a16:creationId xmlns:a16="http://schemas.microsoft.com/office/drawing/2014/main" id="{223A1697-9ED3-499A-B1CF-3977165810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28" name="TextBox 23">
              <a:extLst>
                <a:ext uri="{FF2B5EF4-FFF2-40B4-BE49-F238E27FC236}">
                  <a16:creationId xmlns:a16="http://schemas.microsoft.com/office/drawing/2014/main" id="{06395E08-E244-402F-93A1-FFF0BD5B21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E9C5ACC8-9098-4EA3-A380-87B794B45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95E353F-1FC3-4205-B410-9C245E349013}"/>
                </a:ext>
              </a:extLst>
            </p:cNvPr>
            <p:cNvSpPr/>
            <p:nvPr/>
          </p:nvSpPr>
          <p:spPr>
            <a:xfrm>
              <a:off x="5867400" y="2438400"/>
              <a:ext cx="381000" cy="609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6768588-F58A-4A86-A561-D959F9DD1965}"/>
                </a:ext>
              </a:extLst>
            </p:cNvPr>
            <p:cNvSpPr/>
            <p:nvPr/>
          </p:nvSpPr>
          <p:spPr>
            <a:xfrm>
              <a:off x="6781800" y="3048000"/>
              <a:ext cx="533400" cy="6096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5D19D303-388A-4C15-8953-BC80495FCF66}"/>
              </a:ext>
            </a:extLst>
          </p:cNvPr>
          <p:cNvSpPr txBox="1">
            <a:spLocks/>
          </p:cNvSpPr>
          <p:nvPr/>
        </p:nvSpPr>
        <p:spPr bwMode="auto">
          <a:xfrm>
            <a:off x="6929168" y="584712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1-nearest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C8FDD32-BA6E-4D70-8121-F0B571BD3941}"/>
              </a:ext>
            </a:extLst>
          </p:cNvPr>
          <p:cNvGrpSpPr/>
          <p:nvPr/>
        </p:nvGrpSpPr>
        <p:grpSpPr>
          <a:xfrm>
            <a:off x="637112" y="3887950"/>
            <a:ext cx="3291475" cy="2785592"/>
            <a:chOff x="4495800" y="1447800"/>
            <a:chExt cx="4038600" cy="3417888"/>
          </a:xfrm>
        </p:grpSpPr>
        <p:grpSp>
          <p:nvGrpSpPr>
            <p:cNvPr id="54" name="Group 3">
              <a:extLst>
                <a:ext uri="{FF2B5EF4-FFF2-40B4-BE49-F238E27FC236}">
                  <a16:creationId xmlns:a16="http://schemas.microsoft.com/office/drawing/2014/main" id="{8F9603C8-475C-410C-BDB7-713F4F09B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59" name="TextBox 4">
                <a:extLst>
                  <a:ext uri="{FF2B5EF4-FFF2-40B4-BE49-F238E27FC236}">
                    <a16:creationId xmlns:a16="http://schemas.microsoft.com/office/drawing/2014/main" id="{2E97B880-69A5-41A6-832C-9434F7E368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0" name="TextBox 5">
                <a:extLst>
                  <a:ext uri="{FF2B5EF4-FFF2-40B4-BE49-F238E27FC236}">
                    <a16:creationId xmlns:a16="http://schemas.microsoft.com/office/drawing/2014/main" id="{08CFA6C6-BB6F-4E53-B7C7-0A081A2472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1" name="TextBox 6">
                <a:extLst>
                  <a:ext uri="{FF2B5EF4-FFF2-40B4-BE49-F238E27FC236}">
                    <a16:creationId xmlns:a16="http://schemas.microsoft.com/office/drawing/2014/main" id="{0CF2A335-CE1F-40FD-9580-4AC332CDC3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2" name="TextBox 7">
                <a:extLst>
                  <a:ext uri="{FF2B5EF4-FFF2-40B4-BE49-F238E27FC236}">
                    <a16:creationId xmlns:a16="http://schemas.microsoft.com/office/drawing/2014/main" id="{772F222C-120A-4548-92FE-77948D95A9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3" name="TextBox 8">
                <a:extLst>
                  <a:ext uri="{FF2B5EF4-FFF2-40B4-BE49-F238E27FC236}">
                    <a16:creationId xmlns:a16="http://schemas.microsoft.com/office/drawing/2014/main" id="{38684AA7-4273-4FA0-8B46-CB77206462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4" name="TextBox 9">
                <a:extLst>
                  <a:ext uri="{FF2B5EF4-FFF2-40B4-BE49-F238E27FC236}">
                    <a16:creationId xmlns:a16="http://schemas.microsoft.com/office/drawing/2014/main" id="{9F4F4A58-3EB3-422A-AA69-11FF6F565A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5" name="TextBox 10">
                <a:extLst>
                  <a:ext uri="{FF2B5EF4-FFF2-40B4-BE49-F238E27FC236}">
                    <a16:creationId xmlns:a16="http://schemas.microsoft.com/office/drawing/2014/main" id="{73353E4B-92A7-41A4-973C-1E7A93B229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6" name="TextBox 11">
                <a:extLst>
                  <a:ext uri="{FF2B5EF4-FFF2-40B4-BE49-F238E27FC236}">
                    <a16:creationId xmlns:a16="http://schemas.microsoft.com/office/drawing/2014/main" id="{5CA15B7F-A8AC-41FD-9D7C-AD8520DB0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67" name="TextBox 12">
                <a:extLst>
                  <a:ext uri="{FF2B5EF4-FFF2-40B4-BE49-F238E27FC236}">
                    <a16:creationId xmlns:a16="http://schemas.microsoft.com/office/drawing/2014/main" id="{613C3CC7-47BF-4F1C-916C-63DF229F2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68" name="TextBox 13">
                <a:extLst>
                  <a:ext uri="{FF2B5EF4-FFF2-40B4-BE49-F238E27FC236}">
                    <a16:creationId xmlns:a16="http://schemas.microsoft.com/office/drawing/2014/main" id="{3663AC9A-0385-4E36-9287-7932EDD1BB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69" name="TextBox 14">
                <a:extLst>
                  <a:ext uri="{FF2B5EF4-FFF2-40B4-BE49-F238E27FC236}">
                    <a16:creationId xmlns:a16="http://schemas.microsoft.com/office/drawing/2014/main" id="{E9660A9A-8F0B-457B-8CD7-8A89F615B8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0" name="TextBox 15">
                <a:extLst>
                  <a:ext uri="{FF2B5EF4-FFF2-40B4-BE49-F238E27FC236}">
                    <a16:creationId xmlns:a16="http://schemas.microsoft.com/office/drawing/2014/main" id="{FE36CCEE-22AF-406F-AEE3-FD4D7DE289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1" name="TextBox 16">
                <a:extLst>
                  <a:ext uri="{FF2B5EF4-FFF2-40B4-BE49-F238E27FC236}">
                    <a16:creationId xmlns:a16="http://schemas.microsoft.com/office/drawing/2014/main" id="{D89C7FAC-D4FC-406E-8380-649904007E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2" name="TextBox 17">
                <a:extLst>
                  <a:ext uri="{FF2B5EF4-FFF2-40B4-BE49-F238E27FC236}">
                    <a16:creationId xmlns:a16="http://schemas.microsoft.com/office/drawing/2014/main" id="{0DDA7714-3DD9-42C1-88BD-6BEC817288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73" name="TextBox 18">
                <a:extLst>
                  <a:ext uri="{FF2B5EF4-FFF2-40B4-BE49-F238E27FC236}">
                    <a16:creationId xmlns:a16="http://schemas.microsoft.com/office/drawing/2014/main" id="{040B0988-4738-4DD0-A50D-02CBDB27B7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2C08A677-43A6-42A8-B764-211E7343EC10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7CC712C1-CD75-407F-B2EE-F7F50802C2C6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21">
                <a:extLst>
                  <a:ext uri="{FF2B5EF4-FFF2-40B4-BE49-F238E27FC236}">
                    <a16:creationId xmlns:a16="http://schemas.microsoft.com/office/drawing/2014/main" id="{711D7C19-5548-4EBE-BEC8-98D52299CF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77" name="TextBox 22">
                <a:extLst>
                  <a:ext uri="{FF2B5EF4-FFF2-40B4-BE49-F238E27FC236}">
                    <a16:creationId xmlns:a16="http://schemas.microsoft.com/office/drawing/2014/main" id="{C5AF9F3F-6371-42B2-A8F7-433D82A035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55" name="TextBox 23">
              <a:extLst>
                <a:ext uri="{FF2B5EF4-FFF2-40B4-BE49-F238E27FC236}">
                  <a16:creationId xmlns:a16="http://schemas.microsoft.com/office/drawing/2014/main" id="{7620E4E0-A75B-4D37-A43B-AF4B624FB2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6" name="TextBox 28">
              <a:extLst>
                <a:ext uri="{FF2B5EF4-FFF2-40B4-BE49-F238E27FC236}">
                  <a16:creationId xmlns:a16="http://schemas.microsoft.com/office/drawing/2014/main" id="{C34D567E-BCC9-4854-B789-68C766F7F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B2D01C8-5ADD-4680-A2FA-6815DCC82880}"/>
                </a:ext>
              </a:extLst>
            </p:cNvPr>
            <p:cNvSpPr/>
            <p:nvPr/>
          </p:nvSpPr>
          <p:spPr>
            <a:xfrm>
              <a:off x="5486400" y="2438400"/>
              <a:ext cx="1066800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7165CBF-288F-4950-99F8-B2F540337AD1}"/>
                </a:ext>
              </a:extLst>
            </p:cNvPr>
            <p:cNvSpPr/>
            <p:nvPr/>
          </p:nvSpPr>
          <p:spPr>
            <a:xfrm>
              <a:off x="6248400" y="2971800"/>
              <a:ext cx="1447800" cy="6858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78" name="Title 1">
            <a:extLst>
              <a:ext uri="{FF2B5EF4-FFF2-40B4-BE49-F238E27FC236}">
                <a16:creationId xmlns:a16="http://schemas.microsoft.com/office/drawing/2014/main" id="{CAF27927-4D31-442D-BB20-22DA8C16B6EF}"/>
              </a:ext>
            </a:extLst>
          </p:cNvPr>
          <p:cNvSpPr txBox="1">
            <a:spLocks/>
          </p:cNvSpPr>
          <p:nvPr/>
        </p:nvSpPr>
        <p:spPr bwMode="auto">
          <a:xfrm>
            <a:off x="2653200" y="3743982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3-nearest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C43FC6D-41A1-458F-B125-66AB6EFFF04C}"/>
              </a:ext>
            </a:extLst>
          </p:cNvPr>
          <p:cNvGrpSpPr/>
          <p:nvPr/>
        </p:nvGrpSpPr>
        <p:grpSpPr>
          <a:xfrm>
            <a:off x="4913899" y="3867491"/>
            <a:ext cx="3326948" cy="2815614"/>
            <a:chOff x="4495800" y="1447800"/>
            <a:chExt cx="4038600" cy="3417888"/>
          </a:xfrm>
        </p:grpSpPr>
        <p:grpSp>
          <p:nvGrpSpPr>
            <p:cNvPr id="80" name="Group 3">
              <a:extLst>
                <a:ext uri="{FF2B5EF4-FFF2-40B4-BE49-F238E27FC236}">
                  <a16:creationId xmlns:a16="http://schemas.microsoft.com/office/drawing/2014/main" id="{602DC4F3-8B8D-41F9-88B1-E1B971B6E9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800" y="1447800"/>
              <a:ext cx="4038600" cy="3417888"/>
              <a:chOff x="4267200" y="2667000"/>
              <a:chExt cx="4038600" cy="3417332"/>
            </a:xfrm>
          </p:grpSpPr>
          <p:sp>
            <p:nvSpPr>
              <p:cNvPr id="85" name="TextBox 4">
                <a:extLst>
                  <a:ext uri="{FF2B5EF4-FFF2-40B4-BE49-F238E27FC236}">
                    <a16:creationId xmlns:a16="http://schemas.microsoft.com/office/drawing/2014/main" id="{17207DCB-663B-4956-AF6B-2C33A87BD6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6" name="TextBox 5">
                <a:extLst>
                  <a:ext uri="{FF2B5EF4-FFF2-40B4-BE49-F238E27FC236}">
                    <a16:creationId xmlns:a16="http://schemas.microsoft.com/office/drawing/2014/main" id="{2B22704B-88F2-4906-BABC-5551C46229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35052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7" name="TextBox 6">
                <a:extLst>
                  <a:ext uri="{FF2B5EF4-FFF2-40B4-BE49-F238E27FC236}">
                    <a16:creationId xmlns:a16="http://schemas.microsoft.com/office/drawing/2014/main" id="{256B34CF-92E3-4B25-A7B0-B01413374E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6600" y="4191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8" name="TextBox 7">
                <a:extLst>
                  <a:ext uri="{FF2B5EF4-FFF2-40B4-BE49-F238E27FC236}">
                    <a16:creationId xmlns:a16="http://schemas.microsoft.com/office/drawing/2014/main" id="{1E8E7BE7-33DD-494E-B8C9-89F88228D6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00" y="4038600"/>
                <a:ext cx="228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89" name="TextBox 8">
                <a:extLst>
                  <a:ext uri="{FF2B5EF4-FFF2-40B4-BE49-F238E27FC236}">
                    <a16:creationId xmlns:a16="http://schemas.microsoft.com/office/drawing/2014/main" id="{88B80420-5C50-4AEC-8DAE-132DF37957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2895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0" name="TextBox 9">
                <a:extLst>
                  <a:ext uri="{FF2B5EF4-FFF2-40B4-BE49-F238E27FC236}">
                    <a16:creationId xmlns:a16="http://schemas.microsoft.com/office/drawing/2014/main" id="{09E356D1-74F5-4B86-92AC-75E03646EC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3429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1" name="TextBox 10">
                <a:extLst>
                  <a:ext uri="{FF2B5EF4-FFF2-40B4-BE49-F238E27FC236}">
                    <a16:creationId xmlns:a16="http://schemas.microsoft.com/office/drawing/2014/main" id="{EE46008A-6674-4D09-9988-A730302541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0480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2" name="TextBox 11">
                <a:extLst>
                  <a:ext uri="{FF2B5EF4-FFF2-40B4-BE49-F238E27FC236}">
                    <a16:creationId xmlns:a16="http://schemas.microsoft.com/office/drawing/2014/main" id="{1809A2AF-A102-44C6-A7AC-C8D282F9B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36576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</a:p>
            </p:txBody>
          </p:sp>
          <p:sp>
            <p:nvSpPr>
              <p:cNvPr id="93" name="TextBox 12">
                <a:extLst>
                  <a:ext uri="{FF2B5EF4-FFF2-40B4-BE49-F238E27FC236}">
                    <a16:creationId xmlns:a16="http://schemas.microsoft.com/office/drawing/2014/main" id="{612A61C1-089B-41A2-A775-5E895F9059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2200" y="3352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4" name="TextBox 13">
                <a:extLst>
                  <a:ext uri="{FF2B5EF4-FFF2-40B4-BE49-F238E27FC236}">
                    <a16:creationId xmlns:a16="http://schemas.microsoft.com/office/drawing/2014/main" id="{0303DC02-3AAA-4EC3-92E3-B6119232A2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4196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5" name="TextBox 14">
                <a:extLst>
                  <a:ext uri="{FF2B5EF4-FFF2-40B4-BE49-F238E27FC236}">
                    <a16:creationId xmlns:a16="http://schemas.microsoft.com/office/drawing/2014/main" id="{72D17032-6DA9-49D4-9FCB-BC4DBF8728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648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6" name="TextBox 15">
                <a:extLst>
                  <a:ext uri="{FF2B5EF4-FFF2-40B4-BE49-F238E27FC236}">
                    <a16:creationId xmlns:a16="http://schemas.microsoft.com/office/drawing/2014/main" id="{F386A54C-6FAE-4D59-A51E-D7F01F77B1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41148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7" name="TextBox 16">
                <a:extLst>
                  <a:ext uri="{FF2B5EF4-FFF2-40B4-BE49-F238E27FC236}">
                    <a16:creationId xmlns:a16="http://schemas.microsoft.com/office/drawing/2014/main" id="{1F9F217A-55C5-47C5-A37C-6757399246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43600" y="50292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8" name="TextBox 17">
                <a:extLst>
                  <a:ext uri="{FF2B5EF4-FFF2-40B4-BE49-F238E27FC236}">
                    <a16:creationId xmlns:a16="http://schemas.microsoft.com/office/drawing/2014/main" id="{521BF76F-B700-43D7-98B8-8D345F114B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4343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99" name="TextBox 18">
                <a:extLst>
                  <a:ext uri="{FF2B5EF4-FFF2-40B4-BE49-F238E27FC236}">
                    <a16:creationId xmlns:a16="http://schemas.microsoft.com/office/drawing/2014/main" id="{12DD4858-391B-41BF-BA55-087A210751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62400"/>
                <a:ext cx="3257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476E33B3-E51F-4899-BB72-178FF7F3CD85}"/>
                  </a:ext>
                </a:extLst>
              </p:cNvPr>
              <p:cNvCxnSpPr/>
              <p:nvPr/>
            </p:nvCxnSpPr>
            <p:spPr>
              <a:xfrm rot="5400000" flipH="1" flipV="1">
                <a:off x="3389555" y="4152658"/>
                <a:ext cx="2972904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D1EDEFDC-A3F2-4CD5-A787-BF87542E5822}"/>
                  </a:ext>
                </a:extLst>
              </p:cNvPr>
              <p:cNvCxnSpPr/>
              <p:nvPr/>
            </p:nvCxnSpPr>
            <p:spPr>
              <a:xfrm flipV="1">
                <a:off x="4876800" y="5638317"/>
                <a:ext cx="3429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21">
                <a:extLst>
                  <a:ext uri="{FF2B5EF4-FFF2-40B4-BE49-F238E27FC236}">
                    <a16:creationId xmlns:a16="http://schemas.microsoft.com/office/drawing/2014/main" id="{DDE8909B-C17E-4BDC-837A-A1B2C2B658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7200" y="51816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</a:p>
            </p:txBody>
          </p:sp>
          <p:sp>
            <p:nvSpPr>
              <p:cNvPr id="103" name="TextBox 22">
                <a:extLst>
                  <a:ext uri="{FF2B5EF4-FFF2-40B4-BE49-F238E27FC236}">
                    <a16:creationId xmlns:a16="http://schemas.microsoft.com/office/drawing/2014/main" id="{7034C39E-6FC2-4CB8-9FAC-04B9D26A48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5715000"/>
                <a:ext cx="42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x1</a:t>
                </a:r>
              </a:p>
            </p:txBody>
          </p:sp>
        </p:grpSp>
        <p:sp>
          <p:nvSpPr>
            <p:cNvPr id="81" name="TextBox 23">
              <a:extLst>
                <a:ext uri="{FF2B5EF4-FFF2-40B4-BE49-F238E27FC236}">
                  <a16:creationId xmlns:a16="http://schemas.microsoft.com/office/drawing/2014/main" id="{CFE0232C-99F8-4640-9AAF-573C2D7C4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2667000"/>
              <a:ext cx="3190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82" name="TextBox 28">
              <a:extLst>
                <a:ext uri="{FF2B5EF4-FFF2-40B4-BE49-F238E27FC236}">
                  <a16:creationId xmlns:a16="http://schemas.microsoft.com/office/drawing/2014/main" id="{969BB916-E0BB-46FE-9D97-C0D86A3E9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6113" y="3124200"/>
              <a:ext cx="3190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A1A04EC-37B8-4794-8CBE-A1DA34C47AB6}"/>
                </a:ext>
              </a:extLst>
            </p:cNvPr>
            <p:cNvSpPr/>
            <p:nvPr/>
          </p:nvSpPr>
          <p:spPr>
            <a:xfrm rot="2565105">
              <a:off x="5334000" y="2286000"/>
              <a:ext cx="1447800" cy="11430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CEB72C8-8486-4466-BF30-BC3C89AC03A8}"/>
                </a:ext>
              </a:extLst>
            </p:cNvPr>
            <p:cNvSpPr/>
            <p:nvPr/>
          </p:nvSpPr>
          <p:spPr>
            <a:xfrm>
              <a:off x="6096000" y="2743200"/>
              <a:ext cx="2209800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104" name="Title 1">
            <a:extLst>
              <a:ext uri="{FF2B5EF4-FFF2-40B4-BE49-F238E27FC236}">
                <a16:creationId xmlns:a16="http://schemas.microsoft.com/office/drawing/2014/main" id="{CD9A390D-CBB7-47C5-AAAD-97B6CB3A4C6F}"/>
              </a:ext>
            </a:extLst>
          </p:cNvPr>
          <p:cNvSpPr txBox="1">
            <a:spLocks/>
          </p:cNvSpPr>
          <p:nvPr/>
        </p:nvSpPr>
        <p:spPr bwMode="auto">
          <a:xfrm>
            <a:off x="7057647" y="3739219"/>
            <a:ext cx="2096479" cy="74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400" kern="0" dirty="0"/>
              <a:t>5-nearest</a:t>
            </a:r>
          </a:p>
        </p:txBody>
      </p:sp>
    </p:spTree>
    <p:extLst>
      <p:ext uri="{BB962C8B-B14F-4D97-AF65-F5344CB8AC3E}">
        <p14:creationId xmlns:p14="http://schemas.microsoft.com/office/powerpoint/2010/main" val="43216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8" grpId="0"/>
      <p:bldP spid="10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032771"/>
            <a:ext cx="7277100" cy="662781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Find a </a:t>
            </a:r>
            <a:r>
              <a:rPr lang="en-US" altLang="en-US" i="1" dirty="0"/>
              <a:t>linear function </a:t>
            </a:r>
            <a:r>
              <a:rPr lang="en-US" altLang="en-US" dirty="0"/>
              <a:t>to separate the classes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2667000" y="2590800"/>
            <a:ext cx="3276600" cy="533400"/>
          </a:xfrm>
          <a:prstGeom prst="line">
            <a:avLst/>
          </a:prstGeom>
          <a:ln w="38100">
            <a:solidFill>
              <a:srgbClr val="CC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L.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Lazebnik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C7A4456-284E-4029-B53F-C35B6F2E0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1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97146079-5A06-4DD3-B32C-069D0D0AC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2133600"/>
            <a:ext cx="129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examples from class 2</a:t>
            </a:r>
          </a:p>
        </p:txBody>
      </p:sp>
    </p:spTree>
    <p:extLst>
      <p:ext uri="{BB962C8B-B14F-4D97-AF65-F5344CB8AC3E}">
        <p14:creationId xmlns:p14="http://schemas.microsoft.com/office/powerpoint/2010/main" val="228191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Classifier: Naïve Bayes</a:t>
            </a:r>
          </a:p>
        </p:txBody>
      </p:sp>
      <p:sp>
        <p:nvSpPr>
          <p:cNvPr id="4" name="Oval 3"/>
          <p:cNvSpPr/>
          <p:nvPr/>
        </p:nvSpPr>
        <p:spPr>
          <a:xfrm>
            <a:off x="6321357" y="3581400"/>
            <a:ext cx="5715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7216706" y="3581400"/>
            <a:ext cx="545965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8073957" y="3581400"/>
            <a:ext cx="6096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x</a:t>
            </a:r>
            <a:r>
              <a:rPr lang="en-US" sz="1800" baseline="-250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7235757" y="220980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y</a:t>
            </a:r>
            <a:endParaRPr lang="en-US" sz="1800" baseline="-250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8" idx="4"/>
          </p:cNvCxnSpPr>
          <p:nvPr/>
        </p:nvCxnSpPr>
        <p:spPr>
          <a:xfrm rot="5400000">
            <a:off x="6683307" y="2762250"/>
            <a:ext cx="838200" cy="800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4"/>
          </p:cNvCxnSpPr>
          <p:nvPr/>
        </p:nvCxnSpPr>
        <p:spPr>
          <a:xfrm rot="5400000">
            <a:off x="7102407" y="3105150"/>
            <a:ext cx="762000" cy="38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4"/>
          </p:cNvCxnSpPr>
          <p:nvPr/>
        </p:nvCxnSpPr>
        <p:spPr>
          <a:xfrm rot="16200000" flipH="1">
            <a:off x="7521507" y="2724150"/>
            <a:ext cx="762000" cy="8001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30" name="Content Placeholder 1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altLang="en-US" dirty="0"/>
              <a:t>Conditional probability model over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E8D92-E651-43D3-B298-4EEEF581E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62200"/>
            <a:ext cx="5744980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EA9C3A-C2C7-4BC4-A4B0-0C343B8D9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858" y="1619249"/>
            <a:ext cx="1381125" cy="552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7F78D3-3C9A-4C17-82A1-2EA71D4C5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77" y="4986608"/>
            <a:ext cx="4943475" cy="11525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B4B3B4-D18F-4E73-AB0C-689EFEF73C23}"/>
              </a:ext>
            </a:extLst>
          </p:cNvPr>
          <p:cNvSpPr txBox="1"/>
          <p:nvPr/>
        </p:nvSpPr>
        <p:spPr>
          <a:xfrm>
            <a:off x="533400" y="4373562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Classifier:</a:t>
            </a:r>
          </a:p>
        </p:txBody>
      </p:sp>
    </p:spTree>
    <p:extLst>
      <p:ext uri="{BB962C8B-B14F-4D97-AF65-F5344CB8AC3E}">
        <p14:creationId xmlns:p14="http://schemas.microsoft.com/office/powerpoint/2010/main" val="222505773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Logistic Regression</a:t>
            </a:r>
          </a:p>
        </p:txBody>
      </p:sp>
      <p:grpSp>
        <p:nvGrpSpPr>
          <p:cNvPr id="83971" name="Group 25"/>
          <p:cNvGrpSpPr>
            <a:grpSpLocks/>
          </p:cNvGrpSpPr>
          <p:nvPr/>
        </p:nvGrpSpPr>
        <p:grpSpPr bwMode="auto">
          <a:xfrm rot="-2034317">
            <a:off x="5443538" y="1241425"/>
            <a:ext cx="2471737" cy="1665288"/>
            <a:chOff x="5334000" y="1447701"/>
            <a:chExt cx="2590800" cy="1665003"/>
          </a:xfrm>
        </p:grpSpPr>
        <p:sp>
          <p:nvSpPr>
            <p:cNvPr id="83990" name="TextBox 15"/>
            <p:cNvSpPr txBox="1">
              <a:spLocks noChangeArrowheads="1"/>
            </p:cNvSpPr>
            <p:nvPr/>
          </p:nvSpPr>
          <p:spPr bwMode="auto">
            <a:xfrm>
              <a:off x="6629400" y="2057400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1" name="TextBox 16"/>
            <p:cNvSpPr txBox="1">
              <a:spLocks noChangeArrowheads="1"/>
            </p:cNvSpPr>
            <p:nvPr/>
          </p:nvSpPr>
          <p:spPr bwMode="auto">
            <a:xfrm>
              <a:off x="7162800" y="2057400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2" name="TextBox 17"/>
            <p:cNvSpPr txBox="1">
              <a:spLocks noChangeArrowheads="1"/>
            </p:cNvSpPr>
            <p:nvPr/>
          </p:nvSpPr>
          <p:spPr bwMode="auto">
            <a:xfrm>
              <a:off x="7162800" y="2743312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3" name="TextBox 18"/>
            <p:cNvSpPr txBox="1">
              <a:spLocks noChangeArrowheads="1"/>
            </p:cNvSpPr>
            <p:nvPr/>
          </p:nvSpPr>
          <p:spPr bwMode="auto">
            <a:xfrm>
              <a:off x="7696200" y="2590887"/>
              <a:ext cx="22860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4" name="TextBox 19"/>
            <p:cNvSpPr txBox="1">
              <a:spLocks noChangeArrowheads="1"/>
            </p:cNvSpPr>
            <p:nvPr/>
          </p:nvSpPr>
          <p:spPr bwMode="auto">
            <a:xfrm>
              <a:off x="5334000" y="1447701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5" name="TextBox 20"/>
            <p:cNvSpPr txBox="1">
              <a:spLocks noChangeArrowheads="1"/>
            </p:cNvSpPr>
            <p:nvPr/>
          </p:nvSpPr>
          <p:spPr bwMode="auto">
            <a:xfrm>
              <a:off x="5334000" y="1981188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6" name="TextBox 21"/>
            <p:cNvSpPr txBox="1">
              <a:spLocks noChangeArrowheads="1"/>
            </p:cNvSpPr>
            <p:nvPr/>
          </p:nvSpPr>
          <p:spPr bwMode="auto">
            <a:xfrm>
              <a:off x="6324600" y="1600126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3997" name="TextBox 22"/>
            <p:cNvSpPr txBox="1">
              <a:spLocks noChangeArrowheads="1"/>
            </p:cNvSpPr>
            <p:nvPr/>
          </p:nvSpPr>
          <p:spPr bwMode="auto">
            <a:xfrm>
              <a:off x="5791200" y="2232689"/>
              <a:ext cx="312906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</p:grpSp>
      <p:grpSp>
        <p:nvGrpSpPr>
          <p:cNvPr id="83972" name="Group 26"/>
          <p:cNvGrpSpPr>
            <a:grpSpLocks/>
          </p:cNvGrpSpPr>
          <p:nvPr/>
        </p:nvGrpSpPr>
        <p:grpSpPr bwMode="auto">
          <a:xfrm rot="-2022685">
            <a:off x="6386513" y="2392363"/>
            <a:ext cx="1697037" cy="1282700"/>
            <a:chOff x="5410200" y="2895836"/>
            <a:chExt cx="1697330" cy="1283940"/>
          </a:xfrm>
        </p:grpSpPr>
        <p:sp>
          <p:nvSpPr>
            <p:cNvPr id="83985" name="TextBox 24"/>
            <p:cNvSpPr txBox="1">
              <a:spLocks noChangeArrowheads="1"/>
            </p:cNvSpPr>
            <p:nvPr/>
          </p:nvSpPr>
          <p:spPr bwMode="auto">
            <a:xfrm>
              <a:off x="6781800" y="3200685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6" name="TextBox 25"/>
            <p:cNvSpPr txBox="1">
              <a:spLocks noChangeArrowheads="1"/>
            </p:cNvSpPr>
            <p:nvPr/>
          </p:nvSpPr>
          <p:spPr bwMode="auto">
            <a:xfrm>
              <a:off x="5410200" y="3429322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7" name="TextBox 26"/>
            <p:cNvSpPr txBox="1">
              <a:spLocks noChangeArrowheads="1"/>
            </p:cNvSpPr>
            <p:nvPr/>
          </p:nvSpPr>
          <p:spPr bwMode="auto">
            <a:xfrm>
              <a:off x="5562600" y="2895836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8" name="TextBox 27"/>
            <p:cNvSpPr txBox="1">
              <a:spLocks noChangeArrowheads="1"/>
            </p:cNvSpPr>
            <p:nvPr/>
          </p:nvSpPr>
          <p:spPr bwMode="auto">
            <a:xfrm>
              <a:off x="6172200" y="3810384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3989" name="TextBox 28"/>
            <p:cNvSpPr txBox="1">
              <a:spLocks noChangeArrowheads="1"/>
            </p:cNvSpPr>
            <p:nvPr/>
          </p:nvSpPr>
          <p:spPr bwMode="auto">
            <a:xfrm>
              <a:off x="6248400" y="3124473"/>
              <a:ext cx="325730" cy="36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  <p:cxnSp>
        <p:nvCxnSpPr>
          <p:cNvPr id="18" name="Straight Arrow Connector 17"/>
          <p:cNvCxnSpPr/>
          <p:nvPr/>
        </p:nvCxnSpPr>
        <p:spPr bwMode="auto">
          <a:xfrm rot="5400000" flipH="1" flipV="1">
            <a:off x="3617913" y="2933700"/>
            <a:ext cx="2973388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 bwMode="auto">
          <a:xfrm flipV="1">
            <a:off x="5105400" y="4419600"/>
            <a:ext cx="3429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5" name="TextBox 32"/>
          <p:cNvSpPr txBox="1">
            <a:spLocks noChangeArrowheads="1"/>
          </p:cNvSpPr>
          <p:nvPr/>
        </p:nvSpPr>
        <p:spPr bwMode="auto">
          <a:xfrm>
            <a:off x="4495800" y="39624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</a:p>
        </p:txBody>
      </p:sp>
      <p:sp>
        <p:nvSpPr>
          <p:cNvPr id="83976" name="TextBox 33"/>
          <p:cNvSpPr txBox="1">
            <a:spLocks noChangeArrowheads="1"/>
          </p:cNvSpPr>
          <p:nvPr/>
        </p:nvSpPr>
        <p:spPr bwMode="auto">
          <a:xfrm>
            <a:off x="5334000" y="44958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334000" y="1981200"/>
            <a:ext cx="33528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8" name="TextBox 23"/>
          <p:cNvSpPr txBox="1">
            <a:spLocks noChangeArrowheads="1"/>
          </p:cNvSpPr>
          <p:nvPr/>
        </p:nvSpPr>
        <p:spPr bwMode="auto">
          <a:xfrm>
            <a:off x="4114800" y="2819400"/>
            <a:ext cx="85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</a:p>
        </p:txBody>
      </p:sp>
      <p:sp>
        <p:nvSpPr>
          <p:cNvPr id="83979" name="TextBox 24"/>
          <p:cNvSpPr txBox="1">
            <a:spLocks noChangeArrowheads="1"/>
          </p:cNvSpPr>
          <p:nvPr/>
        </p:nvSpPr>
        <p:spPr bwMode="auto">
          <a:xfrm>
            <a:off x="6096000" y="4495800"/>
            <a:ext cx="1557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Pitch of voice</a:t>
            </a:r>
          </a:p>
        </p:txBody>
      </p:sp>
      <p:graphicFrame>
        <p:nvGraphicFramePr>
          <p:cNvPr id="83980" name="Object 2"/>
          <p:cNvGraphicFramePr>
            <a:graphicFrameLocks noChangeAspect="1"/>
          </p:cNvGraphicFramePr>
          <p:nvPr/>
        </p:nvGraphicFramePr>
        <p:xfrm>
          <a:off x="1473200" y="4876800"/>
          <a:ext cx="3962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0" name="Equation" r:id="rId3" imgW="1727200" imgH="431800" progId="Equation.3">
                  <p:embed/>
                </p:oleObj>
              </mc:Choice>
              <mc:Fallback>
                <p:oleObj name="Equation" r:id="rId3" imgW="1727200" imgH="431800" progId="Equation.3">
                  <p:embed/>
                  <p:pic>
                    <p:nvPicPr>
                      <p:cNvPr id="8398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4876800"/>
                        <a:ext cx="3962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1" name="TextBox 35"/>
          <p:cNvSpPr txBox="1">
            <a:spLocks noChangeArrowheads="1"/>
          </p:cNvSpPr>
          <p:nvPr/>
        </p:nvSpPr>
        <p:spPr bwMode="auto">
          <a:xfrm>
            <a:off x="5943600" y="2057400"/>
            <a:ext cx="684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p:txBody>
      </p:sp>
      <p:sp>
        <p:nvSpPr>
          <p:cNvPr id="83982" name="TextBox 36"/>
          <p:cNvSpPr txBox="1">
            <a:spLocks noChangeArrowheads="1"/>
          </p:cNvSpPr>
          <p:nvPr/>
        </p:nvSpPr>
        <p:spPr bwMode="auto">
          <a:xfrm>
            <a:off x="6553200" y="3048000"/>
            <a:ext cx="877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p:txBody>
      </p:sp>
      <p:graphicFrame>
        <p:nvGraphicFramePr>
          <p:cNvPr id="83983" name="Object 3"/>
          <p:cNvGraphicFramePr>
            <a:graphicFrameLocks noChangeAspect="1"/>
          </p:cNvGraphicFramePr>
          <p:nvPr/>
        </p:nvGraphicFramePr>
        <p:xfrm>
          <a:off x="1685925" y="6183313"/>
          <a:ext cx="40195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71" name="Equation" r:id="rId5" imgW="2197100" imgH="228600" progId="Equation.3">
                  <p:embed/>
                </p:oleObj>
              </mc:Choice>
              <mc:Fallback>
                <p:oleObj name="Equation" r:id="rId5" imgW="2197100" imgH="228600" progId="Equation.3">
                  <p:embed/>
                  <p:pic>
                    <p:nvPicPr>
                      <p:cNvPr id="839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6183313"/>
                        <a:ext cx="401955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4" name="TextBox 43"/>
          <p:cNvSpPr txBox="1">
            <a:spLocks noChangeArrowheads="1"/>
          </p:cNvSpPr>
          <p:nvPr/>
        </p:nvSpPr>
        <p:spPr bwMode="auto">
          <a:xfrm>
            <a:off x="457200" y="1371600"/>
            <a:ext cx="2925274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Maximize likelihood of label given data, assuming a log-linear model</a:t>
            </a:r>
          </a:p>
        </p:txBody>
      </p:sp>
    </p:spTree>
    <p:extLst>
      <p:ext uri="{BB962C8B-B14F-4D97-AF65-F5344CB8AC3E}">
        <p14:creationId xmlns:p14="http://schemas.microsoft.com/office/powerpoint/2010/main" val="120699094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Logistic Regression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Quick, simple classifier (try it first)</a:t>
            </a:r>
          </a:p>
          <a:p>
            <a:endParaRPr lang="en-US" altLang="en-US"/>
          </a:p>
          <a:p>
            <a:r>
              <a:rPr lang="en-US" altLang="en-US"/>
              <a:t>Outputs a probabilistic label confidence</a:t>
            </a:r>
          </a:p>
          <a:p>
            <a:endParaRPr lang="en-US" altLang="en-US"/>
          </a:p>
          <a:p>
            <a:r>
              <a:rPr lang="en-US" altLang="en-US"/>
              <a:t>Use L2 or L1 regularization</a:t>
            </a:r>
          </a:p>
          <a:p>
            <a:pPr lvl="1"/>
            <a:r>
              <a:rPr lang="en-US" altLang="en-US"/>
              <a:t>L1 does feature selection and is robust to irrelevant features but slower to train</a:t>
            </a:r>
          </a:p>
          <a:p>
            <a:pPr lvl="1"/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48819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6019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6024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5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6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7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8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29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0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1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6032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3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4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5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6036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039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6040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648200" y="2781300"/>
            <a:ext cx="4267200" cy="7239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</p:spTree>
    <p:extLst>
      <p:ext uri="{BB962C8B-B14F-4D97-AF65-F5344CB8AC3E}">
        <p14:creationId xmlns:p14="http://schemas.microsoft.com/office/powerpoint/2010/main" val="3255432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7043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7052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3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4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5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6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7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8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59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7060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1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2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3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7064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067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7068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6800" y="221773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789488" y="257968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987847" y="2549525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7356475" y="30480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835775" y="32766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E024D56-7501-4DD1-B26C-A018BCD2FBD0}"/>
              </a:ext>
            </a:extLst>
          </p:cNvPr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F71F3D-BD55-4A6D-AC51-AD990EBA3DAE}"/>
              </a:ext>
            </a:extLst>
          </p:cNvPr>
          <p:cNvSpPr txBox="1">
            <a:spLocks/>
          </p:cNvSpPr>
          <p:nvPr/>
        </p:nvSpPr>
        <p:spPr bwMode="auto">
          <a:xfrm>
            <a:off x="286966" y="3440620"/>
            <a:ext cx="8686800" cy="328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sz="2600" dirty="0">
                <a:solidFill>
                  <a:prstClr val="black"/>
                </a:solidFill>
              </a:rPr>
              <a:t>How?</a:t>
            </a:r>
          </a:p>
          <a:p>
            <a:pPr marL="0" indent="0">
              <a:buNone/>
              <a:defRPr/>
            </a:pPr>
            <a:r>
              <a:rPr lang="en-US" altLang="en-US" sz="2600" b="1" dirty="0">
                <a:solidFill>
                  <a:srgbClr val="0000FF"/>
                </a:solidFill>
              </a:rPr>
              <a:t>X </a:t>
            </a:r>
            <a:r>
              <a:rPr lang="en-US" altLang="en-US" sz="2600" dirty="0">
                <a:solidFill>
                  <a:srgbClr val="0000FF"/>
                </a:solidFill>
              </a:rPr>
              <a:t>= all data points</a:t>
            </a:r>
            <a:endParaRPr lang="en-US" altLang="en-US" sz="2600" b="1" dirty="0">
              <a:solidFill>
                <a:srgbClr val="0000FF"/>
              </a:solidFill>
            </a:endParaRPr>
          </a:p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prstClr val="black"/>
                </a:solidFill>
              </a:rPr>
              <a:t>Define </a:t>
            </a:r>
            <a:r>
              <a:rPr lang="en-US" altLang="en-US" sz="2400" i="1" dirty="0">
                <a:solidFill>
                  <a:prstClr val="black"/>
                </a:solidFill>
              </a:rPr>
              <a:t>hyperplane </a:t>
            </a:r>
            <a:r>
              <a:rPr lang="en-US" altLang="en-US" sz="2400" b="1" dirty="0" err="1">
                <a:solidFill>
                  <a:prstClr val="black"/>
                </a:solidFill>
              </a:rPr>
              <a:t>tX</a:t>
            </a:r>
            <a:r>
              <a:rPr lang="en-US" altLang="en-US" sz="2400" b="1" dirty="0">
                <a:solidFill>
                  <a:prstClr val="black"/>
                </a:solidFill>
              </a:rPr>
              <a:t>-b = 0</a:t>
            </a:r>
            <a:r>
              <a:rPr lang="en-US" altLang="en-US" sz="2400" dirty="0">
                <a:solidFill>
                  <a:prstClr val="black"/>
                </a:solidFill>
              </a:rPr>
              <a:t>, where </a:t>
            </a:r>
            <a:r>
              <a:rPr lang="en-US" altLang="en-US" sz="2400" b="1" dirty="0">
                <a:solidFill>
                  <a:prstClr val="black"/>
                </a:solidFill>
              </a:rPr>
              <a:t>t </a:t>
            </a:r>
            <a:r>
              <a:rPr lang="en-US" altLang="en-US" sz="2400" dirty="0">
                <a:solidFill>
                  <a:prstClr val="black"/>
                </a:solidFill>
              </a:rPr>
              <a:t>is tangent to hyperplane.</a:t>
            </a:r>
          </a:p>
          <a:p>
            <a:pPr marL="0" indent="0">
              <a:buNone/>
              <a:defRPr/>
            </a:pPr>
            <a:endParaRPr lang="en-US" altLang="en-US" sz="2400" b="1" dirty="0">
              <a:solidFill>
                <a:prstClr val="black"/>
              </a:solidFill>
            </a:endParaRPr>
          </a:p>
          <a:p>
            <a:pPr marL="0" indent="0">
              <a:buNone/>
              <a:defRPr/>
            </a:pPr>
            <a:r>
              <a:rPr lang="en-US" altLang="en-US" sz="2600" dirty="0">
                <a:solidFill>
                  <a:prstClr val="black"/>
                </a:solidFill>
              </a:rPr>
              <a:t>Minimize </a:t>
            </a:r>
            <a:r>
              <a:rPr lang="en-US" altLang="en-US" sz="2600" dirty="0">
                <a:solidFill>
                  <a:srgbClr val="0000FF"/>
                </a:solidFill>
              </a:rPr>
              <a:t>||</a:t>
            </a:r>
            <a:r>
              <a:rPr lang="en-US" altLang="en-US" sz="2600" b="1" dirty="0">
                <a:solidFill>
                  <a:srgbClr val="0000FF"/>
                </a:solidFill>
              </a:rPr>
              <a:t>t</a:t>
            </a:r>
            <a:r>
              <a:rPr lang="en-US" altLang="en-US" sz="2600" dirty="0">
                <a:solidFill>
                  <a:srgbClr val="0000FF"/>
                </a:solidFill>
              </a:rPr>
              <a:t>||</a:t>
            </a:r>
            <a:r>
              <a:rPr lang="en-US" altLang="en-US" sz="2600" b="1" dirty="0">
                <a:solidFill>
                  <a:srgbClr val="0000FF"/>
                </a:solidFill>
              </a:rPr>
              <a:t>  </a:t>
            </a:r>
            <a:r>
              <a:rPr lang="en-US" altLang="en-US" sz="2600" dirty="0" err="1">
                <a:solidFill>
                  <a:srgbClr val="0000FF"/>
                </a:solidFill>
              </a:rPr>
              <a:t>s.t.</a:t>
            </a:r>
            <a:r>
              <a:rPr lang="en-US" altLang="en-US" sz="2600" dirty="0">
                <a:solidFill>
                  <a:srgbClr val="0000FF"/>
                </a:solidFill>
              </a:rPr>
              <a:t>  </a:t>
            </a:r>
            <a:r>
              <a:rPr lang="en-US" altLang="en-US" sz="2600" b="1" dirty="0" err="1">
                <a:solidFill>
                  <a:srgbClr val="0000FF"/>
                </a:solidFill>
              </a:rPr>
              <a:t>tX</a:t>
            </a:r>
            <a:r>
              <a:rPr lang="en-US" altLang="en-US" sz="2600" b="1" dirty="0">
                <a:solidFill>
                  <a:srgbClr val="0000FF"/>
                </a:solidFill>
              </a:rPr>
              <a:t>-b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>
                <a:solidFill>
                  <a:prstClr val="black"/>
                </a:solidFill>
              </a:rPr>
              <a:t>produces correct label for all </a:t>
            </a:r>
            <a:r>
              <a:rPr lang="en-US" altLang="en-US" sz="2600" b="1" dirty="0">
                <a:solidFill>
                  <a:prstClr val="black"/>
                </a:solidFill>
              </a:rPr>
              <a:t>X</a:t>
            </a:r>
          </a:p>
          <a:p>
            <a:pPr marL="0" indent="0">
              <a:buNone/>
              <a:defRPr/>
            </a:pPr>
            <a:endParaRPr lang="en-US" alt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471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Linear SVM</a:t>
            </a:r>
          </a:p>
        </p:txBody>
      </p:sp>
      <p:grpSp>
        <p:nvGrpSpPr>
          <p:cNvPr id="88067" name="Group 14"/>
          <p:cNvGrpSpPr>
            <a:grpSpLocks/>
          </p:cNvGrpSpPr>
          <p:nvPr/>
        </p:nvGrpSpPr>
        <p:grpSpPr bwMode="auto">
          <a:xfrm>
            <a:off x="4495800" y="1447800"/>
            <a:ext cx="4038600" cy="3417888"/>
            <a:chOff x="4267200" y="2667000"/>
            <a:chExt cx="4038600" cy="3417332"/>
          </a:xfrm>
        </p:grpSpPr>
        <p:sp>
          <p:nvSpPr>
            <p:cNvPr id="88077" name="TextBox 15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78" name="TextBox 16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79" name="TextBox 17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0" name="TextBox 18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1" name="TextBox 19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2" name="TextBox 20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3" name="TextBox 21"/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4" name="TextBox 22"/>
            <p:cNvSpPr txBox="1">
              <a:spLocks noChangeArrowheads="1"/>
            </p:cNvSpPr>
            <p:nvPr/>
          </p:nvSpPr>
          <p:spPr bwMode="auto">
            <a:xfrm>
              <a:off x="5715000" y="368046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88085" name="TextBox 23"/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6" name="TextBox 24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7" name="TextBox 25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8" name="TextBox 26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89" name="TextBox 27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88090" name="TextBox 28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093" name="TextBox 32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88094" name="TextBox 33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4724400" y="2362200"/>
            <a:ext cx="403860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876800" y="221773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789488" y="2579688"/>
            <a:ext cx="4038600" cy="1524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987847" y="2553106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7356475" y="30480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835775" y="3276600"/>
            <a:ext cx="228600" cy="22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10800000" flipV="1">
            <a:off x="6629400" y="1962150"/>
            <a:ext cx="53340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ED86DE2-E095-4236-866D-AB03C1C403FF}"/>
              </a:ext>
            </a:extLst>
          </p:cNvPr>
          <p:cNvSpPr txBox="1">
            <a:spLocks/>
          </p:cNvSpPr>
          <p:nvPr/>
        </p:nvSpPr>
        <p:spPr bwMode="auto">
          <a:xfrm>
            <a:off x="304800" y="1394619"/>
            <a:ext cx="4046706" cy="180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Find a </a:t>
            </a:r>
            <a:r>
              <a:rPr lang="en-US" altLang="en-US" i="1" dirty="0">
                <a:solidFill>
                  <a:prstClr val="black"/>
                </a:solidFill>
              </a:rPr>
              <a:t>linear function </a:t>
            </a:r>
            <a:br>
              <a:rPr lang="en-US" altLang="en-US" i="1" dirty="0">
                <a:solidFill>
                  <a:prstClr val="black"/>
                </a:solidFill>
              </a:rPr>
            </a:br>
            <a:r>
              <a:rPr lang="en-US" altLang="en-US" dirty="0">
                <a:solidFill>
                  <a:prstClr val="black"/>
                </a:solidFill>
              </a:rPr>
              <a:t>to separate the classes: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00FF"/>
                </a:solidFill>
              </a:rPr>
              <a:t>f(</a:t>
            </a:r>
            <a:r>
              <a:rPr lang="en-US" altLang="en-US" b="1" dirty="0">
                <a:solidFill>
                  <a:srgbClr val="0000FF"/>
                </a:solidFill>
              </a:rPr>
              <a:t>x</a:t>
            </a:r>
            <a:r>
              <a:rPr lang="en-US" altLang="en-US" dirty="0">
                <a:solidFill>
                  <a:srgbClr val="0000FF"/>
                </a:solidFill>
              </a:rPr>
              <a:t>) = </a:t>
            </a:r>
            <a:r>
              <a:rPr lang="en-US" altLang="en-US" dirty="0" err="1">
                <a:solidFill>
                  <a:srgbClr val="0000FF"/>
                </a:solidFill>
              </a:rPr>
              <a:t>sgn</a:t>
            </a:r>
            <a:r>
              <a:rPr lang="en-US" altLang="en-US" dirty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w </a:t>
            </a:r>
            <a:r>
              <a:rPr lang="en-US" altLang="en-US" dirty="0">
                <a:solidFill>
                  <a:srgbClr val="0000FF"/>
                </a:solidFill>
                <a:sym typeface="Symbol" pitchFamily="18" charset="2"/>
              </a:rPr>
              <a:t> </a:t>
            </a:r>
            <a:r>
              <a:rPr lang="en-US" altLang="en-US" b="1" dirty="0">
                <a:solidFill>
                  <a:srgbClr val="0000FF"/>
                </a:solidFill>
              </a:rPr>
              <a:t>x </a:t>
            </a:r>
            <a:r>
              <a:rPr lang="en-US" altLang="en-US" dirty="0">
                <a:solidFill>
                  <a:srgbClr val="0000FF"/>
                </a:solidFill>
              </a:rPr>
              <a:t>+ b)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9109E65-59A7-43DE-8555-11571A731EB8}"/>
              </a:ext>
            </a:extLst>
          </p:cNvPr>
          <p:cNvSpPr txBox="1">
            <a:spLocks/>
          </p:cNvSpPr>
          <p:nvPr/>
        </p:nvSpPr>
        <p:spPr bwMode="auto">
          <a:xfrm>
            <a:off x="669587" y="5239174"/>
            <a:ext cx="8077200" cy="107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dirty="0">
                <a:solidFill>
                  <a:prstClr val="black"/>
                </a:solidFill>
              </a:rPr>
              <a:t>What if my data are not linearly separable?</a:t>
            </a:r>
            <a:endParaRPr lang="en-US" altLang="en-US" dirty="0">
              <a:solidFill>
                <a:srgbClr val="0000FF"/>
              </a:solidFill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485B862-02A3-487D-88B6-DEEB911E3EFE}"/>
              </a:ext>
            </a:extLst>
          </p:cNvPr>
          <p:cNvSpPr txBox="1">
            <a:spLocks/>
          </p:cNvSpPr>
          <p:nvPr/>
        </p:nvSpPr>
        <p:spPr bwMode="auto">
          <a:xfrm>
            <a:off x="938645" y="5952282"/>
            <a:ext cx="7539083" cy="83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sz="2800" dirty="0">
                <a:solidFill>
                  <a:prstClr val="black"/>
                </a:solidFill>
              </a:rPr>
              <a:t>Introduce flexible ‘hinge’ loss (or ‘soft-margin’)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1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5" name="Rectangle 3"/>
          <p:cNvSpPr>
            <a:spLocks noChangeArrowheads="1"/>
          </p:cNvSpPr>
          <p:nvPr/>
        </p:nvSpPr>
        <p:spPr bwMode="auto">
          <a:xfrm>
            <a:off x="228600" y="1066800"/>
            <a:ext cx="8763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Datasets that are linearly separable work out great:</a:t>
            </a:r>
            <a:b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br>
              <a:rPr lang="en-US" altLang="zh-CN" sz="800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endParaRPr lang="en-US" altLang="zh-CN" sz="800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But what if the dataset is just too hard? </a:t>
            </a:r>
            <a:b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</a:br>
            <a:endParaRPr lang="en-US" altLang="zh-CN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zh-CN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We can map it to a higher-dimensional space:</a:t>
            </a:r>
          </a:p>
        </p:txBody>
      </p:sp>
      <p:sp>
        <p:nvSpPr>
          <p:cNvPr id="1155076" name="Text Box 4"/>
          <p:cNvSpPr txBox="1">
            <a:spLocks noChangeArrowheads="1"/>
          </p:cNvSpPr>
          <p:nvPr/>
        </p:nvSpPr>
        <p:spPr bwMode="auto">
          <a:xfrm>
            <a:off x="4267200" y="6324600"/>
            <a:ext cx="342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55077" name="Text Box 5"/>
          <p:cNvSpPr txBox="1">
            <a:spLocks noChangeArrowheads="1"/>
          </p:cNvSpPr>
          <p:nvPr/>
        </p:nvSpPr>
        <p:spPr bwMode="auto">
          <a:xfrm>
            <a:off x="6324600" y="6324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800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x</a:t>
            </a:r>
            <a:endParaRPr lang="en-US" altLang="zh-CN" sz="1800" i="1" baseline="300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95550" y="3462338"/>
            <a:ext cx="4286250" cy="423862"/>
            <a:chOff x="1056" y="2322"/>
            <a:chExt cx="2700" cy="267"/>
          </a:xfrm>
        </p:grpSpPr>
        <p:sp>
          <p:nvSpPr>
            <p:cNvPr id="89134" name="Line 7"/>
            <p:cNvSpPr>
              <a:spLocks noChangeShapeType="1"/>
            </p:cNvSpPr>
            <p:nvPr/>
          </p:nvSpPr>
          <p:spPr bwMode="auto">
            <a:xfrm>
              <a:off x="1056" y="23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5" name="AutoShape 8"/>
            <p:cNvSpPr>
              <a:spLocks noChangeArrowheads="1"/>
            </p:cNvSpPr>
            <p:nvPr/>
          </p:nvSpPr>
          <p:spPr bwMode="auto">
            <a:xfrm>
              <a:off x="13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6" name="Line 9"/>
            <p:cNvSpPr>
              <a:spLocks noChangeShapeType="1"/>
            </p:cNvSpPr>
            <p:nvPr/>
          </p:nvSpPr>
          <p:spPr bwMode="auto">
            <a:xfrm>
              <a:off x="2196" y="23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7" name="Text Box 10"/>
            <p:cNvSpPr txBox="1">
              <a:spLocks noChangeArrowheads="1"/>
            </p:cNvSpPr>
            <p:nvPr/>
          </p:nvSpPr>
          <p:spPr bwMode="auto">
            <a:xfrm>
              <a:off x="2106" y="2358"/>
              <a:ext cx="2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9138" name="AutoShape 11"/>
            <p:cNvSpPr>
              <a:spLocks noChangeArrowheads="1"/>
            </p:cNvSpPr>
            <p:nvPr/>
          </p:nvSpPr>
          <p:spPr bwMode="auto">
            <a:xfrm>
              <a:off x="1563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9" name="AutoShape 12"/>
            <p:cNvSpPr>
              <a:spLocks noChangeArrowheads="1"/>
            </p:cNvSpPr>
            <p:nvPr/>
          </p:nvSpPr>
          <p:spPr bwMode="auto">
            <a:xfrm>
              <a:off x="18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0" name="AutoShape 13"/>
            <p:cNvSpPr>
              <a:spLocks noChangeArrowheads="1"/>
            </p:cNvSpPr>
            <p:nvPr/>
          </p:nvSpPr>
          <p:spPr bwMode="auto">
            <a:xfrm>
              <a:off x="199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1" name="AutoShape 14"/>
            <p:cNvSpPr>
              <a:spLocks noChangeArrowheads="1"/>
            </p:cNvSpPr>
            <p:nvPr/>
          </p:nvSpPr>
          <p:spPr bwMode="auto">
            <a:xfrm>
              <a:off x="25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2" name="AutoShape 15"/>
            <p:cNvSpPr>
              <a:spLocks noChangeArrowheads="1"/>
            </p:cNvSpPr>
            <p:nvPr/>
          </p:nvSpPr>
          <p:spPr bwMode="auto">
            <a:xfrm>
              <a:off x="267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3" name="AutoShape 16"/>
            <p:cNvSpPr>
              <a:spLocks noChangeArrowheads="1"/>
            </p:cNvSpPr>
            <p:nvPr/>
          </p:nvSpPr>
          <p:spPr bwMode="auto">
            <a:xfrm>
              <a:off x="2451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4" name="AutoShape 17"/>
            <p:cNvSpPr>
              <a:spLocks noChangeArrowheads="1"/>
            </p:cNvSpPr>
            <p:nvPr/>
          </p:nvSpPr>
          <p:spPr bwMode="auto">
            <a:xfrm>
              <a:off x="291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5" name="AutoShape 18"/>
            <p:cNvSpPr>
              <a:spLocks noChangeArrowheads="1"/>
            </p:cNvSpPr>
            <p:nvPr/>
          </p:nvSpPr>
          <p:spPr bwMode="auto">
            <a:xfrm>
              <a:off x="30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6" name="AutoShape 19"/>
            <p:cNvSpPr>
              <a:spLocks noChangeArrowheads="1"/>
            </p:cNvSpPr>
            <p:nvPr/>
          </p:nvSpPr>
          <p:spPr bwMode="auto">
            <a:xfrm>
              <a:off x="3375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47" name="Text Box 20"/>
            <p:cNvSpPr txBox="1">
              <a:spLocks noChangeArrowheads="1"/>
            </p:cNvSpPr>
            <p:nvPr/>
          </p:nvSpPr>
          <p:spPr bwMode="auto">
            <a:xfrm>
              <a:off x="3468" y="2322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endParaRPr lang="en-US" altLang="zh-CN" sz="1800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9094" name="Group 21"/>
          <p:cNvGrpSpPr>
            <a:grpSpLocks/>
          </p:cNvGrpSpPr>
          <p:nvPr/>
        </p:nvGrpSpPr>
        <p:grpSpPr bwMode="auto">
          <a:xfrm>
            <a:off x="2457450" y="1752600"/>
            <a:ext cx="4324350" cy="642938"/>
            <a:chOff x="1056" y="1284"/>
            <a:chExt cx="2724" cy="405"/>
          </a:xfrm>
        </p:grpSpPr>
        <p:sp>
          <p:nvSpPr>
            <p:cNvPr id="89118" name="Line 22"/>
            <p:cNvSpPr>
              <a:spLocks noChangeShapeType="1"/>
            </p:cNvSpPr>
            <p:nvPr/>
          </p:nvSpPr>
          <p:spPr bwMode="auto">
            <a:xfrm>
              <a:off x="1056" y="14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9" name="AutoShape 23"/>
            <p:cNvSpPr>
              <a:spLocks noChangeArrowheads="1"/>
            </p:cNvSpPr>
            <p:nvPr/>
          </p:nvSpPr>
          <p:spPr bwMode="auto">
            <a:xfrm>
              <a:off x="13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0" name="Line 24"/>
            <p:cNvSpPr>
              <a:spLocks noChangeShapeType="1"/>
            </p:cNvSpPr>
            <p:nvPr/>
          </p:nvSpPr>
          <p:spPr bwMode="auto">
            <a:xfrm>
              <a:off x="2196" y="14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1" name="Text Box 25"/>
            <p:cNvSpPr txBox="1">
              <a:spLocks noChangeArrowheads="1"/>
            </p:cNvSpPr>
            <p:nvPr/>
          </p:nvSpPr>
          <p:spPr bwMode="auto">
            <a:xfrm>
              <a:off x="2106" y="1458"/>
              <a:ext cx="2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9122" name="AutoShape 26"/>
            <p:cNvSpPr>
              <a:spLocks noChangeArrowheads="1"/>
            </p:cNvSpPr>
            <p:nvPr/>
          </p:nvSpPr>
          <p:spPr bwMode="auto">
            <a:xfrm>
              <a:off x="1563" y="14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3" name="AutoShape 27"/>
            <p:cNvSpPr>
              <a:spLocks noChangeArrowheads="1"/>
            </p:cNvSpPr>
            <p:nvPr/>
          </p:nvSpPr>
          <p:spPr bwMode="auto">
            <a:xfrm>
              <a:off x="1863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4" name="AutoShape 28"/>
            <p:cNvSpPr>
              <a:spLocks noChangeArrowheads="1"/>
            </p:cNvSpPr>
            <p:nvPr/>
          </p:nvSpPr>
          <p:spPr bwMode="auto">
            <a:xfrm>
              <a:off x="199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5" name="AutoShape 29"/>
            <p:cNvSpPr>
              <a:spLocks noChangeArrowheads="1"/>
            </p:cNvSpPr>
            <p:nvPr/>
          </p:nvSpPr>
          <p:spPr bwMode="auto">
            <a:xfrm>
              <a:off x="25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6" name="AutoShape 30"/>
            <p:cNvSpPr>
              <a:spLocks noChangeArrowheads="1"/>
            </p:cNvSpPr>
            <p:nvPr/>
          </p:nvSpPr>
          <p:spPr bwMode="auto">
            <a:xfrm>
              <a:off x="2679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7" name="AutoShape 31"/>
            <p:cNvSpPr>
              <a:spLocks noChangeArrowheads="1"/>
            </p:cNvSpPr>
            <p:nvPr/>
          </p:nvSpPr>
          <p:spPr bwMode="auto">
            <a:xfrm>
              <a:off x="2451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28" name="Line 32"/>
            <p:cNvSpPr>
              <a:spLocks noChangeShapeType="1"/>
            </p:cNvSpPr>
            <p:nvPr/>
          </p:nvSpPr>
          <p:spPr bwMode="auto">
            <a:xfrm>
              <a:off x="2268" y="1302"/>
              <a:ext cx="0" cy="3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9" name="Oval 33"/>
            <p:cNvSpPr>
              <a:spLocks noChangeArrowheads="1"/>
            </p:cNvSpPr>
            <p:nvPr/>
          </p:nvSpPr>
          <p:spPr bwMode="auto">
            <a:xfrm>
              <a:off x="2405" y="139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0" name="Oval 34"/>
            <p:cNvSpPr>
              <a:spLocks noChangeArrowheads="1"/>
            </p:cNvSpPr>
            <p:nvPr/>
          </p:nvSpPr>
          <p:spPr bwMode="auto">
            <a:xfrm>
              <a:off x="1955" y="1387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31" name="Line 35"/>
            <p:cNvSpPr>
              <a:spLocks noChangeShapeType="1"/>
            </p:cNvSpPr>
            <p:nvPr/>
          </p:nvSpPr>
          <p:spPr bwMode="auto">
            <a:xfrm flipH="1" flipV="1">
              <a:off x="247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2" name="Line 36"/>
            <p:cNvSpPr>
              <a:spLocks noChangeShapeType="1"/>
            </p:cNvSpPr>
            <p:nvPr/>
          </p:nvSpPr>
          <p:spPr bwMode="auto">
            <a:xfrm flipH="1" flipV="1">
              <a:off x="202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3" name="Text Box 37"/>
            <p:cNvSpPr txBox="1">
              <a:spLocks noChangeArrowheads="1"/>
            </p:cNvSpPr>
            <p:nvPr/>
          </p:nvSpPr>
          <p:spPr bwMode="auto">
            <a:xfrm>
              <a:off x="3492" y="1410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endParaRPr lang="en-US" altLang="zh-CN" sz="1800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514600" y="4724400"/>
            <a:ext cx="4352925" cy="1827213"/>
            <a:chOff x="1122" y="2874"/>
            <a:chExt cx="2742" cy="1151"/>
          </a:xfrm>
        </p:grpSpPr>
        <p:sp>
          <p:nvSpPr>
            <p:cNvPr id="89098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099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0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01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2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3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4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5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6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7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8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9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0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1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r>
                <a:rPr lang="en-US" altLang="zh-CN" sz="1800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9112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3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4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5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6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17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89096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89097" name="Text Box 60"/>
          <p:cNvSpPr txBox="1">
            <a:spLocks noChangeArrowheads="1"/>
          </p:cNvSpPr>
          <p:nvPr/>
        </p:nvSpPr>
        <p:spPr bwMode="auto">
          <a:xfrm>
            <a:off x="7834584" y="652563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Andrew Moore</a:t>
            </a:r>
          </a:p>
        </p:txBody>
      </p:sp>
    </p:spTree>
    <p:extLst>
      <p:ext uri="{BB962C8B-B14F-4D97-AF65-F5344CB8AC3E}">
        <p14:creationId xmlns:p14="http://schemas.microsoft.com/office/powerpoint/2010/main" val="157583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5075" grpId="0" build="allAtOnce"/>
      <p:bldP spid="1155076" grpId="0"/>
      <p:bldP spid="115507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Line 4"/>
          <p:cNvSpPr>
            <a:spLocks noChangeShapeType="1"/>
          </p:cNvSpPr>
          <p:nvPr/>
        </p:nvSpPr>
        <p:spPr bwMode="auto">
          <a:xfrm flipV="1">
            <a:off x="2254250" y="31432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5" name="Line 5"/>
          <p:cNvSpPr>
            <a:spLocks noChangeShapeType="1"/>
          </p:cNvSpPr>
          <p:nvPr/>
        </p:nvSpPr>
        <p:spPr bwMode="auto">
          <a:xfrm flipV="1">
            <a:off x="633413" y="4754563"/>
            <a:ext cx="3319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6" name="AutoShape 6"/>
          <p:cNvSpPr>
            <a:spLocks noChangeArrowheads="1"/>
          </p:cNvSpPr>
          <p:nvPr/>
        </p:nvSpPr>
        <p:spPr bwMode="auto">
          <a:xfrm>
            <a:off x="2284413" y="3975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7" name="AutoShape 7"/>
          <p:cNvSpPr>
            <a:spLocks noChangeArrowheads="1"/>
          </p:cNvSpPr>
          <p:nvPr/>
        </p:nvSpPr>
        <p:spPr bwMode="auto">
          <a:xfrm>
            <a:off x="1709738" y="4332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8" name="AutoShape 8"/>
          <p:cNvSpPr>
            <a:spLocks noChangeArrowheads="1"/>
          </p:cNvSpPr>
          <p:nvPr/>
        </p:nvSpPr>
        <p:spPr bwMode="auto">
          <a:xfrm>
            <a:off x="1862138" y="4878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19" name="AutoShape 9"/>
          <p:cNvSpPr>
            <a:spLocks noChangeArrowheads="1"/>
          </p:cNvSpPr>
          <p:nvPr/>
        </p:nvSpPr>
        <p:spPr bwMode="auto">
          <a:xfrm>
            <a:off x="2395538" y="5354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0" name="AutoShape 10"/>
          <p:cNvSpPr>
            <a:spLocks noChangeArrowheads="1"/>
          </p:cNvSpPr>
          <p:nvPr/>
        </p:nvSpPr>
        <p:spPr bwMode="auto">
          <a:xfrm>
            <a:off x="1976438" y="40211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1" name="AutoShape 11"/>
          <p:cNvSpPr>
            <a:spLocks noChangeArrowheads="1"/>
          </p:cNvSpPr>
          <p:nvPr/>
        </p:nvSpPr>
        <p:spPr bwMode="auto">
          <a:xfrm>
            <a:off x="1481138" y="4649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2" name="AutoShape 12"/>
          <p:cNvSpPr>
            <a:spLocks noChangeArrowheads="1"/>
          </p:cNvSpPr>
          <p:nvPr/>
        </p:nvSpPr>
        <p:spPr bwMode="auto">
          <a:xfrm>
            <a:off x="1900238" y="5392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3" name="AutoShape 13"/>
          <p:cNvSpPr>
            <a:spLocks noChangeArrowheads="1"/>
          </p:cNvSpPr>
          <p:nvPr/>
        </p:nvSpPr>
        <p:spPr bwMode="auto">
          <a:xfrm>
            <a:off x="2395538" y="442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4" name="AutoShape 14"/>
          <p:cNvSpPr>
            <a:spLocks noChangeArrowheads="1"/>
          </p:cNvSpPr>
          <p:nvPr/>
        </p:nvSpPr>
        <p:spPr bwMode="auto">
          <a:xfrm>
            <a:off x="3297238" y="4408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5" name="AutoShape 15"/>
          <p:cNvSpPr>
            <a:spLocks noChangeArrowheads="1"/>
          </p:cNvSpPr>
          <p:nvPr/>
        </p:nvSpPr>
        <p:spPr bwMode="auto">
          <a:xfrm>
            <a:off x="3157538" y="56213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6" name="AutoShape 16"/>
          <p:cNvSpPr>
            <a:spLocks noChangeArrowheads="1"/>
          </p:cNvSpPr>
          <p:nvPr/>
        </p:nvSpPr>
        <p:spPr bwMode="auto">
          <a:xfrm>
            <a:off x="909638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7" name="AutoShape 17"/>
          <p:cNvSpPr>
            <a:spLocks noChangeArrowheads="1"/>
          </p:cNvSpPr>
          <p:nvPr/>
        </p:nvSpPr>
        <p:spPr bwMode="auto">
          <a:xfrm>
            <a:off x="2420938" y="5989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8" name="AutoShape 18"/>
          <p:cNvSpPr>
            <a:spLocks noChangeArrowheads="1"/>
          </p:cNvSpPr>
          <p:nvPr/>
        </p:nvSpPr>
        <p:spPr bwMode="auto">
          <a:xfrm>
            <a:off x="3386138" y="514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29" name="AutoShape 19"/>
          <p:cNvSpPr>
            <a:spLocks noChangeArrowheads="1"/>
          </p:cNvSpPr>
          <p:nvPr/>
        </p:nvSpPr>
        <p:spPr bwMode="auto">
          <a:xfrm>
            <a:off x="1449388" y="5684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0" name="AutoShape 20"/>
          <p:cNvSpPr>
            <a:spLocks noChangeArrowheads="1"/>
          </p:cNvSpPr>
          <p:nvPr/>
        </p:nvSpPr>
        <p:spPr bwMode="auto">
          <a:xfrm>
            <a:off x="1138238" y="5202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1" name="AutoShape 21"/>
          <p:cNvSpPr>
            <a:spLocks noChangeArrowheads="1"/>
          </p:cNvSpPr>
          <p:nvPr/>
        </p:nvSpPr>
        <p:spPr bwMode="auto">
          <a:xfrm>
            <a:off x="1195388" y="3678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2" name="AutoShape 22"/>
          <p:cNvSpPr>
            <a:spLocks noChangeArrowheads="1"/>
          </p:cNvSpPr>
          <p:nvPr/>
        </p:nvSpPr>
        <p:spPr bwMode="auto">
          <a:xfrm>
            <a:off x="2690813" y="48133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3" name="AutoShape 23"/>
          <p:cNvSpPr>
            <a:spLocks noChangeArrowheads="1"/>
          </p:cNvSpPr>
          <p:nvPr/>
        </p:nvSpPr>
        <p:spPr bwMode="auto">
          <a:xfrm>
            <a:off x="2309813" y="49466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4" name="AutoShape 24"/>
          <p:cNvSpPr>
            <a:spLocks noChangeArrowheads="1"/>
          </p:cNvSpPr>
          <p:nvPr/>
        </p:nvSpPr>
        <p:spPr bwMode="auto">
          <a:xfrm>
            <a:off x="2595563" y="3708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5" name="Oval 25"/>
          <p:cNvSpPr>
            <a:spLocks noChangeArrowheads="1"/>
          </p:cNvSpPr>
          <p:nvPr/>
        </p:nvSpPr>
        <p:spPr bwMode="auto">
          <a:xfrm>
            <a:off x="1300163" y="3794125"/>
            <a:ext cx="1885950" cy="1905000"/>
          </a:xfrm>
          <a:prstGeom prst="ellipse">
            <a:avLst/>
          </a:prstGeom>
          <a:noFill/>
          <a:ln w="15875" algn="ctr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6" name="AutoShape 26"/>
          <p:cNvSpPr>
            <a:spLocks noChangeArrowheads="1"/>
          </p:cNvSpPr>
          <p:nvPr/>
        </p:nvSpPr>
        <p:spPr bwMode="auto">
          <a:xfrm>
            <a:off x="1347788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7" name="AutoShape 27"/>
          <p:cNvSpPr>
            <a:spLocks noChangeArrowheads="1"/>
          </p:cNvSpPr>
          <p:nvPr/>
        </p:nvSpPr>
        <p:spPr bwMode="auto">
          <a:xfrm>
            <a:off x="3271838" y="3811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38" name="Line 28"/>
          <p:cNvSpPr>
            <a:spLocks noChangeShapeType="1"/>
          </p:cNvSpPr>
          <p:nvPr/>
        </p:nvSpPr>
        <p:spPr bwMode="auto">
          <a:xfrm flipH="1" flipV="1">
            <a:off x="6292850" y="2895600"/>
            <a:ext cx="0" cy="207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39" name="Line 29"/>
          <p:cNvSpPr>
            <a:spLocks noChangeShapeType="1"/>
          </p:cNvSpPr>
          <p:nvPr/>
        </p:nvSpPr>
        <p:spPr bwMode="auto">
          <a:xfrm>
            <a:off x="6262688" y="4983163"/>
            <a:ext cx="2347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40" name="AutoShape 30"/>
          <p:cNvSpPr>
            <a:spLocks noChangeArrowheads="1"/>
          </p:cNvSpPr>
          <p:nvPr/>
        </p:nvSpPr>
        <p:spPr bwMode="auto">
          <a:xfrm>
            <a:off x="6561138" y="4346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1" name="AutoShape 31"/>
          <p:cNvSpPr>
            <a:spLocks noChangeArrowheads="1"/>
          </p:cNvSpPr>
          <p:nvPr/>
        </p:nvSpPr>
        <p:spPr bwMode="auto">
          <a:xfrm>
            <a:off x="5986463" y="47037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2" name="AutoShape 32"/>
          <p:cNvSpPr>
            <a:spLocks noChangeArrowheads="1"/>
          </p:cNvSpPr>
          <p:nvPr/>
        </p:nvSpPr>
        <p:spPr bwMode="auto">
          <a:xfrm>
            <a:off x="636746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3" name="AutoShape 33"/>
          <p:cNvSpPr>
            <a:spLocks noChangeArrowheads="1"/>
          </p:cNvSpPr>
          <p:nvPr/>
        </p:nvSpPr>
        <p:spPr bwMode="auto">
          <a:xfrm>
            <a:off x="718661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4" name="AutoShape 34"/>
          <p:cNvSpPr>
            <a:spLocks noChangeArrowheads="1"/>
          </p:cNvSpPr>
          <p:nvPr/>
        </p:nvSpPr>
        <p:spPr bwMode="auto">
          <a:xfrm>
            <a:off x="6253163" y="43926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5" name="AutoShape 35"/>
          <p:cNvSpPr>
            <a:spLocks noChangeArrowheads="1"/>
          </p:cNvSpPr>
          <p:nvPr/>
        </p:nvSpPr>
        <p:spPr bwMode="auto">
          <a:xfrm>
            <a:off x="6462713" y="4668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6" name="AutoShape 36"/>
          <p:cNvSpPr>
            <a:spLocks noChangeArrowheads="1"/>
          </p:cNvSpPr>
          <p:nvPr/>
        </p:nvSpPr>
        <p:spPr bwMode="auto">
          <a:xfrm>
            <a:off x="6691313" y="5297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7" name="AutoShape 37"/>
          <p:cNvSpPr>
            <a:spLocks noChangeArrowheads="1"/>
          </p:cNvSpPr>
          <p:nvPr/>
        </p:nvSpPr>
        <p:spPr bwMode="auto">
          <a:xfrm>
            <a:off x="6672263" y="4792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8" name="AutoShape 38"/>
          <p:cNvSpPr>
            <a:spLocks noChangeArrowheads="1"/>
          </p:cNvSpPr>
          <p:nvPr/>
        </p:nvSpPr>
        <p:spPr bwMode="auto">
          <a:xfrm>
            <a:off x="8278813" y="44275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49" name="AutoShape 39"/>
          <p:cNvSpPr>
            <a:spLocks noChangeArrowheads="1"/>
          </p:cNvSpPr>
          <p:nvPr/>
        </p:nvSpPr>
        <p:spPr bwMode="auto">
          <a:xfrm>
            <a:off x="8139113" y="5640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0" name="AutoShape 40"/>
          <p:cNvSpPr>
            <a:spLocks noChangeArrowheads="1"/>
          </p:cNvSpPr>
          <p:nvPr/>
        </p:nvSpPr>
        <p:spPr bwMode="auto">
          <a:xfrm>
            <a:off x="7662863" y="3392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1" name="AutoShape 41"/>
          <p:cNvSpPr>
            <a:spLocks noChangeArrowheads="1"/>
          </p:cNvSpPr>
          <p:nvPr/>
        </p:nvSpPr>
        <p:spPr bwMode="auto">
          <a:xfrm>
            <a:off x="7669213" y="4656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2" name="AutoShape 42"/>
          <p:cNvSpPr>
            <a:spLocks noChangeArrowheads="1"/>
          </p:cNvSpPr>
          <p:nvPr/>
        </p:nvSpPr>
        <p:spPr bwMode="auto">
          <a:xfrm>
            <a:off x="8367713" y="5164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3" name="AutoShape 43"/>
          <p:cNvSpPr>
            <a:spLocks noChangeArrowheads="1"/>
          </p:cNvSpPr>
          <p:nvPr/>
        </p:nvSpPr>
        <p:spPr bwMode="auto">
          <a:xfrm>
            <a:off x="7192963" y="4103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4" name="AutoShape 44"/>
          <p:cNvSpPr>
            <a:spLocks noChangeArrowheads="1"/>
          </p:cNvSpPr>
          <p:nvPr/>
        </p:nvSpPr>
        <p:spPr bwMode="auto">
          <a:xfrm>
            <a:off x="7796213" y="5335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5" name="AutoShape 45"/>
          <p:cNvSpPr>
            <a:spLocks noChangeArrowheads="1"/>
          </p:cNvSpPr>
          <p:nvPr/>
        </p:nvSpPr>
        <p:spPr bwMode="auto">
          <a:xfrm>
            <a:off x="7586663" y="3602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6" name="AutoShape 46"/>
          <p:cNvSpPr>
            <a:spLocks noChangeArrowheads="1"/>
          </p:cNvSpPr>
          <p:nvPr/>
        </p:nvSpPr>
        <p:spPr bwMode="auto">
          <a:xfrm>
            <a:off x="6196013" y="5108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7" name="AutoShape 47"/>
          <p:cNvSpPr>
            <a:spLocks noChangeArrowheads="1"/>
          </p:cNvSpPr>
          <p:nvPr/>
        </p:nvSpPr>
        <p:spPr bwMode="auto">
          <a:xfrm>
            <a:off x="5815013" y="52419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8" name="AutoShape 48"/>
          <p:cNvSpPr>
            <a:spLocks noChangeArrowheads="1"/>
          </p:cNvSpPr>
          <p:nvPr/>
        </p:nvSpPr>
        <p:spPr bwMode="auto">
          <a:xfrm>
            <a:off x="7577138" y="37274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59" name="AutoShape 49"/>
          <p:cNvSpPr>
            <a:spLocks noChangeArrowheads="1"/>
          </p:cNvSpPr>
          <p:nvPr/>
        </p:nvSpPr>
        <p:spPr bwMode="auto">
          <a:xfrm>
            <a:off x="7129463" y="3259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0" name="AutoShape 50"/>
          <p:cNvSpPr>
            <a:spLocks noChangeArrowheads="1"/>
          </p:cNvSpPr>
          <p:nvPr/>
        </p:nvSpPr>
        <p:spPr bwMode="auto">
          <a:xfrm>
            <a:off x="8253413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1" name="Line 51"/>
          <p:cNvSpPr>
            <a:spLocks noChangeShapeType="1"/>
          </p:cNvSpPr>
          <p:nvPr/>
        </p:nvSpPr>
        <p:spPr bwMode="auto">
          <a:xfrm flipH="1">
            <a:off x="5045075" y="4984750"/>
            <a:ext cx="1238250" cy="996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2" name="Line 52"/>
          <p:cNvSpPr>
            <a:spLocks noChangeShapeType="1"/>
          </p:cNvSpPr>
          <p:nvPr/>
        </p:nvSpPr>
        <p:spPr bwMode="auto">
          <a:xfrm>
            <a:off x="6281738" y="3632200"/>
            <a:ext cx="1447800" cy="13335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3" name="Line 53"/>
          <p:cNvSpPr>
            <a:spLocks noChangeShapeType="1"/>
          </p:cNvSpPr>
          <p:nvPr/>
        </p:nvSpPr>
        <p:spPr bwMode="auto">
          <a:xfrm flipV="1">
            <a:off x="6510338" y="5003800"/>
            <a:ext cx="1219200" cy="1219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4" name="Line 54"/>
          <p:cNvSpPr>
            <a:spLocks noChangeShapeType="1"/>
          </p:cNvSpPr>
          <p:nvPr/>
        </p:nvSpPr>
        <p:spPr bwMode="auto">
          <a:xfrm flipV="1">
            <a:off x="4814888" y="3670300"/>
            <a:ext cx="1466850" cy="838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5" name="Line 55"/>
          <p:cNvSpPr>
            <a:spLocks noChangeShapeType="1"/>
          </p:cNvSpPr>
          <p:nvPr/>
        </p:nvSpPr>
        <p:spPr bwMode="auto">
          <a:xfrm>
            <a:off x="4795838" y="4508500"/>
            <a:ext cx="1714500" cy="169545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66" name="AutoShape 56"/>
          <p:cNvSpPr>
            <a:spLocks noChangeArrowheads="1"/>
          </p:cNvSpPr>
          <p:nvPr/>
        </p:nvSpPr>
        <p:spPr bwMode="auto">
          <a:xfrm>
            <a:off x="3767138" y="2946400"/>
            <a:ext cx="1638300" cy="457200"/>
          </a:xfrm>
          <a:prstGeom prst="curvedDownArrow">
            <a:avLst>
              <a:gd name="adj1" fmla="val 71667"/>
              <a:gd name="adj2" fmla="val 143333"/>
              <a:gd name="adj3" fmla="val 33333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0167" name="Text Box 57"/>
          <p:cNvSpPr txBox="1">
            <a:spLocks noChangeArrowheads="1"/>
          </p:cNvSpPr>
          <p:nvPr/>
        </p:nvSpPr>
        <p:spPr bwMode="auto">
          <a:xfrm>
            <a:off x="3767138" y="3632200"/>
            <a:ext cx="190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Φ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 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→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φ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0168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90169" name="Rectangle 60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077200" cy="5257800"/>
          </a:xfrm>
        </p:spPr>
        <p:txBody>
          <a:bodyPr/>
          <a:lstStyle/>
          <a:p>
            <a:pPr marL="0" indent="0">
              <a:buNone/>
            </a:pPr>
            <a:endParaRPr lang="en-US" altLang="zh-CN" dirty="0"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Map the original input space to some higher-dimensional feature space where the training set is separable:</a:t>
            </a:r>
          </a:p>
          <a:p>
            <a:pPr>
              <a:buFontTx/>
              <a:buChar char="•"/>
            </a:pPr>
            <a:endParaRPr lang="en-US" altLang="en-US" dirty="0"/>
          </a:p>
        </p:txBody>
      </p:sp>
      <p:sp>
        <p:nvSpPr>
          <p:cNvPr id="90170" name="Text Box 61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>
                <a:solidFill>
                  <a:srgbClr val="000000"/>
                </a:solidFill>
                <a:cs typeface="Arial" panose="020B0604020202020204" pitchFamily="34" charset="0"/>
              </a:rPr>
              <a:t>Slide credit: Andrew Moore</a:t>
            </a:r>
          </a:p>
        </p:txBody>
      </p:sp>
    </p:spTree>
    <p:extLst>
      <p:ext uri="{BB962C8B-B14F-4D97-AF65-F5344CB8AC3E}">
        <p14:creationId xmlns:p14="http://schemas.microsoft.com/office/powerpoint/2010/main" val="1382094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SVMs</a:t>
            </a:r>
          </a:p>
        </p:txBody>
      </p:sp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257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i="1" dirty="0"/>
              <a:t>The kernel trick</a:t>
            </a:r>
            <a:r>
              <a:rPr lang="en-US" altLang="en-US" sz="2400" dirty="0"/>
              <a:t>: instead of explicitly computing the lifting transformation </a:t>
            </a:r>
            <a:r>
              <a:rPr lang="el-GR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sz="2400" dirty="0">
                <a:latin typeface="Times New Roman" panose="02020603050405020304" pitchFamily="18" charset="0"/>
              </a:rPr>
              <a:t>(</a:t>
            </a:r>
            <a:r>
              <a:rPr lang="en-US" altLang="en-US" sz="2400" b="1" dirty="0">
                <a:latin typeface="Times New Roman" panose="02020603050405020304" pitchFamily="18" charset="0"/>
              </a:rPr>
              <a:t>x</a:t>
            </a:r>
            <a:r>
              <a:rPr lang="en-US" altLang="en-US" sz="2400" dirty="0">
                <a:latin typeface="Times New Roman" panose="02020603050405020304" pitchFamily="18" charset="0"/>
              </a:rPr>
              <a:t>), </a:t>
            </a:r>
            <a:r>
              <a:rPr lang="en-US" altLang="en-US" sz="2400" dirty="0"/>
              <a:t>define a kernel function K such that:</a:t>
            </a:r>
            <a:br>
              <a:rPr lang="en-US" altLang="en-US" dirty="0"/>
            </a:br>
            <a:br>
              <a:rPr lang="en-US" altLang="en-US" sz="800" dirty="0"/>
            </a:br>
            <a:r>
              <a:rPr lang="en-US" altLang="en-US" dirty="0"/>
              <a:t>		       </a:t>
            </a:r>
            <a:r>
              <a:rPr lang="en-US" altLang="en-US" i="1" dirty="0">
                <a:latin typeface="Times New Roman" panose="02020603050405020304" pitchFamily="18" charset="0"/>
              </a:rPr>
              <a:t>K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>
                <a:latin typeface="Times New Roman" panose="02020603050405020304" pitchFamily="18" charset="0"/>
              </a:rPr>
              <a:t>x</a:t>
            </a:r>
            <a:r>
              <a:rPr lang="en-US" altLang="en-US" i="1" baseline="-14000" dirty="0">
                <a:latin typeface="Times New Roman" panose="02020603050405020304" pitchFamily="18" charset="0"/>
              </a:rPr>
              <a:t>i</a:t>
            </a:r>
            <a:r>
              <a:rPr lang="en-US" altLang="en-US" sz="800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altLang="en-US" sz="800" i="1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12000" dirty="0" err="1">
                <a:latin typeface="Times New Roman" panose="02020603050405020304" pitchFamily="18" charset="0"/>
              </a:rPr>
              <a:t>j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  <a:r>
              <a:rPr lang="en-US" altLang="en-US" b="1" i="1" dirty="0">
                <a:latin typeface="Times New Roman" panose="02020603050405020304" pitchFamily="18" charset="0"/>
              </a:rPr>
              <a:t> = </a:t>
            </a:r>
            <a:r>
              <a:rPr lang="el-G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>
                <a:latin typeface="Times New Roman" panose="02020603050405020304" pitchFamily="18" charset="0"/>
              </a:rPr>
              <a:t>x</a:t>
            </a:r>
            <a:r>
              <a:rPr lang="en-US" altLang="en-US" i="1" baseline="-14000" dirty="0">
                <a:latin typeface="Times New Roman" panose="02020603050405020304" pitchFamily="18" charset="0"/>
              </a:rPr>
              <a:t>i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· </a:t>
            </a:r>
            <a:r>
              <a:rPr lang="el-G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12000" dirty="0" err="1">
                <a:latin typeface="Times New Roman" panose="02020603050405020304" pitchFamily="18" charset="0"/>
              </a:rPr>
              <a:t>j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  <a:p>
            <a:pPr>
              <a:buFontTx/>
              <a:buChar char="•"/>
            </a:pPr>
            <a:endParaRPr lang="en-US" altLang="en-US" sz="900" dirty="0"/>
          </a:p>
          <a:p>
            <a:pPr marL="0" indent="0">
              <a:buNone/>
            </a:pPr>
            <a:r>
              <a:rPr lang="en-US" altLang="en-US" sz="2400" dirty="0"/>
              <a:t>This gives a </a:t>
            </a:r>
            <a:r>
              <a:rPr lang="en-US" altLang="en-US" sz="2400" i="1" dirty="0"/>
              <a:t>non-linear</a:t>
            </a:r>
            <a:r>
              <a:rPr lang="en-US" altLang="en-US" sz="2400" dirty="0"/>
              <a:t> decision boundary in the original feature space:</a:t>
            </a:r>
            <a:endParaRPr lang="el-GR" altLang="en-US" sz="2400" dirty="0"/>
          </a:p>
        </p:txBody>
      </p:sp>
      <p:graphicFrame>
        <p:nvGraphicFramePr>
          <p:cNvPr id="1088518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588170121"/>
              </p:ext>
            </p:extLst>
          </p:nvPr>
        </p:nvGraphicFramePr>
        <p:xfrm>
          <a:off x="1143000" y="4010921"/>
          <a:ext cx="673417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05" name="Equation" r:id="rId4" imgW="2768600" imgH="342900" progId="Equation.3">
                  <p:embed/>
                </p:oleObj>
              </mc:Choice>
              <mc:Fallback>
                <p:oleObj name="Equation" r:id="rId4" imgW="2768600" imgH="342900" progId="Equation.3">
                  <p:embed/>
                  <p:pic>
                    <p:nvPicPr>
                      <p:cNvPr id="10885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10921"/>
                        <a:ext cx="6734175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1" name="Text Box 7"/>
          <p:cNvSpPr txBox="1">
            <a:spLocks noChangeArrowheads="1"/>
          </p:cNvSpPr>
          <p:nvPr/>
        </p:nvSpPr>
        <p:spPr bwMode="auto">
          <a:xfrm>
            <a:off x="89711" y="6257351"/>
            <a:ext cx="81906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C. Burges, 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6"/>
              </a:rPr>
              <a:t>A Tutorial on Support Vector Machines for Pattern Recognition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Data Mining and Knowledge Discovery, 1998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F2215B-CB1D-4AC6-8884-BA6D2962BA85}"/>
              </a:ext>
            </a:extLst>
          </p:cNvPr>
          <p:cNvSpPr/>
          <p:nvPr/>
        </p:nvSpPr>
        <p:spPr>
          <a:xfrm>
            <a:off x="533400" y="563880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EBC88-D1BF-4EA7-AE9E-D258D1040E23}"/>
              </a:ext>
            </a:extLst>
          </p:cNvPr>
          <p:cNvSpPr txBox="1"/>
          <p:nvPr/>
        </p:nvSpPr>
        <p:spPr>
          <a:xfrm>
            <a:off x="1132840" y="557276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Common kernel function: Radial basis function kernel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4F2BDA-4EA1-43EA-A770-0FC61A6810D4}"/>
              </a:ext>
            </a:extLst>
          </p:cNvPr>
          <p:cNvSpPr txBox="1"/>
          <p:nvPr/>
        </p:nvSpPr>
        <p:spPr>
          <a:xfrm>
            <a:off x="1330960" y="4915478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But…we only transformed the distance function </a:t>
            </a:r>
            <a:r>
              <a:rPr lang="en-US" i="1" dirty="0"/>
              <a:t>K!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4C655-E34E-4B15-ADFE-E4949C71F0DC}"/>
              </a:ext>
            </a:extLst>
          </p:cNvPr>
          <p:cNvSpPr txBox="1"/>
          <p:nvPr/>
        </p:nvSpPr>
        <p:spPr>
          <a:xfrm>
            <a:off x="8068" y="0"/>
            <a:ext cx="2882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41821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51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Nonlinear kernel: Example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05400"/>
          </a:xfrm>
        </p:spPr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Consider the mapping </a:t>
            </a:r>
          </a:p>
        </p:txBody>
      </p:sp>
      <p:graphicFrame>
        <p:nvGraphicFramePr>
          <p:cNvPr id="9216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950416"/>
              </p:ext>
            </p:extLst>
          </p:nvPr>
        </p:nvGraphicFramePr>
        <p:xfrm>
          <a:off x="4552950" y="1541463"/>
          <a:ext cx="18716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42" name="Equation" r:id="rId4" imgW="863225" imgH="228501" progId="Equation.3">
                  <p:embed/>
                </p:oleObj>
              </mc:Choice>
              <mc:Fallback>
                <p:oleObj name="Equation" r:id="rId4" imgW="863225" imgH="228501" progId="Equation.3">
                  <p:embed/>
                  <p:pic>
                    <p:nvPicPr>
                      <p:cNvPr id="9216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2950" y="1541463"/>
                        <a:ext cx="1871663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5" name="Object 3"/>
          <p:cNvGraphicFramePr>
            <a:graphicFrameLocks noChangeAspect="1"/>
          </p:cNvGraphicFramePr>
          <p:nvPr/>
        </p:nvGraphicFramePr>
        <p:xfrm>
          <a:off x="1749425" y="5049838"/>
          <a:ext cx="523081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43" name="Equation" r:id="rId6" imgW="2413000" imgH="482600" progId="Equation.3">
                  <p:embed/>
                </p:oleObj>
              </mc:Choice>
              <mc:Fallback>
                <p:oleObj name="Equation" r:id="rId6" imgW="2413000" imgH="482600" progId="Equation.3">
                  <p:embed/>
                  <p:pic>
                    <p:nvPicPr>
                      <p:cNvPr id="9216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5049838"/>
                        <a:ext cx="5230813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514600" y="2209800"/>
            <a:ext cx="4352925" cy="1827213"/>
            <a:chOff x="1122" y="2874"/>
            <a:chExt cx="2742" cy="1151"/>
          </a:xfrm>
        </p:grpSpPr>
        <p:sp>
          <p:nvSpPr>
            <p:cNvPr id="92167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68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69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0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1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2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3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4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5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6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7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8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79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0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x</a:t>
              </a:r>
              <a:r>
                <a:rPr lang="en-US" altLang="zh-CN" sz="1800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2181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2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3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84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85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186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92D8E1A-A40C-4518-A5D2-FC05B8F654CC}"/>
              </a:ext>
            </a:extLst>
          </p:cNvPr>
          <p:cNvSpPr txBox="1"/>
          <p:nvPr/>
        </p:nvSpPr>
        <p:spPr>
          <a:xfrm>
            <a:off x="8068" y="0"/>
            <a:ext cx="2882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28840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Kernels for bags of features</a:t>
            </a:r>
          </a:p>
        </p:txBody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4191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Histogram intersection kernel: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Generalized Gaussian kernel: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marL="0" indent="0">
              <a:buNone/>
            </a:pPr>
            <a:r>
              <a:rPr lang="en-US" altLang="en-US" sz="2000" i="1" dirty="0"/>
              <a:t>D</a:t>
            </a:r>
            <a:r>
              <a:rPr lang="en-US" altLang="en-US" sz="2000" dirty="0"/>
              <a:t> can be (inverse) L1 distance, Euclidean distance, 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cs typeface="Times New Roman" panose="02020603050405020304" pitchFamily="18" charset="0"/>
              </a:rPr>
              <a:t>distance</a:t>
            </a:r>
            <a:r>
              <a:rPr lang="en-US" altLang="en-US" sz="2000" dirty="0"/>
              <a:t>, etc.</a:t>
            </a:r>
          </a:p>
        </p:txBody>
      </p:sp>
      <p:graphicFrame>
        <p:nvGraphicFramePr>
          <p:cNvPr id="995332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10386371"/>
              </p:ext>
            </p:extLst>
          </p:nvPr>
        </p:nvGraphicFramePr>
        <p:xfrm>
          <a:off x="2476500" y="2130425"/>
          <a:ext cx="41910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66" name="Equation" r:id="rId4" imgW="1816100" imgH="431800" progId="Equation.3">
                  <p:embed/>
                </p:oleObj>
              </mc:Choice>
              <mc:Fallback>
                <p:oleObj name="Equation" r:id="rId4" imgW="1816100" imgH="431800" progId="Equation.3">
                  <p:embed/>
                  <p:pic>
                    <p:nvPicPr>
                      <p:cNvPr id="9953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2130425"/>
                        <a:ext cx="419100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5334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269866660"/>
              </p:ext>
            </p:extLst>
          </p:nvPr>
        </p:nvGraphicFramePr>
        <p:xfrm>
          <a:off x="2362200" y="3863181"/>
          <a:ext cx="49530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67" name="Equation" r:id="rId6" imgW="1955800" imgH="431800" progId="Equation.3">
                  <p:embed/>
                </p:oleObj>
              </mc:Choice>
              <mc:Fallback>
                <p:oleObj name="Equation" r:id="rId6" imgW="1955800" imgH="431800" progId="Equation.3">
                  <p:embed/>
                  <p:pic>
                    <p:nvPicPr>
                      <p:cNvPr id="9953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63181"/>
                        <a:ext cx="495300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0" name="Rectangle 8"/>
          <p:cNvSpPr>
            <a:spLocks noChangeArrowheads="1"/>
          </p:cNvSpPr>
          <p:nvPr/>
        </p:nvSpPr>
        <p:spPr bwMode="auto">
          <a:xfrm>
            <a:off x="457200" y="622515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J. Zhang, M.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Marszalek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, S.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Lazebnik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, and C. Schmid, IJCV 2007</a:t>
            </a:r>
            <a:b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Local Features and Kernels for </a:t>
            </a:r>
            <a:r>
              <a:rPr lang="en-US" altLang="en-US" sz="140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Classifcation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  <a:hlinkClick r:id="rId8"/>
              </a:rPr>
              <a:t> of Texture and Object Categories: A Comprehensive Study</a:t>
            </a:r>
            <a:endParaRPr lang="en-US" altLang="en-US" sz="1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AF7F0A-EBA2-4443-B5F0-AF471AE13A11}"/>
              </a:ext>
            </a:extLst>
          </p:cNvPr>
          <p:cNvSpPr txBox="1"/>
          <p:nvPr/>
        </p:nvSpPr>
        <p:spPr>
          <a:xfrm>
            <a:off x="8068" y="0"/>
            <a:ext cx="2882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[Additional info]</a:t>
            </a:r>
          </a:p>
        </p:txBody>
      </p:sp>
    </p:spTree>
    <p:extLst>
      <p:ext uri="{BB962C8B-B14F-4D97-AF65-F5344CB8AC3E}">
        <p14:creationId xmlns:p14="http://schemas.microsoft.com/office/powerpoint/2010/main" val="57592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33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077200" cy="838200"/>
          </a:xfrm>
        </p:spPr>
        <p:txBody>
          <a:bodyPr/>
          <a:lstStyle/>
          <a:p>
            <a:r>
              <a:rPr lang="en-US" altLang="en-US" sz="3200" dirty="0"/>
              <a:t>Summary: SVMs for image classification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458200" cy="51816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altLang="en-US" sz="2400" dirty="0"/>
              <a:t>Pick an image representation </a:t>
            </a:r>
            <a:r>
              <a:rPr lang="en-US" altLang="en-US" sz="2000" dirty="0"/>
              <a:t>(Proj3: bag of features)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Pick a kernel function for that representation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Compute the matrix of kernel values between every pair of training examples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Feed the kernel matrix into your favorite SVM solver to obtain support vectors and weights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400" dirty="0"/>
              <a:t>At test time: compute kernel values for your test example and each support vector, and combine them with the learned weights to get the value of the decision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22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1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about multi-class SVMs?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400" dirty="0"/>
              <a:t>Unfortunately, there is no “definitive” multi-class SVM.</a:t>
            </a:r>
          </a:p>
          <a:p>
            <a:pPr>
              <a:buFontTx/>
              <a:buChar char="•"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In practice, we combine multiple two-class SVMs </a:t>
            </a:r>
          </a:p>
          <a:p>
            <a:pPr>
              <a:buFontTx/>
              <a:buChar char="•"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One vs. others</a:t>
            </a:r>
          </a:p>
          <a:p>
            <a:pPr lvl="1"/>
            <a:r>
              <a:rPr lang="en-US" altLang="en-US" sz="2000" dirty="0"/>
              <a:t>Training: learn an SVM for each class vs. the others</a:t>
            </a:r>
          </a:p>
          <a:p>
            <a:pPr lvl="1"/>
            <a:r>
              <a:rPr lang="en-US" altLang="en-US" sz="2000" dirty="0"/>
              <a:t>Testing: apply each SVM to test example and assign to it the class of the SVM that returns the highest decision value</a:t>
            </a:r>
          </a:p>
          <a:p>
            <a:pPr marL="0" indent="0">
              <a:buNone/>
            </a:pPr>
            <a:r>
              <a:rPr lang="en-US" altLang="en-US" sz="2400" dirty="0"/>
              <a:t>One vs. one</a:t>
            </a:r>
          </a:p>
          <a:p>
            <a:pPr lvl="1"/>
            <a:r>
              <a:rPr lang="en-US" altLang="en-US" sz="2000" dirty="0"/>
              <a:t>Training: learn an SVM for each pair of classes</a:t>
            </a:r>
          </a:p>
          <a:p>
            <a:pPr lvl="1"/>
            <a:r>
              <a:rPr lang="en-US" altLang="en-US" sz="2000" dirty="0"/>
              <a:t>Testing: each learned SVM “votes” for a class to assign to the test example</a:t>
            </a:r>
          </a:p>
          <a:p>
            <a:pPr>
              <a:buFontTx/>
              <a:buChar char="•"/>
            </a:pPr>
            <a:endParaRPr lang="en-US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SVMs: Pros and cons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7638"/>
            <a:ext cx="7772400" cy="521176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sz="2400" dirty="0"/>
              <a:t>Pros</a:t>
            </a:r>
          </a:p>
          <a:p>
            <a:pPr lvl="1"/>
            <a:r>
              <a:rPr lang="en-US" altLang="en-US" sz="2000" dirty="0"/>
              <a:t>Many publicly available SVM packages:</a:t>
            </a:r>
            <a:br>
              <a:rPr lang="en-US" altLang="en-US" sz="2000" dirty="0"/>
            </a:br>
            <a:r>
              <a:rPr lang="en-US" altLang="en-US" sz="2000" dirty="0">
                <a:hlinkClick r:id="rId3"/>
              </a:rPr>
              <a:t>http://www.kernel-machines.org/software</a:t>
            </a:r>
            <a:endParaRPr lang="en-US" altLang="en-US" sz="2000" dirty="0"/>
          </a:p>
          <a:p>
            <a:pPr lvl="1"/>
            <a:r>
              <a:rPr lang="en-US" altLang="en-US" sz="2000" dirty="0"/>
              <a:t>Kernel-based framework is very powerful, flexible</a:t>
            </a:r>
          </a:p>
          <a:p>
            <a:pPr lvl="1"/>
            <a:r>
              <a:rPr lang="en-US" altLang="en-US" sz="2000" dirty="0"/>
              <a:t>SVMs work very well in practice, even with very small training sample sizes</a:t>
            </a:r>
            <a:br>
              <a:rPr lang="en-US" altLang="en-US" sz="2000" dirty="0"/>
            </a:br>
            <a:endParaRPr lang="en-US" altLang="en-US" sz="2000" dirty="0"/>
          </a:p>
          <a:p>
            <a:pPr>
              <a:buFontTx/>
              <a:buChar char="•"/>
            </a:pPr>
            <a:r>
              <a:rPr lang="en-US" altLang="en-US" sz="2400" dirty="0"/>
              <a:t>Cons</a:t>
            </a:r>
          </a:p>
          <a:p>
            <a:pPr lvl="1"/>
            <a:r>
              <a:rPr lang="en-US" altLang="en-US" sz="2000" dirty="0"/>
              <a:t>No “direct” multi-class SVM, must combine two-class SVMs</a:t>
            </a:r>
          </a:p>
          <a:p>
            <a:pPr lvl="1"/>
            <a:r>
              <a:rPr lang="en-US" altLang="en-US" sz="2000" dirty="0"/>
              <a:t>Computation, memory </a:t>
            </a:r>
          </a:p>
          <a:p>
            <a:pPr lvl="2"/>
            <a:r>
              <a:rPr lang="en-US" altLang="en-US" sz="2000" dirty="0"/>
              <a:t>During training time, must compute matrix of kernel values for every pair of examples</a:t>
            </a:r>
          </a:p>
          <a:p>
            <a:pPr lvl="2"/>
            <a:r>
              <a:rPr lang="en-US" altLang="en-US" sz="2000" dirty="0"/>
              <a:t>Learning can take a very long time for large-scale problems</a:t>
            </a:r>
          </a:p>
        </p:txBody>
      </p:sp>
    </p:spTree>
    <p:extLst>
      <p:ext uri="{BB962C8B-B14F-4D97-AF65-F5344CB8AC3E}">
        <p14:creationId xmlns:p14="http://schemas.microsoft.com/office/powerpoint/2010/main" val="103325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83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Summary: Classifiers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sz="2400" dirty="0"/>
              <a:t>Nearest-neighbor and k-nearest-neighbor classifiers</a:t>
            </a:r>
          </a:p>
          <a:p>
            <a:pPr lvl="1"/>
            <a:r>
              <a:rPr lang="en-US" altLang="en-US" sz="2000" dirty="0"/>
              <a:t>L1 distance, 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/>
              <a:t> distance, quadratic distance, histogram intersection</a:t>
            </a:r>
          </a:p>
          <a:p>
            <a:pPr>
              <a:buFontTx/>
              <a:buChar char="•"/>
            </a:pPr>
            <a:r>
              <a:rPr lang="en-US" altLang="en-US" sz="2400" dirty="0"/>
              <a:t>Support vector machines</a:t>
            </a:r>
          </a:p>
          <a:p>
            <a:pPr lvl="1"/>
            <a:r>
              <a:rPr lang="en-US" altLang="en-US" sz="2000" dirty="0"/>
              <a:t>Linear classifiers</a:t>
            </a:r>
          </a:p>
          <a:p>
            <a:pPr lvl="1"/>
            <a:r>
              <a:rPr lang="en-US" altLang="en-US" sz="2000" dirty="0"/>
              <a:t>Margin maximization</a:t>
            </a:r>
          </a:p>
          <a:p>
            <a:pPr lvl="1"/>
            <a:r>
              <a:rPr lang="en-US" altLang="en-US" sz="2000" dirty="0"/>
              <a:t>The kernel trick</a:t>
            </a:r>
          </a:p>
          <a:p>
            <a:pPr lvl="1"/>
            <a:r>
              <a:rPr lang="en-US" altLang="en-US" sz="2000" dirty="0"/>
              <a:t>Kernel functions: histogram intersection, generalized Gaussian, pyramid match</a:t>
            </a:r>
          </a:p>
          <a:p>
            <a:pPr lvl="1"/>
            <a:r>
              <a:rPr lang="en-US" altLang="en-US" sz="2000" dirty="0"/>
              <a:t>Multi-class</a:t>
            </a:r>
          </a:p>
          <a:p>
            <a:pPr>
              <a:buFontTx/>
              <a:buChar char="•"/>
            </a:pPr>
            <a:r>
              <a:rPr lang="en-US" altLang="en-US" sz="2400" dirty="0"/>
              <a:t>Of course, there are many other classifiers out there</a:t>
            </a:r>
          </a:p>
          <a:p>
            <a:pPr lvl="1"/>
            <a:r>
              <a:rPr lang="en-US" altLang="en-US" sz="2000" dirty="0"/>
              <a:t>Neural networks, boosting, decision trees,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34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Classifiers: Decision Trees</a:t>
            </a:r>
          </a:p>
        </p:txBody>
      </p:sp>
      <p:grpSp>
        <p:nvGrpSpPr>
          <p:cNvPr id="98307" name="Group 28"/>
          <p:cNvGrpSpPr>
            <a:grpSpLocks/>
          </p:cNvGrpSpPr>
          <p:nvPr/>
        </p:nvGrpSpPr>
        <p:grpSpPr bwMode="auto">
          <a:xfrm>
            <a:off x="2592386" y="2286001"/>
            <a:ext cx="4038600" cy="3417888"/>
            <a:chOff x="4267200" y="2667000"/>
            <a:chExt cx="4038600" cy="3417332"/>
          </a:xfrm>
        </p:grpSpPr>
        <p:sp>
          <p:nvSpPr>
            <p:cNvPr id="98312" name="TextBox 4"/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3" name="TextBox 5"/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4" name="TextBox 6"/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5" name="TextBox 7"/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6" name="TextBox 8"/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7" name="TextBox 9"/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8" name="TextBox 10"/>
            <p:cNvSpPr txBox="1">
              <a:spLocks noChangeArrowheads="1"/>
            </p:cNvSpPr>
            <p:nvPr/>
          </p:nvSpPr>
          <p:spPr bwMode="auto">
            <a:xfrm>
              <a:off x="6316494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19" name="TextBox 11"/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8320" name="TextBox 12"/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1" name="TextBox 13"/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2" name="TextBox 14"/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3" name="TextBox 15"/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4" name="TextBox 16"/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5" name="TextBox 17"/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8326" name="TextBox 18"/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329" name="TextBox 25"/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  <p:sp>
          <p:nvSpPr>
            <p:cNvPr id="98330" name="TextBox 26"/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x1</a:t>
              </a:r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3201986" y="3657601"/>
            <a:ext cx="342900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497387" y="4419601"/>
            <a:ext cx="1524000" cy="3175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3659980" y="2894807"/>
            <a:ext cx="1524000" cy="158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3963193" y="2894807"/>
            <a:ext cx="1524000" cy="1587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823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Ensemble Methods: Boosting</a:t>
            </a:r>
          </a:p>
        </p:txBody>
      </p:sp>
      <p:pic>
        <p:nvPicPr>
          <p:cNvPr id="9933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79248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2" name="TextBox 4"/>
          <p:cNvSpPr txBox="1">
            <a:spLocks noChangeArrowheads="1"/>
          </p:cNvSpPr>
          <p:nvPr/>
        </p:nvSpPr>
        <p:spPr bwMode="auto">
          <a:xfrm>
            <a:off x="228600" y="6400800"/>
            <a:ext cx="2454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from Friedman et al. 2000</a:t>
            </a:r>
          </a:p>
        </p:txBody>
      </p:sp>
    </p:spTree>
    <p:extLst>
      <p:ext uri="{BB962C8B-B14F-4D97-AF65-F5344CB8AC3E}">
        <p14:creationId xmlns:p14="http://schemas.microsoft.com/office/powerpoint/2010/main" val="1886283049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Boosted Decision Trees </a:t>
            </a:r>
          </a:p>
        </p:txBody>
      </p:sp>
      <p:sp>
        <p:nvSpPr>
          <p:cNvPr id="222" name="Text Box 2"/>
          <p:cNvSpPr txBox="1">
            <a:spLocks noChangeArrowheads="1"/>
          </p:cNvSpPr>
          <p:nvPr/>
        </p:nvSpPr>
        <p:spPr bwMode="auto">
          <a:xfrm>
            <a:off x="4343400" y="3048000"/>
            <a:ext cx="68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23" name="AutoShape 3"/>
          <p:cNvSpPr>
            <a:spLocks noChangeArrowheads="1"/>
          </p:cNvSpPr>
          <p:nvPr/>
        </p:nvSpPr>
        <p:spPr bwMode="auto">
          <a:xfrm>
            <a:off x="6629400" y="1676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Gray?</a:t>
            </a:r>
          </a:p>
        </p:txBody>
      </p:sp>
      <p:sp>
        <p:nvSpPr>
          <p:cNvPr id="224" name="AutoShape 4"/>
          <p:cNvSpPr>
            <a:spLocks noChangeArrowheads="1"/>
          </p:cNvSpPr>
          <p:nvPr/>
        </p:nvSpPr>
        <p:spPr bwMode="auto">
          <a:xfrm>
            <a:off x="57912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High 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Image?</a:t>
            </a:r>
          </a:p>
        </p:txBody>
      </p:sp>
      <p:sp>
        <p:nvSpPr>
          <p:cNvPr id="225" name="AutoShape 5"/>
          <p:cNvSpPr>
            <a:spLocks noChangeArrowheads="1"/>
          </p:cNvSpPr>
          <p:nvPr/>
        </p:nvSpPr>
        <p:spPr bwMode="auto">
          <a:xfrm>
            <a:off x="73914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Many Long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Lines?</a:t>
            </a:r>
          </a:p>
        </p:txBody>
      </p:sp>
      <p:cxnSp>
        <p:nvCxnSpPr>
          <p:cNvPr id="100359" name="AutoShape 6"/>
          <p:cNvCxnSpPr>
            <a:cxnSpLocks noChangeShapeType="1"/>
            <a:stCxn id="223" idx="2"/>
            <a:endCxn id="224" idx="0"/>
          </p:cNvCxnSpPr>
          <p:nvPr/>
        </p:nvCxnSpPr>
        <p:spPr bwMode="auto">
          <a:xfrm flipH="1">
            <a:off x="6400800" y="2457450"/>
            <a:ext cx="8382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0" name="AutoShape 7"/>
          <p:cNvCxnSpPr>
            <a:cxnSpLocks noChangeShapeType="1"/>
            <a:stCxn id="223" idx="2"/>
            <a:endCxn id="225" idx="0"/>
          </p:cNvCxnSpPr>
          <p:nvPr/>
        </p:nvCxnSpPr>
        <p:spPr bwMode="auto">
          <a:xfrm>
            <a:off x="7239000" y="2457450"/>
            <a:ext cx="762000" cy="3429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1" name="AutoShape 8"/>
          <p:cNvCxnSpPr>
            <a:cxnSpLocks noChangeShapeType="1"/>
            <a:stCxn id="224" idx="2"/>
          </p:cNvCxnSpPr>
          <p:nvPr/>
        </p:nvCxnSpPr>
        <p:spPr bwMode="auto">
          <a:xfrm flipH="1">
            <a:off x="6118225" y="3600450"/>
            <a:ext cx="282575" cy="37306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9" name="Text Box 9"/>
          <p:cNvSpPr txBox="1">
            <a:spLocks noChangeArrowheads="1"/>
          </p:cNvSpPr>
          <p:nvPr/>
        </p:nvSpPr>
        <p:spPr bwMode="auto">
          <a:xfrm>
            <a:off x="6956425" y="478948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0" name="Text Box 10"/>
          <p:cNvSpPr txBox="1">
            <a:spLocks noChangeArrowheads="1"/>
          </p:cNvSpPr>
          <p:nvPr/>
        </p:nvSpPr>
        <p:spPr bwMode="auto">
          <a:xfrm>
            <a:off x="76962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1" name="Text Box 11"/>
          <p:cNvSpPr txBox="1">
            <a:spLocks noChangeArrowheads="1"/>
          </p:cNvSpPr>
          <p:nvPr/>
        </p:nvSpPr>
        <p:spPr bwMode="auto">
          <a:xfrm>
            <a:off x="8229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2" name="Text Box 12"/>
          <p:cNvSpPr txBox="1">
            <a:spLocks noChangeArrowheads="1"/>
          </p:cNvSpPr>
          <p:nvPr/>
        </p:nvSpPr>
        <p:spPr bwMode="auto">
          <a:xfrm>
            <a:off x="6705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3" name="Text Box 13"/>
          <p:cNvSpPr txBox="1">
            <a:spLocks noChangeArrowheads="1"/>
          </p:cNvSpPr>
          <p:nvPr/>
        </p:nvSpPr>
        <p:spPr bwMode="auto">
          <a:xfrm>
            <a:off x="7848600" y="4800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34" name="Text Box 14"/>
          <p:cNvSpPr txBox="1">
            <a:spLocks noChangeArrowheads="1"/>
          </p:cNvSpPr>
          <p:nvPr/>
        </p:nvSpPr>
        <p:spPr bwMode="auto">
          <a:xfrm>
            <a:off x="55626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5" name="Text Box 15"/>
          <p:cNvSpPr txBox="1">
            <a:spLocks noChangeArrowheads="1"/>
          </p:cNvSpPr>
          <p:nvPr/>
        </p:nvSpPr>
        <p:spPr bwMode="auto">
          <a:xfrm>
            <a:off x="73152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6" name="Text Box 16"/>
          <p:cNvSpPr txBox="1">
            <a:spLocks noChangeArrowheads="1"/>
          </p:cNvSpPr>
          <p:nvPr/>
        </p:nvSpPr>
        <p:spPr bwMode="auto">
          <a:xfrm>
            <a:off x="62484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100370" name="AutoShape 17"/>
          <p:cNvCxnSpPr>
            <a:cxnSpLocks noChangeShapeType="1"/>
            <a:stCxn id="224" idx="2"/>
          </p:cNvCxnSpPr>
          <p:nvPr/>
        </p:nvCxnSpPr>
        <p:spPr bwMode="auto">
          <a:xfrm>
            <a:off x="6400800" y="3600450"/>
            <a:ext cx="228600" cy="37306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1" name="AutoShape 18"/>
          <p:cNvCxnSpPr>
            <a:cxnSpLocks noChangeShapeType="1"/>
            <a:stCxn id="225" idx="2"/>
            <a:endCxn id="242" idx="0"/>
          </p:cNvCxnSpPr>
          <p:nvPr/>
        </p:nvCxnSpPr>
        <p:spPr bwMode="auto">
          <a:xfrm flipH="1">
            <a:off x="7696200" y="3600450"/>
            <a:ext cx="304800" cy="4191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2" name="AutoShape 19"/>
          <p:cNvCxnSpPr>
            <a:cxnSpLocks noChangeShapeType="1"/>
            <a:stCxn id="225" idx="2"/>
          </p:cNvCxnSpPr>
          <p:nvPr/>
        </p:nvCxnSpPr>
        <p:spPr bwMode="auto">
          <a:xfrm>
            <a:off x="8001000" y="3600450"/>
            <a:ext cx="685800" cy="5143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3" name="AutoShape 20"/>
          <p:cNvCxnSpPr>
            <a:cxnSpLocks noChangeShapeType="1"/>
            <a:stCxn id="242" idx="2"/>
          </p:cNvCxnSpPr>
          <p:nvPr/>
        </p:nvCxnSpPr>
        <p:spPr bwMode="auto">
          <a:xfrm flipH="1">
            <a:off x="7367588" y="4819650"/>
            <a:ext cx="328612" cy="27463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4" name="AutoShape 21"/>
          <p:cNvCxnSpPr>
            <a:cxnSpLocks noChangeShapeType="1"/>
            <a:stCxn id="242" idx="2"/>
          </p:cNvCxnSpPr>
          <p:nvPr/>
        </p:nvCxnSpPr>
        <p:spPr bwMode="auto">
          <a:xfrm>
            <a:off x="7696200" y="4819650"/>
            <a:ext cx="315913" cy="2857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2" name="AutoShape 22"/>
          <p:cNvSpPr>
            <a:spLocks noChangeArrowheads="1"/>
          </p:cNvSpPr>
          <p:nvPr/>
        </p:nvSpPr>
        <p:spPr bwMode="auto">
          <a:xfrm>
            <a:off x="7086600" y="40386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Very High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Vanishing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Point?</a:t>
            </a:r>
          </a:p>
        </p:txBody>
      </p:sp>
      <p:sp>
        <p:nvSpPr>
          <p:cNvPr id="243" name="AutoShape 23"/>
          <p:cNvSpPr>
            <a:spLocks noChangeArrowheads="1"/>
          </p:cNvSpPr>
          <p:nvPr/>
        </p:nvSpPr>
        <p:spPr bwMode="auto">
          <a:xfrm>
            <a:off x="1752600" y="1676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High in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Image?</a:t>
            </a:r>
          </a:p>
        </p:txBody>
      </p:sp>
      <p:sp>
        <p:nvSpPr>
          <p:cNvPr id="244" name="AutoShape 24"/>
          <p:cNvSpPr>
            <a:spLocks noChangeArrowheads="1"/>
          </p:cNvSpPr>
          <p:nvPr/>
        </p:nvSpPr>
        <p:spPr bwMode="auto">
          <a:xfrm>
            <a:off x="9144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Smooth?</a:t>
            </a:r>
          </a:p>
        </p:txBody>
      </p:sp>
      <p:sp>
        <p:nvSpPr>
          <p:cNvPr id="245" name="AutoShape 25"/>
          <p:cNvSpPr>
            <a:spLocks noChangeArrowheads="1"/>
          </p:cNvSpPr>
          <p:nvPr/>
        </p:nvSpPr>
        <p:spPr bwMode="auto">
          <a:xfrm>
            <a:off x="2514600" y="2819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Green?</a:t>
            </a:r>
          </a:p>
        </p:txBody>
      </p:sp>
      <p:sp>
        <p:nvSpPr>
          <p:cNvPr id="246" name="AutoShape 26"/>
          <p:cNvSpPr>
            <a:spLocks noChangeArrowheads="1"/>
          </p:cNvSpPr>
          <p:nvPr/>
        </p:nvSpPr>
        <p:spPr bwMode="auto">
          <a:xfrm>
            <a:off x="381000" y="3962400"/>
            <a:ext cx="1219200" cy="762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Blue?</a:t>
            </a:r>
          </a:p>
        </p:txBody>
      </p:sp>
      <p:cxnSp>
        <p:nvCxnSpPr>
          <p:cNvPr id="100380" name="AutoShape 27"/>
          <p:cNvCxnSpPr>
            <a:cxnSpLocks noChangeShapeType="1"/>
            <a:stCxn id="243" idx="2"/>
            <a:endCxn id="244" idx="0"/>
          </p:cNvCxnSpPr>
          <p:nvPr/>
        </p:nvCxnSpPr>
        <p:spPr bwMode="auto">
          <a:xfrm flipH="1">
            <a:off x="1524000" y="2457450"/>
            <a:ext cx="838200" cy="3429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81" name="AutoShape 28"/>
          <p:cNvCxnSpPr>
            <a:cxnSpLocks noChangeShapeType="1"/>
            <a:stCxn id="243" idx="2"/>
            <a:endCxn id="245" idx="0"/>
          </p:cNvCxnSpPr>
          <p:nvPr/>
        </p:nvCxnSpPr>
        <p:spPr bwMode="auto">
          <a:xfrm>
            <a:off x="2362200" y="2457450"/>
            <a:ext cx="7620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82" name="AutoShape 29"/>
          <p:cNvCxnSpPr>
            <a:cxnSpLocks noChangeShapeType="1"/>
            <a:stCxn id="244" idx="2"/>
            <a:endCxn id="246" idx="0"/>
          </p:cNvCxnSpPr>
          <p:nvPr/>
        </p:nvCxnSpPr>
        <p:spPr bwMode="auto">
          <a:xfrm flipH="1">
            <a:off x="990600" y="3600450"/>
            <a:ext cx="533400" cy="34290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0" name="Text Box 30"/>
          <p:cNvSpPr txBox="1">
            <a:spLocks noChangeArrowheads="1"/>
          </p:cNvSpPr>
          <p:nvPr/>
        </p:nvSpPr>
        <p:spPr bwMode="auto">
          <a:xfrm>
            <a:off x="76200" y="4724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1" name="Text Box 31"/>
          <p:cNvSpPr txBox="1">
            <a:spLocks noChangeArrowheads="1"/>
          </p:cNvSpPr>
          <p:nvPr/>
        </p:nvSpPr>
        <p:spPr bwMode="auto">
          <a:xfrm>
            <a:off x="28194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2" name="Text Box 32"/>
          <p:cNvSpPr txBox="1">
            <a:spLocks noChangeArrowheads="1"/>
          </p:cNvSpPr>
          <p:nvPr/>
        </p:nvSpPr>
        <p:spPr bwMode="auto">
          <a:xfrm>
            <a:off x="3200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3" name="Text Box 33"/>
          <p:cNvSpPr txBox="1">
            <a:spLocks noChangeArrowheads="1"/>
          </p:cNvSpPr>
          <p:nvPr/>
        </p:nvSpPr>
        <p:spPr bwMode="auto">
          <a:xfrm>
            <a:off x="1828800" y="3657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4" name="Text Box 34"/>
          <p:cNvSpPr txBox="1">
            <a:spLocks noChangeArrowheads="1"/>
          </p:cNvSpPr>
          <p:nvPr/>
        </p:nvSpPr>
        <p:spPr bwMode="auto">
          <a:xfrm>
            <a:off x="1219200" y="4724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5" name="Text Box 35"/>
          <p:cNvSpPr txBox="1">
            <a:spLocks noChangeArrowheads="1"/>
          </p:cNvSpPr>
          <p:nvPr/>
        </p:nvSpPr>
        <p:spPr bwMode="auto">
          <a:xfrm>
            <a:off x="6858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6" name="Text Box 36"/>
          <p:cNvSpPr txBox="1">
            <a:spLocks noChangeArrowheads="1"/>
          </p:cNvSpPr>
          <p:nvPr/>
        </p:nvSpPr>
        <p:spPr bwMode="auto">
          <a:xfrm>
            <a:off x="2438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7" name="Text Box 37"/>
          <p:cNvSpPr txBox="1">
            <a:spLocks noChangeArrowheads="1"/>
          </p:cNvSpPr>
          <p:nvPr/>
        </p:nvSpPr>
        <p:spPr bwMode="auto">
          <a:xfrm>
            <a:off x="1371600" y="24066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Yes</a:t>
            </a:r>
          </a:p>
        </p:txBody>
      </p:sp>
      <p:grpSp>
        <p:nvGrpSpPr>
          <p:cNvPr id="100391" name="Group 38"/>
          <p:cNvGrpSpPr>
            <a:grpSpLocks/>
          </p:cNvGrpSpPr>
          <p:nvPr/>
        </p:nvGrpSpPr>
        <p:grpSpPr bwMode="auto">
          <a:xfrm>
            <a:off x="2654300" y="3970338"/>
            <a:ext cx="328613" cy="762000"/>
            <a:chOff x="1672" y="2933"/>
            <a:chExt cx="207" cy="480"/>
          </a:xfrm>
        </p:grpSpPr>
        <p:grpSp>
          <p:nvGrpSpPr>
            <p:cNvPr id="100459" name="Group 39"/>
            <p:cNvGrpSpPr>
              <a:grpSpLocks/>
            </p:cNvGrpSpPr>
            <p:nvPr/>
          </p:nvGrpSpPr>
          <p:grpSpPr bwMode="auto">
            <a:xfrm>
              <a:off x="1703" y="3018"/>
              <a:ext cx="191" cy="336"/>
              <a:chOff x="2017" y="2928"/>
              <a:chExt cx="143" cy="336"/>
            </a:xfrm>
          </p:grpSpPr>
          <p:sp>
            <p:nvSpPr>
              <p:cNvPr id="261" name="Rectangle 40"/>
              <p:cNvSpPr>
                <a:spLocks noChangeArrowheads="1"/>
              </p:cNvSpPr>
              <p:nvPr/>
            </p:nvSpPr>
            <p:spPr bwMode="auto">
              <a:xfrm>
                <a:off x="2112" y="3216"/>
                <a:ext cx="48" cy="4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Rectangle 41"/>
              <p:cNvSpPr>
                <a:spLocks noChangeArrowheads="1"/>
              </p:cNvSpPr>
              <p:nvPr/>
            </p:nvSpPr>
            <p:spPr bwMode="auto">
              <a:xfrm>
                <a:off x="2064" y="3168"/>
                <a:ext cx="48" cy="9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Rectangle 42"/>
              <p:cNvSpPr>
                <a:spLocks noChangeArrowheads="1"/>
              </p:cNvSpPr>
              <p:nvPr/>
            </p:nvSpPr>
            <p:spPr bwMode="auto">
              <a:xfrm>
                <a:off x="2017" y="2928"/>
                <a:ext cx="48" cy="336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0" name="AutoShape 43"/>
            <p:cNvSpPr>
              <a:spLocks noChangeArrowheads="1"/>
            </p:cNvSpPr>
            <p:nvPr/>
          </p:nvSpPr>
          <p:spPr bwMode="auto">
            <a:xfrm>
              <a:off x="1672" y="293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2" name="Group 44"/>
          <p:cNvGrpSpPr>
            <a:grpSpLocks/>
          </p:cNvGrpSpPr>
          <p:nvPr/>
        </p:nvGrpSpPr>
        <p:grpSpPr bwMode="auto">
          <a:xfrm>
            <a:off x="3200400" y="3984625"/>
            <a:ext cx="304800" cy="762000"/>
            <a:chOff x="2016" y="2942"/>
            <a:chExt cx="192" cy="480"/>
          </a:xfrm>
        </p:grpSpPr>
        <p:grpSp>
          <p:nvGrpSpPr>
            <p:cNvPr id="100454" name="Group 45"/>
            <p:cNvGrpSpPr>
              <a:grpSpLocks/>
            </p:cNvGrpSpPr>
            <p:nvPr/>
          </p:nvGrpSpPr>
          <p:grpSpPr bwMode="auto">
            <a:xfrm>
              <a:off x="2032" y="3114"/>
              <a:ext cx="191" cy="240"/>
              <a:chOff x="2305" y="3024"/>
              <a:chExt cx="143" cy="240"/>
            </a:xfrm>
          </p:grpSpPr>
          <p:sp>
            <p:nvSpPr>
              <p:cNvPr id="267" name="Rectangle 46"/>
              <p:cNvSpPr>
                <a:spLocks noChangeArrowheads="1"/>
              </p:cNvSpPr>
              <p:nvPr/>
            </p:nvSpPr>
            <p:spPr bwMode="auto">
              <a:xfrm>
                <a:off x="2400" y="3216"/>
                <a:ext cx="48" cy="4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Rectangle 47"/>
              <p:cNvSpPr>
                <a:spLocks noChangeArrowheads="1"/>
              </p:cNvSpPr>
              <p:nvPr/>
            </p:nvSpPr>
            <p:spPr bwMode="auto">
              <a:xfrm>
                <a:off x="2352" y="3024"/>
                <a:ext cx="48" cy="240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Rectangle 48"/>
              <p:cNvSpPr>
                <a:spLocks noChangeArrowheads="1"/>
              </p:cNvSpPr>
              <p:nvPr/>
            </p:nvSpPr>
            <p:spPr bwMode="auto">
              <a:xfrm>
                <a:off x="2305" y="3024"/>
                <a:ext cx="47" cy="240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" name="AutoShape 49"/>
            <p:cNvSpPr>
              <a:spLocks noChangeArrowheads="1"/>
            </p:cNvSpPr>
            <p:nvPr/>
          </p:nvSpPr>
          <p:spPr bwMode="auto">
            <a:xfrm>
              <a:off x="2016" y="2942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3" name="Group 50"/>
          <p:cNvGrpSpPr>
            <a:grpSpLocks/>
          </p:cNvGrpSpPr>
          <p:nvPr/>
        </p:nvGrpSpPr>
        <p:grpSpPr bwMode="auto">
          <a:xfrm>
            <a:off x="1905000" y="3973513"/>
            <a:ext cx="304800" cy="762000"/>
            <a:chOff x="1200" y="2935"/>
            <a:chExt cx="192" cy="480"/>
          </a:xfrm>
        </p:grpSpPr>
        <p:grpSp>
          <p:nvGrpSpPr>
            <p:cNvPr id="100449" name="Group 51"/>
            <p:cNvGrpSpPr>
              <a:grpSpLocks/>
            </p:cNvGrpSpPr>
            <p:nvPr/>
          </p:nvGrpSpPr>
          <p:grpSpPr bwMode="auto">
            <a:xfrm>
              <a:off x="1208" y="3072"/>
              <a:ext cx="191" cy="288"/>
              <a:chOff x="1249" y="3024"/>
              <a:chExt cx="143" cy="288"/>
            </a:xfrm>
          </p:grpSpPr>
          <p:sp>
            <p:nvSpPr>
              <p:cNvPr id="273" name="Rectangle 52"/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48" cy="192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4" name="Rectangle 53"/>
              <p:cNvSpPr>
                <a:spLocks noChangeArrowheads="1"/>
              </p:cNvSpPr>
              <p:nvPr/>
            </p:nvSpPr>
            <p:spPr bwMode="auto">
              <a:xfrm>
                <a:off x="1296" y="3024"/>
                <a:ext cx="48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5" name="Rectangle 54"/>
              <p:cNvSpPr>
                <a:spLocks noChangeArrowheads="1"/>
              </p:cNvSpPr>
              <p:nvPr/>
            </p:nvSpPr>
            <p:spPr bwMode="auto">
              <a:xfrm>
                <a:off x="1249" y="3264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2" name="AutoShape 55"/>
            <p:cNvSpPr>
              <a:spLocks noChangeArrowheads="1"/>
            </p:cNvSpPr>
            <p:nvPr/>
          </p:nvSpPr>
          <p:spPr bwMode="auto">
            <a:xfrm>
              <a:off x="1200" y="2935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4" name="Group 56"/>
          <p:cNvGrpSpPr>
            <a:grpSpLocks/>
          </p:cNvGrpSpPr>
          <p:nvPr/>
        </p:nvGrpSpPr>
        <p:grpSpPr bwMode="auto">
          <a:xfrm>
            <a:off x="1219200" y="5038725"/>
            <a:ext cx="304800" cy="762000"/>
            <a:chOff x="768" y="3606"/>
            <a:chExt cx="192" cy="480"/>
          </a:xfrm>
        </p:grpSpPr>
        <p:grpSp>
          <p:nvGrpSpPr>
            <p:cNvPr id="100444" name="Group 57"/>
            <p:cNvGrpSpPr>
              <a:grpSpLocks/>
            </p:cNvGrpSpPr>
            <p:nvPr/>
          </p:nvGrpSpPr>
          <p:grpSpPr bwMode="auto">
            <a:xfrm>
              <a:off x="773" y="3792"/>
              <a:ext cx="191" cy="240"/>
              <a:chOff x="721" y="3744"/>
              <a:chExt cx="143" cy="240"/>
            </a:xfrm>
          </p:grpSpPr>
          <p:sp>
            <p:nvSpPr>
              <p:cNvPr id="279" name="Rectangle 58"/>
              <p:cNvSpPr>
                <a:spLocks noChangeArrowheads="1"/>
              </p:cNvSpPr>
              <p:nvPr/>
            </p:nvSpPr>
            <p:spPr bwMode="auto">
              <a:xfrm>
                <a:off x="816" y="3744"/>
                <a:ext cx="48" cy="240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0" name="Rectangle 59"/>
              <p:cNvSpPr>
                <a:spLocks noChangeArrowheads="1"/>
              </p:cNvSpPr>
              <p:nvPr/>
            </p:nvSpPr>
            <p:spPr bwMode="auto">
              <a:xfrm>
                <a:off x="768" y="3792"/>
                <a:ext cx="48" cy="192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1" name="Rectangle 60"/>
              <p:cNvSpPr>
                <a:spLocks noChangeArrowheads="1"/>
              </p:cNvSpPr>
              <p:nvPr/>
            </p:nvSpPr>
            <p:spPr bwMode="auto">
              <a:xfrm>
                <a:off x="721" y="3936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8" name="AutoShape 61"/>
            <p:cNvSpPr>
              <a:spLocks noChangeArrowheads="1"/>
            </p:cNvSpPr>
            <p:nvPr/>
          </p:nvSpPr>
          <p:spPr bwMode="auto">
            <a:xfrm>
              <a:off x="768" y="3606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395" name="Group 62"/>
          <p:cNvGrpSpPr>
            <a:grpSpLocks/>
          </p:cNvGrpSpPr>
          <p:nvPr/>
        </p:nvGrpSpPr>
        <p:grpSpPr bwMode="auto">
          <a:xfrm>
            <a:off x="381000" y="5029200"/>
            <a:ext cx="325438" cy="762000"/>
            <a:chOff x="240" y="3600"/>
            <a:chExt cx="205" cy="480"/>
          </a:xfrm>
        </p:grpSpPr>
        <p:grpSp>
          <p:nvGrpSpPr>
            <p:cNvPr id="100439" name="Group 63"/>
            <p:cNvGrpSpPr>
              <a:grpSpLocks/>
            </p:cNvGrpSpPr>
            <p:nvPr/>
          </p:nvGrpSpPr>
          <p:grpSpPr bwMode="auto">
            <a:xfrm>
              <a:off x="242" y="3744"/>
              <a:ext cx="191" cy="288"/>
              <a:chOff x="289" y="3696"/>
              <a:chExt cx="143" cy="288"/>
            </a:xfrm>
          </p:grpSpPr>
          <p:sp>
            <p:nvSpPr>
              <p:cNvPr id="285" name="Rectangle 64"/>
              <p:cNvSpPr>
                <a:spLocks noChangeArrowheads="1"/>
              </p:cNvSpPr>
              <p:nvPr/>
            </p:nvSpPr>
            <p:spPr bwMode="auto">
              <a:xfrm>
                <a:off x="384" y="3696"/>
                <a:ext cx="48" cy="288"/>
              </a:xfrm>
              <a:prstGeom prst="rect">
                <a:avLst/>
              </a:prstGeom>
              <a:solidFill>
                <a:srgbClr val="5D7CD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6" name="Rectangle 65"/>
              <p:cNvSpPr>
                <a:spLocks noChangeArrowheads="1"/>
              </p:cNvSpPr>
              <p:nvPr/>
            </p:nvSpPr>
            <p:spPr bwMode="auto">
              <a:xfrm>
                <a:off x="336" y="3888"/>
                <a:ext cx="48" cy="9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7" name="Rectangle 66"/>
              <p:cNvSpPr>
                <a:spLocks noChangeArrowheads="1"/>
              </p:cNvSpPr>
              <p:nvPr/>
            </p:nvSpPr>
            <p:spPr bwMode="auto">
              <a:xfrm>
                <a:off x="289" y="3936"/>
                <a:ext cx="47" cy="48"/>
              </a:xfrm>
              <a:prstGeom prst="rect">
                <a:avLst/>
              </a:prstGeom>
              <a:solidFill>
                <a:srgbClr val="20B43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  <a:latin typeface="Arial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4" name="AutoShape 67"/>
            <p:cNvSpPr>
              <a:spLocks noChangeArrowheads="1"/>
            </p:cNvSpPr>
            <p:nvPr/>
          </p:nvSpPr>
          <p:spPr bwMode="auto">
            <a:xfrm>
              <a:off x="253" y="3600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0396" name="AutoShape 68"/>
          <p:cNvCxnSpPr>
            <a:cxnSpLocks noChangeShapeType="1"/>
            <a:stCxn id="244" idx="2"/>
            <a:endCxn id="272" idx="0"/>
          </p:cNvCxnSpPr>
          <p:nvPr/>
        </p:nvCxnSpPr>
        <p:spPr bwMode="auto">
          <a:xfrm>
            <a:off x="1524000" y="3600450"/>
            <a:ext cx="533400" cy="373063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7" name="AutoShape 69"/>
          <p:cNvCxnSpPr>
            <a:cxnSpLocks noChangeShapeType="1"/>
            <a:stCxn id="245" idx="2"/>
            <a:endCxn id="260" idx="0"/>
          </p:cNvCxnSpPr>
          <p:nvPr/>
        </p:nvCxnSpPr>
        <p:spPr bwMode="auto">
          <a:xfrm flipH="1">
            <a:off x="2806700" y="3600450"/>
            <a:ext cx="317500" cy="36988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8" name="AutoShape 70"/>
          <p:cNvCxnSpPr>
            <a:cxnSpLocks noChangeShapeType="1"/>
            <a:stCxn id="245" idx="2"/>
            <a:endCxn id="266" idx="0"/>
          </p:cNvCxnSpPr>
          <p:nvPr/>
        </p:nvCxnSpPr>
        <p:spPr bwMode="auto">
          <a:xfrm>
            <a:off x="3124200" y="3600450"/>
            <a:ext cx="228600" cy="3841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99" name="AutoShape 71"/>
          <p:cNvCxnSpPr>
            <a:cxnSpLocks noChangeShapeType="1"/>
            <a:stCxn id="246" idx="2"/>
            <a:endCxn id="284" idx="0"/>
          </p:cNvCxnSpPr>
          <p:nvPr/>
        </p:nvCxnSpPr>
        <p:spPr bwMode="auto">
          <a:xfrm flipH="1">
            <a:off x="554038" y="4743450"/>
            <a:ext cx="436562" cy="28575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00" name="AutoShape 72"/>
          <p:cNvCxnSpPr>
            <a:cxnSpLocks noChangeShapeType="1"/>
            <a:stCxn id="246" idx="2"/>
            <a:endCxn id="278" idx="0"/>
          </p:cNvCxnSpPr>
          <p:nvPr/>
        </p:nvCxnSpPr>
        <p:spPr bwMode="auto">
          <a:xfrm>
            <a:off x="990600" y="4743450"/>
            <a:ext cx="381000" cy="295275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3" name="Oval 73"/>
          <p:cNvSpPr>
            <a:spLocks noChangeArrowheads="1"/>
          </p:cNvSpPr>
          <p:nvPr/>
        </p:nvSpPr>
        <p:spPr bwMode="auto">
          <a:xfrm>
            <a:off x="1828800" y="4038600"/>
            <a:ext cx="4572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grpSp>
        <p:nvGrpSpPr>
          <p:cNvPr id="100402" name="Group 74"/>
          <p:cNvGrpSpPr>
            <a:grpSpLocks/>
          </p:cNvGrpSpPr>
          <p:nvPr/>
        </p:nvGrpSpPr>
        <p:grpSpPr bwMode="auto">
          <a:xfrm>
            <a:off x="7859713" y="5105400"/>
            <a:ext cx="317500" cy="762000"/>
            <a:chOff x="4951" y="3216"/>
            <a:chExt cx="200" cy="480"/>
          </a:xfrm>
        </p:grpSpPr>
        <p:sp>
          <p:nvSpPr>
            <p:cNvPr id="295" name="Rectangle 75"/>
            <p:cNvSpPr>
              <a:spLocks noChangeArrowheads="1"/>
            </p:cNvSpPr>
            <p:nvPr/>
          </p:nvSpPr>
          <p:spPr bwMode="auto">
            <a:xfrm>
              <a:off x="5087" y="3589"/>
              <a:ext cx="64" cy="48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6" name="Rectangle 76"/>
            <p:cNvSpPr>
              <a:spLocks noChangeArrowheads="1"/>
            </p:cNvSpPr>
            <p:nvPr/>
          </p:nvSpPr>
          <p:spPr bwMode="auto">
            <a:xfrm>
              <a:off x="5030" y="3456"/>
              <a:ext cx="58" cy="181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7" name="Rectangle 77"/>
            <p:cNvSpPr>
              <a:spLocks noChangeArrowheads="1"/>
            </p:cNvSpPr>
            <p:nvPr/>
          </p:nvSpPr>
          <p:spPr bwMode="auto">
            <a:xfrm>
              <a:off x="4961" y="3360"/>
              <a:ext cx="63" cy="282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98" name="AutoShape 78"/>
            <p:cNvSpPr>
              <a:spLocks noChangeArrowheads="1"/>
            </p:cNvSpPr>
            <p:nvPr/>
          </p:nvSpPr>
          <p:spPr bwMode="auto">
            <a:xfrm>
              <a:off x="4951" y="3216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3" name="Group 79"/>
          <p:cNvGrpSpPr>
            <a:grpSpLocks/>
          </p:cNvGrpSpPr>
          <p:nvPr/>
        </p:nvGrpSpPr>
        <p:grpSpPr bwMode="auto">
          <a:xfrm>
            <a:off x="8534400" y="4114800"/>
            <a:ext cx="304800" cy="762000"/>
            <a:chOff x="5376" y="2592"/>
            <a:chExt cx="192" cy="480"/>
          </a:xfrm>
        </p:grpSpPr>
        <p:sp>
          <p:nvSpPr>
            <p:cNvPr id="300" name="Rectangle 80"/>
            <p:cNvSpPr>
              <a:spLocks noChangeArrowheads="1"/>
            </p:cNvSpPr>
            <p:nvPr/>
          </p:nvSpPr>
          <p:spPr bwMode="auto">
            <a:xfrm>
              <a:off x="5495" y="2784"/>
              <a:ext cx="63" cy="220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1" name="Rectangle 81"/>
            <p:cNvSpPr>
              <a:spLocks noChangeArrowheads="1"/>
            </p:cNvSpPr>
            <p:nvPr/>
          </p:nvSpPr>
          <p:spPr bwMode="auto">
            <a:xfrm>
              <a:off x="5438" y="2832"/>
              <a:ext cx="63" cy="17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2" name="Rectangle 82"/>
            <p:cNvSpPr>
              <a:spLocks noChangeArrowheads="1"/>
            </p:cNvSpPr>
            <p:nvPr/>
          </p:nvSpPr>
          <p:spPr bwMode="auto">
            <a:xfrm>
              <a:off x="5376" y="2784"/>
              <a:ext cx="63" cy="220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3" name="AutoShape 83"/>
            <p:cNvSpPr>
              <a:spLocks noChangeArrowheads="1"/>
            </p:cNvSpPr>
            <p:nvPr/>
          </p:nvSpPr>
          <p:spPr bwMode="auto">
            <a:xfrm>
              <a:off x="5376" y="2592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4" name="Group 84"/>
          <p:cNvGrpSpPr>
            <a:grpSpLocks/>
          </p:cNvGrpSpPr>
          <p:nvPr/>
        </p:nvGrpSpPr>
        <p:grpSpPr bwMode="auto">
          <a:xfrm>
            <a:off x="6477000" y="3973513"/>
            <a:ext cx="304800" cy="762000"/>
            <a:chOff x="4080" y="2503"/>
            <a:chExt cx="192" cy="480"/>
          </a:xfrm>
        </p:grpSpPr>
        <p:sp>
          <p:nvSpPr>
            <p:cNvPr id="305" name="Rectangle 85"/>
            <p:cNvSpPr>
              <a:spLocks noChangeArrowheads="1"/>
            </p:cNvSpPr>
            <p:nvPr/>
          </p:nvSpPr>
          <p:spPr bwMode="auto">
            <a:xfrm>
              <a:off x="4087" y="2688"/>
              <a:ext cx="58" cy="240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6" name="Rectangle 86"/>
            <p:cNvSpPr>
              <a:spLocks noChangeArrowheads="1"/>
            </p:cNvSpPr>
            <p:nvPr/>
          </p:nvSpPr>
          <p:spPr bwMode="auto">
            <a:xfrm>
              <a:off x="4198" y="2784"/>
              <a:ext cx="53" cy="144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7" name="Rectangle 87"/>
            <p:cNvSpPr>
              <a:spLocks noChangeArrowheads="1"/>
            </p:cNvSpPr>
            <p:nvPr/>
          </p:nvSpPr>
          <p:spPr bwMode="auto">
            <a:xfrm>
              <a:off x="4142" y="2736"/>
              <a:ext cx="55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08" name="AutoShape 88"/>
            <p:cNvSpPr>
              <a:spLocks noChangeArrowheads="1"/>
            </p:cNvSpPr>
            <p:nvPr/>
          </p:nvSpPr>
          <p:spPr bwMode="auto">
            <a:xfrm>
              <a:off x="4080" y="250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5" name="Group 89"/>
          <p:cNvGrpSpPr>
            <a:grpSpLocks/>
          </p:cNvGrpSpPr>
          <p:nvPr/>
        </p:nvGrpSpPr>
        <p:grpSpPr bwMode="auto">
          <a:xfrm>
            <a:off x="5965825" y="3973513"/>
            <a:ext cx="304800" cy="762000"/>
            <a:chOff x="3758" y="2503"/>
            <a:chExt cx="192" cy="480"/>
          </a:xfrm>
        </p:grpSpPr>
        <p:sp>
          <p:nvSpPr>
            <p:cNvPr id="310" name="Rectangle 90"/>
            <p:cNvSpPr>
              <a:spLocks noChangeArrowheads="1"/>
            </p:cNvSpPr>
            <p:nvPr/>
          </p:nvSpPr>
          <p:spPr bwMode="auto">
            <a:xfrm>
              <a:off x="3824" y="2736"/>
              <a:ext cx="64" cy="19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1" name="Rectangle 91"/>
            <p:cNvSpPr>
              <a:spLocks noChangeArrowheads="1"/>
            </p:cNvSpPr>
            <p:nvPr/>
          </p:nvSpPr>
          <p:spPr bwMode="auto">
            <a:xfrm>
              <a:off x="3884" y="2640"/>
              <a:ext cx="52" cy="289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2" name="Rectangle 92"/>
            <p:cNvSpPr>
              <a:spLocks noChangeArrowheads="1"/>
            </p:cNvSpPr>
            <p:nvPr/>
          </p:nvSpPr>
          <p:spPr bwMode="auto">
            <a:xfrm>
              <a:off x="3758" y="2881"/>
              <a:ext cx="62" cy="48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3" name="AutoShape 93"/>
            <p:cNvSpPr>
              <a:spLocks noChangeArrowheads="1"/>
            </p:cNvSpPr>
            <p:nvPr/>
          </p:nvSpPr>
          <p:spPr bwMode="auto">
            <a:xfrm>
              <a:off x="3758" y="2503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406" name="Group 94"/>
          <p:cNvGrpSpPr>
            <a:grpSpLocks/>
          </p:cNvGrpSpPr>
          <p:nvPr/>
        </p:nvGrpSpPr>
        <p:grpSpPr bwMode="auto">
          <a:xfrm>
            <a:off x="7194550" y="5094288"/>
            <a:ext cx="325438" cy="762000"/>
            <a:chOff x="4532" y="3209"/>
            <a:chExt cx="205" cy="480"/>
          </a:xfrm>
        </p:grpSpPr>
        <p:sp>
          <p:nvSpPr>
            <p:cNvPr id="315" name="Rectangle 95"/>
            <p:cNvSpPr>
              <a:spLocks noChangeArrowheads="1"/>
            </p:cNvSpPr>
            <p:nvPr/>
          </p:nvSpPr>
          <p:spPr bwMode="auto">
            <a:xfrm>
              <a:off x="4651" y="3552"/>
              <a:ext cx="56" cy="89"/>
            </a:xfrm>
            <a:prstGeom prst="rect">
              <a:avLst/>
            </a:prstGeom>
            <a:solidFill>
              <a:srgbClr val="5D7C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6" name="Rectangle 96"/>
            <p:cNvSpPr>
              <a:spLocks noChangeArrowheads="1"/>
            </p:cNvSpPr>
            <p:nvPr/>
          </p:nvSpPr>
          <p:spPr bwMode="auto">
            <a:xfrm>
              <a:off x="4594" y="3312"/>
              <a:ext cx="62" cy="329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7" name="Rectangle 97"/>
            <p:cNvSpPr>
              <a:spLocks noChangeArrowheads="1"/>
            </p:cNvSpPr>
            <p:nvPr/>
          </p:nvSpPr>
          <p:spPr bwMode="auto">
            <a:xfrm>
              <a:off x="4532" y="3593"/>
              <a:ext cx="62" cy="48"/>
            </a:xfrm>
            <a:prstGeom prst="rect">
              <a:avLst/>
            </a:prstGeom>
            <a:solidFill>
              <a:srgbClr val="20B43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318" name="AutoShape 98"/>
            <p:cNvSpPr>
              <a:spLocks noChangeArrowheads="1"/>
            </p:cNvSpPr>
            <p:nvPr/>
          </p:nvSpPr>
          <p:spPr bwMode="auto">
            <a:xfrm>
              <a:off x="4545" y="3209"/>
              <a:ext cx="192" cy="480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endParaRPr>
            </a:p>
          </p:txBody>
        </p:sp>
      </p:grpSp>
      <p:sp>
        <p:nvSpPr>
          <p:cNvPr id="319" name="Oval 99"/>
          <p:cNvSpPr>
            <a:spLocks noChangeArrowheads="1"/>
          </p:cNvSpPr>
          <p:nvPr/>
        </p:nvSpPr>
        <p:spPr bwMode="auto">
          <a:xfrm>
            <a:off x="7097713" y="5181600"/>
            <a:ext cx="4572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0" name="Rectangle 101"/>
          <p:cNvSpPr>
            <a:spLocks noChangeArrowheads="1"/>
          </p:cNvSpPr>
          <p:nvPr/>
        </p:nvSpPr>
        <p:spPr bwMode="auto">
          <a:xfrm>
            <a:off x="4695825" y="5486400"/>
            <a:ext cx="180975" cy="219075"/>
          </a:xfrm>
          <a:prstGeom prst="rect">
            <a:avLst/>
          </a:prstGeom>
          <a:solidFill>
            <a:srgbClr val="5D7CD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1" name="Rectangle 102"/>
          <p:cNvSpPr>
            <a:spLocks noChangeArrowheads="1"/>
          </p:cNvSpPr>
          <p:nvPr/>
        </p:nvSpPr>
        <p:spPr bwMode="auto">
          <a:xfrm>
            <a:off x="4521200" y="4724400"/>
            <a:ext cx="173038" cy="981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2" name="Rectangle 103"/>
          <p:cNvSpPr>
            <a:spLocks noChangeArrowheads="1"/>
          </p:cNvSpPr>
          <p:nvPr/>
        </p:nvSpPr>
        <p:spPr bwMode="auto">
          <a:xfrm>
            <a:off x="4352925" y="5576888"/>
            <a:ext cx="173038" cy="128587"/>
          </a:xfrm>
          <a:prstGeom prst="rect">
            <a:avLst/>
          </a:prstGeom>
          <a:solidFill>
            <a:srgbClr val="20B4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3" name="AutoShape 104"/>
          <p:cNvSpPr>
            <a:spLocks noChangeArrowheads="1"/>
          </p:cNvSpPr>
          <p:nvPr/>
        </p:nvSpPr>
        <p:spPr bwMode="auto">
          <a:xfrm>
            <a:off x="4351338" y="4724400"/>
            <a:ext cx="525462" cy="1143000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cxnSp>
        <p:nvCxnSpPr>
          <p:cNvPr id="100412" name="AutoShape 105"/>
          <p:cNvCxnSpPr>
            <a:cxnSpLocks noChangeShapeType="1"/>
            <a:stCxn id="293" idx="4"/>
            <a:endCxn id="323" idx="1"/>
          </p:cNvCxnSpPr>
          <p:nvPr/>
        </p:nvCxnSpPr>
        <p:spPr bwMode="auto">
          <a:xfrm>
            <a:off x="2057400" y="4819650"/>
            <a:ext cx="2293938" cy="47625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13" name="AutoShape 106"/>
          <p:cNvCxnSpPr>
            <a:cxnSpLocks noChangeShapeType="1"/>
            <a:stCxn id="319" idx="2"/>
            <a:endCxn id="323" idx="3"/>
          </p:cNvCxnSpPr>
          <p:nvPr/>
        </p:nvCxnSpPr>
        <p:spPr bwMode="auto">
          <a:xfrm flipH="1" flipV="1">
            <a:off x="4876800" y="5295900"/>
            <a:ext cx="2201863" cy="2667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414" name="AutoShape 107"/>
          <p:cNvCxnSpPr>
            <a:cxnSpLocks noChangeShapeType="1"/>
            <a:stCxn id="222" idx="2"/>
            <a:endCxn id="323" idx="0"/>
          </p:cNvCxnSpPr>
          <p:nvPr/>
        </p:nvCxnSpPr>
        <p:spPr bwMode="auto">
          <a:xfrm flipH="1">
            <a:off x="4614863" y="3627438"/>
            <a:ext cx="71437" cy="1096962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" name="Text Box 108"/>
          <p:cNvSpPr txBox="1">
            <a:spLocks noChangeArrowheads="1"/>
          </p:cNvSpPr>
          <p:nvPr/>
        </p:nvSpPr>
        <p:spPr bwMode="auto">
          <a:xfrm>
            <a:off x="152400" y="5826125"/>
            <a:ext cx="23622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kern="0">
                <a:solidFill>
                  <a:srgbClr val="20B43C"/>
                </a:solidFill>
                <a:latin typeface="Arial" charset="0"/>
                <a:cs typeface="Arial" panose="020B0604020202020204" pitchFamily="34" charset="0"/>
              </a:rPr>
              <a:t>Ground  </a:t>
            </a:r>
            <a:r>
              <a:rPr lang="en-US" sz="1600" kern="0">
                <a:solidFill>
                  <a:srgbClr val="FF0000"/>
                </a:solidFill>
                <a:latin typeface="Arial" charset="0"/>
                <a:cs typeface="Arial" panose="020B0604020202020204" pitchFamily="34" charset="0"/>
              </a:rPr>
              <a:t>Vertical  </a:t>
            </a:r>
            <a:r>
              <a:rPr lang="en-US" sz="1600" kern="0">
                <a:solidFill>
                  <a:srgbClr val="5D7CD5"/>
                </a:solidFill>
                <a:latin typeface="Arial" charset="0"/>
                <a:cs typeface="Arial" panose="020B0604020202020204" pitchFamily="34" charset="0"/>
              </a:rPr>
              <a:t>Sky</a:t>
            </a:r>
          </a:p>
        </p:txBody>
      </p:sp>
      <p:pic>
        <p:nvPicPr>
          <p:cNvPr id="100416" name="Picture 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71600"/>
            <a:ext cx="10302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9" name="Text Box 110"/>
          <p:cNvSpPr txBox="1">
            <a:spLocks noChangeArrowheads="1"/>
          </p:cNvSpPr>
          <p:nvPr/>
        </p:nvSpPr>
        <p:spPr bwMode="auto">
          <a:xfrm>
            <a:off x="7010400" y="652145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600" kern="0" dirty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[Collins et al. 2002]</a:t>
            </a:r>
          </a:p>
        </p:txBody>
      </p:sp>
      <p:sp>
        <p:nvSpPr>
          <p:cNvPr id="330" name="Text Box 111"/>
          <p:cNvSpPr txBox="1">
            <a:spLocks noChangeArrowheads="1"/>
          </p:cNvSpPr>
          <p:nvPr/>
        </p:nvSpPr>
        <p:spPr bwMode="auto">
          <a:xfrm>
            <a:off x="3124200" y="5715000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P(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label 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| 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good segment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, </a:t>
            </a:r>
            <a:r>
              <a:rPr lang="en-US" sz="1800" i="1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data</a:t>
            </a:r>
            <a:r>
              <a:rPr lang="en-US" sz="1800" kern="0">
                <a:solidFill>
                  <a:sysClr val="windowText" lastClr="000000"/>
                </a:solidFill>
                <a:latin typeface="Arial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318451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Boosted Decision Trees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Flexible: can deal with both continuous and categorical variables</a:t>
            </a:r>
          </a:p>
          <a:p>
            <a:r>
              <a:rPr lang="en-US" altLang="en-US"/>
              <a:t>How to control bias/variance trade-off</a:t>
            </a:r>
          </a:p>
          <a:p>
            <a:pPr lvl="1"/>
            <a:r>
              <a:rPr lang="en-US" altLang="en-US"/>
              <a:t>Size of trees</a:t>
            </a:r>
          </a:p>
          <a:p>
            <a:pPr lvl="1"/>
            <a:r>
              <a:rPr lang="en-US" altLang="en-US"/>
              <a:t>Number of trees</a:t>
            </a:r>
          </a:p>
          <a:p>
            <a:r>
              <a:rPr lang="en-US" altLang="en-US"/>
              <a:t>Boosting trees often works best with a small number of well-designed features</a:t>
            </a:r>
          </a:p>
          <a:p>
            <a:r>
              <a:rPr lang="en-US" altLang="en-US"/>
              <a:t>Boosting “stubs” can give a fast classifier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105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Ideals for a classification algorithm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Objective function: encodes the right loss for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Parameterization: takes advantage of the structure of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Regularization: good priors on the parameters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Training algorithm: can find parameters that maximize objective on training set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Inference algorithm: can solve for labels that maximize objective function for a test example</a:t>
            </a:r>
          </a:p>
        </p:txBody>
      </p:sp>
    </p:spTree>
    <p:extLst>
      <p:ext uri="{BB962C8B-B14F-4D97-AF65-F5344CB8AC3E}">
        <p14:creationId xmlns:p14="http://schemas.microsoft.com/office/powerpoint/2010/main" val="21532166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Two ways to think about classifiers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What is the objective? </a:t>
            </a:r>
            <a:br>
              <a:rPr lang="en-US" altLang="en-US" dirty="0"/>
            </a:br>
            <a:r>
              <a:rPr lang="en-US" altLang="en-US" dirty="0"/>
              <a:t>What are the parameters?  </a:t>
            </a:r>
            <a:br>
              <a:rPr lang="en-US" altLang="en-US" dirty="0"/>
            </a:br>
            <a:r>
              <a:rPr lang="en-US" altLang="en-US" dirty="0"/>
              <a:t>How are the parameters learned? </a:t>
            </a:r>
            <a:br>
              <a:rPr lang="en-US" altLang="en-US" dirty="0"/>
            </a:br>
            <a:r>
              <a:rPr lang="en-US" altLang="en-US" dirty="0"/>
              <a:t>How is the learning regularized?  </a:t>
            </a:r>
            <a:br>
              <a:rPr lang="en-US" altLang="en-US" dirty="0"/>
            </a:br>
            <a:r>
              <a:rPr lang="en-US" altLang="en-US" dirty="0"/>
              <a:t>How is inference performed?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How is the data modeled?  </a:t>
            </a:r>
            <a:br>
              <a:rPr lang="en-US" altLang="en-US" dirty="0"/>
            </a:br>
            <a:r>
              <a:rPr lang="en-US" altLang="en-US" dirty="0"/>
              <a:t>How is similarity defined?  </a:t>
            </a:r>
            <a:br>
              <a:rPr lang="en-US" altLang="en-US" dirty="0"/>
            </a:br>
            <a:r>
              <a:rPr lang="en-US" altLang="en-US" dirty="0"/>
              <a:t>What is the shape of the boundary?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80420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6100"/>
          </a:xfrm>
        </p:spPr>
        <p:txBody>
          <a:bodyPr/>
          <a:lstStyle/>
          <a:p>
            <a:r>
              <a:rPr lang="en-US" altLang="en-US" dirty="0"/>
              <a:t>Comparison</a:t>
            </a:r>
          </a:p>
        </p:txBody>
      </p:sp>
      <p:sp>
        <p:nvSpPr>
          <p:cNvPr id="104451" name="TextBox 3"/>
          <p:cNvSpPr txBox="1">
            <a:spLocks noChangeArrowheads="1"/>
          </p:cNvSpPr>
          <p:nvPr/>
        </p:nvSpPr>
        <p:spPr bwMode="auto">
          <a:xfrm>
            <a:off x="0" y="1603375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Naïve Bayes</a:t>
            </a:r>
          </a:p>
        </p:txBody>
      </p:sp>
      <p:sp>
        <p:nvSpPr>
          <p:cNvPr id="104452" name="TextBox 4"/>
          <p:cNvSpPr txBox="1">
            <a:spLocks noChangeArrowheads="1"/>
          </p:cNvSpPr>
          <p:nvPr/>
        </p:nvSpPr>
        <p:spPr bwMode="auto">
          <a:xfrm>
            <a:off x="-31750" y="2613025"/>
            <a:ext cx="1784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 Regression</a:t>
            </a:r>
          </a:p>
        </p:txBody>
      </p:sp>
      <p:sp>
        <p:nvSpPr>
          <p:cNvPr id="104453" name="TextBox 5"/>
          <p:cNvSpPr txBox="1">
            <a:spLocks noChangeArrowheads="1"/>
          </p:cNvSpPr>
          <p:nvPr/>
        </p:nvSpPr>
        <p:spPr bwMode="auto">
          <a:xfrm>
            <a:off x="0" y="3581400"/>
            <a:ext cx="121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SVM</a:t>
            </a:r>
          </a:p>
        </p:txBody>
      </p:sp>
      <p:sp>
        <p:nvSpPr>
          <p:cNvPr id="104454" name="TextBox 7"/>
          <p:cNvSpPr txBox="1">
            <a:spLocks noChangeArrowheads="1"/>
          </p:cNvSpPr>
          <p:nvPr/>
        </p:nvSpPr>
        <p:spPr bwMode="auto">
          <a:xfrm>
            <a:off x="0" y="5449888"/>
            <a:ext cx="1447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Nearest Neighbor</a:t>
            </a:r>
          </a:p>
        </p:txBody>
      </p:sp>
      <p:sp>
        <p:nvSpPr>
          <p:cNvPr id="104455" name="TextBox 11"/>
          <p:cNvSpPr txBox="1">
            <a:spLocks noChangeArrowheads="1"/>
          </p:cNvSpPr>
          <p:nvPr/>
        </p:nvSpPr>
        <p:spPr bwMode="auto">
          <a:xfrm>
            <a:off x="0" y="4535488"/>
            <a:ext cx="152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Kernelized SVM</a:t>
            </a:r>
          </a:p>
        </p:txBody>
      </p:sp>
      <p:sp>
        <p:nvSpPr>
          <p:cNvPr id="104456" name="TextBox 13"/>
          <p:cNvSpPr txBox="1">
            <a:spLocks noChangeArrowheads="1"/>
          </p:cNvSpPr>
          <p:nvPr/>
        </p:nvSpPr>
        <p:spPr bwMode="auto">
          <a:xfrm>
            <a:off x="1828800" y="954088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Objective</a:t>
            </a:r>
          </a:p>
        </p:txBody>
      </p:sp>
      <p:graphicFrame>
        <p:nvGraphicFramePr>
          <p:cNvPr id="104457" name="Object 2"/>
          <p:cNvGraphicFramePr>
            <a:graphicFrameLocks noChangeAspect="1"/>
          </p:cNvGraphicFramePr>
          <p:nvPr/>
        </p:nvGraphicFramePr>
        <p:xfrm>
          <a:off x="1679575" y="1563688"/>
          <a:ext cx="23399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2" name="Equation" r:id="rId3" imgW="2108200" imgH="609600" progId="Equation.3">
                  <p:embed/>
                </p:oleObj>
              </mc:Choice>
              <mc:Fallback>
                <p:oleObj name="Equation" r:id="rId3" imgW="2108200" imgH="609600" progId="Equation.3">
                  <p:embed/>
                  <p:pic>
                    <p:nvPicPr>
                      <p:cNvPr id="10445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1563688"/>
                        <a:ext cx="2339975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8" name="TextBox 15"/>
          <p:cNvSpPr txBox="1">
            <a:spLocks noChangeArrowheads="1"/>
          </p:cNvSpPr>
          <p:nvPr/>
        </p:nvSpPr>
        <p:spPr bwMode="auto">
          <a:xfrm>
            <a:off x="4724400" y="1030288"/>
            <a:ext cx="1828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graphicFrame>
        <p:nvGraphicFramePr>
          <p:cNvPr id="104459" name="Object 3"/>
          <p:cNvGraphicFramePr>
            <a:graphicFrameLocks noChangeAspect="1"/>
          </p:cNvGraphicFramePr>
          <p:nvPr/>
        </p:nvGraphicFramePr>
        <p:xfrm>
          <a:off x="4343400" y="1563688"/>
          <a:ext cx="20256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3" name="Equation" r:id="rId5" imgW="1816100" imgH="660400" progId="Equation.3">
                  <p:embed/>
                </p:oleObj>
              </mc:Choice>
              <mc:Fallback>
                <p:oleObj name="Equation" r:id="rId5" imgW="1816100" imgH="660400" progId="Equation.3">
                  <p:embed/>
                  <p:pic>
                    <p:nvPicPr>
                      <p:cNvPr id="104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563688"/>
                        <a:ext cx="202565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0" name="TextBox 17"/>
          <p:cNvSpPr txBox="1">
            <a:spLocks noChangeArrowheads="1"/>
          </p:cNvSpPr>
          <p:nvPr/>
        </p:nvSpPr>
        <p:spPr bwMode="auto">
          <a:xfrm>
            <a:off x="6934200" y="10414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Inference</a:t>
            </a:r>
          </a:p>
        </p:txBody>
      </p:sp>
      <p:graphicFrame>
        <p:nvGraphicFramePr>
          <p:cNvPr id="104461" name="Object 4"/>
          <p:cNvGraphicFramePr>
            <a:graphicFrameLocks noChangeAspect="1"/>
          </p:cNvGraphicFramePr>
          <p:nvPr/>
        </p:nvGraphicFramePr>
        <p:xfrm>
          <a:off x="7183438" y="1454150"/>
          <a:ext cx="150336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4" name="Equation" r:id="rId7" imgW="2019300" imgH="1206500" progId="Equation.3">
                  <p:embed/>
                </p:oleObj>
              </mc:Choice>
              <mc:Fallback>
                <p:oleObj name="Equation" r:id="rId7" imgW="2019300" imgH="1206500" progId="Equation.3">
                  <p:embed/>
                  <p:pic>
                    <p:nvPicPr>
                      <p:cNvPr id="10446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3438" y="1454150"/>
                        <a:ext cx="1503362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2" name="Object 5"/>
          <p:cNvGraphicFramePr>
            <a:graphicFrameLocks noChangeAspect="1"/>
          </p:cNvGraphicFramePr>
          <p:nvPr/>
        </p:nvGraphicFramePr>
        <p:xfrm>
          <a:off x="1682750" y="2582863"/>
          <a:ext cx="2693988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5" name="Equation" r:id="rId9" imgW="2425700" imgH="596900" progId="Equation.3">
                  <p:embed/>
                </p:oleObj>
              </mc:Choice>
              <mc:Fallback>
                <p:oleObj name="Equation" r:id="rId9" imgW="2425700" imgH="596900" progId="Equation.3">
                  <p:embed/>
                  <p:pic>
                    <p:nvPicPr>
                      <p:cNvPr id="10446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2582863"/>
                        <a:ext cx="2693988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3" name="TextBox 21"/>
          <p:cNvSpPr txBox="1">
            <a:spLocks noChangeArrowheads="1"/>
          </p:cNvSpPr>
          <p:nvPr/>
        </p:nvSpPr>
        <p:spPr bwMode="auto">
          <a:xfrm>
            <a:off x="4876800" y="2765425"/>
            <a:ext cx="14478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Gradient ascent</a:t>
            </a:r>
          </a:p>
        </p:txBody>
      </p:sp>
      <p:graphicFrame>
        <p:nvGraphicFramePr>
          <p:cNvPr id="104464" name="Object 6"/>
          <p:cNvGraphicFramePr>
            <a:graphicFrameLocks noChangeAspect="1"/>
          </p:cNvGraphicFramePr>
          <p:nvPr/>
        </p:nvGraphicFramePr>
        <p:xfrm>
          <a:off x="7239000" y="2765425"/>
          <a:ext cx="8159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6" name="Equation" r:id="rId11" imgW="583947" imgH="203112" progId="Equation.3">
                  <p:embed/>
                </p:oleObj>
              </mc:Choice>
              <mc:Fallback>
                <p:oleObj name="Equation" r:id="rId11" imgW="583947" imgH="203112" progId="Equation.3">
                  <p:embed/>
                  <p:pic>
                    <p:nvPicPr>
                      <p:cNvPr id="10446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2765425"/>
                        <a:ext cx="815975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5" name="Object 7"/>
          <p:cNvGraphicFramePr>
            <a:graphicFrameLocks noChangeAspect="1"/>
          </p:cNvGraphicFramePr>
          <p:nvPr/>
        </p:nvGraphicFramePr>
        <p:xfrm>
          <a:off x="7199313" y="3733800"/>
          <a:ext cx="8778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7" name="Equation" r:id="rId13" imgW="583947" imgH="203112" progId="Equation.3">
                  <p:embed/>
                </p:oleObj>
              </mc:Choice>
              <mc:Fallback>
                <p:oleObj name="Equation" r:id="rId13" imgW="583947" imgH="203112" progId="Equation.3">
                  <p:embed/>
                  <p:pic>
                    <p:nvPicPr>
                      <p:cNvPr id="10446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9313" y="3733800"/>
                        <a:ext cx="877887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6" name="TextBox 24"/>
          <p:cNvSpPr txBox="1">
            <a:spLocks noChangeArrowheads="1"/>
          </p:cNvSpPr>
          <p:nvPr/>
        </p:nvSpPr>
        <p:spPr bwMode="auto">
          <a:xfrm>
            <a:off x="4800600" y="3657600"/>
            <a:ext cx="1784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programming</a:t>
            </a:r>
          </a:p>
        </p:txBody>
      </p:sp>
      <p:graphicFrame>
        <p:nvGraphicFramePr>
          <p:cNvPr id="104467" name="Object 8"/>
          <p:cNvGraphicFramePr>
            <a:graphicFrameLocks noChangeAspect="1"/>
          </p:cNvGraphicFramePr>
          <p:nvPr/>
        </p:nvGraphicFramePr>
        <p:xfrm>
          <a:off x="1897063" y="3429000"/>
          <a:ext cx="198913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8" name="Equation" r:id="rId14" imgW="1790700" imgH="673100" progId="Equation.3">
                  <p:embed/>
                </p:oleObj>
              </mc:Choice>
              <mc:Fallback>
                <p:oleObj name="Equation" r:id="rId14" imgW="1790700" imgH="673100" progId="Equation.3">
                  <p:embed/>
                  <p:pic>
                    <p:nvPicPr>
                      <p:cNvPr id="10446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429000"/>
                        <a:ext cx="1989137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Connector 27"/>
          <p:cNvCxnSpPr/>
          <p:nvPr/>
        </p:nvCxnSpPr>
        <p:spPr>
          <a:xfrm>
            <a:off x="0" y="23622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0" y="3316288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0" y="4303713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0" y="13716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0" y="53340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6324600"/>
            <a:ext cx="9144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74" name="TextBox 34"/>
          <p:cNvSpPr txBox="1">
            <a:spLocks noChangeArrowheads="1"/>
          </p:cNvSpPr>
          <p:nvPr/>
        </p:nvSpPr>
        <p:spPr bwMode="auto">
          <a:xfrm>
            <a:off x="4876800" y="4572000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Quadratic programming</a:t>
            </a:r>
          </a:p>
        </p:txBody>
      </p:sp>
      <p:sp>
        <p:nvSpPr>
          <p:cNvPr id="104475" name="TextBox 35"/>
          <p:cNvSpPr txBox="1">
            <a:spLocks noChangeArrowheads="1"/>
          </p:cNvSpPr>
          <p:nvPr/>
        </p:nvSpPr>
        <p:spPr bwMode="auto">
          <a:xfrm>
            <a:off x="2003425" y="4648200"/>
            <a:ext cx="1806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complicated to write</a:t>
            </a:r>
          </a:p>
        </p:txBody>
      </p:sp>
      <p:sp>
        <p:nvSpPr>
          <p:cNvPr id="104476" name="TextBox 36"/>
          <p:cNvSpPr txBox="1">
            <a:spLocks noChangeArrowheads="1"/>
          </p:cNvSpPr>
          <p:nvPr/>
        </p:nvSpPr>
        <p:spPr bwMode="auto">
          <a:xfrm>
            <a:off x="1524000" y="5711825"/>
            <a:ext cx="2976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similar features </a:t>
            </a: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same label</a:t>
            </a: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477" name="TextBox 37"/>
          <p:cNvSpPr txBox="1">
            <a:spLocks noChangeArrowheads="1"/>
          </p:cNvSpPr>
          <p:nvPr/>
        </p:nvSpPr>
        <p:spPr bwMode="auto">
          <a:xfrm>
            <a:off x="4860925" y="5711825"/>
            <a:ext cx="1158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data</a:t>
            </a:r>
          </a:p>
        </p:txBody>
      </p:sp>
      <p:graphicFrame>
        <p:nvGraphicFramePr>
          <p:cNvPr id="104478" name="Object 9"/>
          <p:cNvGraphicFramePr>
            <a:graphicFrameLocks noChangeAspect="1"/>
          </p:cNvGraphicFramePr>
          <p:nvPr/>
        </p:nvGraphicFramePr>
        <p:xfrm>
          <a:off x="6934200" y="4648200"/>
          <a:ext cx="18557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09" name="Equation" r:id="rId16" imgW="1193800" imgH="342900" progId="Equation.3">
                  <p:embed/>
                </p:oleObj>
              </mc:Choice>
              <mc:Fallback>
                <p:oleObj name="Equation" r:id="rId16" imgW="1193800" imgH="342900" progId="Equation.3">
                  <p:embed/>
                  <p:pic>
                    <p:nvPicPr>
                      <p:cNvPr id="10447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4648200"/>
                        <a:ext cx="18557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9" name="Object 10"/>
          <p:cNvGraphicFramePr>
            <a:graphicFrameLocks noChangeAspect="1"/>
          </p:cNvGraphicFramePr>
          <p:nvPr/>
        </p:nvGraphicFramePr>
        <p:xfrm>
          <a:off x="6540500" y="5461000"/>
          <a:ext cx="25273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10" name="Equation" r:id="rId18" imgW="1625600" imgH="533400" progId="Equation.3">
                  <p:embed/>
                </p:oleObj>
              </mc:Choice>
              <mc:Fallback>
                <p:oleObj name="Equation" r:id="rId18" imgW="1625600" imgH="533400" progId="Equation.3">
                  <p:embed/>
                  <p:pic>
                    <p:nvPicPr>
                      <p:cNvPr id="10447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0" y="5461000"/>
                        <a:ext cx="2527300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80" name="TextBox 33"/>
          <p:cNvSpPr txBox="1">
            <a:spLocks noChangeArrowheads="1"/>
          </p:cNvSpPr>
          <p:nvPr/>
        </p:nvSpPr>
        <p:spPr bwMode="auto">
          <a:xfrm>
            <a:off x="7315200" y="533400"/>
            <a:ext cx="1481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assuming x in {0 1}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8458200" y="1219200"/>
            <a:ext cx="68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49256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7315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Prediction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54296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cs typeface="Arial" panose="020B0604020202020204" pitchFamily="34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8185"/>
              <a:ext cx="2438400" cy="28190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552450" y="838200"/>
            <a:ext cx="158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3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713" y="4800600"/>
            <a:ext cx="143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8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Arial" panose="020B0604020202020204" pitchFamily="34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Learned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Apply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4600" y="6581775"/>
            <a:ext cx="2819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 and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934200" y="58674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2238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3219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458200" cy="4800600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b="1" dirty="0"/>
              <a:t>Features </a:t>
            </a:r>
            <a:r>
              <a:rPr lang="en-US" dirty="0"/>
              <a:t>and </a:t>
            </a:r>
            <a:r>
              <a:rPr lang="en-US" b="1" dirty="0"/>
              <a:t>distance measures</a:t>
            </a:r>
            <a:r>
              <a:rPr lang="en-US" dirty="0"/>
              <a:t> 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n-US" i="1" dirty="0"/>
              <a:t>define visual similarity.</a:t>
            </a:r>
          </a:p>
          <a:p>
            <a:pPr marL="0" indent="0">
              <a:buNone/>
              <a:defRPr/>
            </a:pPr>
            <a:endParaRPr lang="en-US" i="1" dirty="0"/>
          </a:p>
          <a:p>
            <a:pPr marL="0" indent="0">
              <a:buNone/>
              <a:defRPr/>
            </a:pPr>
            <a:r>
              <a:rPr lang="en-US" b="1" dirty="0"/>
              <a:t>Training labels </a:t>
            </a:r>
          </a:p>
          <a:p>
            <a:pPr marL="0" indent="0">
              <a:buNone/>
              <a:defRPr/>
            </a:pPr>
            <a:r>
              <a:rPr lang="en-US" b="1" dirty="0"/>
              <a:t>	</a:t>
            </a:r>
            <a:r>
              <a:rPr lang="en-US" i="1" dirty="0"/>
              <a:t>dictate that examples are the same or different.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b="1" dirty="0"/>
              <a:t>Classifiers 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  <a:r>
              <a:rPr lang="en-US" i="1" dirty="0"/>
              <a:t>learn weights (or parameters) of features and 	distance measures…</a:t>
            </a:r>
            <a:br>
              <a:rPr lang="en-US" i="1" dirty="0"/>
            </a:br>
            <a:r>
              <a:rPr lang="en-US" i="1" dirty="0"/>
              <a:t>	so that visual similarity predicts label similarity.</a:t>
            </a:r>
          </a:p>
        </p:txBody>
      </p:sp>
    </p:spTree>
    <p:extLst>
      <p:ext uri="{BB962C8B-B14F-4D97-AF65-F5344CB8AC3E}">
        <p14:creationId xmlns:p14="http://schemas.microsoft.com/office/powerpoint/2010/main" val="209786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r>
              <a:rPr lang="en-US" altLang="en-US"/>
              <a:t>Generalization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381000" y="5486400"/>
            <a:ext cx="84582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How well does a learned model generalize from the data it was trained on to a new test set?</a:t>
            </a:r>
          </a:p>
        </p:txBody>
      </p:sp>
      <p:pic>
        <p:nvPicPr>
          <p:cNvPr id="614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066800"/>
            <a:ext cx="42291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066800"/>
            <a:ext cx="6096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Box 6"/>
          <p:cNvSpPr txBox="1">
            <a:spLocks noChangeArrowheads="1"/>
          </p:cNvSpPr>
          <p:nvPr/>
        </p:nvSpPr>
        <p:spPr bwMode="auto">
          <a:xfrm>
            <a:off x="1828800" y="4724400"/>
            <a:ext cx="2933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Training set (labels known)</a:t>
            </a:r>
          </a:p>
        </p:txBody>
      </p:sp>
      <p:sp>
        <p:nvSpPr>
          <p:cNvPr id="61447" name="TextBox 7"/>
          <p:cNvSpPr txBox="1">
            <a:spLocks noChangeArrowheads="1"/>
          </p:cNvSpPr>
          <p:nvPr/>
        </p:nvSpPr>
        <p:spPr bwMode="auto">
          <a:xfrm>
            <a:off x="5945188" y="4724400"/>
            <a:ext cx="2665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Test set (labels unknown)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8847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2863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b="1" dirty="0"/>
              <a:t>Bias:</a:t>
            </a:r>
            <a:r>
              <a:rPr lang="en-US" altLang="en-US" sz="2400" dirty="0"/>
              <a:t> </a:t>
            </a:r>
          </a:p>
          <a:p>
            <a:pPr eaLnBrk="1" hangingPunct="1"/>
            <a:r>
              <a:rPr lang="en-US" sz="2400" dirty="0"/>
              <a:t>Difference between the expected (or average) prediction of our model and the correct value. </a:t>
            </a:r>
          </a:p>
          <a:p>
            <a:pPr eaLnBrk="1" hangingPunct="1"/>
            <a:r>
              <a:rPr lang="en-US" altLang="en-US" sz="2400" dirty="0"/>
              <a:t>Error due to inaccurate assumptions/simplifications.</a:t>
            </a:r>
          </a:p>
          <a:p>
            <a:pPr eaLnBrk="1" hangingPunct="1"/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b="1" dirty="0"/>
              <a:t>Variance:</a:t>
            </a:r>
            <a:r>
              <a:rPr lang="en-US" altLang="en-US" sz="2400" dirty="0"/>
              <a:t> </a:t>
            </a:r>
          </a:p>
          <a:p>
            <a:pPr eaLnBrk="1" hangingPunct="1">
              <a:buFontTx/>
              <a:buChar char="-"/>
            </a:pPr>
            <a:r>
              <a:rPr lang="en-US" sz="2400" dirty="0"/>
              <a:t>Amount that the estimate of the target function will change if different training data was used.</a:t>
            </a:r>
          </a:p>
          <a:p>
            <a:pPr eaLnBrk="1" hangingPunct="1"/>
            <a:endParaRPr lang="en-US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8545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Bias/variance trade-off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05" y="1611862"/>
            <a:ext cx="4776390" cy="46624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93738" y="6498828"/>
            <a:ext cx="2047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[Scott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Fortmann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-Roe]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" y="5996374"/>
            <a:ext cx="300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Bias = accuracy</a:t>
            </a:r>
          </a:p>
          <a:p>
            <a:r>
              <a:rPr lang="en-US" dirty="0"/>
              <a:t>Variance = precision</a:t>
            </a:r>
          </a:p>
        </p:txBody>
      </p:sp>
    </p:spTree>
    <p:extLst>
      <p:ext uri="{BB962C8B-B14F-4D97-AF65-F5344CB8AC3E}">
        <p14:creationId xmlns:p14="http://schemas.microsoft.com/office/powerpoint/2010/main" val="8003546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 Effects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7435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b="1" dirty="0" err="1"/>
              <a:t>Underfitting</a:t>
            </a:r>
            <a:r>
              <a:rPr lang="en-US" altLang="en-US" sz="2400" b="1" dirty="0"/>
              <a:t>:</a:t>
            </a:r>
            <a:r>
              <a:rPr lang="en-US" altLang="en-US" sz="2400" dirty="0"/>
              <a:t> model is too “simple” to represent all the relevant class characteristics</a:t>
            </a:r>
          </a:p>
          <a:p>
            <a:pPr lvl="1" eaLnBrk="1" hangingPunct="1"/>
            <a:r>
              <a:rPr lang="en-US" altLang="en-US" sz="2000" dirty="0"/>
              <a:t>High bias (few degrees of freedom) and low variance</a:t>
            </a:r>
          </a:p>
          <a:p>
            <a:pPr lvl="1" eaLnBrk="1" hangingPunct="1"/>
            <a:r>
              <a:rPr lang="en-US" altLang="en-US" sz="2000" dirty="0"/>
              <a:t>High training error and high test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5" name="Picture 2" descr="C:\Users\hays\Desktop\143 Computer Vision\slides\09\bias_variance_bias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124200"/>
            <a:ext cx="4376345" cy="267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2A1993-9B55-4C65-9736-4630EDD86433}"/>
              </a:ext>
            </a:extLst>
          </p:cNvPr>
          <p:cNvSpPr txBox="1"/>
          <p:nvPr/>
        </p:nvSpPr>
        <p:spPr>
          <a:xfrm>
            <a:off x="228600" y="59436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Green line = true data-generating function without noise</a:t>
            </a:r>
          </a:p>
          <a:p>
            <a:r>
              <a:rPr lang="en-US" sz="2000" dirty="0"/>
              <a:t>Blue line = data model which underfits</a:t>
            </a:r>
          </a:p>
        </p:txBody>
      </p:sp>
    </p:spTree>
    <p:extLst>
      <p:ext uri="{BB962C8B-B14F-4D97-AF65-F5344CB8AC3E}">
        <p14:creationId xmlns:p14="http://schemas.microsoft.com/office/powerpoint/2010/main" val="221279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pPr eaLnBrk="1" hangingPunct="1"/>
            <a:r>
              <a:rPr lang="en-US" altLang="en-US" dirty="0"/>
              <a:t>Generalization Error Effects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7435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b="1" dirty="0"/>
              <a:t>Overfitting:</a:t>
            </a:r>
            <a:r>
              <a:rPr lang="en-US" altLang="en-US" sz="2400" dirty="0"/>
              <a:t> model is too “complex” and fits irrelevant characteristics (noise) in the data</a:t>
            </a:r>
          </a:p>
          <a:p>
            <a:pPr lvl="1" eaLnBrk="1" hangingPunct="1"/>
            <a:r>
              <a:rPr lang="en-US" altLang="en-US" sz="2000" dirty="0"/>
              <a:t>Low bias (many degrees of freedom) and high variance</a:t>
            </a:r>
          </a:p>
          <a:p>
            <a:pPr lvl="1" eaLnBrk="1" hangingPunct="1"/>
            <a:r>
              <a:rPr lang="en-US" altLang="en-US" sz="2000" dirty="0"/>
              <a:t>Low training error and high test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8129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L.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Lazebnik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3" descr="C:\Users\hays\Desktop\143 Computer Vision\slides\09\bias_variance_var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437054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94E8D8-9013-4C30-B19B-173707AF7C04}"/>
              </a:ext>
            </a:extLst>
          </p:cNvPr>
          <p:cNvSpPr txBox="1"/>
          <p:nvPr/>
        </p:nvSpPr>
        <p:spPr>
          <a:xfrm>
            <a:off x="228600" y="59436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Green line = true data-generating function without noise</a:t>
            </a:r>
          </a:p>
          <a:p>
            <a:r>
              <a:rPr lang="en-US" sz="2000" dirty="0"/>
              <a:t>Blue line = data model which overfits</a:t>
            </a:r>
          </a:p>
        </p:txBody>
      </p:sp>
    </p:spTree>
    <p:extLst>
      <p:ext uri="{BB962C8B-B14F-4D97-AF65-F5344CB8AC3E}">
        <p14:creationId xmlns:p14="http://schemas.microsoft.com/office/powerpoint/2010/main" val="416515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Trade-off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524000"/>
            <a:ext cx="5029200" cy="4495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/>
              <a:t>Models with too few parameters are inaccurate because of a large bias.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Not enough flexibility!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Too many assumptions</a:t>
            </a:r>
            <a:endParaRPr lang="en-US" sz="2400" dirty="0"/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sz="2400" dirty="0"/>
              <a:t>Models with too many parameters are inaccurate because of a large variance. 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Too much sensitivity to the sample.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2000" dirty="0"/>
              <a:t>Slightly different data -&gt; </a:t>
            </a:r>
            <a:br>
              <a:rPr lang="en-US" sz="2000" dirty="0"/>
            </a:br>
            <a:r>
              <a:rPr lang="en-US" sz="2000" dirty="0"/>
              <a:t>very different function.</a:t>
            </a:r>
          </a:p>
        </p:txBody>
      </p:sp>
      <p:pic>
        <p:nvPicPr>
          <p:cNvPr id="64516" name="Picture 2" descr="C:\Users\hays\Desktop\143 Computer Vision\slides\09\bias_variance_bias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5900"/>
            <a:ext cx="357187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3" descr="C:\Users\hays\Desktop\143 Computer Vision\slides\09\bias_variance_var_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40163"/>
            <a:ext cx="35718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475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Trade-off</a:t>
            </a:r>
          </a:p>
        </p:txBody>
      </p:sp>
      <p:sp>
        <p:nvSpPr>
          <p:cNvPr id="65539" name="TextBox 17"/>
          <p:cNvSpPr txBox="1">
            <a:spLocks noChangeArrowheads="1"/>
          </p:cNvSpPr>
          <p:nvPr/>
        </p:nvSpPr>
        <p:spPr bwMode="auto">
          <a:xfrm>
            <a:off x="1600200" y="1600200"/>
            <a:ext cx="510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E(MSE) = noise</a:t>
            </a:r>
            <a:r>
              <a:rPr lang="en-US" altLang="en-US" sz="24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bias</a:t>
            </a:r>
            <a:r>
              <a:rPr lang="en-US" altLang="en-US" sz="24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variance</a:t>
            </a: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304800" y="4287618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explanations of bias-variance (also Bishop’s “Neural Networks” book):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http://www.inf.ed.ac.uk/teaching/courses/mlsc/Notes/Lecture4/BiasVariance.pdf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1" name="TextBox 5"/>
          <p:cNvSpPr txBox="1">
            <a:spLocks noChangeArrowheads="1"/>
          </p:cNvSpPr>
          <p:nvPr/>
        </p:nvSpPr>
        <p:spPr bwMode="auto">
          <a:xfrm>
            <a:off x="1981200" y="25908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Unavoidable error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95600" y="2057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3" name="TextBox 8"/>
          <p:cNvSpPr txBox="1">
            <a:spLocks noChangeArrowheads="1"/>
          </p:cNvSpPr>
          <p:nvPr/>
        </p:nvSpPr>
        <p:spPr bwMode="auto">
          <a:xfrm>
            <a:off x="4267200" y="2590800"/>
            <a:ext cx="1828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due to incorrect assumptions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610100" y="2062163"/>
            <a:ext cx="571500" cy="528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5" name="TextBox 11"/>
          <p:cNvSpPr txBox="1">
            <a:spLocks noChangeArrowheads="1"/>
          </p:cNvSpPr>
          <p:nvPr/>
        </p:nvSpPr>
        <p:spPr bwMode="auto">
          <a:xfrm>
            <a:off x="6172200" y="2362200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due to variance of training samples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6019800" y="2057400"/>
            <a:ext cx="571500" cy="5286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153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tradeoff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10200" y="5410200"/>
            <a:ext cx="168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Training error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86400" y="4343400"/>
            <a:ext cx="124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Test error</a:t>
            </a:r>
          </a:p>
        </p:txBody>
      </p:sp>
      <p:sp>
        <p:nvSpPr>
          <p:cNvPr id="18" name="Freeform 17"/>
          <p:cNvSpPr/>
          <p:nvPr/>
        </p:nvSpPr>
        <p:spPr>
          <a:xfrm>
            <a:off x="1816100" y="4791075"/>
            <a:ext cx="4284663" cy="1155700"/>
          </a:xfrm>
          <a:custGeom>
            <a:avLst/>
            <a:gdLst>
              <a:gd name="connsiteX0" fmla="*/ 0 w 4283901"/>
              <a:gd name="connsiteY0" fmla="*/ 0 h 1156249"/>
              <a:gd name="connsiteX1" fmla="*/ 313151 w 4283901"/>
              <a:gd name="connsiteY1" fmla="*/ 162839 h 1156249"/>
              <a:gd name="connsiteX2" fmla="*/ 375781 w 4283901"/>
              <a:gd name="connsiteY2" fmla="*/ 200417 h 1156249"/>
              <a:gd name="connsiteX3" fmla="*/ 413359 w 4283901"/>
              <a:gd name="connsiteY3" fmla="*/ 212943 h 1156249"/>
              <a:gd name="connsiteX4" fmla="*/ 488515 w 4283901"/>
              <a:gd name="connsiteY4" fmla="*/ 263047 h 1156249"/>
              <a:gd name="connsiteX5" fmla="*/ 563671 w 4283901"/>
              <a:gd name="connsiteY5" fmla="*/ 300625 h 1156249"/>
              <a:gd name="connsiteX6" fmla="*/ 601249 w 4283901"/>
              <a:gd name="connsiteY6" fmla="*/ 325677 h 1156249"/>
              <a:gd name="connsiteX7" fmla="*/ 701458 w 4283901"/>
              <a:gd name="connsiteY7" fmla="*/ 363255 h 1156249"/>
              <a:gd name="connsiteX8" fmla="*/ 751562 w 4283901"/>
              <a:gd name="connsiteY8" fmla="*/ 375781 h 1156249"/>
              <a:gd name="connsiteX9" fmla="*/ 789140 w 4283901"/>
              <a:gd name="connsiteY9" fmla="*/ 388307 h 1156249"/>
              <a:gd name="connsiteX10" fmla="*/ 1027134 w 4283901"/>
              <a:gd name="connsiteY10" fmla="*/ 413359 h 1156249"/>
              <a:gd name="connsiteX11" fmla="*/ 1114816 w 4283901"/>
              <a:gd name="connsiteY11" fmla="*/ 450937 h 1156249"/>
              <a:gd name="connsiteX12" fmla="*/ 1189973 w 4283901"/>
              <a:gd name="connsiteY12" fmla="*/ 501042 h 1156249"/>
              <a:gd name="connsiteX13" fmla="*/ 1227551 w 4283901"/>
              <a:gd name="connsiteY13" fmla="*/ 526094 h 1156249"/>
              <a:gd name="connsiteX14" fmla="*/ 1265129 w 4283901"/>
              <a:gd name="connsiteY14" fmla="*/ 538620 h 1156249"/>
              <a:gd name="connsiteX15" fmla="*/ 1302707 w 4283901"/>
              <a:gd name="connsiteY15" fmla="*/ 563672 h 1156249"/>
              <a:gd name="connsiteX16" fmla="*/ 1427967 w 4283901"/>
              <a:gd name="connsiteY16" fmla="*/ 601250 h 1156249"/>
              <a:gd name="connsiteX17" fmla="*/ 1515649 w 4283901"/>
              <a:gd name="connsiteY17" fmla="*/ 613776 h 1156249"/>
              <a:gd name="connsiteX18" fmla="*/ 1590805 w 4283901"/>
              <a:gd name="connsiteY18" fmla="*/ 626302 h 1156249"/>
              <a:gd name="connsiteX19" fmla="*/ 1703540 w 4283901"/>
              <a:gd name="connsiteY19" fmla="*/ 651354 h 1156249"/>
              <a:gd name="connsiteX20" fmla="*/ 1816274 w 4283901"/>
              <a:gd name="connsiteY20" fmla="*/ 688932 h 1156249"/>
              <a:gd name="connsiteX21" fmla="*/ 1903956 w 4283901"/>
              <a:gd name="connsiteY21" fmla="*/ 713984 h 1156249"/>
              <a:gd name="connsiteX22" fmla="*/ 1929008 w 4283901"/>
              <a:gd name="connsiteY22" fmla="*/ 751562 h 1156249"/>
              <a:gd name="connsiteX23" fmla="*/ 2016690 w 4283901"/>
              <a:gd name="connsiteY23" fmla="*/ 789140 h 1156249"/>
              <a:gd name="connsiteX24" fmla="*/ 2066794 w 4283901"/>
              <a:gd name="connsiteY24" fmla="*/ 801666 h 1156249"/>
              <a:gd name="connsiteX25" fmla="*/ 2104373 w 4283901"/>
              <a:gd name="connsiteY25" fmla="*/ 814192 h 1156249"/>
              <a:gd name="connsiteX26" fmla="*/ 2229633 w 4283901"/>
              <a:gd name="connsiteY26" fmla="*/ 826718 h 1156249"/>
              <a:gd name="connsiteX27" fmla="*/ 2342367 w 4283901"/>
              <a:gd name="connsiteY27" fmla="*/ 839244 h 1156249"/>
              <a:gd name="connsiteX28" fmla="*/ 2430049 w 4283901"/>
              <a:gd name="connsiteY28" fmla="*/ 864296 h 1156249"/>
              <a:gd name="connsiteX29" fmla="*/ 2505205 w 4283901"/>
              <a:gd name="connsiteY29" fmla="*/ 889348 h 1156249"/>
              <a:gd name="connsiteX30" fmla="*/ 2580362 w 4283901"/>
              <a:gd name="connsiteY30" fmla="*/ 914400 h 1156249"/>
              <a:gd name="connsiteX31" fmla="*/ 2617940 w 4283901"/>
              <a:gd name="connsiteY31" fmla="*/ 926927 h 1156249"/>
              <a:gd name="connsiteX32" fmla="*/ 2668044 w 4283901"/>
              <a:gd name="connsiteY32" fmla="*/ 939453 h 1156249"/>
              <a:gd name="connsiteX33" fmla="*/ 2743200 w 4283901"/>
              <a:gd name="connsiteY33" fmla="*/ 964505 h 1156249"/>
              <a:gd name="connsiteX34" fmla="*/ 2793304 w 4283901"/>
              <a:gd name="connsiteY34" fmla="*/ 977031 h 1156249"/>
              <a:gd name="connsiteX35" fmla="*/ 2830882 w 4283901"/>
              <a:gd name="connsiteY35" fmla="*/ 1002083 h 1156249"/>
              <a:gd name="connsiteX36" fmla="*/ 2956142 w 4283901"/>
              <a:gd name="connsiteY36" fmla="*/ 1039661 h 1156249"/>
              <a:gd name="connsiteX37" fmla="*/ 3031299 w 4283901"/>
              <a:gd name="connsiteY37" fmla="*/ 1052187 h 1156249"/>
              <a:gd name="connsiteX38" fmla="*/ 3219189 w 4283901"/>
              <a:gd name="connsiteY38" fmla="*/ 1114817 h 1156249"/>
              <a:gd name="connsiteX39" fmla="*/ 3306871 w 4283901"/>
              <a:gd name="connsiteY39" fmla="*/ 1139869 h 1156249"/>
              <a:gd name="connsiteX40" fmla="*/ 3382027 w 4283901"/>
              <a:gd name="connsiteY40" fmla="*/ 1152395 h 1156249"/>
              <a:gd name="connsiteX41" fmla="*/ 4283901 w 4283901"/>
              <a:gd name="connsiteY41" fmla="*/ 1152395 h 1156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283901" h="1156249">
                <a:moveTo>
                  <a:pt x="0" y="0"/>
                </a:moveTo>
                <a:cubicBezTo>
                  <a:pt x="135194" y="45068"/>
                  <a:pt x="39042" y="10556"/>
                  <a:pt x="313151" y="162839"/>
                </a:cubicBezTo>
                <a:cubicBezTo>
                  <a:pt x="334433" y="174663"/>
                  <a:pt x="354005" y="189529"/>
                  <a:pt x="375781" y="200417"/>
                </a:cubicBezTo>
                <a:cubicBezTo>
                  <a:pt x="387591" y="206322"/>
                  <a:pt x="401817" y="206531"/>
                  <a:pt x="413359" y="212943"/>
                </a:cubicBezTo>
                <a:cubicBezTo>
                  <a:pt x="439679" y="227565"/>
                  <a:pt x="461585" y="249582"/>
                  <a:pt x="488515" y="263047"/>
                </a:cubicBezTo>
                <a:cubicBezTo>
                  <a:pt x="513567" y="275573"/>
                  <a:pt x="539187" y="287023"/>
                  <a:pt x="563671" y="300625"/>
                </a:cubicBezTo>
                <a:cubicBezTo>
                  <a:pt x="576831" y="307936"/>
                  <a:pt x="587784" y="318944"/>
                  <a:pt x="601249" y="325677"/>
                </a:cubicBezTo>
                <a:cubicBezTo>
                  <a:pt x="618901" y="334503"/>
                  <a:pt x="676160" y="356027"/>
                  <a:pt x="701458" y="363255"/>
                </a:cubicBezTo>
                <a:cubicBezTo>
                  <a:pt x="718011" y="367984"/>
                  <a:pt x="735009" y="371052"/>
                  <a:pt x="751562" y="375781"/>
                </a:cubicBezTo>
                <a:cubicBezTo>
                  <a:pt x="764258" y="379408"/>
                  <a:pt x="776193" y="385718"/>
                  <a:pt x="789140" y="388307"/>
                </a:cubicBezTo>
                <a:cubicBezTo>
                  <a:pt x="859270" y="402333"/>
                  <a:pt x="962050" y="407935"/>
                  <a:pt x="1027134" y="413359"/>
                </a:cubicBezTo>
                <a:cubicBezTo>
                  <a:pt x="1066009" y="426317"/>
                  <a:pt x="1076120" y="427720"/>
                  <a:pt x="1114816" y="450937"/>
                </a:cubicBezTo>
                <a:cubicBezTo>
                  <a:pt x="1140634" y="466428"/>
                  <a:pt x="1164921" y="484340"/>
                  <a:pt x="1189973" y="501042"/>
                </a:cubicBezTo>
                <a:cubicBezTo>
                  <a:pt x="1202499" y="509393"/>
                  <a:pt x="1213269" y="521333"/>
                  <a:pt x="1227551" y="526094"/>
                </a:cubicBezTo>
                <a:cubicBezTo>
                  <a:pt x="1240077" y="530269"/>
                  <a:pt x="1253319" y="532715"/>
                  <a:pt x="1265129" y="538620"/>
                </a:cubicBezTo>
                <a:cubicBezTo>
                  <a:pt x="1278594" y="545353"/>
                  <a:pt x="1288950" y="557558"/>
                  <a:pt x="1302707" y="563672"/>
                </a:cubicBezTo>
                <a:cubicBezTo>
                  <a:pt x="1325333" y="573728"/>
                  <a:pt x="1397137" y="595644"/>
                  <a:pt x="1427967" y="601250"/>
                </a:cubicBezTo>
                <a:cubicBezTo>
                  <a:pt x="1457015" y="606531"/>
                  <a:pt x="1486468" y="609287"/>
                  <a:pt x="1515649" y="613776"/>
                </a:cubicBezTo>
                <a:cubicBezTo>
                  <a:pt x="1540751" y="617638"/>
                  <a:pt x="1565817" y="621759"/>
                  <a:pt x="1590805" y="626302"/>
                </a:cubicBezTo>
                <a:cubicBezTo>
                  <a:pt x="1618726" y="631378"/>
                  <a:pt x="1674498" y="642418"/>
                  <a:pt x="1703540" y="651354"/>
                </a:cubicBezTo>
                <a:cubicBezTo>
                  <a:pt x="1741399" y="663003"/>
                  <a:pt x="1777846" y="679325"/>
                  <a:pt x="1816274" y="688932"/>
                </a:cubicBezTo>
                <a:cubicBezTo>
                  <a:pt x="1879187" y="704660"/>
                  <a:pt x="1850046" y="696014"/>
                  <a:pt x="1903956" y="713984"/>
                </a:cubicBezTo>
                <a:cubicBezTo>
                  <a:pt x="1912307" y="726510"/>
                  <a:pt x="1917443" y="741924"/>
                  <a:pt x="1929008" y="751562"/>
                </a:cubicBezTo>
                <a:cubicBezTo>
                  <a:pt x="1946435" y="766085"/>
                  <a:pt x="1992854" y="782330"/>
                  <a:pt x="2016690" y="789140"/>
                </a:cubicBezTo>
                <a:cubicBezTo>
                  <a:pt x="2033243" y="793869"/>
                  <a:pt x="2050241" y="796937"/>
                  <a:pt x="2066794" y="801666"/>
                </a:cubicBezTo>
                <a:cubicBezTo>
                  <a:pt x="2079490" y="805293"/>
                  <a:pt x="2091323" y="812184"/>
                  <a:pt x="2104373" y="814192"/>
                </a:cubicBezTo>
                <a:cubicBezTo>
                  <a:pt x="2145847" y="820573"/>
                  <a:pt x="2187902" y="822325"/>
                  <a:pt x="2229633" y="826718"/>
                </a:cubicBezTo>
                <a:lnTo>
                  <a:pt x="2342367" y="839244"/>
                </a:lnTo>
                <a:cubicBezTo>
                  <a:pt x="2468655" y="881340"/>
                  <a:pt x="2272766" y="817111"/>
                  <a:pt x="2430049" y="864296"/>
                </a:cubicBezTo>
                <a:cubicBezTo>
                  <a:pt x="2455342" y="871884"/>
                  <a:pt x="2480153" y="880997"/>
                  <a:pt x="2505205" y="889348"/>
                </a:cubicBezTo>
                <a:lnTo>
                  <a:pt x="2580362" y="914400"/>
                </a:lnTo>
                <a:cubicBezTo>
                  <a:pt x="2592888" y="918576"/>
                  <a:pt x="2605131" y="923725"/>
                  <a:pt x="2617940" y="926927"/>
                </a:cubicBezTo>
                <a:cubicBezTo>
                  <a:pt x="2634641" y="931102"/>
                  <a:pt x="2651555" y="934506"/>
                  <a:pt x="2668044" y="939453"/>
                </a:cubicBezTo>
                <a:cubicBezTo>
                  <a:pt x="2693337" y="947041"/>
                  <a:pt x="2717581" y="958100"/>
                  <a:pt x="2743200" y="964505"/>
                </a:cubicBezTo>
                <a:lnTo>
                  <a:pt x="2793304" y="977031"/>
                </a:lnTo>
                <a:cubicBezTo>
                  <a:pt x="2805830" y="985382"/>
                  <a:pt x="2817125" y="995969"/>
                  <a:pt x="2830882" y="1002083"/>
                </a:cubicBezTo>
                <a:cubicBezTo>
                  <a:pt x="2857026" y="1013702"/>
                  <a:pt x="2923019" y="1033036"/>
                  <a:pt x="2956142" y="1039661"/>
                </a:cubicBezTo>
                <a:cubicBezTo>
                  <a:pt x="2981047" y="1044642"/>
                  <a:pt x="3006247" y="1048012"/>
                  <a:pt x="3031299" y="1052187"/>
                </a:cubicBezTo>
                <a:lnTo>
                  <a:pt x="3219189" y="1114817"/>
                </a:lnTo>
                <a:cubicBezTo>
                  <a:pt x="3255004" y="1126755"/>
                  <a:pt x="3267550" y="1132005"/>
                  <a:pt x="3306871" y="1139869"/>
                </a:cubicBezTo>
                <a:cubicBezTo>
                  <a:pt x="3331775" y="1144850"/>
                  <a:pt x="3356632" y="1152069"/>
                  <a:pt x="3382027" y="1152395"/>
                </a:cubicBezTo>
                <a:cubicBezTo>
                  <a:pt x="3682627" y="1156249"/>
                  <a:pt x="3983276" y="1152395"/>
                  <a:pt x="4283901" y="115239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28800" y="2987675"/>
            <a:ext cx="4422775" cy="1252538"/>
          </a:xfrm>
          <a:custGeom>
            <a:avLst/>
            <a:gdLst>
              <a:gd name="connsiteX0" fmla="*/ 0 w 4423249"/>
              <a:gd name="connsiteY0" fmla="*/ 0 h 1252602"/>
              <a:gd name="connsiteX1" fmla="*/ 62630 w 4423249"/>
              <a:gd name="connsiteY1" fmla="*/ 12526 h 1252602"/>
              <a:gd name="connsiteX2" fmla="*/ 162838 w 4423249"/>
              <a:gd name="connsiteY2" fmla="*/ 25052 h 1252602"/>
              <a:gd name="connsiteX3" fmla="*/ 237995 w 4423249"/>
              <a:gd name="connsiteY3" fmla="*/ 50104 h 1252602"/>
              <a:gd name="connsiteX4" fmla="*/ 275573 w 4423249"/>
              <a:gd name="connsiteY4" fmla="*/ 75156 h 1252602"/>
              <a:gd name="connsiteX5" fmla="*/ 313151 w 4423249"/>
              <a:gd name="connsiteY5" fmla="*/ 87682 h 1252602"/>
              <a:gd name="connsiteX6" fmla="*/ 713984 w 4423249"/>
              <a:gd name="connsiteY6" fmla="*/ 100208 h 1252602"/>
              <a:gd name="connsiteX7" fmla="*/ 789140 w 4423249"/>
              <a:gd name="connsiteY7" fmla="*/ 125260 h 1252602"/>
              <a:gd name="connsiteX8" fmla="*/ 926926 w 4423249"/>
              <a:gd name="connsiteY8" fmla="*/ 150312 h 1252602"/>
              <a:gd name="connsiteX9" fmla="*/ 989556 w 4423249"/>
              <a:gd name="connsiteY9" fmla="*/ 187890 h 1252602"/>
              <a:gd name="connsiteX10" fmla="*/ 1027134 w 4423249"/>
              <a:gd name="connsiteY10" fmla="*/ 200416 h 1252602"/>
              <a:gd name="connsiteX11" fmla="*/ 1102290 w 4423249"/>
              <a:gd name="connsiteY11" fmla="*/ 237994 h 1252602"/>
              <a:gd name="connsiteX12" fmla="*/ 1277655 w 4423249"/>
              <a:gd name="connsiteY12" fmla="*/ 250520 h 1252602"/>
              <a:gd name="connsiteX13" fmla="*/ 1352811 w 4423249"/>
              <a:gd name="connsiteY13" fmla="*/ 275572 h 1252602"/>
              <a:gd name="connsiteX14" fmla="*/ 1427967 w 4423249"/>
              <a:gd name="connsiteY14" fmla="*/ 350728 h 1252602"/>
              <a:gd name="connsiteX15" fmla="*/ 1503123 w 4423249"/>
              <a:gd name="connsiteY15" fmla="*/ 413358 h 1252602"/>
              <a:gd name="connsiteX16" fmla="*/ 1678488 w 4423249"/>
              <a:gd name="connsiteY16" fmla="*/ 450937 h 1252602"/>
              <a:gd name="connsiteX17" fmla="*/ 1778696 w 4423249"/>
              <a:gd name="connsiteY17" fmla="*/ 463463 h 1252602"/>
              <a:gd name="connsiteX18" fmla="*/ 1954060 w 4423249"/>
              <a:gd name="connsiteY18" fmla="*/ 488515 h 1252602"/>
              <a:gd name="connsiteX19" fmla="*/ 2029216 w 4423249"/>
              <a:gd name="connsiteY19" fmla="*/ 526093 h 1252602"/>
              <a:gd name="connsiteX20" fmla="*/ 2054268 w 4423249"/>
              <a:gd name="connsiteY20" fmla="*/ 563671 h 1252602"/>
              <a:gd name="connsiteX21" fmla="*/ 2091847 w 4423249"/>
              <a:gd name="connsiteY21" fmla="*/ 588723 h 1252602"/>
              <a:gd name="connsiteX22" fmla="*/ 2141951 w 4423249"/>
              <a:gd name="connsiteY22" fmla="*/ 626301 h 1252602"/>
              <a:gd name="connsiteX23" fmla="*/ 2179529 w 4423249"/>
              <a:gd name="connsiteY23" fmla="*/ 651353 h 1252602"/>
              <a:gd name="connsiteX24" fmla="*/ 2217107 w 4423249"/>
              <a:gd name="connsiteY24" fmla="*/ 688931 h 1252602"/>
              <a:gd name="connsiteX25" fmla="*/ 2292263 w 4423249"/>
              <a:gd name="connsiteY25" fmla="*/ 713983 h 1252602"/>
              <a:gd name="connsiteX26" fmla="*/ 2329841 w 4423249"/>
              <a:gd name="connsiteY26" fmla="*/ 739035 h 1252602"/>
              <a:gd name="connsiteX27" fmla="*/ 2505205 w 4423249"/>
              <a:gd name="connsiteY27" fmla="*/ 764087 h 1252602"/>
              <a:gd name="connsiteX28" fmla="*/ 2605414 w 4423249"/>
              <a:gd name="connsiteY28" fmla="*/ 814191 h 1252602"/>
              <a:gd name="connsiteX29" fmla="*/ 2655518 w 4423249"/>
              <a:gd name="connsiteY29" fmla="*/ 826717 h 1252602"/>
              <a:gd name="connsiteX30" fmla="*/ 2730674 w 4423249"/>
              <a:gd name="connsiteY30" fmla="*/ 851769 h 1252602"/>
              <a:gd name="connsiteX31" fmla="*/ 2793304 w 4423249"/>
              <a:gd name="connsiteY31" fmla="*/ 864295 h 1252602"/>
              <a:gd name="connsiteX32" fmla="*/ 2830882 w 4423249"/>
              <a:gd name="connsiteY32" fmla="*/ 889347 h 1252602"/>
              <a:gd name="connsiteX33" fmla="*/ 2880986 w 4423249"/>
              <a:gd name="connsiteY33" fmla="*/ 901874 h 1252602"/>
              <a:gd name="connsiteX34" fmla="*/ 2918564 w 4423249"/>
              <a:gd name="connsiteY34" fmla="*/ 914400 h 1252602"/>
              <a:gd name="connsiteX35" fmla="*/ 3006247 w 4423249"/>
              <a:gd name="connsiteY35" fmla="*/ 939452 h 1252602"/>
              <a:gd name="connsiteX36" fmla="*/ 3118981 w 4423249"/>
              <a:gd name="connsiteY36" fmla="*/ 989556 h 1252602"/>
              <a:gd name="connsiteX37" fmla="*/ 3156559 w 4423249"/>
              <a:gd name="connsiteY37" fmla="*/ 1002082 h 1252602"/>
              <a:gd name="connsiteX38" fmla="*/ 3194137 w 4423249"/>
              <a:gd name="connsiteY38" fmla="*/ 1014608 h 1252602"/>
              <a:gd name="connsiteX39" fmla="*/ 3231715 w 4423249"/>
              <a:gd name="connsiteY39" fmla="*/ 1039660 h 1252602"/>
              <a:gd name="connsiteX40" fmla="*/ 3306871 w 4423249"/>
              <a:gd name="connsiteY40" fmla="*/ 1064712 h 1252602"/>
              <a:gd name="connsiteX41" fmla="*/ 3294345 w 4423249"/>
              <a:gd name="connsiteY41" fmla="*/ 1027134 h 1252602"/>
              <a:gd name="connsiteX42" fmla="*/ 3344449 w 4423249"/>
              <a:gd name="connsiteY42" fmla="*/ 1039660 h 1252602"/>
              <a:gd name="connsiteX43" fmla="*/ 3419605 w 4423249"/>
              <a:gd name="connsiteY43" fmla="*/ 1052186 h 1252602"/>
              <a:gd name="connsiteX44" fmla="*/ 3544866 w 4423249"/>
              <a:gd name="connsiteY44" fmla="*/ 1152394 h 1252602"/>
              <a:gd name="connsiteX45" fmla="*/ 3582444 w 4423249"/>
              <a:gd name="connsiteY45" fmla="*/ 1177446 h 1252602"/>
              <a:gd name="connsiteX46" fmla="*/ 3695178 w 4423249"/>
              <a:gd name="connsiteY46" fmla="*/ 1215024 h 1252602"/>
              <a:gd name="connsiteX47" fmla="*/ 3732756 w 4423249"/>
              <a:gd name="connsiteY47" fmla="*/ 1227550 h 1252602"/>
              <a:gd name="connsiteX48" fmla="*/ 3770334 w 4423249"/>
              <a:gd name="connsiteY48" fmla="*/ 1252602 h 1252602"/>
              <a:gd name="connsiteX49" fmla="*/ 4058433 w 4423249"/>
              <a:gd name="connsiteY49" fmla="*/ 1240076 h 1252602"/>
              <a:gd name="connsiteX50" fmla="*/ 4096011 w 4423249"/>
              <a:gd name="connsiteY50" fmla="*/ 1215024 h 1252602"/>
              <a:gd name="connsiteX51" fmla="*/ 4171167 w 4423249"/>
              <a:gd name="connsiteY51" fmla="*/ 1189972 h 1252602"/>
              <a:gd name="connsiteX52" fmla="*/ 4271375 w 4423249"/>
              <a:gd name="connsiteY52" fmla="*/ 1152394 h 1252602"/>
              <a:gd name="connsiteX53" fmla="*/ 4296427 w 4423249"/>
              <a:gd name="connsiteY53" fmla="*/ 1114816 h 1252602"/>
              <a:gd name="connsiteX54" fmla="*/ 4334005 w 4423249"/>
              <a:gd name="connsiteY54" fmla="*/ 1089764 h 1252602"/>
              <a:gd name="connsiteX55" fmla="*/ 4396636 w 4423249"/>
              <a:gd name="connsiteY55" fmla="*/ 1039660 h 1252602"/>
              <a:gd name="connsiteX56" fmla="*/ 4421688 w 4423249"/>
              <a:gd name="connsiteY56" fmla="*/ 1002082 h 12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423249" h="1252602">
                <a:moveTo>
                  <a:pt x="0" y="0"/>
                </a:moveTo>
                <a:cubicBezTo>
                  <a:pt x="20877" y="4175"/>
                  <a:pt x="41587" y="9289"/>
                  <a:pt x="62630" y="12526"/>
                </a:cubicBezTo>
                <a:cubicBezTo>
                  <a:pt x="95901" y="17645"/>
                  <a:pt x="129923" y="17999"/>
                  <a:pt x="162838" y="25052"/>
                </a:cubicBezTo>
                <a:cubicBezTo>
                  <a:pt x="188659" y="30585"/>
                  <a:pt x="237995" y="50104"/>
                  <a:pt x="237995" y="50104"/>
                </a:cubicBezTo>
                <a:cubicBezTo>
                  <a:pt x="250521" y="58455"/>
                  <a:pt x="262108" y="68423"/>
                  <a:pt x="275573" y="75156"/>
                </a:cubicBezTo>
                <a:cubicBezTo>
                  <a:pt x="287383" y="81061"/>
                  <a:pt x="299969" y="86929"/>
                  <a:pt x="313151" y="87682"/>
                </a:cubicBezTo>
                <a:cubicBezTo>
                  <a:pt x="446610" y="95308"/>
                  <a:pt x="580373" y="96033"/>
                  <a:pt x="713984" y="100208"/>
                </a:cubicBezTo>
                <a:cubicBezTo>
                  <a:pt x="739036" y="108559"/>
                  <a:pt x="763092" y="120919"/>
                  <a:pt x="789140" y="125260"/>
                </a:cubicBezTo>
                <a:cubicBezTo>
                  <a:pt x="885296" y="141286"/>
                  <a:pt x="839392" y="132805"/>
                  <a:pt x="926926" y="150312"/>
                </a:cubicBezTo>
                <a:cubicBezTo>
                  <a:pt x="947803" y="162838"/>
                  <a:pt x="967780" y="177002"/>
                  <a:pt x="989556" y="187890"/>
                </a:cubicBezTo>
                <a:cubicBezTo>
                  <a:pt x="1001366" y="193795"/>
                  <a:pt x="1015324" y="194511"/>
                  <a:pt x="1027134" y="200416"/>
                </a:cubicBezTo>
                <a:cubicBezTo>
                  <a:pt x="1063512" y="218605"/>
                  <a:pt x="1061118" y="233150"/>
                  <a:pt x="1102290" y="237994"/>
                </a:cubicBezTo>
                <a:cubicBezTo>
                  <a:pt x="1160493" y="244841"/>
                  <a:pt x="1219200" y="246345"/>
                  <a:pt x="1277655" y="250520"/>
                </a:cubicBezTo>
                <a:cubicBezTo>
                  <a:pt x="1302707" y="258871"/>
                  <a:pt x="1334138" y="256899"/>
                  <a:pt x="1352811" y="275572"/>
                </a:cubicBezTo>
                <a:lnTo>
                  <a:pt x="1427967" y="350728"/>
                </a:lnTo>
                <a:cubicBezTo>
                  <a:pt x="1446875" y="369636"/>
                  <a:pt x="1475719" y="403393"/>
                  <a:pt x="1503123" y="413358"/>
                </a:cubicBezTo>
                <a:cubicBezTo>
                  <a:pt x="1547750" y="429586"/>
                  <a:pt x="1628544" y="443802"/>
                  <a:pt x="1678488" y="450937"/>
                </a:cubicBezTo>
                <a:cubicBezTo>
                  <a:pt x="1711812" y="455698"/>
                  <a:pt x="1745342" y="458915"/>
                  <a:pt x="1778696" y="463463"/>
                </a:cubicBezTo>
                <a:lnTo>
                  <a:pt x="1954060" y="488515"/>
                </a:lnTo>
                <a:cubicBezTo>
                  <a:pt x="1984623" y="498703"/>
                  <a:pt x="2004934" y="501811"/>
                  <a:pt x="2029216" y="526093"/>
                </a:cubicBezTo>
                <a:cubicBezTo>
                  <a:pt x="2039861" y="536738"/>
                  <a:pt x="2043623" y="553026"/>
                  <a:pt x="2054268" y="563671"/>
                </a:cubicBezTo>
                <a:cubicBezTo>
                  <a:pt x="2064913" y="574316"/>
                  <a:pt x="2079596" y="579973"/>
                  <a:pt x="2091847" y="588723"/>
                </a:cubicBezTo>
                <a:cubicBezTo>
                  <a:pt x="2108835" y="600857"/>
                  <a:pt x="2124963" y="614167"/>
                  <a:pt x="2141951" y="626301"/>
                </a:cubicBezTo>
                <a:cubicBezTo>
                  <a:pt x="2154201" y="635051"/>
                  <a:pt x="2167964" y="641715"/>
                  <a:pt x="2179529" y="651353"/>
                </a:cubicBezTo>
                <a:cubicBezTo>
                  <a:pt x="2193138" y="662694"/>
                  <a:pt x="2201622" y="680328"/>
                  <a:pt x="2217107" y="688931"/>
                </a:cubicBezTo>
                <a:cubicBezTo>
                  <a:pt x="2240191" y="701755"/>
                  <a:pt x="2270291" y="699335"/>
                  <a:pt x="2292263" y="713983"/>
                </a:cubicBezTo>
                <a:cubicBezTo>
                  <a:pt x="2304789" y="722334"/>
                  <a:pt x="2316376" y="732302"/>
                  <a:pt x="2329841" y="739035"/>
                </a:cubicBezTo>
                <a:cubicBezTo>
                  <a:pt x="2378036" y="763133"/>
                  <a:pt x="2470002" y="760887"/>
                  <a:pt x="2505205" y="764087"/>
                </a:cubicBezTo>
                <a:cubicBezTo>
                  <a:pt x="2538608" y="780788"/>
                  <a:pt x="2569183" y="805133"/>
                  <a:pt x="2605414" y="814191"/>
                </a:cubicBezTo>
                <a:cubicBezTo>
                  <a:pt x="2622115" y="818366"/>
                  <a:pt x="2639029" y="821770"/>
                  <a:pt x="2655518" y="826717"/>
                </a:cubicBezTo>
                <a:cubicBezTo>
                  <a:pt x="2680811" y="834305"/>
                  <a:pt x="2704780" y="846590"/>
                  <a:pt x="2730674" y="851769"/>
                </a:cubicBezTo>
                <a:lnTo>
                  <a:pt x="2793304" y="864295"/>
                </a:lnTo>
                <a:cubicBezTo>
                  <a:pt x="2805830" y="872646"/>
                  <a:pt x="2817045" y="883417"/>
                  <a:pt x="2830882" y="889347"/>
                </a:cubicBezTo>
                <a:cubicBezTo>
                  <a:pt x="2846705" y="896129"/>
                  <a:pt x="2864433" y="897144"/>
                  <a:pt x="2880986" y="901874"/>
                </a:cubicBezTo>
                <a:cubicBezTo>
                  <a:pt x="2893682" y="905501"/>
                  <a:pt x="2905868" y="910773"/>
                  <a:pt x="2918564" y="914400"/>
                </a:cubicBezTo>
                <a:cubicBezTo>
                  <a:pt x="3028672" y="945859"/>
                  <a:pt x="2916139" y="909417"/>
                  <a:pt x="3006247" y="939452"/>
                </a:cubicBezTo>
                <a:cubicBezTo>
                  <a:pt x="3065797" y="979152"/>
                  <a:pt x="3029543" y="959743"/>
                  <a:pt x="3118981" y="989556"/>
                </a:cubicBezTo>
                <a:lnTo>
                  <a:pt x="3156559" y="1002082"/>
                </a:lnTo>
                <a:cubicBezTo>
                  <a:pt x="3169085" y="1006257"/>
                  <a:pt x="3183151" y="1007284"/>
                  <a:pt x="3194137" y="1014608"/>
                </a:cubicBezTo>
                <a:cubicBezTo>
                  <a:pt x="3206663" y="1022959"/>
                  <a:pt x="3217958" y="1033546"/>
                  <a:pt x="3231715" y="1039660"/>
                </a:cubicBezTo>
                <a:cubicBezTo>
                  <a:pt x="3255846" y="1050385"/>
                  <a:pt x="3306871" y="1064712"/>
                  <a:pt x="3306871" y="1064712"/>
                </a:cubicBezTo>
                <a:cubicBezTo>
                  <a:pt x="3302696" y="1052186"/>
                  <a:pt x="3283359" y="1034458"/>
                  <a:pt x="3294345" y="1027134"/>
                </a:cubicBezTo>
                <a:cubicBezTo>
                  <a:pt x="3308669" y="1017585"/>
                  <a:pt x="3327568" y="1036284"/>
                  <a:pt x="3344449" y="1039660"/>
                </a:cubicBezTo>
                <a:cubicBezTo>
                  <a:pt x="3369353" y="1044641"/>
                  <a:pt x="3394553" y="1048011"/>
                  <a:pt x="3419605" y="1052186"/>
                </a:cubicBezTo>
                <a:cubicBezTo>
                  <a:pt x="3491000" y="1123580"/>
                  <a:pt x="3450057" y="1089188"/>
                  <a:pt x="3544866" y="1152394"/>
                </a:cubicBezTo>
                <a:cubicBezTo>
                  <a:pt x="3557392" y="1160745"/>
                  <a:pt x="3568162" y="1172685"/>
                  <a:pt x="3582444" y="1177446"/>
                </a:cubicBezTo>
                <a:lnTo>
                  <a:pt x="3695178" y="1215024"/>
                </a:lnTo>
                <a:cubicBezTo>
                  <a:pt x="3707704" y="1219199"/>
                  <a:pt x="3721770" y="1220226"/>
                  <a:pt x="3732756" y="1227550"/>
                </a:cubicBezTo>
                <a:lnTo>
                  <a:pt x="3770334" y="1252602"/>
                </a:lnTo>
                <a:cubicBezTo>
                  <a:pt x="3866367" y="1248427"/>
                  <a:pt x="3962943" y="1251094"/>
                  <a:pt x="4058433" y="1240076"/>
                </a:cubicBezTo>
                <a:cubicBezTo>
                  <a:pt x="4073388" y="1238350"/>
                  <a:pt x="4082254" y="1221138"/>
                  <a:pt x="4096011" y="1215024"/>
                </a:cubicBezTo>
                <a:cubicBezTo>
                  <a:pt x="4120142" y="1204299"/>
                  <a:pt x="4149195" y="1204620"/>
                  <a:pt x="4171167" y="1189972"/>
                </a:cubicBezTo>
                <a:cubicBezTo>
                  <a:pt x="4226459" y="1153110"/>
                  <a:pt x="4193983" y="1167872"/>
                  <a:pt x="4271375" y="1152394"/>
                </a:cubicBezTo>
                <a:cubicBezTo>
                  <a:pt x="4279726" y="1139868"/>
                  <a:pt x="4285782" y="1125461"/>
                  <a:pt x="4296427" y="1114816"/>
                </a:cubicBezTo>
                <a:cubicBezTo>
                  <a:pt x="4307072" y="1104171"/>
                  <a:pt x="4322249" y="1099168"/>
                  <a:pt x="4334005" y="1089764"/>
                </a:cubicBezTo>
                <a:cubicBezTo>
                  <a:pt x="4423249" y="1018370"/>
                  <a:pt x="4280976" y="1116767"/>
                  <a:pt x="4396636" y="1039660"/>
                </a:cubicBezTo>
                <a:lnTo>
                  <a:pt x="4421688" y="1002082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00200" y="2133600"/>
            <a:ext cx="149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Underfitting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562600" y="2133600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Overfitting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096294" y="2780506"/>
            <a:ext cx="533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99907" y="3239294"/>
            <a:ext cx="1295400" cy="158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76400" y="2514600"/>
            <a:ext cx="53340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4038600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6573" name="Group 12"/>
          <p:cNvGrpSpPr>
            <a:grpSpLocks/>
          </p:cNvGrpSpPr>
          <p:nvPr/>
        </p:nvGrpSpPr>
        <p:grpSpPr bwMode="auto">
          <a:xfrm>
            <a:off x="1420813" y="2771775"/>
            <a:ext cx="5329237" cy="3629025"/>
            <a:chOff x="1535668" y="2667794"/>
            <a:chExt cx="5328262" cy="3630493"/>
          </a:xfrm>
        </p:grpSpPr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304640" y="4267054"/>
              <a:ext cx="3200107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905487" y="5867901"/>
              <a:ext cx="441879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577" name="TextBox 7"/>
            <p:cNvSpPr txBox="1">
              <a:spLocks noChangeArrowheads="1"/>
            </p:cNvSpPr>
            <p:nvPr/>
          </p:nvSpPr>
          <p:spPr bwMode="auto">
            <a:xfrm>
              <a:off x="3296843" y="5897892"/>
              <a:ext cx="1966845" cy="369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cs typeface="Arial" panose="020B0604020202020204" pitchFamily="34" charset="0"/>
                </a:rPr>
                <a:t>Model complexity</a:t>
              </a:r>
            </a:p>
          </p:txBody>
        </p:sp>
        <p:sp>
          <p:nvSpPr>
            <p:cNvPr id="66578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Variance</a:t>
              </a:r>
            </a:p>
          </p:txBody>
        </p:sp>
        <p:sp>
          <p:nvSpPr>
            <p:cNvPr id="66579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Variance</a:t>
              </a:r>
            </a:p>
          </p:txBody>
        </p:sp>
        <p:sp>
          <p:nvSpPr>
            <p:cNvPr id="66580" name="TextBox 10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Error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134EBD0-9046-4D7A-862B-7BE9E5301406}"/>
              </a:ext>
            </a:extLst>
          </p:cNvPr>
          <p:cNvCxnSpPr/>
          <p:nvPr/>
        </p:nvCxnSpPr>
        <p:spPr>
          <a:xfrm rot="5400000" flipH="1" flipV="1">
            <a:off x="1823449" y="4228306"/>
            <a:ext cx="12954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F682A9E-F57A-403E-B52F-321C2E39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555" y="4038600"/>
            <a:ext cx="224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Generalization Error</a:t>
            </a:r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0E6DFD88-6234-40E7-A2A5-55ACA8858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199" y="1540709"/>
            <a:ext cx="37240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Fixed number of training examples</a:t>
            </a:r>
          </a:p>
        </p:txBody>
      </p:sp>
    </p:spTree>
    <p:extLst>
      <p:ext uri="{BB962C8B-B14F-4D97-AF65-F5344CB8AC3E}">
        <p14:creationId xmlns:p14="http://schemas.microsoft.com/office/powerpoint/2010/main" val="66511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" grpId="0"/>
      <p:bldP spid="22" grpId="0"/>
      <p:bldP spid="8" grpId="0" animBg="1"/>
      <p:bldP spid="9" grpId="0" animBg="1"/>
      <p:bldP spid="2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Bias-variance tradeoff</a:t>
            </a:r>
          </a:p>
        </p:txBody>
      </p:sp>
      <p:sp>
        <p:nvSpPr>
          <p:cNvPr id="10" name="Freeform 9"/>
          <p:cNvSpPr/>
          <p:nvPr/>
        </p:nvSpPr>
        <p:spPr>
          <a:xfrm>
            <a:off x="1820532" y="4060825"/>
            <a:ext cx="4359275" cy="1827212"/>
          </a:xfrm>
          <a:custGeom>
            <a:avLst/>
            <a:gdLst>
              <a:gd name="connsiteX0" fmla="*/ 0 w 4359058"/>
              <a:gd name="connsiteY0" fmla="*/ 0 h 1826490"/>
              <a:gd name="connsiteX1" fmla="*/ 413359 w 4359058"/>
              <a:gd name="connsiteY1" fmla="*/ 12526 h 1826490"/>
              <a:gd name="connsiteX2" fmla="*/ 450937 w 4359058"/>
              <a:gd name="connsiteY2" fmla="*/ 25052 h 1826490"/>
              <a:gd name="connsiteX3" fmla="*/ 488515 w 4359058"/>
              <a:gd name="connsiteY3" fmla="*/ 50104 h 1826490"/>
              <a:gd name="connsiteX4" fmla="*/ 551145 w 4359058"/>
              <a:gd name="connsiteY4" fmla="*/ 62630 h 1826490"/>
              <a:gd name="connsiteX5" fmla="*/ 601250 w 4359058"/>
              <a:gd name="connsiteY5" fmla="*/ 75156 h 1826490"/>
              <a:gd name="connsiteX6" fmla="*/ 676406 w 4359058"/>
              <a:gd name="connsiteY6" fmla="*/ 100208 h 1826490"/>
              <a:gd name="connsiteX7" fmla="*/ 713984 w 4359058"/>
              <a:gd name="connsiteY7" fmla="*/ 137786 h 1826490"/>
              <a:gd name="connsiteX8" fmla="*/ 764088 w 4359058"/>
              <a:gd name="connsiteY8" fmla="*/ 150312 h 1826490"/>
              <a:gd name="connsiteX9" fmla="*/ 876822 w 4359058"/>
              <a:gd name="connsiteY9" fmla="*/ 187890 h 1826490"/>
              <a:gd name="connsiteX10" fmla="*/ 914400 w 4359058"/>
              <a:gd name="connsiteY10" fmla="*/ 200416 h 1826490"/>
              <a:gd name="connsiteX11" fmla="*/ 977030 w 4359058"/>
              <a:gd name="connsiteY11" fmla="*/ 212942 h 1826490"/>
              <a:gd name="connsiteX12" fmla="*/ 1052187 w 4359058"/>
              <a:gd name="connsiteY12" fmla="*/ 237994 h 1826490"/>
              <a:gd name="connsiteX13" fmla="*/ 1089765 w 4359058"/>
              <a:gd name="connsiteY13" fmla="*/ 250520 h 1826490"/>
              <a:gd name="connsiteX14" fmla="*/ 1127343 w 4359058"/>
              <a:gd name="connsiteY14" fmla="*/ 288098 h 1826490"/>
              <a:gd name="connsiteX15" fmla="*/ 1164921 w 4359058"/>
              <a:gd name="connsiteY15" fmla="*/ 300624 h 1826490"/>
              <a:gd name="connsiteX16" fmla="*/ 1202499 w 4359058"/>
              <a:gd name="connsiteY16" fmla="*/ 325676 h 1826490"/>
              <a:gd name="connsiteX17" fmla="*/ 1215025 w 4359058"/>
              <a:gd name="connsiteY17" fmla="*/ 363254 h 1826490"/>
              <a:gd name="connsiteX18" fmla="*/ 1240077 w 4359058"/>
              <a:gd name="connsiteY18" fmla="*/ 388307 h 1826490"/>
              <a:gd name="connsiteX19" fmla="*/ 1277655 w 4359058"/>
              <a:gd name="connsiteY19" fmla="*/ 413359 h 1826490"/>
              <a:gd name="connsiteX20" fmla="*/ 1390389 w 4359058"/>
              <a:gd name="connsiteY20" fmla="*/ 438411 h 1826490"/>
              <a:gd name="connsiteX21" fmla="*/ 1465545 w 4359058"/>
              <a:gd name="connsiteY21" fmla="*/ 463463 h 1826490"/>
              <a:gd name="connsiteX22" fmla="*/ 1503124 w 4359058"/>
              <a:gd name="connsiteY22" fmla="*/ 475989 h 1826490"/>
              <a:gd name="connsiteX23" fmla="*/ 1590806 w 4359058"/>
              <a:gd name="connsiteY23" fmla="*/ 576197 h 1826490"/>
              <a:gd name="connsiteX24" fmla="*/ 1665962 w 4359058"/>
              <a:gd name="connsiteY24" fmla="*/ 663879 h 1826490"/>
              <a:gd name="connsiteX25" fmla="*/ 1703540 w 4359058"/>
              <a:gd name="connsiteY25" fmla="*/ 739035 h 1826490"/>
              <a:gd name="connsiteX26" fmla="*/ 1816274 w 4359058"/>
              <a:gd name="connsiteY26" fmla="*/ 801665 h 1826490"/>
              <a:gd name="connsiteX27" fmla="*/ 1891430 w 4359058"/>
              <a:gd name="connsiteY27" fmla="*/ 839243 h 1826490"/>
              <a:gd name="connsiteX28" fmla="*/ 1916482 w 4359058"/>
              <a:gd name="connsiteY28" fmla="*/ 864296 h 1826490"/>
              <a:gd name="connsiteX29" fmla="*/ 1954061 w 4359058"/>
              <a:gd name="connsiteY29" fmla="*/ 889348 h 1826490"/>
              <a:gd name="connsiteX30" fmla="*/ 1979113 w 4359058"/>
              <a:gd name="connsiteY30" fmla="*/ 926926 h 1826490"/>
              <a:gd name="connsiteX31" fmla="*/ 2016691 w 4359058"/>
              <a:gd name="connsiteY31" fmla="*/ 964504 h 1826490"/>
              <a:gd name="connsiteX32" fmla="*/ 2041743 w 4359058"/>
              <a:gd name="connsiteY32" fmla="*/ 1002082 h 1826490"/>
              <a:gd name="connsiteX33" fmla="*/ 2079321 w 4359058"/>
              <a:gd name="connsiteY33" fmla="*/ 1027134 h 1826490"/>
              <a:gd name="connsiteX34" fmla="*/ 2141951 w 4359058"/>
              <a:gd name="connsiteY34" fmla="*/ 1089764 h 1826490"/>
              <a:gd name="connsiteX35" fmla="*/ 2204581 w 4359058"/>
              <a:gd name="connsiteY35" fmla="*/ 1202498 h 1826490"/>
              <a:gd name="connsiteX36" fmla="*/ 2229633 w 4359058"/>
              <a:gd name="connsiteY36" fmla="*/ 1240076 h 1826490"/>
              <a:gd name="connsiteX37" fmla="*/ 2329841 w 4359058"/>
              <a:gd name="connsiteY37" fmla="*/ 1327759 h 1826490"/>
              <a:gd name="connsiteX38" fmla="*/ 2404998 w 4359058"/>
              <a:gd name="connsiteY38" fmla="*/ 1352811 h 1826490"/>
              <a:gd name="connsiteX39" fmla="*/ 2442576 w 4359058"/>
              <a:gd name="connsiteY39" fmla="*/ 1365337 h 1826490"/>
              <a:gd name="connsiteX40" fmla="*/ 2467628 w 4359058"/>
              <a:gd name="connsiteY40" fmla="*/ 1402915 h 1826490"/>
              <a:gd name="connsiteX41" fmla="*/ 2592888 w 4359058"/>
              <a:gd name="connsiteY41" fmla="*/ 1440493 h 1826490"/>
              <a:gd name="connsiteX42" fmla="*/ 2668044 w 4359058"/>
              <a:gd name="connsiteY42" fmla="*/ 1465545 h 1826490"/>
              <a:gd name="connsiteX43" fmla="*/ 2743200 w 4359058"/>
              <a:gd name="connsiteY43" fmla="*/ 1503123 h 1826490"/>
              <a:gd name="connsiteX44" fmla="*/ 2931091 w 4359058"/>
              <a:gd name="connsiteY44" fmla="*/ 1515649 h 1826490"/>
              <a:gd name="connsiteX45" fmla="*/ 3118981 w 4359058"/>
              <a:gd name="connsiteY45" fmla="*/ 1553227 h 1826490"/>
              <a:gd name="connsiteX46" fmla="*/ 3206663 w 4359058"/>
              <a:gd name="connsiteY46" fmla="*/ 1615857 h 1826490"/>
              <a:gd name="connsiteX47" fmla="*/ 3306871 w 4359058"/>
              <a:gd name="connsiteY47" fmla="*/ 1640909 h 1826490"/>
              <a:gd name="connsiteX48" fmla="*/ 3369502 w 4359058"/>
              <a:gd name="connsiteY48" fmla="*/ 1665961 h 1826490"/>
              <a:gd name="connsiteX49" fmla="*/ 3933173 w 4359058"/>
              <a:gd name="connsiteY49" fmla="*/ 1691013 h 1826490"/>
              <a:gd name="connsiteX50" fmla="*/ 4008329 w 4359058"/>
              <a:gd name="connsiteY50" fmla="*/ 1653435 h 1826490"/>
              <a:gd name="connsiteX51" fmla="*/ 4083485 w 4359058"/>
              <a:gd name="connsiteY51" fmla="*/ 1628383 h 1826490"/>
              <a:gd name="connsiteX52" fmla="*/ 4121063 w 4359058"/>
              <a:gd name="connsiteY52" fmla="*/ 1603331 h 1826490"/>
              <a:gd name="connsiteX53" fmla="*/ 4196219 w 4359058"/>
              <a:gd name="connsiteY53" fmla="*/ 1578279 h 1826490"/>
              <a:gd name="connsiteX54" fmla="*/ 4271376 w 4359058"/>
              <a:gd name="connsiteY54" fmla="*/ 1540701 h 1826490"/>
              <a:gd name="connsiteX55" fmla="*/ 4308954 w 4359058"/>
              <a:gd name="connsiteY55" fmla="*/ 1515649 h 1826490"/>
              <a:gd name="connsiteX56" fmla="*/ 4359058 w 4359058"/>
              <a:gd name="connsiteY56" fmla="*/ 1465545 h 182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826490">
                <a:moveTo>
                  <a:pt x="0" y="0"/>
                </a:moveTo>
                <a:cubicBezTo>
                  <a:pt x="137786" y="4175"/>
                  <a:pt x="275722" y="4879"/>
                  <a:pt x="413359" y="12526"/>
                </a:cubicBezTo>
                <a:cubicBezTo>
                  <a:pt x="426542" y="13258"/>
                  <a:pt x="439127" y="19147"/>
                  <a:pt x="450937" y="25052"/>
                </a:cubicBezTo>
                <a:cubicBezTo>
                  <a:pt x="464402" y="31785"/>
                  <a:pt x="474419" y="44818"/>
                  <a:pt x="488515" y="50104"/>
                </a:cubicBezTo>
                <a:cubicBezTo>
                  <a:pt x="508450" y="57579"/>
                  <a:pt x="530362" y="58012"/>
                  <a:pt x="551145" y="62630"/>
                </a:cubicBezTo>
                <a:cubicBezTo>
                  <a:pt x="567951" y="66365"/>
                  <a:pt x="584760" y="70209"/>
                  <a:pt x="601250" y="75156"/>
                </a:cubicBezTo>
                <a:cubicBezTo>
                  <a:pt x="626543" y="82744"/>
                  <a:pt x="676406" y="100208"/>
                  <a:pt x="676406" y="100208"/>
                </a:cubicBezTo>
                <a:cubicBezTo>
                  <a:pt x="688932" y="112734"/>
                  <a:pt x="698604" y="128997"/>
                  <a:pt x="713984" y="137786"/>
                </a:cubicBezTo>
                <a:cubicBezTo>
                  <a:pt x="728931" y="146327"/>
                  <a:pt x="747599" y="145365"/>
                  <a:pt x="764088" y="150312"/>
                </a:cubicBezTo>
                <a:lnTo>
                  <a:pt x="876822" y="187890"/>
                </a:lnTo>
                <a:cubicBezTo>
                  <a:pt x="889348" y="192065"/>
                  <a:pt x="901453" y="197827"/>
                  <a:pt x="914400" y="200416"/>
                </a:cubicBezTo>
                <a:cubicBezTo>
                  <a:pt x="935277" y="204591"/>
                  <a:pt x="956490" y="207340"/>
                  <a:pt x="977030" y="212942"/>
                </a:cubicBezTo>
                <a:cubicBezTo>
                  <a:pt x="1002507" y="219890"/>
                  <a:pt x="1027135" y="229643"/>
                  <a:pt x="1052187" y="237994"/>
                </a:cubicBezTo>
                <a:lnTo>
                  <a:pt x="1089765" y="250520"/>
                </a:lnTo>
                <a:cubicBezTo>
                  <a:pt x="1102291" y="263046"/>
                  <a:pt x="1112604" y="278272"/>
                  <a:pt x="1127343" y="288098"/>
                </a:cubicBezTo>
                <a:cubicBezTo>
                  <a:pt x="1138329" y="295422"/>
                  <a:pt x="1153111" y="294719"/>
                  <a:pt x="1164921" y="300624"/>
                </a:cubicBezTo>
                <a:cubicBezTo>
                  <a:pt x="1178386" y="307357"/>
                  <a:pt x="1189973" y="317325"/>
                  <a:pt x="1202499" y="325676"/>
                </a:cubicBezTo>
                <a:cubicBezTo>
                  <a:pt x="1206674" y="338202"/>
                  <a:pt x="1208232" y="351932"/>
                  <a:pt x="1215025" y="363254"/>
                </a:cubicBezTo>
                <a:cubicBezTo>
                  <a:pt x="1221101" y="373381"/>
                  <a:pt x="1230855" y="380929"/>
                  <a:pt x="1240077" y="388307"/>
                </a:cubicBezTo>
                <a:cubicBezTo>
                  <a:pt x="1251832" y="397712"/>
                  <a:pt x="1264190" y="406626"/>
                  <a:pt x="1277655" y="413359"/>
                </a:cubicBezTo>
                <a:cubicBezTo>
                  <a:pt x="1313493" y="431278"/>
                  <a:pt x="1351902" y="428789"/>
                  <a:pt x="1390389" y="438411"/>
                </a:cubicBezTo>
                <a:cubicBezTo>
                  <a:pt x="1416008" y="444816"/>
                  <a:pt x="1440493" y="455112"/>
                  <a:pt x="1465545" y="463463"/>
                </a:cubicBezTo>
                <a:lnTo>
                  <a:pt x="1503124" y="475989"/>
                </a:lnTo>
                <a:cubicBezTo>
                  <a:pt x="1609595" y="546970"/>
                  <a:pt x="1444669" y="430060"/>
                  <a:pt x="1590806" y="576197"/>
                </a:cubicBezTo>
                <a:cubicBezTo>
                  <a:pt x="1643146" y="628537"/>
                  <a:pt x="1617755" y="599603"/>
                  <a:pt x="1665962" y="663879"/>
                </a:cubicBezTo>
                <a:cubicBezTo>
                  <a:pt x="1674897" y="690684"/>
                  <a:pt x="1680686" y="719038"/>
                  <a:pt x="1703540" y="739035"/>
                </a:cubicBezTo>
                <a:cubicBezTo>
                  <a:pt x="1808859" y="831189"/>
                  <a:pt x="1741723" y="764389"/>
                  <a:pt x="1816274" y="801665"/>
                </a:cubicBezTo>
                <a:cubicBezTo>
                  <a:pt x="1913402" y="850229"/>
                  <a:pt x="1796977" y="807759"/>
                  <a:pt x="1891430" y="839243"/>
                </a:cubicBezTo>
                <a:cubicBezTo>
                  <a:pt x="1899781" y="847594"/>
                  <a:pt x="1907260" y="856918"/>
                  <a:pt x="1916482" y="864296"/>
                </a:cubicBezTo>
                <a:cubicBezTo>
                  <a:pt x="1928238" y="873701"/>
                  <a:pt x="1943416" y="878703"/>
                  <a:pt x="1954061" y="889348"/>
                </a:cubicBezTo>
                <a:cubicBezTo>
                  <a:pt x="1964706" y="899993"/>
                  <a:pt x="1969475" y="915361"/>
                  <a:pt x="1979113" y="926926"/>
                </a:cubicBezTo>
                <a:cubicBezTo>
                  <a:pt x="1990454" y="940535"/>
                  <a:pt x="2005350" y="950895"/>
                  <a:pt x="2016691" y="964504"/>
                </a:cubicBezTo>
                <a:cubicBezTo>
                  <a:pt x="2026329" y="976069"/>
                  <a:pt x="2031098" y="991437"/>
                  <a:pt x="2041743" y="1002082"/>
                </a:cubicBezTo>
                <a:cubicBezTo>
                  <a:pt x="2052388" y="1012727"/>
                  <a:pt x="2067991" y="1017221"/>
                  <a:pt x="2079321" y="1027134"/>
                </a:cubicBezTo>
                <a:cubicBezTo>
                  <a:pt x="2101540" y="1046576"/>
                  <a:pt x="2121074" y="1068887"/>
                  <a:pt x="2141951" y="1089764"/>
                </a:cubicBezTo>
                <a:cubicBezTo>
                  <a:pt x="2163998" y="1155906"/>
                  <a:pt x="2147153" y="1116356"/>
                  <a:pt x="2204581" y="1202498"/>
                </a:cubicBezTo>
                <a:lnTo>
                  <a:pt x="2229633" y="1240076"/>
                </a:lnTo>
                <a:cubicBezTo>
                  <a:pt x="2258860" y="1283916"/>
                  <a:pt x="2267212" y="1306883"/>
                  <a:pt x="2329841" y="1327759"/>
                </a:cubicBezTo>
                <a:lnTo>
                  <a:pt x="2404998" y="1352811"/>
                </a:lnTo>
                <a:lnTo>
                  <a:pt x="2442576" y="1365337"/>
                </a:lnTo>
                <a:cubicBezTo>
                  <a:pt x="2450927" y="1377863"/>
                  <a:pt x="2454862" y="1394936"/>
                  <a:pt x="2467628" y="1402915"/>
                </a:cubicBezTo>
                <a:cubicBezTo>
                  <a:pt x="2494881" y="1419948"/>
                  <a:pt x="2559041" y="1430339"/>
                  <a:pt x="2592888" y="1440493"/>
                </a:cubicBezTo>
                <a:cubicBezTo>
                  <a:pt x="2618181" y="1448081"/>
                  <a:pt x="2646072" y="1450897"/>
                  <a:pt x="2668044" y="1465545"/>
                </a:cubicBezTo>
                <a:cubicBezTo>
                  <a:pt x="2692956" y="1482153"/>
                  <a:pt x="2712084" y="1499666"/>
                  <a:pt x="2743200" y="1503123"/>
                </a:cubicBezTo>
                <a:cubicBezTo>
                  <a:pt x="2805585" y="1510055"/>
                  <a:pt x="2868461" y="1511474"/>
                  <a:pt x="2931091" y="1515649"/>
                </a:cubicBezTo>
                <a:cubicBezTo>
                  <a:pt x="3042116" y="1552657"/>
                  <a:pt x="2980001" y="1537785"/>
                  <a:pt x="3118981" y="1553227"/>
                </a:cubicBezTo>
                <a:cubicBezTo>
                  <a:pt x="3291986" y="1639730"/>
                  <a:pt x="3054318" y="1514294"/>
                  <a:pt x="3206663" y="1615857"/>
                </a:cubicBezTo>
                <a:cubicBezTo>
                  <a:pt x="3224698" y="1627881"/>
                  <a:pt x="3295373" y="1637460"/>
                  <a:pt x="3306871" y="1640909"/>
                </a:cubicBezTo>
                <a:cubicBezTo>
                  <a:pt x="3328408" y="1647370"/>
                  <a:pt x="3348625" y="1657610"/>
                  <a:pt x="3369502" y="1665961"/>
                </a:cubicBezTo>
                <a:cubicBezTo>
                  <a:pt x="3530031" y="1826490"/>
                  <a:pt x="3400114" y="1714704"/>
                  <a:pt x="3933173" y="1691013"/>
                </a:cubicBezTo>
                <a:cubicBezTo>
                  <a:pt x="3971242" y="1689321"/>
                  <a:pt x="3975489" y="1668030"/>
                  <a:pt x="4008329" y="1653435"/>
                </a:cubicBezTo>
                <a:cubicBezTo>
                  <a:pt x="4032460" y="1642710"/>
                  <a:pt x="4061513" y="1643031"/>
                  <a:pt x="4083485" y="1628383"/>
                </a:cubicBezTo>
                <a:cubicBezTo>
                  <a:pt x="4096011" y="1620032"/>
                  <a:pt x="4107306" y="1609445"/>
                  <a:pt x="4121063" y="1603331"/>
                </a:cubicBezTo>
                <a:cubicBezTo>
                  <a:pt x="4145194" y="1592606"/>
                  <a:pt x="4174247" y="1592927"/>
                  <a:pt x="4196219" y="1578279"/>
                </a:cubicBezTo>
                <a:cubicBezTo>
                  <a:pt x="4303921" y="1506480"/>
                  <a:pt x="4167650" y="1592564"/>
                  <a:pt x="4271376" y="1540701"/>
                </a:cubicBezTo>
                <a:cubicBezTo>
                  <a:pt x="4284841" y="1533968"/>
                  <a:pt x="4296428" y="1524000"/>
                  <a:pt x="4308954" y="1515649"/>
                </a:cubicBezTo>
                <a:cubicBezTo>
                  <a:pt x="4339185" y="1470303"/>
                  <a:pt x="4320541" y="1484804"/>
                  <a:pt x="4359058" y="146554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833232" y="2482850"/>
            <a:ext cx="4359275" cy="1257300"/>
          </a:xfrm>
          <a:custGeom>
            <a:avLst/>
            <a:gdLst>
              <a:gd name="connsiteX0" fmla="*/ 0 w 4359058"/>
              <a:gd name="connsiteY0" fmla="*/ 989556 h 1257062"/>
              <a:gd name="connsiteX1" fmla="*/ 100208 w 4359058"/>
              <a:gd name="connsiteY1" fmla="*/ 1039660 h 1257062"/>
              <a:gd name="connsiteX2" fmla="*/ 137787 w 4359058"/>
              <a:gd name="connsiteY2" fmla="*/ 1052187 h 1257062"/>
              <a:gd name="connsiteX3" fmla="*/ 338203 w 4359058"/>
              <a:gd name="connsiteY3" fmla="*/ 1077239 h 1257062"/>
              <a:gd name="connsiteX4" fmla="*/ 413359 w 4359058"/>
              <a:gd name="connsiteY4" fmla="*/ 1102291 h 1257062"/>
              <a:gd name="connsiteX5" fmla="*/ 450937 w 4359058"/>
              <a:gd name="connsiteY5" fmla="*/ 1114817 h 1257062"/>
              <a:gd name="connsiteX6" fmla="*/ 526093 w 4359058"/>
              <a:gd name="connsiteY6" fmla="*/ 1164921 h 1257062"/>
              <a:gd name="connsiteX7" fmla="*/ 739036 w 4359058"/>
              <a:gd name="connsiteY7" fmla="*/ 1215025 h 1257062"/>
              <a:gd name="connsiteX8" fmla="*/ 776614 w 4359058"/>
              <a:gd name="connsiteY8" fmla="*/ 1227551 h 1257062"/>
              <a:gd name="connsiteX9" fmla="*/ 876822 w 4359058"/>
              <a:gd name="connsiteY9" fmla="*/ 1252603 h 1257062"/>
              <a:gd name="connsiteX10" fmla="*/ 1252603 w 4359058"/>
              <a:gd name="connsiteY10" fmla="*/ 1240077 h 1257062"/>
              <a:gd name="connsiteX11" fmla="*/ 1327759 w 4359058"/>
              <a:gd name="connsiteY11" fmla="*/ 1177447 h 1257062"/>
              <a:gd name="connsiteX12" fmla="*/ 1402915 w 4359058"/>
              <a:gd name="connsiteY12" fmla="*/ 1152395 h 1257062"/>
              <a:gd name="connsiteX13" fmla="*/ 1453019 w 4359058"/>
              <a:gd name="connsiteY13" fmla="*/ 1139869 h 1257062"/>
              <a:gd name="connsiteX14" fmla="*/ 1565754 w 4359058"/>
              <a:gd name="connsiteY14" fmla="*/ 1127343 h 1257062"/>
              <a:gd name="connsiteX15" fmla="*/ 1653436 w 4359058"/>
              <a:gd name="connsiteY15" fmla="*/ 1114817 h 1257062"/>
              <a:gd name="connsiteX16" fmla="*/ 1766170 w 4359058"/>
              <a:gd name="connsiteY16" fmla="*/ 1077239 h 1257062"/>
              <a:gd name="connsiteX17" fmla="*/ 1803748 w 4359058"/>
              <a:gd name="connsiteY17" fmla="*/ 1064713 h 1257062"/>
              <a:gd name="connsiteX18" fmla="*/ 1891430 w 4359058"/>
              <a:gd name="connsiteY18" fmla="*/ 1052187 h 1257062"/>
              <a:gd name="connsiteX19" fmla="*/ 1916482 w 4359058"/>
              <a:gd name="connsiteY19" fmla="*/ 1027134 h 1257062"/>
              <a:gd name="connsiteX20" fmla="*/ 1979113 w 4359058"/>
              <a:gd name="connsiteY20" fmla="*/ 1014608 h 1257062"/>
              <a:gd name="connsiteX21" fmla="*/ 2091847 w 4359058"/>
              <a:gd name="connsiteY21" fmla="*/ 989556 h 1257062"/>
              <a:gd name="connsiteX22" fmla="*/ 2167003 w 4359058"/>
              <a:gd name="connsiteY22" fmla="*/ 939452 h 1257062"/>
              <a:gd name="connsiteX23" fmla="*/ 2204581 w 4359058"/>
              <a:gd name="connsiteY23" fmla="*/ 914400 h 1257062"/>
              <a:gd name="connsiteX24" fmla="*/ 2279737 w 4359058"/>
              <a:gd name="connsiteY24" fmla="*/ 889348 h 1257062"/>
              <a:gd name="connsiteX25" fmla="*/ 2317315 w 4359058"/>
              <a:gd name="connsiteY25" fmla="*/ 876822 h 1257062"/>
              <a:gd name="connsiteX26" fmla="*/ 2354893 w 4359058"/>
              <a:gd name="connsiteY26" fmla="*/ 851770 h 1257062"/>
              <a:gd name="connsiteX27" fmla="*/ 2480154 w 4359058"/>
              <a:gd name="connsiteY27" fmla="*/ 814192 h 1257062"/>
              <a:gd name="connsiteX28" fmla="*/ 2592888 w 4359058"/>
              <a:gd name="connsiteY28" fmla="*/ 789140 h 1257062"/>
              <a:gd name="connsiteX29" fmla="*/ 2668044 w 4359058"/>
              <a:gd name="connsiteY29" fmla="*/ 751562 h 1257062"/>
              <a:gd name="connsiteX30" fmla="*/ 2718148 w 4359058"/>
              <a:gd name="connsiteY30" fmla="*/ 739036 h 1257062"/>
              <a:gd name="connsiteX31" fmla="*/ 2768252 w 4359058"/>
              <a:gd name="connsiteY31" fmla="*/ 713984 h 1257062"/>
              <a:gd name="connsiteX32" fmla="*/ 2918565 w 4359058"/>
              <a:gd name="connsiteY32" fmla="*/ 688932 h 1257062"/>
              <a:gd name="connsiteX33" fmla="*/ 3043825 w 4359058"/>
              <a:gd name="connsiteY33" fmla="*/ 663880 h 1257062"/>
              <a:gd name="connsiteX34" fmla="*/ 3093929 w 4359058"/>
              <a:gd name="connsiteY34" fmla="*/ 651354 h 1257062"/>
              <a:gd name="connsiteX35" fmla="*/ 3169085 w 4359058"/>
              <a:gd name="connsiteY35" fmla="*/ 626302 h 1257062"/>
              <a:gd name="connsiteX36" fmla="*/ 3206663 w 4359058"/>
              <a:gd name="connsiteY36" fmla="*/ 613776 h 1257062"/>
              <a:gd name="connsiteX37" fmla="*/ 3256767 w 4359058"/>
              <a:gd name="connsiteY37" fmla="*/ 601250 h 1257062"/>
              <a:gd name="connsiteX38" fmla="*/ 3331924 w 4359058"/>
              <a:gd name="connsiteY38" fmla="*/ 576197 h 1257062"/>
              <a:gd name="connsiteX39" fmla="*/ 3369502 w 4359058"/>
              <a:gd name="connsiteY39" fmla="*/ 563671 h 1257062"/>
              <a:gd name="connsiteX40" fmla="*/ 3432132 w 4359058"/>
              <a:gd name="connsiteY40" fmla="*/ 551145 h 1257062"/>
              <a:gd name="connsiteX41" fmla="*/ 3507288 w 4359058"/>
              <a:gd name="connsiteY41" fmla="*/ 526093 h 1257062"/>
              <a:gd name="connsiteX42" fmla="*/ 3594970 w 4359058"/>
              <a:gd name="connsiteY42" fmla="*/ 501041 h 1257062"/>
              <a:gd name="connsiteX43" fmla="*/ 3645074 w 4359058"/>
              <a:gd name="connsiteY43" fmla="*/ 475989 h 1257062"/>
              <a:gd name="connsiteX44" fmla="*/ 3682652 w 4359058"/>
              <a:gd name="connsiteY44" fmla="*/ 463463 h 1257062"/>
              <a:gd name="connsiteX45" fmla="*/ 3770335 w 4359058"/>
              <a:gd name="connsiteY45" fmla="*/ 413359 h 1257062"/>
              <a:gd name="connsiteX46" fmla="*/ 3807913 w 4359058"/>
              <a:gd name="connsiteY46" fmla="*/ 400833 h 1257062"/>
              <a:gd name="connsiteX47" fmla="*/ 3983277 w 4359058"/>
              <a:gd name="connsiteY47" fmla="*/ 300625 h 1257062"/>
              <a:gd name="connsiteX48" fmla="*/ 4020855 w 4359058"/>
              <a:gd name="connsiteY48" fmla="*/ 275573 h 1257062"/>
              <a:gd name="connsiteX49" fmla="*/ 4058433 w 4359058"/>
              <a:gd name="connsiteY49" fmla="*/ 250521 h 1257062"/>
              <a:gd name="connsiteX50" fmla="*/ 4096011 w 4359058"/>
              <a:gd name="connsiteY50" fmla="*/ 237995 h 1257062"/>
              <a:gd name="connsiteX51" fmla="*/ 4133589 w 4359058"/>
              <a:gd name="connsiteY51" fmla="*/ 212943 h 1257062"/>
              <a:gd name="connsiteX52" fmla="*/ 4208745 w 4359058"/>
              <a:gd name="connsiteY52" fmla="*/ 187891 h 1257062"/>
              <a:gd name="connsiteX53" fmla="*/ 4233798 w 4359058"/>
              <a:gd name="connsiteY53" fmla="*/ 162839 h 1257062"/>
              <a:gd name="connsiteX54" fmla="*/ 4283902 w 4359058"/>
              <a:gd name="connsiteY54" fmla="*/ 87682 h 1257062"/>
              <a:gd name="connsiteX55" fmla="*/ 4321480 w 4359058"/>
              <a:gd name="connsiteY55" fmla="*/ 62630 h 1257062"/>
              <a:gd name="connsiteX56" fmla="*/ 4359058 w 4359058"/>
              <a:gd name="connsiteY56" fmla="*/ 0 h 125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257062">
                <a:moveTo>
                  <a:pt x="0" y="989556"/>
                </a:moveTo>
                <a:cubicBezTo>
                  <a:pt x="162987" y="1016720"/>
                  <a:pt x="17808" y="973740"/>
                  <a:pt x="100208" y="1039660"/>
                </a:cubicBezTo>
                <a:cubicBezTo>
                  <a:pt x="110519" y="1047908"/>
                  <a:pt x="124977" y="1048984"/>
                  <a:pt x="137787" y="1052187"/>
                </a:cubicBezTo>
                <a:cubicBezTo>
                  <a:pt x="211740" y="1070676"/>
                  <a:pt x="252648" y="1069461"/>
                  <a:pt x="338203" y="1077239"/>
                </a:cubicBezTo>
                <a:lnTo>
                  <a:pt x="413359" y="1102291"/>
                </a:lnTo>
                <a:cubicBezTo>
                  <a:pt x="425885" y="1106466"/>
                  <a:pt x="439951" y="1107493"/>
                  <a:pt x="450937" y="1114817"/>
                </a:cubicBezTo>
                <a:lnTo>
                  <a:pt x="526093" y="1164921"/>
                </a:lnTo>
                <a:cubicBezTo>
                  <a:pt x="587520" y="1257062"/>
                  <a:pt x="529631" y="1191758"/>
                  <a:pt x="739036" y="1215025"/>
                </a:cubicBezTo>
                <a:cubicBezTo>
                  <a:pt x="752159" y="1216483"/>
                  <a:pt x="763805" y="1224349"/>
                  <a:pt x="776614" y="1227551"/>
                </a:cubicBezTo>
                <a:lnTo>
                  <a:pt x="876822" y="1252603"/>
                </a:lnTo>
                <a:cubicBezTo>
                  <a:pt x="1002082" y="1248428"/>
                  <a:pt x="1127788" y="1251424"/>
                  <a:pt x="1252603" y="1240077"/>
                </a:cubicBezTo>
                <a:cubicBezTo>
                  <a:pt x="1279292" y="1237651"/>
                  <a:pt x="1309692" y="1187484"/>
                  <a:pt x="1327759" y="1177447"/>
                </a:cubicBezTo>
                <a:cubicBezTo>
                  <a:pt x="1350843" y="1164623"/>
                  <a:pt x="1377296" y="1158800"/>
                  <a:pt x="1402915" y="1152395"/>
                </a:cubicBezTo>
                <a:cubicBezTo>
                  <a:pt x="1419616" y="1148220"/>
                  <a:pt x="1436004" y="1142487"/>
                  <a:pt x="1453019" y="1139869"/>
                </a:cubicBezTo>
                <a:cubicBezTo>
                  <a:pt x="1490389" y="1134120"/>
                  <a:pt x="1528236" y="1132033"/>
                  <a:pt x="1565754" y="1127343"/>
                </a:cubicBezTo>
                <a:cubicBezTo>
                  <a:pt x="1595050" y="1123681"/>
                  <a:pt x="1624209" y="1118992"/>
                  <a:pt x="1653436" y="1114817"/>
                </a:cubicBezTo>
                <a:lnTo>
                  <a:pt x="1766170" y="1077239"/>
                </a:lnTo>
                <a:cubicBezTo>
                  <a:pt x="1778696" y="1073064"/>
                  <a:pt x="1790677" y="1066580"/>
                  <a:pt x="1803748" y="1064713"/>
                </a:cubicBezTo>
                <a:lnTo>
                  <a:pt x="1891430" y="1052187"/>
                </a:lnTo>
                <a:cubicBezTo>
                  <a:pt x="1899781" y="1043836"/>
                  <a:pt x="1905627" y="1031786"/>
                  <a:pt x="1916482" y="1027134"/>
                </a:cubicBezTo>
                <a:cubicBezTo>
                  <a:pt x="1936051" y="1018747"/>
                  <a:pt x="1958166" y="1018417"/>
                  <a:pt x="1979113" y="1014608"/>
                </a:cubicBezTo>
                <a:cubicBezTo>
                  <a:pt x="2000332" y="1010750"/>
                  <a:pt x="2064986" y="1004479"/>
                  <a:pt x="2091847" y="989556"/>
                </a:cubicBezTo>
                <a:cubicBezTo>
                  <a:pt x="2118167" y="974934"/>
                  <a:pt x="2141951" y="956153"/>
                  <a:pt x="2167003" y="939452"/>
                </a:cubicBezTo>
                <a:cubicBezTo>
                  <a:pt x="2179529" y="931101"/>
                  <a:pt x="2190299" y="919161"/>
                  <a:pt x="2204581" y="914400"/>
                </a:cubicBezTo>
                <a:lnTo>
                  <a:pt x="2279737" y="889348"/>
                </a:lnTo>
                <a:cubicBezTo>
                  <a:pt x="2292263" y="885173"/>
                  <a:pt x="2306329" y="884146"/>
                  <a:pt x="2317315" y="876822"/>
                </a:cubicBezTo>
                <a:cubicBezTo>
                  <a:pt x="2329841" y="868471"/>
                  <a:pt x="2341136" y="857884"/>
                  <a:pt x="2354893" y="851770"/>
                </a:cubicBezTo>
                <a:cubicBezTo>
                  <a:pt x="2386117" y="837893"/>
                  <a:pt x="2443719" y="822289"/>
                  <a:pt x="2480154" y="814192"/>
                </a:cubicBezTo>
                <a:cubicBezTo>
                  <a:pt x="2538271" y="801277"/>
                  <a:pt x="2539429" y="804414"/>
                  <a:pt x="2592888" y="789140"/>
                </a:cubicBezTo>
                <a:cubicBezTo>
                  <a:pt x="2698450" y="758979"/>
                  <a:pt x="2558250" y="798617"/>
                  <a:pt x="2668044" y="751562"/>
                </a:cubicBezTo>
                <a:cubicBezTo>
                  <a:pt x="2683867" y="744781"/>
                  <a:pt x="2702029" y="745081"/>
                  <a:pt x="2718148" y="739036"/>
                </a:cubicBezTo>
                <a:cubicBezTo>
                  <a:pt x="2735632" y="732480"/>
                  <a:pt x="2750768" y="720540"/>
                  <a:pt x="2768252" y="713984"/>
                </a:cubicBezTo>
                <a:cubicBezTo>
                  <a:pt x="2813354" y="697071"/>
                  <a:pt x="2874914" y="696207"/>
                  <a:pt x="2918565" y="688932"/>
                </a:cubicBezTo>
                <a:cubicBezTo>
                  <a:pt x="2960566" y="681932"/>
                  <a:pt x="3002516" y="674207"/>
                  <a:pt x="3043825" y="663880"/>
                </a:cubicBezTo>
                <a:cubicBezTo>
                  <a:pt x="3060526" y="659705"/>
                  <a:pt x="3077440" y="656301"/>
                  <a:pt x="3093929" y="651354"/>
                </a:cubicBezTo>
                <a:cubicBezTo>
                  <a:pt x="3119222" y="643766"/>
                  <a:pt x="3144033" y="634653"/>
                  <a:pt x="3169085" y="626302"/>
                </a:cubicBezTo>
                <a:cubicBezTo>
                  <a:pt x="3181611" y="622127"/>
                  <a:pt x="3193854" y="616978"/>
                  <a:pt x="3206663" y="613776"/>
                </a:cubicBezTo>
                <a:cubicBezTo>
                  <a:pt x="3223364" y="609601"/>
                  <a:pt x="3240278" y="606197"/>
                  <a:pt x="3256767" y="601250"/>
                </a:cubicBezTo>
                <a:cubicBezTo>
                  <a:pt x="3282061" y="593662"/>
                  <a:pt x="3306872" y="584548"/>
                  <a:pt x="3331924" y="576197"/>
                </a:cubicBezTo>
                <a:cubicBezTo>
                  <a:pt x="3344450" y="572022"/>
                  <a:pt x="3356555" y="566260"/>
                  <a:pt x="3369502" y="563671"/>
                </a:cubicBezTo>
                <a:cubicBezTo>
                  <a:pt x="3390379" y="559496"/>
                  <a:pt x="3411592" y="556747"/>
                  <a:pt x="3432132" y="551145"/>
                </a:cubicBezTo>
                <a:cubicBezTo>
                  <a:pt x="3457609" y="544197"/>
                  <a:pt x="3481669" y="532498"/>
                  <a:pt x="3507288" y="526093"/>
                </a:cubicBezTo>
                <a:cubicBezTo>
                  <a:pt x="3532713" y="519737"/>
                  <a:pt x="3569812" y="511823"/>
                  <a:pt x="3594970" y="501041"/>
                </a:cubicBezTo>
                <a:cubicBezTo>
                  <a:pt x="3612133" y="493685"/>
                  <a:pt x="3627911" y="483345"/>
                  <a:pt x="3645074" y="475989"/>
                </a:cubicBezTo>
                <a:cubicBezTo>
                  <a:pt x="3657210" y="470788"/>
                  <a:pt x="3670842" y="469368"/>
                  <a:pt x="3682652" y="463463"/>
                </a:cubicBezTo>
                <a:cubicBezTo>
                  <a:pt x="3808449" y="400564"/>
                  <a:pt x="3616612" y="479239"/>
                  <a:pt x="3770335" y="413359"/>
                </a:cubicBezTo>
                <a:cubicBezTo>
                  <a:pt x="3782471" y="408158"/>
                  <a:pt x="3795893" y="406297"/>
                  <a:pt x="3807913" y="400833"/>
                </a:cubicBezTo>
                <a:cubicBezTo>
                  <a:pt x="3907807" y="355427"/>
                  <a:pt x="3899013" y="356801"/>
                  <a:pt x="3983277" y="300625"/>
                </a:cubicBezTo>
                <a:lnTo>
                  <a:pt x="4020855" y="275573"/>
                </a:lnTo>
                <a:cubicBezTo>
                  <a:pt x="4033381" y="267222"/>
                  <a:pt x="4044151" y="255282"/>
                  <a:pt x="4058433" y="250521"/>
                </a:cubicBezTo>
                <a:cubicBezTo>
                  <a:pt x="4070959" y="246346"/>
                  <a:pt x="4084201" y="243900"/>
                  <a:pt x="4096011" y="237995"/>
                </a:cubicBezTo>
                <a:cubicBezTo>
                  <a:pt x="4109476" y="231262"/>
                  <a:pt x="4119832" y="219057"/>
                  <a:pt x="4133589" y="212943"/>
                </a:cubicBezTo>
                <a:cubicBezTo>
                  <a:pt x="4157720" y="202218"/>
                  <a:pt x="4208745" y="187891"/>
                  <a:pt x="4208745" y="187891"/>
                </a:cubicBezTo>
                <a:cubicBezTo>
                  <a:pt x="4217096" y="179540"/>
                  <a:pt x="4226712" y="172287"/>
                  <a:pt x="4233798" y="162839"/>
                </a:cubicBezTo>
                <a:cubicBezTo>
                  <a:pt x="4251863" y="138752"/>
                  <a:pt x="4258850" y="104383"/>
                  <a:pt x="4283902" y="87682"/>
                </a:cubicBezTo>
                <a:lnTo>
                  <a:pt x="4321480" y="62630"/>
                </a:lnTo>
                <a:cubicBezTo>
                  <a:pt x="4351711" y="17284"/>
                  <a:pt x="4339799" y="38517"/>
                  <a:pt x="4359058" y="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765219" y="4598987"/>
            <a:ext cx="2800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Many training examples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908219" y="3151187"/>
            <a:ext cx="2659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Few training examples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2119" y="2008187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7592" name="Group 12"/>
          <p:cNvGrpSpPr>
            <a:grpSpLocks/>
          </p:cNvGrpSpPr>
          <p:nvPr/>
        </p:nvGrpSpPr>
        <p:grpSpPr bwMode="auto">
          <a:xfrm>
            <a:off x="1414132" y="2771775"/>
            <a:ext cx="5329237" cy="3629025"/>
            <a:chOff x="1535703" y="2667794"/>
            <a:chExt cx="5328227" cy="3630493"/>
          </a:xfrm>
        </p:grpSpPr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674" y="4267053"/>
              <a:ext cx="3200106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1905520" y="5867900"/>
              <a:ext cx="441876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598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Variance</a:t>
              </a:r>
            </a:p>
          </p:txBody>
        </p:sp>
        <p:sp>
          <p:nvSpPr>
            <p:cNvPr id="67599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High Bias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solidFill>
                    <a:srgbClr val="000000"/>
                  </a:solidFill>
                  <a:cs typeface="Arial" panose="020B0604020202020204" pitchFamily="34" charset="0"/>
                </a:rPr>
                <a:t>Low Variance</a:t>
              </a:r>
            </a:p>
          </p:txBody>
        </p:sp>
        <p:sp>
          <p:nvSpPr>
            <p:cNvPr id="67600" name="TextBox 10"/>
            <p:cNvSpPr txBox="1">
              <a:spLocks noChangeArrowheads="1"/>
            </p:cNvSpPr>
            <p:nvPr/>
          </p:nvSpPr>
          <p:spPr bwMode="auto">
            <a:xfrm rot="-5400000">
              <a:off x="1127593" y="4141670"/>
              <a:ext cx="1185483" cy="36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Test Error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822119" y="3913187"/>
            <a:ext cx="47625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14D477-FDC5-4C3F-80CA-9AE5D8D02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157" y="1958563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Overfitting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CB9C8A-763D-4732-847E-F3CC522F9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42" y="4615951"/>
            <a:ext cx="149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Underfitting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CE15FD71-C1E9-40C3-87B3-5CDED2F1E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310" y="6000567"/>
            <a:ext cx="19672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Model complexity</a:t>
            </a:r>
          </a:p>
        </p:txBody>
      </p:sp>
    </p:spTree>
    <p:extLst>
      <p:ext uri="{BB962C8B-B14F-4D97-AF65-F5344CB8AC3E}">
        <p14:creationId xmlns:p14="http://schemas.microsoft.com/office/powerpoint/2010/main" val="220826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  <p:bldP spid="15" grpId="0" animBg="1"/>
      <p:bldP spid="17" grpId="0"/>
      <p:bldP spid="1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Training Size</a:t>
            </a:r>
          </a:p>
        </p:txBody>
      </p:sp>
      <p:sp>
        <p:nvSpPr>
          <p:cNvPr id="10" name="Freeform 9"/>
          <p:cNvSpPr/>
          <p:nvPr/>
        </p:nvSpPr>
        <p:spPr>
          <a:xfrm>
            <a:off x="1820234" y="3732212"/>
            <a:ext cx="4384675" cy="1349375"/>
          </a:xfrm>
          <a:custGeom>
            <a:avLst/>
            <a:gdLst>
              <a:gd name="connsiteX0" fmla="*/ 0 w 4384110"/>
              <a:gd name="connsiteY0" fmla="*/ 0 h 1349049"/>
              <a:gd name="connsiteX1" fmla="*/ 25052 w 4384110"/>
              <a:gd name="connsiteY1" fmla="*/ 112734 h 1349049"/>
              <a:gd name="connsiteX2" fmla="*/ 75156 w 4384110"/>
              <a:gd name="connsiteY2" fmla="*/ 187890 h 1349049"/>
              <a:gd name="connsiteX3" fmla="*/ 112734 w 4384110"/>
              <a:gd name="connsiteY3" fmla="*/ 212942 h 1349049"/>
              <a:gd name="connsiteX4" fmla="*/ 137787 w 4384110"/>
              <a:gd name="connsiteY4" fmla="*/ 237994 h 1349049"/>
              <a:gd name="connsiteX5" fmla="*/ 212943 w 4384110"/>
              <a:gd name="connsiteY5" fmla="*/ 263047 h 1349049"/>
              <a:gd name="connsiteX6" fmla="*/ 250521 w 4384110"/>
              <a:gd name="connsiteY6" fmla="*/ 275573 h 1349049"/>
              <a:gd name="connsiteX7" fmla="*/ 275573 w 4384110"/>
              <a:gd name="connsiteY7" fmla="*/ 313151 h 1349049"/>
              <a:gd name="connsiteX8" fmla="*/ 313151 w 4384110"/>
              <a:gd name="connsiteY8" fmla="*/ 325677 h 1349049"/>
              <a:gd name="connsiteX9" fmla="*/ 350729 w 4384110"/>
              <a:gd name="connsiteY9" fmla="*/ 350729 h 1349049"/>
              <a:gd name="connsiteX10" fmla="*/ 425885 w 4384110"/>
              <a:gd name="connsiteY10" fmla="*/ 375781 h 1349049"/>
              <a:gd name="connsiteX11" fmla="*/ 463463 w 4384110"/>
              <a:gd name="connsiteY11" fmla="*/ 388307 h 1349049"/>
              <a:gd name="connsiteX12" fmla="*/ 513567 w 4384110"/>
              <a:gd name="connsiteY12" fmla="*/ 400833 h 1349049"/>
              <a:gd name="connsiteX13" fmla="*/ 563671 w 4384110"/>
              <a:gd name="connsiteY13" fmla="*/ 425885 h 1349049"/>
              <a:gd name="connsiteX14" fmla="*/ 651354 w 4384110"/>
              <a:gd name="connsiteY14" fmla="*/ 450937 h 1349049"/>
              <a:gd name="connsiteX15" fmla="*/ 688932 w 4384110"/>
              <a:gd name="connsiteY15" fmla="*/ 475989 h 1349049"/>
              <a:gd name="connsiteX16" fmla="*/ 776614 w 4384110"/>
              <a:gd name="connsiteY16" fmla="*/ 501041 h 1349049"/>
              <a:gd name="connsiteX17" fmla="*/ 814192 w 4384110"/>
              <a:gd name="connsiteY17" fmla="*/ 526093 h 1349049"/>
              <a:gd name="connsiteX18" fmla="*/ 939452 w 4384110"/>
              <a:gd name="connsiteY18" fmla="*/ 563671 h 1349049"/>
              <a:gd name="connsiteX19" fmla="*/ 977030 w 4384110"/>
              <a:gd name="connsiteY19" fmla="*/ 588723 h 1349049"/>
              <a:gd name="connsiteX20" fmla="*/ 1064713 w 4384110"/>
              <a:gd name="connsiteY20" fmla="*/ 613775 h 1349049"/>
              <a:gd name="connsiteX21" fmla="*/ 1139869 w 4384110"/>
              <a:gd name="connsiteY21" fmla="*/ 638827 h 1349049"/>
              <a:gd name="connsiteX22" fmla="*/ 1177447 w 4384110"/>
              <a:gd name="connsiteY22" fmla="*/ 651353 h 1349049"/>
              <a:gd name="connsiteX23" fmla="*/ 1215025 w 4384110"/>
              <a:gd name="connsiteY23" fmla="*/ 676405 h 1349049"/>
              <a:gd name="connsiteX24" fmla="*/ 1277655 w 4384110"/>
              <a:gd name="connsiteY24" fmla="*/ 688931 h 1349049"/>
              <a:gd name="connsiteX25" fmla="*/ 1315233 w 4384110"/>
              <a:gd name="connsiteY25" fmla="*/ 713984 h 1349049"/>
              <a:gd name="connsiteX26" fmla="*/ 1402915 w 4384110"/>
              <a:gd name="connsiteY26" fmla="*/ 739036 h 1349049"/>
              <a:gd name="connsiteX27" fmla="*/ 1478071 w 4384110"/>
              <a:gd name="connsiteY27" fmla="*/ 789140 h 1349049"/>
              <a:gd name="connsiteX28" fmla="*/ 1515650 w 4384110"/>
              <a:gd name="connsiteY28" fmla="*/ 814192 h 1349049"/>
              <a:gd name="connsiteX29" fmla="*/ 1665962 w 4384110"/>
              <a:gd name="connsiteY29" fmla="*/ 864296 h 1349049"/>
              <a:gd name="connsiteX30" fmla="*/ 1703540 w 4384110"/>
              <a:gd name="connsiteY30" fmla="*/ 876822 h 1349049"/>
              <a:gd name="connsiteX31" fmla="*/ 1741118 w 4384110"/>
              <a:gd name="connsiteY31" fmla="*/ 889348 h 1349049"/>
              <a:gd name="connsiteX32" fmla="*/ 1853852 w 4384110"/>
              <a:gd name="connsiteY32" fmla="*/ 951978 h 1349049"/>
              <a:gd name="connsiteX33" fmla="*/ 1891430 w 4384110"/>
              <a:gd name="connsiteY33" fmla="*/ 977030 h 1349049"/>
              <a:gd name="connsiteX34" fmla="*/ 1929008 w 4384110"/>
              <a:gd name="connsiteY34" fmla="*/ 1014608 h 1349049"/>
              <a:gd name="connsiteX35" fmla="*/ 2004165 w 4384110"/>
              <a:gd name="connsiteY35" fmla="*/ 1039660 h 1349049"/>
              <a:gd name="connsiteX36" fmla="*/ 2041743 w 4384110"/>
              <a:gd name="connsiteY36" fmla="*/ 1052186 h 1349049"/>
              <a:gd name="connsiteX37" fmla="*/ 2718148 w 4384110"/>
              <a:gd name="connsiteY37" fmla="*/ 1077238 h 1349049"/>
              <a:gd name="connsiteX38" fmla="*/ 2956143 w 4384110"/>
              <a:gd name="connsiteY38" fmla="*/ 1102290 h 1349049"/>
              <a:gd name="connsiteX39" fmla="*/ 3018773 w 4384110"/>
              <a:gd name="connsiteY39" fmla="*/ 1114816 h 1349049"/>
              <a:gd name="connsiteX40" fmla="*/ 3081403 w 4384110"/>
              <a:gd name="connsiteY40" fmla="*/ 1152394 h 1349049"/>
              <a:gd name="connsiteX41" fmla="*/ 3331924 w 4384110"/>
              <a:gd name="connsiteY41" fmla="*/ 1189973 h 1349049"/>
              <a:gd name="connsiteX42" fmla="*/ 3457184 w 4384110"/>
              <a:gd name="connsiteY42" fmla="*/ 1215025 h 1349049"/>
              <a:gd name="connsiteX43" fmla="*/ 3507288 w 4384110"/>
              <a:gd name="connsiteY43" fmla="*/ 1227551 h 1349049"/>
              <a:gd name="connsiteX44" fmla="*/ 3620022 w 4384110"/>
              <a:gd name="connsiteY44" fmla="*/ 1240077 h 1349049"/>
              <a:gd name="connsiteX45" fmla="*/ 3657600 w 4384110"/>
              <a:gd name="connsiteY45" fmla="*/ 1252603 h 1349049"/>
              <a:gd name="connsiteX46" fmla="*/ 4296428 w 4384110"/>
              <a:gd name="connsiteY46" fmla="*/ 1277655 h 1349049"/>
              <a:gd name="connsiteX47" fmla="*/ 4384110 w 4384110"/>
              <a:gd name="connsiteY47" fmla="*/ 1315233 h 134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84110" h="1349049">
                <a:moveTo>
                  <a:pt x="0" y="0"/>
                </a:moveTo>
                <a:cubicBezTo>
                  <a:pt x="3399" y="20392"/>
                  <a:pt x="10368" y="86303"/>
                  <a:pt x="25052" y="112734"/>
                </a:cubicBezTo>
                <a:cubicBezTo>
                  <a:pt x="39674" y="139054"/>
                  <a:pt x="50104" y="171189"/>
                  <a:pt x="75156" y="187890"/>
                </a:cubicBezTo>
                <a:cubicBezTo>
                  <a:pt x="87682" y="196241"/>
                  <a:pt x="100978" y="203538"/>
                  <a:pt x="112734" y="212942"/>
                </a:cubicBezTo>
                <a:cubicBezTo>
                  <a:pt x="121956" y="220319"/>
                  <a:pt x="127224" y="232712"/>
                  <a:pt x="137787" y="237994"/>
                </a:cubicBezTo>
                <a:cubicBezTo>
                  <a:pt x="161406" y="249804"/>
                  <a:pt x="187891" y="254696"/>
                  <a:pt x="212943" y="263047"/>
                </a:cubicBezTo>
                <a:lnTo>
                  <a:pt x="250521" y="275573"/>
                </a:lnTo>
                <a:cubicBezTo>
                  <a:pt x="258872" y="288099"/>
                  <a:pt x="263818" y="303747"/>
                  <a:pt x="275573" y="313151"/>
                </a:cubicBezTo>
                <a:cubicBezTo>
                  <a:pt x="285883" y="321399"/>
                  <a:pt x="301341" y="319772"/>
                  <a:pt x="313151" y="325677"/>
                </a:cubicBezTo>
                <a:cubicBezTo>
                  <a:pt x="326616" y="332410"/>
                  <a:pt x="336972" y="344615"/>
                  <a:pt x="350729" y="350729"/>
                </a:cubicBezTo>
                <a:cubicBezTo>
                  <a:pt x="374860" y="361454"/>
                  <a:pt x="400833" y="367430"/>
                  <a:pt x="425885" y="375781"/>
                </a:cubicBezTo>
                <a:cubicBezTo>
                  <a:pt x="438411" y="379956"/>
                  <a:pt x="450654" y="385105"/>
                  <a:pt x="463463" y="388307"/>
                </a:cubicBezTo>
                <a:cubicBezTo>
                  <a:pt x="480164" y="392482"/>
                  <a:pt x="497448" y="394788"/>
                  <a:pt x="513567" y="400833"/>
                </a:cubicBezTo>
                <a:cubicBezTo>
                  <a:pt x="531051" y="407389"/>
                  <a:pt x="546508" y="418530"/>
                  <a:pt x="563671" y="425885"/>
                </a:cubicBezTo>
                <a:cubicBezTo>
                  <a:pt x="588827" y="436666"/>
                  <a:pt x="625931" y="444581"/>
                  <a:pt x="651354" y="450937"/>
                </a:cubicBezTo>
                <a:cubicBezTo>
                  <a:pt x="663880" y="459288"/>
                  <a:pt x="675467" y="469256"/>
                  <a:pt x="688932" y="475989"/>
                </a:cubicBezTo>
                <a:cubicBezTo>
                  <a:pt x="706902" y="484974"/>
                  <a:pt x="760561" y="497028"/>
                  <a:pt x="776614" y="501041"/>
                </a:cubicBezTo>
                <a:cubicBezTo>
                  <a:pt x="789140" y="509392"/>
                  <a:pt x="800355" y="520163"/>
                  <a:pt x="814192" y="526093"/>
                </a:cubicBezTo>
                <a:cubicBezTo>
                  <a:pt x="863207" y="547099"/>
                  <a:pt x="888932" y="529991"/>
                  <a:pt x="939452" y="563671"/>
                </a:cubicBezTo>
                <a:cubicBezTo>
                  <a:pt x="951978" y="572022"/>
                  <a:pt x="963565" y="581990"/>
                  <a:pt x="977030" y="588723"/>
                </a:cubicBezTo>
                <a:cubicBezTo>
                  <a:pt x="998079" y="599248"/>
                  <a:pt x="1044645" y="607755"/>
                  <a:pt x="1064713" y="613775"/>
                </a:cubicBezTo>
                <a:cubicBezTo>
                  <a:pt x="1090006" y="621363"/>
                  <a:pt x="1114817" y="630476"/>
                  <a:pt x="1139869" y="638827"/>
                </a:cubicBezTo>
                <a:cubicBezTo>
                  <a:pt x="1152395" y="643002"/>
                  <a:pt x="1166461" y="644029"/>
                  <a:pt x="1177447" y="651353"/>
                </a:cubicBezTo>
                <a:cubicBezTo>
                  <a:pt x="1189973" y="659704"/>
                  <a:pt x="1200929" y="671119"/>
                  <a:pt x="1215025" y="676405"/>
                </a:cubicBezTo>
                <a:cubicBezTo>
                  <a:pt x="1234960" y="683880"/>
                  <a:pt x="1256778" y="684756"/>
                  <a:pt x="1277655" y="688931"/>
                </a:cubicBezTo>
                <a:cubicBezTo>
                  <a:pt x="1290181" y="697282"/>
                  <a:pt x="1301396" y="708054"/>
                  <a:pt x="1315233" y="713984"/>
                </a:cubicBezTo>
                <a:cubicBezTo>
                  <a:pt x="1343613" y="726147"/>
                  <a:pt x="1375491" y="723800"/>
                  <a:pt x="1402915" y="739036"/>
                </a:cubicBezTo>
                <a:cubicBezTo>
                  <a:pt x="1429235" y="753658"/>
                  <a:pt x="1453019" y="772439"/>
                  <a:pt x="1478071" y="789140"/>
                </a:cubicBezTo>
                <a:cubicBezTo>
                  <a:pt x="1490597" y="797491"/>
                  <a:pt x="1501368" y="809431"/>
                  <a:pt x="1515650" y="814192"/>
                </a:cubicBezTo>
                <a:lnTo>
                  <a:pt x="1665962" y="864296"/>
                </a:lnTo>
                <a:lnTo>
                  <a:pt x="1703540" y="876822"/>
                </a:lnTo>
                <a:cubicBezTo>
                  <a:pt x="1716066" y="880997"/>
                  <a:pt x="1730132" y="882024"/>
                  <a:pt x="1741118" y="889348"/>
                </a:cubicBezTo>
                <a:cubicBezTo>
                  <a:pt x="1825817" y="945814"/>
                  <a:pt x="1720920" y="878127"/>
                  <a:pt x="1853852" y="951978"/>
                </a:cubicBezTo>
                <a:cubicBezTo>
                  <a:pt x="1867012" y="959289"/>
                  <a:pt x="1879865" y="967392"/>
                  <a:pt x="1891430" y="977030"/>
                </a:cubicBezTo>
                <a:cubicBezTo>
                  <a:pt x="1905039" y="988371"/>
                  <a:pt x="1913523" y="1006005"/>
                  <a:pt x="1929008" y="1014608"/>
                </a:cubicBezTo>
                <a:cubicBezTo>
                  <a:pt x="1952092" y="1027433"/>
                  <a:pt x="1979113" y="1031309"/>
                  <a:pt x="2004165" y="1039660"/>
                </a:cubicBezTo>
                <a:cubicBezTo>
                  <a:pt x="2016691" y="1043835"/>
                  <a:pt x="2028545" y="1051809"/>
                  <a:pt x="2041743" y="1052186"/>
                </a:cubicBezTo>
                <a:cubicBezTo>
                  <a:pt x="2559563" y="1066981"/>
                  <a:pt x="2334159" y="1057028"/>
                  <a:pt x="2718148" y="1077238"/>
                </a:cubicBezTo>
                <a:cubicBezTo>
                  <a:pt x="2825020" y="1112862"/>
                  <a:pt x="2713179" y="1079151"/>
                  <a:pt x="2956143" y="1102290"/>
                </a:cubicBezTo>
                <a:cubicBezTo>
                  <a:pt x="2977337" y="1104308"/>
                  <a:pt x="2997896" y="1110641"/>
                  <a:pt x="3018773" y="1114816"/>
                </a:cubicBezTo>
                <a:cubicBezTo>
                  <a:pt x="3039650" y="1127342"/>
                  <a:pt x="3059239" y="1142319"/>
                  <a:pt x="3081403" y="1152394"/>
                </a:cubicBezTo>
                <a:cubicBezTo>
                  <a:pt x="3170790" y="1193025"/>
                  <a:pt x="3222018" y="1182123"/>
                  <a:pt x="3331924" y="1189973"/>
                </a:cubicBezTo>
                <a:cubicBezTo>
                  <a:pt x="3373677" y="1198324"/>
                  <a:pt x="3415875" y="1204698"/>
                  <a:pt x="3457184" y="1215025"/>
                </a:cubicBezTo>
                <a:cubicBezTo>
                  <a:pt x="3473885" y="1219200"/>
                  <a:pt x="3490273" y="1224933"/>
                  <a:pt x="3507288" y="1227551"/>
                </a:cubicBezTo>
                <a:cubicBezTo>
                  <a:pt x="3544658" y="1233300"/>
                  <a:pt x="3582444" y="1235902"/>
                  <a:pt x="3620022" y="1240077"/>
                </a:cubicBezTo>
                <a:cubicBezTo>
                  <a:pt x="3632548" y="1244252"/>
                  <a:pt x="3644417" y="1251871"/>
                  <a:pt x="3657600" y="1252603"/>
                </a:cubicBezTo>
                <a:cubicBezTo>
                  <a:pt x="3870378" y="1264424"/>
                  <a:pt x="4296428" y="1277655"/>
                  <a:pt x="4296428" y="1277655"/>
                </a:cubicBezTo>
                <a:cubicBezTo>
                  <a:pt x="4376497" y="1331034"/>
                  <a:pt x="4350294" y="1349049"/>
                  <a:pt x="4384110" y="131523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807534" y="5395912"/>
            <a:ext cx="4371975" cy="541338"/>
          </a:xfrm>
          <a:custGeom>
            <a:avLst/>
            <a:gdLst>
              <a:gd name="connsiteX0" fmla="*/ 0 w 4371584"/>
              <a:gd name="connsiteY0" fmla="*/ 541208 h 541208"/>
              <a:gd name="connsiteX1" fmla="*/ 450937 w 4371584"/>
              <a:gd name="connsiteY1" fmla="*/ 528682 h 541208"/>
              <a:gd name="connsiteX2" fmla="*/ 563671 w 4371584"/>
              <a:gd name="connsiteY2" fmla="*/ 491104 h 541208"/>
              <a:gd name="connsiteX3" fmla="*/ 626302 w 4371584"/>
              <a:gd name="connsiteY3" fmla="*/ 478578 h 541208"/>
              <a:gd name="connsiteX4" fmla="*/ 776614 w 4371584"/>
              <a:gd name="connsiteY4" fmla="*/ 453526 h 541208"/>
              <a:gd name="connsiteX5" fmla="*/ 851770 w 4371584"/>
              <a:gd name="connsiteY5" fmla="*/ 415948 h 541208"/>
              <a:gd name="connsiteX6" fmla="*/ 889348 w 4371584"/>
              <a:gd name="connsiteY6" fmla="*/ 403421 h 541208"/>
              <a:gd name="connsiteX7" fmla="*/ 914400 w 4371584"/>
              <a:gd name="connsiteY7" fmla="*/ 365843 h 541208"/>
              <a:gd name="connsiteX8" fmla="*/ 951978 w 4371584"/>
              <a:gd name="connsiteY8" fmla="*/ 353317 h 541208"/>
              <a:gd name="connsiteX9" fmla="*/ 1052186 w 4371584"/>
              <a:gd name="connsiteY9" fmla="*/ 328265 h 541208"/>
              <a:gd name="connsiteX10" fmla="*/ 1177447 w 4371584"/>
              <a:gd name="connsiteY10" fmla="*/ 303213 h 541208"/>
              <a:gd name="connsiteX11" fmla="*/ 1778696 w 4371584"/>
              <a:gd name="connsiteY11" fmla="*/ 278161 h 541208"/>
              <a:gd name="connsiteX12" fmla="*/ 2167003 w 4371584"/>
              <a:gd name="connsiteY12" fmla="*/ 253109 h 541208"/>
              <a:gd name="connsiteX13" fmla="*/ 2217107 w 4371584"/>
              <a:gd name="connsiteY13" fmla="*/ 240583 h 541208"/>
              <a:gd name="connsiteX14" fmla="*/ 2342367 w 4371584"/>
              <a:gd name="connsiteY14" fmla="*/ 215531 h 541208"/>
              <a:gd name="connsiteX15" fmla="*/ 2392471 w 4371584"/>
              <a:gd name="connsiteY15" fmla="*/ 203005 h 541208"/>
              <a:gd name="connsiteX16" fmla="*/ 2592888 w 4371584"/>
              <a:gd name="connsiteY16" fmla="*/ 190479 h 541208"/>
              <a:gd name="connsiteX17" fmla="*/ 2680570 w 4371584"/>
              <a:gd name="connsiteY17" fmla="*/ 165427 h 541208"/>
              <a:gd name="connsiteX18" fmla="*/ 2743200 w 4371584"/>
              <a:gd name="connsiteY18" fmla="*/ 152901 h 541208"/>
              <a:gd name="connsiteX19" fmla="*/ 2793304 w 4371584"/>
              <a:gd name="connsiteY19" fmla="*/ 140375 h 541208"/>
              <a:gd name="connsiteX20" fmla="*/ 3068877 w 4371584"/>
              <a:gd name="connsiteY20" fmla="*/ 127849 h 541208"/>
              <a:gd name="connsiteX21" fmla="*/ 3519814 w 4371584"/>
              <a:gd name="connsiteY21" fmla="*/ 102797 h 541208"/>
              <a:gd name="connsiteX22" fmla="*/ 3807913 w 4371584"/>
              <a:gd name="connsiteY22" fmla="*/ 90271 h 541208"/>
              <a:gd name="connsiteX23" fmla="*/ 3945699 w 4371584"/>
              <a:gd name="connsiteY23" fmla="*/ 52693 h 541208"/>
              <a:gd name="connsiteX24" fmla="*/ 3983277 w 4371584"/>
              <a:gd name="connsiteY24" fmla="*/ 40167 h 541208"/>
              <a:gd name="connsiteX25" fmla="*/ 4221271 w 4371584"/>
              <a:gd name="connsiteY25" fmla="*/ 27641 h 541208"/>
              <a:gd name="connsiteX26" fmla="*/ 4271376 w 4371584"/>
              <a:gd name="connsiteY26" fmla="*/ 15115 h 541208"/>
              <a:gd name="connsiteX27" fmla="*/ 4308954 w 4371584"/>
              <a:gd name="connsiteY27" fmla="*/ 2589 h 541208"/>
              <a:gd name="connsiteX28" fmla="*/ 4371584 w 4371584"/>
              <a:gd name="connsiteY28" fmla="*/ 2589 h 54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1584" h="541208">
                <a:moveTo>
                  <a:pt x="0" y="541208"/>
                </a:moveTo>
                <a:cubicBezTo>
                  <a:pt x="150312" y="537033"/>
                  <a:pt x="300949" y="539395"/>
                  <a:pt x="450937" y="528682"/>
                </a:cubicBezTo>
                <a:cubicBezTo>
                  <a:pt x="489909" y="525898"/>
                  <a:pt x="525396" y="498759"/>
                  <a:pt x="563671" y="491104"/>
                </a:cubicBezTo>
                <a:cubicBezTo>
                  <a:pt x="584548" y="486929"/>
                  <a:pt x="605301" y="482078"/>
                  <a:pt x="626302" y="478578"/>
                </a:cubicBezTo>
                <a:cubicBezTo>
                  <a:pt x="689933" y="467973"/>
                  <a:pt x="717575" y="468286"/>
                  <a:pt x="776614" y="453526"/>
                </a:cubicBezTo>
                <a:cubicBezTo>
                  <a:pt x="839580" y="437784"/>
                  <a:pt x="790543" y="446562"/>
                  <a:pt x="851770" y="415948"/>
                </a:cubicBezTo>
                <a:cubicBezTo>
                  <a:pt x="863580" y="410043"/>
                  <a:pt x="876822" y="407597"/>
                  <a:pt x="889348" y="403421"/>
                </a:cubicBezTo>
                <a:cubicBezTo>
                  <a:pt x="897699" y="390895"/>
                  <a:pt x="902645" y="375247"/>
                  <a:pt x="914400" y="365843"/>
                </a:cubicBezTo>
                <a:cubicBezTo>
                  <a:pt x="924710" y="357595"/>
                  <a:pt x="939240" y="356791"/>
                  <a:pt x="951978" y="353317"/>
                </a:cubicBezTo>
                <a:cubicBezTo>
                  <a:pt x="985195" y="344258"/>
                  <a:pt x="1018424" y="335017"/>
                  <a:pt x="1052186" y="328265"/>
                </a:cubicBezTo>
                <a:lnTo>
                  <a:pt x="1177447" y="303213"/>
                </a:lnTo>
                <a:cubicBezTo>
                  <a:pt x="1416179" y="255467"/>
                  <a:pt x="1218781" y="291182"/>
                  <a:pt x="1778696" y="278161"/>
                </a:cubicBezTo>
                <a:cubicBezTo>
                  <a:pt x="1931317" y="227287"/>
                  <a:pt x="1767086" y="278104"/>
                  <a:pt x="2167003" y="253109"/>
                </a:cubicBezTo>
                <a:cubicBezTo>
                  <a:pt x="2184185" y="252035"/>
                  <a:pt x="2200274" y="244190"/>
                  <a:pt x="2217107" y="240583"/>
                </a:cubicBezTo>
                <a:cubicBezTo>
                  <a:pt x="2258742" y="231661"/>
                  <a:pt x="2301058" y="225858"/>
                  <a:pt x="2342367" y="215531"/>
                </a:cubicBezTo>
                <a:cubicBezTo>
                  <a:pt x="2359068" y="211356"/>
                  <a:pt x="2375341" y="204718"/>
                  <a:pt x="2392471" y="203005"/>
                </a:cubicBezTo>
                <a:cubicBezTo>
                  <a:pt x="2459075" y="196345"/>
                  <a:pt x="2526082" y="194654"/>
                  <a:pt x="2592888" y="190479"/>
                </a:cubicBezTo>
                <a:cubicBezTo>
                  <a:pt x="2634735" y="176530"/>
                  <a:pt x="2633385" y="175913"/>
                  <a:pt x="2680570" y="165427"/>
                </a:cubicBezTo>
                <a:cubicBezTo>
                  <a:pt x="2701353" y="160809"/>
                  <a:pt x="2722417" y="157519"/>
                  <a:pt x="2743200" y="152901"/>
                </a:cubicBezTo>
                <a:cubicBezTo>
                  <a:pt x="2760005" y="149166"/>
                  <a:pt x="2776139" y="141695"/>
                  <a:pt x="2793304" y="140375"/>
                </a:cubicBezTo>
                <a:cubicBezTo>
                  <a:pt x="2884986" y="133323"/>
                  <a:pt x="2977019" y="132024"/>
                  <a:pt x="3068877" y="127849"/>
                </a:cubicBezTo>
                <a:cubicBezTo>
                  <a:pt x="3237973" y="71484"/>
                  <a:pt x="3085502" y="118308"/>
                  <a:pt x="3519814" y="102797"/>
                </a:cubicBezTo>
                <a:lnTo>
                  <a:pt x="3807913" y="90271"/>
                </a:lnTo>
                <a:cubicBezTo>
                  <a:pt x="3896437" y="72566"/>
                  <a:pt x="3850345" y="84478"/>
                  <a:pt x="3945699" y="52693"/>
                </a:cubicBezTo>
                <a:cubicBezTo>
                  <a:pt x="3958225" y="48518"/>
                  <a:pt x="3970092" y="40861"/>
                  <a:pt x="3983277" y="40167"/>
                </a:cubicBezTo>
                <a:lnTo>
                  <a:pt x="4221271" y="27641"/>
                </a:lnTo>
                <a:cubicBezTo>
                  <a:pt x="4237973" y="23466"/>
                  <a:pt x="4254823" y="19844"/>
                  <a:pt x="4271376" y="15115"/>
                </a:cubicBezTo>
                <a:cubicBezTo>
                  <a:pt x="4284072" y="11488"/>
                  <a:pt x="4295852" y="4227"/>
                  <a:pt x="4308954" y="2589"/>
                </a:cubicBezTo>
                <a:cubicBezTo>
                  <a:pt x="4329669" y="0"/>
                  <a:pt x="4350707" y="2589"/>
                  <a:pt x="4371584" y="2589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9221" y="4441825"/>
            <a:ext cx="989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cs typeface="Arial" panose="020B0604020202020204" pitchFamily="34" charset="0"/>
              </a:rPr>
              <a:t>Testing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96821" y="5584825"/>
            <a:ext cx="1082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cs typeface="Arial" panose="020B0604020202020204" pitchFamily="34" charset="0"/>
              </a:rPr>
              <a:t>Training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8744115" y="4070269"/>
            <a:ext cx="12954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467221" y="3880563"/>
            <a:ext cx="224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Generalization Error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9121" y="5345112"/>
            <a:ext cx="6235700" cy="63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10709" y="3097212"/>
            <a:ext cx="62357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68619" name="Group 3"/>
          <p:cNvGrpSpPr>
            <a:grpSpLocks/>
          </p:cNvGrpSpPr>
          <p:nvPr/>
        </p:nvGrpSpPr>
        <p:grpSpPr bwMode="auto">
          <a:xfrm>
            <a:off x="1426534" y="2755900"/>
            <a:ext cx="4789487" cy="3568700"/>
            <a:chOff x="1535668" y="2667794"/>
            <a:chExt cx="4788932" cy="356893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905512" y="5866819"/>
              <a:ext cx="441908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23" name="TextBox 6"/>
            <p:cNvSpPr txBox="1">
              <a:spLocks noChangeArrowheads="1"/>
            </p:cNvSpPr>
            <p:nvPr/>
          </p:nvSpPr>
          <p:spPr bwMode="auto">
            <a:xfrm>
              <a:off x="2743200" y="5867400"/>
              <a:ext cx="32240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Number of Training Examples</a:t>
              </a:r>
            </a:p>
          </p:txBody>
        </p:sp>
        <p:sp>
          <p:nvSpPr>
            <p:cNvPr id="68624" name="TextBox 9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cs typeface="Arial" panose="020B0604020202020204" pitchFamily="34" charset="0"/>
                </a:rPr>
                <a:t>Error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413" y="4267307"/>
              <a:ext cx="3200613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20" name="Rectangle 19"/>
          <p:cNvSpPr>
            <a:spLocks noChangeArrowheads="1"/>
          </p:cNvSpPr>
          <p:nvPr/>
        </p:nvSpPr>
        <p:spPr bwMode="auto">
          <a:xfrm>
            <a:off x="2400941" y="2129472"/>
            <a:ext cx="3659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Fixed complexity prediction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srgbClr val="FFFFFF">
                    <a:lumMod val="65000"/>
                  </a:srgb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srgbClr val="FFFFFF">
                  <a:lumMod val="65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0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1" grpId="0"/>
      <p:bldP spid="15" grpId="0" animBg="1"/>
      <p:bldP spid="1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perfect classification algorithm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Objective function: encodes the right loss for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Parameterization: makes assumptions that fit the problem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Regularization: right level of regularization for amount of training data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Training algorithm: can find parameters that maximize objective on training set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Inference algorithm: can solve for objective function in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000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Remember…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638800" cy="513556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No classifier is inherently better than any other: you need to make assumptions to generalize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Three kinds of error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Inherent: unavoidable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Bias: due to over-simplifications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Variance: due to inability to perfectly estimate parameters from limited data</a:t>
            </a:r>
          </a:p>
        </p:txBody>
      </p:sp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85800"/>
            <a:ext cx="32004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5912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reduce variance?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Choose a simpler classifier</a:t>
            </a:r>
          </a:p>
          <a:p>
            <a:endParaRPr lang="en-US" altLang="en-US"/>
          </a:p>
          <a:p>
            <a:r>
              <a:rPr lang="en-US" altLang="en-US"/>
              <a:t>Regularize the parameters</a:t>
            </a:r>
          </a:p>
          <a:p>
            <a:endParaRPr lang="en-US" altLang="en-US"/>
          </a:p>
          <a:p>
            <a:r>
              <a:rPr lang="en-US" altLang="en-US"/>
              <a:t>Get more training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75538" y="6581775"/>
            <a:ext cx="1668462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31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2" descr="Image result for generative mode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572500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26192" y="-5101"/>
            <a:ext cx="14671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[evolvingai.org]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838498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“Learn the data boundary”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4399" y="3821431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“Represent the data and then </a:t>
            </a:r>
          </a:p>
          <a:p>
            <a:pPr algn="ctr"/>
            <a:r>
              <a:rPr lang="en-US" dirty="0">
                <a:latin typeface="+mn-lt"/>
              </a:rPr>
              <a:t>  define boundary”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C9ACB74-5768-4CAC-BEF1-DD2ABFD85F2B}"/>
                  </a:ext>
                </a:extLst>
              </p:cNvPr>
              <p:cNvSpPr txBox="1"/>
              <p:nvPr/>
            </p:nvSpPr>
            <p:spPr>
              <a:xfrm>
                <a:off x="834312" y="4733220"/>
                <a:ext cx="3356688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b="0" dirty="0">
                    <a:latin typeface="Cambria Math" panose="02040503050406030204" pitchFamily="18" charset="0"/>
                  </a:rPr>
                  <a:t>Given: </a:t>
                </a:r>
                <a:br>
                  <a:rPr lang="en-US" sz="2000" b="0" dirty="0">
                    <a:latin typeface="Cambria Math" panose="02040503050406030204" pitchFamily="18" charset="0"/>
                  </a:rPr>
                </a:br>
                <a:r>
                  <a:rPr lang="en-US" sz="2000" b="0" dirty="0">
                    <a:latin typeface="Cambria Math" panose="02040503050406030204" pitchFamily="18" charset="0"/>
                  </a:rPr>
                  <a:t>Observations </a:t>
                </a:r>
                <a:r>
                  <a:rPr lang="en-US" sz="2000" b="0" i="1" dirty="0">
                    <a:latin typeface="Cambria Math" panose="02040503050406030204" pitchFamily="18" charset="0"/>
                  </a:rPr>
                  <a:t>X</a:t>
                </a: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Targets </a:t>
                </a:r>
                <a:r>
                  <a:rPr lang="en-US" sz="2000" i="1" dirty="0">
                    <a:latin typeface="Cambria Math" panose="02040503050406030204" pitchFamily="18" charset="0"/>
                  </a:rPr>
                  <a:t>Y</a:t>
                </a:r>
              </a:p>
              <a:p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Learn conditional distribution:</a:t>
                </a:r>
                <a:endParaRPr lang="en-US" sz="2000" b="0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C9ACB74-5768-4CAC-BEF1-DD2ABFD85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12" y="4733220"/>
                <a:ext cx="3356688" cy="1846659"/>
              </a:xfrm>
              <a:prstGeom prst="rect">
                <a:avLst/>
              </a:prstGeom>
              <a:blipFill>
                <a:blip r:embed="rId5"/>
                <a:stretch>
                  <a:fillRect l="-4719" t="-4290" r="-3630" b="-5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00D90C-986C-4B79-8C63-F63DA8AFB9A7}"/>
                  </a:ext>
                </a:extLst>
              </p:cNvPr>
              <p:cNvSpPr txBox="1"/>
              <p:nvPr/>
            </p:nvSpPr>
            <p:spPr>
              <a:xfrm>
                <a:off x="5583240" y="4733220"/>
                <a:ext cx="2625719" cy="1846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b="0" dirty="0">
                    <a:latin typeface="Cambria Math" panose="02040503050406030204" pitchFamily="18" charset="0"/>
                  </a:rPr>
                  <a:t>Given: </a:t>
                </a:r>
                <a:br>
                  <a:rPr lang="en-US" sz="2000" b="0" dirty="0">
                    <a:latin typeface="Cambria Math" panose="02040503050406030204" pitchFamily="18" charset="0"/>
                  </a:rPr>
                </a:br>
                <a:r>
                  <a:rPr lang="en-US" sz="2000" b="0" dirty="0">
                    <a:latin typeface="Cambria Math" panose="02040503050406030204" pitchFamily="18" charset="0"/>
                  </a:rPr>
                  <a:t>Observations </a:t>
                </a:r>
                <a:r>
                  <a:rPr lang="en-US" sz="2000" b="0" i="1" dirty="0">
                    <a:latin typeface="Cambria Math" panose="02040503050406030204" pitchFamily="18" charset="0"/>
                  </a:rPr>
                  <a:t>X</a:t>
                </a: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Targets </a:t>
                </a:r>
                <a:r>
                  <a:rPr lang="en-US" sz="2000" i="1" dirty="0">
                    <a:latin typeface="Cambria Math" panose="02040503050406030204" pitchFamily="18" charset="0"/>
                  </a:rPr>
                  <a:t>Y</a:t>
                </a:r>
              </a:p>
              <a:p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mbria Math" panose="02040503050406030204" pitchFamily="18" charset="0"/>
                  </a:rPr>
                  <a:t>Learn joint distribution:</a:t>
                </a:r>
                <a:endParaRPr lang="en-US" sz="2000" b="0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00D90C-986C-4B79-8C63-F63DA8AFB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240" y="4733220"/>
                <a:ext cx="2625719" cy="1846659"/>
              </a:xfrm>
              <a:prstGeom prst="rect">
                <a:avLst/>
              </a:prstGeom>
              <a:blipFill>
                <a:blip r:embed="rId6"/>
                <a:stretch>
                  <a:fillRect l="-6032" t="-4290" r="-5104" b="-5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30126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Generative vs. Discriminative Classifiers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724400" y="1048076"/>
            <a:ext cx="4114800" cy="54864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Generative Models</a:t>
            </a:r>
            <a:endParaRPr lang="en-US" altLang="en-US" sz="2400" dirty="0"/>
          </a:p>
          <a:p>
            <a:r>
              <a:rPr lang="en-US" altLang="en-US" sz="2400" dirty="0"/>
              <a:t>Represent both the data and the labels</a:t>
            </a:r>
          </a:p>
          <a:p>
            <a:r>
              <a:rPr lang="en-US" altLang="en-US" sz="2400" dirty="0"/>
              <a:t>Often, makes use of conditional independence and priors</a:t>
            </a:r>
          </a:p>
          <a:p>
            <a:r>
              <a:rPr lang="en-US" altLang="en-US" sz="2400" dirty="0"/>
              <a:t>Examples</a:t>
            </a:r>
          </a:p>
          <a:p>
            <a:pPr lvl="1"/>
            <a:r>
              <a:rPr lang="en-US" altLang="en-US" sz="2000" dirty="0"/>
              <a:t>Naïve Bayes classifier</a:t>
            </a:r>
          </a:p>
          <a:p>
            <a:pPr lvl="1"/>
            <a:r>
              <a:rPr lang="en-US" altLang="en-US" sz="2000" dirty="0"/>
              <a:t>Bayesian network</a:t>
            </a:r>
          </a:p>
          <a:p>
            <a:endParaRPr lang="en-US" altLang="en-US" sz="2400" dirty="0"/>
          </a:p>
          <a:p>
            <a:r>
              <a:rPr lang="en-US" altLang="en-US" sz="2400" dirty="0"/>
              <a:t>Models of data may apply to future prediction problems</a:t>
            </a:r>
          </a:p>
          <a:p>
            <a:pPr lvl="1"/>
            <a:endParaRPr lang="en-US" alt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1048076"/>
            <a:ext cx="4114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Discriminative Models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Learn to directly predict the labels from the data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Often, assume a simple boundary (e.g., linear)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Examples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Logistic regression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SVM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Boosted decision trees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Often easier to predict a label from the data than to model the data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sz="2000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00600" y="6334125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Slides:  James Hays, Isabelle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Guyon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Erik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Sudderth</a:t>
            </a: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             Mark Johnson, Derek </a:t>
            </a:r>
            <a:r>
              <a:rPr lang="en-US" sz="14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6334125"/>
            <a:ext cx="47115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Photo: CMU Machine Learning Department Protests G20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04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2819400"/>
            <a:ext cx="2362200" cy="2057400"/>
          </a:xfrm>
          <a:prstGeom prst="rect">
            <a:avLst/>
          </a:prstGeom>
          <a:noFill/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455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decisions about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important design decisions:</a:t>
            </a:r>
          </a:p>
          <a:p>
            <a:pPr marL="457200" lvl="1" indent="0">
              <a:buNone/>
            </a:pPr>
            <a:r>
              <a:rPr lang="en-US" dirty="0"/>
              <a:t>1) What data do I use?</a:t>
            </a:r>
          </a:p>
          <a:p>
            <a:pPr marL="457200" lvl="1" indent="0">
              <a:buNone/>
            </a:pPr>
            <a:r>
              <a:rPr lang="en-US" dirty="0"/>
              <a:t>2) How do I represent my data (what feature)?</a:t>
            </a:r>
          </a:p>
          <a:p>
            <a:pPr marL="457200" lvl="1" indent="0">
              <a:buNone/>
            </a:pPr>
            <a:r>
              <a:rPr lang="en-US" dirty="0"/>
              <a:t>3) What classifier / </a:t>
            </a:r>
            <a:r>
              <a:rPr lang="en-US" dirty="0" err="1"/>
              <a:t>regressor</a:t>
            </a:r>
            <a:r>
              <a:rPr lang="en-US" dirty="0"/>
              <a:t> / machine learning tool do I use?</a:t>
            </a:r>
          </a:p>
          <a:p>
            <a:r>
              <a:rPr lang="en-US" dirty="0"/>
              <a:t>These are in decreasing order of importance</a:t>
            </a:r>
          </a:p>
          <a:p>
            <a:r>
              <a:rPr lang="en-US" dirty="0"/>
              <a:t>Deep learning addresses 2 and 3 simultaneously (and blurs the boundary between them). </a:t>
            </a:r>
          </a:p>
          <a:p>
            <a:r>
              <a:rPr lang="en-US" dirty="0"/>
              <a:t>You can take the representation from deep learning and use it with any classifier.</a:t>
            </a:r>
          </a:p>
        </p:txBody>
      </p:sp>
    </p:spTree>
    <p:extLst>
      <p:ext uri="{BB962C8B-B14F-4D97-AF65-F5344CB8AC3E}">
        <p14:creationId xmlns:p14="http://schemas.microsoft.com/office/powerpoint/2010/main" val="236820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Many classifiers to choose from…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K-nearest neighbor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SVM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Naïve Bayes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Bayesian network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Logistic regression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Randomized Forests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Boosted Decision Trees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Restricted Boltzmann Machines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Neural networks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Deep Convolutional Network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0" y="2743200"/>
            <a:ext cx="2667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the best?</a:t>
            </a:r>
          </a:p>
        </p:txBody>
      </p:sp>
    </p:spTree>
    <p:extLst>
      <p:ext uri="{BB962C8B-B14F-4D97-AF65-F5344CB8AC3E}">
        <p14:creationId xmlns:p14="http://schemas.microsoft.com/office/powerpoint/2010/main" val="744985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3352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dirty="0"/>
              <a:t>   Claim: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i="1" dirty="0"/>
              <a:t>   The decision to use machine learning is more important than the choice of a particular learning method.</a:t>
            </a:r>
            <a:endParaRPr lang="en-US" i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" y="5181600"/>
            <a:ext cx="8610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/>
              <a:t>*Deep learning seems to be an exception to this, currently, because it learns the feature representation.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42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90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*Again, deep learning may be an exception here for the same reason, but deep learning _needs_ a lot of labeled data in the first place.</a:t>
            </a:r>
          </a:p>
          <a:p>
            <a:pPr marL="0" indent="0">
              <a:buNone/>
            </a:pPr>
            <a:r>
              <a:rPr lang="en-US" sz="2800" dirty="0"/>
              <a:t>“The Unreasonable Effectiveness of Data” - </a:t>
            </a:r>
            <a:r>
              <a:rPr lang="en-US" sz="2800" dirty="0" err="1"/>
              <a:t>Norvig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90601"/>
            <a:ext cx="822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900" dirty="0"/>
              <a:t>   Claim: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3900" i="1" dirty="0"/>
              <a:t>   </a:t>
            </a:r>
            <a:r>
              <a:rPr lang="en-US" sz="4000" i="1" dirty="0"/>
              <a:t>It is more important to have more or better labeled data than to use a different supervised learning technique.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427991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What to remember about classifiers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No free lunch: machine learning algorithms are tools, not dogmas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Try simple classifiers first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Better to have smart features and simple classifiers than simple features and smart classifiers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Use increasingly powerful classifiers with more training data (bias-variance tradeoff)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Slide credit: D.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Hoiem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67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 Machine Learning References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General</a:t>
            </a:r>
          </a:p>
          <a:p>
            <a:pPr lvl="1"/>
            <a:r>
              <a:rPr lang="en-US" altLang="en-US" sz="2400"/>
              <a:t>Tom Mitchell, </a:t>
            </a:r>
            <a:r>
              <a:rPr lang="en-US" altLang="en-US" sz="2400" i="1"/>
              <a:t>Machine Learning</a:t>
            </a:r>
            <a:r>
              <a:rPr lang="en-US" altLang="en-US" sz="2400"/>
              <a:t>, McGraw Hill, 1997</a:t>
            </a:r>
          </a:p>
          <a:p>
            <a:pPr lvl="1"/>
            <a:r>
              <a:rPr lang="en-US" altLang="en-US" sz="2400"/>
              <a:t>Christopher Bishop, </a:t>
            </a:r>
            <a:r>
              <a:rPr lang="en-US" altLang="en-US" sz="2400" i="1"/>
              <a:t>Neural Networks for Pattern Recognition</a:t>
            </a:r>
            <a:r>
              <a:rPr lang="en-US" altLang="en-US" sz="2400"/>
              <a:t>, Oxford University Press, 1995</a:t>
            </a:r>
          </a:p>
          <a:p>
            <a:r>
              <a:rPr lang="en-US" altLang="en-US" sz="2800"/>
              <a:t>Adaboost</a:t>
            </a:r>
          </a:p>
          <a:p>
            <a:pPr lvl="1"/>
            <a:r>
              <a:rPr lang="en-US" altLang="en-US" sz="2400"/>
              <a:t>Friedman, Hastie, and Tibshirani, “Additive logistic regression: a statistical view of boosting”, Annals of Statistics, 2000 </a:t>
            </a:r>
          </a:p>
          <a:p>
            <a:r>
              <a:rPr lang="en-US" altLang="en-US" sz="2800"/>
              <a:t>SVMs</a:t>
            </a:r>
          </a:p>
          <a:p>
            <a:pPr lvl="1"/>
            <a:r>
              <a:rPr lang="en-US" altLang="en-US" sz="2400"/>
              <a:t>http://www.support-vector.net/icml-tutorial.pdf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6581775"/>
            <a:ext cx="16684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Slide credit: D. </a:t>
            </a:r>
            <a:r>
              <a:rPr lang="en-US" sz="1200" dirty="0" err="1">
                <a:solidFill>
                  <a:prstClr val="white">
                    <a:lumMod val="65000"/>
                  </a:prstClr>
                </a:solidFill>
                <a:latin typeface="Arial" charset="0"/>
                <a:cs typeface="Arial" panose="020B0604020202020204" pitchFamily="34" charset="0"/>
              </a:rPr>
              <a:t>Hoiem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8678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F010-DBB1-4DCA-9D0C-2FFDCDB4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Deep RL is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D1788-8457-4E65-AD57-60CEBF914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https://www.alexirpan.com/2018/02/14/rl-hard.html</a:t>
            </a:r>
          </a:p>
        </p:txBody>
      </p:sp>
    </p:spTree>
    <p:extLst>
      <p:ext uri="{BB962C8B-B14F-4D97-AF65-F5344CB8AC3E}">
        <p14:creationId xmlns:p14="http://schemas.microsoft.com/office/powerpoint/2010/main" val="24891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30658</TotalTime>
  <Words>3478</Words>
  <Application>Microsoft Office PowerPoint</Application>
  <PresentationFormat>On-screen Show (4:3)</PresentationFormat>
  <Paragraphs>847</Paragraphs>
  <Slides>72</Slides>
  <Notes>49</Notes>
  <HiddenSlides>21</HiddenSlides>
  <MMClips>2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6" baseType="lpstr">
      <vt:lpstr>Arial</vt:lpstr>
      <vt:lpstr>Calibri</vt:lpstr>
      <vt:lpstr>Cambria Math</vt:lpstr>
      <vt:lpstr>Orator Std</vt:lpstr>
      <vt:lpstr>Times</vt:lpstr>
      <vt:lpstr>Times New Roman</vt:lpstr>
      <vt:lpstr>Office Theme</vt:lpstr>
      <vt:lpstr>6_Office Theme</vt:lpstr>
      <vt:lpstr>8_Office Theme</vt:lpstr>
      <vt:lpstr>Default Design</vt:lpstr>
      <vt:lpstr>10_Office Theme</vt:lpstr>
      <vt:lpstr>11_Office Theme</vt:lpstr>
      <vt:lpstr>9_Office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ImageNet</vt:lpstr>
      <vt:lpstr>Dataset split</vt:lpstr>
      <vt:lpstr>PowerPoint Presentation</vt:lpstr>
      <vt:lpstr>Features</vt:lpstr>
      <vt:lpstr>General Principles of Representation</vt:lpstr>
      <vt:lpstr>PowerPoint Presentation</vt:lpstr>
      <vt:lpstr>Recognition task and supervision</vt:lpstr>
      <vt:lpstr>Recognition task and supervision</vt:lpstr>
      <vt:lpstr>Spectrum of supervision</vt:lpstr>
      <vt:lpstr>Good training example?</vt:lpstr>
      <vt:lpstr>Good labels?</vt:lpstr>
      <vt:lpstr>Google guesses from the 1st caption</vt:lpstr>
      <vt:lpstr>PowerPoint Presentation</vt:lpstr>
      <vt:lpstr>The machine learning framework</vt:lpstr>
      <vt:lpstr>The machine learning framework</vt:lpstr>
      <vt:lpstr>Classification</vt:lpstr>
      <vt:lpstr>Classifiers: Nearest neighbor</vt:lpstr>
      <vt:lpstr>Classification</vt:lpstr>
      <vt:lpstr>Decision boundary for Nearest Neighbor Classifier</vt:lpstr>
      <vt:lpstr>k-nearest neighbor</vt:lpstr>
      <vt:lpstr>Classifiers: Linear</vt:lpstr>
      <vt:lpstr>Classifier: Naïve Bayes</vt:lpstr>
      <vt:lpstr>Classifiers: Logistic Regression</vt:lpstr>
      <vt:lpstr>Using Logistic Regression</vt:lpstr>
      <vt:lpstr>Classifiers: Linear SVM</vt:lpstr>
      <vt:lpstr>Classifiers: Linear SVM</vt:lpstr>
      <vt:lpstr>Classifiers: Linear SVM</vt:lpstr>
      <vt:lpstr>Nonlinear SVMs</vt:lpstr>
      <vt:lpstr>Nonlinear SVMs</vt:lpstr>
      <vt:lpstr>Nonlinear SVMs</vt:lpstr>
      <vt:lpstr>Nonlinear kernel: Example</vt:lpstr>
      <vt:lpstr>Kernels for bags of features</vt:lpstr>
      <vt:lpstr>Summary: SVMs for image classification</vt:lpstr>
      <vt:lpstr>What about multi-class SVMs?</vt:lpstr>
      <vt:lpstr>SVMs: Pros and cons</vt:lpstr>
      <vt:lpstr>Summary: Classifiers</vt:lpstr>
      <vt:lpstr>Classifiers: Decision Trees</vt:lpstr>
      <vt:lpstr>Ensemble Methods: Boosting</vt:lpstr>
      <vt:lpstr>Boosted Decision Trees </vt:lpstr>
      <vt:lpstr>Using Boosted Decision Trees</vt:lpstr>
      <vt:lpstr>Ideals for a classification algorithm</vt:lpstr>
      <vt:lpstr>Two ways to think about classifiers</vt:lpstr>
      <vt:lpstr>Comparison</vt:lpstr>
      <vt:lpstr>PowerPoint Presentation</vt:lpstr>
      <vt:lpstr>PowerPoint Presentation</vt:lpstr>
      <vt:lpstr>Generalization</vt:lpstr>
      <vt:lpstr>Generalization Error</vt:lpstr>
      <vt:lpstr>Bias/variance trade-off</vt:lpstr>
      <vt:lpstr>Generalization Error Effects</vt:lpstr>
      <vt:lpstr>Generalization Error Effects</vt:lpstr>
      <vt:lpstr>Bias-Variance Trade-off</vt:lpstr>
      <vt:lpstr>Bias-Variance Trade-off</vt:lpstr>
      <vt:lpstr>Bias-variance tradeoff</vt:lpstr>
      <vt:lpstr>Bias-variance tradeoff</vt:lpstr>
      <vt:lpstr>Effect of Training Size</vt:lpstr>
      <vt:lpstr>The perfect classification algorithm</vt:lpstr>
      <vt:lpstr>Remember…</vt:lpstr>
      <vt:lpstr>How to reduce variance?</vt:lpstr>
      <vt:lpstr>PowerPoint Presentation</vt:lpstr>
      <vt:lpstr>Generative vs. Discriminative Classifiers</vt:lpstr>
      <vt:lpstr>PowerPoint Presentation</vt:lpstr>
      <vt:lpstr>Making decisions about data</vt:lpstr>
      <vt:lpstr>Many classifiers to choose from…</vt:lpstr>
      <vt:lpstr>PowerPoint Presentation</vt:lpstr>
      <vt:lpstr>PowerPoint Presentation</vt:lpstr>
      <vt:lpstr>What to remember about classifiers</vt:lpstr>
      <vt:lpstr>Some Machine Learning References</vt:lpstr>
      <vt:lpstr>Why Deep RL is hard</vt:lpstr>
    </vt:vector>
  </TitlesOfParts>
  <Company>U.C.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</dc:title>
  <dc:creator>Aaron Bobick</dc:creator>
  <cp:lastModifiedBy>James Tompkin</cp:lastModifiedBy>
  <cp:revision>459</cp:revision>
  <dcterms:created xsi:type="dcterms:W3CDTF">2002-05-13T23:53:31Z</dcterms:created>
  <dcterms:modified xsi:type="dcterms:W3CDTF">2019-02-13T22:52:07Z</dcterms:modified>
</cp:coreProperties>
</file>