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37" r:id="rId2"/>
    <p:sldMasterId id="2147483949" r:id="rId3"/>
  </p:sldMasterIdLst>
  <p:notesMasterIdLst>
    <p:notesMasterId r:id="rId44"/>
  </p:notesMasterIdLst>
  <p:sldIdLst>
    <p:sldId id="571" r:id="rId4"/>
    <p:sldId id="512" r:id="rId5"/>
    <p:sldId id="365" r:id="rId6"/>
    <p:sldId id="507" r:id="rId7"/>
    <p:sldId id="453" r:id="rId8"/>
    <p:sldId id="380" r:id="rId9"/>
    <p:sldId id="382" r:id="rId10"/>
    <p:sldId id="540" r:id="rId11"/>
    <p:sldId id="541" r:id="rId12"/>
    <p:sldId id="573" r:id="rId13"/>
    <p:sldId id="752" r:id="rId14"/>
    <p:sldId id="753" r:id="rId15"/>
    <p:sldId id="751" r:id="rId16"/>
    <p:sldId id="561" r:id="rId17"/>
    <p:sldId id="542" r:id="rId18"/>
    <p:sldId id="543" r:id="rId19"/>
    <p:sldId id="544" r:id="rId20"/>
    <p:sldId id="545" r:id="rId21"/>
    <p:sldId id="567" r:id="rId22"/>
    <p:sldId id="568" r:id="rId23"/>
    <p:sldId id="569" r:id="rId24"/>
    <p:sldId id="546" r:id="rId25"/>
    <p:sldId id="572" r:id="rId26"/>
    <p:sldId id="548" r:id="rId27"/>
    <p:sldId id="549" r:id="rId28"/>
    <p:sldId id="550" r:id="rId29"/>
    <p:sldId id="551" r:id="rId30"/>
    <p:sldId id="552" r:id="rId31"/>
    <p:sldId id="553" r:id="rId32"/>
    <p:sldId id="759" r:id="rId33"/>
    <p:sldId id="760" r:id="rId34"/>
    <p:sldId id="563" r:id="rId35"/>
    <p:sldId id="564" r:id="rId36"/>
    <p:sldId id="565" r:id="rId37"/>
    <p:sldId id="566" r:id="rId38"/>
    <p:sldId id="570" r:id="rId39"/>
    <p:sldId id="557" r:id="rId40"/>
    <p:sldId id="558" r:id="rId41"/>
    <p:sldId id="559" r:id="rId42"/>
    <p:sldId id="560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55C0016-1443-490A-BCF1-D771FDCBFD0C}">
          <p14:sldIdLst>
            <p14:sldId id="571"/>
            <p14:sldId id="512"/>
            <p14:sldId id="365"/>
            <p14:sldId id="507"/>
            <p14:sldId id="453"/>
            <p14:sldId id="380"/>
            <p14:sldId id="382"/>
            <p14:sldId id="540"/>
            <p14:sldId id="541"/>
            <p14:sldId id="573"/>
            <p14:sldId id="752"/>
            <p14:sldId id="753"/>
            <p14:sldId id="751"/>
            <p14:sldId id="561"/>
            <p14:sldId id="542"/>
            <p14:sldId id="543"/>
            <p14:sldId id="544"/>
            <p14:sldId id="545"/>
            <p14:sldId id="567"/>
            <p14:sldId id="568"/>
            <p14:sldId id="569"/>
            <p14:sldId id="546"/>
            <p14:sldId id="572"/>
            <p14:sldId id="548"/>
            <p14:sldId id="549"/>
            <p14:sldId id="550"/>
            <p14:sldId id="551"/>
            <p14:sldId id="552"/>
            <p14:sldId id="553"/>
            <p14:sldId id="759"/>
            <p14:sldId id="760"/>
            <p14:sldId id="563"/>
            <p14:sldId id="564"/>
            <p14:sldId id="565"/>
            <p14:sldId id="566"/>
            <p14:sldId id="570"/>
            <p14:sldId id="557"/>
            <p14:sldId id="558"/>
            <p14:sldId id="559"/>
            <p14:sldId id="5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  <a:srgbClr val="32000C"/>
    <a:srgbClr val="FF4A7E"/>
    <a:srgbClr val="CB6B30"/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294" autoAdjust="0"/>
  </p:normalViewPr>
  <p:slideViewPr>
    <p:cSldViewPr>
      <p:cViewPr varScale="1">
        <p:scale>
          <a:sx n="65" d="100"/>
          <a:sy n="65" d="100"/>
        </p:scale>
        <p:origin x="19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105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B3DC21-16FE-4C00-82FF-6B7B56280C87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2657577-2637-4D99-BDF4-BF55D7127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671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Oh, no,</a:t>
            </a:r>
            <a:r>
              <a:rPr lang="en-US" baseline="0" dirty="0"/>
              <a:t> wait, sorry, I meant, welcome to the implementation of 20</a:t>
            </a:r>
            <a:r>
              <a:rPr lang="en-US" baseline="30000" dirty="0"/>
              <a:t>th</a:t>
            </a:r>
            <a:r>
              <a:rPr lang="en-US" baseline="0" dirty="0"/>
              <a:t>-century science fiction literature, or a small part of it, where we will learn about computer or machine or robot 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780FE3-9AC0-4B39-A7B2-F7C24CE2168C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97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670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9E86C4-7D82-4E99-98CF-C4A3229A6A06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37483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215D0F-583E-4C3B-9A97-3D9EBC9D3A9B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71831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8C4074-C375-4035-A918-0E03324C3A2C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090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4742C5-8745-4B8E-B1BA-A9A6AC65AA12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009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F55BE4-7FA0-42EB-853C-1FBF3E22D63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817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78DB343-58AB-49AE-97E3-44826CD3C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https://www.youtube.com/watch?v=Y1yHMy0-4TM</a:t>
            </a:r>
          </a:p>
          <a:p>
            <a:endParaRPr lang="en-US" dirty="0"/>
          </a:p>
          <a:p>
            <a:r>
              <a:rPr lang="en-US" dirty="0"/>
              <a:t>https://www.youtube.com/watch?v=jQDjJRYmeWg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D56585-AC1C-400B-B1A9-42872E0A745F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221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9036FD-2F54-45A4-A895-8FCC6DB0613B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85800"/>
            <a:ext cx="4573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7575" y="4344988"/>
            <a:ext cx="502285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60" tIns="42029" rIns="84060" bIns="4202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Ask students to look at the image and think about where the line of constant response is - </a:t>
            </a:r>
          </a:p>
        </p:txBody>
      </p:sp>
    </p:spTree>
    <p:extLst>
      <p:ext uri="{BB962C8B-B14F-4D97-AF65-F5344CB8AC3E}">
        <p14:creationId xmlns:p14="http://schemas.microsoft.com/office/powerpoint/2010/main" val="1363224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E95EB2-CFD3-46A9-AF1F-A8ED68317C6D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96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Gala was Dali’s wife.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173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Gala was Dali’s wife.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452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590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4A705-D313-4EFD-A6AB-F38D7C172FC4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1F604-D907-4814-A2FA-CAABD1F057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76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119F1-8371-4628-BAB9-691764FF1C0C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3D575-D896-4DD7-9B23-6F4E8F41E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1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EA878-DEFB-4DB3-B543-3973160AA518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AA57A-B08C-4631-9664-78F05E26C0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62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45440-B17A-4F27-940B-69E5A8129907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A927-46BB-4438-9EF7-0111C7C3AF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38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035C-F054-40BE-AC2B-6041898D2FCA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FF9D5-2088-4BF5-982E-0DBC07C784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77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9D5E-B77F-4EB0-95F9-6D34E3CA6C38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2601C-B815-4037-963E-16855F3DCB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57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4DB54-72E6-486F-84D8-6DEEA903B485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221D-0DAF-447C-A187-EBAF4F7AEB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66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92C37-6C2F-4849-A2B6-E5EA6A9539DD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8BF0-A685-48C1-8377-3A1B91467E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92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76618-B17D-4506-9C85-E6B6813E7695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22266-52AA-4A33-84E9-45B28D9DB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85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C2CEA-4109-47DA-9EC3-C0B08EB625DF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7FEB-CFF4-4C23-9F36-FBEF47197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33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04BA2-4198-40E8-BC6A-175F3AEA0779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98B2A-C2ED-4DA2-A997-0232188A78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239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98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88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92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67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55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3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91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71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82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16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22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0E19-0004-4046-8EAB-D116BFEDF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FD79A-9C9C-439D-996F-ED8A03258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AAA55-B0E6-4CD5-BDE6-A9F8D23C5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57F76-4080-49F7-9380-4448C41B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E002A-63BE-4714-8CAE-05883324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2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DC1C4-819F-49D9-9427-E26068D05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9CD70-E93C-49DE-84A4-6D7DAF43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88094-6006-4DC9-A59C-E2AD814C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4BE25-DDE1-4B03-9639-C8BEA1DAD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F2232-EC14-4940-8E89-6B9292D5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44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B4BB-B3A1-4C2A-8AE2-4EBAF6F9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495EA-4E6F-43DC-889E-DC2E1D0E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06B1C-21B9-48A7-8549-714528BE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3360-62B6-40E2-B8E1-6FDFAECF8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90B56-C990-4EE4-932B-D4A29C15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47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8398-7E7C-4139-A1AB-AD329D79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F5CCE-36D9-44C9-9ACD-1340ED691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ACCDE-FAFB-4420-AE86-D773F4DDC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DFAF3-9872-4607-B0C0-2922854F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7BF2A-8EFC-47FF-BA76-5D3B8923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15857-A73F-4072-BA83-0CCF8D1E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12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BD43F-466D-46B2-ADFD-74A8250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D8A6E-8325-4EE1-8D63-B3251DD01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1635E6-3856-495C-BFC8-6A1DB3598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866F6-C379-48BB-B617-F78066547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D5A82-EBC4-42CE-B25D-CDF48F6E89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C4048-F889-4A75-B1BE-727ED0CE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C3D40-819F-48CD-ADBB-64E2E216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C2FBD-F45F-4B50-B3B2-BCEADBDB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12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01AA-74BF-44E4-8B75-F9E925D1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E333F-6738-44C3-AF6B-0ACBC393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711ED6-C479-4EB1-942E-13422248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4179A-2E74-4593-951E-BFE21041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936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2BBEE9-E49D-41CF-8551-C0E577B6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01896-2784-44CD-98B2-98536758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4BFB3-AA14-4793-B394-B51495F0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25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177DA-BA4D-436E-A825-86886A47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A4386-61A6-47CC-AF24-E84614B73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27BBE-AF64-4EB2-83E9-9A895CF2C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22C35-AFEA-4087-9F19-DDAB8534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9496B-5922-4F84-9A63-1B2C7FE0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98114-369D-42E1-9A87-81B1E026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692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31D3E-D9E0-4B98-9C1B-72377277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967A8-9F3C-47C9-B0BA-58BB2DE80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9C8D9-CC67-46E2-8A17-F8166139C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C4F14-E0F8-49E3-9C0E-404B13A6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C97E6-629C-4232-9DAD-31C41509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82302-7A44-447C-9712-935F8CA3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92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9B9D1-CD7C-4FDC-AF28-DADAFED2B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B1B4A-03A8-4891-8DFF-29FEE228B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1F91C-A4EC-4A51-B7D3-953B31FB1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D6998-4207-4A33-946F-EF98A989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1B6D9-EB83-4844-A973-6D717229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29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05C005-A445-463D-8C0E-2378DB789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08E2F-AF4A-4548-ADF5-7C821F31A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A08CF-8D51-4D6A-B2B6-BAD405CA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94808-661E-4D53-B687-0830FBBA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DA64E-B99C-4804-86AC-DA20AF34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073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2EDF7E-F0B2-46CE-8C8B-6A2762201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68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C3EB54-3B01-4734-B8FA-7B52A81912EB}" type="datetimeFigureOut">
              <a:rPr lang="en-US"/>
              <a:pPr>
                <a:defRPr/>
              </a:pPr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ADDFC9-9522-423D-AF71-66FCB416E2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9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9D6579-FBB9-44B2-92AF-2237614B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B77C5-061A-428C-BE14-49FE8100F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60687-86BB-4986-BC1C-9D69D0FC0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16B3B-0B85-4AC8-84FD-069B4ADE4D20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F1A0E-7939-45D4-A86E-EE2A3879B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349FB-665A-42C4-A403-A595AB3EF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D849-41F2-4942-8B9D-F06C96792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6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flickr.com/photos/igorms/13691675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vcl.mit.edu/hybridimage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flickr.com/photos/igorms/13691675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3.mp4"/><Relationship Id="rId7" Type="http://schemas.openxmlformats.org/officeDocument/2006/relationships/image" Target="../media/image25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3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ABFD4AD-6A2A-48BA-88FD-AFCB31C81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22C04-237E-4CEE-8A0B-C2590A5221CD}"/>
              </a:ext>
            </a:extLst>
          </p:cNvPr>
          <p:cNvSpPr txBox="1"/>
          <p:nvPr/>
        </p:nvSpPr>
        <p:spPr>
          <a:xfrm>
            <a:off x="4953000" y="5145024"/>
            <a:ext cx="3459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ABA2B-F834-4D02-9F89-39181393005A}" type="datetime3">
              <a:rPr kumimoji="0" lang="en-US" sz="2650" b="0" i="0" u="none" strike="noStrike" kern="1200" cap="none" spc="0" normalizeH="0" baseline="0" noProof="0" smtClean="0">
                <a:ln>
                  <a:noFill/>
                </a:ln>
                <a:solidFill>
                  <a:srgbClr val="179EE0"/>
                </a:solidFill>
                <a:effectLst/>
                <a:uLnTx/>
                <a:uFillTx/>
                <a:latin typeface="Orator Std" panose="020D0509020203030204" pitchFamily="49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 February 2019</a:t>
            </a:fld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179EE0"/>
              </a:solidFill>
              <a:effectLst/>
              <a:uLnTx/>
              <a:uFillTx/>
              <a:latin typeface="Orator Std" panose="020D0509020203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9308" y="6529289"/>
            <a:ext cx="18165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, 1976</a:t>
            </a:r>
            <a:endParaRPr lang="ru-RU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09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Next Classes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Spatial frequency</a:t>
            </a:r>
          </a:p>
          <a:p>
            <a:r>
              <a:rPr lang="en-US" altLang="en-US" dirty="0"/>
              <a:t>Fourier transform and frequency domain</a:t>
            </a:r>
          </a:p>
          <a:p>
            <a:pPr lvl="1"/>
            <a:r>
              <a:rPr lang="en-US" altLang="en-US" dirty="0"/>
              <a:t>Frequency view of filtering</a:t>
            </a:r>
          </a:p>
          <a:p>
            <a:pPr lvl="1"/>
            <a:r>
              <a:rPr lang="en-US" altLang="en-US" dirty="0"/>
              <a:t>Hybrid images</a:t>
            </a:r>
          </a:p>
          <a:p>
            <a:pPr lvl="1"/>
            <a:r>
              <a:rPr lang="en-US" altLang="en-US" dirty="0"/>
              <a:t>Sampling</a:t>
            </a:r>
          </a:p>
          <a:p>
            <a:r>
              <a:rPr lang="en-US" altLang="en-US" dirty="0"/>
              <a:t>Reminder: Textbook</a:t>
            </a:r>
          </a:p>
          <a:p>
            <a:pPr lvl="1"/>
            <a:r>
              <a:rPr lang="en-US" altLang="en-US" dirty="0"/>
              <a:t>Today’s lecture covers material in 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1260475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a lower resolution image still make sense to us?  What information do we lose?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486400" y="41910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7892" name="TextBox 18"/>
          <p:cNvSpPr txBox="1">
            <a:spLocks noChangeArrowheads="1"/>
          </p:cNvSpPr>
          <p:nvPr/>
        </p:nvSpPr>
        <p:spPr bwMode="auto">
          <a:xfrm>
            <a:off x="2971800" y="6550025"/>
            <a:ext cx="472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Image: </a:t>
            </a:r>
            <a:r>
              <a:rPr lang="en-US" altLang="en-US" sz="1400">
                <a:latin typeface="Arial" panose="020B0604020202020204" pitchFamily="34" charset="0"/>
                <a:hlinkClick r:id="rId2"/>
              </a:rPr>
              <a:t>http://www.flickr.com/photos/igorms/136916757/ 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pic>
        <p:nvPicPr>
          <p:cNvPr id="37893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008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119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Hybrid Images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3400" y="5791200"/>
            <a:ext cx="7772400" cy="9144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Arial" charset="0"/>
              <a:buChar char="•"/>
              <a:defRPr/>
            </a:pPr>
            <a:r>
              <a:rPr lang="en-US"/>
              <a:t>A. Oliva, A. Torralba, P.G. Schyns, </a:t>
            </a:r>
            <a:br>
              <a:rPr lang="en-US"/>
            </a:br>
            <a:r>
              <a:rPr lang="en-US">
                <a:hlinkClick r:id="rId3"/>
              </a:rPr>
              <a:t>“Hybrid Images,”</a:t>
            </a:r>
            <a:r>
              <a:rPr lang="en-US"/>
              <a:t> SIGGRAPH 2006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957388"/>
            <a:ext cx="8991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0568" y="0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9831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 we get different, distance-dependent interpretations of hybrid images?</a:t>
            </a:r>
          </a:p>
        </p:txBody>
      </p:sp>
      <p:pic>
        <p:nvPicPr>
          <p:cNvPr id="34819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038" y="2378075"/>
            <a:ext cx="342265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981200"/>
            <a:ext cx="16906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800600"/>
            <a:ext cx="15240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12"/>
          <p:cNvSpPr txBox="1">
            <a:spLocks noChangeArrowheads="1"/>
          </p:cNvSpPr>
          <p:nvPr/>
        </p:nvSpPr>
        <p:spPr bwMode="auto">
          <a:xfrm>
            <a:off x="5181600" y="3962400"/>
            <a:ext cx="434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latin typeface="Arial" panose="020B0604020202020204" pitchFamily="34" charset="0"/>
              </a:rPr>
              <a:t>?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648200" y="3276600"/>
            <a:ext cx="17526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724400" y="4343400"/>
            <a:ext cx="1828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735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How is it that a 4MP image can be compressed to a few hundred KB without a noticeable change?</a:t>
            </a:r>
          </a:p>
        </p:txBody>
      </p:sp>
      <p:sp>
        <p:nvSpPr>
          <p:cNvPr id="3891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9069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a lower resolution image still make sense to us?  What do we lose?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486400" y="41910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8852" name="TextBox 18"/>
          <p:cNvSpPr txBox="1">
            <a:spLocks noChangeArrowheads="1"/>
          </p:cNvSpPr>
          <p:nvPr/>
        </p:nvSpPr>
        <p:spPr bwMode="auto">
          <a:xfrm>
            <a:off x="4422775" y="6550025"/>
            <a:ext cx="472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prstClr val="black"/>
                </a:solidFill>
                <a:latin typeface="Arial" panose="020B0604020202020204" pitchFamily="34" charset="0"/>
              </a:rPr>
              <a:t>Image: </a:t>
            </a:r>
            <a:r>
              <a:rPr lang="en-US" altLang="en-US" sz="1400">
                <a:solidFill>
                  <a:prstClr val="black"/>
                </a:solidFill>
                <a:latin typeface="Arial" panose="020B0604020202020204" pitchFamily="34" charset="0"/>
                <a:hlinkClick r:id="rId2"/>
              </a:rPr>
              <a:t>http://www.flickr.com/photos/igorms/136916757/ </a:t>
            </a:r>
            <a:endParaRPr lang="en-US" altLang="en-US" sz="1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8853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008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5" name="TextBox 6"/>
          <p:cNvSpPr txBox="1">
            <a:spLocks noChangeArrowheads="1"/>
          </p:cNvSpPr>
          <p:nvPr/>
        </p:nvSpPr>
        <p:spPr bwMode="auto">
          <a:xfrm>
            <a:off x="3352800" y="0"/>
            <a:ext cx="1893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solidFill>
                  <a:prstClr val="black"/>
                </a:solidFill>
                <a:latin typeface="Arial" panose="020B0604020202020204" pitchFamily="34" charset="0"/>
              </a:rPr>
              <a:t>Sampling</a:t>
            </a:r>
          </a:p>
        </p:txBody>
      </p:sp>
    </p:spTree>
    <p:extLst>
      <p:ext uri="{BB962C8B-B14F-4D97-AF65-F5344CB8AC3E}">
        <p14:creationId xmlns:p14="http://schemas.microsoft.com/office/powerpoint/2010/main" val="2575971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8"/>
          <p:cNvSpPr txBox="1">
            <a:spLocks noChangeArrowheads="1"/>
          </p:cNvSpPr>
          <p:nvPr/>
        </p:nvSpPr>
        <p:spPr bwMode="auto">
          <a:xfrm>
            <a:off x="304800" y="5715000"/>
            <a:ext cx="44624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Throw away every other row and column to create a 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1/2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size image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en-US" altLang="en-US" sz="2000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987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3" y="1676400"/>
            <a:ext cx="4491037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305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5850" y="2590800"/>
            <a:ext cx="24447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74"/>
          <p:cNvGrpSpPr>
            <a:grpSpLocks/>
          </p:cNvGrpSpPr>
          <p:nvPr/>
        </p:nvGrpSpPr>
        <p:grpSpPr bwMode="auto">
          <a:xfrm>
            <a:off x="392113" y="1676400"/>
            <a:ext cx="4343400" cy="3581400"/>
            <a:chOff x="48" y="1056"/>
            <a:chExt cx="2736" cy="2256"/>
          </a:xfrm>
        </p:grpSpPr>
        <p:grpSp>
          <p:nvGrpSpPr>
            <p:cNvPr id="79880" name="Group 30"/>
            <p:cNvGrpSpPr>
              <a:grpSpLocks/>
            </p:cNvGrpSpPr>
            <p:nvPr/>
          </p:nvGrpSpPr>
          <p:grpSpPr bwMode="auto">
            <a:xfrm>
              <a:off x="48" y="1056"/>
              <a:ext cx="2736" cy="96"/>
              <a:chOff x="48" y="1056"/>
              <a:chExt cx="2736" cy="96"/>
            </a:xfrm>
          </p:grpSpPr>
          <p:sp>
            <p:nvSpPr>
              <p:cNvPr id="79998" name="Oval 16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9" name="Oval 17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0" name="Oval 18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1" name="Oval 19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2" name="Oval 21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3" name="Oval 22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4" name="Oval 23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5" name="Oval 2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6" name="Oval 25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7" name="Oval 26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8" name="Oval 27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9" name="Oval 2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1" name="Group 31"/>
            <p:cNvGrpSpPr>
              <a:grpSpLocks/>
            </p:cNvGrpSpPr>
            <p:nvPr/>
          </p:nvGrpSpPr>
          <p:grpSpPr bwMode="auto">
            <a:xfrm>
              <a:off x="48" y="1296"/>
              <a:ext cx="2736" cy="96"/>
              <a:chOff x="48" y="1056"/>
              <a:chExt cx="2736" cy="96"/>
            </a:xfrm>
          </p:grpSpPr>
          <p:sp>
            <p:nvSpPr>
              <p:cNvPr id="79986" name="Oval 32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7" name="Oval 33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8" name="Oval 34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9" name="Oval 35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0" name="Oval 36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1" name="Oval 37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2" name="Oval 38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3" name="Oval 39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4" name="Oval 40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5" name="Oval 41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6" name="Oval 42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7" name="Oval 43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2" name="Group 44"/>
            <p:cNvGrpSpPr>
              <a:grpSpLocks/>
            </p:cNvGrpSpPr>
            <p:nvPr/>
          </p:nvGrpSpPr>
          <p:grpSpPr bwMode="auto">
            <a:xfrm>
              <a:off x="48" y="1536"/>
              <a:ext cx="2736" cy="96"/>
              <a:chOff x="48" y="1056"/>
              <a:chExt cx="2736" cy="96"/>
            </a:xfrm>
          </p:grpSpPr>
          <p:sp>
            <p:nvSpPr>
              <p:cNvPr id="79974" name="Oval 45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5" name="Oval 46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6" name="Oval 47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7" name="Oval 48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8" name="Oval 49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9" name="Oval 50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0" name="Oval 51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1" name="Oval 52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2" name="Oval 53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3" name="Oval 54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4" name="Oval 55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5" name="Oval 56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3" name="Group 57"/>
            <p:cNvGrpSpPr>
              <a:grpSpLocks/>
            </p:cNvGrpSpPr>
            <p:nvPr/>
          </p:nvGrpSpPr>
          <p:grpSpPr bwMode="auto">
            <a:xfrm>
              <a:off x="48" y="1776"/>
              <a:ext cx="2736" cy="96"/>
              <a:chOff x="48" y="1056"/>
              <a:chExt cx="2736" cy="96"/>
            </a:xfrm>
          </p:grpSpPr>
          <p:sp>
            <p:nvSpPr>
              <p:cNvPr id="79962" name="Oval 58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3" name="Oval 59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4" name="Oval 60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5" name="Oval 61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6" name="Oval 62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7" name="Oval 63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8" name="Oval 64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9" name="Oval 65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0" name="Oval 66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1" name="Oval 67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2" name="Oval 68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3" name="Oval 6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4" name="Group 70"/>
            <p:cNvGrpSpPr>
              <a:grpSpLocks/>
            </p:cNvGrpSpPr>
            <p:nvPr/>
          </p:nvGrpSpPr>
          <p:grpSpPr bwMode="auto">
            <a:xfrm>
              <a:off x="48" y="2016"/>
              <a:ext cx="2736" cy="96"/>
              <a:chOff x="48" y="1056"/>
              <a:chExt cx="2736" cy="96"/>
            </a:xfrm>
          </p:grpSpPr>
          <p:sp>
            <p:nvSpPr>
              <p:cNvPr id="79950" name="Oval 71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1" name="Oval 72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2" name="Oval 73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3" name="Oval 74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4" name="Oval 75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5" name="Oval 76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6" name="Oval 77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7" name="Oval 78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8" name="Oval 79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9" name="Oval 80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0" name="Oval 81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1" name="Oval 82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5" name="Group 83"/>
            <p:cNvGrpSpPr>
              <a:grpSpLocks/>
            </p:cNvGrpSpPr>
            <p:nvPr/>
          </p:nvGrpSpPr>
          <p:grpSpPr bwMode="auto">
            <a:xfrm>
              <a:off x="48" y="2256"/>
              <a:ext cx="2736" cy="96"/>
              <a:chOff x="48" y="1056"/>
              <a:chExt cx="2736" cy="96"/>
            </a:xfrm>
          </p:grpSpPr>
          <p:sp>
            <p:nvSpPr>
              <p:cNvPr id="79938" name="Oval 84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9" name="Oval 85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0" name="Oval 86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1" name="Oval 87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2" name="Oval 88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3" name="Oval 89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4" name="Oval 90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5" name="Oval 91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6" name="Oval 92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7" name="Oval 93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8" name="Oval 94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9" name="Oval 95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6" name="Group 96"/>
            <p:cNvGrpSpPr>
              <a:grpSpLocks/>
            </p:cNvGrpSpPr>
            <p:nvPr/>
          </p:nvGrpSpPr>
          <p:grpSpPr bwMode="auto">
            <a:xfrm>
              <a:off x="48" y="2496"/>
              <a:ext cx="2736" cy="96"/>
              <a:chOff x="48" y="1056"/>
              <a:chExt cx="2736" cy="96"/>
            </a:xfrm>
          </p:grpSpPr>
          <p:sp>
            <p:nvSpPr>
              <p:cNvPr id="79926" name="Oval 97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7" name="Oval 98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8" name="Oval 99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9" name="Oval 100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0" name="Oval 101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1" name="Oval 102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2" name="Oval 103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3" name="Oval 10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4" name="Oval 105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5" name="Oval 106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6" name="Oval 107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7" name="Oval 108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7" name="Group 109"/>
            <p:cNvGrpSpPr>
              <a:grpSpLocks/>
            </p:cNvGrpSpPr>
            <p:nvPr/>
          </p:nvGrpSpPr>
          <p:grpSpPr bwMode="auto">
            <a:xfrm>
              <a:off x="48" y="2736"/>
              <a:ext cx="2736" cy="96"/>
              <a:chOff x="48" y="1056"/>
              <a:chExt cx="2736" cy="96"/>
            </a:xfrm>
          </p:grpSpPr>
          <p:sp>
            <p:nvSpPr>
              <p:cNvPr id="79914" name="Oval 110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5" name="Oval 111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6" name="Oval 112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7" name="Oval 113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8" name="Oval 114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9" name="Oval 115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0" name="Oval 116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1" name="Oval 117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2" name="Oval 118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3" name="Oval 119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4" name="Oval 120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5" name="Oval 121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8" name="Group 122"/>
            <p:cNvGrpSpPr>
              <a:grpSpLocks/>
            </p:cNvGrpSpPr>
            <p:nvPr/>
          </p:nvGrpSpPr>
          <p:grpSpPr bwMode="auto">
            <a:xfrm>
              <a:off x="48" y="2976"/>
              <a:ext cx="2736" cy="96"/>
              <a:chOff x="48" y="1056"/>
              <a:chExt cx="2736" cy="96"/>
            </a:xfrm>
          </p:grpSpPr>
          <p:sp>
            <p:nvSpPr>
              <p:cNvPr id="79902" name="Oval 123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3" name="Oval 124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4" name="Oval 125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5" name="Oval 126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6" name="Oval 127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7" name="Oval 128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8" name="Oval 129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9" name="Oval 130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0" name="Oval 131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1" name="Oval 132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2" name="Oval 133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3" name="Oval 134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9" name="Group 135"/>
            <p:cNvGrpSpPr>
              <a:grpSpLocks/>
            </p:cNvGrpSpPr>
            <p:nvPr/>
          </p:nvGrpSpPr>
          <p:grpSpPr bwMode="auto">
            <a:xfrm>
              <a:off x="48" y="3216"/>
              <a:ext cx="2736" cy="96"/>
              <a:chOff x="48" y="1056"/>
              <a:chExt cx="2736" cy="96"/>
            </a:xfrm>
          </p:grpSpPr>
          <p:sp>
            <p:nvSpPr>
              <p:cNvPr id="79890" name="Oval 136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1" name="Oval 137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2" name="Oval 138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3" name="Oval 139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4" name="Oval 140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5" name="Oval 141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6" name="Oval 142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7" name="Oval 143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8" name="Oval 144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9" name="Oval 145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0" name="Oval 146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1" name="Oval 147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43215" name="Line 175"/>
          <p:cNvSpPr>
            <a:spLocks noChangeShapeType="1"/>
          </p:cNvSpPr>
          <p:nvPr/>
        </p:nvSpPr>
        <p:spPr bwMode="auto">
          <a:xfrm>
            <a:off x="5181600" y="3733800"/>
            <a:ext cx="5334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Title 1"/>
          <p:cNvSpPr txBox="1">
            <a:spLocks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prstClr val="black"/>
                </a:solidFill>
                <a:latin typeface="Calibri"/>
              </a:rPr>
              <a:t>Subsampling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by a factor of 2</a:t>
            </a:r>
          </a:p>
        </p:txBody>
      </p:sp>
    </p:spTree>
    <p:extLst>
      <p:ext uri="{BB962C8B-B14F-4D97-AF65-F5344CB8AC3E}">
        <p14:creationId xmlns:p14="http://schemas.microsoft.com/office/powerpoint/2010/main" val="44159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2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86BDD4D5-996B-4CE7-93CB-8E3106A5C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57251"/>
            <a:ext cx="5715000" cy="512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 Box 3">
            <a:extLst>
              <a:ext uri="{FF2B5EF4-FFF2-40B4-BE49-F238E27FC236}">
                <a16:creationId xmlns:a16="http://schemas.microsoft.com/office/drawing/2014/main" id="{74B14492-19F7-47F5-82CE-92B6A4B40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6130" y="2145031"/>
            <a:ext cx="187071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>
                <a:solidFill>
                  <a:prstClr val="black"/>
                </a:solidFill>
                <a:latin typeface="Times" panose="02020603050405020304" pitchFamily="18" charset="0"/>
              </a:rPr>
              <a:t>A ‘bar’ in the big images is a hair on the zebra’s nose; in smaller images, a stripe; in the smallest, the animal’s nose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8893E045-C6E9-4FC9-ACE6-2F1DFA53B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5720" y="5749290"/>
            <a:ext cx="15183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900" dirty="0">
                <a:solidFill>
                  <a:prstClr val="black"/>
                </a:solidFill>
              </a:rPr>
              <a:t>Figure from David Forsyth</a:t>
            </a:r>
          </a:p>
        </p:txBody>
      </p:sp>
    </p:spTree>
    <p:extLst>
      <p:ext uri="{BB962C8B-B14F-4D97-AF65-F5344CB8AC3E}">
        <p14:creationId xmlns:p14="http://schemas.microsoft.com/office/powerpoint/2010/main" val="636229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Algorithm for downsampling by factor of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90600" y="1791325"/>
            <a:ext cx="5257800" cy="3851672"/>
          </a:xfrm>
          <a:prstGeom prst="rect">
            <a:avLst/>
          </a:prstGeom>
        </p:spPr>
        <p:txBody>
          <a:bodyPr/>
          <a:lstStyle/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1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Start with image of w x h</a:t>
            </a:r>
          </a:p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Sample every other pixel</a:t>
            </a:r>
          </a:p>
          <a:p>
            <a:pPr marL="728663" lvl="1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prstClr val="black"/>
                </a:solidFill>
                <a:latin typeface="Calibri"/>
                <a:cs typeface="+mn-cs"/>
              </a:rPr>
              <a:t>im_small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 = image[ ::2:, ::2 ]</a:t>
            </a:r>
          </a:p>
          <a:p>
            <a:pPr marL="385763" indent="-385763" defTabSz="685800" eaLnBrk="1" fontAlgn="auto" hangingPunct="1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Repeat until </a:t>
            </a:r>
            <a:r>
              <a:rPr lang="en-US" sz="2100" dirty="0" err="1">
                <a:solidFill>
                  <a:prstClr val="black"/>
                </a:solidFill>
                <a:latin typeface="Calibri"/>
                <a:cs typeface="+mn-cs"/>
              </a:rPr>
              <a:t>im_small</a:t>
            </a:r>
            <a:r>
              <a:rPr lang="en-US" sz="2100" dirty="0">
                <a:solidFill>
                  <a:prstClr val="black"/>
                </a:solidFill>
                <a:latin typeface="Calibri"/>
                <a:cs typeface="+mn-cs"/>
              </a:rPr>
              <a:t> is 1 pixel large.</a:t>
            </a:r>
          </a:p>
          <a:p>
            <a:pPr marL="257175" indent="-257175" defTabSz="685800" eaLnBrk="1" fontAlgn="auto" hangingPunct="1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21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257175" indent="-257175" defTabSz="6858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US" sz="21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77833" y="6604084"/>
            <a:ext cx="492443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prstClr val="white">
                    <a:lumMod val="50000"/>
                  </a:prstClr>
                </a:solidFill>
                <a:latin typeface="Arial" charset="0"/>
                <a:cs typeface="+mn-cs"/>
              </a:rPr>
              <a:t>Hays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79C3BF-EFB7-4C79-9AB4-A25774338905}"/>
              </a:ext>
            </a:extLst>
          </p:cNvPr>
          <p:cNvSpPr txBox="1"/>
          <p:nvPr/>
        </p:nvSpPr>
        <p:spPr>
          <a:xfrm>
            <a:off x="6705600" y="2286000"/>
            <a:ext cx="1905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Numpy</a:t>
            </a:r>
            <a:r>
              <a:rPr lang="en-US" i="1" dirty="0"/>
              <a:t> syntax: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::2 -&gt; start at 0, end at ‘end’, increase every 2, until the end.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e.g.,</a:t>
            </a:r>
            <a:br>
              <a:rPr lang="en-US" dirty="0">
                <a:solidFill>
                  <a:prstClr val="black"/>
                </a:solidFill>
                <a:latin typeface="Calibri"/>
              </a:rPr>
            </a:br>
            <a:r>
              <a:rPr lang="en-US" dirty="0">
                <a:solidFill>
                  <a:prstClr val="black"/>
                </a:solidFill>
                <a:latin typeface="Calibri"/>
              </a:rPr>
              <a:t>0,2,4,6,…,w</a:t>
            </a: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(if w is not even, then this goes to w-1)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476250C-2E42-4BC4-9AFF-40854823C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Image sub-sampling</a:t>
            </a:r>
          </a:p>
        </p:txBody>
      </p:sp>
      <p:pic>
        <p:nvPicPr>
          <p:cNvPr id="47107" name="Picture 3" descr="vg-nn-half">
            <a:extLst>
              <a:ext uri="{FF2B5EF4-FFF2-40B4-BE49-F238E27FC236}">
                <a16:creationId xmlns:a16="http://schemas.microsoft.com/office/drawing/2014/main" id="{D2809000-9084-40EF-97D1-1A159010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235" y="2021682"/>
            <a:ext cx="2386013" cy="314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vg-nn-quarter">
            <a:extLst>
              <a:ext uri="{FF2B5EF4-FFF2-40B4-BE49-F238E27FC236}">
                <a16:creationId xmlns:a16="http://schemas.microsoft.com/office/drawing/2014/main" id="{577C39AE-5168-4D97-90B0-887CCEB64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98" y="2745581"/>
            <a:ext cx="1190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vg-nn-eighth">
            <a:extLst>
              <a:ext uri="{FF2B5EF4-FFF2-40B4-BE49-F238E27FC236}">
                <a16:creationId xmlns:a16="http://schemas.microsoft.com/office/drawing/2014/main" id="{8D1E99E2-AEBA-4DDB-9F58-BBA5E0FFD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86" y="3107531"/>
            <a:ext cx="600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6">
            <a:extLst>
              <a:ext uri="{FF2B5EF4-FFF2-40B4-BE49-F238E27FC236}">
                <a16:creationId xmlns:a16="http://schemas.microsoft.com/office/drawing/2014/main" id="{8D75DFEB-436F-461F-A4DC-DE2CB9963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485" y="5200650"/>
            <a:ext cx="31099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500" dirty="0">
                <a:solidFill>
                  <a:prstClr val="black"/>
                </a:solidFill>
              </a:rPr>
              <a:t>Throw away every other row and column to create a </a:t>
            </a:r>
            <a:r>
              <a:rPr lang="en-US" altLang="en-US" sz="1800" dirty="0">
                <a:solidFill>
                  <a:prstClr val="black"/>
                </a:solidFill>
              </a:rPr>
              <a:t>1/2</a:t>
            </a:r>
            <a:r>
              <a:rPr lang="en-US" altLang="en-US" sz="1500" dirty="0">
                <a:solidFill>
                  <a:prstClr val="black"/>
                </a:solidFill>
              </a:rPr>
              <a:t> size image</a:t>
            </a:r>
            <a:r>
              <a:rPr lang="en-US" altLang="en-US" sz="1500" i="1" dirty="0">
                <a:solidFill>
                  <a:prstClr val="black"/>
                </a:solidFill>
              </a:rPr>
              <a:t>.</a:t>
            </a:r>
            <a:endParaRPr lang="en-US" altLang="en-US" sz="1500" dirty="0">
              <a:solidFill>
                <a:prstClr val="black"/>
              </a:solidFill>
            </a:endParaRPr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575C6E13-C4D2-4E7B-8C50-7004C676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827" y="4345781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>
                <a:solidFill>
                  <a:prstClr val="black"/>
                </a:solidFill>
              </a:rPr>
              <a:t>1/4</a:t>
            </a:r>
          </a:p>
        </p:txBody>
      </p:sp>
      <p:sp>
        <p:nvSpPr>
          <p:cNvPr id="47112" name="Text Box 8">
            <a:extLst>
              <a:ext uri="{FF2B5EF4-FFF2-40B4-BE49-F238E27FC236}">
                <a16:creationId xmlns:a16="http://schemas.microsoft.com/office/drawing/2014/main" id="{D11AC4B5-12CA-49DE-B869-D56BD30A6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127" y="3898106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>
                <a:solidFill>
                  <a:prstClr val="black"/>
                </a:solidFill>
              </a:rPr>
              <a:t>1/8</a:t>
            </a:r>
          </a:p>
        </p:txBody>
      </p:sp>
      <p:sp>
        <p:nvSpPr>
          <p:cNvPr id="47113" name="Text Box 9">
            <a:extLst>
              <a:ext uri="{FF2B5EF4-FFF2-40B4-BE49-F238E27FC236}">
                <a16:creationId xmlns:a16="http://schemas.microsoft.com/office/drawing/2014/main" id="{AF16A3A1-3BBA-4145-B858-E9680E6D0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627168"/>
            <a:ext cx="790303" cy="2308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</a:rPr>
              <a:t>Steve Seitz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8386" y="2194561"/>
            <a:ext cx="2168938" cy="285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Subsampling without 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368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1/4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(2x subsample)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63371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1/8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(4x subsample)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2108020" y="505206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8610600" y="6496551"/>
            <a:ext cx="53340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+mn-cs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54" y="2191780"/>
            <a:ext cx="2172003" cy="28578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467" y="2191780"/>
            <a:ext cx="2172003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5173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Sampling and aliasing</a:t>
            </a:r>
          </a:p>
        </p:txBody>
      </p:sp>
      <p:sp>
        <p:nvSpPr>
          <p:cNvPr id="90115" name="Text Box 12"/>
          <p:cNvSpPr txBox="1">
            <a:spLocks noChangeArrowheads="1"/>
          </p:cNvSpPr>
          <p:nvPr/>
        </p:nvSpPr>
        <p:spPr bwMode="auto">
          <a:xfrm>
            <a:off x="381000" y="4800600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9011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0" y="2043113"/>
            <a:ext cx="89154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2125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1D example (sinewave):</a:t>
            </a:r>
          </a:p>
        </p:txBody>
      </p:sp>
      <p:pic>
        <p:nvPicPr>
          <p:cNvPr id="80899" name="Picture 4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5"/>
          <p:cNvSpPr txBox="1">
            <a:spLocks noChangeArrowheads="1"/>
          </p:cNvSpPr>
          <p:nvPr/>
        </p:nvSpPr>
        <p:spPr bwMode="auto">
          <a:xfrm>
            <a:off x="7391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090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663427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5" descr="sine-sampl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6"/>
          <p:cNvSpPr txBox="1">
            <a:spLocks noChangeArrowheads="1"/>
          </p:cNvSpPr>
          <p:nvPr/>
        </p:nvSpPr>
        <p:spPr bwMode="auto">
          <a:xfrm>
            <a:off x="7391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2948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1D example (sinewave):</a:t>
            </a:r>
          </a:p>
        </p:txBody>
      </p:sp>
      <p:sp>
        <p:nvSpPr>
          <p:cNvPr id="8294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880889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7772400" cy="3200400"/>
          </a:xfrm>
        </p:spPr>
        <p:txBody>
          <a:bodyPr/>
          <a:lstStyle/>
          <a:p>
            <a:pPr eaLnBrk="1" hangingPunct="1"/>
            <a:r>
              <a:rPr lang="en-US" altLang="en-US" dirty="0"/>
              <a:t>Sub-sampling may be dangerous….</a:t>
            </a:r>
          </a:p>
          <a:p>
            <a:pPr eaLnBrk="1" hangingPunct="1"/>
            <a:r>
              <a:rPr lang="en-US" altLang="en-US" dirty="0"/>
              <a:t>Characteristic errors may appear: </a:t>
            </a:r>
          </a:p>
          <a:p>
            <a:pPr lvl="1" eaLnBrk="1" hangingPunct="1"/>
            <a:r>
              <a:rPr lang="en-US" altLang="en-US" dirty="0"/>
              <a:t>“car wheels rolling the wrong way in movies”</a:t>
            </a:r>
          </a:p>
          <a:p>
            <a:pPr lvl="1" eaLnBrk="1" hangingPunct="1"/>
            <a:r>
              <a:rPr lang="en-US" altLang="en-US" dirty="0"/>
              <a:t>“checkerboards disintegrate in ray tracing”</a:t>
            </a:r>
          </a:p>
          <a:p>
            <a:pPr lvl="1" eaLnBrk="1" hangingPunct="1"/>
            <a:r>
              <a:rPr lang="en-US" altLang="en-US" dirty="0"/>
              <a:t>“striped shirts look funny on color television”</a:t>
            </a:r>
          </a:p>
          <a:p>
            <a:pPr lvl="2" eaLnBrk="1" hangingPunct="1"/>
            <a:r>
              <a:rPr lang="en-US" altLang="en-US" dirty="0"/>
              <a:t>Moir</a:t>
            </a:r>
            <a:r>
              <a:rPr lang="en-US" dirty="0"/>
              <a:t>é</a:t>
            </a:r>
            <a:r>
              <a:rPr lang="en-US" altLang="en-US" dirty="0"/>
              <a:t> patterns</a:t>
            </a:r>
          </a:p>
          <a:p>
            <a:pPr lvl="1" eaLnBrk="1" hangingPunct="1"/>
            <a:endParaRPr lang="en-US" altLang="en-US" dirty="0"/>
          </a:p>
        </p:txBody>
      </p:sp>
      <p:sp>
        <p:nvSpPr>
          <p:cNvPr id="84995" name="Text Box 4"/>
          <p:cNvSpPr txBox="1">
            <a:spLocks noChangeArrowheads="1"/>
          </p:cNvSpPr>
          <p:nvPr/>
        </p:nvSpPr>
        <p:spPr bwMode="auto">
          <a:xfrm>
            <a:off x="6934200" y="6583363"/>
            <a:ext cx="22098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Source: D. Forsyth; Wikipedia</a:t>
            </a:r>
          </a:p>
        </p:txBody>
      </p:sp>
      <p:sp>
        <p:nvSpPr>
          <p:cNvPr id="8499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464978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9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09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Text Box 4"/>
          <p:cNvSpPr txBox="1">
            <a:spLocks noChangeArrowheads="1"/>
          </p:cNvSpPr>
          <p:nvPr/>
        </p:nvSpPr>
        <p:spPr bwMode="auto">
          <a:xfrm>
            <a:off x="7543800" y="6583363"/>
            <a:ext cx="1293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A. Efros</a:t>
            </a:r>
          </a:p>
        </p:txBody>
      </p:sp>
      <p:sp>
        <p:nvSpPr>
          <p:cNvPr id="880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graphics</a:t>
            </a:r>
          </a:p>
        </p:txBody>
      </p:sp>
    </p:spTree>
    <p:extLst>
      <p:ext uri="{BB962C8B-B14F-4D97-AF65-F5344CB8AC3E}">
        <p14:creationId xmlns:p14="http://schemas.microsoft.com/office/powerpoint/2010/main" val="2421502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and Moir</a:t>
            </a:r>
            <a:r>
              <a:rPr lang="fr-FR" dirty="0"/>
              <a:t>é</a:t>
            </a:r>
            <a:r>
              <a:rPr lang="en-US" dirty="0"/>
              <a:t> patterns</a:t>
            </a:r>
          </a:p>
        </p:txBody>
      </p:sp>
      <p:pic>
        <p:nvPicPr>
          <p:cNvPr id="4" name="P110015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1828800"/>
            <a:ext cx="6553200" cy="3686175"/>
          </a:xfrm>
        </p:spPr>
      </p:pic>
      <p:sp>
        <p:nvSpPr>
          <p:cNvPr id="5" name="TextBox 4"/>
          <p:cNvSpPr txBox="1"/>
          <p:nvPr/>
        </p:nvSpPr>
        <p:spPr>
          <a:xfrm>
            <a:off x="838200" y="6429375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Gong 96, 1932, Claude </a:t>
            </a:r>
            <a:r>
              <a:rPr lang="en-US" dirty="0" err="1"/>
              <a:t>Tousignant</a:t>
            </a:r>
            <a:r>
              <a:rPr lang="en-US" dirty="0"/>
              <a:t>,</a:t>
            </a:r>
            <a:r>
              <a:rPr lang="fr-FR" dirty="0"/>
              <a:t> Musée des Beaux-Arts de Montréal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1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hays\Desktop\143 Computer Vision\slides\07\colo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172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576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ys\Desktop\143 Computer Vision\slides\07\Q2NMx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3663" y="76200"/>
            <a:ext cx="6248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1143000" y="6550025"/>
            <a:ext cx="668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http://blogs.discovermagazine.com/badastronomy/2009/06/24/the-blue-and-the-green/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54299" y="6324600"/>
            <a:ext cx="366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 blue and green colors are actually the same</a:t>
            </a:r>
          </a:p>
        </p:txBody>
      </p:sp>
    </p:spTree>
    <p:extLst>
      <p:ext uri="{BB962C8B-B14F-4D97-AF65-F5344CB8AC3E}">
        <p14:creationId xmlns:p14="http://schemas.microsoft.com/office/powerpoint/2010/main" val="113584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video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224177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C22A-2E01-4A98-B631-4EAB0C43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</a:t>
            </a:r>
          </a:p>
        </p:txBody>
      </p:sp>
      <p:pic>
        <p:nvPicPr>
          <p:cNvPr id="4" name="Aliasing_WheelsTurning">
            <a:hlinkClick r:id="" action="ppaction://media"/>
            <a:extLst>
              <a:ext uri="{FF2B5EF4-FFF2-40B4-BE49-F238E27FC236}">
                <a16:creationId xmlns:a16="http://schemas.microsoft.com/office/drawing/2014/main" id="{22E2BF65-5660-441B-A079-104C8EFBD37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161" end="376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7462" y="2256949"/>
            <a:ext cx="3853815" cy="2890361"/>
          </a:xfrm>
          <a:prstGeom prst="rect">
            <a:avLst/>
          </a:prstGeom>
        </p:spPr>
      </p:pic>
      <p:pic>
        <p:nvPicPr>
          <p:cNvPr id="5" name="HelicopterAliasingRemoval">
            <a:hlinkClick r:id="" action="ppaction://media"/>
            <a:extLst>
              <a:ext uri="{FF2B5EF4-FFF2-40B4-BE49-F238E27FC236}">
                <a16:creationId xmlns:a16="http://schemas.microsoft.com/office/drawing/2014/main" id="{217E15DA-015A-4E3C-8E60-2463BB53C17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87239" y="2256948"/>
            <a:ext cx="3853815" cy="2890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416C61-F614-4380-9D35-2BBDEF2E241F}"/>
              </a:ext>
            </a:extLst>
          </p:cNvPr>
          <p:cNvSpPr txBox="1"/>
          <p:nvPr/>
        </p:nvSpPr>
        <p:spPr>
          <a:xfrm>
            <a:off x="30480" y="6492874"/>
            <a:ext cx="28555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[YouTube; </a:t>
            </a:r>
            <a:r>
              <a:rPr lang="en-US" sz="135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JoinBuzzirk</a:t>
            </a:r>
            <a:r>
              <a:rPr lang="en-US" sz="135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; </a:t>
            </a:r>
            <a:r>
              <a:rPr lang="en-US" sz="135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phrancque</a:t>
            </a:r>
            <a:r>
              <a:rPr lang="en-US" sz="135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cs typeface="+mn-cs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7614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3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/>
          </p:cNvSpPr>
          <p:nvPr/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>
              <a:defRPr/>
            </a:pP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800"/>
              <a:t>When sampling a signal at discrete intervals, the sampling frequency must be </a:t>
            </a:r>
            <a:r>
              <a:rPr lang="en-US" altLang="en-US" sz="2800">
                <a:sym typeface="Symbol" panose="05050102010706020507" pitchFamily="18" charset="2"/>
              </a:rPr>
              <a:t></a:t>
            </a:r>
            <a:r>
              <a:rPr lang="en-US" altLang="en-US" sz="2800"/>
              <a:t> 2 </a:t>
            </a:r>
            <a:r>
              <a:rPr lang="en-US" altLang="en-US" sz="2800">
                <a:sym typeface="Symbol" panose="05050102010706020507" pitchFamily="18" charset="2"/>
              </a:rPr>
              <a:t> f</a:t>
            </a:r>
            <a:r>
              <a:rPr lang="en-US" altLang="en-US" sz="2800" baseline="-25000">
                <a:sym typeface="Symbol" panose="05050102010706020507" pitchFamily="18" charset="2"/>
              </a:rPr>
              <a:t>max</a:t>
            </a:r>
            <a:endParaRPr lang="en-US" altLang="en-US" sz="2800"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f</a:t>
            </a:r>
            <a:r>
              <a:rPr lang="en-US" altLang="en-US" sz="2800" baseline="-25000"/>
              <a:t>max</a:t>
            </a:r>
            <a:r>
              <a:rPr lang="en-US" altLang="en-US" sz="2800"/>
              <a:t> = max frequency of the input signal</a:t>
            </a:r>
          </a:p>
          <a:p>
            <a:pPr eaLnBrk="1" hangingPunct="1"/>
            <a:r>
              <a:rPr lang="en-US" altLang="en-US" sz="2800"/>
              <a:t>This will allows to reconstruct the original perfectly from the sampled version</a:t>
            </a:r>
          </a:p>
        </p:txBody>
      </p:sp>
      <p:pic>
        <p:nvPicPr>
          <p:cNvPr id="91140" name="Picture 5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657600"/>
            <a:ext cx="60960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6" descr="sine-sample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5180013"/>
            <a:ext cx="5913438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7604125" y="4533900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good</a:t>
            </a:r>
          </a:p>
        </p:txBody>
      </p:sp>
      <p:sp>
        <p:nvSpPr>
          <p:cNvPr id="91143" name="Text Box 8"/>
          <p:cNvSpPr txBox="1">
            <a:spLocks noChangeArrowheads="1"/>
          </p:cNvSpPr>
          <p:nvPr/>
        </p:nvSpPr>
        <p:spPr bwMode="auto">
          <a:xfrm>
            <a:off x="7620000" y="60340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bad</a:t>
            </a:r>
          </a:p>
        </p:txBody>
      </p:sp>
      <p:sp>
        <p:nvSpPr>
          <p:cNvPr id="91144" name="Oval 7"/>
          <p:cNvSpPr>
            <a:spLocks noChangeArrowheads="1"/>
          </p:cNvSpPr>
          <p:nvPr/>
        </p:nvSpPr>
        <p:spPr bwMode="auto">
          <a:xfrm>
            <a:off x="15240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5" name="Oval 8"/>
          <p:cNvSpPr>
            <a:spLocks noChangeArrowheads="1"/>
          </p:cNvSpPr>
          <p:nvPr/>
        </p:nvSpPr>
        <p:spPr bwMode="auto">
          <a:xfrm>
            <a:off x="17526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6" name="Oval 9"/>
          <p:cNvSpPr>
            <a:spLocks noChangeArrowheads="1"/>
          </p:cNvSpPr>
          <p:nvPr/>
        </p:nvSpPr>
        <p:spPr bwMode="auto">
          <a:xfrm>
            <a:off x="1905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7" name="Oval 10"/>
          <p:cNvSpPr>
            <a:spLocks noChangeArrowheads="1"/>
          </p:cNvSpPr>
          <p:nvPr/>
        </p:nvSpPr>
        <p:spPr bwMode="auto">
          <a:xfrm>
            <a:off x="2286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48" name="Oval 11"/>
          <p:cNvSpPr>
            <a:spLocks noChangeArrowheads="1"/>
          </p:cNvSpPr>
          <p:nvPr/>
        </p:nvSpPr>
        <p:spPr bwMode="auto">
          <a:xfrm>
            <a:off x="2362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9" name="Oval 12"/>
          <p:cNvSpPr>
            <a:spLocks noChangeArrowheads="1"/>
          </p:cNvSpPr>
          <p:nvPr/>
        </p:nvSpPr>
        <p:spPr bwMode="auto">
          <a:xfrm>
            <a:off x="25908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0" name="Oval 13"/>
          <p:cNvSpPr>
            <a:spLocks noChangeArrowheads="1"/>
          </p:cNvSpPr>
          <p:nvPr/>
        </p:nvSpPr>
        <p:spPr bwMode="auto">
          <a:xfrm>
            <a:off x="2743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1" name="Oval 14"/>
          <p:cNvSpPr>
            <a:spLocks noChangeArrowheads="1"/>
          </p:cNvSpPr>
          <p:nvPr/>
        </p:nvSpPr>
        <p:spPr bwMode="auto">
          <a:xfrm>
            <a:off x="2895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2" name="Oval 15"/>
          <p:cNvSpPr>
            <a:spLocks noChangeArrowheads="1"/>
          </p:cNvSpPr>
          <p:nvPr/>
        </p:nvSpPr>
        <p:spPr bwMode="auto">
          <a:xfrm>
            <a:off x="20574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3" name="Oval 16"/>
          <p:cNvSpPr>
            <a:spLocks noChangeArrowheads="1"/>
          </p:cNvSpPr>
          <p:nvPr/>
        </p:nvSpPr>
        <p:spPr bwMode="auto">
          <a:xfrm>
            <a:off x="31242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4" name="Oval 17"/>
          <p:cNvSpPr>
            <a:spLocks noChangeArrowheads="1"/>
          </p:cNvSpPr>
          <p:nvPr/>
        </p:nvSpPr>
        <p:spPr bwMode="auto">
          <a:xfrm>
            <a:off x="35814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5" name="Oval 18"/>
          <p:cNvSpPr>
            <a:spLocks noChangeArrowheads="1"/>
          </p:cNvSpPr>
          <p:nvPr/>
        </p:nvSpPr>
        <p:spPr bwMode="auto">
          <a:xfrm>
            <a:off x="38100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6" name="Oval 19"/>
          <p:cNvSpPr>
            <a:spLocks noChangeArrowheads="1"/>
          </p:cNvSpPr>
          <p:nvPr/>
        </p:nvSpPr>
        <p:spPr bwMode="auto">
          <a:xfrm>
            <a:off x="3962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7" name="Oval 20"/>
          <p:cNvSpPr>
            <a:spLocks noChangeArrowheads="1"/>
          </p:cNvSpPr>
          <p:nvPr/>
        </p:nvSpPr>
        <p:spPr bwMode="auto">
          <a:xfrm>
            <a:off x="4267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58" name="Oval 21"/>
          <p:cNvSpPr>
            <a:spLocks noChangeArrowheads="1"/>
          </p:cNvSpPr>
          <p:nvPr/>
        </p:nvSpPr>
        <p:spPr bwMode="auto">
          <a:xfrm>
            <a:off x="4419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9" name="Oval 22"/>
          <p:cNvSpPr>
            <a:spLocks noChangeArrowheads="1"/>
          </p:cNvSpPr>
          <p:nvPr/>
        </p:nvSpPr>
        <p:spPr bwMode="auto">
          <a:xfrm>
            <a:off x="45720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0" name="Oval 23"/>
          <p:cNvSpPr>
            <a:spLocks noChangeArrowheads="1"/>
          </p:cNvSpPr>
          <p:nvPr/>
        </p:nvSpPr>
        <p:spPr bwMode="auto">
          <a:xfrm>
            <a:off x="4800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1" name="Oval 24"/>
          <p:cNvSpPr>
            <a:spLocks noChangeArrowheads="1"/>
          </p:cNvSpPr>
          <p:nvPr/>
        </p:nvSpPr>
        <p:spPr bwMode="auto">
          <a:xfrm>
            <a:off x="4953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2" name="Oval 25"/>
          <p:cNvSpPr>
            <a:spLocks noChangeArrowheads="1"/>
          </p:cNvSpPr>
          <p:nvPr/>
        </p:nvSpPr>
        <p:spPr bwMode="auto">
          <a:xfrm>
            <a:off x="4038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3" name="Oval 26"/>
          <p:cNvSpPr>
            <a:spLocks noChangeArrowheads="1"/>
          </p:cNvSpPr>
          <p:nvPr/>
        </p:nvSpPr>
        <p:spPr bwMode="auto">
          <a:xfrm>
            <a:off x="5181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4" name="Oval 27"/>
          <p:cNvSpPr>
            <a:spLocks noChangeArrowheads="1"/>
          </p:cNvSpPr>
          <p:nvPr/>
        </p:nvSpPr>
        <p:spPr bwMode="auto">
          <a:xfrm>
            <a:off x="55626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5" name="Oval 28"/>
          <p:cNvSpPr>
            <a:spLocks noChangeArrowheads="1"/>
          </p:cNvSpPr>
          <p:nvPr/>
        </p:nvSpPr>
        <p:spPr bwMode="auto">
          <a:xfrm>
            <a:off x="57912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6" name="Oval 29"/>
          <p:cNvSpPr>
            <a:spLocks noChangeArrowheads="1"/>
          </p:cNvSpPr>
          <p:nvPr/>
        </p:nvSpPr>
        <p:spPr bwMode="auto">
          <a:xfrm>
            <a:off x="5943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7" name="Oval 30"/>
          <p:cNvSpPr>
            <a:spLocks noChangeArrowheads="1"/>
          </p:cNvSpPr>
          <p:nvPr/>
        </p:nvSpPr>
        <p:spPr bwMode="auto">
          <a:xfrm>
            <a:off x="6248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68" name="Oval 31"/>
          <p:cNvSpPr>
            <a:spLocks noChangeArrowheads="1"/>
          </p:cNvSpPr>
          <p:nvPr/>
        </p:nvSpPr>
        <p:spPr bwMode="auto">
          <a:xfrm>
            <a:off x="6400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9" name="Oval 32"/>
          <p:cNvSpPr>
            <a:spLocks noChangeArrowheads="1"/>
          </p:cNvSpPr>
          <p:nvPr/>
        </p:nvSpPr>
        <p:spPr bwMode="auto">
          <a:xfrm>
            <a:off x="65532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0" name="Oval 33"/>
          <p:cNvSpPr>
            <a:spLocks noChangeArrowheads="1"/>
          </p:cNvSpPr>
          <p:nvPr/>
        </p:nvSpPr>
        <p:spPr bwMode="auto">
          <a:xfrm>
            <a:off x="6781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1" name="Oval 34"/>
          <p:cNvSpPr>
            <a:spLocks noChangeArrowheads="1"/>
          </p:cNvSpPr>
          <p:nvPr/>
        </p:nvSpPr>
        <p:spPr bwMode="auto">
          <a:xfrm>
            <a:off x="6934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2" name="Oval 35"/>
          <p:cNvSpPr>
            <a:spLocks noChangeArrowheads="1"/>
          </p:cNvSpPr>
          <p:nvPr/>
        </p:nvSpPr>
        <p:spPr bwMode="auto">
          <a:xfrm>
            <a:off x="60960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3" name="Oval 36"/>
          <p:cNvSpPr>
            <a:spLocks noChangeArrowheads="1"/>
          </p:cNvSpPr>
          <p:nvPr/>
        </p:nvSpPr>
        <p:spPr bwMode="auto">
          <a:xfrm>
            <a:off x="7086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4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Nyquist-Shannon 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3513944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fix aliasing?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Solutions?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24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Better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Solutions: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Sample more often</a:t>
            </a: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01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Anti-aliasing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Solutions: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Sample more often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endParaRPr lang="en-US" dirty="0"/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Get rid of all frequencies that are greater than half the new sampling frequency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Will lose information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But it’s better than aliasing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Apply a smoothing (</a:t>
            </a:r>
            <a:r>
              <a:rPr lang="en-US" i="1" dirty="0"/>
              <a:t>low pass</a:t>
            </a:r>
            <a:r>
              <a:rPr lang="en-US" dirty="0"/>
              <a:t>) filter</a:t>
            </a:r>
            <a:endParaRPr lang="ru-RU" dirty="0"/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533604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549"/>
          <a:stretch>
            <a:fillRect/>
          </a:stretch>
        </p:blipFill>
        <p:spPr bwMode="auto">
          <a:xfrm>
            <a:off x="38100" y="3745665"/>
            <a:ext cx="8896350" cy="273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Anti-aliasing</a:t>
            </a:r>
            <a:endParaRPr lang="ru-RU" altLang="en-US" sz="4800" dirty="0"/>
          </a:p>
        </p:txBody>
      </p:sp>
      <p:pic>
        <p:nvPicPr>
          <p:cNvPr id="9523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0" y="1295400"/>
            <a:ext cx="8915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Box 4"/>
          <p:cNvSpPr txBox="1">
            <a:spLocks noChangeArrowheads="1"/>
          </p:cNvSpPr>
          <p:nvPr/>
        </p:nvSpPr>
        <p:spPr bwMode="auto">
          <a:xfrm>
            <a:off x="7010400" y="6550025"/>
            <a:ext cx="213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Forsyth and Ponce 2002</a:t>
            </a:r>
          </a:p>
        </p:txBody>
      </p:sp>
    </p:spTree>
    <p:extLst>
      <p:ext uri="{BB962C8B-B14F-4D97-AF65-F5344CB8AC3E}">
        <p14:creationId xmlns:p14="http://schemas.microsoft.com/office/powerpoint/2010/main" val="241081699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Algorithm for downsampling by factor of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/>
          <a:lstStyle/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Start with image(h, w)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Apply low-pass filter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im_blur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imfilter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 image,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fspecial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(‘gaussian’, 7, 1) 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Sample every other pixel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im_small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im_blur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( 1:2:end, 1:2:end );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3400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8386" y="2194561"/>
            <a:ext cx="2168938" cy="285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Subsampling without 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368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1/4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(2x subsample)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6337120" y="5052060"/>
            <a:ext cx="168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1/8  </a:t>
            </a: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(4x subsample)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2108020" y="505206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8686800" y="6465020"/>
            <a:ext cx="74652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+mn-cs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54" y="2191780"/>
            <a:ext cx="2172003" cy="28578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467" y="2191780"/>
            <a:ext cx="2172003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8910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g-gauss-eigh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8690" y="2143333"/>
            <a:ext cx="2200466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 descr="vg-gauss-qu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4684" y="2150477"/>
            <a:ext cx="2207287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vg-gauss-hal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367" y="2150476"/>
            <a:ext cx="2204321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1487532" y="1293226"/>
            <a:ext cx="6343651" cy="62865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Subsampling with Gaussian pre-filtering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4353064" y="5045531"/>
            <a:ext cx="8130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G 1/4 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6685498" y="5045531"/>
            <a:ext cx="7489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G 1/8</a:t>
            </a:r>
          </a:p>
        </p:txBody>
      </p:sp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1552712" y="5045531"/>
            <a:ext cx="1544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Gaussian 1/2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3DFD3C41-1319-4360-8EA3-65865299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1258" y="6473876"/>
            <a:ext cx="74652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en-US" sz="9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+mn-cs"/>
              </a:rPr>
              <a:t>Steve Seitz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912856-18FF-4224-8D8E-6EC265D2FF98}"/>
              </a:ext>
            </a:extLst>
          </p:cNvPr>
          <p:cNvSpPr/>
          <p:nvPr/>
        </p:nvSpPr>
        <p:spPr>
          <a:xfrm>
            <a:off x="2617909" y="5791200"/>
            <a:ext cx="428335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US" altLang="en-US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Gaussian Pyramid </a:t>
            </a:r>
            <a:r>
              <a:rPr lang="en-US" alt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[Burt and Adelson, 1983]</a:t>
            </a:r>
            <a:endParaRPr lang="en-US" altLang="en-US" b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90651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9831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 we get different, distance-dependent interpretations of hybrid images?</a:t>
            </a:r>
          </a:p>
        </p:txBody>
      </p:sp>
      <p:pic>
        <p:nvPicPr>
          <p:cNvPr id="99331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41084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981200"/>
            <a:ext cx="16906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800600"/>
            <a:ext cx="15240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TextBox 12"/>
          <p:cNvSpPr txBox="1">
            <a:spLocks noChangeArrowheads="1"/>
          </p:cNvSpPr>
          <p:nvPr/>
        </p:nvSpPr>
        <p:spPr bwMode="auto">
          <a:xfrm>
            <a:off x="5181600" y="3962400"/>
            <a:ext cx="434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prstClr val="black"/>
                </a:solidFill>
                <a:latin typeface="Arial" panose="020B0604020202020204" pitchFamily="34" charset="0"/>
              </a:rPr>
              <a:t>?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648200" y="3276600"/>
            <a:ext cx="18288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48200" y="4343400"/>
            <a:ext cx="19050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613021" y="6581001"/>
            <a:ext cx="5341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381547217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76640" cy="1371600"/>
          </a:xfrm>
        </p:spPr>
        <p:txBody>
          <a:bodyPr/>
          <a:lstStyle/>
          <a:p>
            <a:r>
              <a:rPr lang="en-US" altLang="en-US" sz="2100" dirty="0"/>
              <a:t>Early processing in humans filters for orientations and scales of frequency.</a:t>
            </a:r>
          </a:p>
        </p:txBody>
      </p:sp>
      <p:pic>
        <p:nvPicPr>
          <p:cNvPr id="102403" name="Picture 2" descr="http://www.mathworks.co.kr/matlabcentral/fx_files/23253/1/gab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85" y="1904999"/>
            <a:ext cx="8363415" cy="426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4" name="TextBox 5"/>
          <p:cNvSpPr txBox="1">
            <a:spLocks noChangeArrowheads="1"/>
          </p:cNvSpPr>
          <p:nvPr/>
        </p:nvSpPr>
        <p:spPr bwMode="auto">
          <a:xfrm>
            <a:off x="1447800" y="6137904"/>
            <a:ext cx="5976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Early Visual Processing: Multi-scale edge and blob filters</a:t>
            </a:r>
          </a:p>
        </p:txBody>
      </p:sp>
      <p:sp>
        <p:nvSpPr>
          <p:cNvPr id="10240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Clues from Human Perception</a:t>
            </a:r>
          </a:p>
        </p:txBody>
      </p:sp>
    </p:spTree>
    <p:extLst>
      <p:ext uri="{BB962C8B-B14F-4D97-AF65-F5344CB8AC3E}">
        <p14:creationId xmlns:p14="http://schemas.microsoft.com/office/powerpoint/2010/main" val="529427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SFchartP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2125" y="1870075"/>
            <a:ext cx="5715000" cy="3810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Campbell-Robson contrast sensitivity curve</a:t>
            </a:r>
          </a:p>
        </p:txBody>
      </p:sp>
      <p:sp>
        <p:nvSpPr>
          <p:cNvPr id="514053" name="Freeform 5"/>
          <p:cNvSpPr>
            <a:spLocks/>
          </p:cNvSpPr>
          <p:nvPr/>
        </p:nvSpPr>
        <p:spPr bwMode="auto">
          <a:xfrm>
            <a:off x="1756093" y="2084705"/>
            <a:ext cx="5641975" cy="3600450"/>
          </a:xfrm>
          <a:custGeom>
            <a:avLst/>
            <a:gdLst>
              <a:gd name="T0" fmla="*/ 0 w 4344"/>
              <a:gd name="T1" fmla="*/ 2147483646 h 2806"/>
              <a:gd name="T2" fmla="*/ 2147483646 w 4344"/>
              <a:gd name="T3" fmla="*/ 2147483646 h 2806"/>
              <a:gd name="T4" fmla="*/ 2147483646 w 4344"/>
              <a:gd name="T5" fmla="*/ 2147483646 h 2806"/>
              <a:gd name="T6" fmla="*/ 2147483646 w 4344"/>
              <a:gd name="T7" fmla="*/ 2147483646 h 2806"/>
              <a:gd name="T8" fmla="*/ 2147483646 w 4344"/>
              <a:gd name="T9" fmla="*/ 2147483646 h 2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4"/>
              <a:gd name="T16" fmla="*/ 0 h 2806"/>
              <a:gd name="T17" fmla="*/ 4344 w 4344"/>
              <a:gd name="T18" fmla="*/ 2806 h 2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4" h="2806">
                <a:moveTo>
                  <a:pt x="0" y="2806"/>
                </a:moveTo>
                <a:cubicBezTo>
                  <a:pt x="409" y="2023"/>
                  <a:pt x="818" y="1240"/>
                  <a:pt x="1200" y="778"/>
                </a:cubicBezTo>
                <a:cubicBezTo>
                  <a:pt x="1582" y="316"/>
                  <a:pt x="1930" y="68"/>
                  <a:pt x="2292" y="34"/>
                </a:cubicBezTo>
                <a:cubicBezTo>
                  <a:pt x="2654" y="0"/>
                  <a:pt x="3030" y="288"/>
                  <a:pt x="3372" y="574"/>
                </a:cubicBezTo>
                <a:cubicBezTo>
                  <a:pt x="3714" y="860"/>
                  <a:pt x="4182" y="1554"/>
                  <a:pt x="4344" y="175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0685" y="996950"/>
            <a:ext cx="3612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Perceptual cues in the mid-high frequencies dominate perception.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613" y="5867400"/>
            <a:ext cx="391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Frequency increase (log)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505960" y="6065520"/>
            <a:ext cx="1524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 rot="16200000">
            <a:off x="-557608" y="3636922"/>
            <a:ext cx="391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Contrast decrease (log)</a:t>
            </a:r>
          </a:p>
        </p:txBody>
      </p:sp>
      <p:cxnSp>
        <p:nvCxnSpPr>
          <p:cNvPr id="7" name="Straight Arrow Connector 6"/>
          <p:cNvCxnSpPr>
            <a:endCxn id="9" idx="3"/>
          </p:cNvCxnSpPr>
          <p:nvPr/>
        </p:nvCxnSpPr>
        <p:spPr bwMode="auto">
          <a:xfrm flipV="1">
            <a:off x="1398985" y="1864995"/>
            <a:ext cx="0" cy="1183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75694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3" grpId="0" animBg="1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Application: Hybrid Images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52400" y="6324600"/>
            <a:ext cx="8915400" cy="381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2400" dirty="0"/>
              <a:t>A. Oliva, A. Torralba, P.G. </a:t>
            </a:r>
            <a:r>
              <a:rPr lang="en-US" sz="2400" dirty="0" err="1"/>
              <a:t>Schyns</a:t>
            </a:r>
            <a:r>
              <a:rPr lang="en-US" sz="2400" dirty="0"/>
              <a:t>, SIGGRAPH 2006</a:t>
            </a: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87" y="2133600"/>
            <a:ext cx="8126413" cy="204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914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/>
              <a:t>When we see an image from far away, we are effectively subsampling it!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68993BD-D0F8-4B77-8859-EE8064DA6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9667" y="4750249"/>
            <a:ext cx="2507851" cy="63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749893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Hybrid Image in FFT</a:t>
            </a:r>
          </a:p>
        </p:txBody>
      </p:sp>
      <p:pic>
        <p:nvPicPr>
          <p:cNvPr id="1054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2" r="66875" b="10031"/>
          <a:stretch>
            <a:fillRect/>
          </a:stretch>
        </p:blipFill>
        <p:spPr bwMode="auto">
          <a:xfrm>
            <a:off x="228600" y="2209800"/>
            <a:ext cx="2743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5" t="13086" r="626" b="10031"/>
          <a:stretch>
            <a:fillRect/>
          </a:stretch>
        </p:blipFill>
        <p:spPr bwMode="auto">
          <a:xfrm>
            <a:off x="3505200" y="2209800"/>
            <a:ext cx="5410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qual 5"/>
          <p:cNvSpPr/>
          <p:nvPr/>
        </p:nvSpPr>
        <p:spPr>
          <a:xfrm>
            <a:off x="3124200" y="3886200"/>
            <a:ext cx="304800" cy="3810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5478" name="TextBox 6"/>
          <p:cNvSpPr txBox="1">
            <a:spLocks noChangeArrowheads="1"/>
          </p:cNvSpPr>
          <p:nvPr/>
        </p:nvSpPr>
        <p:spPr bwMode="auto">
          <a:xfrm>
            <a:off x="762000" y="1828800"/>
            <a:ext cx="155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Hybrid Image</a:t>
            </a:r>
          </a:p>
        </p:txBody>
      </p:sp>
      <p:sp>
        <p:nvSpPr>
          <p:cNvPr id="105479" name="TextBox 7"/>
          <p:cNvSpPr txBox="1">
            <a:spLocks noChangeArrowheads="1"/>
          </p:cNvSpPr>
          <p:nvPr/>
        </p:nvSpPr>
        <p:spPr bwMode="auto">
          <a:xfrm>
            <a:off x="3505200" y="18288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Low-passed Image</a:t>
            </a:r>
          </a:p>
        </p:txBody>
      </p:sp>
      <p:sp>
        <p:nvSpPr>
          <p:cNvPr id="105480" name="TextBox 8"/>
          <p:cNvSpPr txBox="1">
            <a:spLocks noChangeArrowheads="1"/>
          </p:cNvSpPr>
          <p:nvPr/>
        </p:nvSpPr>
        <p:spPr bwMode="auto">
          <a:xfrm>
            <a:off x="6248400" y="1828800"/>
            <a:ext cx="2185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High-passed Image</a:t>
            </a:r>
          </a:p>
        </p:txBody>
      </p:sp>
      <p:sp>
        <p:nvSpPr>
          <p:cNvPr id="11" name="Plus 10"/>
          <p:cNvSpPr/>
          <p:nvPr/>
        </p:nvSpPr>
        <p:spPr>
          <a:xfrm>
            <a:off x="5715000" y="1828800"/>
            <a:ext cx="381000" cy="381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342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5915025"/>
            <a:ext cx="3759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“Gala Contemplating the Mediterranean Sea,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which at 30 meters becomes the portrait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of Abraham Lincoln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”, 1976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8100" y="-2977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444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9244" name="Text Box 12"/>
          <p:cNvSpPr txBox="1">
            <a:spLocks noChangeArrowheads="1"/>
          </p:cNvSpPr>
          <p:nvPr/>
        </p:nvSpPr>
        <p:spPr bwMode="auto">
          <a:xfrm>
            <a:off x="0" y="3200400"/>
            <a:ext cx="3497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 invented Hybrid Images?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5915025"/>
            <a:ext cx="3759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“Gala Contemplating the Mediterranean Sea,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which at 30 meters becomes the portrait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of Abraham Lincoln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”, 1976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0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4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93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9238" y="0"/>
            <a:ext cx="5084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502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60420" name="Picture 8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02" t="7170" r="10422" b="11575"/>
          <a:stretch>
            <a:fillRect/>
          </a:stretch>
        </p:blipFill>
        <p:spPr bwMode="auto">
          <a:xfrm>
            <a:off x="4038600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308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49603</TotalTime>
  <Words>874</Words>
  <Application>Microsoft Office PowerPoint</Application>
  <PresentationFormat>On-screen Show (4:3)</PresentationFormat>
  <Paragraphs>172</Paragraphs>
  <Slides>40</Slides>
  <Notes>15</Notes>
  <HiddenSlides>3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Calibri Light</vt:lpstr>
      <vt:lpstr>Orator Std</vt:lpstr>
      <vt:lpstr>Times</vt:lpstr>
      <vt:lpstr>Office Theme</vt:lpstr>
      <vt:lpstr>2_Office Theme</vt:lpstr>
      <vt:lpstr>1_Office Theme</vt:lpstr>
      <vt:lpstr>PowerPoint Presentation</vt:lpstr>
      <vt:lpstr>PowerPoint Presentation</vt:lpstr>
      <vt:lpstr>Next Classes</vt:lpstr>
      <vt:lpstr>PowerPoint Presentation</vt:lpstr>
      <vt:lpstr>Hybrid Images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Algorithm for downsampling by factor of 2</vt:lpstr>
      <vt:lpstr>Image sub-sampling</vt:lpstr>
      <vt:lpstr>Subsampling without filtering</vt:lpstr>
      <vt:lpstr>Sampling and aliasing</vt:lpstr>
      <vt:lpstr>Aliasing problem</vt:lpstr>
      <vt:lpstr>Aliasing problem</vt:lpstr>
      <vt:lpstr>Aliasing problem</vt:lpstr>
      <vt:lpstr>Aliasing in graphics</vt:lpstr>
      <vt:lpstr>Aliasing and Moiré patterns</vt:lpstr>
      <vt:lpstr>PowerPoint Presentation</vt:lpstr>
      <vt:lpstr>PowerPoint Presentation</vt:lpstr>
      <vt:lpstr>Aliasing in video</vt:lpstr>
      <vt:lpstr>Videos</vt:lpstr>
      <vt:lpstr>Nyquist-Shannon Sampling Theorem</vt:lpstr>
      <vt:lpstr>How to fix aliasing?</vt:lpstr>
      <vt:lpstr>Better sensors</vt:lpstr>
      <vt:lpstr>Anti-aliasing</vt:lpstr>
      <vt:lpstr>Anti-aliasing</vt:lpstr>
      <vt:lpstr>Algorithm for downsampling by factor of 2</vt:lpstr>
      <vt:lpstr>Subsampling without filtering</vt:lpstr>
      <vt:lpstr>Subsampling with Gaussian pre-filtering</vt:lpstr>
      <vt:lpstr>PowerPoint Presentation</vt:lpstr>
      <vt:lpstr>Clues from Human Perception</vt:lpstr>
      <vt:lpstr>Campbell-Robson contrast sensitivity curve</vt:lpstr>
      <vt:lpstr>Application: Hybrid Images</vt:lpstr>
      <vt:lpstr>Hybrid Image in FFT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James Tompkin</cp:lastModifiedBy>
  <cp:revision>200</cp:revision>
  <dcterms:created xsi:type="dcterms:W3CDTF">2009-12-16T02:55:56Z</dcterms:created>
  <dcterms:modified xsi:type="dcterms:W3CDTF">2019-02-09T20:59:34Z</dcterms:modified>
</cp:coreProperties>
</file>