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tags/tag8.xml" ContentType="application/vnd.openxmlformats-officedocument.presentationml.tags+xml"/>
  <Override PartName="/ppt/notesSlides/notesSlide21.xml" ContentType="application/vnd.openxmlformats-officedocument.presentationml.notesSlide+xml"/>
  <Override PartName="/ppt/tags/tag9.xml" ContentType="application/vnd.openxmlformats-officedocument.presentationml.tags+xml"/>
  <Override PartName="/ppt/notesSlides/notesSlide2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4.xml" ContentType="application/vnd.openxmlformats-officedocument.presentationml.tags+xml"/>
  <Override PartName="/ppt/notesSlides/notesSlide28.xml" ContentType="application/vnd.openxmlformats-officedocument.presentationml.notesSlide+xml"/>
  <Override PartName="/ppt/tags/tag1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6.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7.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18.xml" ContentType="application/vnd.openxmlformats-officedocument.presentationml.tags+xml"/>
  <Override PartName="/ppt/notesSlides/notesSlide50.xml" ContentType="application/vnd.openxmlformats-officedocument.presentationml.notesSlide+xml"/>
  <Override PartName="/ppt/tags/tag19.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7" r:id="rId4"/>
    <p:sldMasterId id="2147483709" r:id="rId5"/>
    <p:sldMasterId id="2147483722" r:id="rId6"/>
    <p:sldMasterId id="2147483735" r:id="rId7"/>
  </p:sldMasterIdLst>
  <p:notesMasterIdLst>
    <p:notesMasterId r:id="rId121"/>
  </p:notesMasterIdLst>
  <p:sldIdLst>
    <p:sldId id="380" r:id="rId8"/>
    <p:sldId id="671" r:id="rId9"/>
    <p:sldId id="673" r:id="rId10"/>
    <p:sldId id="674" r:id="rId11"/>
    <p:sldId id="738" r:id="rId12"/>
    <p:sldId id="739" r:id="rId13"/>
    <p:sldId id="742" r:id="rId14"/>
    <p:sldId id="740" r:id="rId15"/>
    <p:sldId id="658" r:id="rId16"/>
    <p:sldId id="726" r:id="rId17"/>
    <p:sldId id="734" r:id="rId18"/>
    <p:sldId id="678" r:id="rId19"/>
    <p:sldId id="681" r:id="rId20"/>
    <p:sldId id="680" r:id="rId21"/>
    <p:sldId id="684" r:id="rId22"/>
    <p:sldId id="685" r:id="rId23"/>
    <p:sldId id="686" r:id="rId24"/>
    <p:sldId id="720" r:id="rId25"/>
    <p:sldId id="651" r:id="rId26"/>
    <p:sldId id="728" r:id="rId27"/>
    <p:sldId id="700" r:id="rId28"/>
    <p:sldId id="597" r:id="rId29"/>
    <p:sldId id="735" r:id="rId30"/>
    <p:sldId id="701" r:id="rId31"/>
    <p:sldId id="743" r:id="rId32"/>
    <p:sldId id="638" r:id="rId33"/>
    <p:sldId id="736" r:id="rId34"/>
    <p:sldId id="737" r:id="rId35"/>
    <p:sldId id="744" r:id="rId36"/>
    <p:sldId id="595" r:id="rId37"/>
    <p:sldId id="590" r:id="rId38"/>
    <p:sldId id="531" r:id="rId39"/>
    <p:sldId id="604" r:id="rId40"/>
    <p:sldId id="603" r:id="rId41"/>
    <p:sldId id="533" r:id="rId42"/>
    <p:sldId id="534" r:id="rId43"/>
    <p:sldId id="535" r:id="rId44"/>
    <p:sldId id="536" r:id="rId45"/>
    <p:sldId id="537" r:id="rId46"/>
    <p:sldId id="538" r:id="rId47"/>
    <p:sldId id="539" r:id="rId48"/>
    <p:sldId id="540" r:id="rId49"/>
    <p:sldId id="541" r:id="rId50"/>
    <p:sldId id="542" r:id="rId51"/>
    <p:sldId id="591" r:id="rId52"/>
    <p:sldId id="543" r:id="rId53"/>
    <p:sldId id="605" r:id="rId54"/>
    <p:sldId id="602" r:id="rId55"/>
    <p:sldId id="545" r:id="rId56"/>
    <p:sldId id="546" r:id="rId57"/>
    <p:sldId id="547" r:id="rId58"/>
    <p:sldId id="548" r:id="rId59"/>
    <p:sldId id="552" r:id="rId60"/>
    <p:sldId id="553" r:id="rId61"/>
    <p:sldId id="549" r:id="rId62"/>
    <p:sldId id="550" r:id="rId63"/>
    <p:sldId id="551" r:id="rId64"/>
    <p:sldId id="614" r:id="rId65"/>
    <p:sldId id="594" r:id="rId66"/>
    <p:sldId id="556" r:id="rId67"/>
    <p:sldId id="606" r:id="rId68"/>
    <p:sldId id="615" r:id="rId69"/>
    <p:sldId id="465" r:id="rId70"/>
    <p:sldId id="557" r:id="rId71"/>
    <p:sldId id="558" r:id="rId72"/>
    <p:sldId id="559" r:id="rId73"/>
    <p:sldId id="560" r:id="rId74"/>
    <p:sldId id="561" r:id="rId75"/>
    <p:sldId id="562" r:id="rId76"/>
    <p:sldId id="563" r:id="rId77"/>
    <p:sldId id="593" r:id="rId78"/>
    <p:sldId id="566" r:id="rId79"/>
    <p:sldId id="567" r:id="rId80"/>
    <p:sldId id="596" r:id="rId81"/>
    <p:sldId id="488" r:id="rId82"/>
    <p:sldId id="817" r:id="rId83"/>
    <p:sldId id="818" r:id="rId84"/>
    <p:sldId id="819" r:id="rId85"/>
    <p:sldId id="809" r:id="rId86"/>
    <p:sldId id="806" r:id="rId87"/>
    <p:sldId id="808" r:id="rId88"/>
    <p:sldId id="807" r:id="rId89"/>
    <p:sldId id="811" r:id="rId90"/>
    <p:sldId id="821" r:id="rId91"/>
    <p:sldId id="810" r:id="rId92"/>
    <p:sldId id="822" r:id="rId93"/>
    <p:sldId id="815" r:id="rId94"/>
    <p:sldId id="816" r:id="rId95"/>
    <p:sldId id="823" r:id="rId96"/>
    <p:sldId id="483" r:id="rId97"/>
    <p:sldId id="478" r:id="rId98"/>
    <p:sldId id="490" r:id="rId99"/>
    <p:sldId id="491" r:id="rId100"/>
    <p:sldId id="492" r:id="rId101"/>
    <p:sldId id="484" r:id="rId102"/>
    <p:sldId id="493" r:id="rId103"/>
    <p:sldId id="494" r:id="rId104"/>
    <p:sldId id="495" r:id="rId105"/>
    <p:sldId id="498" r:id="rId106"/>
    <p:sldId id="496" r:id="rId107"/>
    <p:sldId id="497" r:id="rId108"/>
    <p:sldId id="485" r:id="rId109"/>
    <p:sldId id="439" r:id="rId110"/>
    <p:sldId id="513" r:id="rId111"/>
    <p:sldId id="820" r:id="rId112"/>
    <p:sldId id="584" r:id="rId113"/>
    <p:sldId id="585" r:id="rId114"/>
    <p:sldId id="586" r:id="rId115"/>
    <p:sldId id="598" r:id="rId116"/>
    <p:sldId id="599" r:id="rId117"/>
    <p:sldId id="600" r:id="rId118"/>
    <p:sldId id="601" r:id="rId119"/>
    <p:sldId id="576" r:id="rId1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FDDF0C2D-5679-417A-8C95-E276495EEEBA}">
          <p14:sldIdLst>
            <p14:sldId id="380"/>
            <p14:sldId id="671"/>
            <p14:sldId id="673"/>
            <p14:sldId id="674"/>
            <p14:sldId id="738"/>
            <p14:sldId id="739"/>
            <p14:sldId id="742"/>
            <p14:sldId id="740"/>
            <p14:sldId id="658"/>
            <p14:sldId id="726"/>
            <p14:sldId id="734"/>
            <p14:sldId id="678"/>
            <p14:sldId id="681"/>
            <p14:sldId id="680"/>
            <p14:sldId id="684"/>
            <p14:sldId id="685"/>
            <p14:sldId id="686"/>
            <p14:sldId id="720"/>
            <p14:sldId id="651"/>
            <p14:sldId id="728"/>
            <p14:sldId id="700"/>
            <p14:sldId id="597"/>
            <p14:sldId id="735"/>
            <p14:sldId id="701"/>
            <p14:sldId id="743"/>
            <p14:sldId id="638"/>
            <p14:sldId id="736"/>
            <p14:sldId id="737"/>
            <p14:sldId id="744"/>
            <p14:sldId id="595"/>
            <p14:sldId id="590"/>
            <p14:sldId id="531"/>
            <p14:sldId id="604"/>
            <p14:sldId id="603"/>
            <p14:sldId id="533"/>
            <p14:sldId id="534"/>
            <p14:sldId id="535"/>
            <p14:sldId id="536"/>
            <p14:sldId id="537"/>
            <p14:sldId id="538"/>
            <p14:sldId id="539"/>
            <p14:sldId id="540"/>
            <p14:sldId id="541"/>
            <p14:sldId id="542"/>
            <p14:sldId id="591"/>
            <p14:sldId id="543"/>
            <p14:sldId id="605"/>
            <p14:sldId id="602"/>
            <p14:sldId id="545"/>
            <p14:sldId id="546"/>
            <p14:sldId id="547"/>
            <p14:sldId id="548"/>
            <p14:sldId id="552"/>
            <p14:sldId id="553"/>
            <p14:sldId id="549"/>
            <p14:sldId id="550"/>
            <p14:sldId id="551"/>
            <p14:sldId id="614"/>
            <p14:sldId id="594"/>
            <p14:sldId id="556"/>
            <p14:sldId id="606"/>
            <p14:sldId id="615"/>
            <p14:sldId id="465"/>
            <p14:sldId id="557"/>
            <p14:sldId id="558"/>
            <p14:sldId id="559"/>
            <p14:sldId id="560"/>
            <p14:sldId id="561"/>
            <p14:sldId id="562"/>
            <p14:sldId id="563"/>
            <p14:sldId id="593"/>
            <p14:sldId id="566"/>
            <p14:sldId id="567"/>
            <p14:sldId id="596"/>
            <p14:sldId id="488"/>
            <p14:sldId id="817"/>
            <p14:sldId id="818"/>
            <p14:sldId id="819"/>
          </p14:sldIdLst>
        </p14:section>
        <p14:section name="Correlation &amp; Example I" id="{B3D1FCF0-75C4-4981-A3DE-4C9E682D84A4}">
          <p14:sldIdLst>
            <p14:sldId id="809"/>
            <p14:sldId id="806"/>
            <p14:sldId id="808"/>
            <p14:sldId id="807"/>
            <p14:sldId id="811"/>
            <p14:sldId id="821"/>
            <p14:sldId id="810"/>
            <p14:sldId id="822"/>
            <p14:sldId id="815"/>
            <p14:sldId id="816"/>
            <p14:sldId id="823"/>
          </p14:sldIdLst>
        </p14:section>
        <p14:section name="Non-linear Filters" id="{D5C7AD1F-C29A-439E-BB83-DCCE889A65A5}">
          <p14:sldIdLst>
            <p14:sldId id="483"/>
            <p14:sldId id="478"/>
            <p14:sldId id="490"/>
            <p14:sldId id="491"/>
            <p14:sldId id="492"/>
            <p14:sldId id="484"/>
            <p14:sldId id="493"/>
            <p14:sldId id="494"/>
            <p14:sldId id="495"/>
            <p14:sldId id="498"/>
            <p14:sldId id="496"/>
            <p14:sldId id="497"/>
            <p14:sldId id="485"/>
            <p14:sldId id="439"/>
            <p14:sldId id="513"/>
            <p14:sldId id="820"/>
          </p14:sldIdLst>
        </p14:section>
        <p14:section name="Faking Tilt Shift" id="{D8DC0435-A8A2-469F-808F-5C0670D4B1A6}">
          <p14:sldIdLst>
            <p14:sldId id="584"/>
            <p14:sldId id="585"/>
            <p14:sldId id="586"/>
            <p14:sldId id="598"/>
            <p14:sldId id="599"/>
            <p14:sldId id="600"/>
            <p14:sldId id="601"/>
            <p14:sldId id="5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9" autoAdjust="0"/>
    <p:restoredTop sz="74417" autoAdjust="0"/>
  </p:normalViewPr>
  <p:slideViewPr>
    <p:cSldViewPr>
      <p:cViewPr varScale="1">
        <p:scale>
          <a:sx n="60" d="100"/>
          <a:sy n="60" d="100"/>
        </p:scale>
        <p:origin x="2040" y="48"/>
      </p:cViewPr>
      <p:guideLst>
        <p:guide orient="horz" pos="2160"/>
        <p:guide pos="2880"/>
      </p:guideLst>
    </p:cSldViewPr>
  </p:slideViewPr>
  <p:outlineViewPr>
    <p:cViewPr>
      <p:scale>
        <a:sx n="33" d="100"/>
        <a:sy n="33" d="100"/>
      </p:scale>
      <p:origin x="0" y="12933"/>
    </p:cViewPr>
    <p:sldLst>
      <p:sld r:id="rId1" collapse="1"/>
      <p:sld r:id="rId2" collapse="1"/>
      <p:sld r:id="rId3" collapse="1"/>
      <p:sld r:id="rId4"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slide" Target="slides/slide83.xml"/><Relationship Id="rId95" Type="http://schemas.openxmlformats.org/officeDocument/2006/relationships/slide" Target="slides/slide88.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13" Type="http://schemas.openxmlformats.org/officeDocument/2006/relationships/slide" Target="slides/slide106.xml"/><Relationship Id="rId118" Type="http://schemas.openxmlformats.org/officeDocument/2006/relationships/slide" Target="slides/slide11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slide" Target="slides/slide101.xml"/><Relationship Id="rId116" Type="http://schemas.openxmlformats.org/officeDocument/2006/relationships/slide" Target="slides/slide109.xml"/><Relationship Id="rId124"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slide" Target="slides/slide10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slide" Target="slides/slide107.xml"/><Relationship Id="rId119" Type="http://schemas.openxmlformats.org/officeDocument/2006/relationships/slide" Target="slides/slide112.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s>
</file>

<file path=ppt/_rels/viewProps.xml.rels><?xml version="1.0" encoding="UTF-8" standalone="yes"?>
<Relationships xmlns="http://schemas.openxmlformats.org/package/2006/relationships"><Relationship Id="rId3" Type="http://schemas.openxmlformats.org/officeDocument/2006/relationships/slide" Target="slides/slide102.xml"/><Relationship Id="rId2" Type="http://schemas.openxmlformats.org/officeDocument/2006/relationships/slide" Target="slides/slide95.xml"/><Relationship Id="rId1" Type="http://schemas.openxmlformats.org/officeDocument/2006/relationships/slide" Target="slides/slide91.xml"/><Relationship Id="rId4" Type="http://schemas.openxmlformats.org/officeDocument/2006/relationships/slide" Target="slides/slide10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6.wmf"/><Relationship Id="rId4" Type="http://schemas.openxmlformats.org/officeDocument/2006/relationships/image" Target="../media/image3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36.wmf"/><Relationship Id="rId4" Type="http://schemas.openxmlformats.org/officeDocument/2006/relationships/image" Target="../media/image3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36.wmf"/><Relationship Id="rId4"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36.wmf"/><Relationship Id="rId4"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36.wmf"/><Relationship Id="rId4" Type="http://schemas.openxmlformats.org/officeDocument/2006/relationships/image" Target="../media/image3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36.wmf"/><Relationship Id="rId4"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36.wmf"/><Relationship Id="rId4"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image" Target="../media/image7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image" Target="../media/image7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36.wmf"/><Relationship Id="rId4" Type="http://schemas.openxmlformats.org/officeDocument/2006/relationships/image" Target="../media/image33.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36.wmf"/><Relationship Id="rId4" Type="http://schemas.openxmlformats.org/officeDocument/2006/relationships/image" Target="../media/image33.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3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87195DA-C8D4-4D1F-AF20-C12BB6DD0220}" type="datetimeFigureOut">
              <a:rPr lang="en-US"/>
              <a:pPr>
                <a:defRPr/>
              </a:pPr>
              <a:t>2/1/2019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EBB0408-F7D0-4348-886E-24DD55A4A6FC}" type="slidenum">
              <a:rPr lang="en-US"/>
              <a:pPr>
                <a:defRPr/>
              </a:pPr>
              <a:t>‹#›</a:t>
            </a:fld>
            <a:endParaRPr lang="en-US"/>
          </a:p>
        </p:txBody>
      </p:sp>
    </p:spTree>
    <p:extLst>
      <p:ext uri="{BB962C8B-B14F-4D97-AF65-F5344CB8AC3E}">
        <p14:creationId xmlns:p14="http://schemas.microsoft.com/office/powerpoint/2010/main" val="35161451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 no,</a:t>
            </a:r>
            <a:r>
              <a:rPr lang="en-US" baseline="0" dirty="0"/>
              <a:t> wait, sorry, I meant, welcome to the implementation of 20</a:t>
            </a:r>
            <a:r>
              <a:rPr lang="en-US" baseline="30000" dirty="0"/>
              <a:t>th</a:t>
            </a:r>
            <a:r>
              <a:rPr lang="en-US" baseline="0" dirty="0"/>
              <a:t>-century science fiction literature, or a small part of it, where we will learn about computer or machine or robot vision.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4</a:t>
            </a:fld>
            <a:endParaRPr lang="en-US"/>
          </a:p>
        </p:txBody>
      </p:sp>
    </p:spTree>
    <p:extLst>
      <p:ext uri="{BB962C8B-B14F-4D97-AF65-F5344CB8AC3E}">
        <p14:creationId xmlns:p14="http://schemas.microsoft.com/office/powerpoint/2010/main" val="1605603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Here’s more info on matplotlib’s display of colormaps - https://matplotlib.org/tutorials/colors/colormaps.html</a:t>
            </a:r>
          </a:p>
        </p:txBody>
      </p:sp>
      <p:sp>
        <p:nvSpPr>
          <p:cNvPr id="4" name="Slide Number Placeholder 3"/>
          <p:cNvSpPr>
            <a:spLocks noGrp="1"/>
          </p:cNvSpPr>
          <p:nvPr>
            <p:ph type="sldNum" sz="quarter" idx="5"/>
          </p:nvPr>
        </p:nvSpPr>
        <p:spPr/>
        <p:txBody>
          <a:bodyPr/>
          <a:lstStyle/>
          <a:p>
            <a:pPr>
              <a:defRPr/>
            </a:pPr>
            <a:fld id="{3EBB0408-F7D0-4348-886E-24DD55A4A6FC}" type="slidenum">
              <a:rPr lang="en-US" smtClean="0"/>
              <a:pPr>
                <a:defRPr/>
              </a:pPr>
              <a:t>5</a:t>
            </a:fld>
            <a:endParaRPr lang="en-US"/>
          </a:p>
        </p:txBody>
      </p:sp>
    </p:spTree>
    <p:extLst>
      <p:ext uri="{BB962C8B-B14F-4D97-AF65-F5344CB8AC3E}">
        <p14:creationId xmlns:p14="http://schemas.microsoft.com/office/powerpoint/2010/main" val="2604557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Zoran and Weiss: “In the context of this work, a natural image would be the result of taking an ordinary digital camera, pointing it somewhere in the world and pressing the shutter button.“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0461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Zoran and Weiss: “In the context of this work, a natural image would be the result of taking an ordinary digital camera, pointing it somewhere in the world and pressing the shutter button.“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3795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pixel?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8511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pixel?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7056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Danny Alexander, UCL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9681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fMRI - </a:t>
            </a:r>
            <a:r>
              <a:rPr lang="en-US" sz="1200" kern="1200" dirty="0">
                <a:solidFill>
                  <a:schemeClr val="tx1"/>
                </a:solidFill>
                <a:effectLst/>
                <a:latin typeface="+mn-lt"/>
                <a:ea typeface="+mn-ea"/>
                <a:cs typeface="+mn-cs"/>
              </a:rPr>
              <a:t>changes in blood flow</a:t>
            </a:r>
            <a:r>
              <a:rPr lang="en-US" sz="1200" kern="1200" baseline="0" dirty="0">
                <a:solidFill>
                  <a:schemeClr val="tx1"/>
                </a:solidFill>
                <a:effectLst/>
                <a:latin typeface="+mn-lt"/>
                <a:ea typeface="+mn-ea"/>
                <a:cs typeface="+mn-cs"/>
              </a:rPr>
              <a:t> in the brain </a:t>
            </a:r>
            <a:r>
              <a:rPr lang="en-US" sz="1200" kern="1200" dirty="0">
                <a:solidFill>
                  <a:schemeClr val="tx1"/>
                </a:solidFill>
                <a:effectLst/>
                <a:latin typeface="+mn-lt"/>
                <a:ea typeface="+mn-ea"/>
                <a:cs typeface="+mn-cs"/>
              </a:rPr>
              <a:t>associated with neural activity</a:t>
            </a:r>
          </a:p>
          <a:p>
            <a:r>
              <a:rPr lang="en-US" dirty="0"/>
              <a:t>http://radiologykey.com/wp-content/uploads/2016/01/9781604063325_c014_f004.jpg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9596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pixel?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5687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 a pixel is not a little square?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8379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kinds of issues might cause this?</a:t>
            </a:r>
          </a:p>
          <a:p>
            <a:r>
              <a:rPr lang="en-US" dirty="0"/>
              <a:t>Difference</a:t>
            </a:r>
            <a:r>
              <a:rPr lang="en-US" baseline="0" dirty="0"/>
              <a:t> between geometric resolution and spatial resolution.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8674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Real valued function will get digital values – integer values </a:t>
            </a:r>
          </a:p>
          <a:p>
            <a:r>
              <a:rPr lang="en-US" sz="1200" b="0" i="0" u="none" strike="noStrike" kern="1200" baseline="0" dirty="0">
                <a:solidFill>
                  <a:schemeClr val="tx1"/>
                </a:solidFill>
                <a:latin typeface="+mn-lt"/>
                <a:ea typeface="+mn-ea"/>
                <a:cs typeface="+mn-cs"/>
              </a:rPr>
              <a:t>• Quantization is </a:t>
            </a:r>
            <a:r>
              <a:rPr lang="en-US" sz="1200" b="0" i="0" u="none" strike="noStrike" kern="1200" baseline="0" dirty="0" err="1">
                <a:solidFill>
                  <a:schemeClr val="tx1"/>
                </a:solidFill>
                <a:latin typeface="+mn-lt"/>
                <a:ea typeface="+mn-ea"/>
                <a:cs typeface="+mn-cs"/>
              </a:rPr>
              <a:t>lossy</a:t>
            </a:r>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 After quantization, the original signal cannot be reconstructed anymore </a:t>
            </a:r>
          </a:p>
          <a:p>
            <a:r>
              <a:rPr lang="en-US" sz="1200" b="0" i="0" u="none" strike="noStrike" kern="1200" baseline="0" dirty="0">
                <a:solidFill>
                  <a:schemeClr val="tx1"/>
                </a:solidFill>
                <a:latin typeface="+mn-lt"/>
                <a:ea typeface="+mn-ea"/>
                <a:cs typeface="+mn-cs"/>
              </a:rPr>
              <a:t>• This is in contrast to sampling, as a sampled but not quantized signal </a:t>
            </a:r>
            <a:r>
              <a:rPr lang="en-US" sz="1200" b="1" i="0" u="none" strike="noStrike" kern="1200" baseline="0" dirty="0">
                <a:solidFill>
                  <a:schemeClr val="tx1"/>
                </a:solidFill>
                <a:latin typeface="+mn-lt"/>
                <a:ea typeface="+mn-ea"/>
                <a:cs typeface="+mn-cs"/>
              </a:rPr>
              <a:t>can </a:t>
            </a:r>
            <a:r>
              <a:rPr lang="en-US" sz="1200" b="0" i="0" u="none" strike="noStrike" kern="1200" baseline="0" dirty="0">
                <a:solidFill>
                  <a:schemeClr val="tx1"/>
                </a:solidFill>
                <a:latin typeface="+mn-lt"/>
                <a:ea typeface="+mn-ea"/>
                <a:cs typeface="+mn-cs"/>
              </a:rPr>
              <a:t>be reconstructed. </a:t>
            </a:r>
          </a:p>
          <a:p>
            <a:r>
              <a:rPr lang="en-US" sz="1200" b="0" i="0" u="none" strike="noStrike" kern="1200" baseline="0" dirty="0">
                <a:solidFill>
                  <a:schemeClr val="tx1"/>
                </a:solidFill>
                <a:latin typeface="+mn-lt"/>
                <a:ea typeface="+mn-ea"/>
                <a:cs typeface="+mn-cs"/>
              </a:rPr>
              <a:t>• Simple quantization uses equally spaced levels with k intervals </a:t>
            </a:r>
          </a:p>
          <a:p>
            <a:endParaRPr lang="en-US" dirty="0"/>
          </a:p>
          <a:p>
            <a:r>
              <a:rPr lang="en-US" dirty="0"/>
              <a:t>Figure 2.16 from </a:t>
            </a:r>
            <a:r>
              <a:rPr lang="en-US" dirty="0" err="1"/>
              <a:t>Szeliski</a:t>
            </a:r>
            <a:r>
              <a:rPr lang="en-US" dirty="0"/>
              <a:t> textbook.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3944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http://benthomas.net.au/cityshrinker/eilz24txaul9s1hx5prqr0ta5y8nvl</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30</a:t>
            </a:fld>
            <a:endParaRPr lang="en-US"/>
          </a:p>
        </p:txBody>
      </p:sp>
    </p:spTree>
    <p:extLst>
      <p:ext uri="{BB962C8B-B14F-4D97-AF65-F5344CB8AC3E}">
        <p14:creationId xmlns:p14="http://schemas.microsoft.com/office/powerpoint/2010/main" val="3741118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F60A6D6-689B-4B46-838E-0F8061D9F006}" type="slidenum">
              <a:rPr lang="en-US" altLang="en-US">
                <a:solidFill>
                  <a:prstClr val="black"/>
                </a:solidFill>
                <a:latin typeface="Calibri" panose="020F0502020204030204" pitchFamily="34" charset="0"/>
              </a:rPr>
              <a:pPr eaLnBrk="1" hangingPunct="1"/>
              <a:t>36</a:t>
            </a:fld>
            <a:endParaRPr lang="en-US" altLang="en-US">
              <a:solidFill>
                <a:prstClr val="black"/>
              </a:solidFill>
              <a:latin typeface="Calibri" panose="020F0502020204030204" pitchFamily="34" charset="0"/>
            </a:endParaRPr>
          </a:p>
        </p:txBody>
      </p:sp>
      <p:sp>
        <p:nvSpPr>
          <p:cNvPr id="80899"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3495414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9436F3-0D03-45D2-B099-377BF8E2C0A5}" type="slidenum">
              <a:rPr lang="en-US" altLang="en-US">
                <a:solidFill>
                  <a:prstClr val="black"/>
                </a:solidFill>
                <a:latin typeface="Calibri" panose="020F0502020204030204" pitchFamily="34" charset="0"/>
              </a:rPr>
              <a:pPr eaLnBrk="1" hangingPunct="1"/>
              <a:t>37</a:t>
            </a:fld>
            <a:endParaRPr lang="en-US" altLang="en-US">
              <a:solidFill>
                <a:prstClr val="black"/>
              </a:solidFill>
              <a:latin typeface="Calibri" panose="020F0502020204030204" pitchFamily="34" charset="0"/>
            </a:endParaRPr>
          </a:p>
        </p:txBody>
      </p:sp>
      <p:sp>
        <p:nvSpPr>
          <p:cNvPr id="81923"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937575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2E1DD7-FF0B-4A5D-8518-00EA74A02F58}" type="slidenum">
              <a:rPr lang="en-US" altLang="en-US">
                <a:solidFill>
                  <a:prstClr val="black"/>
                </a:solidFill>
                <a:latin typeface="Calibri" panose="020F0502020204030204" pitchFamily="34" charset="0"/>
              </a:rPr>
              <a:pPr eaLnBrk="1" hangingPunct="1"/>
              <a:t>38</a:t>
            </a:fld>
            <a:endParaRPr lang="en-US" altLang="en-US">
              <a:solidFill>
                <a:prstClr val="black"/>
              </a:solidFill>
              <a:latin typeface="Calibri" panose="020F0502020204030204" pitchFamily="34" charset="0"/>
            </a:endParaRPr>
          </a:p>
        </p:txBody>
      </p:sp>
      <p:sp>
        <p:nvSpPr>
          <p:cNvPr id="82947"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736857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1A2054-6B15-41C9-9E8D-F3547F3D9EFF}" type="slidenum">
              <a:rPr lang="en-US" altLang="en-US">
                <a:solidFill>
                  <a:prstClr val="black"/>
                </a:solidFill>
                <a:latin typeface="Calibri" panose="020F0502020204030204" pitchFamily="34" charset="0"/>
              </a:rPr>
              <a:pPr eaLnBrk="1" hangingPunct="1"/>
              <a:t>39</a:t>
            </a:fld>
            <a:endParaRPr lang="en-US" altLang="en-US">
              <a:solidFill>
                <a:prstClr val="black"/>
              </a:solidFill>
              <a:latin typeface="Calibri" panose="020F0502020204030204" pitchFamily="34" charset="0"/>
            </a:endParaRPr>
          </a:p>
        </p:txBody>
      </p:sp>
      <p:sp>
        <p:nvSpPr>
          <p:cNvPr id="83971"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3807505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7F101F-2B19-4FAA-9E95-F533E70DE437}" type="slidenum">
              <a:rPr lang="en-US" altLang="en-US">
                <a:solidFill>
                  <a:prstClr val="black"/>
                </a:solidFill>
                <a:latin typeface="Calibri" panose="020F0502020204030204" pitchFamily="34" charset="0"/>
              </a:rPr>
              <a:pPr eaLnBrk="1" hangingPunct="1"/>
              <a:t>40</a:t>
            </a:fld>
            <a:endParaRPr lang="en-US" altLang="en-US">
              <a:solidFill>
                <a:prstClr val="black"/>
              </a:solidFill>
              <a:latin typeface="Calibri" panose="020F0502020204030204" pitchFamily="34" charset="0"/>
            </a:endParaRPr>
          </a:p>
        </p:txBody>
      </p:sp>
      <p:sp>
        <p:nvSpPr>
          <p:cNvPr id="84995"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3026738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3B7F2C-1E38-4F95-965C-5A05BED0D891}" type="slidenum">
              <a:rPr lang="en-US" altLang="en-US">
                <a:solidFill>
                  <a:prstClr val="black"/>
                </a:solidFill>
                <a:latin typeface="Calibri" panose="020F0502020204030204" pitchFamily="34" charset="0"/>
              </a:rPr>
              <a:pPr eaLnBrk="1" hangingPunct="1"/>
              <a:t>41</a:t>
            </a:fld>
            <a:endParaRPr lang="en-US" altLang="en-US">
              <a:solidFill>
                <a:prstClr val="black"/>
              </a:solidFill>
              <a:latin typeface="Calibri" panose="020F0502020204030204" pitchFamily="34" charset="0"/>
            </a:endParaRPr>
          </a:p>
        </p:txBody>
      </p:sp>
      <p:sp>
        <p:nvSpPr>
          <p:cNvPr id="86019"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2091407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E51B41-8DDD-491A-A25F-DCB9443C1C0B}" type="slidenum">
              <a:rPr lang="en-US" altLang="en-US">
                <a:solidFill>
                  <a:prstClr val="black"/>
                </a:solidFill>
                <a:latin typeface="Calibri" panose="020F0502020204030204" pitchFamily="34" charset="0"/>
              </a:rPr>
              <a:pPr eaLnBrk="1" hangingPunct="1"/>
              <a:t>42</a:t>
            </a:fld>
            <a:endParaRPr lang="en-US" altLang="en-US">
              <a:solidFill>
                <a:prstClr val="black"/>
              </a:solidFill>
              <a:latin typeface="Calibri" panose="020F0502020204030204" pitchFamily="34" charset="0"/>
            </a:endParaRPr>
          </a:p>
        </p:txBody>
      </p:sp>
      <p:sp>
        <p:nvSpPr>
          <p:cNvPr id="87043"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1846423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00801C-4353-4B1C-A021-89D58AD01B8F}" type="slidenum">
              <a:rPr lang="en-US" altLang="en-US">
                <a:solidFill>
                  <a:prstClr val="black"/>
                </a:solidFill>
                <a:latin typeface="Calibri" panose="020F0502020204030204" pitchFamily="34" charset="0"/>
              </a:rPr>
              <a:pPr eaLnBrk="1" hangingPunct="1"/>
              <a:t>43</a:t>
            </a:fld>
            <a:endParaRPr lang="en-US" altLang="en-US">
              <a:solidFill>
                <a:prstClr val="black"/>
              </a:solidFill>
              <a:latin typeface="Calibri" panose="020F0502020204030204" pitchFamily="34" charset="0"/>
            </a:endParaRPr>
          </a:p>
        </p:txBody>
      </p:sp>
      <p:sp>
        <p:nvSpPr>
          <p:cNvPr id="88067"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2967101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362F8D7-23E9-4695-B427-4D258D242D26}" type="slidenum">
              <a:rPr lang="en-US" altLang="en-US">
                <a:solidFill>
                  <a:prstClr val="black"/>
                </a:solidFill>
                <a:latin typeface="Calibri" panose="020F0502020204030204" pitchFamily="34" charset="0"/>
              </a:rPr>
              <a:pPr eaLnBrk="1" hangingPunct="1"/>
              <a:t>49</a:t>
            </a:fld>
            <a:endParaRPr lang="en-US" altLang="en-US">
              <a:solidFill>
                <a:prstClr val="black"/>
              </a:solidFill>
              <a:latin typeface="Calibri" panose="020F0502020204030204" pitchFamily="34" charset="0"/>
            </a:endParaRPr>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370536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4179BA-3DF4-447D-85CA-D3D39FBFD2FD}" type="slidenum">
              <a:rPr lang="en-US" altLang="en-US">
                <a:solidFill>
                  <a:prstClr val="black"/>
                </a:solidFill>
                <a:latin typeface="Calibri" panose="020F0502020204030204" pitchFamily="34" charset="0"/>
              </a:rPr>
              <a:pPr eaLnBrk="1" hangingPunct="1"/>
              <a:t>50</a:t>
            </a:fld>
            <a:endParaRPr lang="en-US" altLang="en-US">
              <a:solidFill>
                <a:prstClr val="black"/>
              </a:solidFill>
              <a:latin typeface="Calibri" panose="020F0502020204030204" pitchFamily="34" charset="0"/>
            </a:endParaRPr>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555662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406A51-AA08-4AB1-AF56-8A646C85724F}" type="slidenum">
              <a:rPr lang="en-US" altLang="en-US">
                <a:solidFill>
                  <a:prstClr val="black"/>
                </a:solidFill>
                <a:latin typeface="Calibri" panose="020F0502020204030204" pitchFamily="34" charset="0"/>
              </a:rPr>
              <a:pPr eaLnBrk="1" hangingPunct="1"/>
              <a:t>51</a:t>
            </a:fld>
            <a:endParaRPr lang="en-US" altLang="en-US">
              <a:solidFill>
                <a:prstClr val="black"/>
              </a:solidFill>
              <a:latin typeface="Calibri" panose="020F0502020204030204" pitchFamily="34"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5576026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885407-F358-4B5A-8B99-3C173D13924C}" type="slidenum">
              <a:rPr lang="en-US" altLang="en-US">
                <a:solidFill>
                  <a:prstClr val="black"/>
                </a:solidFill>
                <a:latin typeface="Calibri" panose="020F0502020204030204" pitchFamily="34" charset="0"/>
              </a:rPr>
              <a:pPr eaLnBrk="1" hangingPunct="1"/>
              <a:t>52</a:t>
            </a:fld>
            <a:endParaRPr lang="en-US" altLang="en-US">
              <a:solidFill>
                <a:prstClr val="black"/>
              </a:solidFill>
              <a:latin typeface="Calibri" panose="020F0502020204030204" pitchFamily="34" charset="0"/>
            </a:endParaRPr>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8627437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Questions at this point?</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30585A-45D5-41B7-8D7C-4008065DEE68}" type="slidenum">
              <a:rPr lang="en-US" altLang="en-US">
                <a:solidFill>
                  <a:prstClr val="black"/>
                </a:solidFill>
                <a:latin typeface="Calibri" panose="020F0502020204030204" pitchFamily="34" charset="0"/>
              </a:rPr>
              <a:pPr eaLnBrk="1" hangingPunct="1"/>
              <a:t>54</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6228345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845745-4F42-46BB-B71E-104EC65B523D}" type="slidenum">
              <a:rPr lang="en-US" altLang="en-US">
                <a:solidFill>
                  <a:prstClr val="black"/>
                </a:solidFill>
                <a:latin typeface="Calibri" panose="020F0502020204030204" pitchFamily="34" charset="0"/>
              </a:rPr>
              <a:pPr eaLnBrk="1" hangingPunct="1"/>
              <a:t>55</a:t>
            </a:fld>
            <a:endParaRPr lang="en-US" altLang="en-US">
              <a:solidFill>
                <a:prstClr val="black"/>
              </a:solidFill>
              <a:latin typeface="Calibri" panose="020F0502020204030204" pitchFamily="34" charset="0"/>
            </a:endParaRP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1807720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0C88A6-F86C-435F-ABC1-493B59C832EB}" type="slidenum">
              <a:rPr lang="en-US" altLang="en-US">
                <a:solidFill>
                  <a:prstClr val="black"/>
                </a:solidFill>
                <a:latin typeface="Calibri" panose="020F0502020204030204" pitchFamily="34" charset="0"/>
              </a:rPr>
              <a:pPr eaLnBrk="1" hangingPunct="1"/>
              <a:t>56</a:t>
            </a:fld>
            <a:endParaRPr lang="en-US" altLang="en-US">
              <a:solidFill>
                <a:prstClr val="black"/>
              </a:solidFill>
              <a:latin typeface="Calibri" panose="020F0502020204030204" pitchFamily="34" charset="0"/>
            </a:endParaRPr>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493856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2258D0-1CD3-4BA2-8B5A-7AC61B33B44F}" type="slidenum">
              <a:rPr lang="en-US" altLang="en-US">
                <a:solidFill>
                  <a:prstClr val="black"/>
                </a:solidFill>
                <a:latin typeface="Calibri" panose="020F0502020204030204" pitchFamily="34" charset="0"/>
              </a:rPr>
              <a:pPr eaLnBrk="1" hangingPunct="1"/>
              <a:t>57</a:t>
            </a:fld>
            <a:endParaRPr lang="en-US" altLang="en-US">
              <a:solidFill>
                <a:prstClr val="black"/>
              </a:solidFill>
              <a:latin typeface="Calibri" panose="020F0502020204030204" pitchFamily="34" charset="0"/>
            </a:endParaRPr>
          </a:p>
        </p:txBody>
      </p:sp>
      <p:sp>
        <p:nvSpPr>
          <p:cNvPr id="952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7209930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0BA99E-2DF0-4DED-8163-E72D2AD79A3C}" type="slidenum">
              <a:rPr lang="en-US" altLang="en-US">
                <a:solidFill>
                  <a:prstClr val="black"/>
                </a:solidFill>
                <a:latin typeface="Calibri" panose="020F0502020204030204" pitchFamily="34" charset="0"/>
              </a:rPr>
              <a:pPr eaLnBrk="1" hangingPunct="1"/>
              <a:t>58</a:t>
            </a:fld>
            <a:endParaRPr lang="en-US" altLang="en-US">
              <a:solidFill>
                <a:prstClr val="black"/>
              </a:solidFill>
              <a:latin typeface="Calibri" panose="020F050202020403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6644035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0BA99E-2DF0-4DED-8163-E72D2AD79A3C}" type="slidenum">
              <a:rPr lang="en-US" altLang="en-US">
                <a:solidFill>
                  <a:prstClr val="black"/>
                </a:solidFill>
                <a:latin typeface="Calibri" panose="020F0502020204030204" pitchFamily="34" charset="0"/>
              </a:rPr>
              <a:pPr eaLnBrk="1" hangingPunct="1"/>
              <a:t>59</a:t>
            </a:fld>
            <a:endParaRPr lang="en-US" altLang="en-US">
              <a:solidFill>
                <a:prstClr val="black"/>
              </a:solidFill>
              <a:latin typeface="Calibri" panose="020F050202020403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043296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5A99CD-316D-42E0-B3BC-2583C672A697}" type="slidenum">
              <a:rPr lang="en-US" altLang="en-US">
                <a:solidFill>
                  <a:prstClr val="black"/>
                </a:solidFill>
                <a:latin typeface="Calibri" panose="020F0502020204030204" pitchFamily="34" charset="0"/>
              </a:rPr>
              <a:pPr eaLnBrk="1" hangingPunct="1"/>
              <a:t>60</a:t>
            </a:fld>
            <a:endParaRPr lang="en-US" altLang="en-US">
              <a:solidFill>
                <a:prstClr val="black"/>
              </a:solidFill>
              <a:latin typeface="Calibri" panose="020F0502020204030204" pitchFamily="34" charset="0"/>
            </a:endParaRPr>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f is image</a:t>
            </a:r>
            <a:endParaRPr lang="ru-RU" altLang="en-US"/>
          </a:p>
        </p:txBody>
      </p:sp>
    </p:spTree>
    <p:extLst>
      <p:ext uri="{BB962C8B-B14F-4D97-AF65-F5344CB8AC3E}">
        <p14:creationId xmlns:p14="http://schemas.microsoft.com/office/powerpoint/2010/main" val="2604331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479727-4AF8-4073-94BB-00424CDB9EEB}" type="slidenum">
              <a:rPr lang="en-US" altLang="en-US">
                <a:solidFill>
                  <a:prstClr val="black"/>
                </a:solidFill>
                <a:latin typeface="Calibri" panose="020F0502020204030204" pitchFamily="34" charset="0"/>
              </a:rPr>
              <a:pPr eaLnBrk="1" hangingPunct="1"/>
              <a:t>61</a:t>
            </a:fld>
            <a:endParaRPr lang="en-US" altLang="en-US">
              <a:solidFill>
                <a:prstClr val="black"/>
              </a:solidFill>
              <a:latin typeface="Calibri" panose="020F0502020204030204" pitchFamily="34" charset="0"/>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r>
              <a:rPr lang="en-US" altLang="en-US" dirty="0"/>
              <a:t>David</a:t>
            </a:r>
            <a:r>
              <a:rPr lang="en-US" altLang="en-US" baseline="0" dirty="0"/>
              <a:t> Jacobs @ UMD </a:t>
            </a:r>
            <a:r>
              <a:rPr lang="en-US" altLang="en-US" dirty="0"/>
              <a:t>http://www.cs.umd.edu/~djacobs/CMSC426/Convolution.pdf</a:t>
            </a:r>
          </a:p>
          <a:p>
            <a:pPr eaLnBrk="1" hangingPunct="1"/>
            <a:endParaRPr lang="en-US" altLang="en-US" dirty="0"/>
          </a:p>
          <a:p>
            <a:pPr eaLnBrk="1" hangingPunct="1"/>
            <a:r>
              <a:rPr lang="en-US" altLang="en-US" dirty="0"/>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p>
          <a:p>
            <a:pPr eaLnBrk="1" hangingPunct="1"/>
            <a:r>
              <a:rPr lang="en-US" altLang="en-US" dirty="0"/>
              <a:t> </a:t>
            </a:r>
          </a:p>
          <a:p>
            <a:pPr eaLnBrk="1" hangingPunct="1"/>
            <a:r>
              <a:rPr lang="en-US" altLang="en-US" dirty="0"/>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altLang="en-US" dirty="0"/>
          </a:p>
        </p:txBody>
      </p:sp>
    </p:spTree>
    <p:extLst>
      <p:ext uri="{BB962C8B-B14F-4D97-AF65-F5344CB8AC3E}">
        <p14:creationId xmlns:p14="http://schemas.microsoft.com/office/powerpoint/2010/main" val="28428936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479727-4AF8-4073-94BB-00424CDB9EEB}" type="slidenum">
              <a:rPr lang="en-US" altLang="en-US">
                <a:solidFill>
                  <a:prstClr val="black"/>
                </a:solidFill>
                <a:latin typeface="Calibri" panose="020F0502020204030204" pitchFamily="34" charset="0"/>
              </a:rPr>
              <a:pPr eaLnBrk="1" hangingPunct="1"/>
              <a:t>62</a:t>
            </a:fld>
            <a:endParaRPr lang="en-US" altLang="en-US">
              <a:solidFill>
                <a:prstClr val="black"/>
              </a:solidFill>
              <a:latin typeface="Calibri" panose="020F0502020204030204" pitchFamily="34" charset="0"/>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r>
              <a:rPr lang="en-US" altLang="en-US" dirty="0"/>
              <a:t>David</a:t>
            </a:r>
            <a:r>
              <a:rPr lang="en-US" altLang="en-US" baseline="0" dirty="0"/>
              <a:t> Jacobs @ UMD </a:t>
            </a:r>
            <a:r>
              <a:rPr lang="en-US" altLang="en-US" dirty="0"/>
              <a:t>http://www.cs.umd.edu/~djacobs/CMSC426/Convolution.pdf</a:t>
            </a:r>
          </a:p>
          <a:p>
            <a:pPr eaLnBrk="1" hangingPunct="1"/>
            <a:endParaRPr lang="en-US" altLang="en-US" dirty="0"/>
          </a:p>
          <a:p>
            <a:pPr eaLnBrk="1" hangingPunct="1"/>
            <a:r>
              <a:rPr lang="en-US" altLang="en-US" dirty="0"/>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p>
          <a:p>
            <a:pPr eaLnBrk="1" hangingPunct="1"/>
            <a:r>
              <a:rPr lang="en-US" altLang="en-US" dirty="0"/>
              <a:t> </a:t>
            </a:r>
          </a:p>
          <a:p>
            <a:pPr eaLnBrk="1" hangingPunct="1"/>
            <a:r>
              <a:rPr lang="en-US" altLang="en-US" dirty="0"/>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altLang="en-US" dirty="0"/>
          </a:p>
        </p:txBody>
      </p:sp>
    </p:spTree>
    <p:extLst>
      <p:ext uri="{BB962C8B-B14F-4D97-AF65-F5344CB8AC3E}">
        <p14:creationId xmlns:p14="http://schemas.microsoft.com/office/powerpoint/2010/main" val="2212438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358C5D3-4E1C-425C-8B76-D149936DFB09}"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40894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479727-4AF8-4073-94BB-00424CDB9EEB}" type="slidenum">
              <a:rPr lang="en-US" altLang="en-US">
                <a:solidFill>
                  <a:prstClr val="black"/>
                </a:solidFill>
                <a:latin typeface="Calibri" panose="020F0502020204030204" pitchFamily="34" charset="0"/>
              </a:rPr>
              <a:pPr eaLnBrk="1" hangingPunct="1"/>
              <a:t>64</a:t>
            </a:fld>
            <a:endParaRPr lang="en-US" altLang="en-US">
              <a:solidFill>
                <a:prstClr val="black"/>
              </a:solidFill>
              <a:latin typeface="Calibri" panose="020F0502020204030204" pitchFamily="34" charset="0"/>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r>
              <a:rPr lang="en-US" altLang="en-US" dirty="0"/>
              <a:t>David</a:t>
            </a:r>
            <a:r>
              <a:rPr lang="en-US" altLang="en-US" baseline="0" dirty="0"/>
              <a:t> Jacobs @ UMD </a:t>
            </a:r>
            <a:r>
              <a:rPr lang="en-US" altLang="en-US" dirty="0"/>
              <a:t>http://www.cs.umd.edu/~djacobs/CMSC426/Convolution.pdf</a:t>
            </a:r>
          </a:p>
          <a:p>
            <a:pPr eaLnBrk="1" hangingPunct="1"/>
            <a:endParaRPr lang="en-US" altLang="en-US" dirty="0"/>
          </a:p>
          <a:p>
            <a:pPr eaLnBrk="1" hangingPunct="1"/>
            <a:r>
              <a:rPr lang="en-US" altLang="en-US" dirty="0"/>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p>
          <a:p>
            <a:pPr eaLnBrk="1" hangingPunct="1"/>
            <a:r>
              <a:rPr lang="en-US" altLang="en-US" dirty="0"/>
              <a:t> </a:t>
            </a:r>
          </a:p>
          <a:p>
            <a:pPr eaLnBrk="1" hangingPunct="1"/>
            <a:r>
              <a:rPr lang="en-US" altLang="en-US" dirty="0"/>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lang="ru-RU" altLang="en-US" dirty="0"/>
          </a:p>
        </p:txBody>
      </p:sp>
    </p:spTree>
    <p:extLst>
      <p:ext uri="{BB962C8B-B14F-4D97-AF65-F5344CB8AC3E}">
        <p14:creationId xmlns:p14="http://schemas.microsoft.com/office/powerpoint/2010/main" val="7699891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e^0 = 1, e^-1 = .37, e^-2 = .14, etc.</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3A0D527-A307-4DF0-8A2D-FC748D1F56F1}" type="slidenum">
              <a:rPr lang="en-US" altLang="en-US">
                <a:solidFill>
                  <a:prstClr val="black"/>
                </a:solidFill>
                <a:latin typeface="Calibri" panose="020F0502020204030204" pitchFamily="34" charset="0"/>
              </a:rPr>
              <a:pPr eaLnBrk="1" hangingPunct="1"/>
              <a:t>65</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2411253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9652DE-13FE-4E6D-9597-833EEB1CEBDC}" type="slidenum">
              <a:rPr lang="en-US" altLang="en-US">
                <a:solidFill>
                  <a:prstClr val="black"/>
                </a:solidFill>
                <a:latin typeface="Calibri" panose="020F0502020204030204" pitchFamily="34" charset="0"/>
              </a:rPr>
              <a:pPr eaLnBrk="1" hangingPunct="1"/>
              <a:t>68</a:t>
            </a:fld>
            <a:endParaRPr lang="en-US" altLang="en-US">
              <a:solidFill>
                <a:prstClr val="black"/>
              </a:solidFill>
              <a:latin typeface="Calibri" panose="020F0502020204030204" pitchFamily="34" charset="0"/>
            </a:endParaRPr>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Linear vs. quadratic in mask size</a:t>
            </a:r>
          </a:p>
        </p:txBody>
      </p:sp>
    </p:spTree>
    <p:extLst>
      <p:ext uri="{BB962C8B-B14F-4D97-AF65-F5344CB8AC3E}">
        <p14:creationId xmlns:p14="http://schemas.microsoft.com/office/powerpoint/2010/main" val="24532600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F09A52-45EB-4DFA-921A-6D04CD40D05E}" type="slidenum">
              <a:rPr lang="en-US" altLang="en-US">
                <a:solidFill>
                  <a:prstClr val="black"/>
                </a:solidFill>
                <a:latin typeface="Calibri" panose="020F0502020204030204" pitchFamily="34" charset="0"/>
              </a:rPr>
              <a:pPr eaLnBrk="1" hangingPunct="1"/>
              <a:t>69</a:t>
            </a:fld>
            <a:endParaRPr lang="en-US" altLang="en-US">
              <a:solidFill>
                <a:prstClr val="black"/>
              </a:solidFill>
              <a:latin typeface="Calibri" panose="020F0502020204030204" pitchFamily="34" charset="0"/>
            </a:endParaRPr>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7174789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5B88FD5-8EAA-47C4-9689-ED6DBAA272FA}" type="slidenum">
              <a:rPr lang="en-US" altLang="en-US">
                <a:solidFill>
                  <a:prstClr val="black"/>
                </a:solidFill>
                <a:latin typeface="Calibri" panose="020F0502020204030204" pitchFamily="34" charset="0"/>
              </a:rPr>
              <a:pPr eaLnBrk="1" hangingPunct="1"/>
              <a:t>70</a:t>
            </a:fld>
            <a:endParaRPr lang="en-US" altLang="en-US">
              <a:solidFill>
                <a:prstClr val="black"/>
              </a:solidFill>
              <a:latin typeface="Calibri" panose="020F0502020204030204" pitchFamily="34" charset="0"/>
            </a:endParaRPr>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Convolution vs filtering doesn’t matter here</a:t>
            </a:r>
            <a:r>
              <a:rPr lang="en-US" altLang="en-US" baseline="0" dirty="0"/>
              <a:t> because the filter is symmetric</a:t>
            </a:r>
          </a:p>
          <a:p>
            <a:pPr eaLnBrk="1" hangingPunct="1"/>
            <a:endParaRPr lang="en-US" altLang="en-US" baseline="0" dirty="0"/>
          </a:p>
          <a:p>
            <a:pPr eaLnBrk="1" hangingPunct="1"/>
            <a:r>
              <a:rPr lang="en-US" altLang="en-US" baseline="0" dirty="0"/>
              <a:t>9 multiply-add operations at the top for 2D convolution</a:t>
            </a:r>
          </a:p>
          <a:p>
            <a:pPr eaLnBrk="1" hangingPunct="1"/>
            <a:r>
              <a:rPr lang="en-US" altLang="en-US" baseline="0" dirty="0"/>
              <a:t>~11 multiply-add operations at the bottom for the separable 2D convolution</a:t>
            </a:r>
          </a:p>
          <a:p>
            <a:pPr eaLnBrk="1" hangingPunct="1"/>
            <a:endParaRPr lang="en-US" altLang="en-US" baseline="0" dirty="0"/>
          </a:p>
          <a:p>
            <a:pPr eaLnBrk="1" hangingPunct="1"/>
            <a:endParaRPr lang="en-US" altLang="en-US" baseline="0" dirty="0"/>
          </a:p>
          <a:p>
            <a:pPr eaLnBrk="1" hangingPunct="1"/>
            <a:endParaRPr lang="en-US" altLang="en-US" baseline="0" dirty="0"/>
          </a:p>
          <a:p>
            <a:pPr eaLnBrk="1" hangingPunct="1"/>
            <a:endParaRPr lang="en-US" altLang="en-US" baseline="0" dirty="0"/>
          </a:p>
          <a:p>
            <a:pPr eaLnBrk="1" hangingPunct="1"/>
            <a:endParaRPr lang="en-US" altLang="en-US" baseline="0" dirty="0"/>
          </a:p>
          <a:p>
            <a:pPr eaLnBrk="1" hangingPunct="1"/>
            <a:endParaRPr lang="en-US" altLang="en-US" dirty="0"/>
          </a:p>
        </p:txBody>
      </p:sp>
    </p:spTree>
    <p:extLst>
      <p:ext uri="{BB962C8B-B14F-4D97-AF65-F5344CB8AC3E}">
        <p14:creationId xmlns:p14="http://schemas.microsoft.com/office/powerpoint/2010/main" val="28912363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B6805C-C197-4DA7-9B8F-D8C7ADEF7DAD}" type="slidenum">
              <a:rPr lang="en-US" altLang="en-US">
                <a:solidFill>
                  <a:prstClr val="black"/>
                </a:solidFill>
                <a:latin typeface="Calibri" panose="020F0502020204030204" pitchFamily="34" charset="0"/>
              </a:rPr>
              <a:pPr eaLnBrk="1" hangingPunct="1"/>
              <a:t>71</a:t>
            </a:fld>
            <a:endParaRPr lang="en-US" altLang="en-US">
              <a:solidFill>
                <a:prstClr val="black"/>
              </a:solidFill>
              <a:latin typeface="Calibri" panose="020F0502020204030204" pitchFamily="34" charset="0"/>
            </a:endParaRPr>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https://blogs.mathworks.com/steve/2006/10/04/separable-convolution/</a:t>
            </a:r>
          </a:p>
        </p:txBody>
      </p:sp>
    </p:spTree>
    <p:extLst>
      <p:ext uri="{BB962C8B-B14F-4D97-AF65-F5344CB8AC3E}">
        <p14:creationId xmlns:p14="http://schemas.microsoft.com/office/powerpoint/2010/main" val="17080217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87A8045-DC80-473A-9CFD-17DF1168E738}" type="slidenum">
              <a:rPr lang="en-US" altLang="en-US">
                <a:solidFill>
                  <a:prstClr val="black"/>
                </a:solidFill>
                <a:latin typeface="Calibri" panose="020F0502020204030204" pitchFamily="34" charset="0"/>
              </a:rPr>
              <a:pPr eaLnBrk="1" hangingPunct="1"/>
              <a:t>72</a:t>
            </a:fld>
            <a:endParaRPr lang="en-US" altLang="en-US">
              <a:solidFill>
                <a:prstClr val="black"/>
              </a:solidFill>
              <a:latin typeface="Calibri" panose="020F0502020204030204" pitchFamily="34" charset="0"/>
            </a:endParaRPr>
          </a:p>
        </p:txBody>
      </p:sp>
      <p:sp>
        <p:nvSpPr>
          <p:cNvPr id="105475"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9413275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246015-C3DA-4058-A31E-EE8FBFEAF236}" type="slidenum">
              <a:rPr lang="en-US" altLang="en-US">
                <a:solidFill>
                  <a:prstClr val="black"/>
                </a:solidFill>
                <a:latin typeface="Calibri" panose="020F0502020204030204" pitchFamily="34" charset="0"/>
              </a:rPr>
              <a:pPr eaLnBrk="1" hangingPunct="1"/>
              <a:t>73</a:t>
            </a:fld>
            <a:endParaRPr lang="en-US" altLang="en-US">
              <a:solidFill>
                <a:prstClr val="black"/>
              </a:solidFill>
              <a:latin typeface="Calibri" panose="020F0502020204030204" pitchFamily="34" charset="0"/>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ru-RU" altLang="en-US"/>
          </a:p>
        </p:txBody>
      </p:sp>
    </p:spTree>
    <p:extLst>
      <p:ext uri="{BB962C8B-B14F-4D97-AF65-F5344CB8AC3E}">
        <p14:creationId xmlns:p14="http://schemas.microsoft.com/office/powerpoint/2010/main" val="3752260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Look at a second filter which is an</a:t>
            </a:r>
            <a:r>
              <a:rPr lang="en-US" baseline="0" dirty="0"/>
              <a:t> ‘edge detection’ filter</a:t>
            </a:r>
          </a:p>
          <a:p>
            <a:pPr marL="171450" indent="-171450">
              <a:buFontTx/>
              <a:buChar char="-"/>
            </a:pPr>
            <a:r>
              <a:rPr lang="en-US" dirty="0"/>
              <a:t>Negative numbers</a:t>
            </a:r>
          </a:p>
          <a:p>
            <a:pPr marL="171450" indent="-171450">
              <a:buFontTx/>
              <a:buChar char="-"/>
            </a:pPr>
            <a:r>
              <a:rPr lang="en-US" dirty="0"/>
              <a:t>Oh. Well,</a:t>
            </a:r>
            <a:r>
              <a:rPr lang="en-US" baseline="0" dirty="0"/>
              <a:t> let’s take the absolute value (the magnitude)</a:t>
            </a:r>
          </a:p>
          <a:p>
            <a:pPr marL="171450" indent="-171450">
              <a:buFontTx/>
              <a:buChar char="-"/>
            </a:pPr>
            <a:r>
              <a:rPr lang="en-US" baseline="0" dirty="0"/>
              <a:t>Add the mean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27970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Courier New" panose="02070309020205020404" pitchFamily="49" charset="0"/>
                <a:cs typeface="Courier New" panose="02070309020205020404" pitchFamily="49" charset="0"/>
              </a:rPr>
              <a:t>a) G = D * B </a:t>
            </a:r>
          </a:p>
          <a:p>
            <a:r>
              <a:rPr lang="en-US" altLang="en-US" dirty="0">
                <a:latin typeface="Courier New" panose="02070309020205020404" pitchFamily="49" charset="0"/>
                <a:cs typeface="Courier New" panose="02070309020205020404" pitchFamily="49" charset="0"/>
              </a:rPr>
              <a:t>b) A = B * C</a:t>
            </a:r>
          </a:p>
          <a:p>
            <a:r>
              <a:rPr lang="en-US" altLang="en-US" dirty="0">
                <a:latin typeface="Courier New" panose="02070309020205020404" pitchFamily="49" charset="0"/>
                <a:cs typeface="Courier New" panose="02070309020205020404" pitchFamily="49" charset="0"/>
              </a:rPr>
              <a:t>c) F = D * E</a:t>
            </a:r>
          </a:p>
          <a:p>
            <a:r>
              <a:rPr lang="en-US" altLang="en-US" dirty="0">
                <a:latin typeface="Courier New" panose="02070309020205020404" pitchFamily="49" charset="0"/>
                <a:cs typeface="Courier New" panose="02070309020205020404" pitchFamily="49" charset="0"/>
              </a:rPr>
              <a:t>d) I = D * D</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786616-772A-48C6-9053-A43813ECC32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620720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0BA99E-2DF0-4DED-8163-E72D2AD79A3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128643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0BA99E-2DF0-4DED-8163-E72D2AD79A3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6627780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1100138" y="673100"/>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a:t>Better at salt’n’pepper noise</a:t>
            </a:r>
          </a:p>
          <a:p>
            <a:pPr eaLnBrk="1" hangingPunct="1"/>
            <a:r>
              <a:rPr lang="en-US" altLang="en-US"/>
              <a:t>Not convolution: try a region with 1’s and a 2, and then 1’s and a 3</a:t>
            </a:r>
          </a:p>
        </p:txBody>
      </p:sp>
    </p:spTree>
    <p:extLst>
      <p:ext uri="{BB962C8B-B14F-4D97-AF65-F5344CB8AC3E}">
        <p14:creationId xmlns:p14="http://schemas.microsoft.com/office/powerpoint/2010/main" val="16599827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3B7F2C-1E38-4F95-965C-5A05BED0D89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6019"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9491074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E51B41-8DDD-491A-A25F-DCB9443C1C0B}"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7043"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ones, divide by 9</a:t>
            </a:r>
          </a:p>
        </p:txBody>
      </p:sp>
    </p:spTree>
    <p:extLst>
      <p:ext uri="{BB962C8B-B14F-4D97-AF65-F5344CB8AC3E}">
        <p14:creationId xmlns:p14="http://schemas.microsoft.com/office/powerpoint/2010/main" val="42451434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E51B41-8DDD-491A-A25F-DCB9443C1C0B}"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7043" name="Rectangle 2"/>
          <p:cNvSpPr>
            <a:spLocks noGrp="1" noRot="1" noChangeAspect="1" noChangeArrowheads="1" noTextEdit="1"/>
          </p:cNvSpPr>
          <p:nvPr>
            <p:ph type="sldImg"/>
          </p:nvPr>
        </p:nvSpPr>
        <p:spPr bwMode="auto">
          <a:xfrm>
            <a:off x="-200025" y="382588"/>
            <a:ext cx="7264400"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Answer is 90.</a:t>
            </a:r>
          </a:p>
        </p:txBody>
      </p:sp>
    </p:spTree>
    <p:extLst>
      <p:ext uri="{BB962C8B-B14F-4D97-AF65-F5344CB8AC3E}">
        <p14:creationId xmlns:p14="http://schemas.microsoft.com/office/powerpoint/2010/main" val="39705198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1100138" y="673100"/>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Better at </a:t>
            </a:r>
            <a:r>
              <a:rPr lang="en-US" altLang="en-US" dirty="0" err="1"/>
              <a:t>salt’n’pepper</a:t>
            </a:r>
            <a:r>
              <a:rPr lang="en-US" altLang="en-US" dirty="0"/>
              <a:t> noise</a:t>
            </a:r>
          </a:p>
        </p:txBody>
      </p:sp>
    </p:spTree>
    <p:extLst>
      <p:ext uri="{BB962C8B-B14F-4D97-AF65-F5344CB8AC3E}">
        <p14:creationId xmlns:p14="http://schemas.microsoft.com/office/powerpoint/2010/main" val="40198343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not the latest smash hit from early 90’s hip hop group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204657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not the latest smash hit from early 90’s hip hop group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58488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1100138" y="673100"/>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Answer: Not convolution: try a region with 1’s and a 2, and then 1’s and a 3</a:t>
            </a:r>
          </a:p>
        </p:txBody>
      </p:sp>
    </p:spTree>
    <p:extLst>
      <p:ext uri="{BB962C8B-B14F-4D97-AF65-F5344CB8AC3E}">
        <p14:creationId xmlns:p14="http://schemas.microsoft.com/office/powerpoint/2010/main" val="27207245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0   -1/4    0;</a:t>
            </a:r>
          </a:p>
          <a:p>
            <a:r>
              <a:rPr lang="en-US" altLang="en-US" dirty="0"/>
              <a:t> -1/4    1    -1/4;</a:t>
            </a:r>
          </a:p>
          <a:p>
            <a:r>
              <a:rPr lang="en-US" altLang="en-US" dirty="0"/>
              <a:t>    0   -1/4    0    ]</a:t>
            </a:r>
          </a:p>
          <a:p>
            <a:endParaRPr lang="en-US" altLang="en-US" dirty="0"/>
          </a:p>
          <a:p>
            <a:r>
              <a:rPr lang="en-US" altLang="en-US" dirty="0"/>
              <a:t>[ 0 -1  1 ]</a:t>
            </a:r>
          </a:p>
          <a:p>
            <a:endParaRPr lang="en-US" altLang="en-US" dirty="0"/>
          </a:p>
          <a:p>
            <a:endParaRPr lang="en-US"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736F3F-053C-4B7B-81E2-DC8E20B371F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66048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0   -1/4    0;</a:t>
            </a:r>
          </a:p>
          <a:p>
            <a:r>
              <a:rPr lang="en-US" altLang="en-US" dirty="0"/>
              <a:t> -1/4    1    -1/4;</a:t>
            </a:r>
          </a:p>
          <a:p>
            <a:r>
              <a:rPr lang="en-US" altLang="en-US" dirty="0"/>
              <a:t>    0   -1/4    0    ]</a:t>
            </a:r>
          </a:p>
          <a:p>
            <a:endParaRPr lang="en-US" altLang="en-US" dirty="0"/>
          </a:p>
          <a:p>
            <a:r>
              <a:rPr lang="en-US" altLang="en-US" dirty="0"/>
              <a:t>[ 0 -1  1 ]</a:t>
            </a:r>
          </a:p>
          <a:p>
            <a:endParaRPr lang="en-US" altLang="en-US" dirty="0"/>
          </a:p>
          <a:p>
            <a:endParaRPr lang="en-US"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736F3F-053C-4B7B-81E2-DC8E20B371F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921328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15173F-758C-49F9-862D-A81654BC5B13}" type="slidenum">
              <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200" b="0" i="0" u="none" strike="noStrike" kern="1200" cap="none" spc="0" normalizeH="0" baseline="0" noProof="0">
              <a:ln>
                <a:noFill/>
              </a:ln>
              <a:solidFill>
                <a:prstClr val="black"/>
              </a:solidFill>
              <a:effectLst/>
              <a:uLnTx/>
              <a:uFillTx/>
              <a:latin typeface="Gill Sans" charset="0"/>
              <a:ea typeface="+mn-ea"/>
              <a:cs typeface="Arial" panose="020B0604020202020204" pitchFamily="34" charset="0"/>
            </a:endParaRPr>
          </a:p>
        </p:txBody>
      </p:sp>
      <p:sp>
        <p:nvSpPr>
          <p:cNvPr id="109571" name="Rectangle 2"/>
          <p:cNvSpPr>
            <a:spLocks noGrp="1" noRot="1" noChangeAspect="1" noChangeArrowheads="1" noTextEdit="1"/>
          </p:cNvSpPr>
          <p:nvPr>
            <p:ph type="sldImg"/>
          </p:nvPr>
        </p:nvSpPr>
        <p:spPr bwMode="auto">
          <a:xfrm>
            <a:off x="1100138" y="673100"/>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xfrm>
            <a:off x="896938" y="4351338"/>
            <a:ext cx="5083175" cy="413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93" tIns="44946" rIns="89893" bIns="44946" numCol="1" anchor="t" anchorCtr="0" compatLnSpc="1">
            <a:prstTxWarp prst="textNoShape">
              <a:avLst/>
            </a:prstTxWarp>
          </a:bodyPr>
          <a:lstStyle/>
          <a:p>
            <a:pPr eaLnBrk="1" hangingPunct="1"/>
            <a:r>
              <a:rPr lang="en-US" altLang="en-US" dirty="0"/>
              <a:t>Answer: Not convolution: try a region with 1’s and a 2, and then 1’s and a 3</a:t>
            </a:r>
          </a:p>
        </p:txBody>
      </p:sp>
    </p:spTree>
    <p:extLst>
      <p:ext uri="{BB962C8B-B14F-4D97-AF65-F5344CB8AC3E}">
        <p14:creationId xmlns:p14="http://schemas.microsoft.com/office/powerpoint/2010/main" val="610356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http://benthomas.net.au/cityshrinker/eilz24txaul9s1hx5prqr0ta5y8nvl</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106</a:t>
            </a:fld>
            <a:endParaRPr lang="en-US"/>
          </a:p>
        </p:txBody>
      </p:sp>
    </p:spTree>
    <p:extLst>
      <p:ext uri="{BB962C8B-B14F-4D97-AF65-F5344CB8AC3E}">
        <p14:creationId xmlns:p14="http://schemas.microsoft.com/office/powerpoint/2010/main" val="40505471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http://twistedsifter.com/2009/11/what-is-tilt-shift-photography/</a:t>
            </a:r>
          </a:p>
          <a:p>
            <a:r>
              <a:rPr lang="en-US" dirty="0"/>
              <a:t>https://www.google.com/url?sa=i&amp;rct=j&amp;q=&amp;esrc=s&amp;source=images&amp;cd=&amp;cad=rja&amp;uact=8&amp;ved=0ahUKEwjh0vHWnOrRAhXHNiYKHU9_C8MQjB0IBg&amp;url=http%3A%2F%2Fwww.tiltshiftphotography.net%2Ftilt-shift-photography-examples%2F&amp;bvm=bv.145822982,d.amc&amp;psig=AFQjCNHwu3AEwcnsTWQDqGS8vA2-H9QSEw&amp;ust=1485877855629030</a:t>
            </a:r>
          </a:p>
          <a:p>
            <a:endParaRPr lang="en-US" dirty="0"/>
          </a:p>
          <a:p>
            <a:r>
              <a:rPr lang="en-US" dirty="0"/>
              <a:t>Fourth one is actually a toy</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107</a:t>
            </a:fld>
            <a:endParaRPr lang="en-US"/>
          </a:p>
        </p:txBody>
      </p:sp>
    </p:spTree>
    <p:extLst>
      <p:ext uri="{BB962C8B-B14F-4D97-AF65-F5344CB8AC3E}">
        <p14:creationId xmlns:p14="http://schemas.microsoft.com/office/powerpoint/2010/main" val="20724183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http://www.bobatkins.com/photography/reviews/macro_tilt_adapter/tilt.jpg</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108</a:t>
            </a:fld>
            <a:endParaRPr lang="en-US"/>
          </a:p>
        </p:txBody>
      </p:sp>
    </p:spTree>
    <p:extLst>
      <p:ext uri="{BB962C8B-B14F-4D97-AF65-F5344CB8AC3E}">
        <p14:creationId xmlns:p14="http://schemas.microsoft.com/office/powerpoint/2010/main" val="5992554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http://cow.mooh.org/projects/tiltshift/howdoesitwork.html#miniaturisationeffectfig</a:t>
            </a:r>
          </a:p>
        </p:txBody>
      </p:sp>
      <p:sp>
        <p:nvSpPr>
          <p:cNvPr id="4" name="Slide Number Placeholder 3"/>
          <p:cNvSpPr>
            <a:spLocks noGrp="1"/>
          </p:cNvSpPr>
          <p:nvPr>
            <p:ph type="sldNum" sz="quarter" idx="10"/>
          </p:nvPr>
        </p:nvSpPr>
        <p:spPr/>
        <p:txBody>
          <a:bodyPr/>
          <a:lstStyle/>
          <a:p>
            <a:pPr>
              <a:defRPr/>
            </a:pPr>
            <a:fld id="{3EBB0408-F7D0-4348-886E-24DD55A4A6FC}" type="slidenum">
              <a:rPr lang="en-US" smtClean="0"/>
              <a:pPr>
                <a:defRPr/>
              </a:pPr>
              <a:t>109</a:t>
            </a:fld>
            <a:endParaRPr lang="en-US"/>
          </a:p>
        </p:txBody>
      </p:sp>
    </p:spTree>
    <p:extLst>
      <p:ext uri="{BB962C8B-B14F-4D97-AF65-F5344CB8AC3E}">
        <p14:creationId xmlns:p14="http://schemas.microsoft.com/office/powerpoint/2010/main" val="2829090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pPr>
                <a:defRPr/>
              </a:pPr>
              <a:t>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pPr>
                <a:defRPr/>
              </a:pPr>
              <a:t>2/1/2019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pPr>
                <a:defRPr/>
              </a:pPr>
              <a:t>2/1/2019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pPr>
                <a:defRPr/>
              </a:pPr>
              <a:t>2/1/2019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pPr>
                <a:defRPr/>
              </a:pPr>
              <a:t>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pPr>
                <a:defRPr/>
              </a:pPr>
              <a:t>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E07BD334-9FC8-4DD2-8E17-FF81602F4C9C}" type="slidenum">
              <a:rPr lang="en-US" altLang="en-US"/>
              <a:pPr/>
              <a:t>‹#›</a:t>
            </a:fld>
            <a:endParaRPr lang="en-US" altLang="en-US"/>
          </a:p>
        </p:txBody>
      </p:sp>
    </p:spTree>
    <p:extLst>
      <p:ext uri="{BB962C8B-B14F-4D97-AF65-F5344CB8AC3E}">
        <p14:creationId xmlns:p14="http://schemas.microsoft.com/office/powerpoint/2010/main" val="2434057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0CE1A45F-0E9F-463F-8ED1-538290CA1F67}" type="slidenum">
              <a:rPr lang="en-US" altLang="en-US"/>
              <a:pPr/>
              <a:t>‹#›</a:t>
            </a:fld>
            <a:endParaRPr lang="en-US" altLang="en-US"/>
          </a:p>
        </p:txBody>
      </p:sp>
    </p:spTree>
    <p:extLst>
      <p:ext uri="{BB962C8B-B14F-4D97-AF65-F5344CB8AC3E}">
        <p14:creationId xmlns:p14="http://schemas.microsoft.com/office/powerpoint/2010/main" val="2872154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47CA58D8-FF85-48BF-89B9-A7AF08F788C7}" type="slidenum">
              <a:rPr lang="en-US" altLang="en-US"/>
              <a:pPr/>
              <a:t>‹#›</a:t>
            </a:fld>
            <a:endParaRPr lang="en-US" altLang="en-US"/>
          </a:p>
        </p:txBody>
      </p:sp>
    </p:spTree>
    <p:extLst>
      <p:ext uri="{BB962C8B-B14F-4D97-AF65-F5344CB8AC3E}">
        <p14:creationId xmlns:p14="http://schemas.microsoft.com/office/powerpoint/2010/main" val="470838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487E9F93-A8E5-4579-969B-6CA0B57FCDBC}" type="slidenum">
              <a:rPr lang="en-US" altLang="en-US"/>
              <a:pPr/>
              <a:t>‹#›</a:t>
            </a:fld>
            <a:endParaRPr lang="en-US" altLang="en-US"/>
          </a:p>
        </p:txBody>
      </p:sp>
    </p:spTree>
    <p:extLst>
      <p:ext uri="{BB962C8B-B14F-4D97-AF65-F5344CB8AC3E}">
        <p14:creationId xmlns:p14="http://schemas.microsoft.com/office/powerpoint/2010/main" val="3849824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algn="l" eaLnBrk="1" hangingPunct="1">
              <a:defRPr/>
            </a:lvl1pPr>
          </a:lstStyle>
          <a:p>
            <a:fld id="{AA809E69-345E-4BE1-900F-787734F955B8}" type="slidenum">
              <a:rPr lang="en-US" altLang="en-US"/>
              <a:pPr/>
              <a:t>‹#›</a:t>
            </a:fld>
            <a:endParaRPr lang="en-US" altLang="en-US"/>
          </a:p>
        </p:txBody>
      </p:sp>
    </p:spTree>
    <p:extLst>
      <p:ext uri="{BB962C8B-B14F-4D97-AF65-F5344CB8AC3E}">
        <p14:creationId xmlns:p14="http://schemas.microsoft.com/office/powerpoint/2010/main" val="3657490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5" name="Rectangle 6"/>
          <p:cNvSpPr>
            <a:spLocks noGrp="1" noChangeArrowheads="1"/>
          </p:cNvSpPr>
          <p:nvPr>
            <p:ph type="sldNum" sz="quarter" idx="12"/>
          </p:nvPr>
        </p:nvSpPr>
        <p:spPr/>
        <p:txBody>
          <a:bodyPr/>
          <a:lstStyle>
            <a:lvl1pPr algn="l" eaLnBrk="1" hangingPunct="1">
              <a:defRPr/>
            </a:lvl1pPr>
          </a:lstStyle>
          <a:p>
            <a:fld id="{ABEF107C-F523-4CB8-9CDA-7AF3077B4994}" type="slidenum">
              <a:rPr lang="en-US" altLang="en-US"/>
              <a:pPr/>
              <a:t>‹#›</a:t>
            </a:fld>
            <a:endParaRPr lang="en-US" altLang="en-US"/>
          </a:p>
        </p:txBody>
      </p:sp>
    </p:spTree>
    <p:extLst>
      <p:ext uri="{BB962C8B-B14F-4D97-AF65-F5344CB8AC3E}">
        <p14:creationId xmlns:p14="http://schemas.microsoft.com/office/powerpoint/2010/main" val="2634877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4" name="Rectangle 6"/>
          <p:cNvSpPr>
            <a:spLocks noGrp="1" noChangeArrowheads="1"/>
          </p:cNvSpPr>
          <p:nvPr>
            <p:ph type="sldNum" sz="quarter" idx="12"/>
          </p:nvPr>
        </p:nvSpPr>
        <p:spPr/>
        <p:txBody>
          <a:bodyPr/>
          <a:lstStyle>
            <a:lvl1pPr algn="l" eaLnBrk="1" hangingPunct="1">
              <a:defRPr/>
            </a:lvl1pPr>
          </a:lstStyle>
          <a:p>
            <a:fld id="{8034EF46-BB8F-43DE-A11C-D666791AD870}" type="slidenum">
              <a:rPr lang="en-US" altLang="en-US"/>
              <a:pPr/>
              <a:t>‹#›</a:t>
            </a:fld>
            <a:endParaRPr lang="en-US" altLang="en-US"/>
          </a:p>
        </p:txBody>
      </p:sp>
    </p:spTree>
    <p:extLst>
      <p:ext uri="{BB962C8B-B14F-4D97-AF65-F5344CB8AC3E}">
        <p14:creationId xmlns:p14="http://schemas.microsoft.com/office/powerpoint/2010/main" val="1929181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13C3E5C7-CDA5-4345-9585-89325588838E}" type="slidenum">
              <a:rPr lang="en-US" altLang="en-US"/>
              <a:pPr/>
              <a:t>‹#›</a:t>
            </a:fld>
            <a:endParaRPr lang="en-US" altLang="en-US"/>
          </a:p>
        </p:txBody>
      </p:sp>
    </p:spTree>
    <p:extLst>
      <p:ext uri="{BB962C8B-B14F-4D97-AF65-F5344CB8AC3E}">
        <p14:creationId xmlns:p14="http://schemas.microsoft.com/office/powerpoint/2010/main" val="987213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algn="l" eaLnBrk="1" hangingPunct="1">
              <a:defRPr/>
            </a:lvl1pPr>
          </a:lstStyle>
          <a:p>
            <a:fld id="{B2F6F84C-DBA6-4E4C-8848-6F583E8F358A}" type="slidenum">
              <a:rPr lang="en-US" altLang="en-US"/>
              <a:pPr/>
              <a:t>‹#›</a:t>
            </a:fld>
            <a:endParaRPr lang="en-US" altLang="en-US"/>
          </a:p>
        </p:txBody>
      </p:sp>
    </p:spTree>
    <p:extLst>
      <p:ext uri="{BB962C8B-B14F-4D97-AF65-F5344CB8AC3E}">
        <p14:creationId xmlns:p14="http://schemas.microsoft.com/office/powerpoint/2010/main" val="34999763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D969A45F-2180-43DD-9439-70B2A5D51002}" type="slidenum">
              <a:rPr lang="en-US" altLang="en-US"/>
              <a:pPr/>
              <a:t>‹#›</a:t>
            </a:fld>
            <a:endParaRPr lang="en-US" altLang="en-US"/>
          </a:p>
        </p:txBody>
      </p:sp>
    </p:spTree>
    <p:extLst>
      <p:ext uri="{BB962C8B-B14F-4D97-AF65-F5344CB8AC3E}">
        <p14:creationId xmlns:p14="http://schemas.microsoft.com/office/powerpoint/2010/main" val="33421104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algn="l" eaLnBrk="1" hangingPunct="1">
              <a:defRPr/>
            </a:lvl1pPr>
          </a:lstStyle>
          <a:p>
            <a:fld id="{C5B5A232-7A82-4F11-8E35-5DFF31E73889}" type="slidenum">
              <a:rPr lang="en-US" altLang="en-US"/>
              <a:pPr/>
              <a:t>‹#›</a:t>
            </a:fld>
            <a:endParaRPr lang="en-US" altLang="en-US"/>
          </a:p>
        </p:txBody>
      </p:sp>
    </p:spTree>
    <p:extLst>
      <p:ext uri="{BB962C8B-B14F-4D97-AF65-F5344CB8AC3E}">
        <p14:creationId xmlns:p14="http://schemas.microsoft.com/office/powerpoint/2010/main" val="239389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BB8B8F3-0C44-4587-B21E-CC277F8EDB28}"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D63CEA2-B190-446E-988A-AE981FEDC081}" type="slidenum">
              <a:rPr lang="en-US" altLang="en-US"/>
              <a:pPr/>
              <a:t>‹#›</a:t>
            </a:fld>
            <a:endParaRPr lang="en-US" altLang="en-US"/>
          </a:p>
        </p:txBody>
      </p:sp>
    </p:spTree>
    <p:extLst>
      <p:ext uri="{BB962C8B-B14F-4D97-AF65-F5344CB8AC3E}">
        <p14:creationId xmlns:p14="http://schemas.microsoft.com/office/powerpoint/2010/main" val="2325371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A87E897-9CCA-4650-89C9-FAE0562A6E16}"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D3EFBBB-9496-4689-A798-1FE0B5178481}" type="slidenum">
              <a:rPr lang="en-US" altLang="en-US"/>
              <a:pPr/>
              <a:t>‹#›</a:t>
            </a:fld>
            <a:endParaRPr lang="en-US" altLang="en-US"/>
          </a:p>
        </p:txBody>
      </p:sp>
    </p:spTree>
    <p:extLst>
      <p:ext uri="{BB962C8B-B14F-4D97-AF65-F5344CB8AC3E}">
        <p14:creationId xmlns:p14="http://schemas.microsoft.com/office/powerpoint/2010/main" val="2648164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CE1D7C7-5066-48FA-AA0C-2B39BB915435}"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F06351-61C5-46BF-9AE3-3FBF1811A770}" type="slidenum">
              <a:rPr lang="en-US" altLang="en-US"/>
              <a:pPr/>
              <a:t>‹#›</a:t>
            </a:fld>
            <a:endParaRPr lang="en-US" altLang="en-US"/>
          </a:p>
        </p:txBody>
      </p:sp>
    </p:spTree>
    <p:extLst>
      <p:ext uri="{BB962C8B-B14F-4D97-AF65-F5344CB8AC3E}">
        <p14:creationId xmlns:p14="http://schemas.microsoft.com/office/powerpoint/2010/main" val="2353606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7FB917B-204E-4F2F-80D3-9C12800F5A41}" type="datetimeFigureOut">
              <a:rPr lang="en-US">
                <a:solidFill>
                  <a:prstClr val="black">
                    <a:tint val="75000"/>
                  </a:prstClr>
                </a:solidFill>
              </a:rPr>
              <a:pPr>
                <a:defRPr/>
              </a:pPr>
              <a:t>2/1/2019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18FDDBF-4B84-4967-980E-EED8B883E4E4}" type="slidenum">
              <a:rPr lang="en-US" altLang="en-US"/>
              <a:pPr/>
              <a:t>‹#›</a:t>
            </a:fld>
            <a:endParaRPr lang="en-US" altLang="en-US"/>
          </a:p>
        </p:txBody>
      </p:sp>
    </p:spTree>
    <p:extLst>
      <p:ext uri="{BB962C8B-B14F-4D97-AF65-F5344CB8AC3E}">
        <p14:creationId xmlns:p14="http://schemas.microsoft.com/office/powerpoint/2010/main" val="2352512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ED6BFC8-0E75-4BA2-BF2D-C612EF4AAE53}" type="datetimeFigureOut">
              <a:rPr lang="en-US">
                <a:solidFill>
                  <a:prstClr val="black">
                    <a:tint val="75000"/>
                  </a:prstClr>
                </a:solidFill>
              </a:rPr>
              <a:pPr>
                <a:defRPr/>
              </a:pPr>
              <a:t>2/1/2019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68C9683B-BFA9-4003-8396-2DCC26D0EAD5}" type="slidenum">
              <a:rPr lang="en-US" altLang="en-US"/>
              <a:pPr/>
              <a:t>‹#›</a:t>
            </a:fld>
            <a:endParaRPr lang="en-US" altLang="en-US"/>
          </a:p>
        </p:txBody>
      </p:sp>
    </p:spTree>
    <p:extLst>
      <p:ext uri="{BB962C8B-B14F-4D97-AF65-F5344CB8AC3E}">
        <p14:creationId xmlns:p14="http://schemas.microsoft.com/office/powerpoint/2010/main" val="1550160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D7E43F4-6FAD-49F5-9427-CBFD431BF9EC}" type="datetimeFigureOut">
              <a:rPr lang="en-US">
                <a:solidFill>
                  <a:prstClr val="black">
                    <a:tint val="75000"/>
                  </a:prstClr>
                </a:solidFill>
              </a:rPr>
              <a:pPr>
                <a:defRPr/>
              </a:pPr>
              <a:t>2/1/2019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31EB63-D90E-4B3B-8FDE-8AFE84F9ED8F}" type="slidenum">
              <a:rPr lang="en-US" altLang="en-US"/>
              <a:pPr/>
              <a:t>‹#›</a:t>
            </a:fld>
            <a:endParaRPr lang="en-US" altLang="en-US"/>
          </a:p>
        </p:txBody>
      </p:sp>
    </p:spTree>
    <p:extLst>
      <p:ext uri="{BB962C8B-B14F-4D97-AF65-F5344CB8AC3E}">
        <p14:creationId xmlns:p14="http://schemas.microsoft.com/office/powerpoint/2010/main" val="20542077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54EB79-7650-4B89-B247-F08B0E34FB92}" type="datetimeFigureOut">
              <a:rPr lang="en-US">
                <a:solidFill>
                  <a:prstClr val="black">
                    <a:tint val="75000"/>
                  </a:prstClr>
                </a:solidFill>
              </a:rPr>
              <a:pPr>
                <a:defRPr/>
              </a:pPr>
              <a:t>2/1/2019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AE80E203-517A-4EB6-847D-277D58442AFB}" type="slidenum">
              <a:rPr lang="en-US" altLang="en-US"/>
              <a:pPr/>
              <a:t>‹#›</a:t>
            </a:fld>
            <a:endParaRPr lang="en-US" altLang="en-US"/>
          </a:p>
        </p:txBody>
      </p:sp>
    </p:spTree>
    <p:extLst>
      <p:ext uri="{BB962C8B-B14F-4D97-AF65-F5344CB8AC3E}">
        <p14:creationId xmlns:p14="http://schemas.microsoft.com/office/powerpoint/2010/main" val="30420360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57A33FD-F194-4EDD-B575-A24E7FDF05DC}" type="datetimeFigureOut">
              <a:rPr lang="en-US">
                <a:solidFill>
                  <a:prstClr val="black">
                    <a:tint val="75000"/>
                  </a:prstClr>
                </a:solidFill>
              </a:rPr>
              <a:pPr>
                <a:defRPr/>
              </a:pPr>
              <a:t>2/1/2019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E388BF-3C66-491E-8EA9-9B587CD980AC}" type="slidenum">
              <a:rPr lang="en-US" altLang="en-US"/>
              <a:pPr/>
              <a:t>‹#›</a:t>
            </a:fld>
            <a:endParaRPr lang="en-US" altLang="en-US"/>
          </a:p>
        </p:txBody>
      </p:sp>
    </p:spTree>
    <p:extLst>
      <p:ext uri="{BB962C8B-B14F-4D97-AF65-F5344CB8AC3E}">
        <p14:creationId xmlns:p14="http://schemas.microsoft.com/office/powerpoint/2010/main" val="3912476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8DA8CC3-BB52-412E-B4DE-E25DAE597D8C}" type="datetimeFigureOut">
              <a:rPr lang="en-US">
                <a:solidFill>
                  <a:prstClr val="black">
                    <a:tint val="75000"/>
                  </a:prstClr>
                </a:solidFill>
              </a:rPr>
              <a:pPr>
                <a:defRPr/>
              </a:pPr>
              <a:t>2/1/2019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2D40D8B-DAD9-42B1-AFCB-2F403B2648F1}" type="slidenum">
              <a:rPr lang="en-US" altLang="en-US"/>
              <a:pPr/>
              <a:t>‹#›</a:t>
            </a:fld>
            <a:endParaRPr lang="en-US" altLang="en-US"/>
          </a:p>
        </p:txBody>
      </p:sp>
    </p:spTree>
    <p:extLst>
      <p:ext uri="{BB962C8B-B14F-4D97-AF65-F5344CB8AC3E}">
        <p14:creationId xmlns:p14="http://schemas.microsoft.com/office/powerpoint/2010/main" val="26158488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07A06A6-18BA-412A-8A9C-C1BE58B55C17}"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D2C121-53EC-41B7-A049-308DE65D1150}" type="slidenum">
              <a:rPr lang="en-US" altLang="en-US"/>
              <a:pPr/>
              <a:t>‹#›</a:t>
            </a:fld>
            <a:endParaRPr lang="en-US" altLang="en-US"/>
          </a:p>
        </p:txBody>
      </p:sp>
    </p:spTree>
    <p:extLst>
      <p:ext uri="{BB962C8B-B14F-4D97-AF65-F5344CB8AC3E}">
        <p14:creationId xmlns:p14="http://schemas.microsoft.com/office/powerpoint/2010/main" val="915506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35884D-EF1B-44DC-A077-D312C25A56E0}"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7E0C01E-DEA3-4B54-B84E-20F8A317AD9A}" type="slidenum">
              <a:rPr lang="en-US" altLang="en-US"/>
              <a:pPr/>
              <a:t>‹#›</a:t>
            </a:fld>
            <a:endParaRPr lang="en-US" altLang="en-US"/>
          </a:p>
        </p:txBody>
      </p:sp>
    </p:spTree>
    <p:extLst>
      <p:ext uri="{BB962C8B-B14F-4D97-AF65-F5344CB8AC3E}">
        <p14:creationId xmlns:p14="http://schemas.microsoft.com/office/powerpoint/2010/main" val="20948968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8969476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5289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02690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92245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20904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83714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98463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16123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7978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741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52191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8990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B0E19-0004-4046-8EAB-D116BFEDF4D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26FD79A-9C9C-439D-996F-ED8A03258DC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7DAAA55-B0E6-4CD5-BDE6-A9F8D23C5D4C}"/>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5" name="Footer Placeholder 4">
            <a:extLst>
              <a:ext uri="{FF2B5EF4-FFF2-40B4-BE49-F238E27FC236}">
                <a16:creationId xmlns:a16="http://schemas.microsoft.com/office/drawing/2014/main" id="{BEC57F76-4080-49F7-9380-4448C41B6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E002A-63BE-4714-8CAE-05883324CB25}"/>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3425671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C1C4-819F-49D9-9427-E26068D05A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E9CD70-E93C-49DE-84A4-6D7DAF43F0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288094-6006-4DC9-A59C-E2AD814C333D}"/>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5" name="Footer Placeholder 4">
            <a:extLst>
              <a:ext uri="{FF2B5EF4-FFF2-40B4-BE49-F238E27FC236}">
                <a16:creationId xmlns:a16="http://schemas.microsoft.com/office/drawing/2014/main" id="{D504BE25-DDE1-4B03-9639-C8BEA1DAD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F2232-EC14-4940-8E89-6B9292D5419B}"/>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37137538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B4BB-B3A1-4C2A-8AE2-4EBAF6F9870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27495EA-4E6F-43DC-889E-DC2E1D0E82F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C06B1C-21B9-48A7-8549-714528BE2046}"/>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5" name="Footer Placeholder 4">
            <a:extLst>
              <a:ext uri="{FF2B5EF4-FFF2-40B4-BE49-F238E27FC236}">
                <a16:creationId xmlns:a16="http://schemas.microsoft.com/office/drawing/2014/main" id="{902F3360-62B6-40E2-B8E1-6FDFAECF89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90B56-C990-4EE4-932B-D4A29C1594C9}"/>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42829760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58398-7E7C-4139-A1AB-AD329D7966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7F5CCE-36D9-44C9-9ACD-1340ED691D9F}"/>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BACCDE-FAFB-4420-AE86-D773F4DDCF54}"/>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BDFAF3-9872-4607-B0C0-2922854FB2ED}"/>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6" name="Footer Placeholder 5">
            <a:extLst>
              <a:ext uri="{FF2B5EF4-FFF2-40B4-BE49-F238E27FC236}">
                <a16:creationId xmlns:a16="http://schemas.microsoft.com/office/drawing/2014/main" id="{6107BF2A-8EFC-47FF-BA76-5D3B8923B3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B15857-A73F-4072-BA83-0CCF8D1ECF70}"/>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6442210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D43F-466D-46B2-ADFD-74A82501A65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7D8A6E-8325-4EE1-8D63-B3251DD0196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B1635E6-3856-495C-BFC8-6A1DB3598924}"/>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D866F6-C379-48BB-B617-F7806654709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D4DD5A82-EBC4-42CE-B25D-CDF48F6E894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FC4048-F889-4A75-B1BE-727ED0CE0239}"/>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8" name="Footer Placeholder 7">
            <a:extLst>
              <a:ext uri="{FF2B5EF4-FFF2-40B4-BE49-F238E27FC236}">
                <a16:creationId xmlns:a16="http://schemas.microsoft.com/office/drawing/2014/main" id="{90DC3D40-819F-48CD-ADBB-64E2E216E0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4C2FBD-F45F-4B50-B3B2-BCEADBDB6266}"/>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1140138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01AA-74BF-44E4-8B75-F9E925D11B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DE333F-6738-44C3-AF6B-0ACBC393FBC1}"/>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4" name="Footer Placeholder 3">
            <a:extLst>
              <a:ext uri="{FF2B5EF4-FFF2-40B4-BE49-F238E27FC236}">
                <a16:creationId xmlns:a16="http://schemas.microsoft.com/office/drawing/2014/main" id="{E7711ED6-C479-4EB1-942E-13422248D4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54179A-2E74-4593-951E-BFE2104189F1}"/>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5825458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2BBEE9-E49D-41CF-8551-C0E577B6974F}"/>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3" name="Footer Placeholder 2">
            <a:extLst>
              <a:ext uri="{FF2B5EF4-FFF2-40B4-BE49-F238E27FC236}">
                <a16:creationId xmlns:a16="http://schemas.microsoft.com/office/drawing/2014/main" id="{5AE01896-2784-44CD-98B2-985367580E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34BFB3-AA14-4793-B394-B51495F0D3C3}"/>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19700365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77DA-BA4D-436E-A825-86886A4790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47A4386-61A6-47CC-AF24-E84614B735C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627BBE-AF64-4EB2-83E9-9A895CF2C03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9C22C35-AFEA-4087-9F19-DDAB853488ED}"/>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6" name="Footer Placeholder 5">
            <a:extLst>
              <a:ext uri="{FF2B5EF4-FFF2-40B4-BE49-F238E27FC236}">
                <a16:creationId xmlns:a16="http://schemas.microsoft.com/office/drawing/2014/main" id="{8E69496B-5922-4F84-9A63-1B2C7FE0BD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F98114-369D-42E1-9A87-81B1E026081E}"/>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34483316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1D3E-D9E0-4B98-9C1B-723772772A7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10967A8-9F3C-47C9-B0BA-58BB2DE800B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B29C8D9-CC67-46E2-8A17-F8166139C22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6CC4F14-E0F8-49E3-9C0E-404B13A6BBA9}"/>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6" name="Footer Placeholder 5">
            <a:extLst>
              <a:ext uri="{FF2B5EF4-FFF2-40B4-BE49-F238E27FC236}">
                <a16:creationId xmlns:a16="http://schemas.microsoft.com/office/drawing/2014/main" id="{75BC97E6-629C-4232-9DAD-31C415099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682302-7A44-447C-9712-935F8CA320BD}"/>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5937203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9B9D1-CD7C-4FDC-AF28-DADAFED2BD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0B1B4A-03A8-4891-8DFF-29FEE228B36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C1F91C-A4EC-4A51-B7D3-953B31FB17F6}"/>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5" name="Footer Placeholder 4">
            <a:extLst>
              <a:ext uri="{FF2B5EF4-FFF2-40B4-BE49-F238E27FC236}">
                <a16:creationId xmlns:a16="http://schemas.microsoft.com/office/drawing/2014/main" id="{AF4D6998-4207-4A33-946F-EF98A989F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1B6D9-EB83-4844-A973-6D717229726E}"/>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28599829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05C005-A445-463D-8C0E-2378DB789C9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208E2F-AF4A-4548-ADF5-7C821F31A57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2A08CF-8D51-4D6A-B2B6-BAD405CA4A63}"/>
              </a:ext>
            </a:extLst>
          </p:cNvPr>
          <p:cNvSpPr>
            <a:spLocks noGrp="1"/>
          </p:cNvSpPr>
          <p:nvPr>
            <p:ph type="dt" sz="half" idx="10"/>
          </p:nvPr>
        </p:nvSpPr>
        <p:spPr/>
        <p:txBody>
          <a:bodyPr/>
          <a:lstStyle/>
          <a:p>
            <a:fld id="{9A416B3B-0B85-4AC8-84FD-069B4ADE4D20}" type="datetimeFigureOut">
              <a:rPr lang="en-US" smtClean="0"/>
              <a:t>2/1/2019</a:t>
            </a:fld>
            <a:endParaRPr lang="en-US"/>
          </a:p>
        </p:txBody>
      </p:sp>
      <p:sp>
        <p:nvSpPr>
          <p:cNvPr id="5" name="Footer Placeholder 4">
            <a:extLst>
              <a:ext uri="{FF2B5EF4-FFF2-40B4-BE49-F238E27FC236}">
                <a16:creationId xmlns:a16="http://schemas.microsoft.com/office/drawing/2014/main" id="{BFC94808-661E-4D53-B687-0830FBBA4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EDA64E-B99C-4804-86AC-DA20AF34A7DC}"/>
              </a:ext>
            </a:extLst>
          </p:cNvPr>
          <p:cNvSpPr>
            <a:spLocks noGrp="1"/>
          </p:cNvSpPr>
          <p:nvPr>
            <p:ph type="sldNum" sz="quarter" idx="12"/>
          </p:nvPr>
        </p:nvSpPr>
        <p:spPr/>
        <p:txBody>
          <a:bodyPr/>
          <a:lstStyle/>
          <a:p>
            <a:fld id="{E9FCD849-41F2-4942-8B9D-F06C96792A9F}" type="slidenum">
              <a:rPr lang="en-US" smtClean="0"/>
              <a:t>‹#›</a:t>
            </a:fld>
            <a:endParaRPr lang="en-US"/>
          </a:p>
        </p:txBody>
      </p:sp>
    </p:spTree>
    <p:extLst>
      <p:ext uri="{BB962C8B-B14F-4D97-AF65-F5344CB8AC3E}">
        <p14:creationId xmlns:p14="http://schemas.microsoft.com/office/powerpoint/2010/main" val="42051926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8186157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2"/>
            <a:ext cx="7772400" cy="1470025"/>
          </a:xfrm>
        </p:spPr>
        <p:txBody>
          <a:bodyPr>
            <a:normAutofit/>
          </a:bodyPr>
          <a:lstStyle>
            <a:lvl1pPr algn="ctr">
              <a:defRPr sz="3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BB8B8F3-0C44-4587-B21E-CC277F8EDB28}"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D63CEA2-B190-446E-988A-AE981FEDC081}" type="slidenum">
              <a:rPr lang="en-US" altLang="en-US"/>
              <a:pPr/>
              <a:t>‹#›</a:t>
            </a:fld>
            <a:endParaRPr lang="en-US" altLang="en-US"/>
          </a:p>
        </p:txBody>
      </p:sp>
    </p:spTree>
    <p:extLst>
      <p:ext uri="{BB962C8B-B14F-4D97-AF65-F5344CB8AC3E}">
        <p14:creationId xmlns:p14="http://schemas.microsoft.com/office/powerpoint/2010/main" val="32838219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3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2400"/>
            </a:lvl1pPr>
            <a:lvl2pPr>
              <a:defRPr sz="2100"/>
            </a:lvl2pPr>
            <a:lvl3pPr>
              <a:defRPr sz="1800"/>
            </a:lvl3pPr>
            <a:lvl4pPr>
              <a:defRPr sz="1500"/>
            </a:lvl4pPr>
            <a:lvl5pPr>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A87E897-9CCA-4650-89C9-FAE0562A6E16}"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D3EFBBB-9496-4689-A798-1FE0B5178481}" type="slidenum">
              <a:rPr lang="en-US" altLang="en-US"/>
              <a:pPr/>
              <a:t>‹#›</a:t>
            </a:fld>
            <a:endParaRPr lang="en-US" altLang="en-US"/>
          </a:p>
        </p:txBody>
      </p:sp>
    </p:spTree>
    <p:extLst>
      <p:ext uri="{BB962C8B-B14F-4D97-AF65-F5344CB8AC3E}">
        <p14:creationId xmlns:p14="http://schemas.microsoft.com/office/powerpoint/2010/main" val="19660249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CE1D7C7-5066-48FA-AA0C-2B39BB915435}"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F06351-61C5-46BF-9AE3-3FBF1811A770}" type="slidenum">
              <a:rPr lang="en-US" altLang="en-US"/>
              <a:pPr/>
              <a:t>‹#›</a:t>
            </a:fld>
            <a:endParaRPr lang="en-US" altLang="en-US"/>
          </a:p>
        </p:txBody>
      </p:sp>
    </p:spTree>
    <p:extLst>
      <p:ext uri="{BB962C8B-B14F-4D97-AF65-F5344CB8AC3E}">
        <p14:creationId xmlns:p14="http://schemas.microsoft.com/office/powerpoint/2010/main" val="16920376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7FB917B-204E-4F2F-80D3-9C12800F5A41}" type="datetimeFigureOut">
              <a:rPr lang="en-US">
                <a:solidFill>
                  <a:prstClr val="black">
                    <a:tint val="75000"/>
                  </a:prstClr>
                </a:solidFill>
              </a:rPr>
              <a:pPr>
                <a:defRPr/>
              </a:pPr>
              <a:t>2/1/2019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18FDDBF-4B84-4967-980E-EED8B883E4E4}" type="slidenum">
              <a:rPr lang="en-US" altLang="en-US"/>
              <a:pPr/>
              <a:t>‹#›</a:t>
            </a:fld>
            <a:endParaRPr lang="en-US" altLang="en-US"/>
          </a:p>
        </p:txBody>
      </p:sp>
    </p:spTree>
    <p:extLst>
      <p:ext uri="{BB962C8B-B14F-4D97-AF65-F5344CB8AC3E}">
        <p14:creationId xmlns:p14="http://schemas.microsoft.com/office/powerpoint/2010/main" val="16253951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ED6BFC8-0E75-4BA2-BF2D-C612EF4AAE53}" type="datetimeFigureOut">
              <a:rPr lang="en-US">
                <a:solidFill>
                  <a:prstClr val="black">
                    <a:tint val="75000"/>
                  </a:prstClr>
                </a:solidFill>
              </a:rPr>
              <a:pPr>
                <a:defRPr/>
              </a:pPr>
              <a:t>2/1/2019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68C9683B-BFA9-4003-8396-2DCC26D0EAD5}" type="slidenum">
              <a:rPr lang="en-US" altLang="en-US"/>
              <a:pPr/>
              <a:t>‹#›</a:t>
            </a:fld>
            <a:endParaRPr lang="en-US" altLang="en-US"/>
          </a:p>
        </p:txBody>
      </p:sp>
    </p:spTree>
    <p:extLst>
      <p:ext uri="{BB962C8B-B14F-4D97-AF65-F5344CB8AC3E}">
        <p14:creationId xmlns:p14="http://schemas.microsoft.com/office/powerpoint/2010/main" val="9016811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D7E43F4-6FAD-49F5-9427-CBFD431BF9EC}" type="datetimeFigureOut">
              <a:rPr lang="en-US">
                <a:solidFill>
                  <a:prstClr val="black">
                    <a:tint val="75000"/>
                  </a:prstClr>
                </a:solidFill>
              </a:rPr>
              <a:pPr>
                <a:defRPr/>
              </a:pPr>
              <a:t>2/1/2019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7131EB63-D90E-4B3B-8FDE-8AFE84F9ED8F}" type="slidenum">
              <a:rPr lang="en-US" altLang="en-US"/>
              <a:pPr/>
              <a:t>‹#›</a:t>
            </a:fld>
            <a:endParaRPr lang="en-US" altLang="en-US"/>
          </a:p>
        </p:txBody>
      </p:sp>
    </p:spTree>
    <p:extLst>
      <p:ext uri="{BB962C8B-B14F-4D97-AF65-F5344CB8AC3E}">
        <p14:creationId xmlns:p14="http://schemas.microsoft.com/office/powerpoint/2010/main" val="33535261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54EB79-7650-4B89-B247-F08B0E34FB92}" type="datetimeFigureOut">
              <a:rPr lang="en-US">
                <a:solidFill>
                  <a:prstClr val="black">
                    <a:tint val="75000"/>
                  </a:prstClr>
                </a:solidFill>
              </a:rPr>
              <a:pPr>
                <a:defRPr/>
              </a:pPr>
              <a:t>2/1/2019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AE80E203-517A-4EB6-847D-277D58442AFB}" type="slidenum">
              <a:rPr lang="en-US" altLang="en-US"/>
              <a:pPr/>
              <a:t>‹#›</a:t>
            </a:fld>
            <a:endParaRPr lang="en-US" altLang="en-US"/>
          </a:p>
        </p:txBody>
      </p:sp>
    </p:spTree>
    <p:extLst>
      <p:ext uri="{BB962C8B-B14F-4D97-AF65-F5344CB8AC3E}">
        <p14:creationId xmlns:p14="http://schemas.microsoft.com/office/powerpoint/2010/main" val="22544510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57A33FD-F194-4EDD-B575-A24E7FDF05DC}" type="datetimeFigureOut">
              <a:rPr lang="en-US">
                <a:solidFill>
                  <a:prstClr val="black">
                    <a:tint val="75000"/>
                  </a:prstClr>
                </a:solidFill>
              </a:rPr>
              <a:pPr>
                <a:defRPr/>
              </a:pPr>
              <a:t>2/1/2019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E388BF-3C66-491E-8EA9-9B587CD980AC}" type="slidenum">
              <a:rPr lang="en-US" altLang="en-US"/>
              <a:pPr/>
              <a:t>‹#›</a:t>
            </a:fld>
            <a:endParaRPr lang="en-US" altLang="en-US"/>
          </a:p>
        </p:txBody>
      </p:sp>
    </p:spTree>
    <p:extLst>
      <p:ext uri="{BB962C8B-B14F-4D97-AF65-F5344CB8AC3E}">
        <p14:creationId xmlns:p14="http://schemas.microsoft.com/office/powerpoint/2010/main" val="29041710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8DA8CC3-BB52-412E-B4DE-E25DAE597D8C}" type="datetimeFigureOut">
              <a:rPr lang="en-US">
                <a:solidFill>
                  <a:prstClr val="black">
                    <a:tint val="75000"/>
                  </a:prstClr>
                </a:solidFill>
              </a:rPr>
              <a:pPr>
                <a:defRPr/>
              </a:pPr>
              <a:t>2/1/2019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2D40D8B-DAD9-42B1-AFCB-2F403B2648F1}" type="slidenum">
              <a:rPr lang="en-US" altLang="en-US"/>
              <a:pPr/>
              <a:t>‹#›</a:t>
            </a:fld>
            <a:endParaRPr lang="en-US" altLang="en-US"/>
          </a:p>
        </p:txBody>
      </p:sp>
    </p:spTree>
    <p:extLst>
      <p:ext uri="{BB962C8B-B14F-4D97-AF65-F5344CB8AC3E}">
        <p14:creationId xmlns:p14="http://schemas.microsoft.com/office/powerpoint/2010/main" val="1365345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07A06A6-18BA-412A-8A9C-C1BE58B55C17}"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D2C121-53EC-41B7-A049-308DE65D1150}" type="slidenum">
              <a:rPr lang="en-US" altLang="en-US"/>
              <a:pPr/>
              <a:t>‹#›</a:t>
            </a:fld>
            <a:endParaRPr lang="en-US" altLang="en-US"/>
          </a:p>
        </p:txBody>
      </p:sp>
    </p:spTree>
    <p:extLst>
      <p:ext uri="{BB962C8B-B14F-4D97-AF65-F5344CB8AC3E}">
        <p14:creationId xmlns:p14="http://schemas.microsoft.com/office/powerpoint/2010/main" val="2837030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35884D-EF1B-44DC-A077-D312C25A56E0}"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7E0C01E-DEA3-4B54-B84E-20F8A317AD9A}" type="slidenum">
              <a:rPr lang="en-US" altLang="en-US"/>
              <a:pPr/>
              <a:t>‹#›</a:t>
            </a:fld>
            <a:endParaRPr lang="en-US" altLang="en-US"/>
          </a:p>
        </p:txBody>
      </p:sp>
    </p:spTree>
    <p:extLst>
      <p:ext uri="{BB962C8B-B14F-4D97-AF65-F5344CB8AC3E}">
        <p14:creationId xmlns:p14="http://schemas.microsoft.com/office/powerpoint/2010/main" val="14076824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38726162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0C4A705-D313-4EFD-A6AB-F38D7C172FC4}"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81F604-D907-4814-A2FA-CAABD1F0572C}" type="slidenum">
              <a:rPr lang="en-US" altLang="en-US"/>
              <a:pPr>
                <a:defRPr/>
              </a:pPr>
              <a:t>‹#›</a:t>
            </a:fld>
            <a:endParaRPr lang="en-US" altLang="en-US"/>
          </a:p>
        </p:txBody>
      </p:sp>
    </p:spTree>
    <p:extLst>
      <p:ext uri="{BB962C8B-B14F-4D97-AF65-F5344CB8AC3E}">
        <p14:creationId xmlns:p14="http://schemas.microsoft.com/office/powerpoint/2010/main" val="18979288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16119F1-8371-4628-BAB9-691764FF1C0C}"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03D575-D896-4DD7-9B23-6F4E8F41E272}" type="slidenum">
              <a:rPr lang="en-US" altLang="en-US"/>
              <a:pPr>
                <a:defRPr/>
              </a:pPr>
              <a:t>‹#›</a:t>
            </a:fld>
            <a:endParaRPr lang="en-US" altLang="en-US"/>
          </a:p>
        </p:txBody>
      </p:sp>
    </p:spTree>
    <p:extLst>
      <p:ext uri="{BB962C8B-B14F-4D97-AF65-F5344CB8AC3E}">
        <p14:creationId xmlns:p14="http://schemas.microsoft.com/office/powerpoint/2010/main" val="20657084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2EA878-DEFB-4DB3-B543-3973160AA518}"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DAA57A-B08C-4631-9664-78F05E26C068}" type="slidenum">
              <a:rPr lang="en-US" altLang="en-US"/>
              <a:pPr>
                <a:defRPr/>
              </a:pPr>
              <a:t>‹#›</a:t>
            </a:fld>
            <a:endParaRPr lang="en-US" altLang="en-US"/>
          </a:p>
        </p:txBody>
      </p:sp>
    </p:spTree>
    <p:extLst>
      <p:ext uri="{BB962C8B-B14F-4D97-AF65-F5344CB8AC3E}">
        <p14:creationId xmlns:p14="http://schemas.microsoft.com/office/powerpoint/2010/main" val="32105939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EB45440-B17A-4F27-940B-69E5A8129907}" type="datetimeFigureOut">
              <a:rPr lang="en-US"/>
              <a:pPr>
                <a:defRPr/>
              </a:pPr>
              <a:t>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75A927-46BB-4438-9EF7-0111C7C3AF52}" type="slidenum">
              <a:rPr lang="en-US" altLang="en-US"/>
              <a:pPr>
                <a:defRPr/>
              </a:pPr>
              <a:t>‹#›</a:t>
            </a:fld>
            <a:endParaRPr lang="en-US" altLang="en-US"/>
          </a:p>
        </p:txBody>
      </p:sp>
    </p:spTree>
    <p:extLst>
      <p:ext uri="{BB962C8B-B14F-4D97-AF65-F5344CB8AC3E}">
        <p14:creationId xmlns:p14="http://schemas.microsoft.com/office/powerpoint/2010/main" val="25320814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438035C-F054-40BE-AC2B-6041898D2FCA}" type="datetimeFigureOut">
              <a:rPr lang="en-US"/>
              <a:pPr>
                <a:defRPr/>
              </a:pPr>
              <a:t>2/1/2019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1EFF9D5-2088-4BF5-982E-0DBC07C78417}" type="slidenum">
              <a:rPr lang="en-US" altLang="en-US"/>
              <a:pPr>
                <a:defRPr/>
              </a:pPr>
              <a:t>‹#›</a:t>
            </a:fld>
            <a:endParaRPr lang="en-US" altLang="en-US"/>
          </a:p>
        </p:txBody>
      </p:sp>
    </p:spTree>
    <p:extLst>
      <p:ext uri="{BB962C8B-B14F-4D97-AF65-F5344CB8AC3E}">
        <p14:creationId xmlns:p14="http://schemas.microsoft.com/office/powerpoint/2010/main" val="19710947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12E9D5E-B77F-4EB0-95F9-6D34E3CA6C38}" type="datetimeFigureOut">
              <a:rPr lang="en-US"/>
              <a:pPr>
                <a:defRPr/>
              </a:pPr>
              <a:t>2/1/2019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572601C-B815-4037-963E-16855F3DCB30}" type="slidenum">
              <a:rPr lang="en-US" altLang="en-US"/>
              <a:pPr>
                <a:defRPr/>
              </a:pPr>
              <a:t>‹#›</a:t>
            </a:fld>
            <a:endParaRPr lang="en-US" altLang="en-US"/>
          </a:p>
        </p:txBody>
      </p:sp>
    </p:spTree>
    <p:extLst>
      <p:ext uri="{BB962C8B-B14F-4D97-AF65-F5344CB8AC3E}">
        <p14:creationId xmlns:p14="http://schemas.microsoft.com/office/powerpoint/2010/main" val="28730089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F14DB54-72E6-486F-84D8-6DEEA903B485}" type="datetimeFigureOut">
              <a:rPr lang="en-US"/>
              <a:pPr>
                <a:defRPr/>
              </a:pPr>
              <a:t>2/1/2019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1F5221D-0DAF-447C-A187-EBAF4F7AEB52}" type="slidenum">
              <a:rPr lang="en-US" altLang="en-US"/>
              <a:pPr>
                <a:defRPr/>
              </a:pPr>
              <a:t>‹#›</a:t>
            </a:fld>
            <a:endParaRPr lang="en-US" altLang="en-US"/>
          </a:p>
        </p:txBody>
      </p:sp>
    </p:spTree>
    <p:extLst>
      <p:ext uri="{BB962C8B-B14F-4D97-AF65-F5344CB8AC3E}">
        <p14:creationId xmlns:p14="http://schemas.microsoft.com/office/powerpoint/2010/main" val="34804371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292C37-6C2F-4849-A2B6-E5EA6A9539DD}" type="datetimeFigureOut">
              <a:rPr lang="en-US"/>
              <a:pPr>
                <a:defRPr/>
              </a:pPr>
              <a:t>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DDF8BF0-A685-48C1-8377-3A1B91467E9F}" type="slidenum">
              <a:rPr lang="en-US" altLang="en-US"/>
              <a:pPr>
                <a:defRPr/>
              </a:pPr>
              <a:t>‹#›</a:t>
            </a:fld>
            <a:endParaRPr lang="en-US" altLang="en-US"/>
          </a:p>
        </p:txBody>
      </p:sp>
    </p:spTree>
    <p:extLst>
      <p:ext uri="{BB962C8B-B14F-4D97-AF65-F5344CB8AC3E}">
        <p14:creationId xmlns:p14="http://schemas.microsoft.com/office/powerpoint/2010/main" val="426802625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3A76618-B17D-4506-9C85-E6B6813E7695}" type="datetimeFigureOut">
              <a:rPr lang="en-US"/>
              <a:pPr>
                <a:defRPr/>
              </a:pPr>
              <a:t>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F22266-52AA-4A33-84E9-45B28D9DBFD8}" type="slidenum">
              <a:rPr lang="en-US" altLang="en-US"/>
              <a:pPr>
                <a:defRPr/>
              </a:pPr>
              <a:t>‹#›</a:t>
            </a:fld>
            <a:endParaRPr lang="en-US" altLang="en-US"/>
          </a:p>
        </p:txBody>
      </p:sp>
    </p:spTree>
    <p:extLst>
      <p:ext uri="{BB962C8B-B14F-4D97-AF65-F5344CB8AC3E}">
        <p14:creationId xmlns:p14="http://schemas.microsoft.com/office/powerpoint/2010/main" val="36633840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7C2CEA-4109-47DA-9EC3-C0B08EB625DF}"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D67FEB-CFF4-4C23-9F36-FBEF47197C62}" type="slidenum">
              <a:rPr lang="en-US" altLang="en-US"/>
              <a:pPr>
                <a:defRPr/>
              </a:pPr>
              <a:t>‹#›</a:t>
            </a:fld>
            <a:endParaRPr lang="en-US" altLang="en-US"/>
          </a:p>
        </p:txBody>
      </p:sp>
    </p:spTree>
    <p:extLst>
      <p:ext uri="{BB962C8B-B14F-4D97-AF65-F5344CB8AC3E}">
        <p14:creationId xmlns:p14="http://schemas.microsoft.com/office/powerpoint/2010/main" val="23681319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1304BA2-4198-40E8-BC6A-175F3AEA0779}" type="datetimeFigureOut">
              <a:rPr lang="en-US"/>
              <a:pPr>
                <a:defRPr/>
              </a:pPr>
              <a:t>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B98B2A-C2ED-4DA2-A997-0232188A7854}" type="slidenum">
              <a:rPr lang="en-US" altLang="en-US"/>
              <a:pPr>
                <a:defRPr/>
              </a:pPr>
              <a:t>‹#›</a:t>
            </a:fld>
            <a:endParaRPr lang="en-US" altLang="en-US"/>
          </a:p>
        </p:txBody>
      </p:sp>
    </p:spTree>
    <p:extLst>
      <p:ext uri="{BB962C8B-B14F-4D97-AF65-F5344CB8AC3E}">
        <p14:creationId xmlns:p14="http://schemas.microsoft.com/office/powerpoint/2010/main" val="49166845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077228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2EADCD-5430-47CB-B558-01CE57ACCFDB}" type="datetimeFigureOut">
              <a:rPr lang="en-US"/>
              <a:pPr>
                <a:defRPr/>
              </a:pPr>
              <a:t>2/1/2019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8D95D2-85AF-416D-B7C8-431D4047B9A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576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400">
                <a:solidFill>
                  <a:srgbClr val="000000"/>
                </a:solidFill>
                <a:latin typeface="Times New Roman" pitchFamily="18" charset="0"/>
                <a:cs typeface="+mn-cs"/>
              </a:defRPr>
            </a:lvl1pPr>
          </a:lstStyle>
          <a:p>
            <a:pPr>
              <a:defRPr/>
            </a:pPr>
            <a:endParaRPr lang="en-US"/>
          </a:p>
        </p:txBody>
      </p:sp>
      <p:sp>
        <p:nvSpPr>
          <p:cNvPr id="2457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mn-cs"/>
              </a:defRPr>
            </a:lvl1pPr>
          </a:lstStyle>
          <a:p>
            <a:pPr>
              <a:defRPr/>
            </a:pPr>
            <a:endParaRPr lang="en-US"/>
          </a:p>
        </p:txBody>
      </p:sp>
      <p:sp>
        <p:nvSpPr>
          <p:cNvPr id="24576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defRPr>
            </a:lvl1pPr>
          </a:lstStyle>
          <a:p>
            <a:fld id="{DABF1F4F-4701-4EE3-B4F0-9965CE4BDF6A}" type="slidenum">
              <a:rPr lang="en-US" altLang="en-US" smtClean="0"/>
              <a:pPr/>
              <a:t>‹#›</a:t>
            </a:fld>
            <a:endParaRPr lang="en-US" altLang="en-US"/>
          </a:p>
        </p:txBody>
      </p:sp>
      <p:sp>
        <p:nvSpPr>
          <p:cNvPr id="3079"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val="28641345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cs typeface="Arial" charset="0"/>
        </a:defRPr>
      </a:lvl2pPr>
      <a:lvl3pPr algn="l" rtl="0" eaLnBrk="0" fontAlgn="base" hangingPunct="0">
        <a:spcBef>
          <a:spcPct val="0"/>
        </a:spcBef>
        <a:spcAft>
          <a:spcPct val="0"/>
        </a:spcAft>
        <a:defRPr sz="3400">
          <a:solidFill>
            <a:schemeClr val="tx2"/>
          </a:solidFill>
          <a:latin typeface="Arial" charset="0"/>
          <a:cs typeface="Arial" charset="0"/>
        </a:defRPr>
      </a:lvl3pPr>
      <a:lvl4pPr algn="l" rtl="0" eaLnBrk="0" fontAlgn="base" hangingPunct="0">
        <a:spcBef>
          <a:spcPct val="0"/>
        </a:spcBef>
        <a:spcAft>
          <a:spcPct val="0"/>
        </a:spcAft>
        <a:defRPr sz="3400">
          <a:solidFill>
            <a:schemeClr val="tx2"/>
          </a:solidFill>
          <a:latin typeface="Arial" charset="0"/>
          <a:cs typeface="Arial" charset="0"/>
        </a:defRPr>
      </a:lvl4pPr>
      <a:lvl5pPr algn="l" rtl="0" eaLnBrk="0" fontAlgn="base" hangingPunct="0">
        <a:spcBef>
          <a:spcPct val="0"/>
        </a:spcBef>
        <a:spcAft>
          <a:spcPct val="0"/>
        </a:spcAft>
        <a:defRPr sz="3400">
          <a:solidFill>
            <a:schemeClr val="tx2"/>
          </a:solidFill>
          <a:latin typeface="Arial" charset="0"/>
          <a:cs typeface="Arial" charset="0"/>
        </a:defRPr>
      </a:lvl5pPr>
      <a:lvl6pPr marL="457200" algn="l" rtl="0" fontAlgn="base">
        <a:spcBef>
          <a:spcPct val="0"/>
        </a:spcBef>
        <a:spcAft>
          <a:spcPct val="0"/>
        </a:spcAft>
        <a:defRPr sz="3400">
          <a:solidFill>
            <a:schemeClr val="tx2"/>
          </a:solidFill>
          <a:latin typeface="Arial" charset="0"/>
          <a:cs typeface="Arial" charset="0"/>
        </a:defRPr>
      </a:lvl6pPr>
      <a:lvl7pPr marL="914400" algn="l" rtl="0" fontAlgn="base">
        <a:spcBef>
          <a:spcPct val="0"/>
        </a:spcBef>
        <a:spcAft>
          <a:spcPct val="0"/>
        </a:spcAft>
        <a:defRPr sz="3400">
          <a:solidFill>
            <a:schemeClr val="tx2"/>
          </a:solidFill>
          <a:latin typeface="Arial" charset="0"/>
          <a:cs typeface="Arial" charset="0"/>
        </a:defRPr>
      </a:lvl7pPr>
      <a:lvl8pPr marL="1371600" algn="l" rtl="0" fontAlgn="base">
        <a:spcBef>
          <a:spcPct val="0"/>
        </a:spcBef>
        <a:spcAft>
          <a:spcPct val="0"/>
        </a:spcAft>
        <a:defRPr sz="3400">
          <a:solidFill>
            <a:schemeClr val="tx2"/>
          </a:solidFill>
          <a:latin typeface="Arial" charset="0"/>
          <a:cs typeface="Arial" charset="0"/>
        </a:defRPr>
      </a:lvl8pPr>
      <a:lvl9pPr marL="1828800" algn="l" rtl="0" fontAlgn="base">
        <a:spcBef>
          <a:spcPct val="0"/>
        </a:spcBef>
        <a:spcAft>
          <a:spcPct val="0"/>
        </a:spcAft>
        <a:defRPr sz="3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8A063CE-8F5D-440E-AAFD-C83F54B973C4}"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62FC848-B0EC-48B9-AB81-515881DF4BD9}" type="slidenum">
              <a:rPr lang="en-US" altLang="en-US" smtClean="0">
                <a:cs typeface="Arial" panose="020B0604020202020204" pitchFamily="34" charset="0"/>
              </a:rPr>
              <a:pPr/>
              <a:t>‹#›</a:t>
            </a:fld>
            <a:endParaRPr lang="en-US" altLang="en-US">
              <a:cs typeface="Arial" panose="020B0604020202020204" pitchFamily="34" charset="0"/>
            </a:endParaRPr>
          </a:p>
        </p:txBody>
      </p:sp>
    </p:spTree>
    <p:extLst>
      <p:ext uri="{BB962C8B-B14F-4D97-AF65-F5344CB8AC3E}">
        <p14:creationId xmlns:p14="http://schemas.microsoft.com/office/powerpoint/2010/main" val="20750812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9717502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9D6579-FBB9-44B2-92AF-2237614B94C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B77C5-061A-428C-BE14-49FE8100F50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60687-86BB-4986-BC1C-9D69D0FC0A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A416B3B-0B85-4AC8-84FD-069B4ADE4D20}" type="datetimeFigureOut">
              <a:rPr lang="en-US" smtClean="0"/>
              <a:t>2/1/2019</a:t>
            </a:fld>
            <a:endParaRPr lang="en-US"/>
          </a:p>
        </p:txBody>
      </p:sp>
      <p:sp>
        <p:nvSpPr>
          <p:cNvPr id="5" name="Footer Placeholder 4">
            <a:extLst>
              <a:ext uri="{FF2B5EF4-FFF2-40B4-BE49-F238E27FC236}">
                <a16:creationId xmlns:a16="http://schemas.microsoft.com/office/drawing/2014/main" id="{453F1A0E-7939-45D4-A86E-EE2A3879B6A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2349FB-665A-42C4-A403-A595AB3EF10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FCD849-41F2-4942-8B9D-F06C96792A9F}" type="slidenum">
              <a:rPr lang="en-US" smtClean="0"/>
              <a:t>‹#›</a:t>
            </a:fld>
            <a:endParaRPr lang="en-US"/>
          </a:p>
        </p:txBody>
      </p:sp>
    </p:spTree>
    <p:extLst>
      <p:ext uri="{BB962C8B-B14F-4D97-AF65-F5344CB8AC3E}">
        <p14:creationId xmlns:p14="http://schemas.microsoft.com/office/powerpoint/2010/main" val="154930625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88A063CE-8F5D-440E-AAFD-C83F54B973C4}" type="datetimeFigureOut">
              <a:rPr lang="en-US">
                <a:solidFill>
                  <a:prstClr val="black">
                    <a:tint val="75000"/>
                  </a:prstClr>
                </a:solidFill>
              </a:rPr>
              <a:pPr>
                <a:defRPr/>
              </a:pPr>
              <a:t>2/1/2019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862FC848-B0EC-48B9-AB81-515881DF4BD9}" type="slidenum">
              <a:rPr lang="en-US" altLang="en-US" smtClean="0">
                <a:cs typeface="Arial" panose="020B0604020202020204" pitchFamily="34" charset="0"/>
              </a:rPr>
              <a:pPr/>
              <a:t>‹#›</a:t>
            </a:fld>
            <a:endParaRPr lang="en-US" altLang="en-US">
              <a:cs typeface="Arial" panose="020B0604020202020204" pitchFamily="34" charset="0"/>
            </a:endParaRPr>
          </a:p>
        </p:txBody>
      </p:sp>
    </p:spTree>
    <p:extLst>
      <p:ext uri="{BB962C8B-B14F-4D97-AF65-F5344CB8AC3E}">
        <p14:creationId xmlns:p14="http://schemas.microsoft.com/office/powerpoint/2010/main" val="72875076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xStyles>
    <p:titleStyle>
      <a:lvl1pPr algn="l" rtl="0" eaLnBrk="0" fontAlgn="base" hangingPunct="0">
        <a:spcBef>
          <a:spcPct val="0"/>
        </a:spcBef>
        <a:spcAft>
          <a:spcPct val="0"/>
        </a:spcAft>
        <a:defRPr sz="2700" kern="1200">
          <a:solidFill>
            <a:schemeClr val="tx1"/>
          </a:solidFill>
          <a:latin typeface="+mj-lt"/>
          <a:ea typeface="+mj-ea"/>
          <a:cs typeface="+mj-cs"/>
        </a:defRPr>
      </a:lvl1pPr>
      <a:lvl2pPr algn="l" rtl="0" eaLnBrk="0" fontAlgn="base" hangingPunct="0">
        <a:spcBef>
          <a:spcPct val="0"/>
        </a:spcBef>
        <a:spcAft>
          <a:spcPct val="0"/>
        </a:spcAft>
        <a:defRPr sz="2700">
          <a:solidFill>
            <a:schemeClr val="tx1"/>
          </a:solidFill>
          <a:latin typeface="Calibri" pitchFamily="34" charset="0"/>
        </a:defRPr>
      </a:lvl2pPr>
      <a:lvl3pPr algn="l" rtl="0" eaLnBrk="0" fontAlgn="base" hangingPunct="0">
        <a:spcBef>
          <a:spcPct val="0"/>
        </a:spcBef>
        <a:spcAft>
          <a:spcPct val="0"/>
        </a:spcAft>
        <a:defRPr sz="2700">
          <a:solidFill>
            <a:schemeClr val="tx1"/>
          </a:solidFill>
          <a:latin typeface="Calibri" pitchFamily="34" charset="0"/>
        </a:defRPr>
      </a:lvl3pPr>
      <a:lvl4pPr algn="l" rtl="0" eaLnBrk="0" fontAlgn="base" hangingPunct="0">
        <a:spcBef>
          <a:spcPct val="0"/>
        </a:spcBef>
        <a:spcAft>
          <a:spcPct val="0"/>
        </a:spcAft>
        <a:defRPr sz="2700">
          <a:solidFill>
            <a:schemeClr val="tx1"/>
          </a:solidFill>
          <a:latin typeface="Calibri" pitchFamily="34" charset="0"/>
        </a:defRPr>
      </a:lvl4pPr>
      <a:lvl5pPr algn="l" rtl="0" eaLnBrk="0" fontAlgn="base" hangingPunct="0">
        <a:spcBef>
          <a:spcPct val="0"/>
        </a:spcBef>
        <a:spcAft>
          <a:spcPct val="0"/>
        </a:spcAft>
        <a:defRPr sz="2700">
          <a:solidFill>
            <a:schemeClr val="tx1"/>
          </a:solidFill>
          <a:latin typeface="Calibri" pitchFamily="34" charset="0"/>
        </a:defRPr>
      </a:lvl5pPr>
      <a:lvl6pPr marL="342900" algn="l" rtl="0" fontAlgn="base">
        <a:spcBef>
          <a:spcPct val="0"/>
        </a:spcBef>
        <a:spcAft>
          <a:spcPct val="0"/>
        </a:spcAft>
        <a:defRPr sz="2700">
          <a:solidFill>
            <a:schemeClr val="tx1"/>
          </a:solidFill>
          <a:latin typeface="Calibri" pitchFamily="34" charset="0"/>
        </a:defRPr>
      </a:lvl6pPr>
      <a:lvl7pPr marL="685800" algn="l" rtl="0" fontAlgn="base">
        <a:spcBef>
          <a:spcPct val="0"/>
        </a:spcBef>
        <a:spcAft>
          <a:spcPct val="0"/>
        </a:spcAft>
        <a:defRPr sz="2700">
          <a:solidFill>
            <a:schemeClr val="tx1"/>
          </a:solidFill>
          <a:latin typeface="Calibri" pitchFamily="34" charset="0"/>
        </a:defRPr>
      </a:lvl7pPr>
      <a:lvl8pPr marL="1028700" algn="l" rtl="0" fontAlgn="base">
        <a:spcBef>
          <a:spcPct val="0"/>
        </a:spcBef>
        <a:spcAft>
          <a:spcPct val="0"/>
        </a:spcAft>
        <a:defRPr sz="2700">
          <a:solidFill>
            <a:schemeClr val="tx1"/>
          </a:solidFill>
          <a:latin typeface="Calibri" pitchFamily="34" charset="0"/>
        </a:defRPr>
      </a:lvl8pPr>
      <a:lvl9pPr marL="1371600" algn="l" rtl="0" fontAlgn="base">
        <a:spcBef>
          <a:spcPct val="0"/>
        </a:spcBef>
        <a:spcAft>
          <a:spcPct val="0"/>
        </a:spcAft>
        <a:defRPr sz="27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0C3EB54-3B01-4734-B8FA-7B52A81912EB}" type="datetimeFigureOut">
              <a:rPr lang="en-US"/>
              <a:pPr>
                <a:defRPr/>
              </a:pPr>
              <a:t>2/1/2019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EADDFC9-9522-423D-AF71-66FCB416E213}" type="slidenum">
              <a:rPr lang="en-US" altLang="en-US"/>
              <a:pPr>
                <a:defRPr/>
              </a:pPr>
              <a:t>‹#›</a:t>
            </a:fld>
            <a:endParaRPr lang="en-US" altLang="en-US"/>
          </a:p>
        </p:txBody>
      </p:sp>
    </p:spTree>
    <p:extLst>
      <p:ext uri="{BB962C8B-B14F-4D97-AF65-F5344CB8AC3E}">
        <p14:creationId xmlns:p14="http://schemas.microsoft.com/office/powerpoint/2010/main" val="56787762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emf"/><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4.xml"/><Relationship Id="rId1" Type="http://schemas.openxmlformats.org/officeDocument/2006/relationships/vmlDrawing" Target="../drawings/vmlDrawing1.vml"/><Relationship Id="rId4" Type="http://schemas.openxmlformats.org/officeDocument/2006/relationships/image" Target="../media/image33.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4.xml"/><Relationship Id="rId1" Type="http://schemas.openxmlformats.org/officeDocument/2006/relationships/vmlDrawing" Target="../drawings/vmlDrawing2.vml"/><Relationship Id="rId4" Type="http://schemas.openxmlformats.org/officeDocument/2006/relationships/image" Target="../media/image33.wmf"/></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image" Target="../media/image34.wmf"/><Relationship Id="rId5" Type="http://schemas.openxmlformats.org/officeDocument/2006/relationships/oleObject" Target="../embeddings/oleObject3.bin"/><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33.wmf"/><Relationship Id="rId3" Type="http://schemas.openxmlformats.org/officeDocument/2006/relationships/slideLayout" Target="../slideLayouts/slideLayout24.xml"/><Relationship Id="rId7" Type="http://schemas.openxmlformats.org/officeDocument/2006/relationships/oleObject" Target="../embeddings/oleObject5.bin"/><Relationship Id="rId12" Type="http://schemas.openxmlformats.org/officeDocument/2006/relationships/oleObject" Target="../embeddings/oleObject7.bin"/><Relationship Id="rId2" Type="http://schemas.openxmlformats.org/officeDocument/2006/relationships/tags" Target="../tags/tag2.xml"/><Relationship Id="rId1" Type="http://schemas.openxmlformats.org/officeDocument/2006/relationships/vmlDrawing" Target="../drawings/vmlDrawing4.vml"/><Relationship Id="rId6" Type="http://schemas.openxmlformats.org/officeDocument/2006/relationships/image" Target="../media/image36.wmf"/><Relationship Id="rId11" Type="http://schemas.openxmlformats.org/officeDocument/2006/relationships/image" Target="../media/image38.wmf"/><Relationship Id="rId5" Type="http://schemas.openxmlformats.org/officeDocument/2006/relationships/oleObject" Target="../embeddings/oleObject4.bin"/><Relationship Id="rId10" Type="http://schemas.openxmlformats.org/officeDocument/2006/relationships/oleObject" Target="../embeddings/oleObject6.bin"/><Relationship Id="rId4" Type="http://schemas.openxmlformats.org/officeDocument/2006/relationships/notesSlide" Target="../notesSlides/notesSlide15.xml"/><Relationship Id="rId9" Type="http://schemas.openxmlformats.org/officeDocument/2006/relationships/image" Target="../media/image35.png"/><Relationship Id="rId14" Type="http://schemas.openxmlformats.org/officeDocument/2006/relationships/image" Target="../media/image39.png"/></Relationships>
</file>

<file path=ppt/slides/_rels/slide37.xml.rels><?xml version="1.0" encoding="UTF-8" standalone="yes"?>
<Relationships xmlns="http://schemas.openxmlformats.org/package/2006/relationships"><Relationship Id="rId8" Type="http://schemas.openxmlformats.org/officeDocument/2006/relationships/image" Target="../media/image40.wmf"/><Relationship Id="rId13" Type="http://schemas.openxmlformats.org/officeDocument/2006/relationships/image" Target="../media/image33.wmf"/><Relationship Id="rId3" Type="http://schemas.openxmlformats.org/officeDocument/2006/relationships/slideLayout" Target="../slideLayouts/slideLayout24.xml"/><Relationship Id="rId7" Type="http://schemas.openxmlformats.org/officeDocument/2006/relationships/oleObject" Target="../embeddings/oleObject9.bin"/><Relationship Id="rId12" Type="http://schemas.openxmlformats.org/officeDocument/2006/relationships/oleObject" Target="../embeddings/oleObject7.bin"/><Relationship Id="rId2" Type="http://schemas.openxmlformats.org/officeDocument/2006/relationships/tags" Target="../tags/tag3.xml"/><Relationship Id="rId1" Type="http://schemas.openxmlformats.org/officeDocument/2006/relationships/vmlDrawing" Target="../drawings/vmlDrawing5.vml"/><Relationship Id="rId6" Type="http://schemas.openxmlformats.org/officeDocument/2006/relationships/image" Target="../media/image36.wmf"/><Relationship Id="rId11" Type="http://schemas.openxmlformats.org/officeDocument/2006/relationships/image" Target="../media/image41.wmf"/><Relationship Id="rId5" Type="http://schemas.openxmlformats.org/officeDocument/2006/relationships/oleObject" Target="../embeddings/oleObject8.bin"/><Relationship Id="rId10" Type="http://schemas.openxmlformats.org/officeDocument/2006/relationships/oleObject" Target="../embeddings/oleObject10.bin"/><Relationship Id="rId4" Type="http://schemas.openxmlformats.org/officeDocument/2006/relationships/notesSlide" Target="../notesSlides/notesSlide16.xml"/><Relationship Id="rId9" Type="http://schemas.openxmlformats.org/officeDocument/2006/relationships/image" Target="../media/image35.png"/><Relationship Id="rId14" Type="http://schemas.openxmlformats.org/officeDocument/2006/relationships/image" Target="../media/image42.png"/></Relationships>
</file>

<file path=ppt/slides/_rels/slide38.x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image" Target="../media/image33.wmf"/><Relationship Id="rId3" Type="http://schemas.openxmlformats.org/officeDocument/2006/relationships/slideLayout" Target="../slideLayouts/slideLayout24.xml"/><Relationship Id="rId7" Type="http://schemas.openxmlformats.org/officeDocument/2006/relationships/oleObject" Target="../embeddings/oleObject12.bin"/><Relationship Id="rId12" Type="http://schemas.openxmlformats.org/officeDocument/2006/relationships/oleObject" Target="../embeddings/oleObject7.bin"/><Relationship Id="rId2" Type="http://schemas.openxmlformats.org/officeDocument/2006/relationships/tags" Target="../tags/tag4.xml"/><Relationship Id="rId1" Type="http://schemas.openxmlformats.org/officeDocument/2006/relationships/vmlDrawing" Target="../drawings/vmlDrawing6.vml"/><Relationship Id="rId6" Type="http://schemas.openxmlformats.org/officeDocument/2006/relationships/image" Target="../media/image36.wmf"/><Relationship Id="rId11" Type="http://schemas.openxmlformats.org/officeDocument/2006/relationships/image" Target="../media/image44.wmf"/><Relationship Id="rId5" Type="http://schemas.openxmlformats.org/officeDocument/2006/relationships/oleObject" Target="../embeddings/oleObject11.bin"/><Relationship Id="rId10" Type="http://schemas.openxmlformats.org/officeDocument/2006/relationships/oleObject" Target="../embeddings/oleObject13.bin"/><Relationship Id="rId4" Type="http://schemas.openxmlformats.org/officeDocument/2006/relationships/notesSlide" Target="../notesSlides/notesSlide17.xml"/><Relationship Id="rId9" Type="http://schemas.openxmlformats.org/officeDocument/2006/relationships/image" Target="../media/image35.png"/><Relationship Id="rId14" Type="http://schemas.openxmlformats.org/officeDocument/2006/relationships/image" Target="../media/image45.png"/></Relationships>
</file>

<file path=ppt/slides/_rels/slide39.xml.rels><?xml version="1.0" encoding="UTF-8" standalone="yes"?>
<Relationships xmlns="http://schemas.openxmlformats.org/package/2006/relationships"><Relationship Id="rId8" Type="http://schemas.openxmlformats.org/officeDocument/2006/relationships/image" Target="../media/image46.wmf"/><Relationship Id="rId13" Type="http://schemas.openxmlformats.org/officeDocument/2006/relationships/image" Target="../media/image33.wmf"/><Relationship Id="rId3" Type="http://schemas.openxmlformats.org/officeDocument/2006/relationships/slideLayout" Target="../slideLayouts/slideLayout24.xml"/><Relationship Id="rId7" Type="http://schemas.openxmlformats.org/officeDocument/2006/relationships/oleObject" Target="../embeddings/oleObject15.bin"/><Relationship Id="rId12" Type="http://schemas.openxmlformats.org/officeDocument/2006/relationships/oleObject" Target="../embeddings/oleObject7.bin"/><Relationship Id="rId2" Type="http://schemas.openxmlformats.org/officeDocument/2006/relationships/tags" Target="../tags/tag5.xml"/><Relationship Id="rId1" Type="http://schemas.openxmlformats.org/officeDocument/2006/relationships/vmlDrawing" Target="../drawings/vmlDrawing7.vml"/><Relationship Id="rId6" Type="http://schemas.openxmlformats.org/officeDocument/2006/relationships/image" Target="../media/image36.wmf"/><Relationship Id="rId11" Type="http://schemas.openxmlformats.org/officeDocument/2006/relationships/image" Target="../media/image47.wmf"/><Relationship Id="rId5" Type="http://schemas.openxmlformats.org/officeDocument/2006/relationships/oleObject" Target="../embeddings/oleObject14.bin"/><Relationship Id="rId10" Type="http://schemas.openxmlformats.org/officeDocument/2006/relationships/oleObject" Target="../embeddings/oleObject16.bin"/><Relationship Id="rId4" Type="http://schemas.openxmlformats.org/officeDocument/2006/relationships/notesSlide" Target="../notesSlides/notesSlide18.xml"/><Relationship Id="rId9" Type="http://schemas.openxmlformats.org/officeDocument/2006/relationships/image" Target="../media/image35.png"/><Relationship Id="rId14" Type="http://schemas.openxmlformats.org/officeDocument/2006/relationships/image" Target="../media/image48.png"/></Relationships>
</file>

<file path=ppt/slides/_rels/slide40.xml.rels><?xml version="1.0" encoding="UTF-8" standalone="yes"?>
<Relationships xmlns="http://schemas.openxmlformats.org/package/2006/relationships"><Relationship Id="rId8" Type="http://schemas.openxmlformats.org/officeDocument/2006/relationships/image" Target="../media/image49.wmf"/><Relationship Id="rId13" Type="http://schemas.openxmlformats.org/officeDocument/2006/relationships/image" Target="../media/image33.wmf"/><Relationship Id="rId3" Type="http://schemas.openxmlformats.org/officeDocument/2006/relationships/slideLayout" Target="../slideLayouts/slideLayout34.xml"/><Relationship Id="rId7" Type="http://schemas.openxmlformats.org/officeDocument/2006/relationships/oleObject" Target="../embeddings/oleObject18.bin"/><Relationship Id="rId12" Type="http://schemas.openxmlformats.org/officeDocument/2006/relationships/oleObject" Target="../embeddings/oleObject7.bin"/><Relationship Id="rId2" Type="http://schemas.openxmlformats.org/officeDocument/2006/relationships/tags" Target="../tags/tag6.xml"/><Relationship Id="rId1" Type="http://schemas.openxmlformats.org/officeDocument/2006/relationships/vmlDrawing" Target="../drawings/vmlDrawing8.vml"/><Relationship Id="rId6" Type="http://schemas.openxmlformats.org/officeDocument/2006/relationships/image" Target="../media/image36.wmf"/><Relationship Id="rId11" Type="http://schemas.openxmlformats.org/officeDocument/2006/relationships/image" Target="../media/image50.wmf"/><Relationship Id="rId5" Type="http://schemas.openxmlformats.org/officeDocument/2006/relationships/oleObject" Target="../embeddings/oleObject17.bin"/><Relationship Id="rId10" Type="http://schemas.openxmlformats.org/officeDocument/2006/relationships/oleObject" Target="../embeddings/oleObject19.bin"/><Relationship Id="rId4" Type="http://schemas.openxmlformats.org/officeDocument/2006/relationships/notesSlide" Target="../notesSlides/notesSlide19.xml"/><Relationship Id="rId9" Type="http://schemas.openxmlformats.org/officeDocument/2006/relationships/image" Target="../media/image35.png"/><Relationship Id="rId14" Type="http://schemas.openxmlformats.org/officeDocument/2006/relationships/image" Target="../media/image51.png"/></Relationships>
</file>

<file path=ppt/slides/_rels/slide41.xml.rels><?xml version="1.0" encoding="UTF-8" standalone="yes"?>
<Relationships xmlns="http://schemas.openxmlformats.org/package/2006/relationships"><Relationship Id="rId8" Type="http://schemas.openxmlformats.org/officeDocument/2006/relationships/image" Target="../media/image52.wmf"/><Relationship Id="rId13" Type="http://schemas.openxmlformats.org/officeDocument/2006/relationships/image" Target="../media/image33.wmf"/><Relationship Id="rId3" Type="http://schemas.openxmlformats.org/officeDocument/2006/relationships/slideLayout" Target="../slideLayouts/slideLayout34.xml"/><Relationship Id="rId7" Type="http://schemas.openxmlformats.org/officeDocument/2006/relationships/oleObject" Target="../embeddings/oleObject21.bin"/><Relationship Id="rId12" Type="http://schemas.openxmlformats.org/officeDocument/2006/relationships/oleObject" Target="../embeddings/oleObject7.bin"/><Relationship Id="rId2" Type="http://schemas.openxmlformats.org/officeDocument/2006/relationships/tags" Target="../tags/tag7.xml"/><Relationship Id="rId1" Type="http://schemas.openxmlformats.org/officeDocument/2006/relationships/vmlDrawing" Target="../drawings/vmlDrawing9.vml"/><Relationship Id="rId6" Type="http://schemas.openxmlformats.org/officeDocument/2006/relationships/image" Target="../media/image36.wmf"/><Relationship Id="rId11" Type="http://schemas.openxmlformats.org/officeDocument/2006/relationships/image" Target="../media/image53.wmf"/><Relationship Id="rId5" Type="http://schemas.openxmlformats.org/officeDocument/2006/relationships/oleObject" Target="../embeddings/oleObject20.bin"/><Relationship Id="rId10" Type="http://schemas.openxmlformats.org/officeDocument/2006/relationships/oleObject" Target="../embeddings/oleObject22.bin"/><Relationship Id="rId4" Type="http://schemas.openxmlformats.org/officeDocument/2006/relationships/notesSlide" Target="../notesSlides/notesSlide20.xml"/><Relationship Id="rId9" Type="http://schemas.openxmlformats.org/officeDocument/2006/relationships/image" Target="../media/image35.png"/><Relationship Id="rId14" Type="http://schemas.openxmlformats.org/officeDocument/2006/relationships/image" Target="../media/image54.png"/></Relationships>
</file>

<file path=ppt/slides/_rels/slide42.xml.rels><?xml version="1.0" encoding="UTF-8" standalone="yes"?>
<Relationships xmlns="http://schemas.openxmlformats.org/package/2006/relationships"><Relationship Id="rId8" Type="http://schemas.openxmlformats.org/officeDocument/2006/relationships/image" Target="../media/image55.wmf"/><Relationship Id="rId13" Type="http://schemas.openxmlformats.org/officeDocument/2006/relationships/image" Target="../media/image33.wmf"/><Relationship Id="rId3" Type="http://schemas.openxmlformats.org/officeDocument/2006/relationships/slideLayout" Target="../slideLayouts/slideLayout34.xml"/><Relationship Id="rId7" Type="http://schemas.openxmlformats.org/officeDocument/2006/relationships/oleObject" Target="../embeddings/oleObject24.bin"/><Relationship Id="rId12" Type="http://schemas.openxmlformats.org/officeDocument/2006/relationships/oleObject" Target="../embeddings/oleObject7.bin"/><Relationship Id="rId2" Type="http://schemas.openxmlformats.org/officeDocument/2006/relationships/tags" Target="../tags/tag8.xml"/><Relationship Id="rId1" Type="http://schemas.openxmlformats.org/officeDocument/2006/relationships/vmlDrawing" Target="../drawings/vmlDrawing10.vml"/><Relationship Id="rId6" Type="http://schemas.openxmlformats.org/officeDocument/2006/relationships/image" Target="../media/image36.wmf"/><Relationship Id="rId11" Type="http://schemas.openxmlformats.org/officeDocument/2006/relationships/image" Target="../media/image56.wmf"/><Relationship Id="rId5" Type="http://schemas.openxmlformats.org/officeDocument/2006/relationships/oleObject" Target="../embeddings/oleObject23.bin"/><Relationship Id="rId10" Type="http://schemas.openxmlformats.org/officeDocument/2006/relationships/oleObject" Target="../embeddings/oleObject25.bin"/><Relationship Id="rId4" Type="http://schemas.openxmlformats.org/officeDocument/2006/relationships/notesSlide" Target="../notesSlides/notesSlide21.xml"/><Relationship Id="rId9" Type="http://schemas.openxmlformats.org/officeDocument/2006/relationships/image" Target="../media/image35.png"/><Relationship Id="rId14" Type="http://schemas.openxmlformats.org/officeDocument/2006/relationships/image" Target="../media/image57.png"/></Relationships>
</file>

<file path=ppt/slides/_rels/slide43.xml.rels><?xml version="1.0" encoding="UTF-8" standalone="yes"?>
<Relationships xmlns="http://schemas.openxmlformats.org/package/2006/relationships"><Relationship Id="rId8" Type="http://schemas.openxmlformats.org/officeDocument/2006/relationships/image" Target="../media/image58.wmf"/><Relationship Id="rId13" Type="http://schemas.openxmlformats.org/officeDocument/2006/relationships/image" Target="../media/image33.wmf"/><Relationship Id="rId3" Type="http://schemas.openxmlformats.org/officeDocument/2006/relationships/slideLayout" Target="../slideLayouts/slideLayout34.xml"/><Relationship Id="rId7" Type="http://schemas.openxmlformats.org/officeDocument/2006/relationships/oleObject" Target="../embeddings/oleObject27.bin"/><Relationship Id="rId12" Type="http://schemas.openxmlformats.org/officeDocument/2006/relationships/oleObject" Target="../embeddings/oleObject7.bin"/><Relationship Id="rId2" Type="http://schemas.openxmlformats.org/officeDocument/2006/relationships/tags" Target="../tags/tag9.xml"/><Relationship Id="rId1" Type="http://schemas.openxmlformats.org/officeDocument/2006/relationships/vmlDrawing" Target="../drawings/vmlDrawing11.vml"/><Relationship Id="rId6" Type="http://schemas.openxmlformats.org/officeDocument/2006/relationships/image" Target="../media/image36.wmf"/><Relationship Id="rId11" Type="http://schemas.openxmlformats.org/officeDocument/2006/relationships/image" Target="../media/image59.wmf"/><Relationship Id="rId5" Type="http://schemas.openxmlformats.org/officeDocument/2006/relationships/oleObject" Target="../embeddings/oleObject26.bin"/><Relationship Id="rId10" Type="http://schemas.openxmlformats.org/officeDocument/2006/relationships/oleObject" Target="../embeddings/oleObject28.bin"/><Relationship Id="rId4" Type="http://schemas.openxmlformats.org/officeDocument/2006/relationships/notesSlide" Target="../notesSlides/notesSlide22.xml"/><Relationship Id="rId9"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10.xml"/><Relationship Id="rId1" Type="http://schemas.openxmlformats.org/officeDocument/2006/relationships/vmlDrawing" Target="../drawings/vmlDrawing12.vml"/><Relationship Id="rId6" Type="http://schemas.openxmlformats.org/officeDocument/2006/relationships/image" Target="../media/image61.wmf"/><Relationship Id="rId5" Type="http://schemas.openxmlformats.org/officeDocument/2006/relationships/oleObject" Target="../embeddings/oleObject29.bin"/><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11.xml"/><Relationship Id="rId1" Type="http://schemas.openxmlformats.org/officeDocument/2006/relationships/vmlDrawing" Target="../drawings/vmlDrawing13.vml"/><Relationship Id="rId6" Type="http://schemas.openxmlformats.org/officeDocument/2006/relationships/image" Target="../media/image62.wmf"/><Relationship Id="rId5" Type="http://schemas.openxmlformats.org/officeDocument/2006/relationships/oleObject" Target="../embeddings/oleObject30.bin"/><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slideLayout" Target="../slideLayouts/slideLayout29.xml"/><Relationship Id="rId7" Type="http://schemas.openxmlformats.org/officeDocument/2006/relationships/image" Target="../media/image35.png"/><Relationship Id="rId2" Type="http://schemas.openxmlformats.org/officeDocument/2006/relationships/tags" Target="../tags/tag12.xml"/><Relationship Id="rId1" Type="http://schemas.openxmlformats.org/officeDocument/2006/relationships/vmlDrawing" Target="../drawings/vmlDrawing14.v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34.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4.xml"/><Relationship Id="rId1" Type="http://schemas.openxmlformats.org/officeDocument/2006/relationships/vmlDrawing" Target="../drawings/vmlDrawing15.vml"/><Relationship Id="rId4" Type="http://schemas.openxmlformats.org/officeDocument/2006/relationships/image" Target="../media/image33.wmf"/></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28.xml"/><Relationship Id="rId1" Type="http://schemas.openxmlformats.org/officeDocument/2006/relationships/tags" Target="../tags/tag13.xml"/><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4.xml"/><Relationship Id="rId1" Type="http://schemas.openxmlformats.org/officeDocument/2006/relationships/tags" Target="../tags/tag14.xml"/><Relationship Id="rId5" Type="http://schemas.openxmlformats.org/officeDocument/2006/relationships/image" Target="../media/image67.png"/><Relationship Id="rId4" Type="http://schemas.openxmlformats.org/officeDocument/2006/relationships/image" Target="../media/image66.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4.xml"/><Relationship Id="rId1" Type="http://schemas.openxmlformats.org/officeDocument/2006/relationships/tags" Target="../tags/tag15.xml"/><Relationship Id="rId6" Type="http://schemas.openxmlformats.org/officeDocument/2006/relationships/image" Target="../media/image71.jpeg"/><Relationship Id="rId5" Type="http://schemas.openxmlformats.org/officeDocument/2006/relationships/image" Target="../media/image67.png"/><Relationship Id="rId4" Type="http://schemas.openxmlformats.org/officeDocument/2006/relationships/image" Target="../media/image66.png"/></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4.xml"/><Relationship Id="rId1" Type="http://schemas.openxmlformats.org/officeDocument/2006/relationships/vmlDrawing" Target="../drawings/vmlDrawing16.vml"/><Relationship Id="rId5" Type="http://schemas.openxmlformats.org/officeDocument/2006/relationships/image" Target="../media/image73.wmf"/><Relationship Id="rId4" Type="http://schemas.openxmlformats.org/officeDocument/2006/relationships/oleObject" Target="../embeddings/oleObject33.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73.wmf"/><Relationship Id="rId2" Type="http://schemas.openxmlformats.org/officeDocument/2006/relationships/slideLayout" Target="../slideLayouts/slideLayout24.xml"/><Relationship Id="rId1" Type="http://schemas.openxmlformats.org/officeDocument/2006/relationships/vmlDrawing" Target="../drawings/vmlDrawing17.vml"/><Relationship Id="rId6" Type="http://schemas.openxmlformats.org/officeDocument/2006/relationships/oleObject" Target="../embeddings/oleObject33.bin"/><Relationship Id="rId5" Type="http://schemas.openxmlformats.org/officeDocument/2006/relationships/image" Target="../media/image74.wmf"/><Relationship Id="rId4" Type="http://schemas.openxmlformats.org/officeDocument/2006/relationships/oleObject" Target="../embeddings/oleObject34.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slideLayout" Target="../slideLayouts/slideLayout71.xml"/><Relationship Id="rId7" Type="http://schemas.openxmlformats.org/officeDocument/2006/relationships/oleObject" Target="../embeddings/oleObject35.bin"/><Relationship Id="rId2" Type="http://schemas.openxmlformats.org/officeDocument/2006/relationships/tags" Target="../tags/tag16.xml"/><Relationship Id="rId1" Type="http://schemas.openxmlformats.org/officeDocument/2006/relationships/vmlDrawing" Target="../drawings/vmlDrawing18.vml"/><Relationship Id="rId6" Type="http://schemas.openxmlformats.org/officeDocument/2006/relationships/image" Target="../media/image35.png"/><Relationship Id="rId5" Type="http://schemas.openxmlformats.org/officeDocument/2006/relationships/image" Target="../media/image76.jpeg"/><Relationship Id="rId4" Type="http://schemas.openxmlformats.org/officeDocument/2006/relationships/notesSlide" Target="../notesSlides/notesSlide3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4.xml"/><Relationship Id="rId1" Type="http://schemas.openxmlformats.org/officeDocument/2006/relationships/tags" Target="../tags/tag1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jpeg"/></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png"/><Relationship Id="rId1" Type="http://schemas.openxmlformats.org/officeDocument/2006/relationships/slideLayout" Target="../slideLayouts/slideLayout29.xml"/><Relationship Id="rId4" Type="http://schemas.openxmlformats.org/officeDocument/2006/relationships/image" Target="../media/image63.png"/></Relationships>
</file>

<file path=ppt/slides/_rels/slide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9.xml"/><Relationship Id="rId4" Type="http://schemas.openxmlformats.org/officeDocument/2006/relationships/image" Target="../media/image65.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1.xml"/><Relationship Id="rId1" Type="http://schemas.openxmlformats.org/officeDocument/2006/relationships/slideLayout" Target="../slideLayouts/slideLayout24.xml"/><Relationship Id="rId5" Type="http://schemas.openxmlformats.org/officeDocument/2006/relationships/image" Target="../media/image84.jpeg"/><Relationship Id="rId4" Type="http://schemas.openxmlformats.org/officeDocument/2006/relationships/image" Target="../media/image83.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8" Type="http://schemas.openxmlformats.org/officeDocument/2006/relationships/image" Target="../media/image90.jpeg"/><Relationship Id="rId13" Type="http://schemas.openxmlformats.org/officeDocument/2006/relationships/image" Target="../media/image95.jpeg"/><Relationship Id="rId3" Type="http://schemas.openxmlformats.org/officeDocument/2006/relationships/image" Target="../media/image85.jpeg"/><Relationship Id="rId7" Type="http://schemas.openxmlformats.org/officeDocument/2006/relationships/image" Target="../media/image89.jpeg"/><Relationship Id="rId12" Type="http://schemas.openxmlformats.org/officeDocument/2006/relationships/image" Target="../media/image94.jpeg"/><Relationship Id="rId2" Type="http://schemas.openxmlformats.org/officeDocument/2006/relationships/notesSlide" Target="../notesSlides/notesSlide44.xml"/><Relationship Id="rId1" Type="http://schemas.openxmlformats.org/officeDocument/2006/relationships/slideLayout" Target="../slideLayouts/slideLayout24.xml"/><Relationship Id="rId6" Type="http://schemas.openxmlformats.org/officeDocument/2006/relationships/image" Target="../media/image88.jpeg"/><Relationship Id="rId11" Type="http://schemas.openxmlformats.org/officeDocument/2006/relationships/image" Target="../media/image93.jpeg"/><Relationship Id="rId5" Type="http://schemas.openxmlformats.org/officeDocument/2006/relationships/image" Target="../media/image87.jpeg"/><Relationship Id="rId15" Type="http://schemas.openxmlformats.org/officeDocument/2006/relationships/image" Target="../media/image97.jpeg"/><Relationship Id="rId10" Type="http://schemas.openxmlformats.org/officeDocument/2006/relationships/image" Target="../media/image92.jpeg"/><Relationship Id="rId4" Type="http://schemas.openxmlformats.org/officeDocument/2006/relationships/image" Target="../media/image86.jpeg"/><Relationship Id="rId9" Type="http://schemas.openxmlformats.org/officeDocument/2006/relationships/image" Target="../media/image91.jpeg"/><Relationship Id="rId14" Type="http://schemas.openxmlformats.org/officeDocument/2006/relationships/image" Target="../media/image96.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1.xml"/></Relationships>
</file>

<file path=ppt/slides/_rels/slide7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1.xml"/><Relationship Id="rId4" Type="http://schemas.openxmlformats.org/officeDocument/2006/relationships/image" Target="../media/image100.png"/></Relationships>
</file>

<file path=ppt/slides/_rels/slide7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1.xml"/></Relationships>
</file>

<file path=ppt/slides/_rels/slide78.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jpeg"/><Relationship Id="rId2" Type="http://schemas.openxmlformats.org/officeDocument/2006/relationships/notesSlide" Target="../notesSlides/notesSlide46.xml"/><Relationship Id="rId1" Type="http://schemas.openxmlformats.org/officeDocument/2006/relationships/slideLayout" Target="../slideLayouts/slideLayout71.xml"/><Relationship Id="rId6" Type="http://schemas.openxmlformats.org/officeDocument/2006/relationships/image" Target="../media/image106.jpe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jpeg"/></Relationships>
</file>

<file path=ppt/slides/_rels/slide7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7.jpeg"/><Relationship Id="rId1" Type="http://schemas.openxmlformats.org/officeDocument/2006/relationships/slideLayout" Target="../slideLayouts/slideLayout47.xml"/></Relationships>
</file>

<file path=ppt/slides/_rels/slide8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7.jpeg"/><Relationship Id="rId1" Type="http://schemas.openxmlformats.org/officeDocument/2006/relationships/slideLayout" Target="../slideLayouts/slideLayout47.xml"/><Relationship Id="rId4" Type="http://schemas.openxmlformats.org/officeDocument/2006/relationships/image" Target="../media/image112.png"/></Relationships>
</file>

<file path=ppt/slides/_rels/slide8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7.jpeg"/><Relationship Id="rId1" Type="http://schemas.openxmlformats.org/officeDocument/2006/relationships/slideLayout" Target="../slideLayouts/slideLayout47.xml"/><Relationship Id="rId5" Type="http://schemas.openxmlformats.org/officeDocument/2006/relationships/image" Target="../media/image113.jpeg"/><Relationship Id="rId4" Type="http://schemas.openxmlformats.org/officeDocument/2006/relationships/image" Target="../media/image112.png"/></Relationships>
</file>

<file path=ppt/slides/_rels/slide8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7.jpeg"/><Relationship Id="rId1" Type="http://schemas.openxmlformats.org/officeDocument/2006/relationships/slideLayout" Target="../slideLayouts/slideLayout47.xml"/><Relationship Id="rId5" Type="http://schemas.openxmlformats.org/officeDocument/2006/relationships/image" Target="../media/image114.png"/><Relationship Id="rId4" Type="http://schemas.openxmlformats.org/officeDocument/2006/relationships/image" Target="../media/image112.png"/></Relationships>
</file>

<file path=ppt/slides/_rels/slide8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9.xml"/><Relationship Id="rId4" Type="http://schemas.openxmlformats.org/officeDocument/2006/relationships/image" Target="../media/image105.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73.wmf"/><Relationship Id="rId2" Type="http://schemas.openxmlformats.org/officeDocument/2006/relationships/slideLayout" Target="../slideLayouts/slideLayout24.xml"/><Relationship Id="rId1" Type="http://schemas.openxmlformats.org/officeDocument/2006/relationships/vmlDrawing" Target="../drawings/vmlDrawing19.vml"/><Relationship Id="rId6" Type="http://schemas.openxmlformats.org/officeDocument/2006/relationships/oleObject" Target="../embeddings/oleObject33.bin"/><Relationship Id="rId5" Type="http://schemas.openxmlformats.org/officeDocument/2006/relationships/image" Target="../media/image74.wmf"/><Relationship Id="rId4" Type="http://schemas.openxmlformats.org/officeDocument/2006/relationships/oleObject" Target="../embeddings/oleObject34.bin"/></Relationships>
</file>

<file path=ppt/slides/_rels/slide8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15.png"/><Relationship Id="rId1" Type="http://schemas.openxmlformats.org/officeDocument/2006/relationships/slideLayout" Target="../slideLayouts/slideLayout59.xml"/><Relationship Id="rId4" Type="http://schemas.openxmlformats.org/officeDocument/2006/relationships/image" Target="../media/image116.pn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9.xml"/><Relationship Id="rId1" Type="http://schemas.openxmlformats.org/officeDocument/2006/relationships/vmlDrawing" Target="../drawings/vmlDrawing20.vml"/><Relationship Id="rId5" Type="http://schemas.openxmlformats.org/officeDocument/2006/relationships/image" Target="../media/image73.wmf"/><Relationship Id="rId4" Type="http://schemas.openxmlformats.org/officeDocument/2006/relationships/oleObject" Target="../embeddings/oleObject33.bin"/></Relationships>
</file>

<file path=ppt/slides/_rels/slide8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59.xml"/><Relationship Id="rId4" Type="http://schemas.openxmlformats.org/officeDocument/2006/relationships/image" Target="../media/image119.png"/></Relationships>
</file>

<file path=ppt/slides/_rels/slide8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20.png"/><Relationship Id="rId1" Type="http://schemas.openxmlformats.org/officeDocument/2006/relationships/slideLayout" Target="../slideLayouts/slideLayout59.xml"/></Relationships>
</file>

<file path=ppt/slides/_rels/slide8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59.xml"/><Relationship Id="rId4" Type="http://schemas.openxmlformats.org/officeDocument/2006/relationships/image" Target="../media/image12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1.xml"/><Relationship Id="rId1" Type="http://schemas.openxmlformats.org/officeDocument/2006/relationships/vmlDrawing" Target="../drawings/vmlDrawing21.vml"/><Relationship Id="rId5" Type="http://schemas.openxmlformats.org/officeDocument/2006/relationships/image" Target="../media/image122.wmf"/><Relationship Id="rId4" Type="http://schemas.openxmlformats.org/officeDocument/2006/relationships/oleObject" Target="../embeddings/oleObject36.bin"/></Relationships>
</file>

<file path=ppt/slides/_rels/slide92.xml.rels><?xml version="1.0" encoding="UTF-8" standalone="yes"?>
<Relationships xmlns="http://schemas.openxmlformats.org/package/2006/relationships"><Relationship Id="rId8" Type="http://schemas.openxmlformats.org/officeDocument/2006/relationships/image" Target="../media/image52.wmf"/><Relationship Id="rId13" Type="http://schemas.openxmlformats.org/officeDocument/2006/relationships/image" Target="../media/image33.wmf"/><Relationship Id="rId3" Type="http://schemas.openxmlformats.org/officeDocument/2006/relationships/slideLayout" Target="../slideLayouts/slideLayout81.xml"/><Relationship Id="rId7" Type="http://schemas.openxmlformats.org/officeDocument/2006/relationships/oleObject" Target="../embeddings/oleObject38.bin"/><Relationship Id="rId12" Type="http://schemas.openxmlformats.org/officeDocument/2006/relationships/oleObject" Target="../embeddings/oleObject40.bin"/><Relationship Id="rId2" Type="http://schemas.openxmlformats.org/officeDocument/2006/relationships/tags" Target="../tags/tag18.xml"/><Relationship Id="rId1" Type="http://schemas.openxmlformats.org/officeDocument/2006/relationships/vmlDrawing" Target="../drawings/vmlDrawing22.vml"/><Relationship Id="rId6" Type="http://schemas.openxmlformats.org/officeDocument/2006/relationships/image" Target="../media/image36.wmf"/><Relationship Id="rId11" Type="http://schemas.openxmlformats.org/officeDocument/2006/relationships/image" Target="../media/image53.wmf"/><Relationship Id="rId5" Type="http://schemas.openxmlformats.org/officeDocument/2006/relationships/oleObject" Target="../embeddings/oleObject37.bin"/><Relationship Id="rId10" Type="http://schemas.openxmlformats.org/officeDocument/2006/relationships/oleObject" Target="../embeddings/oleObject39.bin"/><Relationship Id="rId4" Type="http://schemas.openxmlformats.org/officeDocument/2006/relationships/notesSlide" Target="../notesSlides/notesSlide50.xml"/><Relationship Id="rId9" Type="http://schemas.openxmlformats.org/officeDocument/2006/relationships/image" Target="../media/image35.png"/></Relationships>
</file>

<file path=ppt/slides/_rels/slide93.xml.rels><?xml version="1.0" encoding="UTF-8" standalone="yes"?>
<Relationships xmlns="http://schemas.openxmlformats.org/package/2006/relationships"><Relationship Id="rId8" Type="http://schemas.openxmlformats.org/officeDocument/2006/relationships/image" Target="../media/image55.wmf"/><Relationship Id="rId13" Type="http://schemas.openxmlformats.org/officeDocument/2006/relationships/image" Target="../media/image33.wmf"/><Relationship Id="rId3" Type="http://schemas.openxmlformats.org/officeDocument/2006/relationships/slideLayout" Target="../slideLayouts/slideLayout81.xml"/><Relationship Id="rId7" Type="http://schemas.openxmlformats.org/officeDocument/2006/relationships/oleObject" Target="../embeddings/oleObject42.bin"/><Relationship Id="rId12" Type="http://schemas.openxmlformats.org/officeDocument/2006/relationships/oleObject" Target="../embeddings/oleObject44.bin"/><Relationship Id="rId2" Type="http://schemas.openxmlformats.org/officeDocument/2006/relationships/tags" Target="../tags/tag19.xml"/><Relationship Id="rId1" Type="http://schemas.openxmlformats.org/officeDocument/2006/relationships/vmlDrawing" Target="../drawings/vmlDrawing23.vml"/><Relationship Id="rId6" Type="http://schemas.openxmlformats.org/officeDocument/2006/relationships/image" Target="../media/image36.wmf"/><Relationship Id="rId11" Type="http://schemas.openxmlformats.org/officeDocument/2006/relationships/image" Target="../media/image56.wmf"/><Relationship Id="rId5" Type="http://schemas.openxmlformats.org/officeDocument/2006/relationships/oleObject" Target="../embeddings/oleObject41.bin"/><Relationship Id="rId10" Type="http://schemas.openxmlformats.org/officeDocument/2006/relationships/oleObject" Target="../embeddings/oleObject43.bin"/><Relationship Id="rId4" Type="http://schemas.openxmlformats.org/officeDocument/2006/relationships/notesSlide" Target="../notesSlides/notesSlide51.xml"/><Relationship Id="rId9" Type="http://schemas.openxmlformats.org/officeDocument/2006/relationships/image" Target="../media/image35.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55.wmf"/><Relationship Id="rId2" Type="http://schemas.openxmlformats.org/officeDocument/2006/relationships/slideLayout" Target="../slideLayouts/slideLayout81.xml"/><Relationship Id="rId1" Type="http://schemas.openxmlformats.org/officeDocument/2006/relationships/vmlDrawing" Target="../drawings/vmlDrawing24.vml"/><Relationship Id="rId6" Type="http://schemas.openxmlformats.org/officeDocument/2006/relationships/oleObject" Target="../embeddings/oleObject42.bin"/><Relationship Id="rId5" Type="http://schemas.openxmlformats.org/officeDocument/2006/relationships/image" Target="../media/image36.wmf"/><Relationship Id="rId4" Type="http://schemas.openxmlformats.org/officeDocument/2006/relationships/oleObject" Target="../embeddings/oleObject41.bin"/></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1.xml"/><Relationship Id="rId1" Type="http://schemas.openxmlformats.org/officeDocument/2006/relationships/vmlDrawing" Target="../drawings/vmlDrawing25.vml"/><Relationship Id="rId5" Type="http://schemas.openxmlformats.org/officeDocument/2006/relationships/image" Target="../media/image122.wmf"/><Relationship Id="rId4" Type="http://schemas.openxmlformats.org/officeDocument/2006/relationships/oleObject" Target="../embeddings/oleObject36.bin"/></Relationships>
</file>

<file path=ppt/slides/_rels/slide9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4.xml"/><Relationship Id="rId1" Type="http://schemas.openxmlformats.org/officeDocument/2006/relationships/slideLayout" Target="../slideLayouts/slideLayout71.xml"/></Relationships>
</file>

<file path=ppt/slides/_rels/slide97.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1.xml"/></Relationships>
</file>

<file path=ppt/slides/_rels/slide9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1.xml"/></Relationships>
</file>

<file path=ppt/slides/_rels/slide9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5.xml"/><Relationship Id="rId1" Type="http://schemas.openxmlformats.org/officeDocument/2006/relationships/slideLayout" Target="../slideLayouts/slideLayout71.xml"/></Relationships>
</file>

<file path=ppt/slides/_rels/slide100.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1.xml"/></Relationships>
</file>

<file path=ppt/slides/_rels/slide101.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1.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1.xml"/><Relationship Id="rId1" Type="http://schemas.openxmlformats.org/officeDocument/2006/relationships/vmlDrawing" Target="../drawings/vmlDrawing26.vml"/><Relationship Id="rId5" Type="http://schemas.openxmlformats.org/officeDocument/2006/relationships/image" Target="../media/image122.wmf"/><Relationship Id="rId4" Type="http://schemas.openxmlformats.org/officeDocument/2006/relationships/oleObject" Target="../embeddings/oleObject36.bin"/></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1.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1.xml"/><Relationship Id="rId1" Type="http://schemas.openxmlformats.org/officeDocument/2006/relationships/vmlDrawing" Target="../drawings/vmlDrawing27.vml"/><Relationship Id="rId5" Type="http://schemas.openxmlformats.org/officeDocument/2006/relationships/image" Target="../media/image122.wmf"/><Relationship Id="rId4" Type="http://schemas.openxmlformats.org/officeDocument/2006/relationships/oleObject" Target="../embeddings/oleObject36.bin"/></Relationships>
</file>

<file path=ppt/slides/_rels/slide10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0.xml"/><Relationship Id="rId1" Type="http://schemas.openxmlformats.org/officeDocument/2006/relationships/slideLayout" Target="../slideLayouts/slideLayout24.xml"/></Relationships>
</file>

<file path=ppt/slides/_rels/slide10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61.xml"/><Relationship Id="rId1" Type="http://schemas.openxmlformats.org/officeDocument/2006/relationships/slideLayout" Target="../slideLayouts/slideLayout24.xml"/><Relationship Id="rId6" Type="http://schemas.openxmlformats.org/officeDocument/2006/relationships/image" Target="../media/image131.jpg"/><Relationship Id="rId5" Type="http://schemas.openxmlformats.org/officeDocument/2006/relationships/image" Target="../media/image130.jpg"/><Relationship Id="rId4" Type="http://schemas.openxmlformats.org/officeDocument/2006/relationships/image" Target="../media/image129.jpeg"/></Relationships>
</file>

<file path=ppt/slides/_rels/slide10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62.xml"/><Relationship Id="rId1" Type="http://schemas.openxmlformats.org/officeDocument/2006/relationships/slideLayout" Target="../slideLayouts/slideLayout24.xml"/><Relationship Id="rId4" Type="http://schemas.openxmlformats.org/officeDocument/2006/relationships/image" Target="../media/image133.jpg"/></Relationships>
</file>

<file path=ppt/slides/_rels/slide10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63.xml"/><Relationship Id="rId1" Type="http://schemas.openxmlformats.org/officeDocument/2006/relationships/slideLayout" Target="../slideLayouts/slideLayout2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11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32.png"/><Relationship Id="rId1" Type="http://schemas.openxmlformats.org/officeDocument/2006/relationships/slideLayout" Target="../slideLayouts/slideLayout24.xml"/><Relationship Id="rId4" Type="http://schemas.microsoft.com/office/2007/relationships/hdphoto" Target="../media/hdphoto2.wdp"/></Relationships>
</file>

<file path=ppt/slides/_rels/slide113.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 February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mn-cs"/>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Image?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02682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US" dirty="0"/>
              <a:t>&gt;&gt;&gt; from </a:t>
            </a:r>
            <a:r>
              <a:rPr lang="en-US" dirty="0" err="1"/>
              <a:t>numpy</a:t>
            </a:r>
            <a:r>
              <a:rPr lang="en-US" dirty="0"/>
              <a:t> import random as r</a:t>
            </a:r>
          </a:p>
          <a:p>
            <a:pPr marL="0" indent="0">
              <a:buNone/>
            </a:pPr>
            <a:r>
              <a:rPr lang="en-US" dirty="0"/>
              <a:t>&gt;&gt;&gt; I = </a:t>
            </a:r>
            <a:r>
              <a:rPr lang="en-US" dirty="0" err="1"/>
              <a:t>r.rand</a:t>
            </a:r>
            <a:r>
              <a:rPr lang="en-US" dirty="0"/>
              <a:t>(256,256);</a:t>
            </a:r>
          </a:p>
          <a:p>
            <a:pPr marL="0" indent="0">
              <a:buNone/>
            </a:pPr>
            <a:endParaRPr lang="en-US" dirty="0"/>
          </a:p>
          <a:p>
            <a:pPr marL="0" indent="0">
              <a:buNone/>
            </a:pPr>
            <a:r>
              <a:rPr lang="en-US" dirty="0"/>
              <a:t>Think-Pair-Share:</a:t>
            </a:r>
          </a:p>
          <a:p>
            <a:pPr>
              <a:buFontTx/>
              <a:buChar char="-"/>
            </a:pPr>
            <a:r>
              <a:rPr lang="en-US" dirty="0"/>
              <a:t>What is this? What does it look like?</a:t>
            </a:r>
          </a:p>
          <a:p>
            <a:pPr>
              <a:buFontTx/>
              <a:buChar char="-"/>
            </a:pPr>
            <a:r>
              <a:rPr lang="en-US" dirty="0"/>
              <a:t>Which values does it take?</a:t>
            </a:r>
          </a:p>
          <a:p>
            <a:pPr>
              <a:buFontTx/>
              <a:buChar char="-"/>
            </a:pPr>
            <a:r>
              <a:rPr lang="en-US" dirty="0"/>
              <a:t>How many values can it take?</a:t>
            </a:r>
            <a:br>
              <a:rPr lang="en-US" dirty="0"/>
            </a:br>
            <a:endParaRPr lang="en-US" dirty="0"/>
          </a:p>
          <a:p>
            <a:pPr>
              <a:buFontTx/>
              <a:buChar char="-"/>
            </a:pPr>
            <a:r>
              <a:rPr lang="en-US" dirty="0"/>
              <a:t>Is it an image?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19624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dirty="0"/>
              <a:t>&gt;&gt;&gt; from matplotlib import </a:t>
            </a:r>
            <a:r>
              <a:rPr lang="en-US" dirty="0" err="1"/>
              <a:t>pyplot</a:t>
            </a:r>
            <a:r>
              <a:rPr lang="en-US" dirty="0"/>
              <a:t> as p</a:t>
            </a:r>
          </a:p>
          <a:p>
            <a:pPr marL="0" indent="0">
              <a:buNone/>
            </a:pPr>
            <a:r>
              <a:rPr lang="en-US" dirty="0"/>
              <a:t>&gt;&gt;&gt; I = </a:t>
            </a:r>
            <a:r>
              <a:rPr lang="en-US" dirty="0" err="1"/>
              <a:t>r.rand</a:t>
            </a:r>
            <a:r>
              <a:rPr lang="en-US" dirty="0"/>
              <a:t>(256,256);</a:t>
            </a:r>
          </a:p>
          <a:p>
            <a:pPr marL="0" indent="0">
              <a:buNone/>
            </a:pPr>
            <a:r>
              <a:rPr lang="en-US" dirty="0"/>
              <a:t>&gt;&gt;&gt; </a:t>
            </a:r>
            <a:r>
              <a:rPr lang="en-US" dirty="0" err="1"/>
              <a:t>p.imshow</a:t>
            </a:r>
            <a:r>
              <a:rPr lang="en-US" dirty="0"/>
              <a:t>(I);</a:t>
            </a:r>
          </a:p>
          <a:p>
            <a:pPr marL="0" indent="0">
              <a:buNone/>
            </a:pPr>
            <a:r>
              <a:rPr lang="en-US" dirty="0"/>
              <a:t>&gt;&gt;&gt; </a:t>
            </a:r>
            <a:r>
              <a:rPr lang="en-US" dirty="0" err="1"/>
              <a:t>p.show</a:t>
            </a:r>
            <a:r>
              <a:rPr lang="en-US" dirty="0"/>
              <a:t>();</a:t>
            </a:r>
          </a:p>
        </p:txBody>
      </p:sp>
      <p:pic>
        <p:nvPicPr>
          <p:cNvPr id="4" name="Picture 3"/>
          <p:cNvPicPr>
            <a:picLocks noChangeAspect="1"/>
          </p:cNvPicPr>
          <p:nvPr/>
        </p:nvPicPr>
        <p:blipFill>
          <a:blip r:embed="rId3"/>
          <a:stretch>
            <a:fillRect/>
          </a:stretch>
        </p:blipFill>
        <p:spPr>
          <a:xfrm>
            <a:off x="4243200" y="2057400"/>
            <a:ext cx="4443600" cy="4447031"/>
          </a:xfrm>
          <a:prstGeom prst="rect">
            <a:avLst/>
          </a:prstGeom>
        </p:spPr>
      </p:pic>
      <p:sp>
        <p:nvSpPr>
          <p:cNvPr id="5" name="Rectangle 4"/>
          <p:cNvSpPr/>
          <p:nvPr/>
        </p:nvSpPr>
        <p:spPr>
          <a:xfrm>
            <a:off x="7901288" y="6581001"/>
            <a:ext cx="1242712"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1909834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4B0FB4-FEF7-4DA4-BDDD-54DF51EDB969}"/>
              </a:ext>
            </a:extLst>
          </p:cNvPr>
          <p:cNvPicPr>
            <a:picLocks noChangeAspect="1"/>
          </p:cNvPicPr>
          <p:nvPr/>
        </p:nvPicPr>
        <p:blipFill rotWithShape="1">
          <a:blip r:embed="rId3"/>
          <a:srcRect l="11590" t="11538" r="14735" b="9472"/>
          <a:stretch/>
        </p:blipFill>
        <p:spPr>
          <a:xfrm>
            <a:off x="4495800" y="2512434"/>
            <a:ext cx="4724400" cy="4312289"/>
          </a:xfrm>
          <a:prstGeom prst="rect">
            <a:avLst/>
          </a:prstGeom>
        </p:spPr>
      </p:pic>
      <p:sp>
        <p:nvSpPr>
          <p:cNvPr id="2" name="Title 1">
            <a:extLst>
              <a:ext uri="{FF2B5EF4-FFF2-40B4-BE49-F238E27FC236}">
                <a16:creationId xmlns:a16="http://schemas.microsoft.com/office/drawing/2014/main" id="{F0847B29-7FAD-4F19-97C7-34BDDA92645B}"/>
              </a:ext>
            </a:extLst>
          </p:cNvPr>
          <p:cNvSpPr>
            <a:spLocks noGrp="1"/>
          </p:cNvSpPr>
          <p:nvPr>
            <p:ph type="title"/>
          </p:nvPr>
        </p:nvSpPr>
        <p:spPr/>
        <p:txBody>
          <a:bodyPr/>
          <a:lstStyle/>
          <a:p>
            <a:r>
              <a:rPr lang="en-US" dirty="0"/>
              <a:t>Note: matplotlib and </a:t>
            </a:r>
            <a:r>
              <a:rPr lang="en-US" dirty="0" err="1"/>
              <a:t>colour</a:t>
            </a:r>
            <a:r>
              <a:rPr lang="en-US" dirty="0"/>
              <a:t> maps</a:t>
            </a:r>
          </a:p>
        </p:txBody>
      </p:sp>
      <p:sp>
        <p:nvSpPr>
          <p:cNvPr id="3" name="Content Placeholder 2">
            <a:extLst>
              <a:ext uri="{FF2B5EF4-FFF2-40B4-BE49-F238E27FC236}">
                <a16:creationId xmlns:a16="http://schemas.microsoft.com/office/drawing/2014/main" id="{026EBA90-060E-4FEE-9A73-2C15836E07B1}"/>
              </a:ext>
            </a:extLst>
          </p:cNvPr>
          <p:cNvSpPr>
            <a:spLocks noGrp="1"/>
          </p:cNvSpPr>
          <p:nvPr>
            <p:ph idx="1"/>
          </p:nvPr>
        </p:nvSpPr>
        <p:spPr>
          <a:xfrm>
            <a:off x="152400" y="990600"/>
            <a:ext cx="8534400" cy="5492087"/>
          </a:xfrm>
        </p:spPr>
        <p:txBody>
          <a:bodyPr>
            <a:normAutofit/>
          </a:bodyPr>
          <a:lstStyle/>
          <a:p>
            <a:pPr marL="0" indent="0">
              <a:buNone/>
            </a:pPr>
            <a:r>
              <a:rPr lang="en-US" sz="2600" dirty="0"/>
              <a:t>&gt;&gt;&gt; from matplotlib import </a:t>
            </a:r>
            <a:r>
              <a:rPr lang="en-US" sz="2600" dirty="0" err="1"/>
              <a:t>pyplot</a:t>
            </a:r>
            <a:r>
              <a:rPr lang="en-US" sz="2600" dirty="0"/>
              <a:t> as p</a:t>
            </a:r>
          </a:p>
          <a:p>
            <a:pPr marL="0" indent="0">
              <a:buNone/>
            </a:pPr>
            <a:r>
              <a:rPr lang="en-US" sz="2600" dirty="0"/>
              <a:t>&gt;&gt;&gt; from </a:t>
            </a:r>
            <a:r>
              <a:rPr lang="en-US" sz="2600" dirty="0" err="1"/>
              <a:t>numpy</a:t>
            </a:r>
            <a:r>
              <a:rPr lang="en-US" sz="2600" dirty="0"/>
              <a:t> import random as r</a:t>
            </a:r>
          </a:p>
          <a:p>
            <a:pPr marL="0" indent="0">
              <a:buNone/>
            </a:pPr>
            <a:r>
              <a:rPr lang="en-US" sz="2600" dirty="0"/>
              <a:t>&gt;&gt;&gt; I = </a:t>
            </a:r>
            <a:r>
              <a:rPr lang="en-US" sz="2600" dirty="0" err="1"/>
              <a:t>r.rand</a:t>
            </a:r>
            <a:r>
              <a:rPr lang="en-US" sz="2600" dirty="0"/>
              <a:t>(256,256);</a:t>
            </a:r>
          </a:p>
          <a:p>
            <a:pPr marL="0" indent="0">
              <a:buNone/>
            </a:pPr>
            <a:r>
              <a:rPr lang="en-US" sz="2600" dirty="0"/>
              <a:t>&gt;&gt;&gt; </a:t>
            </a:r>
            <a:r>
              <a:rPr lang="en-US" sz="2600" dirty="0" err="1"/>
              <a:t>p.imshow</a:t>
            </a:r>
            <a:r>
              <a:rPr lang="en-US" sz="2600" dirty="0"/>
              <a:t>(I);</a:t>
            </a:r>
          </a:p>
          <a:p>
            <a:pPr marL="0" indent="0">
              <a:buNone/>
            </a:pPr>
            <a:r>
              <a:rPr lang="en-US" sz="2600" dirty="0"/>
              <a:t>&gt;&gt;&gt; </a:t>
            </a:r>
            <a:r>
              <a:rPr lang="en-US" sz="2600" dirty="0" err="1"/>
              <a:t>p.show</a:t>
            </a:r>
            <a:r>
              <a:rPr lang="en-US" sz="2600" dirty="0"/>
              <a:t>();</a:t>
            </a:r>
          </a:p>
          <a:p>
            <a:pPr marL="0" indent="0">
              <a:buNone/>
            </a:pPr>
            <a:endParaRPr lang="en-US" sz="2600" dirty="0"/>
          </a:p>
          <a:p>
            <a:pPr marL="0" indent="0">
              <a:buNone/>
            </a:pPr>
            <a:r>
              <a:rPr lang="en-US" sz="2600" dirty="0"/>
              <a:t>This code will actually </a:t>
            </a:r>
            <a:br>
              <a:rPr lang="en-US" sz="2600" dirty="0"/>
            </a:br>
            <a:r>
              <a:rPr lang="en-US" sz="2600" dirty="0"/>
              <a:t>produce an image like this:</a:t>
            </a:r>
          </a:p>
          <a:p>
            <a:pPr marL="0" indent="0">
              <a:buNone/>
            </a:pPr>
            <a:r>
              <a:rPr lang="en-US" sz="2600" dirty="0"/>
              <a:t>matplotlib assumes the data</a:t>
            </a:r>
            <a:br>
              <a:rPr lang="en-US" sz="2600" dirty="0"/>
            </a:br>
            <a:r>
              <a:rPr lang="en-US" sz="2600" dirty="0"/>
              <a:t>is ‘scientific’ and </a:t>
            </a:r>
            <a:br>
              <a:rPr lang="en-US" sz="2600" dirty="0"/>
            </a:br>
            <a:r>
              <a:rPr lang="en-US" sz="2600" dirty="0"/>
              <a:t>applies a colourmap.</a:t>
            </a:r>
          </a:p>
          <a:p>
            <a:pPr marL="0" indent="0">
              <a:buNone/>
            </a:pPr>
            <a:endParaRPr lang="en-US" sz="2600" dirty="0"/>
          </a:p>
        </p:txBody>
      </p:sp>
      <p:sp>
        <p:nvSpPr>
          <p:cNvPr id="5" name="TextBox 4">
            <a:extLst>
              <a:ext uri="{FF2B5EF4-FFF2-40B4-BE49-F238E27FC236}">
                <a16:creationId xmlns:a16="http://schemas.microsoft.com/office/drawing/2014/main" id="{28A8492F-8F2B-4E51-AF1C-2B055C085D81}"/>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3475588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AB4C1E-CD02-492B-9295-64F9325FBCEA}"/>
              </a:ext>
            </a:extLst>
          </p:cNvPr>
          <p:cNvPicPr>
            <a:picLocks noChangeAspect="1"/>
          </p:cNvPicPr>
          <p:nvPr/>
        </p:nvPicPr>
        <p:blipFill rotWithShape="1">
          <a:blip r:embed="rId2"/>
          <a:srcRect l="11459" t="10001" r="14792" b="9482"/>
          <a:stretch/>
        </p:blipFill>
        <p:spPr>
          <a:xfrm>
            <a:off x="4471769" y="2438400"/>
            <a:ext cx="4748431" cy="4413620"/>
          </a:xfrm>
          <a:prstGeom prst="rect">
            <a:avLst/>
          </a:prstGeom>
        </p:spPr>
      </p:pic>
      <p:sp>
        <p:nvSpPr>
          <p:cNvPr id="2" name="Title 1">
            <a:extLst>
              <a:ext uri="{FF2B5EF4-FFF2-40B4-BE49-F238E27FC236}">
                <a16:creationId xmlns:a16="http://schemas.microsoft.com/office/drawing/2014/main" id="{F0847B29-7FAD-4F19-97C7-34BDDA92645B}"/>
              </a:ext>
            </a:extLst>
          </p:cNvPr>
          <p:cNvSpPr>
            <a:spLocks noGrp="1"/>
          </p:cNvSpPr>
          <p:nvPr>
            <p:ph type="title"/>
          </p:nvPr>
        </p:nvSpPr>
        <p:spPr/>
        <p:txBody>
          <a:bodyPr/>
          <a:lstStyle/>
          <a:p>
            <a:r>
              <a:rPr lang="en-US" dirty="0"/>
              <a:t>Note: matplotlib and </a:t>
            </a:r>
            <a:r>
              <a:rPr lang="en-US" dirty="0" err="1"/>
              <a:t>colour</a:t>
            </a:r>
            <a:r>
              <a:rPr lang="en-US" dirty="0"/>
              <a:t> maps</a:t>
            </a:r>
          </a:p>
        </p:txBody>
      </p:sp>
      <p:sp>
        <p:nvSpPr>
          <p:cNvPr id="3" name="Content Placeholder 2">
            <a:extLst>
              <a:ext uri="{FF2B5EF4-FFF2-40B4-BE49-F238E27FC236}">
                <a16:creationId xmlns:a16="http://schemas.microsoft.com/office/drawing/2014/main" id="{026EBA90-060E-4FEE-9A73-2C15836E07B1}"/>
              </a:ext>
            </a:extLst>
          </p:cNvPr>
          <p:cNvSpPr>
            <a:spLocks noGrp="1"/>
          </p:cNvSpPr>
          <p:nvPr>
            <p:ph idx="1"/>
          </p:nvPr>
        </p:nvSpPr>
        <p:spPr>
          <a:xfrm>
            <a:off x="152400" y="990600"/>
            <a:ext cx="8534400" cy="5135563"/>
          </a:xfrm>
        </p:spPr>
        <p:txBody>
          <a:bodyPr>
            <a:normAutofit/>
          </a:bodyPr>
          <a:lstStyle/>
          <a:p>
            <a:pPr marL="0" indent="0">
              <a:buNone/>
            </a:pPr>
            <a:r>
              <a:rPr lang="en-US" sz="2600" dirty="0"/>
              <a:t>&gt;&gt;&gt; from matplotlib import </a:t>
            </a:r>
            <a:r>
              <a:rPr lang="en-US" sz="2600" dirty="0" err="1"/>
              <a:t>pyplot</a:t>
            </a:r>
            <a:r>
              <a:rPr lang="en-US" sz="2600" dirty="0"/>
              <a:t> as p</a:t>
            </a:r>
          </a:p>
          <a:p>
            <a:pPr marL="0" indent="0">
              <a:buNone/>
            </a:pPr>
            <a:r>
              <a:rPr lang="en-US" sz="2600" dirty="0"/>
              <a:t>&gt;&gt;&gt; from </a:t>
            </a:r>
            <a:r>
              <a:rPr lang="en-US" sz="2600" dirty="0" err="1"/>
              <a:t>numpy</a:t>
            </a:r>
            <a:r>
              <a:rPr lang="en-US" sz="2600" dirty="0"/>
              <a:t> import random as r</a:t>
            </a:r>
          </a:p>
          <a:p>
            <a:pPr marL="0" indent="0">
              <a:buNone/>
            </a:pPr>
            <a:r>
              <a:rPr lang="en-US" sz="2600" dirty="0"/>
              <a:t>&gt;&gt;&gt; I = </a:t>
            </a:r>
            <a:r>
              <a:rPr lang="en-US" sz="2600" dirty="0" err="1"/>
              <a:t>r.rand</a:t>
            </a:r>
            <a:r>
              <a:rPr lang="en-US" sz="2600" dirty="0"/>
              <a:t>(256,256);</a:t>
            </a:r>
          </a:p>
          <a:p>
            <a:pPr marL="0" indent="0">
              <a:buNone/>
            </a:pPr>
            <a:r>
              <a:rPr lang="en-US" sz="2600" dirty="0"/>
              <a:t>&gt;&gt;&gt; </a:t>
            </a:r>
            <a:r>
              <a:rPr lang="en-US" sz="2600" dirty="0" err="1"/>
              <a:t>p.imshow</a:t>
            </a:r>
            <a:r>
              <a:rPr lang="en-US" sz="2600" dirty="0"/>
              <a:t>(</a:t>
            </a:r>
            <a:r>
              <a:rPr lang="en-US" sz="2600" dirty="0" err="1"/>
              <a:t>I,cmap</a:t>
            </a:r>
            <a:r>
              <a:rPr lang="en-US" sz="2600" dirty="0"/>
              <a:t>=‘gray’);</a:t>
            </a:r>
          </a:p>
          <a:p>
            <a:pPr marL="0" indent="0">
              <a:buNone/>
            </a:pPr>
            <a:r>
              <a:rPr lang="en-US" sz="2600" dirty="0"/>
              <a:t>&gt;&gt;&gt; </a:t>
            </a:r>
            <a:r>
              <a:rPr lang="en-US" sz="2600" dirty="0" err="1"/>
              <a:t>p.show</a:t>
            </a:r>
            <a:r>
              <a:rPr lang="en-US" sz="2600" dirty="0"/>
              <a:t>();</a:t>
            </a:r>
          </a:p>
          <a:p>
            <a:pPr marL="0" indent="0">
              <a:buNone/>
            </a:pPr>
            <a:endParaRPr lang="en-US" sz="2600" dirty="0"/>
          </a:p>
          <a:p>
            <a:pPr marL="0" indent="0">
              <a:buNone/>
            </a:pPr>
            <a:r>
              <a:rPr lang="en-US" sz="2600" dirty="0"/>
              <a:t>Better.</a:t>
            </a:r>
          </a:p>
          <a:p>
            <a:pPr marL="0" indent="0">
              <a:buNone/>
            </a:pPr>
            <a:endParaRPr lang="en-US" sz="2600" dirty="0"/>
          </a:p>
        </p:txBody>
      </p:sp>
      <p:sp>
        <p:nvSpPr>
          <p:cNvPr id="5" name="TextBox 4">
            <a:extLst>
              <a:ext uri="{FF2B5EF4-FFF2-40B4-BE49-F238E27FC236}">
                <a16:creationId xmlns:a16="http://schemas.microsoft.com/office/drawing/2014/main" id="{B8A227D1-8D92-46F4-B527-6410E253A5DF}"/>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27198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F0644A-2EF8-45A6-B15E-F689AFA178BD}"/>
              </a:ext>
            </a:extLst>
          </p:cNvPr>
          <p:cNvPicPr>
            <a:picLocks noChangeAspect="1"/>
          </p:cNvPicPr>
          <p:nvPr/>
        </p:nvPicPr>
        <p:blipFill rotWithShape="1">
          <a:blip r:embed="rId2"/>
          <a:srcRect l="13108" t="13333" r="16892" b="8889"/>
          <a:stretch/>
        </p:blipFill>
        <p:spPr>
          <a:xfrm>
            <a:off x="5175868" y="3124200"/>
            <a:ext cx="3940836" cy="3727818"/>
          </a:xfrm>
          <a:prstGeom prst="rect">
            <a:avLst/>
          </a:prstGeom>
        </p:spPr>
      </p:pic>
      <p:sp>
        <p:nvSpPr>
          <p:cNvPr id="2" name="Title 1">
            <a:extLst>
              <a:ext uri="{FF2B5EF4-FFF2-40B4-BE49-F238E27FC236}">
                <a16:creationId xmlns:a16="http://schemas.microsoft.com/office/drawing/2014/main" id="{F0847B29-7FAD-4F19-97C7-34BDDA92645B}"/>
              </a:ext>
            </a:extLst>
          </p:cNvPr>
          <p:cNvSpPr>
            <a:spLocks noGrp="1"/>
          </p:cNvSpPr>
          <p:nvPr>
            <p:ph type="title"/>
          </p:nvPr>
        </p:nvSpPr>
        <p:spPr/>
        <p:txBody>
          <a:bodyPr/>
          <a:lstStyle/>
          <a:p>
            <a:r>
              <a:rPr lang="en-US" dirty="0"/>
              <a:t>Note: matplotlib and </a:t>
            </a:r>
            <a:r>
              <a:rPr lang="en-US" dirty="0" err="1"/>
              <a:t>colour</a:t>
            </a:r>
            <a:r>
              <a:rPr lang="en-US" dirty="0"/>
              <a:t> maps</a:t>
            </a:r>
          </a:p>
        </p:txBody>
      </p:sp>
      <p:sp>
        <p:nvSpPr>
          <p:cNvPr id="3" name="Content Placeholder 2">
            <a:extLst>
              <a:ext uri="{FF2B5EF4-FFF2-40B4-BE49-F238E27FC236}">
                <a16:creationId xmlns:a16="http://schemas.microsoft.com/office/drawing/2014/main" id="{026EBA90-060E-4FEE-9A73-2C15836E07B1}"/>
              </a:ext>
            </a:extLst>
          </p:cNvPr>
          <p:cNvSpPr>
            <a:spLocks noGrp="1"/>
          </p:cNvSpPr>
          <p:nvPr>
            <p:ph idx="1"/>
          </p:nvPr>
        </p:nvSpPr>
        <p:spPr>
          <a:xfrm>
            <a:off x="152400" y="990600"/>
            <a:ext cx="8534400" cy="5492087"/>
          </a:xfrm>
        </p:spPr>
        <p:txBody>
          <a:bodyPr>
            <a:normAutofit/>
          </a:bodyPr>
          <a:lstStyle/>
          <a:p>
            <a:pPr marL="0" indent="0">
              <a:buNone/>
            </a:pPr>
            <a:r>
              <a:rPr lang="en-US" sz="2600" dirty="0"/>
              <a:t>&gt;&gt;&gt; from matplotlib import </a:t>
            </a:r>
            <a:r>
              <a:rPr lang="en-US" sz="2600" dirty="0" err="1"/>
              <a:t>pyplot</a:t>
            </a:r>
            <a:r>
              <a:rPr lang="en-US" sz="2600" dirty="0"/>
              <a:t> as p</a:t>
            </a:r>
          </a:p>
          <a:p>
            <a:pPr marL="0" indent="0">
              <a:buNone/>
            </a:pPr>
            <a:r>
              <a:rPr lang="en-US" sz="2600" dirty="0"/>
              <a:t>&gt;&gt;&gt; from </a:t>
            </a:r>
            <a:r>
              <a:rPr lang="en-US" sz="2600" dirty="0" err="1"/>
              <a:t>numpy</a:t>
            </a:r>
            <a:r>
              <a:rPr lang="en-US" sz="2600" dirty="0"/>
              <a:t> import random as r</a:t>
            </a:r>
          </a:p>
          <a:p>
            <a:pPr marL="0" indent="0">
              <a:buNone/>
            </a:pPr>
            <a:r>
              <a:rPr lang="en-US" sz="2600" dirty="0"/>
              <a:t>&gt;&gt;&gt; I = </a:t>
            </a:r>
            <a:r>
              <a:rPr lang="en-US" sz="2600" dirty="0" err="1"/>
              <a:t>r.rand</a:t>
            </a:r>
            <a:r>
              <a:rPr lang="en-US" sz="2600" dirty="0"/>
              <a:t>(256,256) * 0.5;</a:t>
            </a:r>
          </a:p>
          <a:p>
            <a:pPr marL="0" indent="0">
              <a:buNone/>
            </a:pPr>
            <a:r>
              <a:rPr lang="en-US" sz="2600" dirty="0"/>
              <a:t>&gt;&gt;&gt; </a:t>
            </a:r>
            <a:r>
              <a:rPr lang="en-US" sz="2600" dirty="0" err="1"/>
              <a:t>p.imshow</a:t>
            </a:r>
            <a:r>
              <a:rPr lang="en-US" sz="2600" dirty="0"/>
              <a:t>(</a:t>
            </a:r>
            <a:r>
              <a:rPr lang="en-US" sz="2600" dirty="0" err="1"/>
              <a:t>I,cmap</a:t>
            </a:r>
            <a:r>
              <a:rPr lang="en-US" sz="2600" dirty="0"/>
              <a:t>=‘gray’);</a:t>
            </a:r>
          </a:p>
          <a:p>
            <a:pPr marL="0" indent="0">
              <a:buNone/>
            </a:pPr>
            <a:r>
              <a:rPr lang="en-US" sz="2600" dirty="0"/>
              <a:t>&gt;&gt;&gt; </a:t>
            </a:r>
            <a:r>
              <a:rPr lang="en-US" sz="2600" dirty="0" err="1"/>
              <a:t>p.show</a:t>
            </a:r>
            <a:r>
              <a:rPr lang="en-US" sz="2600" dirty="0"/>
              <a:t>();</a:t>
            </a:r>
          </a:p>
          <a:p>
            <a:pPr marL="0" indent="0">
              <a:buNone/>
            </a:pPr>
            <a:endParaRPr lang="en-US" sz="2600" dirty="0"/>
          </a:p>
          <a:p>
            <a:pPr marL="0" indent="0">
              <a:buNone/>
            </a:pPr>
            <a:r>
              <a:rPr lang="en-US" sz="2600" dirty="0"/>
              <a:t>Next issue:</a:t>
            </a:r>
          </a:p>
          <a:p>
            <a:pPr marL="0" indent="0">
              <a:buNone/>
            </a:pPr>
            <a:r>
              <a:rPr lang="en-US" sz="2600" dirty="0"/>
              <a:t>matplotlib will normalize input</a:t>
            </a:r>
            <a:br>
              <a:rPr lang="en-US" sz="2600" dirty="0"/>
            </a:br>
            <a:r>
              <a:rPr lang="en-US" sz="2600" dirty="0"/>
              <a:t>e.g., map the lowest value to 0, </a:t>
            </a:r>
            <a:br>
              <a:rPr lang="en-US" sz="2600" dirty="0"/>
            </a:br>
            <a:r>
              <a:rPr lang="en-US" sz="2600" dirty="0"/>
              <a:t>and the highest to 1.</a:t>
            </a:r>
            <a:br>
              <a:rPr lang="en-US" sz="2600" dirty="0"/>
            </a:br>
            <a:r>
              <a:rPr lang="en-US" sz="2600" dirty="0"/>
              <a:t>Even though we multiplied by 0.5, </a:t>
            </a:r>
          </a:p>
          <a:p>
            <a:pPr marL="0" indent="0">
              <a:buNone/>
            </a:pPr>
            <a:r>
              <a:rPr lang="en-US" sz="2600" dirty="0"/>
              <a:t>the overall brightness is the same.</a:t>
            </a:r>
          </a:p>
          <a:p>
            <a:pPr marL="0" indent="0">
              <a:buNone/>
            </a:pPr>
            <a:endParaRPr lang="en-US" sz="2600" dirty="0"/>
          </a:p>
          <a:p>
            <a:pPr marL="0" indent="0">
              <a:buNone/>
            </a:pPr>
            <a:endParaRPr lang="en-US" sz="2600" dirty="0"/>
          </a:p>
        </p:txBody>
      </p:sp>
      <p:sp>
        <p:nvSpPr>
          <p:cNvPr id="5" name="TextBox 4">
            <a:extLst>
              <a:ext uri="{FF2B5EF4-FFF2-40B4-BE49-F238E27FC236}">
                <a16:creationId xmlns:a16="http://schemas.microsoft.com/office/drawing/2014/main" id="{B8A227D1-8D92-46F4-B527-6410E253A5DF}"/>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1268127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47B29-7FAD-4F19-97C7-34BDDA92645B}"/>
              </a:ext>
            </a:extLst>
          </p:cNvPr>
          <p:cNvSpPr>
            <a:spLocks noGrp="1"/>
          </p:cNvSpPr>
          <p:nvPr>
            <p:ph type="title"/>
          </p:nvPr>
        </p:nvSpPr>
        <p:spPr/>
        <p:txBody>
          <a:bodyPr/>
          <a:lstStyle/>
          <a:p>
            <a:r>
              <a:rPr lang="en-US" dirty="0"/>
              <a:t>Note: matplotlib and </a:t>
            </a:r>
            <a:r>
              <a:rPr lang="en-US" dirty="0" err="1"/>
              <a:t>colour</a:t>
            </a:r>
            <a:r>
              <a:rPr lang="en-US" dirty="0"/>
              <a:t> maps</a:t>
            </a:r>
          </a:p>
        </p:txBody>
      </p:sp>
      <p:sp>
        <p:nvSpPr>
          <p:cNvPr id="3" name="Content Placeholder 2">
            <a:extLst>
              <a:ext uri="{FF2B5EF4-FFF2-40B4-BE49-F238E27FC236}">
                <a16:creationId xmlns:a16="http://schemas.microsoft.com/office/drawing/2014/main" id="{026EBA90-060E-4FEE-9A73-2C15836E07B1}"/>
              </a:ext>
            </a:extLst>
          </p:cNvPr>
          <p:cNvSpPr>
            <a:spLocks noGrp="1"/>
          </p:cNvSpPr>
          <p:nvPr>
            <p:ph idx="1"/>
          </p:nvPr>
        </p:nvSpPr>
        <p:spPr>
          <a:xfrm>
            <a:off x="152400" y="990600"/>
            <a:ext cx="8534400" cy="5135563"/>
          </a:xfrm>
        </p:spPr>
        <p:txBody>
          <a:bodyPr>
            <a:normAutofit/>
          </a:bodyPr>
          <a:lstStyle/>
          <a:p>
            <a:pPr marL="0" indent="0">
              <a:buNone/>
            </a:pPr>
            <a:r>
              <a:rPr lang="en-US" sz="2600" dirty="0"/>
              <a:t>&gt;&gt;&gt; from matplotlib import </a:t>
            </a:r>
            <a:r>
              <a:rPr lang="en-US" sz="2600" dirty="0" err="1"/>
              <a:t>pyplot</a:t>
            </a:r>
            <a:r>
              <a:rPr lang="en-US" sz="2600" dirty="0"/>
              <a:t> as p</a:t>
            </a:r>
          </a:p>
          <a:p>
            <a:pPr marL="0" indent="0">
              <a:buNone/>
            </a:pPr>
            <a:r>
              <a:rPr lang="en-US" sz="2600" dirty="0"/>
              <a:t>&gt;&gt;&gt; from </a:t>
            </a:r>
            <a:r>
              <a:rPr lang="en-US" sz="2600" dirty="0" err="1"/>
              <a:t>numpy</a:t>
            </a:r>
            <a:r>
              <a:rPr lang="en-US" sz="2600" dirty="0"/>
              <a:t> import random as r</a:t>
            </a:r>
          </a:p>
          <a:p>
            <a:pPr marL="0" indent="0">
              <a:buNone/>
            </a:pPr>
            <a:r>
              <a:rPr lang="en-US" sz="2600" dirty="0"/>
              <a:t>&gt;&gt;&gt; I = </a:t>
            </a:r>
            <a:r>
              <a:rPr lang="en-US" sz="2600" dirty="0" err="1"/>
              <a:t>r.rand</a:t>
            </a:r>
            <a:r>
              <a:rPr lang="en-US" sz="2600" dirty="0"/>
              <a:t>(256,256) * 0.5;</a:t>
            </a:r>
          </a:p>
          <a:p>
            <a:pPr marL="0" indent="0">
              <a:buNone/>
            </a:pPr>
            <a:r>
              <a:rPr lang="en-US" sz="2600" dirty="0"/>
              <a:t>&gt;&gt;&gt; </a:t>
            </a:r>
            <a:r>
              <a:rPr lang="en-US" sz="2600" dirty="0" err="1"/>
              <a:t>p.imshow</a:t>
            </a:r>
            <a:r>
              <a:rPr lang="en-US" sz="2600" dirty="0"/>
              <a:t>(</a:t>
            </a:r>
            <a:r>
              <a:rPr lang="en-US" sz="2600" dirty="0" err="1"/>
              <a:t>I,cmap</a:t>
            </a:r>
            <a:r>
              <a:rPr lang="en-US" sz="2600" dirty="0"/>
              <a:t>=‘gray’,</a:t>
            </a:r>
            <a:r>
              <a:rPr lang="en-US" sz="2600" dirty="0" err="1"/>
              <a:t>vmin</a:t>
            </a:r>
            <a:r>
              <a:rPr lang="en-US" sz="2600" dirty="0"/>
              <a:t>=0.0,vmax=1.0);</a:t>
            </a:r>
          </a:p>
          <a:p>
            <a:pPr marL="0" indent="0">
              <a:buNone/>
            </a:pPr>
            <a:r>
              <a:rPr lang="en-US" sz="2600" dirty="0"/>
              <a:t>&gt;&gt;&gt; </a:t>
            </a:r>
            <a:r>
              <a:rPr lang="en-US" sz="2600" dirty="0" err="1"/>
              <a:t>p.show</a:t>
            </a:r>
            <a:r>
              <a:rPr lang="en-US" sz="2600" dirty="0"/>
              <a:t>();</a:t>
            </a:r>
          </a:p>
          <a:p>
            <a:pPr marL="0" indent="0">
              <a:buNone/>
            </a:pPr>
            <a:endParaRPr lang="en-US" sz="2600" dirty="0"/>
          </a:p>
          <a:p>
            <a:pPr marL="0" indent="0">
              <a:buNone/>
            </a:pPr>
            <a:r>
              <a:rPr lang="en-US" sz="2600" dirty="0"/>
              <a:t>Better!</a:t>
            </a:r>
          </a:p>
          <a:p>
            <a:pPr marL="0" indent="0">
              <a:buNone/>
            </a:pPr>
            <a:endParaRPr lang="en-US" sz="2600" dirty="0"/>
          </a:p>
          <a:p>
            <a:pPr marL="0" indent="0">
              <a:buNone/>
            </a:pPr>
            <a:endParaRPr lang="en-US" sz="2600" dirty="0"/>
          </a:p>
        </p:txBody>
      </p:sp>
      <p:sp>
        <p:nvSpPr>
          <p:cNvPr id="5" name="TextBox 4">
            <a:extLst>
              <a:ext uri="{FF2B5EF4-FFF2-40B4-BE49-F238E27FC236}">
                <a16:creationId xmlns:a16="http://schemas.microsoft.com/office/drawing/2014/main" id="{B8A227D1-8D92-46F4-B527-6410E253A5DF}"/>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pic>
        <p:nvPicPr>
          <p:cNvPr id="4" name="Picture 3">
            <a:extLst>
              <a:ext uri="{FF2B5EF4-FFF2-40B4-BE49-F238E27FC236}">
                <a16:creationId xmlns:a16="http://schemas.microsoft.com/office/drawing/2014/main" id="{AAF198B7-3011-416F-90C6-676C24B4A569}"/>
              </a:ext>
            </a:extLst>
          </p:cNvPr>
          <p:cNvPicPr>
            <a:picLocks noChangeAspect="1"/>
          </p:cNvPicPr>
          <p:nvPr/>
        </p:nvPicPr>
        <p:blipFill rotWithShape="1">
          <a:blip r:embed="rId2"/>
          <a:srcRect l="15000" t="14445" r="16892" b="8889"/>
          <a:stretch/>
        </p:blipFill>
        <p:spPr>
          <a:xfrm>
            <a:off x="5257800" y="3133725"/>
            <a:ext cx="3886200" cy="3724275"/>
          </a:xfrm>
          <a:prstGeom prst="rect">
            <a:avLst/>
          </a:prstGeom>
        </p:spPr>
      </p:pic>
    </p:spTree>
    <p:extLst>
      <p:ext uri="{BB962C8B-B14F-4D97-AF65-F5344CB8AC3E}">
        <p14:creationId xmlns:p14="http://schemas.microsoft.com/office/powerpoint/2010/main" val="749144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of an Image</a:t>
            </a:r>
          </a:p>
        </p:txBody>
      </p:sp>
      <p:sp>
        <p:nvSpPr>
          <p:cNvPr id="3" name="Content Placeholder 2"/>
          <p:cNvSpPr>
            <a:spLocks noGrp="1"/>
          </p:cNvSpPr>
          <p:nvPr>
            <p:ph idx="1"/>
          </p:nvPr>
        </p:nvSpPr>
        <p:spPr/>
        <p:txBody>
          <a:bodyPr>
            <a:normAutofit/>
          </a:bodyPr>
          <a:lstStyle/>
          <a:p>
            <a:r>
              <a:rPr lang="en-US" dirty="0"/>
              <a:t>@ 8bit = 256 values ^ 65,536</a:t>
            </a:r>
          </a:p>
          <a:p>
            <a:pPr lvl="1"/>
            <a:r>
              <a:rPr lang="en-US" dirty="0"/>
              <a:t>Computer says ‘</a:t>
            </a:r>
            <a:r>
              <a:rPr lang="en-US" dirty="0" err="1"/>
              <a:t>Inf</a:t>
            </a:r>
            <a:r>
              <a:rPr lang="en-US" dirty="0"/>
              <a:t>’ combinations.</a:t>
            </a:r>
          </a:p>
          <a:p>
            <a:pPr lvl="1"/>
            <a:endParaRPr lang="en-US" dirty="0"/>
          </a:p>
          <a:p>
            <a:r>
              <a:rPr lang="en-US" dirty="0"/>
              <a:t>Some depiction of all possible scenes </a:t>
            </a:r>
            <a:br>
              <a:rPr lang="en-US" dirty="0"/>
            </a:br>
            <a:r>
              <a:rPr lang="en-US" dirty="0"/>
              <a:t>would fit into this memory.</a:t>
            </a:r>
          </a:p>
          <a:p>
            <a:pPr marL="457200" lvl="1" indent="0">
              <a:buNone/>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47293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of an Image</a:t>
            </a:r>
          </a:p>
        </p:txBody>
      </p:sp>
      <p:sp>
        <p:nvSpPr>
          <p:cNvPr id="3" name="Content Placeholder 2"/>
          <p:cNvSpPr>
            <a:spLocks noGrp="1"/>
          </p:cNvSpPr>
          <p:nvPr>
            <p:ph idx="1"/>
          </p:nvPr>
        </p:nvSpPr>
        <p:spPr/>
        <p:txBody>
          <a:bodyPr>
            <a:normAutofit/>
          </a:bodyPr>
          <a:lstStyle/>
          <a:p>
            <a:r>
              <a:rPr lang="en-US" dirty="0"/>
              <a:t>@ 8bit = 256 values ^ 65,536</a:t>
            </a:r>
          </a:p>
          <a:p>
            <a:pPr lvl="1"/>
            <a:r>
              <a:rPr lang="en-US" dirty="0"/>
              <a:t>Computer says ‘</a:t>
            </a:r>
            <a:r>
              <a:rPr lang="en-US" dirty="0" err="1"/>
              <a:t>Inf</a:t>
            </a:r>
            <a:r>
              <a:rPr lang="en-US" dirty="0"/>
              <a:t>’ combinations.</a:t>
            </a:r>
          </a:p>
          <a:p>
            <a:pPr lvl="1"/>
            <a:endParaRPr lang="en-US" dirty="0"/>
          </a:p>
          <a:p>
            <a:r>
              <a:rPr lang="en-US" dirty="0"/>
              <a:t>Some depiction of all possible scenes </a:t>
            </a:r>
            <a:br>
              <a:rPr lang="en-US" dirty="0"/>
            </a:br>
            <a:r>
              <a:rPr lang="en-US" dirty="0"/>
              <a:t>would fit into this memory.</a:t>
            </a:r>
          </a:p>
          <a:p>
            <a:r>
              <a:rPr lang="en-US" dirty="0"/>
              <a:t>Computer vision as making sense of an extremely high-dimensional space.</a:t>
            </a:r>
          </a:p>
          <a:p>
            <a:pPr lvl="1"/>
            <a:r>
              <a:rPr lang="en-US" dirty="0"/>
              <a:t>Subspace of ‘natural’ images.</a:t>
            </a:r>
          </a:p>
          <a:p>
            <a:pPr lvl="1"/>
            <a:r>
              <a:rPr lang="en-US" dirty="0"/>
              <a:t>Deriving low-dimensional, explainable models.</a:t>
            </a:r>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196757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stretch>
            <a:fillRect/>
          </a:stretch>
        </p:blipFill>
        <p:spPr>
          <a:xfrm>
            <a:off x="707320" y="1858375"/>
            <a:ext cx="4914135" cy="4586526"/>
          </a:xfrm>
          <a:prstGeom prst="rect">
            <a:avLst/>
          </a:prstGeom>
        </p:spPr>
      </p:pic>
      <p:sp>
        <p:nvSpPr>
          <p:cNvPr id="2" name="Title 1"/>
          <p:cNvSpPr>
            <a:spLocks noGrp="1"/>
          </p:cNvSpPr>
          <p:nvPr>
            <p:ph type="title"/>
          </p:nvPr>
        </p:nvSpPr>
        <p:spPr/>
        <p:txBody>
          <a:bodyPr>
            <a:normAutofit/>
          </a:bodyPr>
          <a:lstStyle/>
          <a:p>
            <a:r>
              <a:rPr lang="en-US" dirty="0"/>
              <a:t>What is each part of an image?</a:t>
            </a:r>
          </a:p>
        </p:txBody>
      </p:sp>
      <p:cxnSp>
        <p:nvCxnSpPr>
          <p:cNvPr id="8" name="Straight Arrow Connector 7"/>
          <p:cNvCxnSpPr/>
          <p:nvPr/>
        </p:nvCxnSpPr>
        <p:spPr>
          <a:xfrm flipV="1">
            <a:off x="685800" y="1524000"/>
            <a:ext cx="0" cy="494166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85800" y="6465659"/>
            <a:ext cx="5334000"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8208" y="3721674"/>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y</a:t>
            </a:r>
          </a:p>
        </p:txBody>
      </p:sp>
      <p:sp>
        <p:nvSpPr>
          <p:cNvPr id="14" name="TextBox 13"/>
          <p:cNvSpPr txBox="1"/>
          <p:nvPr/>
        </p:nvSpPr>
        <p:spPr>
          <a:xfrm>
            <a:off x="3082290" y="6435069"/>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Tree>
    <p:extLst>
      <p:ext uri="{BB962C8B-B14F-4D97-AF65-F5344CB8AC3E}">
        <p14:creationId xmlns:p14="http://schemas.microsoft.com/office/powerpoint/2010/main" val="2083853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stretch>
            <a:fillRect/>
          </a:stretch>
        </p:blipFill>
        <p:spPr>
          <a:xfrm>
            <a:off x="707320" y="1858375"/>
            <a:ext cx="4914135" cy="4586526"/>
          </a:xfrm>
          <a:prstGeom prst="rect">
            <a:avLst/>
          </a:prstGeom>
        </p:spPr>
      </p:pic>
      <p:sp>
        <p:nvSpPr>
          <p:cNvPr id="2" name="Title 1"/>
          <p:cNvSpPr>
            <a:spLocks noGrp="1"/>
          </p:cNvSpPr>
          <p:nvPr>
            <p:ph type="title"/>
          </p:nvPr>
        </p:nvSpPr>
        <p:spPr/>
        <p:txBody>
          <a:bodyPr/>
          <a:lstStyle/>
          <a:p>
            <a:r>
              <a:rPr lang="en-US" dirty="0"/>
              <a:t>What is each part of an image?</a:t>
            </a:r>
          </a:p>
        </p:txBody>
      </p:sp>
      <p:sp>
        <p:nvSpPr>
          <p:cNvPr id="3" name="Content Placeholder 2"/>
          <p:cNvSpPr>
            <a:spLocks noGrp="1"/>
          </p:cNvSpPr>
          <p:nvPr>
            <p:ph idx="1"/>
          </p:nvPr>
        </p:nvSpPr>
        <p:spPr/>
        <p:txBody>
          <a:bodyPr/>
          <a:lstStyle/>
          <a:p>
            <a:r>
              <a:rPr lang="en-US" dirty="0"/>
              <a:t>Pixel -&gt; picture element</a:t>
            </a:r>
          </a:p>
        </p:txBody>
      </p:sp>
      <p:sp>
        <p:nvSpPr>
          <p:cNvPr id="6" name="Rectangle 5"/>
          <p:cNvSpPr/>
          <p:nvPr/>
        </p:nvSpPr>
        <p:spPr>
          <a:xfrm>
            <a:off x="3790008" y="3464232"/>
            <a:ext cx="223520" cy="223520"/>
          </a:xfrm>
          <a:prstGeom prst="rect">
            <a:avLst/>
          </a:prstGeom>
          <a:no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Arrow Connector 7"/>
          <p:cNvCxnSpPr/>
          <p:nvPr/>
        </p:nvCxnSpPr>
        <p:spPr>
          <a:xfrm flipV="1">
            <a:off x="685800" y="1524000"/>
            <a:ext cx="0" cy="494166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85800" y="6465659"/>
            <a:ext cx="5334000"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8208" y="3721674"/>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y</a:t>
            </a:r>
          </a:p>
        </p:txBody>
      </p:sp>
      <p:sp>
        <p:nvSpPr>
          <p:cNvPr id="14" name="TextBox 13"/>
          <p:cNvSpPr txBox="1"/>
          <p:nvPr/>
        </p:nvSpPr>
        <p:spPr>
          <a:xfrm>
            <a:off x="3082290" y="6435069"/>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16" name="TextBox 15"/>
          <p:cNvSpPr txBox="1"/>
          <p:nvPr/>
        </p:nvSpPr>
        <p:spPr>
          <a:xfrm>
            <a:off x="3499485" y="3739627"/>
            <a:ext cx="104775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charset="0"/>
                <a:ea typeface="+mn-ea"/>
                <a:cs typeface="+mn-cs"/>
              </a:rPr>
              <a:t>I(</a:t>
            </a:r>
            <a:r>
              <a:rPr kumimoji="0" lang="en-US" sz="2800" b="0" i="0" u="none" strike="noStrike" kern="1200" cap="none" spc="0" normalizeH="0" baseline="0" noProof="0" dirty="0" err="1">
                <a:ln>
                  <a:noFill/>
                </a:ln>
                <a:solidFill>
                  <a:prstClr val="white"/>
                </a:solidFill>
                <a:effectLst/>
                <a:uLnTx/>
                <a:uFillTx/>
                <a:latin typeface="Arial" charset="0"/>
                <a:ea typeface="+mn-ea"/>
                <a:cs typeface="+mn-cs"/>
              </a:rPr>
              <a:t>x,y</a:t>
            </a:r>
            <a:r>
              <a:rPr kumimoji="0" lang="en-US" sz="2800" b="0" i="0" u="none" strike="noStrike" kern="1200" cap="none" spc="0" normalizeH="0" baseline="0" noProof="0" dirty="0">
                <a:ln>
                  <a:noFill/>
                </a:ln>
                <a:solidFill>
                  <a:prstClr val="white"/>
                </a:solidFill>
                <a:effectLst/>
                <a:uLnTx/>
                <a:uFillTx/>
                <a:latin typeface="Arial" charset="0"/>
                <a:ea typeface="+mn-ea"/>
                <a:cs typeface="+mn-cs"/>
              </a:rPr>
              <a:t>)</a:t>
            </a:r>
          </a:p>
        </p:txBody>
      </p:sp>
      <p:sp>
        <p:nvSpPr>
          <p:cNvPr id="17" name="Arc 16"/>
          <p:cNvSpPr/>
          <p:nvPr/>
        </p:nvSpPr>
        <p:spPr>
          <a:xfrm flipV="1">
            <a:off x="3964940" y="3066949"/>
            <a:ext cx="2971800" cy="789940"/>
          </a:xfrm>
          <a:prstGeom prst="arc">
            <a:avLst>
              <a:gd name="adj1" fmla="val 11210453"/>
              <a:gd name="adj2" fmla="val 0"/>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p:cNvSpPr txBox="1"/>
          <p:nvPr/>
        </p:nvSpPr>
        <p:spPr>
          <a:xfrm>
            <a:off x="6593840" y="3066949"/>
            <a:ext cx="6858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‘138’</a:t>
            </a:r>
          </a:p>
        </p:txBody>
      </p:sp>
    </p:spTree>
    <p:extLst>
      <p:ext uri="{BB962C8B-B14F-4D97-AF65-F5344CB8AC3E}">
        <p14:creationId xmlns:p14="http://schemas.microsoft.com/office/powerpoint/2010/main" val="3468259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as a 2D sampling of signal</a:t>
            </a:r>
          </a:p>
        </p:txBody>
      </p:sp>
      <p:sp>
        <p:nvSpPr>
          <p:cNvPr id="3" name="Content Placeholder 2"/>
          <p:cNvSpPr>
            <a:spLocks noGrp="1"/>
          </p:cNvSpPr>
          <p:nvPr>
            <p:ph idx="1"/>
          </p:nvPr>
        </p:nvSpPr>
        <p:spPr/>
        <p:txBody>
          <a:bodyPr>
            <a:normAutofit fontScale="92500"/>
          </a:bodyPr>
          <a:lstStyle/>
          <a:p>
            <a:r>
              <a:rPr lang="en-US" dirty="0"/>
              <a:t>Signal: function depending on some variable with physical meaning.</a:t>
            </a:r>
          </a:p>
          <a:p>
            <a:endParaRPr lang="en-US" dirty="0"/>
          </a:p>
          <a:p>
            <a:r>
              <a:rPr lang="en-US" dirty="0"/>
              <a:t>Image: sampling of that function.</a:t>
            </a:r>
          </a:p>
          <a:p>
            <a:pPr lvl="1"/>
            <a:r>
              <a:rPr lang="en-US" dirty="0"/>
              <a:t>2 variables: </a:t>
            </a:r>
            <a:r>
              <a:rPr lang="en-US" dirty="0" err="1"/>
              <a:t>xy</a:t>
            </a:r>
            <a:r>
              <a:rPr lang="en-US" dirty="0"/>
              <a:t> coordinates</a:t>
            </a:r>
          </a:p>
          <a:p>
            <a:pPr lvl="1"/>
            <a:r>
              <a:rPr lang="en-US" dirty="0"/>
              <a:t>3 variables: </a:t>
            </a:r>
            <a:r>
              <a:rPr lang="en-US" dirty="0" err="1"/>
              <a:t>xy</a:t>
            </a:r>
            <a:r>
              <a:rPr lang="en-US" dirty="0"/>
              <a:t> + time (video)</a:t>
            </a:r>
          </a:p>
          <a:p>
            <a:pPr lvl="1"/>
            <a:r>
              <a:rPr lang="en-US" dirty="0"/>
              <a:t>‘Brightness’ is the value of the function for visible light</a:t>
            </a:r>
          </a:p>
          <a:p>
            <a:endParaRPr lang="en-US" dirty="0"/>
          </a:p>
          <a:p>
            <a:r>
              <a:rPr lang="en-US" dirty="0"/>
              <a:t>Can be other physical values too: temperature, pressure, depth …</a:t>
            </a:r>
          </a:p>
        </p:txBody>
      </p:sp>
      <p:sp>
        <p:nvSpPr>
          <p:cNvPr id="4" name="Rectangle 3"/>
          <p:cNvSpPr/>
          <p:nvPr/>
        </p:nvSpPr>
        <p:spPr>
          <a:xfrm>
            <a:off x="7901288" y="6581001"/>
            <a:ext cx="1242712"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1603576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2D Images</a:t>
            </a:r>
          </a:p>
        </p:txBody>
      </p:sp>
      <p:pic>
        <p:nvPicPr>
          <p:cNvPr id="4" name="Picture 3"/>
          <p:cNvPicPr>
            <a:picLocks noChangeAspect="1"/>
          </p:cNvPicPr>
          <p:nvPr/>
        </p:nvPicPr>
        <p:blipFill>
          <a:blip r:embed="rId3"/>
          <a:stretch>
            <a:fillRect/>
          </a:stretch>
        </p:blipFill>
        <p:spPr>
          <a:xfrm>
            <a:off x="5826354" y="1147820"/>
            <a:ext cx="2647413" cy="2501699"/>
          </a:xfrm>
          <a:prstGeom prst="rect">
            <a:avLst/>
          </a:prstGeom>
        </p:spPr>
      </p:pic>
      <p:pic>
        <p:nvPicPr>
          <p:cNvPr id="5" name="Picture 4"/>
          <p:cNvPicPr>
            <a:picLocks noChangeAspect="1"/>
          </p:cNvPicPr>
          <p:nvPr/>
        </p:nvPicPr>
        <p:blipFill>
          <a:blip r:embed="rId4"/>
          <a:stretch>
            <a:fillRect/>
          </a:stretch>
        </p:blipFill>
        <p:spPr>
          <a:xfrm>
            <a:off x="609599" y="3791802"/>
            <a:ext cx="4291901" cy="2565198"/>
          </a:xfrm>
          <a:prstGeom prst="rect">
            <a:avLst/>
          </a:prstGeom>
        </p:spPr>
      </p:pic>
      <p:pic>
        <p:nvPicPr>
          <p:cNvPr id="6" name="Picture 5"/>
          <p:cNvPicPr>
            <a:picLocks noChangeAspect="1"/>
          </p:cNvPicPr>
          <p:nvPr/>
        </p:nvPicPr>
        <p:blipFill>
          <a:blip r:embed="rId5"/>
          <a:stretch>
            <a:fillRect/>
          </a:stretch>
        </p:blipFill>
        <p:spPr>
          <a:xfrm>
            <a:off x="609600" y="1147821"/>
            <a:ext cx="3418800" cy="241056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6354" y="3728100"/>
            <a:ext cx="2647413" cy="2628900"/>
          </a:xfrm>
          <a:prstGeom prst="rect">
            <a:avLst/>
          </a:prstGeom>
        </p:spPr>
      </p:pic>
      <p:sp>
        <p:nvSpPr>
          <p:cNvPr id="7" name="Rectangle 6"/>
          <p:cNvSpPr/>
          <p:nvPr/>
        </p:nvSpPr>
        <p:spPr>
          <a:xfrm>
            <a:off x="8071270" y="6611779"/>
            <a:ext cx="1072730" cy="24622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1158814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Sampling in 1D</a:t>
            </a:r>
          </a:p>
        </p:txBody>
      </p:sp>
      <p:sp>
        <p:nvSpPr>
          <p:cNvPr id="3" name="Content Placeholder 2"/>
          <p:cNvSpPr>
            <a:spLocks noGrp="1"/>
          </p:cNvSpPr>
          <p:nvPr>
            <p:ph idx="1"/>
          </p:nvPr>
        </p:nvSpPr>
        <p:spPr>
          <a:xfrm>
            <a:off x="457200" y="4876800"/>
            <a:ext cx="8229600" cy="1249363"/>
          </a:xfrm>
        </p:spPr>
        <p:txBody>
          <a:bodyPr>
            <a:normAutofit fontScale="92500" lnSpcReduction="20000"/>
          </a:bodyPr>
          <a:lstStyle/>
          <a:p>
            <a:r>
              <a:rPr lang="en-US" dirty="0"/>
              <a:t>Sampling in 1D takes a function, and returns a vector whose elements are values of that function at the sample points.</a:t>
            </a:r>
          </a:p>
        </p:txBody>
      </p:sp>
      <p:pic>
        <p:nvPicPr>
          <p:cNvPr id="4" name="Picture 3"/>
          <p:cNvPicPr>
            <a:picLocks noChangeAspect="1"/>
          </p:cNvPicPr>
          <p:nvPr/>
        </p:nvPicPr>
        <p:blipFill>
          <a:blip r:embed="rId2"/>
          <a:stretch>
            <a:fillRect/>
          </a:stretch>
        </p:blipFill>
        <p:spPr>
          <a:xfrm>
            <a:off x="45974" y="2136240"/>
            <a:ext cx="9052051" cy="2585520"/>
          </a:xfrm>
          <a:prstGeom prst="rect">
            <a:avLst/>
          </a:prstGeom>
        </p:spPr>
      </p:pic>
      <p:sp>
        <p:nvSpPr>
          <p:cNvPr id="5" name="Rectangle 4"/>
          <p:cNvSpPr/>
          <p:nvPr/>
        </p:nvSpPr>
        <p:spPr>
          <a:xfrm>
            <a:off x="8071270" y="6611779"/>
            <a:ext cx="1072730" cy="24622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1210044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Sampling in 2D</a:t>
            </a:r>
          </a:p>
        </p:txBody>
      </p:sp>
      <p:pic>
        <p:nvPicPr>
          <p:cNvPr id="4" name="Picture 3"/>
          <p:cNvPicPr>
            <a:picLocks noChangeAspect="1"/>
          </p:cNvPicPr>
          <p:nvPr/>
        </p:nvPicPr>
        <p:blipFill>
          <a:blip r:embed="rId2"/>
          <a:stretch>
            <a:fillRect/>
          </a:stretch>
        </p:blipFill>
        <p:spPr>
          <a:xfrm>
            <a:off x="2154150" y="944880"/>
            <a:ext cx="6989850" cy="5631174"/>
          </a:xfrm>
          <a:prstGeom prst="rect">
            <a:avLst/>
          </a:prstGeom>
        </p:spPr>
      </p:pic>
      <p:sp>
        <p:nvSpPr>
          <p:cNvPr id="3" name="Content Placeholder 2"/>
          <p:cNvSpPr>
            <a:spLocks noGrp="1"/>
          </p:cNvSpPr>
          <p:nvPr>
            <p:ph idx="1"/>
          </p:nvPr>
        </p:nvSpPr>
        <p:spPr>
          <a:xfrm>
            <a:off x="457200" y="4495800"/>
            <a:ext cx="4419600" cy="2239963"/>
          </a:xfrm>
        </p:spPr>
        <p:txBody>
          <a:bodyPr>
            <a:normAutofit/>
          </a:bodyPr>
          <a:lstStyle/>
          <a:p>
            <a:r>
              <a:rPr lang="en-US" dirty="0"/>
              <a:t>Sampling in 2D takes a function and returns a matrix.</a:t>
            </a:r>
          </a:p>
        </p:txBody>
      </p:sp>
      <p:sp>
        <p:nvSpPr>
          <p:cNvPr id="5" name="Rectangle 4"/>
          <p:cNvSpPr/>
          <p:nvPr/>
        </p:nvSpPr>
        <p:spPr>
          <a:xfrm>
            <a:off x="8071270" y="6611779"/>
            <a:ext cx="1072730" cy="24622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2285948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Grayscale Digital Image</a:t>
            </a:r>
          </a:p>
        </p:txBody>
      </p:sp>
      <p:pic>
        <p:nvPicPr>
          <p:cNvPr id="4" name="Picture 3"/>
          <p:cNvPicPr>
            <a:picLocks noChangeAspect="1"/>
          </p:cNvPicPr>
          <p:nvPr/>
        </p:nvPicPr>
        <p:blipFill>
          <a:blip r:embed="rId2"/>
          <a:stretch>
            <a:fillRect/>
          </a:stretch>
        </p:blipFill>
        <p:spPr>
          <a:xfrm>
            <a:off x="838200" y="914400"/>
            <a:ext cx="7202322" cy="5624903"/>
          </a:xfrm>
          <a:prstGeom prst="rect">
            <a:avLst/>
          </a:prstGeom>
        </p:spPr>
      </p:pic>
      <p:sp>
        <p:nvSpPr>
          <p:cNvPr id="6" name="TextBox 5"/>
          <p:cNvSpPr txBox="1"/>
          <p:nvPr/>
        </p:nvSpPr>
        <p:spPr>
          <a:xfrm>
            <a:off x="121920" y="2895600"/>
            <a:ext cx="1371600"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Brightness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or intensity</a:t>
            </a:r>
          </a:p>
        </p:txBody>
      </p:sp>
      <p:sp>
        <p:nvSpPr>
          <p:cNvPr id="7" name="TextBox 6"/>
          <p:cNvSpPr txBox="1"/>
          <p:nvPr/>
        </p:nvSpPr>
        <p:spPr>
          <a:xfrm>
            <a:off x="2438400" y="5562600"/>
            <a:ext cx="6858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8" name="TextBox 7"/>
          <p:cNvSpPr txBox="1"/>
          <p:nvPr/>
        </p:nvSpPr>
        <p:spPr>
          <a:xfrm>
            <a:off x="6248400" y="5562600"/>
            <a:ext cx="6096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y</a:t>
            </a:r>
          </a:p>
        </p:txBody>
      </p:sp>
      <p:sp>
        <p:nvSpPr>
          <p:cNvPr id="9" name="Rectangle 8"/>
          <p:cNvSpPr/>
          <p:nvPr/>
        </p:nvSpPr>
        <p:spPr>
          <a:xfrm>
            <a:off x="8071270" y="6611779"/>
            <a:ext cx="1072730" cy="24622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Danny Alexander</a:t>
            </a:r>
          </a:p>
        </p:txBody>
      </p:sp>
    </p:spTree>
    <p:extLst>
      <p:ext uri="{BB962C8B-B14F-4D97-AF65-F5344CB8AC3E}">
        <p14:creationId xmlns:p14="http://schemas.microsoft.com/office/powerpoint/2010/main" val="671940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21182" y="1868555"/>
            <a:ext cx="4942199" cy="4564158"/>
          </a:xfrm>
          <a:prstGeom prst="rect">
            <a:avLst/>
          </a:prstGeom>
        </p:spPr>
      </p:pic>
      <p:sp>
        <p:nvSpPr>
          <p:cNvPr id="2" name="Title 1"/>
          <p:cNvSpPr>
            <a:spLocks noGrp="1"/>
          </p:cNvSpPr>
          <p:nvPr>
            <p:ph type="title"/>
          </p:nvPr>
        </p:nvSpPr>
        <p:spPr/>
        <p:txBody>
          <a:bodyPr>
            <a:normAutofit/>
          </a:bodyPr>
          <a:lstStyle/>
          <a:p>
            <a:r>
              <a:rPr lang="en-US" dirty="0"/>
              <a:t>What is each part of a photograph?</a:t>
            </a:r>
          </a:p>
        </p:txBody>
      </p:sp>
      <p:sp>
        <p:nvSpPr>
          <p:cNvPr id="3" name="Content Placeholder 2"/>
          <p:cNvSpPr>
            <a:spLocks noGrp="1"/>
          </p:cNvSpPr>
          <p:nvPr>
            <p:ph idx="1"/>
          </p:nvPr>
        </p:nvSpPr>
        <p:spPr/>
        <p:txBody>
          <a:bodyPr/>
          <a:lstStyle/>
          <a:p>
            <a:r>
              <a:rPr lang="en-US" dirty="0"/>
              <a:t>Pixel -&gt; picture element</a:t>
            </a:r>
          </a:p>
        </p:txBody>
      </p:sp>
      <p:sp>
        <p:nvSpPr>
          <p:cNvPr id="6" name="Rectangle 5"/>
          <p:cNvSpPr/>
          <p:nvPr/>
        </p:nvSpPr>
        <p:spPr>
          <a:xfrm>
            <a:off x="3949064" y="3604260"/>
            <a:ext cx="74295" cy="73660"/>
          </a:xfrm>
          <a:prstGeom prst="rect">
            <a:avLst/>
          </a:prstGeom>
          <a:no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Arrow Connector 7"/>
          <p:cNvCxnSpPr/>
          <p:nvPr/>
        </p:nvCxnSpPr>
        <p:spPr>
          <a:xfrm flipV="1">
            <a:off x="685800" y="1524000"/>
            <a:ext cx="0" cy="494166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85800" y="6465659"/>
            <a:ext cx="5334000"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58208" y="3721674"/>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y</a:t>
            </a:r>
          </a:p>
        </p:txBody>
      </p:sp>
      <p:sp>
        <p:nvSpPr>
          <p:cNvPr id="14" name="TextBox 13"/>
          <p:cNvSpPr txBox="1"/>
          <p:nvPr/>
        </p:nvSpPr>
        <p:spPr>
          <a:xfrm>
            <a:off x="3082290" y="6435069"/>
            <a:ext cx="3810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x</a:t>
            </a:r>
          </a:p>
        </p:txBody>
      </p:sp>
      <p:sp>
        <p:nvSpPr>
          <p:cNvPr id="16" name="TextBox 15"/>
          <p:cNvSpPr txBox="1"/>
          <p:nvPr/>
        </p:nvSpPr>
        <p:spPr>
          <a:xfrm>
            <a:off x="3499485" y="3739627"/>
            <a:ext cx="104775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charset="0"/>
                <a:ea typeface="+mn-ea"/>
                <a:cs typeface="+mn-cs"/>
              </a:rPr>
              <a:t>I(</a:t>
            </a:r>
            <a:r>
              <a:rPr kumimoji="0" lang="en-US" sz="2800" b="0" i="0" u="none" strike="noStrike" kern="1200" cap="none" spc="0" normalizeH="0" baseline="0" noProof="0" dirty="0" err="1">
                <a:ln>
                  <a:noFill/>
                </a:ln>
                <a:solidFill>
                  <a:prstClr val="white"/>
                </a:solidFill>
                <a:effectLst/>
                <a:uLnTx/>
                <a:uFillTx/>
                <a:latin typeface="Arial" charset="0"/>
                <a:ea typeface="+mn-ea"/>
                <a:cs typeface="+mn-cs"/>
              </a:rPr>
              <a:t>x,y</a:t>
            </a:r>
            <a:r>
              <a:rPr kumimoji="0" lang="en-US" sz="2800" b="0" i="0" u="none" strike="noStrike" kern="1200" cap="none" spc="0" normalizeH="0" baseline="0" noProof="0" dirty="0">
                <a:ln>
                  <a:noFill/>
                </a:ln>
                <a:solidFill>
                  <a:prstClr val="white"/>
                </a:solidFill>
                <a:effectLst/>
                <a:uLnTx/>
                <a:uFillTx/>
                <a:latin typeface="Arial" charset="0"/>
                <a:ea typeface="+mn-ea"/>
                <a:cs typeface="+mn-cs"/>
              </a:rPr>
              <a:t>)</a:t>
            </a:r>
          </a:p>
        </p:txBody>
      </p:sp>
      <p:sp>
        <p:nvSpPr>
          <p:cNvPr id="17" name="Arc 16"/>
          <p:cNvSpPr/>
          <p:nvPr/>
        </p:nvSpPr>
        <p:spPr>
          <a:xfrm flipV="1">
            <a:off x="3964940" y="3066949"/>
            <a:ext cx="2971800" cy="789940"/>
          </a:xfrm>
          <a:prstGeom prst="arc">
            <a:avLst>
              <a:gd name="adj1" fmla="val 11210453"/>
              <a:gd name="adj2" fmla="val 0"/>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p:cNvSpPr txBox="1"/>
          <p:nvPr/>
        </p:nvSpPr>
        <p:spPr>
          <a:xfrm>
            <a:off x="6593840" y="3066949"/>
            <a:ext cx="68580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‘127’</a:t>
            </a:r>
          </a:p>
        </p:txBody>
      </p:sp>
    </p:spTree>
    <p:extLst>
      <p:ext uri="{BB962C8B-B14F-4D97-AF65-F5344CB8AC3E}">
        <p14:creationId xmlns:p14="http://schemas.microsoft.com/office/powerpoint/2010/main" val="2981962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r="34503" b="17790"/>
          <a:stretch>
            <a:fillRect/>
          </a:stretch>
        </p:blipFill>
        <p:spPr bwMode="auto">
          <a:xfrm>
            <a:off x="533400" y="1752600"/>
            <a:ext cx="4267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3"/>
          <p:cNvSpPr>
            <a:spLocks noGrp="1" noChangeArrowheads="1"/>
          </p:cNvSpPr>
          <p:nvPr>
            <p:ph type="title"/>
          </p:nvPr>
        </p:nvSpPr>
        <p:spPr/>
        <p:txBody>
          <a:bodyPr/>
          <a:lstStyle/>
          <a:p>
            <a:r>
              <a:rPr lang="en-US" altLang="en-US" dirty="0"/>
              <a:t>Integrating light over a range of angles.</a:t>
            </a:r>
          </a:p>
        </p:txBody>
      </p:sp>
      <p:pic>
        <p:nvPicPr>
          <p:cNvPr id="34821" name="Picture 6"/>
          <p:cNvPicPr>
            <a:picLocks noChangeAspect="1" noChangeArrowheads="1"/>
          </p:cNvPicPr>
          <p:nvPr/>
        </p:nvPicPr>
        <p:blipFill>
          <a:blip r:embed="rId3">
            <a:extLst>
              <a:ext uri="{28A0092B-C50C-407E-A947-70E740481C1C}">
                <a14:useLocalDpi xmlns:a14="http://schemas.microsoft.com/office/drawing/2010/main" val="0"/>
              </a:ext>
            </a:extLst>
          </a:blip>
          <a:srcRect l="49847" b="18367"/>
          <a:stretch>
            <a:fillRect/>
          </a:stretch>
        </p:blipFill>
        <p:spPr bwMode="auto">
          <a:xfrm>
            <a:off x="6400800" y="2514600"/>
            <a:ext cx="17589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 Box 7"/>
          <p:cNvSpPr txBox="1">
            <a:spLocks noChangeArrowheads="1"/>
          </p:cNvSpPr>
          <p:nvPr/>
        </p:nvSpPr>
        <p:spPr bwMode="auto">
          <a:xfrm>
            <a:off x="6255795" y="4572000"/>
            <a:ext cx="20489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Output Image</a:t>
            </a:r>
          </a:p>
        </p:txBody>
      </p:sp>
      <p:sp>
        <p:nvSpPr>
          <p:cNvPr id="34824" name="Text Box 9"/>
          <p:cNvSpPr txBox="1">
            <a:spLocks noChangeArrowheads="1"/>
          </p:cNvSpPr>
          <p:nvPr/>
        </p:nvSpPr>
        <p:spPr bwMode="auto">
          <a:xfrm>
            <a:off x="3048000" y="5255567"/>
            <a:ext cx="2342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Camera Sensor</a:t>
            </a:r>
          </a:p>
        </p:txBody>
      </p:sp>
      <p:sp>
        <p:nvSpPr>
          <p:cNvPr id="9" name="Rectangle 8"/>
          <p:cNvSpPr/>
          <p:nvPr/>
        </p:nvSpPr>
        <p:spPr>
          <a:xfrm>
            <a:off x="8236741" y="6581001"/>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1757742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828800"/>
            <a:ext cx="8229600" cy="5135563"/>
          </a:xfrm>
        </p:spPr>
        <p:txBody>
          <a:bodyPr>
            <a:normAutofit/>
          </a:bodyPr>
          <a:lstStyle/>
          <a:p>
            <a:pPr marL="0" indent="0">
              <a:buNone/>
            </a:pPr>
            <a:r>
              <a:rPr lang="en-US" sz="2800" b="1" dirty="0"/>
              <a:t>“</a:t>
            </a:r>
            <a:r>
              <a:rPr lang="en-US" sz="2800" b="1" i="1" dirty="0"/>
              <a:t>A</a:t>
            </a:r>
            <a:r>
              <a:rPr lang="en-US" sz="2800" b="1" dirty="0"/>
              <a:t> </a:t>
            </a:r>
            <a:r>
              <a:rPr lang="en-US" sz="2800" b="1" i="1" dirty="0"/>
              <a:t>Pixel Is </a:t>
            </a:r>
            <a:r>
              <a:rPr lang="en-US" sz="2800" b="1" dirty="0"/>
              <a:t>Not </a:t>
            </a:r>
            <a:r>
              <a:rPr lang="en-US" sz="2800" b="1" i="1" dirty="0"/>
              <a:t>A Little Square, </a:t>
            </a:r>
            <a:br>
              <a:rPr lang="en-US" sz="2800" b="1" i="1" dirty="0"/>
            </a:br>
            <a:r>
              <a:rPr lang="en-US" sz="2800" b="1" i="1" dirty="0"/>
              <a:t> A Pixel Is </a:t>
            </a:r>
            <a:r>
              <a:rPr lang="en-US" sz="2800" b="1" dirty="0"/>
              <a:t>Not </a:t>
            </a:r>
            <a:r>
              <a:rPr lang="en-US" sz="2800" b="1" i="1" dirty="0"/>
              <a:t>A Little Square, </a:t>
            </a:r>
            <a:br>
              <a:rPr lang="en-US" sz="2800" b="1" i="1" dirty="0"/>
            </a:br>
            <a:r>
              <a:rPr lang="en-US" sz="2800" b="1" i="1" dirty="0"/>
              <a:t> A Pixel Is </a:t>
            </a:r>
            <a:r>
              <a:rPr lang="en-US" sz="2800" b="1" dirty="0"/>
              <a:t>Not </a:t>
            </a:r>
            <a:r>
              <a:rPr lang="en-US" sz="2800" b="1" i="1" dirty="0"/>
              <a:t>A Little Square! </a:t>
            </a:r>
            <a:br>
              <a:rPr lang="en-US" sz="2800" b="1" i="1" dirty="0"/>
            </a:br>
            <a:r>
              <a:rPr lang="en-US" sz="2800" b="1" i="1" dirty="0"/>
              <a:t>(And a Voxel is </a:t>
            </a:r>
            <a:r>
              <a:rPr lang="en-US" sz="2800" b="1" dirty="0"/>
              <a:t>Not </a:t>
            </a:r>
            <a:r>
              <a:rPr lang="en-US" sz="2800" b="1" i="1" dirty="0"/>
              <a:t>a Little Cube)”</a:t>
            </a:r>
            <a:endParaRPr lang="en-US" sz="2800" dirty="0"/>
          </a:p>
          <a:p>
            <a:pPr>
              <a:buFontTx/>
              <a:buChar char="-"/>
            </a:pPr>
            <a:r>
              <a:rPr lang="en-US" sz="2800" b="1" dirty="0" err="1"/>
              <a:t>Alvy</a:t>
            </a:r>
            <a:r>
              <a:rPr lang="en-US" sz="2800" b="1" dirty="0"/>
              <a:t> Ray Smith, </a:t>
            </a:r>
          </a:p>
          <a:p>
            <a:pPr>
              <a:buFontTx/>
              <a:buChar char="-"/>
            </a:pPr>
            <a:r>
              <a:rPr lang="en-US" sz="2800" b="1" dirty="0"/>
              <a:t>MS Tech Memo 6, 1995.</a:t>
            </a:r>
            <a:endParaRPr lang="en-US" sz="2800" dirty="0"/>
          </a:p>
        </p:txBody>
      </p:sp>
      <p:pic>
        <p:nvPicPr>
          <p:cNvPr id="4" name="Picture 3"/>
          <p:cNvPicPr>
            <a:picLocks noChangeAspect="1"/>
          </p:cNvPicPr>
          <p:nvPr/>
        </p:nvPicPr>
        <p:blipFill rotWithShape="1">
          <a:blip r:embed="rId3"/>
          <a:srcRect l="12775" r="12175" b="27119"/>
          <a:stretch/>
        </p:blipFill>
        <p:spPr>
          <a:xfrm>
            <a:off x="5486400" y="1219200"/>
            <a:ext cx="3581400" cy="4505325"/>
          </a:xfrm>
          <a:prstGeom prst="rect">
            <a:avLst/>
          </a:prstGeom>
        </p:spPr>
      </p:pic>
      <p:sp>
        <p:nvSpPr>
          <p:cNvPr id="5" name="TextBox 4">
            <a:extLst>
              <a:ext uri="{FF2B5EF4-FFF2-40B4-BE49-F238E27FC236}">
                <a16:creationId xmlns:a16="http://schemas.microsoft.com/office/drawing/2014/main" id="{FA7FCF2A-1D8C-4CCF-BA74-F271664B36EF}"/>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2754818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874" y="0"/>
            <a:ext cx="8458200" cy="914400"/>
          </a:xfrm>
        </p:spPr>
        <p:txBody>
          <a:bodyPr/>
          <a:lstStyle/>
          <a:p>
            <a:r>
              <a:rPr lang="en-US" dirty="0"/>
              <a:t>Resolution – geometric vs. spatial resolution</a:t>
            </a:r>
          </a:p>
        </p:txBody>
      </p:sp>
      <p:pic>
        <p:nvPicPr>
          <p:cNvPr id="3" name="Picture 2"/>
          <p:cNvPicPr>
            <a:picLocks noChangeAspect="1"/>
          </p:cNvPicPr>
          <p:nvPr/>
        </p:nvPicPr>
        <p:blipFill>
          <a:blip r:embed="rId3"/>
          <a:stretch>
            <a:fillRect/>
          </a:stretch>
        </p:blipFill>
        <p:spPr>
          <a:xfrm>
            <a:off x="4724400" y="1889759"/>
            <a:ext cx="4084674" cy="3772227"/>
          </a:xfrm>
          <a:prstGeom prst="rect">
            <a:avLst/>
          </a:prstGeom>
        </p:spPr>
      </p:pic>
      <p:pic>
        <p:nvPicPr>
          <p:cNvPr id="4" name="Picture 3"/>
          <p:cNvPicPr>
            <a:picLocks noChangeAspect="1"/>
          </p:cNvPicPr>
          <p:nvPr/>
        </p:nvPicPr>
        <p:blipFill>
          <a:blip r:embed="rId4"/>
          <a:stretch>
            <a:fillRect/>
          </a:stretch>
        </p:blipFill>
        <p:spPr>
          <a:xfrm>
            <a:off x="426720" y="1904999"/>
            <a:ext cx="4084674" cy="3772227"/>
          </a:xfrm>
          <a:prstGeom prst="rect">
            <a:avLst/>
          </a:prstGeom>
        </p:spPr>
      </p:pic>
      <p:sp>
        <p:nvSpPr>
          <p:cNvPr id="5" name="TextBox 4"/>
          <p:cNvSpPr txBox="1"/>
          <p:nvPr/>
        </p:nvSpPr>
        <p:spPr>
          <a:xfrm>
            <a:off x="426720" y="1209793"/>
            <a:ext cx="5059680"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Both images are ~500x500 pixels</a:t>
            </a:r>
          </a:p>
        </p:txBody>
      </p:sp>
    </p:spTree>
    <p:extLst>
      <p:ext uri="{BB962C8B-B14F-4D97-AF65-F5344CB8AC3E}">
        <p14:creationId xmlns:p14="http://schemas.microsoft.com/office/powerpoint/2010/main" val="2398251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519747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3"/>
          <p:cNvSpPr>
            <a:spLocks noGrp="1" noChangeArrowheads="1"/>
          </p:cNvSpPr>
          <p:nvPr>
            <p:ph type="title"/>
          </p:nvPr>
        </p:nvSpPr>
        <p:spPr/>
        <p:txBody>
          <a:bodyPr/>
          <a:lstStyle/>
          <a:p>
            <a:r>
              <a:rPr lang="en-US" altLang="en-US"/>
              <a:t>Sensor Array</a:t>
            </a:r>
          </a:p>
        </p:txBody>
      </p:sp>
      <p:pic>
        <p:nvPicPr>
          <p:cNvPr id="481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066800"/>
            <a:ext cx="1909763"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 Box 6"/>
          <p:cNvSpPr txBox="1">
            <a:spLocks noChangeArrowheads="1"/>
          </p:cNvSpPr>
          <p:nvPr/>
        </p:nvSpPr>
        <p:spPr bwMode="auto">
          <a:xfrm>
            <a:off x="6705600" y="3087688"/>
            <a:ext cx="2098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CMOS sensor</a:t>
            </a:r>
          </a:p>
        </p:txBody>
      </p:sp>
      <p:sp>
        <p:nvSpPr>
          <p:cNvPr id="6" name="Rectangle 5"/>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
        <p:nvSpPr>
          <p:cNvPr id="7" name="TextBox 6">
            <a:extLst>
              <a:ext uri="{FF2B5EF4-FFF2-40B4-BE49-F238E27FC236}">
                <a16:creationId xmlns:a16="http://schemas.microsoft.com/office/drawing/2014/main" id="{DC0E658A-20A1-4A69-AA50-E3F3AD413EE6}"/>
              </a:ext>
            </a:extLst>
          </p:cNvPr>
          <p:cNvSpPr txBox="1"/>
          <p:nvPr/>
        </p:nvSpPr>
        <p:spPr>
          <a:xfrm>
            <a:off x="-25021" y="6482687"/>
            <a:ext cx="1981200" cy="369332"/>
          </a:xfrm>
          <a:prstGeom prst="rect">
            <a:avLst/>
          </a:prstGeom>
          <a:noFill/>
        </p:spPr>
        <p:txBody>
          <a:bodyPr wrap="square" rtlCol="0">
            <a:spAutoFit/>
          </a:bodyPr>
          <a:lstStyle/>
          <a:p>
            <a:r>
              <a:rPr lang="en-US" dirty="0"/>
              <a:t>[Additional info]</a:t>
            </a:r>
          </a:p>
        </p:txBody>
      </p:sp>
    </p:spTree>
    <p:extLst>
      <p:ext uri="{BB962C8B-B14F-4D97-AF65-F5344CB8AC3E}">
        <p14:creationId xmlns:p14="http://schemas.microsoft.com/office/powerpoint/2010/main" val="3452266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type="title"/>
          </p:nvPr>
        </p:nvSpPr>
        <p:spPr>
          <a:xfrm>
            <a:off x="3858" y="-152400"/>
            <a:ext cx="2739342" cy="914400"/>
          </a:xfrm>
        </p:spPr>
        <p:txBody>
          <a:bodyPr/>
          <a:lstStyle/>
          <a:p>
            <a:r>
              <a:rPr lang="en-US" altLang="en-US" dirty="0"/>
              <a:t>Quantization</a:t>
            </a:r>
          </a:p>
        </p:txBody>
      </p:sp>
      <p:pic>
        <p:nvPicPr>
          <p:cNvPr id="5" name="Picture 2">
            <a:extLst>
              <a:ext uri="{FF2B5EF4-FFF2-40B4-BE49-F238E27FC236}">
                <a16:creationId xmlns:a16="http://schemas.microsoft.com/office/drawing/2014/main" id="{7C077EF4-E886-43ED-83E2-2FD2FBCC82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2027" b="11427"/>
          <a:stretch/>
        </p:blipFill>
        <p:spPr bwMode="auto">
          <a:xfrm>
            <a:off x="111617" y="3266536"/>
            <a:ext cx="8893849"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03A80BB1-0550-4AB0-880B-92168EF01F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4378" b="49300"/>
          <a:stretch/>
        </p:blipFill>
        <p:spPr bwMode="auto">
          <a:xfrm>
            <a:off x="3276600" y="663646"/>
            <a:ext cx="2270587" cy="260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4969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740316" cy="914400"/>
          </a:xfrm>
        </p:spPr>
        <p:txBody>
          <a:bodyPr/>
          <a:lstStyle/>
          <a:p>
            <a:r>
              <a:rPr lang="en-US" dirty="0"/>
              <a:t>Quantization Effects – Radiometric Resolution</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381000" y="2209800"/>
            <a:ext cx="2034716" cy="2255715"/>
          </a:xfrm>
          <a:prstGeom prst="rect">
            <a:avLst/>
          </a:prstGeom>
        </p:spPr>
      </p:pic>
      <p:sp>
        <p:nvSpPr>
          <p:cNvPr id="11" name="TextBox 10"/>
          <p:cNvSpPr txBox="1"/>
          <p:nvPr/>
        </p:nvSpPr>
        <p:spPr>
          <a:xfrm>
            <a:off x="419100" y="4572000"/>
            <a:ext cx="195851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8 bit – 256 levels</a:t>
            </a:r>
          </a:p>
        </p:txBody>
      </p:sp>
      <p:sp>
        <p:nvSpPr>
          <p:cNvPr id="12" name="TextBox 11"/>
          <p:cNvSpPr txBox="1"/>
          <p:nvPr/>
        </p:nvSpPr>
        <p:spPr>
          <a:xfrm>
            <a:off x="7010400" y="4572000"/>
            <a:ext cx="195851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1 bit – 2 levels</a:t>
            </a:r>
          </a:p>
        </p:txBody>
      </p:sp>
      <p:pic>
        <p:nvPicPr>
          <p:cNvPr id="13" name="Picture 12"/>
          <p:cNvPicPr>
            <a:picLocks noChangeAspect="1"/>
          </p:cNvPicPr>
          <p:nvPr/>
        </p:nvPicPr>
        <p:blipFill>
          <a:blip r:embed="rId4"/>
          <a:stretch>
            <a:fillRect/>
          </a:stretch>
        </p:blipFill>
        <p:spPr>
          <a:xfrm>
            <a:off x="6854391" y="2209798"/>
            <a:ext cx="2034716" cy="2255715"/>
          </a:xfrm>
          <a:prstGeom prst="rect">
            <a:avLst/>
          </a:prstGeom>
        </p:spPr>
      </p:pic>
      <p:pic>
        <p:nvPicPr>
          <p:cNvPr id="14" name="Picture 13"/>
          <p:cNvPicPr>
            <a:picLocks noChangeAspect="1"/>
          </p:cNvPicPr>
          <p:nvPr/>
        </p:nvPicPr>
        <p:blipFill>
          <a:blip r:embed="rId5"/>
          <a:stretch>
            <a:fillRect/>
          </a:stretch>
        </p:blipFill>
        <p:spPr>
          <a:xfrm>
            <a:off x="4686300" y="2209797"/>
            <a:ext cx="2034716" cy="2255715"/>
          </a:xfrm>
          <a:prstGeom prst="rect">
            <a:avLst/>
          </a:prstGeom>
        </p:spPr>
      </p:pic>
      <p:sp>
        <p:nvSpPr>
          <p:cNvPr id="15" name="TextBox 14"/>
          <p:cNvSpPr txBox="1"/>
          <p:nvPr/>
        </p:nvSpPr>
        <p:spPr>
          <a:xfrm>
            <a:off x="4865009" y="4572000"/>
            <a:ext cx="195851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2 bit – 4 levels</a:t>
            </a:r>
          </a:p>
        </p:txBody>
      </p:sp>
      <p:pic>
        <p:nvPicPr>
          <p:cNvPr id="16" name="Picture 15"/>
          <p:cNvPicPr>
            <a:picLocks noChangeAspect="1"/>
          </p:cNvPicPr>
          <p:nvPr/>
        </p:nvPicPr>
        <p:blipFill>
          <a:blip r:embed="rId6"/>
          <a:stretch>
            <a:fillRect/>
          </a:stretch>
        </p:blipFill>
        <p:spPr>
          <a:xfrm>
            <a:off x="2537284" y="2204010"/>
            <a:ext cx="2034716" cy="2255715"/>
          </a:xfrm>
          <a:prstGeom prst="rect">
            <a:avLst/>
          </a:prstGeom>
        </p:spPr>
      </p:pic>
      <p:sp>
        <p:nvSpPr>
          <p:cNvPr id="17" name="TextBox 16"/>
          <p:cNvSpPr txBox="1"/>
          <p:nvPr/>
        </p:nvSpPr>
        <p:spPr>
          <a:xfrm>
            <a:off x="2677743" y="4572000"/>
            <a:ext cx="195851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4 bit – 16 levels</a:t>
            </a:r>
          </a:p>
        </p:txBody>
      </p:sp>
    </p:spTree>
    <p:extLst>
      <p:ext uri="{BB962C8B-B14F-4D97-AF65-F5344CB8AC3E}">
        <p14:creationId xmlns:p14="http://schemas.microsoft.com/office/powerpoint/2010/main" val="2773308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a:t>Images in Python </a:t>
            </a:r>
            <a:r>
              <a:rPr lang="en-US" altLang="en-US" dirty="0" err="1"/>
              <a:t>Numpy</a:t>
            </a:r>
            <a:endParaRPr lang="en-US" altLang="en-US" dirty="0"/>
          </a:p>
        </p:txBody>
      </p:sp>
      <p:sp>
        <p:nvSpPr>
          <p:cNvPr id="3" name="Content Placeholder 2"/>
          <p:cNvSpPr>
            <a:spLocks noGrp="1"/>
          </p:cNvSpPr>
          <p:nvPr>
            <p:ph idx="1"/>
          </p:nvPr>
        </p:nvSpPr>
        <p:spPr>
          <a:xfrm>
            <a:off x="457200" y="1140706"/>
            <a:ext cx="8229600" cy="2593094"/>
          </a:xfrm>
        </p:spPr>
        <p:txBody>
          <a:bodyPr>
            <a:normAutofit/>
          </a:bodyPr>
          <a:lstStyle/>
          <a:p>
            <a:pPr marL="0" indent="0">
              <a:buNone/>
              <a:defRPr/>
            </a:pPr>
            <a:r>
              <a:rPr lang="en-US" sz="2400" dirty="0"/>
              <a:t>N x M grayscale image “</a:t>
            </a:r>
            <a:r>
              <a:rPr lang="en-US" sz="2400" dirty="0" err="1"/>
              <a:t>im</a:t>
            </a:r>
            <a:r>
              <a:rPr lang="en-US" sz="2400" dirty="0"/>
              <a:t>”</a:t>
            </a:r>
          </a:p>
          <a:p>
            <a:pPr lvl="1">
              <a:buFont typeface="Arial" pitchFamily="34" charset="0"/>
              <a:buChar char="–"/>
              <a:defRPr/>
            </a:pPr>
            <a:r>
              <a:rPr lang="en-US" sz="2000" dirty="0" err="1"/>
              <a:t>im</a:t>
            </a:r>
            <a:r>
              <a:rPr lang="en-US" sz="2000" dirty="0"/>
              <a:t>[0,0] = top-left pixel value</a:t>
            </a:r>
          </a:p>
          <a:p>
            <a:pPr lvl="1">
              <a:buFont typeface="Arial" pitchFamily="34" charset="0"/>
              <a:buChar char="–"/>
              <a:defRPr/>
            </a:pPr>
            <a:r>
              <a:rPr lang="en-US" sz="2000" dirty="0" err="1"/>
              <a:t>im</a:t>
            </a:r>
            <a:r>
              <a:rPr lang="en-US" sz="2000" dirty="0"/>
              <a:t>[y, x] = y pixels down, x pixels to right</a:t>
            </a:r>
          </a:p>
          <a:p>
            <a:pPr lvl="1">
              <a:buFont typeface="Arial" pitchFamily="34" charset="0"/>
              <a:buChar char="–"/>
              <a:defRPr/>
            </a:pPr>
            <a:r>
              <a:rPr lang="en-US" sz="2000" dirty="0" err="1"/>
              <a:t>im</a:t>
            </a:r>
            <a:r>
              <a:rPr lang="en-US" sz="2000" dirty="0"/>
              <a:t>[N-1, M-1] = bottom-right pixel</a:t>
            </a:r>
          </a:p>
          <a:p>
            <a:pPr marL="0" indent="0">
              <a:buNone/>
              <a:defRPr/>
            </a:pPr>
            <a:endParaRPr lang="en-US" sz="400" dirty="0"/>
          </a:p>
        </p:txBody>
      </p:sp>
      <p:graphicFrame>
        <p:nvGraphicFramePr>
          <p:cNvPr id="6" name="Table 5"/>
          <p:cNvGraphicFramePr>
            <a:graphicFrameLocks noGrp="1"/>
          </p:cNvGraphicFramePr>
          <p:nvPr>
            <p:extLst>
              <p:ext uri="{D42A27DB-BD31-4B8C-83A1-F6EECF244321}">
                <p14:modId xmlns:p14="http://schemas.microsoft.com/office/powerpoint/2010/main" val="2872205995"/>
              </p:ext>
            </p:extLst>
          </p:nvPr>
        </p:nvGraphicFramePr>
        <p:xfrm>
          <a:off x="2425700" y="4156162"/>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dirty="0">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86461" name="TextBox 9"/>
          <p:cNvSpPr txBox="1">
            <a:spLocks noChangeArrowheads="1"/>
          </p:cNvSpPr>
          <p:nvPr/>
        </p:nvSpPr>
        <p:spPr bwMode="auto">
          <a:xfrm>
            <a:off x="1603190" y="3960106"/>
            <a:ext cx="833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Row</a:t>
            </a:r>
          </a:p>
        </p:txBody>
      </p:sp>
      <p:cxnSp>
        <p:nvCxnSpPr>
          <p:cNvPr id="12" name="Straight Arrow Connector 11"/>
          <p:cNvCxnSpPr/>
          <p:nvPr/>
        </p:nvCxnSpPr>
        <p:spPr>
          <a:xfrm rot="5400000">
            <a:off x="1130301" y="5299162"/>
            <a:ext cx="1828800" cy="3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6463" name="TextBox 12"/>
          <p:cNvSpPr txBox="1">
            <a:spLocks noChangeArrowheads="1"/>
          </p:cNvSpPr>
          <p:nvPr/>
        </p:nvSpPr>
        <p:spPr bwMode="auto">
          <a:xfrm>
            <a:off x="2362200" y="3733800"/>
            <a:ext cx="13292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en-US" alt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olumn</a:t>
            </a:r>
            <a:endPar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17" name="Straight Arrow Connector 16"/>
          <p:cNvCxnSpPr/>
          <p:nvPr/>
        </p:nvCxnSpPr>
        <p:spPr>
          <a:xfrm>
            <a:off x="3644900" y="3964075"/>
            <a:ext cx="40386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507" y="6602105"/>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2260571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altLang="en-US" dirty="0"/>
              <a:t>Grayscale intensity</a:t>
            </a:r>
          </a:p>
        </p:txBody>
      </p:sp>
      <p:pic>
        <p:nvPicPr>
          <p:cNvPr id="97283" name="Picture 2" descr="C:\Documents and Settings\Derek Hoiem\My Documents\Classes\Spring09 - Visual Scene Understanding\material\figs\neighborhood6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8123" y="1947496"/>
            <a:ext cx="4849416"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4" name="Picture 1"/>
          <p:cNvPicPr>
            <a:picLocks noChangeAspect="1" noChangeArrowheads="1"/>
          </p:cNvPicPr>
          <p:nvPr/>
        </p:nvPicPr>
        <p:blipFill>
          <a:blip r:embed="rId3">
            <a:extLst>
              <a:ext uri="{28A0092B-C50C-407E-A947-70E740481C1C}">
                <a14:useLocalDpi xmlns:a14="http://schemas.microsoft.com/office/drawing/2010/main" val="0"/>
              </a:ext>
            </a:extLst>
          </a:blip>
          <a:srcRect l="39445" t="16000" r="37778" b="47556"/>
          <a:stretch>
            <a:fillRect/>
          </a:stretch>
        </p:blipFill>
        <p:spPr bwMode="auto">
          <a:xfrm>
            <a:off x="3516923" y="3604846"/>
            <a:ext cx="2343150" cy="2343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rot="16200000" flipH="1">
            <a:off x="1945298" y="4376371"/>
            <a:ext cx="2743200" cy="4000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094252" y="3044062"/>
            <a:ext cx="171450" cy="1714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auto">
              <a:spcBef>
                <a:spcPts val="0"/>
              </a:spcBef>
              <a:spcAft>
                <a:spcPts val="0"/>
              </a:spcAft>
              <a:defRPr/>
            </a:pPr>
            <a:endParaRPr lang="en-US" sz="1350">
              <a:solidFill>
                <a:prstClr val="white"/>
              </a:solidFill>
              <a:latin typeface="Calibri" panose="020F0502020204030204"/>
            </a:endParaRPr>
          </a:p>
        </p:txBody>
      </p:sp>
      <p:cxnSp>
        <p:nvCxnSpPr>
          <p:cNvPr id="11" name="Straight Connector 10"/>
          <p:cNvCxnSpPr/>
          <p:nvPr/>
        </p:nvCxnSpPr>
        <p:spPr>
          <a:xfrm>
            <a:off x="3288323" y="3033346"/>
            <a:ext cx="2571750" cy="5715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088423" y="4176346"/>
            <a:ext cx="1143000" cy="120015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auto">
              <a:spcBef>
                <a:spcPts val="0"/>
              </a:spcBef>
              <a:spcAft>
                <a:spcPts val="0"/>
              </a:spcAft>
              <a:defRPr/>
            </a:pPr>
            <a:endParaRPr lang="en-US" sz="1350">
              <a:solidFill>
                <a:prstClr val="white"/>
              </a:solidFill>
              <a:latin typeface="Calibri" panose="020F0502020204030204"/>
            </a:endParaRPr>
          </a:p>
        </p:txBody>
      </p:sp>
      <p:graphicFrame>
        <p:nvGraphicFramePr>
          <p:cNvPr id="7" name="Table 6"/>
          <p:cNvGraphicFramePr>
            <a:graphicFrameLocks noGrp="1"/>
          </p:cNvGraphicFramePr>
          <p:nvPr>
            <p:extLst/>
          </p:nvPr>
        </p:nvGraphicFramePr>
        <p:xfrm>
          <a:off x="4431323" y="1890346"/>
          <a:ext cx="3667125" cy="1571625"/>
        </p:xfrm>
        <a:graphic>
          <a:graphicData uri="http://schemas.openxmlformats.org/drawingml/2006/table">
            <a:tbl>
              <a:tblPr/>
              <a:tblGrid>
                <a:gridCol w="333375">
                  <a:extLst>
                    <a:ext uri="{9D8B030D-6E8A-4147-A177-3AD203B41FA5}">
                      <a16:colId xmlns:a16="http://schemas.microsoft.com/office/drawing/2014/main" val="20000"/>
                    </a:ext>
                  </a:extLst>
                </a:gridCol>
                <a:gridCol w="333375">
                  <a:extLst>
                    <a:ext uri="{9D8B030D-6E8A-4147-A177-3AD203B41FA5}">
                      <a16:colId xmlns:a16="http://schemas.microsoft.com/office/drawing/2014/main" val="20001"/>
                    </a:ext>
                  </a:extLst>
                </a:gridCol>
                <a:gridCol w="333375">
                  <a:extLst>
                    <a:ext uri="{9D8B030D-6E8A-4147-A177-3AD203B41FA5}">
                      <a16:colId xmlns:a16="http://schemas.microsoft.com/office/drawing/2014/main" val="20002"/>
                    </a:ext>
                  </a:extLst>
                </a:gridCol>
                <a:gridCol w="333375">
                  <a:extLst>
                    <a:ext uri="{9D8B030D-6E8A-4147-A177-3AD203B41FA5}">
                      <a16:colId xmlns:a16="http://schemas.microsoft.com/office/drawing/2014/main" val="20003"/>
                    </a:ext>
                  </a:extLst>
                </a:gridCol>
                <a:gridCol w="333375">
                  <a:extLst>
                    <a:ext uri="{9D8B030D-6E8A-4147-A177-3AD203B41FA5}">
                      <a16:colId xmlns:a16="http://schemas.microsoft.com/office/drawing/2014/main" val="20004"/>
                    </a:ext>
                  </a:extLst>
                </a:gridCol>
                <a:gridCol w="333375">
                  <a:extLst>
                    <a:ext uri="{9D8B030D-6E8A-4147-A177-3AD203B41FA5}">
                      <a16:colId xmlns:a16="http://schemas.microsoft.com/office/drawing/2014/main" val="20005"/>
                    </a:ext>
                  </a:extLst>
                </a:gridCol>
                <a:gridCol w="333375">
                  <a:extLst>
                    <a:ext uri="{9D8B030D-6E8A-4147-A177-3AD203B41FA5}">
                      <a16:colId xmlns:a16="http://schemas.microsoft.com/office/drawing/2014/main" val="20006"/>
                    </a:ext>
                  </a:extLst>
                </a:gridCol>
                <a:gridCol w="333375">
                  <a:extLst>
                    <a:ext uri="{9D8B030D-6E8A-4147-A177-3AD203B41FA5}">
                      <a16:colId xmlns:a16="http://schemas.microsoft.com/office/drawing/2014/main" val="20007"/>
                    </a:ext>
                  </a:extLst>
                </a:gridCol>
                <a:gridCol w="333375">
                  <a:extLst>
                    <a:ext uri="{9D8B030D-6E8A-4147-A177-3AD203B41FA5}">
                      <a16:colId xmlns:a16="http://schemas.microsoft.com/office/drawing/2014/main" val="20008"/>
                    </a:ext>
                  </a:extLst>
                </a:gridCol>
                <a:gridCol w="333375">
                  <a:extLst>
                    <a:ext uri="{9D8B030D-6E8A-4147-A177-3AD203B41FA5}">
                      <a16:colId xmlns:a16="http://schemas.microsoft.com/office/drawing/2014/main" val="20009"/>
                    </a:ext>
                  </a:extLst>
                </a:gridCol>
                <a:gridCol w="333375">
                  <a:extLst>
                    <a:ext uri="{9D8B030D-6E8A-4147-A177-3AD203B41FA5}">
                      <a16:colId xmlns:a16="http://schemas.microsoft.com/office/drawing/2014/main" val="20010"/>
                    </a:ext>
                  </a:extLst>
                </a:gridCol>
              </a:tblGrid>
              <a:tr h="142875">
                <a:tc>
                  <a:txBody>
                    <a:bodyPr/>
                    <a:lstStyle/>
                    <a:p>
                      <a:pPr algn="ctr" fontAlgn="b"/>
                      <a:r>
                        <a:rPr lang="en-US" sz="800" b="0" i="0" u="none" strike="noStrike" dirty="0">
                          <a:solidFill>
                            <a:srgbClr val="000000"/>
                          </a:solidFill>
                          <a:latin typeface="Calibri"/>
                        </a:rPr>
                        <a:t>0.92</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42875">
                <a:tc>
                  <a:txBody>
                    <a:bodyPr/>
                    <a:lstStyle/>
                    <a:p>
                      <a:pPr algn="ctr" fontAlgn="b"/>
                      <a:r>
                        <a:rPr lang="en-US" sz="800" b="0" i="0" u="none" strike="noStrike" dirty="0">
                          <a:solidFill>
                            <a:srgbClr val="000000"/>
                          </a:solidFill>
                          <a:latin typeface="Calibri"/>
                        </a:rPr>
                        <a:t>0.95</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42875">
                <a:tc>
                  <a:txBody>
                    <a:bodyPr/>
                    <a:lstStyle/>
                    <a:p>
                      <a:pPr algn="ctr" fontAlgn="b"/>
                      <a:r>
                        <a:rPr lang="en-US" sz="800" b="0" i="0" u="none" strike="noStrike" dirty="0">
                          <a:solidFill>
                            <a:srgbClr val="000000"/>
                          </a:solidFill>
                          <a:latin typeface="Calibri"/>
                        </a:rPr>
                        <a:t>0.89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42875">
                <a:tc>
                  <a:txBody>
                    <a:bodyPr/>
                    <a:lstStyle/>
                    <a:p>
                      <a:pPr algn="ctr" fontAlgn="b"/>
                      <a:r>
                        <a:rPr lang="en-US" sz="800" b="0" i="0" u="none" strike="noStrike">
                          <a:solidFill>
                            <a:srgbClr val="000000"/>
                          </a:solidFill>
                          <a:latin typeface="Calibri"/>
                        </a:rPr>
                        <a:t>0.96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0.95</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42875">
                <a:tc>
                  <a:txBody>
                    <a:bodyPr/>
                    <a:lstStyle/>
                    <a:p>
                      <a:pPr algn="ctr" fontAlgn="b"/>
                      <a:r>
                        <a:rPr lang="en-US" sz="800" b="0" i="0" u="none" strike="noStrike">
                          <a:solidFill>
                            <a:srgbClr val="000000"/>
                          </a:solidFill>
                          <a:latin typeface="Calibri"/>
                        </a:rPr>
                        <a:t>0.71</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42875">
                <a:tc>
                  <a:txBody>
                    <a:bodyPr/>
                    <a:lstStyle/>
                    <a:p>
                      <a:pPr algn="ctr" fontAlgn="b"/>
                      <a:r>
                        <a:rPr lang="en-US" sz="800" b="0" i="0" u="none" strike="noStrike">
                          <a:solidFill>
                            <a:srgbClr val="000000"/>
                          </a:solidFill>
                          <a:latin typeface="Calibri"/>
                        </a:rPr>
                        <a:t>0.49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0.60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42875">
                <a:tc>
                  <a:txBody>
                    <a:bodyPr/>
                    <a:lstStyle/>
                    <a:p>
                      <a:pPr algn="ctr" fontAlgn="b"/>
                      <a:r>
                        <a:rPr lang="en-US" sz="800" b="0" i="0" u="none" strike="noStrike">
                          <a:solidFill>
                            <a:srgbClr val="000000"/>
                          </a:solidFill>
                          <a:latin typeface="Calibri"/>
                        </a:rPr>
                        <a:t>0.86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0.51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0.74</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42875">
                <a:tc>
                  <a:txBody>
                    <a:bodyPr/>
                    <a:lstStyle/>
                    <a:p>
                      <a:pPr algn="ctr" fontAlgn="b"/>
                      <a:r>
                        <a:rPr lang="en-US" sz="800" b="0" i="0" u="none" strike="noStrike">
                          <a:solidFill>
                            <a:srgbClr val="000000"/>
                          </a:solidFill>
                          <a:latin typeface="Calibri"/>
                        </a:rPr>
                        <a:t>0.96</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0.85</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0.37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42875">
                <a:tc>
                  <a:txBody>
                    <a:bodyPr/>
                    <a:lstStyle/>
                    <a:p>
                      <a:pPr algn="ctr" fontAlgn="b"/>
                      <a:r>
                        <a:rPr lang="en-US" sz="800" b="0" i="0" u="none" strike="noStrike">
                          <a:solidFill>
                            <a:srgbClr val="000000"/>
                          </a:solidFill>
                          <a:latin typeface="Calibri"/>
                        </a:rPr>
                        <a:t>0.69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0.56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0.66</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0.42</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42875">
                <a:tc>
                  <a:txBody>
                    <a:bodyPr/>
                    <a:lstStyle/>
                    <a:p>
                      <a:pPr algn="ctr" fontAlgn="b"/>
                      <a:r>
                        <a:rPr lang="en-US" sz="800" b="0" i="0" u="none" strike="noStrike">
                          <a:solidFill>
                            <a:srgbClr val="000000"/>
                          </a:solidFill>
                          <a:latin typeface="Calibri"/>
                        </a:rPr>
                        <a:t>0.79</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0.90</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0.33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0.69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0.97</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42875">
                <a:tc>
                  <a:txBody>
                    <a:bodyPr/>
                    <a:lstStyle/>
                    <a:p>
                      <a:pPr algn="ctr" fontAlgn="b"/>
                      <a:r>
                        <a:rPr lang="en-US" sz="800" b="0" i="0" u="none" strike="noStrike">
                          <a:solidFill>
                            <a:srgbClr val="000000"/>
                          </a:solidFill>
                          <a:latin typeface="Calibri"/>
                        </a:rPr>
                        <a:t>0.91</a:t>
                      </a:r>
                    </a:p>
                  </a:txBody>
                  <a:tcPr marL="7144" marR="7144" marT="7144"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0.94</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0.41</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latin typeface="Calibri"/>
                        </a:rPr>
                        <a:t>0.78</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0.77</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0.89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0.99</a:t>
                      </a: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latin typeface="Calibri"/>
                        </a:rPr>
                        <a:t>0.93</a:t>
                      </a:r>
                    </a:p>
                  </a:txBody>
                  <a:tcPr marL="7144" marR="7144" marT="7144"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cxnSp>
        <p:nvCxnSpPr>
          <p:cNvPr id="15" name="Straight Connector 14"/>
          <p:cNvCxnSpPr/>
          <p:nvPr/>
        </p:nvCxnSpPr>
        <p:spPr>
          <a:xfrm rot="5400000" flipH="1" flipV="1">
            <a:off x="3116873" y="2861896"/>
            <a:ext cx="2286000" cy="3429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231423" y="3490546"/>
            <a:ext cx="2857500" cy="188595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444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altLang="en-US" dirty="0"/>
              <a:t>Color</a:t>
            </a:r>
          </a:p>
        </p:txBody>
      </p:sp>
      <p:pic>
        <p:nvPicPr>
          <p:cNvPr id="84995" name="Picture 2" descr="C:\Documents and Settings\Derek Hoiem\My Documents\Classes\Spring09 - Visual Scene Understanding\material\figs\nieghborhood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362200"/>
            <a:ext cx="37909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5" descr="C:\Users\Hoiem\Documents\Classes\Computational Photography - Fall 2010\lectures\figs\filters\im_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9663" y="11430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6" descr="C:\Users\Hoiem\Documents\Classes\Computational Photography - Fall 2010\lectures\figs\filters\im_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5463" y="28194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8" name="Picture 7" descr="C:\Users\Hoiem\Documents\Classes\Computational Photography - Fall 2010\lectures\figs\filters\im_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7938" y="4419600"/>
            <a:ext cx="267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9" name="TextBox 7"/>
          <p:cNvSpPr txBox="1">
            <a:spLocks noChangeArrowheads="1"/>
          </p:cNvSpPr>
          <p:nvPr/>
        </p:nvSpPr>
        <p:spPr bwMode="auto">
          <a:xfrm>
            <a:off x="7281863" y="762000"/>
            <a:ext cx="350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R</a:t>
            </a:r>
          </a:p>
        </p:txBody>
      </p:sp>
      <p:sp>
        <p:nvSpPr>
          <p:cNvPr id="85000" name="TextBox 8"/>
          <p:cNvSpPr txBox="1">
            <a:spLocks noChangeArrowheads="1"/>
          </p:cNvSpPr>
          <p:nvPr/>
        </p:nvSpPr>
        <p:spPr bwMode="auto">
          <a:xfrm>
            <a:off x="8043863" y="2438400"/>
            <a:ext cx="363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G</a:t>
            </a:r>
          </a:p>
        </p:txBody>
      </p:sp>
      <p:sp>
        <p:nvSpPr>
          <p:cNvPr id="85001" name="TextBox 9"/>
          <p:cNvSpPr txBox="1">
            <a:spLocks noChangeArrowheads="1"/>
          </p:cNvSpPr>
          <p:nvPr/>
        </p:nvSpPr>
        <p:spPr bwMode="auto">
          <a:xfrm>
            <a:off x="8729663" y="3962400"/>
            <a:ext cx="33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rPr>
              <a:t>B</a:t>
            </a:r>
          </a:p>
        </p:txBody>
      </p:sp>
      <p:sp>
        <p:nvSpPr>
          <p:cNvPr id="11" name="Right Arrow 10"/>
          <p:cNvSpPr/>
          <p:nvPr/>
        </p:nvSpPr>
        <p:spPr>
          <a:xfrm>
            <a:off x="4038600" y="33528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236741" y="6629400"/>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2470376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a:t>Images in Python </a:t>
            </a:r>
            <a:r>
              <a:rPr lang="en-US" altLang="en-US" dirty="0" err="1"/>
              <a:t>Numpy</a:t>
            </a:r>
            <a:endParaRPr lang="en-US" altLang="en-US" dirty="0"/>
          </a:p>
        </p:txBody>
      </p:sp>
      <p:sp>
        <p:nvSpPr>
          <p:cNvPr id="3" name="Content Placeholder 2"/>
          <p:cNvSpPr>
            <a:spLocks noGrp="1"/>
          </p:cNvSpPr>
          <p:nvPr>
            <p:ph idx="1"/>
          </p:nvPr>
        </p:nvSpPr>
        <p:spPr>
          <a:xfrm>
            <a:off x="457200" y="876300"/>
            <a:ext cx="8229600" cy="2857500"/>
          </a:xfrm>
        </p:spPr>
        <p:txBody>
          <a:bodyPr>
            <a:normAutofit/>
          </a:bodyPr>
          <a:lstStyle/>
          <a:p>
            <a:pPr marL="0" indent="0">
              <a:buNone/>
              <a:defRPr/>
            </a:pPr>
            <a:r>
              <a:rPr lang="en-US" sz="2400" dirty="0"/>
              <a:t>N x M RGB image “</a:t>
            </a:r>
            <a:r>
              <a:rPr lang="en-US" sz="2400" dirty="0" err="1"/>
              <a:t>im</a:t>
            </a:r>
            <a:r>
              <a:rPr lang="en-US" sz="2400" dirty="0"/>
              <a:t>”</a:t>
            </a:r>
          </a:p>
          <a:p>
            <a:pPr lvl="1">
              <a:buFont typeface="Arial" pitchFamily="34" charset="0"/>
              <a:buChar char="–"/>
              <a:defRPr/>
            </a:pPr>
            <a:r>
              <a:rPr lang="en-US" sz="2000" dirty="0" err="1"/>
              <a:t>im</a:t>
            </a:r>
            <a:r>
              <a:rPr lang="en-US" sz="2000" dirty="0"/>
              <a:t>[0,0,0] = top-left pixel value in R-channel</a:t>
            </a:r>
          </a:p>
          <a:p>
            <a:pPr lvl="1">
              <a:buFont typeface="Arial" pitchFamily="34" charset="0"/>
              <a:buChar char="–"/>
              <a:defRPr/>
            </a:pPr>
            <a:r>
              <a:rPr lang="en-US" sz="2000" dirty="0" err="1"/>
              <a:t>Im</a:t>
            </a:r>
            <a:r>
              <a:rPr lang="en-US" sz="2000" dirty="0"/>
              <a:t>[x, y, b] = x pixels to right, y pixels down in the </a:t>
            </a:r>
            <a:r>
              <a:rPr lang="en-US" sz="2000" dirty="0" err="1"/>
              <a:t>b</a:t>
            </a:r>
            <a:r>
              <a:rPr lang="en-US" sz="2000" baseline="30000" dirty="0" err="1"/>
              <a:t>th</a:t>
            </a:r>
            <a:r>
              <a:rPr lang="en-US" sz="2000" dirty="0"/>
              <a:t> channel</a:t>
            </a:r>
          </a:p>
          <a:p>
            <a:pPr lvl="1">
              <a:buFont typeface="Arial" pitchFamily="34" charset="0"/>
              <a:buChar char="–"/>
              <a:defRPr/>
            </a:pPr>
            <a:r>
              <a:rPr lang="en-US" sz="2000" dirty="0" err="1"/>
              <a:t>Im</a:t>
            </a:r>
            <a:r>
              <a:rPr lang="en-US" sz="2000" dirty="0"/>
              <a:t>[N-1, M-1, 3] = bottom-right pixel in B-channel</a:t>
            </a:r>
          </a:p>
          <a:p>
            <a:pPr marL="0" indent="0">
              <a:buNone/>
              <a:defRPr/>
            </a:pPr>
            <a:endParaRPr lang="en-US" sz="200" dirty="0"/>
          </a:p>
        </p:txBody>
      </p:sp>
      <p:graphicFrame>
        <p:nvGraphicFramePr>
          <p:cNvPr id="4" name="Table 3"/>
          <p:cNvGraphicFramePr>
            <a:graphicFrameLocks noGrp="1"/>
          </p:cNvGraphicFramePr>
          <p:nvPr>
            <p:extLst>
              <p:ext uri="{D42A27DB-BD31-4B8C-83A1-F6EECF244321}">
                <p14:modId xmlns:p14="http://schemas.microsoft.com/office/powerpoint/2010/main" val="2284852511"/>
              </p:ext>
            </p:extLst>
          </p:nvPr>
        </p:nvGraphicFramePr>
        <p:xfrm>
          <a:off x="3352800" y="40782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468828900"/>
              </p:ext>
            </p:extLst>
          </p:nvPr>
        </p:nvGraphicFramePr>
        <p:xfrm>
          <a:off x="2514600" y="36210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075814680"/>
              </p:ext>
            </p:extLst>
          </p:nvPr>
        </p:nvGraphicFramePr>
        <p:xfrm>
          <a:off x="1600200" y="3163887"/>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dirty="0">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86458" name="TextBox 6"/>
          <p:cNvSpPr txBox="1">
            <a:spLocks noChangeArrowheads="1"/>
          </p:cNvSpPr>
          <p:nvPr/>
        </p:nvSpPr>
        <p:spPr bwMode="auto">
          <a:xfrm>
            <a:off x="6485151" y="3013719"/>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
            </a:r>
          </a:p>
        </p:txBody>
      </p:sp>
      <p:sp>
        <p:nvSpPr>
          <p:cNvPr id="86459" name="TextBox 7"/>
          <p:cNvSpPr txBox="1">
            <a:spLocks noChangeArrowheads="1"/>
          </p:cNvSpPr>
          <p:nvPr/>
        </p:nvSpPr>
        <p:spPr bwMode="auto">
          <a:xfrm>
            <a:off x="7404100" y="3479799"/>
            <a:ext cx="36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a:t>
            </a:r>
          </a:p>
        </p:txBody>
      </p:sp>
      <p:sp>
        <p:nvSpPr>
          <p:cNvPr id="86460" name="TextBox 8"/>
          <p:cNvSpPr txBox="1">
            <a:spLocks noChangeArrowheads="1"/>
          </p:cNvSpPr>
          <p:nvPr/>
        </p:nvSpPr>
        <p:spPr bwMode="auto">
          <a:xfrm>
            <a:off x="8242300" y="3893343"/>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t>
            </a:r>
          </a:p>
        </p:txBody>
      </p:sp>
      <p:sp>
        <p:nvSpPr>
          <p:cNvPr id="86461" name="TextBox 9"/>
          <p:cNvSpPr txBox="1">
            <a:spLocks noChangeArrowheads="1"/>
          </p:cNvSpPr>
          <p:nvPr/>
        </p:nvSpPr>
        <p:spPr bwMode="auto">
          <a:xfrm>
            <a:off x="777690" y="2967831"/>
            <a:ext cx="833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2400" b="1" dirty="0">
                <a:solidFill>
                  <a:prstClr val="black"/>
                </a:solidFill>
              </a:rPr>
              <a:t>R</a:t>
            </a: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ow</a:t>
            </a:r>
          </a:p>
        </p:txBody>
      </p:sp>
      <p:cxnSp>
        <p:nvCxnSpPr>
          <p:cNvPr id="12" name="Straight Arrow Connector 11"/>
          <p:cNvCxnSpPr/>
          <p:nvPr/>
        </p:nvCxnSpPr>
        <p:spPr>
          <a:xfrm rot="5400000">
            <a:off x="304801" y="4306887"/>
            <a:ext cx="1828800" cy="3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6463" name="TextBox 12"/>
          <p:cNvSpPr txBox="1">
            <a:spLocks noChangeArrowheads="1"/>
          </p:cNvSpPr>
          <p:nvPr/>
        </p:nvSpPr>
        <p:spPr bwMode="auto">
          <a:xfrm>
            <a:off x="1536700" y="2741525"/>
            <a:ext cx="13292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2400" b="1" dirty="0">
                <a:solidFill>
                  <a:prstClr val="black"/>
                </a:solidFill>
              </a:rPr>
              <a:t>C</a:t>
            </a:r>
            <a:r>
              <a:rPr kumimoji="0" lang="en-US" alt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olumn</a:t>
            </a:r>
            <a:endPar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17" name="Straight Arrow Connector 16"/>
          <p:cNvCxnSpPr/>
          <p:nvPr/>
        </p:nvCxnSpPr>
        <p:spPr>
          <a:xfrm>
            <a:off x="2819400" y="2971800"/>
            <a:ext cx="40386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507" y="6602105"/>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1774692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a:t>Images in Python </a:t>
            </a:r>
            <a:r>
              <a:rPr lang="en-US" altLang="en-US" dirty="0" err="1"/>
              <a:t>Numpy</a:t>
            </a:r>
            <a:endParaRPr lang="en-US" altLang="en-US" dirty="0"/>
          </a:p>
        </p:txBody>
      </p:sp>
      <p:sp>
        <p:nvSpPr>
          <p:cNvPr id="3" name="Content Placeholder 2"/>
          <p:cNvSpPr>
            <a:spLocks noGrp="1"/>
          </p:cNvSpPr>
          <p:nvPr>
            <p:ph idx="1"/>
          </p:nvPr>
        </p:nvSpPr>
        <p:spPr>
          <a:xfrm>
            <a:off x="457200" y="876300"/>
            <a:ext cx="8229600" cy="2857500"/>
          </a:xfrm>
        </p:spPr>
        <p:txBody>
          <a:bodyPr>
            <a:normAutofit/>
          </a:bodyPr>
          <a:lstStyle/>
          <a:p>
            <a:pPr marL="0" indent="0">
              <a:buNone/>
              <a:defRPr/>
            </a:pPr>
            <a:endParaRPr lang="en-US" sz="200" dirty="0"/>
          </a:p>
          <a:p>
            <a:pPr marL="0" indent="0">
              <a:buNone/>
              <a:defRPr/>
            </a:pPr>
            <a:endParaRPr lang="en-US" sz="1800" dirty="0"/>
          </a:p>
          <a:p>
            <a:pPr marL="0" indent="0">
              <a:buNone/>
              <a:defRPr/>
            </a:pPr>
            <a:r>
              <a:rPr lang="en-US" sz="1800" dirty="0"/>
              <a:t>Take care between types! </a:t>
            </a:r>
          </a:p>
          <a:p>
            <a:pPr marL="0" indent="0">
              <a:buNone/>
              <a:defRPr/>
            </a:pPr>
            <a:r>
              <a:rPr lang="en-US" sz="1800" dirty="0"/>
              <a:t>	- uint8 	(values 0 to 255) 	– </a:t>
            </a:r>
            <a:r>
              <a:rPr lang="en-US" sz="1800" dirty="0" err="1"/>
              <a:t>io.imread</a:t>
            </a:r>
            <a:r>
              <a:rPr lang="en-US" sz="1800" dirty="0"/>
              <a:t>(“file.jpg”)</a:t>
            </a:r>
          </a:p>
          <a:p>
            <a:pPr marL="0" indent="0">
              <a:buNone/>
              <a:defRPr/>
            </a:pPr>
            <a:r>
              <a:rPr lang="en-US" sz="1800" dirty="0"/>
              <a:t>	- float32 	(values 0 to 255) 	– </a:t>
            </a:r>
            <a:r>
              <a:rPr lang="en-US" sz="1800" dirty="0" err="1"/>
              <a:t>io.imread</a:t>
            </a:r>
            <a:r>
              <a:rPr lang="en-US" sz="1800" dirty="0"/>
              <a:t>(“file.jpg”).</a:t>
            </a:r>
            <a:r>
              <a:rPr lang="en-US" sz="1800" dirty="0" err="1"/>
              <a:t>astype</a:t>
            </a:r>
            <a:r>
              <a:rPr lang="en-US" sz="1800" dirty="0"/>
              <a:t>(np.float32)</a:t>
            </a:r>
          </a:p>
          <a:p>
            <a:pPr marL="0" indent="0">
              <a:buNone/>
              <a:defRPr/>
            </a:pPr>
            <a:r>
              <a:rPr lang="en-US" sz="1800" dirty="0"/>
              <a:t>	- float32 	(values 0 to 1)	– img_as_float32(</a:t>
            </a:r>
            <a:r>
              <a:rPr lang="en-US" sz="1800" dirty="0" err="1"/>
              <a:t>io.imread</a:t>
            </a:r>
            <a:r>
              <a:rPr lang="en-US" sz="1800" dirty="0"/>
              <a:t>(“file.jpg”))</a:t>
            </a:r>
          </a:p>
        </p:txBody>
      </p:sp>
      <p:graphicFrame>
        <p:nvGraphicFramePr>
          <p:cNvPr id="6" name="Table 5"/>
          <p:cNvGraphicFramePr>
            <a:graphicFrameLocks noGrp="1"/>
          </p:cNvGraphicFramePr>
          <p:nvPr>
            <p:extLst/>
          </p:nvPr>
        </p:nvGraphicFramePr>
        <p:xfrm>
          <a:off x="2425700" y="4156162"/>
          <a:ext cx="4889500" cy="2095500"/>
        </p:xfrm>
        <a:graphic>
          <a:graphicData uri="http://schemas.openxmlformats.org/drawingml/2006/table">
            <a:tbl>
              <a:tblPr/>
              <a:tblGrid>
                <a:gridCol w="444500">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444500">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4500">
                  <a:extLst>
                    <a:ext uri="{9D8B030D-6E8A-4147-A177-3AD203B41FA5}">
                      <a16:colId xmlns:a16="http://schemas.microsoft.com/office/drawing/2014/main" val="20006"/>
                    </a:ext>
                  </a:extLst>
                </a:gridCol>
                <a:gridCol w="444500">
                  <a:extLst>
                    <a:ext uri="{9D8B030D-6E8A-4147-A177-3AD203B41FA5}">
                      <a16:colId xmlns:a16="http://schemas.microsoft.com/office/drawing/2014/main" val="20007"/>
                    </a:ext>
                  </a:extLst>
                </a:gridCol>
                <a:gridCol w="444500">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tblGrid>
              <a:tr h="190500">
                <a:tc>
                  <a:txBody>
                    <a:bodyPr/>
                    <a:lstStyle/>
                    <a:p>
                      <a:pPr algn="ctr" fontAlgn="b"/>
                      <a:r>
                        <a:rPr lang="en-US" sz="1100" b="0" i="0" u="none" strike="noStrike" dirty="0">
                          <a:solidFill>
                            <a:srgbClr val="000000"/>
                          </a:solidFill>
                          <a:latin typeface="Calibri"/>
                        </a:rPr>
                        <a:t>0.92</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latin typeface="Calibri"/>
                        </a:rPr>
                        <a:t>0.95</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0500">
                <a:tc>
                  <a:txBody>
                    <a:bodyPr/>
                    <a:lstStyle/>
                    <a:p>
                      <a:pPr algn="ctr" fontAlgn="b"/>
                      <a:r>
                        <a:rPr lang="en-US" sz="1100" b="0" i="0" u="none" strike="noStrike" dirty="0">
                          <a:solidFill>
                            <a:srgbClr val="000000"/>
                          </a:solidFill>
                          <a:latin typeface="Calibri"/>
                        </a:rPr>
                        <a:t>0.89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90500">
                <a:tc>
                  <a:txBody>
                    <a:bodyPr/>
                    <a:lstStyle/>
                    <a:p>
                      <a:pPr algn="ctr" fontAlgn="b"/>
                      <a:r>
                        <a:rPr lang="en-US" sz="1100" b="0" i="0" u="none" strike="noStrike" dirty="0">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90500">
                <a:tc>
                  <a:txBody>
                    <a:bodyPr/>
                    <a:lstStyle/>
                    <a:p>
                      <a:pPr algn="ctr" fontAlgn="b"/>
                      <a:r>
                        <a:rPr lang="en-US" sz="1100" b="0" i="0" u="none" strike="noStrike">
                          <a:solidFill>
                            <a:srgbClr val="000000"/>
                          </a:solidFill>
                          <a:latin typeface="Calibri"/>
                        </a:rPr>
                        <a:t>0.71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0500">
                <a:tc>
                  <a:txBody>
                    <a:bodyPr/>
                    <a:lstStyle/>
                    <a:p>
                      <a:pPr algn="ctr" fontAlgn="b"/>
                      <a:r>
                        <a:rPr lang="en-US" sz="1100" b="0" i="0" u="none" strike="noStrike">
                          <a:solidFill>
                            <a:srgbClr val="000000"/>
                          </a:solidFill>
                          <a:latin typeface="Calibri"/>
                        </a:rPr>
                        <a:t>0.49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90500">
                <a:tc>
                  <a:txBody>
                    <a:bodyPr/>
                    <a:lstStyle/>
                    <a:p>
                      <a:pPr algn="ctr" fontAlgn="b"/>
                      <a:r>
                        <a:rPr lang="en-US" sz="1100" b="0" i="0" u="none" strike="noStrike">
                          <a:solidFill>
                            <a:srgbClr val="000000"/>
                          </a:solidFill>
                          <a:latin typeface="Calibri"/>
                        </a:rPr>
                        <a:t>0.86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0.74</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90500">
                <a:tc>
                  <a:txBody>
                    <a:bodyPr/>
                    <a:lstStyle/>
                    <a:p>
                      <a:pPr algn="ctr" fontAlgn="b"/>
                      <a:r>
                        <a:rPr lang="en-US" sz="1100" b="0" i="0" u="none" strike="noStrike">
                          <a:solidFill>
                            <a:srgbClr val="000000"/>
                          </a:solidFill>
                          <a:latin typeface="Calibri"/>
                        </a:rPr>
                        <a:t>0.96</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90500">
                <a:tc>
                  <a:txBody>
                    <a:bodyPr/>
                    <a:lstStyle/>
                    <a:p>
                      <a:pPr algn="ctr" fontAlgn="b"/>
                      <a:r>
                        <a:rPr lang="en-US" sz="1100" b="0" i="0" u="none" strike="noStrike">
                          <a:solidFill>
                            <a:srgbClr val="000000"/>
                          </a:solidFill>
                          <a:latin typeface="Calibri"/>
                        </a:rPr>
                        <a:t>0.69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90500">
                <a:tc>
                  <a:txBody>
                    <a:bodyPr/>
                    <a:lstStyle/>
                    <a:p>
                      <a:pPr algn="ctr" fontAlgn="b"/>
                      <a:r>
                        <a:rPr lang="en-US" sz="1100" b="0" i="0" u="none" strike="noStrike">
                          <a:solidFill>
                            <a:srgbClr val="000000"/>
                          </a:solidFill>
                          <a:latin typeface="Calibri"/>
                        </a:rPr>
                        <a:t>0.79</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0.97</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90500">
                <a:tc>
                  <a:txBody>
                    <a:bodyPr/>
                    <a:lstStyle/>
                    <a:p>
                      <a:pPr algn="ctr" fontAlgn="b"/>
                      <a:r>
                        <a:rPr lang="en-US" sz="1100" b="0" i="0" u="none" strike="noStrike">
                          <a:solidFill>
                            <a:srgbClr val="000000"/>
                          </a:solidFill>
                          <a:latin typeface="Calibri"/>
                        </a:rPr>
                        <a:t>0.91</a:t>
                      </a:r>
                    </a:p>
                  </a:txBody>
                  <a:tcPr marL="9525" marR="9525" marT="9525" marB="0" anchor="b">
                    <a:lnL w="381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a:solidFill>
                            <a:srgbClr val="000000"/>
                          </a:solidFill>
                          <a:latin typeface="Calibri"/>
                        </a:rPr>
                        <a:t>0.78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00000"/>
                          </a:solidFill>
                          <a:latin typeface="Calibri"/>
                        </a:rPr>
                        <a:t>0.93</a:t>
                      </a:r>
                    </a:p>
                  </a:txBody>
                  <a:tcPr marL="9525" marR="9525" marT="9525" marB="0" anchor="b">
                    <a:lnL w="12700" cap="flat" cmpd="sng" algn="ctr">
                      <a:solidFill>
                        <a:schemeClr val="tx1"/>
                      </a:solidFill>
                      <a:prstDash val="solid"/>
                      <a:round/>
                      <a:headEnd type="none" w="med" len="med"/>
                      <a:tailEnd type="none" w="med" len="med"/>
                    </a:lnL>
                    <a:lnR w="381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86461" name="TextBox 9"/>
          <p:cNvSpPr txBox="1">
            <a:spLocks noChangeArrowheads="1"/>
          </p:cNvSpPr>
          <p:nvPr/>
        </p:nvSpPr>
        <p:spPr bwMode="auto">
          <a:xfrm>
            <a:off x="1603190" y="3960106"/>
            <a:ext cx="833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Row</a:t>
            </a:r>
          </a:p>
        </p:txBody>
      </p:sp>
      <p:cxnSp>
        <p:nvCxnSpPr>
          <p:cNvPr id="12" name="Straight Arrow Connector 11"/>
          <p:cNvCxnSpPr/>
          <p:nvPr/>
        </p:nvCxnSpPr>
        <p:spPr>
          <a:xfrm rot="5400000">
            <a:off x="1130301" y="5299162"/>
            <a:ext cx="1828800" cy="3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6463" name="TextBox 12"/>
          <p:cNvSpPr txBox="1">
            <a:spLocks noChangeArrowheads="1"/>
          </p:cNvSpPr>
          <p:nvPr/>
        </p:nvSpPr>
        <p:spPr bwMode="auto">
          <a:xfrm>
            <a:off x="2362200" y="3733800"/>
            <a:ext cx="13292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en-US" alt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olumn</a:t>
            </a:r>
            <a:endPar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17" name="Straight Arrow Connector 16"/>
          <p:cNvCxnSpPr/>
          <p:nvPr/>
        </p:nvCxnSpPr>
        <p:spPr>
          <a:xfrm>
            <a:off x="3644900" y="3964075"/>
            <a:ext cx="40386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507" y="6602105"/>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Tree>
    <p:extLst>
      <p:ext uri="{BB962C8B-B14F-4D97-AF65-F5344CB8AC3E}">
        <p14:creationId xmlns:p14="http://schemas.microsoft.com/office/powerpoint/2010/main" val="384391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29307" y="0"/>
            <a:ext cx="10287000" cy="6858000"/>
          </a:xfrm>
          <a:prstGeom prst="rect">
            <a:avLst/>
          </a:prstGeom>
        </p:spPr>
      </p:pic>
      <p:sp>
        <p:nvSpPr>
          <p:cNvPr id="6" name="TextBox 3"/>
          <p:cNvSpPr txBox="1">
            <a:spLocks noChangeArrowheads="1"/>
          </p:cNvSpPr>
          <p:nvPr/>
        </p:nvSpPr>
        <p:spPr bwMode="auto">
          <a:xfrm>
            <a:off x="7010400" y="6477000"/>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1200" dirty="0">
                <a:solidFill>
                  <a:schemeClr val="bg1"/>
                </a:solidFill>
                <a:latin typeface="Gill Sans" charset="0"/>
              </a:rPr>
              <a:t>Ben Thomas</a:t>
            </a:r>
          </a:p>
        </p:txBody>
      </p:sp>
    </p:spTree>
    <p:extLst>
      <p:ext uri="{BB962C8B-B14F-4D97-AF65-F5344CB8AC3E}">
        <p14:creationId xmlns:p14="http://schemas.microsoft.com/office/powerpoint/2010/main" val="2239905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filtering</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20935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pPr>
              <a:defRPr/>
            </a:pPr>
            <a:r>
              <a:rPr lang="en-US" dirty="0"/>
              <a:t>This week: three views of filtering</a:t>
            </a:r>
          </a:p>
        </p:txBody>
      </p:sp>
      <p:sp>
        <p:nvSpPr>
          <p:cNvPr id="18435" name="Content Placeholder 2"/>
          <p:cNvSpPr>
            <a:spLocks noGrp="1"/>
          </p:cNvSpPr>
          <p:nvPr>
            <p:ph idx="1"/>
          </p:nvPr>
        </p:nvSpPr>
        <p:spPr/>
        <p:txBody>
          <a:bodyPr>
            <a:normAutofit fontScale="92500" lnSpcReduction="20000"/>
          </a:bodyPr>
          <a:lstStyle/>
          <a:p>
            <a:pPr>
              <a:buFont typeface="Arial" charset="0"/>
              <a:buChar char="•"/>
              <a:defRPr/>
            </a:pPr>
            <a:endParaRPr lang="en-US" dirty="0"/>
          </a:p>
          <a:p>
            <a:pPr>
              <a:buFont typeface="Arial" charset="0"/>
              <a:buChar char="•"/>
              <a:defRPr/>
            </a:pPr>
            <a:r>
              <a:rPr lang="en-US" dirty="0"/>
              <a:t>Image filters in spatial domain</a:t>
            </a:r>
          </a:p>
          <a:p>
            <a:pPr lvl="1">
              <a:buFont typeface="Arial" charset="0"/>
              <a:buChar char="–"/>
              <a:defRPr/>
            </a:pPr>
            <a:r>
              <a:rPr lang="en-US" dirty="0"/>
              <a:t>Filter is a mathematical operation of a grid of numbers</a:t>
            </a:r>
          </a:p>
          <a:p>
            <a:pPr lvl="1">
              <a:buFont typeface="Arial" charset="0"/>
              <a:buChar char="–"/>
              <a:defRPr/>
            </a:pPr>
            <a:r>
              <a:rPr lang="en-US" dirty="0"/>
              <a:t>Smoothing, sharpening, measuring texture</a:t>
            </a:r>
          </a:p>
          <a:p>
            <a:pPr>
              <a:buFont typeface="Arial" charset="0"/>
              <a:buChar char="•"/>
              <a:defRPr/>
            </a:pPr>
            <a:endParaRPr lang="en-US" dirty="0"/>
          </a:p>
          <a:p>
            <a:pPr>
              <a:buFont typeface="Arial" charset="0"/>
              <a:buChar char="•"/>
              <a:defRPr/>
            </a:pPr>
            <a:r>
              <a:rPr lang="en-US" dirty="0"/>
              <a:t>Image filters in the frequency domain</a:t>
            </a:r>
          </a:p>
          <a:p>
            <a:pPr lvl="1">
              <a:buFont typeface="Arial" charset="0"/>
              <a:buChar char="–"/>
              <a:defRPr/>
            </a:pPr>
            <a:r>
              <a:rPr lang="en-US" dirty="0"/>
              <a:t>Filtering is a way to modify the frequencies of images</a:t>
            </a:r>
          </a:p>
          <a:p>
            <a:pPr lvl="1">
              <a:buFont typeface="Arial" charset="0"/>
              <a:buChar char="–"/>
              <a:defRPr/>
            </a:pPr>
            <a:r>
              <a:rPr lang="en-US" dirty="0" err="1"/>
              <a:t>Denoising</a:t>
            </a:r>
            <a:r>
              <a:rPr lang="en-US" dirty="0"/>
              <a:t>, sampling, image compression</a:t>
            </a:r>
          </a:p>
          <a:p>
            <a:pPr lvl="1">
              <a:buFont typeface="Arial" charset="0"/>
              <a:buChar char="–"/>
              <a:defRPr/>
            </a:pPr>
            <a:endParaRPr lang="en-US" dirty="0"/>
          </a:p>
          <a:p>
            <a:pPr>
              <a:buFont typeface="Arial" charset="0"/>
              <a:buChar char="•"/>
              <a:defRPr/>
            </a:pPr>
            <a:r>
              <a:rPr lang="en-US" dirty="0"/>
              <a:t>Image pyramids</a:t>
            </a:r>
          </a:p>
          <a:p>
            <a:pPr lvl="1">
              <a:buFont typeface="Arial" charset="0"/>
              <a:buChar char="–"/>
              <a:defRPr/>
            </a:pPr>
            <a:r>
              <a:rPr lang="en-US" dirty="0"/>
              <a:t>Scale-space representation allows coarse-to-fine operations</a:t>
            </a:r>
          </a:p>
        </p:txBody>
      </p:sp>
      <p:sp>
        <p:nvSpPr>
          <p:cNvPr id="4" name="Rectangle 3"/>
          <p:cNvSpPr/>
          <p:nvPr/>
        </p:nvSpPr>
        <p:spPr>
          <a:xfrm>
            <a:off x="8276856" y="6573913"/>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4251747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457200" y="990600"/>
            <a:ext cx="8229600" cy="5715000"/>
          </a:xfrm>
        </p:spPr>
        <p:txBody>
          <a:bodyPr>
            <a:normAutofit/>
          </a:bodyPr>
          <a:lstStyle/>
          <a:p>
            <a:r>
              <a:rPr lang="en-US" altLang="en-US" sz="2800" dirty="0"/>
              <a:t>Image filtering: </a:t>
            </a:r>
          </a:p>
          <a:p>
            <a:pPr lvl="1"/>
            <a:r>
              <a:rPr lang="en-US" altLang="en-US" sz="2400" dirty="0"/>
              <a:t>Compute function of local neighborhood at each position</a:t>
            </a:r>
          </a:p>
          <a:p>
            <a:endParaRPr lang="en-US" altLang="en-US" sz="2800" dirty="0"/>
          </a:p>
          <a:p>
            <a:endParaRPr lang="en-US" altLang="en-US" sz="2800" dirty="0"/>
          </a:p>
          <a:p>
            <a:endParaRPr lang="en-US" altLang="en-US" sz="2800" dirty="0"/>
          </a:p>
          <a:p>
            <a:pPr>
              <a:buFont typeface="Arial" panose="020B0604020202020204" pitchFamily="34" charset="0"/>
              <a:buNone/>
            </a:pPr>
            <a:endParaRPr lang="en-US" altLang="en-US" sz="2800" dirty="0"/>
          </a:p>
          <a:p>
            <a:endParaRPr lang="en-US" altLang="en-US" sz="2800" dirty="0"/>
          </a:p>
          <a:p>
            <a:endParaRPr lang="en-US" altLang="en-US" sz="2800" dirty="0"/>
          </a:p>
        </p:txBody>
      </p:sp>
      <p:graphicFrame>
        <p:nvGraphicFramePr>
          <p:cNvPr id="4" name="Object 5"/>
          <p:cNvGraphicFramePr>
            <a:graphicFrameLocks noChangeAspect="1"/>
          </p:cNvGraphicFramePr>
          <p:nvPr/>
        </p:nvGraphicFramePr>
        <p:xfrm>
          <a:off x="2133600" y="2514600"/>
          <a:ext cx="5027613" cy="874713"/>
        </p:xfrm>
        <a:graphic>
          <a:graphicData uri="http://schemas.openxmlformats.org/presentationml/2006/ole">
            <mc:AlternateContent xmlns:mc="http://schemas.openxmlformats.org/markup-compatibility/2006">
              <mc:Choice xmlns:v="urn:schemas-microsoft-com:vml" Requires="v">
                <p:oleObj spid="_x0000_s130095"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2133600" y="2514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9"/>
          <p:cNvSpPr/>
          <p:nvPr/>
        </p:nvSpPr>
        <p:spPr>
          <a:xfrm>
            <a:off x="8276856" y="6573913"/>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3330017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457200" y="990600"/>
            <a:ext cx="8229600" cy="2895600"/>
          </a:xfrm>
        </p:spPr>
        <p:txBody>
          <a:bodyPr>
            <a:normAutofit/>
          </a:bodyPr>
          <a:lstStyle/>
          <a:p>
            <a:r>
              <a:rPr lang="en-US" altLang="en-US" sz="2800" dirty="0"/>
              <a:t>Image filtering: </a:t>
            </a:r>
          </a:p>
          <a:p>
            <a:pPr lvl="1"/>
            <a:r>
              <a:rPr lang="en-US" altLang="en-US" sz="2400" dirty="0"/>
              <a:t>Compute function of local neighborhood at each position</a:t>
            </a:r>
          </a:p>
        </p:txBody>
      </p:sp>
      <p:graphicFrame>
        <p:nvGraphicFramePr>
          <p:cNvPr id="4" name="Object 5"/>
          <p:cNvGraphicFramePr>
            <a:graphicFrameLocks noChangeAspect="1"/>
          </p:cNvGraphicFramePr>
          <p:nvPr/>
        </p:nvGraphicFramePr>
        <p:xfrm>
          <a:off x="2133600" y="2514600"/>
          <a:ext cx="5027613" cy="874713"/>
        </p:xfrm>
        <a:graphic>
          <a:graphicData uri="http://schemas.openxmlformats.org/presentationml/2006/ole">
            <mc:AlternateContent xmlns:mc="http://schemas.openxmlformats.org/markup-compatibility/2006">
              <mc:Choice xmlns:v="urn:schemas-microsoft-com:vml" Requires="v">
                <p:oleObj spid="_x0000_s131120"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2133600" y="2514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Box 5"/>
          <p:cNvSpPr txBox="1">
            <a:spLocks noChangeArrowheads="1"/>
          </p:cNvSpPr>
          <p:nvPr/>
        </p:nvSpPr>
        <p:spPr bwMode="auto">
          <a:xfrm>
            <a:off x="5418118" y="2128929"/>
            <a:ext cx="11496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I=image</a:t>
            </a:r>
          </a:p>
        </p:txBody>
      </p:sp>
      <p:sp>
        <p:nvSpPr>
          <p:cNvPr id="6" name="TextBox 6"/>
          <p:cNvSpPr txBox="1">
            <a:spLocks noChangeArrowheads="1"/>
          </p:cNvSpPr>
          <p:nvPr/>
        </p:nvSpPr>
        <p:spPr bwMode="auto">
          <a:xfrm>
            <a:off x="3962400" y="2135747"/>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f=filter</a:t>
            </a:r>
          </a:p>
        </p:txBody>
      </p:sp>
      <p:sp>
        <p:nvSpPr>
          <p:cNvPr id="7" name="TextBox 6"/>
          <p:cNvSpPr txBox="1">
            <a:spLocks noChangeArrowheads="1"/>
          </p:cNvSpPr>
          <p:nvPr/>
        </p:nvSpPr>
        <p:spPr bwMode="auto">
          <a:xfrm>
            <a:off x="1981200" y="2128373"/>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h=output</a:t>
            </a:r>
          </a:p>
        </p:txBody>
      </p:sp>
      <p:sp>
        <p:nvSpPr>
          <p:cNvPr id="8" name="TextBox 5"/>
          <p:cNvSpPr txBox="1">
            <a:spLocks noChangeArrowheads="1"/>
          </p:cNvSpPr>
          <p:nvPr/>
        </p:nvSpPr>
        <p:spPr bwMode="auto">
          <a:xfrm>
            <a:off x="5638800" y="3402760"/>
            <a:ext cx="1976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2d </a:t>
            </a:r>
            <a:r>
              <a:rPr lang="en-US" altLang="en-US" dirty="0" err="1">
                <a:solidFill>
                  <a:prstClr val="black"/>
                </a:solidFill>
                <a:latin typeface="Courier"/>
              </a:rPr>
              <a:t>coords</a:t>
            </a:r>
            <a:r>
              <a:rPr lang="en-US" altLang="en-US" dirty="0">
                <a:solidFill>
                  <a:prstClr val="black"/>
                </a:solidFill>
                <a:latin typeface="Courier"/>
              </a:rPr>
              <a:t>=</a:t>
            </a:r>
            <a:r>
              <a:rPr lang="en-US" altLang="en-US" dirty="0" err="1">
                <a:solidFill>
                  <a:prstClr val="black"/>
                </a:solidFill>
                <a:latin typeface="Courier"/>
              </a:rPr>
              <a:t>m,n</a:t>
            </a:r>
            <a:endParaRPr lang="en-US" altLang="en-US" dirty="0">
              <a:solidFill>
                <a:prstClr val="black"/>
              </a:solidFill>
              <a:latin typeface="Courier"/>
            </a:endParaRPr>
          </a:p>
        </p:txBody>
      </p:sp>
      <p:sp>
        <p:nvSpPr>
          <p:cNvPr id="9" name="TextBox 5"/>
          <p:cNvSpPr txBox="1">
            <a:spLocks noChangeArrowheads="1"/>
          </p:cNvSpPr>
          <p:nvPr/>
        </p:nvSpPr>
        <p:spPr bwMode="auto">
          <a:xfrm>
            <a:off x="3498426" y="3389313"/>
            <a:ext cx="1976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latin typeface="Courier"/>
              </a:rPr>
              <a:t>2d </a:t>
            </a:r>
            <a:r>
              <a:rPr lang="en-US" altLang="en-US" dirty="0" err="1">
                <a:solidFill>
                  <a:prstClr val="black"/>
                </a:solidFill>
                <a:latin typeface="Courier"/>
              </a:rPr>
              <a:t>coords</a:t>
            </a:r>
            <a:r>
              <a:rPr lang="en-US" altLang="en-US" dirty="0">
                <a:solidFill>
                  <a:prstClr val="black"/>
                </a:solidFill>
                <a:latin typeface="Courier"/>
              </a:rPr>
              <a:t>=</a:t>
            </a:r>
            <a:r>
              <a:rPr lang="en-US" altLang="en-US" dirty="0" err="1">
                <a:solidFill>
                  <a:prstClr val="black"/>
                </a:solidFill>
                <a:latin typeface="Courier"/>
              </a:rPr>
              <a:t>k,l</a:t>
            </a:r>
            <a:endParaRPr lang="en-US" altLang="en-US" dirty="0">
              <a:solidFill>
                <a:prstClr val="black"/>
              </a:solidFill>
              <a:latin typeface="Courier"/>
            </a:endParaRPr>
          </a:p>
        </p:txBody>
      </p:sp>
      <p:sp>
        <p:nvSpPr>
          <p:cNvPr id="20" name="TextBox 19"/>
          <p:cNvSpPr txBox="1"/>
          <p:nvPr/>
        </p:nvSpPr>
        <p:spPr>
          <a:xfrm>
            <a:off x="1985682" y="4114800"/>
            <a:ext cx="1447800" cy="1107996"/>
          </a:xfrm>
          <a:prstGeom prst="rect">
            <a:avLst/>
          </a:prstGeom>
          <a:noFill/>
        </p:spPr>
        <p:txBody>
          <a:bodyPr wrap="square" rtlCol="0">
            <a:spAutoFit/>
          </a:bodyPr>
          <a:lstStyle/>
          <a:p>
            <a:r>
              <a:rPr lang="en-US" sz="6600" dirty="0"/>
              <a:t>[   ]</a:t>
            </a:r>
          </a:p>
        </p:txBody>
      </p:sp>
      <p:sp>
        <p:nvSpPr>
          <p:cNvPr id="22" name="TextBox 21"/>
          <p:cNvSpPr txBox="1"/>
          <p:nvPr/>
        </p:nvSpPr>
        <p:spPr>
          <a:xfrm>
            <a:off x="5418118" y="4114800"/>
            <a:ext cx="1447800" cy="1107996"/>
          </a:xfrm>
          <a:prstGeom prst="rect">
            <a:avLst/>
          </a:prstGeom>
          <a:noFill/>
        </p:spPr>
        <p:txBody>
          <a:bodyPr wrap="square" rtlCol="0">
            <a:spAutoFit/>
          </a:bodyPr>
          <a:lstStyle/>
          <a:p>
            <a:r>
              <a:rPr lang="en-US" sz="6600" dirty="0"/>
              <a:t>[   ]</a:t>
            </a:r>
          </a:p>
        </p:txBody>
      </p:sp>
      <p:sp>
        <p:nvSpPr>
          <p:cNvPr id="23" name="TextBox 22"/>
          <p:cNvSpPr txBox="1"/>
          <p:nvPr/>
        </p:nvSpPr>
        <p:spPr>
          <a:xfrm>
            <a:off x="4191000" y="4255061"/>
            <a:ext cx="946300" cy="400110"/>
          </a:xfrm>
          <a:prstGeom prst="rect">
            <a:avLst/>
          </a:prstGeom>
          <a:noFill/>
        </p:spPr>
        <p:txBody>
          <a:bodyPr wrap="square" rtlCol="0">
            <a:spAutoFit/>
          </a:bodyPr>
          <a:lstStyle/>
          <a:p>
            <a:r>
              <a:rPr lang="en-US" sz="2000" dirty="0"/>
              <a:t>[   ]</a:t>
            </a:r>
          </a:p>
        </p:txBody>
      </p:sp>
    </p:spTree>
    <p:extLst>
      <p:ext uri="{BB962C8B-B14F-4D97-AF65-F5344CB8AC3E}">
        <p14:creationId xmlns:p14="http://schemas.microsoft.com/office/powerpoint/2010/main" val="481935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4"/>
          <p:cNvGrpSpPr>
            <a:grpSpLocks/>
          </p:cNvGrpSpPr>
          <p:nvPr/>
        </p:nvGrpSpPr>
        <p:grpSpPr bwMode="auto">
          <a:xfrm>
            <a:off x="5486400" y="2514600"/>
            <a:ext cx="2274888" cy="1803400"/>
            <a:chOff x="3799" y="2064"/>
            <a:chExt cx="1433" cy="1136"/>
          </a:xfrm>
        </p:grpSpPr>
        <p:grpSp>
          <p:nvGrpSpPr>
            <p:cNvPr id="34822" name="Group 5"/>
            <p:cNvGrpSpPr>
              <a:grpSpLocks/>
            </p:cNvGrpSpPr>
            <p:nvPr/>
          </p:nvGrpSpPr>
          <p:grpSpPr bwMode="auto">
            <a:xfrm>
              <a:off x="4080" y="2064"/>
              <a:ext cx="1152" cy="1136"/>
              <a:chOff x="144" y="144"/>
              <a:chExt cx="1152" cy="1136"/>
            </a:xfrm>
          </p:grpSpPr>
          <p:sp>
            <p:nvSpPr>
              <p:cNvPr id="3482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2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3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3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3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3483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3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84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4823"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19" name="Text Box 24"/>
          <p:cNvSpPr txBox="1">
            <a:spLocks noChangeArrowheads="1"/>
          </p:cNvSpPr>
          <p:nvPr/>
        </p:nvSpPr>
        <p:spPr bwMode="auto">
          <a:xfrm>
            <a:off x="6167009" y="652145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dirty="0">
                <a:solidFill>
                  <a:schemeClr val="bg1">
                    <a:lumMod val="50000"/>
                  </a:schemeClr>
                </a:solidFill>
              </a:rPr>
              <a:t>Slide credit: David Lowe (UBC)</a:t>
            </a:r>
          </a:p>
        </p:txBody>
      </p:sp>
      <p:graphicFrame>
        <p:nvGraphicFramePr>
          <p:cNvPr id="34820" name="Object 26"/>
          <p:cNvGraphicFramePr>
            <a:graphicFrameLocks noChangeAspect="1"/>
          </p:cNvGraphicFramePr>
          <p:nvPr>
            <p:extLst>
              <p:ext uri="{D42A27DB-BD31-4B8C-83A1-F6EECF244321}">
                <p14:modId xmlns:p14="http://schemas.microsoft.com/office/powerpoint/2010/main" val="2897370537"/>
              </p:ext>
            </p:extLst>
          </p:nvPr>
        </p:nvGraphicFramePr>
        <p:xfrm>
          <a:off x="6354763" y="1752600"/>
          <a:ext cx="1090612" cy="563563"/>
        </p:xfrm>
        <a:graphic>
          <a:graphicData uri="http://schemas.openxmlformats.org/presentationml/2006/ole">
            <mc:AlternateContent xmlns:mc="http://schemas.openxmlformats.org/markup-compatibility/2006">
              <mc:Choice xmlns:v="urn:schemas-microsoft-com:vml" Requires="v">
                <p:oleObj spid="_x0000_s112699" name="Equation" r:id="rId5" imgW="393480" imgH="203040" progId="Equation.3">
                  <p:embed/>
                </p:oleObj>
              </mc:Choice>
              <mc:Fallback>
                <p:oleObj name="Equation" r:id="rId5" imgW="393480" imgH="203040" progId="Equation.3">
                  <p:embed/>
                  <p:pic>
                    <p:nvPicPr>
                      <p:cNvPr id="0" name=""/>
                      <p:cNvPicPr>
                        <a:picLocks noChangeAspect="1" noChangeArrowheads="1"/>
                      </p:cNvPicPr>
                      <p:nvPr/>
                    </p:nvPicPr>
                    <p:blipFill>
                      <a:blip r:embed="rId6"/>
                      <a:srcRect/>
                      <a:stretch>
                        <a:fillRect/>
                      </a:stretch>
                    </p:blipFill>
                    <p:spPr bwMode="auto">
                      <a:xfrm>
                        <a:off x="6354763" y="1752600"/>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457200" y="0"/>
            <a:ext cx="8229600" cy="1143000"/>
          </a:xfrm>
          <a:prstGeom prst="rect">
            <a:avLst/>
          </a:prstGeom>
          <a:noFill/>
        </p:spPr>
        <p:txBody>
          <a:bodyPr/>
          <a:lstStyle/>
          <a:p>
            <a:pPr>
              <a:defRPr/>
            </a:pPr>
            <a:r>
              <a:rPr lang="en-US" sz="3600" dirty="0">
                <a:solidFill>
                  <a:prstClr val="black"/>
                </a:solidFill>
                <a:latin typeface="Calibri"/>
                <a:cs typeface="Arial" panose="020B0604020202020204" pitchFamily="34" charset="0"/>
              </a:rPr>
              <a:t>Example: box f</a:t>
            </a:r>
            <a:r>
              <a:rPr lang="en-US" sz="3600" dirty="0" err="1">
                <a:solidFill>
                  <a:prstClr val="black"/>
                </a:solidFill>
                <a:latin typeface="Calibri"/>
                <a:cs typeface="Arial" panose="020B0604020202020204" pitchFamily="34" charset="0"/>
              </a:rPr>
              <a:t>ilter</a:t>
            </a:r>
            <a:endParaRPr lang="en-US" sz="3600" dirty="0">
              <a:solidFill>
                <a:prstClr val="black"/>
              </a:solidFill>
              <a:latin typeface="Calibri"/>
              <a:cs typeface="Arial" panose="020B0604020202020204" pitchFamily="34" charset="0"/>
            </a:endParaRPr>
          </a:p>
        </p:txBody>
      </p:sp>
    </p:spTree>
    <p:extLst>
      <p:ext uri="{BB962C8B-B14F-4D97-AF65-F5344CB8AC3E}">
        <p14:creationId xmlns:p14="http://schemas.microsoft.com/office/powerpoint/2010/main" val="415220542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1123"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1247" name="Group 127"/>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61371" name="Rectangle 251"/>
          <p:cNvSpPr>
            <a:spLocks noChangeArrowheads="1"/>
          </p:cNvSpPr>
          <p:nvPr/>
        </p:nvSpPr>
        <p:spPr bwMode="auto">
          <a:xfrm>
            <a:off x="5105400" y="2590800"/>
            <a:ext cx="365125"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1500" name="Group 380"/>
          <p:cNvGraphicFramePr>
            <a:graphicFrameLocks noGrp="1"/>
          </p:cNvGraphicFramePr>
          <p:nvPr/>
        </p:nvGraphicFramePr>
        <p:xfrm>
          <a:off x="711200" y="2287588"/>
          <a:ext cx="3556000" cy="3471863"/>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889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261495" name="Rectangle 375"/>
          <p:cNvSpPr>
            <a:spLocks noChangeArrowheads="1"/>
          </p:cNvSpPr>
          <p:nvPr/>
        </p:nvSpPr>
        <p:spPr bwMode="auto">
          <a:xfrm>
            <a:off x="685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sp>
        <p:nvSpPr>
          <p:cNvPr id="36213"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sp>
        <p:nvSpPr>
          <p:cNvPr id="261499" name="Rectangle 379"/>
          <p:cNvSpPr>
            <a:spLocks noChangeArrowheads="1"/>
          </p:cNvSpPr>
          <p:nvPr/>
        </p:nvSpPr>
        <p:spPr bwMode="auto">
          <a:xfrm>
            <a:off x="5181600" y="2667000"/>
            <a:ext cx="152400" cy="228600"/>
          </a:xfrm>
          <a:prstGeom prst="rect">
            <a:avLst/>
          </a:prstGeom>
          <a:solidFill>
            <a:schemeClr val="bg1"/>
          </a:solidFill>
          <a:ln>
            <a:noFill/>
          </a:ln>
          <a:extLst>
            <a:ext uri="{91240B29-F687-4F45-9708-019B960494DF}">
              <a14:hiddenLine xmlns:a14="http://schemas.microsoft.com/office/drawing/2010/main" w="635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36216" name="Object 3"/>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3894"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217" name="Object 4"/>
          <p:cNvGraphicFramePr>
            <a:graphicFrameLocks noChangeAspect="1"/>
          </p:cNvGraphicFramePr>
          <p:nvPr>
            <p:extLst>
              <p:ext uri="{D42A27DB-BD31-4B8C-83A1-F6EECF244321}">
                <p14:modId xmlns:p14="http://schemas.microsoft.com/office/powerpoint/2010/main" val="3777964838"/>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3895"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Rectangle 16"/>
          <p:cNvSpPr txBox="1">
            <a:spLocks noChangeArrowheads="1"/>
          </p:cNvSpPr>
          <p:nvPr/>
        </p:nvSpPr>
        <p:spPr>
          <a:xfrm>
            <a:off x="457200" y="0"/>
            <a:ext cx="8229600" cy="1143000"/>
          </a:xfrm>
          <a:prstGeom prst="rect">
            <a:avLst/>
          </a:prstGeom>
          <a:noFill/>
        </p:spPr>
        <p:txBody>
          <a:bodyPr/>
          <a:lstStyle/>
          <a:p>
            <a:pPr>
              <a:defRPr/>
            </a:pPr>
            <a:r>
              <a:rPr lang="en-US" sz="3600" dirty="0">
                <a:solidFill>
                  <a:prstClr val="black"/>
                </a:solidFill>
                <a:latin typeface="Calibri"/>
                <a:cs typeface="Arial" panose="020B0604020202020204" pitchFamily="34" charset="0"/>
              </a:rPr>
              <a:t>Image filtering</a:t>
            </a:r>
          </a:p>
        </p:txBody>
      </p:sp>
      <p:grpSp>
        <p:nvGrpSpPr>
          <p:cNvPr id="36219" name="Group 4"/>
          <p:cNvGrpSpPr>
            <a:grpSpLocks noChangeAspect="1"/>
          </p:cNvGrpSpPr>
          <p:nvPr/>
        </p:nvGrpSpPr>
        <p:grpSpPr bwMode="auto">
          <a:xfrm>
            <a:off x="7543800" y="304800"/>
            <a:ext cx="1143000" cy="973138"/>
            <a:chOff x="3799" y="2064"/>
            <a:chExt cx="1433" cy="1136"/>
          </a:xfrm>
        </p:grpSpPr>
        <p:grpSp>
          <p:nvGrpSpPr>
            <p:cNvPr id="36221" name="Group 5"/>
            <p:cNvGrpSpPr>
              <a:grpSpLocks/>
            </p:cNvGrpSpPr>
            <p:nvPr/>
          </p:nvGrpSpPr>
          <p:grpSpPr bwMode="auto">
            <a:xfrm>
              <a:off x="4080" y="2064"/>
              <a:ext cx="1152" cy="1136"/>
              <a:chOff x="144" y="144"/>
              <a:chExt cx="1152" cy="1136"/>
            </a:xfrm>
          </p:grpSpPr>
          <p:sp>
            <p:nvSpPr>
              <p:cNvPr id="36223"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4"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5"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6"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7"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8"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29"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30"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31"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6232"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3"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4"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5"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6"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7"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8"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239"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6222"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6220" name="Object 26"/>
          <p:cNvGraphicFramePr>
            <a:graphicFrameLocks noChangeAspect="1"/>
          </p:cNvGraphicFramePr>
          <p:nvPr>
            <p:extLst>
              <p:ext uri="{D42A27DB-BD31-4B8C-83A1-F6EECF244321}">
                <p14:modId xmlns:p14="http://schemas.microsoft.com/office/powerpoint/2010/main" val="1023030199"/>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3896"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 name="Object 5"/>
          <p:cNvGraphicFramePr>
            <a:graphicFrameLocks noChangeAspect="1"/>
          </p:cNvGraphicFramePr>
          <p:nvPr>
            <p:extLst>
              <p:ext uri="{D42A27DB-BD31-4B8C-83A1-F6EECF244321}">
                <p14:modId xmlns:p14="http://schemas.microsoft.com/office/powerpoint/2010/main" val="161141672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3897" name="Equation" r:id="rId12" imgW="2044440" imgH="355320" progId="Equation.3">
                  <p:embed/>
                </p:oleObj>
              </mc:Choice>
              <mc:Fallback>
                <p:oleObj name="Equation" r:id="rId12" imgW="2044440" imgH="355320" progId="Equation.3">
                  <p:embed/>
                  <p:pic>
                    <p:nvPicPr>
                      <p:cNvPr id="43262"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FBEB40B7-11CA-4037-8854-BBEC03C81937}"/>
                  </a:ext>
                </a:extLst>
              </p:cNvPr>
              <p:cNvSpPr txBox="1"/>
              <p:nvPr/>
            </p:nvSpPr>
            <p:spPr>
              <a:xfrm>
                <a:off x="5817344" y="5963334"/>
                <a:ext cx="1945531"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 1,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p:sp>
            <p:nvSpPr>
              <p:cNvPr id="34" name="TextBox 33">
                <a:extLst>
                  <a:ext uri="{FF2B5EF4-FFF2-40B4-BE49-F238E27FC236}">
                    <a16:creationId xmlns:a16="http://schemas.microsoft.com/office/drawing/2014/main" id="{FBEB40B7-11CA-4037-8854-BBEC03C81937}"/>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04199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4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1371"/>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2614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371" grpId="0" animBg="1"/>
      <p:bldP spid="261495" grpId="0" animBg="1"/>
      <p:bldP spid="26149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3171"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3295" name="Group 127"/>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7112" name="Rectangle 251"/>
          <p:cNvSpPr>
            <a:spLocks noChangeArrowheads="1"/>
          </p:cNvSpPr>
          <p:nvPr/>
        </p:nvSpPr>
        <p:spPr bwMode="auto">
          <a:xfrm>
            <a:off x="5410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3420" name="Group 252"/>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7236" name="Rectangle 375"/>
          <p:cNvSpPr>
            <a:spLocks noChangeArrowheads="1"/>
          </p:cNvSpPr>
          <p:nvPr/>
        </p:nvSpPr>
        <p:spPr bwMode="auto">
          <a:xfrm>
            <a:off x="1066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37237"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4918"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238" name="Object 3"/>
          <p:cNvGraphicFramePr>
            <a:graphicFrameLocks noChangeAspect="1"/>
          </p:cNvGraphicFramePr>
          <p:nvPr>
            <p:extLst>
              <p:ext uri="{D42A27DB-BD31-4B8C-83A1-F6EECF244321}">
                <p14:modId xmlns:p14="http://schemas.microsoft.com/office/powerpoint/2010/main" val="326236981"/>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4919"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239"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37240" name="Group 4"/>
          <p:cNvGrpSpPr>
            <a:grpSpLocks noChangeAspect="1"/>
          </p:cNvGrpSpPr>
          <p:nvPr/>
        </p:nvGrpSpPr>
        <p:grpSpPr bwMode="auto">
          <a:xfrm>
            <a:off x="7543800" y="304800"/>
            <a:ext cx="1143000" cy="973138"/>
            <a:chOff x="3799" y="2064"/>
            <a:chExt cx="1433" cy="1136"/>
          </a:xfrm>
        </p:grpSpPr>
        <p:grpSp>
          <p:nvGrpSpPr>
            <p:cNvPr id="37244" name="Group 5"/>
            <p:cNvGrpSpPr>
              <a:grpSpLocks/>
            </p:cNvGrpSpPr>
            <p:nvPr/>
          </p:nvGrpSpPr>
          <p:grpSpPr bwMode="auto">
            <a:xfrm>
              <a:off x="4080" y="2064"/>
              <a:ext cx="1152" cy="1136"/>
              <a:chOff x="144" y="144"/>
              <a:chExt cx="1152" cy="1136"/>
            </a:xfrm>
          </p:grpSpPr>
          <p:sp>
            <p:nvSpPr>
              <p:cNvPr id="37246"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47"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48"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49"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0"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1"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2"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3"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4"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7255"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56"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57"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58"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59"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60"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61"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262"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7245"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7241" name="Object 26"/>
          <p:cNvGraphicFramePr>
            <a:graphicFrameLocks noChangeAspect="1"/>
          </p:cNvGraphicFramePr>
          <p:nvPr>
            <p:extLst>
              <p:ext uri="{D42A27DB-BD31-4B8C-83A1-F6EECF244321}">
                <p14:modId xmlns:p14="http://schemas.microsoft.com/office/powerpoint/2010/main" val="3106338006"/>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4920"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242"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4" name="Object 5">
            <a:extLst>
              <a:ext uri="{FF2B5EF4-FFF2-40B4-BE49-F238E27FC236}">
                <a16:creationId xmlns:a16="http://schemas.microsoft.com/office/drawing/2014/main" id="{20FDF9C8-022F-4354-9E7B-0FC2860C3425}"/>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4921"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E33B77FF-CC89-4B27-97CB-EAFF30C8959D}"/>
                  </a:ext>
                </a:extLst>
              </p:cNvPr>
              <p:cNvSpPr txBox="1"/>
              <p:nvPr/>
            </p:nvSpPr>
            <p:spPr>
              <a:xfrm>
                <a:off x="5817344" y="5963334"/>
                <a:ext cx="1945531"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=2,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p:sp>
            <p:nvSpPr>
              <p:cNvPr id="35" name="TextBox 34">
                <a:extLst>
                  <a:ext uri="{FF2B5EF4-FFF2-40B4-BE49-F238E27FC236}">
                    <a16:creationId xmlns:a16="http://schemas.microsoft.com/office/drawing/2014/main" id="{E33B77FF-CC89-4B27-97CB-EAFF30C8959D}"/>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759390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5219"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5343" name="Group 127"/>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8136" name="Rectangle 251"/>
          <p:cNvSpPr>
            <a:spLocks noChangeArrowheads="1"/>
          </p:cNvSpPr>
          <p:nvPr/>
        </p:nvSpPr>
        <p:spPr bwMode="auto">
          <a:xfrm>
            <a:off x="5791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5468" name="Group 252"/>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8260" name="Rectangle 375"/>
          <p:cNvSpPr>
            <a:spLocks noChangeArrowheads="1"/>
          </p:cNvSpPr>
          <p:nvPr/>
        </p:nvSpPr>
        <p:spPr bwMode="auto">
          <a:xfrm>
            <a:off x="14478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38261"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5942"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262" name="Object 3"/>
          <p:cNvGraphicFramePr>
            <a:graphicFrameLocks noChangeAspect="1"/>
          </p:cNvGraphicFramePr>
          <p:nvPr>
            <p:extLst>
              <p:ext uri="{D42A27DB-BD31-4B8C-83A1-F6EECF244321}">
                <p14:modId xmlns:p14="http://schemas.microsoft.com/office/powerpoint/2010/main" val="834301057"/>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5943"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63"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38264" name="Group 4"/>
          <p:cNvGrpSpPr>
            <a:grpSpLocks noChangeAspect="1"/>
          </p:cNvGrpSpPr>
          <p:nvPr/>
        </p:nvGrpSpPr>
        <p:grpSpPr bwMode="auto">
          <a:xfrm>
            <a:off x="7543800" y="304800"/>
            <a:ext cx="1143000" cy="973138"/>
            <a:chOff x="3799" y="2064"/>
            <a:chExt cx="1433" cy="1136"/>
          </a:xfrm>
        </p:grpSpPr>
        <p:grpSp>
          <p:nvGrpSpPr>
            <p:cNvPr id="38268" name="Group 5"/>
            <p:cNvGrpSpPr>
              <a:grpSpLocks/>
            </p:cNvGrpSpPr>
            <p:nvPr/>
          </p:nvGrpSpPr>
          <p:grpSpPr bwMode="auto">
            <a:xfrm>
              <a:off x="4080" y="2064"/>
              <a:ext cx="1152" cy="1136"/>
              <a:chOff x="144" y="144"/>
              <a:chExt cx="1152" cy="1136"/>
            </a:xfrm>
          </p:grpSpPr>
          <p:sp>
            <p:nvSpPr>
              <p:cNvPr id="3827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827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28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826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8265" name="Object 26"/>
          <p:cNvGraphicFramePr>
            <a:graphicFrameLocks noChangeAspect="1"/>
          </p:cNvGraphicFramePr>
          <p:nvPr>
            <p:extLst>
              <p:ext uri="{D42A27DB-BD31-4B8C-83A1-F6EECF244321}">
                <p14:modId xmlns:p14="http://schemas.microsoft.com/office/powerpoint/2010/main" val="3360328915"/>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5944"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66"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4" name="Object 5">
            <a:extLst>
              <a:ext uri="{FF2B5EF4-FFF2-40B4-BE49-F238E27FC236}">
                <a16:creationId xmlns:a16="http://schemas.microsoft.com/office/drawing/2014/main" id="{D811A445-A647-430C-8CBB-B40EDC3AE62E}"/>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5945"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707E5F01-4DB7-4F87-ADD4-B4936BAF4AD1}"/>
                  </a:ext>
                </a:extLst>
              </p:cNvPr>
              <p:cNvSpPr txBox="1"/>
              <p:nvPr/>
            </p:nvSpPr>
            <p:spPr>
              <a:xfrm>
                <a:off x="5817344" y="5963334"/>
                <a:ext cx="1945531"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=3,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p:sp>
            <p:nvSpPr>
              <p:cNvPr id="35" name="TextBox 34">
                <a:extLst>
                  <a:ext uri="{FF2B5EF4-FFF2-40B4-BE49-F238E27FC236}">
                    <a16:creationId xmlns:a16="http://schemas.microsoft.com/office/drawing/2014/main" id="{707E5F01-4DB7-4F87-ADD4-B4936BAF4AD1}"/>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65917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7267"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graphicFrame>
        <p:nvGraphicFramePr>
          <p:cNvPr id="267391" name="Group 127"/>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9160" name="Rectangle 251"/>
          <p:cNvSpPr>
            <a:spLocks noChangeArrowheads="1"/>
          </p:cNvSpPr>
          <p:nvPr/>
        </p:nvSpPr>
        <p:spPr bwMode="auto">
          <a:xfrm>
            <a:off x="61722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7516" name="Group 252"/>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39284" name="Rectangle 375"/>
          <p:cNvSpPr>
            <a:spLocks noChangeArrowheads="1"/>
          </p:cNvSpPr>
          <p:nvPr/>
        </p:nvSpPr>
        <p:spPr bwMode="auto">
          <a:xfrm>
            <a:off x="17526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39285"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6966"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286" name="Object 3"/>
          <p:cNvGraphicFramePr>
            <a:graphicFrameLocks noChangeAspect="1"/>
          </p:cNvGraphicFramePr>
          <p:nvPr>
            <p:extLst>
              <p:ext uri="{D42A27DB-BD31-4B8C-83A1-F6EECF244321}">
                <p14:modId xmlns:p14="http://schemas.microsoft.com/office/powerpoint/2010/main" val="3081186119"/>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6967"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287"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39288" name="Group 4"/>
          <p:cNvGrpSpPr>
            <a:grpSpLocks noChangeAspect="1"/>
          </p:cNvGrpSpPr>
          <p:nvPr/>
        </p:nvGrpSpPr>
        <p:grpSpPr bwMode="auto">
          <a:xfrm>
            <a:off x="7543800" y="304800"/>
            <a:ext cx="1143000" cy="973138"/>
            <a:chOff x="3799" y="2064"/>
            <a:chExt cx="1433" cy="1136"/>
          </a:xfrm>
        </p:grpSpPr>
        <p:grpSp>
          <p:nvGrpSpPr>
            <p:cNvPr id="39292" name="Group 5"/>
            <p:cNvGrpSpPr>
              <a:grpSpLocks/>
            </p:cNvGrpSpPr>
            <p:nvPr/>
          </p:nvGrpSpPr>
          <p:grpSpPr bwMode="auto">
            <a:xfrm>
              <a:off x="4080" y="2064"/>
              <a:ext cx="1152" cy="1136"/>
              <a:chOff x="144" y="144"/>
              <a:chExt cx="1152" cy="1136"/>
            </a:xfrm>
          </p:grpSpPr>
          <p:sp>
            <p:nvSpPr>
              <p:cNvPr id="3929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29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30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30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30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3930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0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31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3929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9289" name="Object 26"/>
          <p:cNvGraphicFramePr>
            <a:graphicFrameLocks noChangeAspect="1"/>
          </p:cNvGraphicFramePr>
          <p:nvPr>
            <p:extLst>
              <p:ext uri="{D42A27DB-BD31-4B8C-83A1-F6EECF244321}">
                <p14:modId xmlns:p14="http://schemas.microsoft.com/office/powerpoint/2010/main" val="2071657276"/>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6968"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290"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4" name="Object 5">
            <a:extLst>
              <a:ext uri="{FF2B5EF4-FFF2-40B4-BE49-F238E27FC236}">
                <a16:creationId xmlns:a16="http://schemas.microsoft.com/office/drawing/2014/main" id="{74133FF5-B26A-4ACC-A6D2-70FAC597F347}"/>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6969"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18434E60-3484-4107-A31F-294505012410}"/>
                  </a:ext>
                </a:extLst>
              </p:cNvPr>
              <p:cNvSpPr txBox="1"/>
              <p:nvPr/>
            </p:nvSpPr>
            <p:spPr>
              <a:xfrm>
                <a:off x="5817344" y="5963334"/>
                <a:ext cx="1945531"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=4,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p:sp>
            <p:nvSpPr>
              <p:cNvPr id="35" name="TextBox 34">
                <a:extLst>
                  <a:ext uri="{FF2B5EF4-FFF2-40B4-BE49-F238E27FC236}">
                    <a16:creationId xmlns:a16="http://schemas.microsoft.com/office/drawing/2014/main" id="{18434E60-3484-4107-A31F-294505012410}"/>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13828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061" name="Rectangle 127"/>
          <p:cNvSpPr>
            <a:spLocks noChangeArrowheads="1"/>
          </p:cNvSpPr>
          <p:nvPr/>
        </p:nvSpPr>
        <p:spPr bwMode="auto">
          <a:xfrm>
            <a:off x="6477000" y="25908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0185" name="Rectangle 252"/>
          <p:cNvSpPr>
            <a:spLocks noChangeArrowheads="1"/>
          </p:cNvSpPr>
          <p:nvPr/>
        </p:nvSpPr>
        <p:spPr bwMode="auto">
          <a:xfrm>
            <a:off x="2133600" y="22860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40186"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7990"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187" name="Object 3"/>
          <p:cNvGraphicFramePr>
            <a:graphicFrameLocks noChangeAspect="1"/>
          </p:cNvGraphicFramePr>
          <p:nvPr>
            <p:extLst>
              <p:ext uri="{D42A27DB-BD31-4B8C-83A1-F6EECF244321}">
                <p14:modId xmlns:p14="http://schemas.microsoft.com/office/powerpoint/2010/main" val="282076911"/>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7991"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188"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40189" name="Group 4"/>
          <p:cNvGrpSpPr>
            <a:grpSpLocks noChangeAspect="1"/>
          </p:cNvGrpSpPr>
          <p:nvPr/>
        </p:nvGrpSpPr>
        <p:grpSpPr bwMode="auto">
          <a:xfrm>
            <a:off x="7543800" y="304800"/>
            <a:ext cx="1143000" cy="973138"/>
            <a:chOff x="3799" y="2064"/>
            <a:chExt cx="1433" cy="1136"/>
          </a:xfrm>
        </p:grpSpPr>
        <p:grpSp>
          <p:nvGrpSpPr>
            <p:cNvPr id="40193" name="Group 5"/>
            <p:cNvGrpSpPr>
              <a:grpSpLocks/>
            </p:cNvGrpSpPr>
            <p:nvPr/>
          </p:nvGrpSpPr>
          <p:grpSpPr bwMode="auto">
            <a:xfrm>
              <a:off x="4080" y="2064"/>
              <a:ext cx="1152" cy="1136"/>
              <a:chOff x="144" y="144"/>
              <a:chExt cx="1152" cy="1136"/>
            </a:xfrm>
          </p:grpSpPr>
          <p:sp>
            <p:nvSpPr>
              <p:cNvPr id="40195"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196"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197"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198"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199"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0"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1"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2"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3"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0204"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5"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6"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7"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8"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09"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10"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211"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0194"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0190" name="Object 26"/>
          <p:cNvGraphicFramePr>
            <a:graphicFrameLocks noChangeAspect="1"/>
          </p:cNvGraphicFramePr>
          <p:nvPr>
            <p:extLst>
              <p:ext uri="{D42A27DB-BD31-4B8C-83A1-F6EECF244321}">
                <p14:modId xmlns:p14="http://schemas.microsoft.com/office/powerpoint/2010/main" val="564467098"/>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7992"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191"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3" name="Object 5">
            <a:extLst>
              <a:ext uri="{FF2B5EF4-FFF2-40B4-BE49-F238E27FC236}">
                <a16:creationId xmlns:a16="http://schemas.microsoft.com/office/drawing/2014/main" id="{DEFCCE46-038F-42DE-85F4-51807FC4C891}"/>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7993"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84AD7819-BB38-43AE-9FCA-0D2273DE35DA}"/>
                  </a:ext>
                </a:extLst>
              </p:cNvPr>
              <p:cNvSpPr txBox="1"/>
              <p:nvPr/>
            </p:nvSpPr>
            <p:spPr>
              <a:xfrm>
                <a:off x="5817344" y="5963334"/>
                <a:ext cx="1945531"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=5, </m:t>
                      </m:r>
                      <m:r>
                        <a:rPr lang="en-US" sz="2000" i="1" dirty="0" smtClean="0">
                          <a:latin typeface="Cambria Math" panose="02040503050406030204" pitchFamily="18" charset="0"/>
                        </a:rPr>
                        <m:t>𝑛</m:t>
                      </m:r>
                      <m:r>
                        <a:rPr lang="en-US" sz="2000" i="1" dirty="0" smtClean="0">
                          <a:latin typeface="Cambria Math" panose="02040503050406030204" pitchFamily="18" charset="0"/>
                        </a:rPr>
                        <m:t> = 1 </m:t>
                      </m:r>
                    </m:oMath>
                  </m:oMathPara>
                </a14:m>
                <a:endParaRPr lang="en-US" sz="2000" dirty="0"/>
              </a:p>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p:sp>
            <p:nvSpPr>
              <p:cNvPr id="34" name="TextBox 33">
                <a:extLst>
                  <a:ext uri="{FF2B5EF4-FFF2-40B4-BE49-F238E27FC236}">
                    <a16:creationId xmlns:a16="http://schemas.microsoft.com/office/drawing/2014/main" id="{84AD7819-BB38-43AE-9FCA-0D2273DE35DA}"/>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75243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1085" name="Rectangle 127"/>
          <p:cNvSpPr>
            <a:spLocks noChangeArrowheads="1"/>
          </p:cNvSpPr>
          <p:nvPr/>
        </p:nvSpPr>
        <p:spPr bwMode="auto">
          <a:xfrm>
            <a:off x="6172200" y="43434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1209" name="Rectangle 252"/>
          <p:cNvSpPr>
            <a:spLocks noChangeArrowheads="1"/>
          </p:cNvSpPr>
          <p:nvPr/>
        </p:nvSpPr>
        <p:spPr bwMode="auto">
          <a:xfrm>
            <a:off x="1812925" y="40259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41210"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19014"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211" name="Object 3"/>
          <p:cNvGraphicFramePr>
            <a:graphicFrameLocks noChangeAspect="1"/>
          </p:cNvGraphicFramePr>
          <p:nvPr>
            <p:extLst>
              <p:ext uri="{D42A27DB-BD31-4B8C-83A1-F6EECF244321}">
                <p14:modId xmlns:p14="http://schemas.microsoft.com/office/powerpoint/2010/main" val="1365317837"/>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19015"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2"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41213" name="Group 4"/>
          <p:cNvGrpSpPr>
            <a:grpSpLocks noChangeAspect="1"/>
          </p:cNvGrpSpPr>
          <p:nvPr/>
        </p:nvGrpSpPr>
        <p:grpSpPr bwMode="auto">
          <a:xfrm>
            <a:off x="7543800" y="304800"/>
            <a:ext cx="1143000" cy="973138"/>
            <a:chOff x="3799" y="2064"/>
            <a:chExt cx="1433" cy="1136"/>
          </a:xfrm>
        </p:grpSpPr>
        <p:grpSp>
          <p:nvGrpSpPr>
            <p:cNvPr id="41218" name="Group 5"/>
            <p:cNvGrpSpPr>
              <a:grpSpLocks/>
            </p:cNvGrpSpPr>
            <p:nvPr/>
          </p:nvGrpSpPr>
          <p:grpSpPr bwMode="auto">
            <a:xfrm>
              <a:off x="4080" y="2064"/>
              <a:ext cx="1152" cy="1136"/>
              <a:chOff x="144" y="144"/>
              <a:chExt cx="1152" cy="1136"/>
            </a:xfrm>
          </p:grpSpPr>
          <p:sp>
            <p:nvSpPr>
              <p:cNvPr id="4122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122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123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121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1214" name="Object 26"/>
          <p:cNvGraphicFramePr>
            <a:graphicFrameLocks noChangeAspect="1"/>
          </p:cNvGraphicFramePr>
          <p:nvPr>
            <p:extLst>
              <p:ext uri="{D42A27DB-BD31-4B8C-83A1-F6EECF244321}">
                <p14:modId xmlns:p14="http://schemas.microsoft.com/office/powerpoint/2010/main" val="3655866156"/>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19016"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5"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sp>
        <p:nvSpPr>
          <p:cNvPr id="41216" name="TextBox 31"/>
          <p:cNvSpPr txBox="1">
            <a:spLocks noChangeArrowheads="1"/>
          </p:cNvSpPr>
          <p:nvPr/>
        </p:nvSpPr>
        <p:spPr bwMode="auto">
          <a:xfrm>
            <a:off x="6216650" y="4351338"/>
            <a:ext cx="325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prstClr val="black"/>
                </a:solidFill>
              </a:rPr>
              <a:t>?</a:t>
            </a:r>
          </a:p>
        </p:txBody>
      </p:sp>
      <p:graphicFrame>
        <p:nvGraphicFramePr>
          <p:cNvPr id="34" name="Object 5">
            <a:extLst>
              <a:ext uri="{FF2B5EF4-FFF2-40B4-BE49-F238E27FC236}">
                <a16:creationId xmlns:a16="http://schemas.microsoft.com/office/drawing/2014/main" id="{B347D3FF-E50C-4508-9613-344938EDD6A9}"/>
              </a:ext>
            </a:extLst>
          </p:cNvPr>
          <p:cNvGraphicFramePr>
            <a:graphicFrameLocks noChangeAspect="1"/>
          </p:cNvGraphicFramePr>
          <p:nvPr>
            <p:extLst>
              <p:ext uri="{D42A27DB-BD31-4B8C-83A1-F6EECF244321}">
                <p14:modId xmlns:p14="http://schemas.microsoft.com/office/powerpoint/2010/main" val="1022195679"/>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19017" name="Equation" r:id="rId12" imgW="2044440" imgH="355320" progId="Equation.3">
                  <p:embed/>
                </p:oleObj>
              </mc:Choice>
              <mc:Fallback>
                <p:oleObj name="Equation" r:id="rId12" imgW="2044440" imgH="355320" progId="Equation.3">
                  <p:embed/>
                  <p:pic>
                    <p:nvPicPr>
                      <p:cNvPr id="33" name="Object 5">
                        <a:extLst>
                          <a:ext uri="{FF2B5EF4-FFF2-40B4-BE49-F238E27FC236}">
                            <a16:creationId xmlns:a16="http://schemas.microsoft.com/office/drawing/2014/main" id="{DEFCCE46-038F-42DE-85F4-51807FC4C891}"/>
                          </a:ext>
                        </a:extLst>
                      </p:cNvPr>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E0AEA97F-255E-4865-9915-2A3224B7049F}"/>
                  </a:ext>
                </a:extLst>
              </p:cNvPr>
              <p:cNvSpPr txBox="1"/>
              <p:nvPr/>
            </p:nvSpPr>
            <p:spPr>
              <a:xfrm>
                <a:off x="5817344" y="5963334"/>
                <a:ext cx="1945531"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=4, </m:t>
                      </m:r>
                      <m:r>
                        <a:rPr lang="en-US" sz="2000" i="1" dirty="0" smtClean="0">
                          <a:latin typeface="Cambria Math" panose="02040503050406030204" pitchFamily="18" charset="0"/>
                        </a:rPr>
                        <m:t>𝑛</m:t>
                      </m:r>
                      <m:r>
                        <a:rPr lang="en-US" sz="2000" i="1" dirty="0" smtClean="0">
                          <a:latin typeface="Cambria Math" panose="02040503050406030204" pitchFamily="18" charset="0"/>
                        </a:rPr>
                        <m:t> =6 </m:t>
                      </m:r>
                    </m:oMath>
                  </m:oMathPara>
                </a14:m>
                <a:endParaRPr lang="en-US" sz="2000" dirty="0"/>
              </a:p>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p:sp>
            <p:nvSpPr>
              <p:cNvPr id="35" name="TextBox 34">
                <a:extLst>
                  <a:ext uri="{FF2B5EF4-FFF2-40B4-BE49-F238E27FC236}">
                    <a16:creationId xmlns:a16="http://schemas.microsoft.com/office/drawing/2014/main" id="{E0AEA97F-255E-4865-9915-2A3224B7049F}"/>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21250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2109" name="Rectangle 127"/>
          <p:cNvSpPr>
            <a:spLocks noChangeArrowheads="1"/>
          </p:cNvSpPr>
          <p:nvPr/>
        </p:nvSpPr>
        <p:spPr bwMode="auto">
          <a:xfrm>
            <a:off x="6858000" y="3657600"/>
            <a:ext cx="381000" cy="381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2514600" y="335280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graphicFrame>
        <p:nvGraphicFramePr>
          <p:cNvPr id="42234"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20038"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extLst>
              <p:ext uri="{D42A27DB-BD31-4B8C-83A1-F6EECF244321}">
                <p14:modId xmlns:p14="http://schemas.microsoft.com/office/powerpoint/2010/main" val="3420177892"/>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20039"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42237" name="Group 4"/>
          <p:cNvGrpSpPr>
            <a:grpSpLocks noChangeAspect="1"/>
          </p:cNvGrpSpPr>
          <p:nvPr/>
        </p:nvGrpSpPr>
        <p:grpSpPr bwMode="auto">
          <a:xfrm>
            <a:off x="7543800" y="304800"/>
            <a:ext cx="1143000" cy="973138"/>
            <a:chOff x="3799" y="2064"/>
            <a:chExt cx="1433" cy="1136"/>
          </a:xfrm>
        </p:grpSpPr>
        <p:grpSp>
          <p:nvGrpSpPr>
            <p:cNvPr id="42242" name="Group 5"/>
            <p:cNvGrpSpPr>
              <a:grpSpLocks/>
            </p:cNvGrpSpPr>
            <p:nvPr/>
          </p:nvGrpSpPr>
          <p:grpSpPr bwMode="auto">
            <a:xfrm>
              <a:off x="4080" y="2064"/>
              <a:ext cx="1152" cy="1136"/>
              <a:chOff x="144" y="144"/>
              <a:chExt cx="1152" cy="1136"/>
            </a:xfrm>
          </p:grpSpPr>
          <p:sp>
            <p:nvSpPr>
              <p:cNvPr id="4224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4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5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5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5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225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5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226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224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2238" name="Object 26"/>
          <p:cNvGraphicFramePr>
            <a:graphicFrameLocks noChangeAspect="1"/>
          </p:cNvGraphicFramePr>
          <p:nvPr>
            <p:extLst>
              <p:ext uri="{D42A27DB-BD31-4B8C-83A1-F6EECF244321}">
                <p14:modId xmlns:p14="http://schemas.microsoft.com/office/powerpoint/2010/main" val="2188706215"/>
              </p:ext>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20040"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9"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sp>
        <p:nvSpPr>
          <p:cNvPr id="42240" name="TextBox 31"/>
          <p:cNvSpPr txBox="1">
            <a:spLocks noChangeArrowheads="1"/>
          </p:cNvSpPr>
          <p:nvPr/>
        </p:nvSpPr>
        <p:spPr bwMode="auto">
          <a:xfrm>
            <a:off x="6858000" y="3657600"/>
            <a:ext cx="325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prstClr val="black"/>
                </a:solidFill>
              </a:rPr>
              <a:t>?</a:t>
            </a:r>
          </a:p>
        </p:txBody>
      </p:sp>
      <p:graphicFrame>
        <p:nvGraphicFramePr>
          <p:cNvPr id="34" name="Object 5">
            <a:extLst>
              <a:ext uri="{FF2B5EF4-FFF2-40B4-BE49-F238E27FC236}">
                <a16:creationId xmlns:a16="http://schemas.microsoft.com/office/drawing/2014/main" id="{50D0596B-B602-4388-AE77-CEB3EF82333B}"/>
              </a:ext>
            </a:extLst>
          </p:cNvPr>
          <p:cNvGraphicFramePr>
            <a:graphicFrameLocks noChangeAspect="1"/>
          </p:cNvGraphicFramePr>
          <p:nvPr>
            <p:extLst>
              <p:ext uri="{D42A27DB-BD31-4B8C-83A1-F6EECF244321}">
                <p14:modId xmlns:p14="http://schemas.microsoft.com/office/powerpoint/2010/main" val="2262595995"/>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20041" name="Equation" r:id="rId12" imgW="2044440" imgH="355320" progId="Equation.3">
                  <p:embed/>
                </p:oleObj>
              </mc:Choice>
              <mc:Fallback>
                <p:oleObj name="Equation" r:id="rId12" imgW="2044440" imgH="355320" progId="Equation.3">
                  <p:embed/>
                  <p:pic>
                    <p:nvPicPr>
                      <p:cNvPr id="35" name="Object 5"/>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7A2EBBD1-3B31-4E1B-8D44-7725AB78C4E2}"/>
                  </a:ext>
                </a:extLst>
              </p:cNvPr>
              <p:cNvSpPr txBox="1"/>
              <p:nvPr/>
            </p:nvSpPr>
            <p:spPr>
              <a:xfrm>
                <a:off x="5817344" y="5963334"/>
                <a:ext cx="1945531"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𝑚</m:t>
                      </m:r>
                      <m:r>
                        <a:rPr lang="en-US" sz="2000" i="1" dirty="0" smtClean="0">
                          <a:latin typeface="Cambria Math" panose="02040503050406030204" pitchFamily="18" charset="0"/>
                        </a:rPr>
                        <m:t> =6, </m:t>
                      </m:r>
                      <m:r>
                        <a:rPr lang="en-US" sz="2000" i="1" dirty="0" smtClean="0">
                          <a:latin typeface="Cambria Math" panose="02040503050406030204" pitchFamily="18" charset="0"/>
                        </a:rPr>
                        <m:t>𝑛</m:t>
                      </m:r>
                      <m:r>
                        <a:rPr lang="en-US" sz="2000" i="1" dirty="0" smtClean="0">
                          <a:latin typeface="Cambria Math" panose="02040503050406030204" pitchFamily="18" charset="0"/>
                        </a:rPr>
                        <m:t> =4 </m:t>
                      </m:r>
                    </m:oMath>
                  </m:oMathPara>
                </a14:m>
                <a:endParaRPr lang="en-US" sz="2000" dirty="0"/>
              </a:p>
              <a:p>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𝑘</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𝑙</m:t>
                      </m:r>
                      <m:r>
                        <a:rPr lang="en-US" sz="2000" i="1" dirty="0" smtClean="0">
                          <a:latin typeface="Cambria Math" panose="02040503050406030204" pitchFamily="18" charset="0"/>
                        </a:rPr>
                        <m:t> = </m:t>
                      </m:r>
                      <m:d>
                        <m:dPr>
                          <m:begChr m:val="["/>
                          <m:endChr m:val="]"/>
                          <m:ctrlPr>
                            <a:rPr lang="en-US" sz="2000" i="1" dirty="0" smtClean="0">
                              <a:latin typeface="Cambria Math" panose="02040503050406030204" pitchFamily="18" charset="0"/>
                            </a:rPr>
                          </m:ctrlPr>
                        </m:dPr>
                        <m:e>
                          <m:r>
                            <a:rPr lang="en-US" sz="2000" b="0" i="1" dirty="0" smtClean="0">
                              <a:latin typeface="Cambria Math" panose="02040503050406030204" pitchFamily="18" charset="0"/>
                            </a:rPr>
                            <m:t>−1,0,1</m:t>
                          </m:r>
                        </m:e>
                      </m:d>
                    </m:oMath>
                  </m:oMathPara>
                </a14:m>
                <a:endParaRPr lang="en-US" sz="2000" i="1" dirty="0"/>
              </a:p>
            </p:txBody>
          </p:sp>
        </mc:Choice>
        <mc:Fallback>
          <p:sp>
            <p:nvSpPr>
              <p:cNvPr id="35" name="TextBox 34">
                <a:extLst>
                  <a:ext uri="{FF2B5EF4-FFF2-40B4-BE49-F238E27FC236}">
                    <a16:creationId xmlns:a16="http://schemas.microsoft.com/office/drawing/2014/main" id="{7A2EBBD1-3B31-4E1B-8D44-7725AB78C4E2}"/>
                  </a:ext>
                </a:extLst>
              </p:cNvPr>
              <p:cNvSpPr txBox="1">
                <a:spLocks noRot="1" noChangeAspect="1" noMove="1" noResize="1" noEditPoints="1" noAdjustHandles="1" noChangeArrowheads="1" noChangeShapeType="1" noTextEdit="1"/>
              </p:cNvSpPr>
              <p:nvPr/>
            </p:nvSpPr>
            <p:spPr>
              <a:xfrm>
                <a:off x="5817344" y="5963334"/>
                <a:ext cx="1945531" cy="707886"/>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83842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363" name="Group 3"/>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graphicFrame>
        <p:nvGraphicFramePr>
          <p:cNvPr id="271488" name="Group 128"/>
          <p:cNvGraphicFramePr>
            <a:graphicFrameLocks noGrp="1"/>
          </p:cNvGraphicFramePr>
          <p:nvPr>
            <p:ph idx="1"/>
          </p:nvPr>
        </p:nvGraphicFramePr>
        <p:xfrm>
          <a:off x="4724400" y="2286000"/>
          <a:ext cx="3581400" cy="3429000"/>
        </p:xfrm>
        <a:graphic>
          <a:graphicData uri="http://schemas.openxmlformats.org/drawingml/2006/table">
            <a:tbl>
              <a:tblPr/>
              <a:tblGrid>
                <a:gridCol w="357188">
                  <a:extLst>
                    <a:ext uri="{9D8B030D-6E8A-4147-A177-3AD203B41FA5}">
                      <a16:colId xmlns:a16="http://schemas.microsoft.com/office/drawing/2014/main" val="20000"/>
                    </a:ext>
                  </a:extLst>
                </a:gridCol>
                <a:gridCol w="360362">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60363">
                  <a:extLst>
                    <a:ext uri="{9D8B030D-6E8A-4147-A177-3AD203B41FA5}">
                      <a16:colId xmlns:a16="http://schemas.microsoft.com/office/drawing/2014/main" val="20003"/>
                    </a:ext>
                  </a:extLst>
                </a:gridCol>
                <a:gridCol w="357187">
                  <a:extLst>
                    <a:ext uri="{9D8B030D-6E8A-4147-A177-3AD203B41FA5}">
                      <a16:colId xmlns:a16="http://schemas.microsoft.com/office/drawing/2014/main" val="20004"/>
                    </a:ext>
                  </a:extLst>
                </a:gridCol>
                <a:gridCol w="357188">
                  <a:extLst>
                    <a:ext uri="{9D8B030D-6E8A-4147-A177-3AD203B41FA5}">
                      <a16:colId xmlns:a16="http://schemas.microsoft.com/office/drawing/2014/main" val="20005"/>
                    </a:ext>
                  </a:extLst>
                </a:gridCol>
                <a:gridCol w="360362">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60363">
                  <a:extLst>
                    <a:ext uri="{9D8B030D-6E8A-4147-A177-3AD203B41FA5}">
                      <a16:colId xmlns:a16="http://schemas.microsoft.com/office/drawing/2014/main" val="20008"/>
                    </a:ext>
                  </a:extLst>
                </a:gridCol>
                <a:gridCol w="357187">
                  <a:extLst>
                    <a:ext uri="{9D8B030D-6E8A-4147-A177-3AD203B41FA5}">
                      <a16:colId xmlns:a16="http://schemas.microsoft.com/office/drawing/2014/main" val="20009"/>
                    </a:ext>
                  </a:extLst>
                </a:gridCol>
              </a:tblGrid>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43256"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21062" name="Equation" r:id="rId5" imgW="330057" imgH="203112" progId="Equation.3">
                  <p:embed/>
                </p:oleObj>
              </mc:Choice>
              <mc:Fallback>
                <p:oleObj name="Equation" r:id="rId5" imgW="330057" imgH="203112"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257" name="Object 3"/>
          <p:cNvGraphicFramePr>
            <a:graphicFrameLocks noChangeAspect="1"/>
          </p:cNvGraphicFramePr>
          <p:nvPr>
            <p:extLst>
              <p:ext uri="{D42A27DB-BD31-4B8C-83A1-F6EECF244321}">
                <p14:modId xmlns:p14="http://schemas.microsoft.com/office/powerpoint/2010/main" val="644270379"/>
              </p:ext>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21063" name="Equation" r:id="rId7" imgW="317160" imgH="203040" progId="Equation.3">
                  <p:embed/>
                </p:oleObj>
              </mc:Choice>
              <mc:Fallback>
                <p:oleObj name="Equation" r:id="rId7" imgW="317160" imgH="203040" progId="Equation.3">
                  <p:embed/>
                  <p:pic>
                    <p:nvPicPr>
                      <p:cNvPr id="0" name=""/>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58"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Image filtering</a:t>
            </a:r>
          </a:p>
        </p:txBody>
      </p:sp>
      <p:grpSp>
        <p:nvGrpSpPr>
          <p:cNvPr id="43259" name="Group 4"/>
          <p:cNvGrpSpPr>
            <a:grpSpLocks/>
          </p:cNvGrpSpPr>
          <p:nvPr/>
        </p:nvGrpSpPr>
        <p:grpSpPr bwMode="auto">
          <a:xfrm>
            <a:off x="6477000" y="304800"/>
            <a:ext cx="685800" cy="584200"/>
            <a:chOff x="3799" y="2064"/>
            <a:chExt cx="1433" cy="1136"/>
          </a:xfrm>
        </p:grpSpPr>
        <p:grpSp>
          <p:nvGrpSpPr>
            <p:cNvPr id="43263" name="Group 5"/>
            <p:cNvGrpSpPr>
              <a:grpSpLocks/>
            </p:cNvGrpSpPr>
            <p:nvPr/>
          </p:nvGrpSpPr>
          <p:grpSpPr bwMode="auto">
            <a:xfrm>
              <a:off x="4080" y="2064"/>
              <a:ext cx="1152" cy="1136"/>
              <a:chOff x="144" y="144"/>
              <a:chExt cx="1152" cy="1136"/>
            </a:xfrm>
          </p:grpSpPr>
          <p:sp>
            <p:nvSpPr>
              <p:cNvPr id="43265"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66"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67"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68"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69"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0"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1"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2"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3"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1200">
                    <a:solidFill>
                      <a:prstClr val="black"/>
                    </a:solidFill>
                  </a:rPr>
                  <a:t>1</a:t>
                </a:r>
              </a:p>
            </p:txBody>
          </p:sp>
          <p:sp>
            <p:nvSpPr>
              <p:cNvPr id="43274"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5"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6"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7"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8"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79"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80"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3281"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3264" name="Picture 23" descr="txp_fig"/>
            <p:cNvPicPr>
              <a:picLocks noChangeAspect="1" noChangeArrowheads="1"/>
            </p:cNvPicPr>
            <p:nvPr>
              <p:custDataLst>
                <p:tags r:id="rId2"/>
              </p:custDataLst>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3260" name="Object 26"/>
          <p:cNvGraphicFramePr>
            <a:graphicFrameLocks noChangeAspect="1"/>
          </p:cNvGraphicFramePr>
          <p:nvPr>
            <p:extLst>
              <p:ext uri="{D42A27DB-BD31-4B8C-83A1-F6EECF244321}">
                <p14:modId xmlns:p14="http://schemas.microsoft.com/office/powerpoint/2010/main" val="1355473475"/>
              </p:ext>
            </p:extLst>
          </p:nvPr>
        </p:nvGraphicFramePr>
        <p:xfrm>
          <a:off x="5287963" y="228600"/>
          <a:ext cx="1092200" cy="563563"/>
        </p:xfrm>
        <a:graphic>
          <a:graphicData uri="http://schemas.openxmlformats.org/presentationml/2006/ole">
            <mc:AlternateContent xmlns:mc="http://schemas.openxmlformats.org/markup-compatibility/2006">
              <mc:Choice xmlns:v="urn:schemas-microsoft-com:vml" Requires="v">
                <p:oleObj spid="_x0000_s121064" name="Equation" r:id="rId10" imgW="393480" imgH="203040" progId="Equation.3">
                  <p:embed/>
                </p:oleObj>
              </mc:Choice>
              <mc:Fallback>
                <p:oleObj name="Equation" r:id="rId10" imgW="393480" imgH="203040" progId="Equation.3">
                  <p:embed/>
                  <p:pic>
                    <p:nvPicPr>
                      <p:cNvPr id="0" name=""/>
                      <p:cNvPicPr>
                        <a:picLocks noChangeAspect="1" noChangeArrowheads="1"/>
                      </p:cNvPicPr>
                      <p:nvPr/>
                    </p:nvPicPr>
                    <p:blipFill>
                      <a:blip r:embed="rId11"/>
                      <a:srcRect/>
                      <a:stretch>
                        <a:fillRect/>
                      </a:stretch>
                    </p:blipFill>
                    <p:spPr bwMode="auto">
                      <a:xfrm>
                        <a:off x="5287963" y="2286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61"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solidFill>
                  <a:schemeClr val="bg1">
                    <a:lumMod val="50000"/>
                  </a:schemeClr>
                </a:solidFill>
              </a:rPr>
              <a:t>Credit: S. Seitz</a:t>
            </a:r>
          </a:p>
        </p:txBody>
      </p:sp>
      <p:graphicFrame>
        <p:nvGraphicFramePr>
          <p:cNvPr id="30" name="Object 5">
            <a:extLst>
              <a:ext uri="{FF2B5EF4-FFF2-40B4-BE49-F238E27FC236}">
                <a16:creationId xmlns:a16="http://schemas.microsoft.com/office/drawing/2014/main" id="{E71AC30E-C864-4E5B-800D-69B523426D8D}"/>
              </a:ext>
            </a:extLst>
          </p:cNvPr>
          <p:cNvGraphicFramePr>
            <a:graphicFrameLocks noChangeAspect="1"/>
          </p:cNvGraphicFramePr>
          <p:nvPr>
            <p:extLst>
              <p:ext uri="{D42A27DB-BD31-4B8C-83A1-F6EECF244321}">
                <p14:modId xmlns:p14="http://schemas.microsoft.com/office/powerpoint/2010/main" val="2724949722"/>
              </p:ext>
            </p:extLst>
          </p:nvPr>
        </p:nvGraphicFramePr>
        <p:xfrm>
          <a:off x="442912" y="5956301"/>
          <a:ext cx="5027613" cy="874713"/>
        </p:xfrm>
        <a:graphic>
          <a:graphicData uri="http://schemas.openxmlformats.org/presentationml/2006/ole">
            <mc:AlternateContent xmlns:mc="http://schemas.openxmlformats.org/markup-compatibility/2006">
              <mc:Choice xmlns:v="urn:schemas-microsoft-com:vml" Requires="v">
                <p:oleObj spid="_x0000_s121065" name="Equation" r:id="rId12" imgW="2044440" imgH="355320" progId="Equation.3">
                  <p:embed/>
                </p:oleObj>
              </mc:Choice>
              <mc:Fallback>
                <p:oleObj name="Equation" r:id="rId12" imgW="2044440" imgH="355320" progId="Equation.3">
                  <p:embed/>
                  <p:pic>
                    <p:nvPicPr>
                      <p:cNvPr id="34" name="Object 5">
                        <a:extLst>
                          <a:ext uri="{FF2B5EF4-FFF2-40B4-BE49-F238E27FC236}">
                            <a16:creationId xmlns:a16="http://schemas.microsoft.com/office/drawing/2014/main" id="{50D0596B-B602-4388-AE77-CEB3EF82333B}"/>
                          </a:ext>
                        </a:extLst>
                      </p:cNvPr>
                      <p:cNvPicPr>
                        <a:picLocks noChangeAspect="1" noChangeArrowheads="1"/>
                      </p:cNvPicPr>
                      <p:nvPr/>
                    </p:nvPicPr>
                    <p:blipFill>
                      <a:blip r:embed="rId13"/>
                      <a:srcRect/>
                      <a:stretch>
                        <a:fillRect/>
                      </a:stretch>
                    </p:blipFill>
                    <p:spPr bwMode="auto">
                      <a:xfrm>
                        <a:off x="442912" y="5956301"/>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290772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533400" y="1981200"/>
            <a:ext cx="4191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800" dirty="0">
                <a:solidFill>
                  <a:prstClr val="black"/>
                </a:solidFill>
              </a:rPr>
              <a:t>What does it do?</a:t>
            </a:r>
          </a:p>
          <a:p>
            <a:pPr eaLnBrk="1" hangingPunct="1">
              <a:spcBef>
                <a:spcPct val="20000"/>
              </a:spcBef>
              <a:buFontTx/>
              <a:buChar char="•"/>
            </a:pPr>
            <a:r>
              <a:rPr lang="en-US" altLang="en-US" sz="2400" dirty="0">
                <a:solidFill>
                  <a:prstClr val="black"/>
                </a:solidFill>
              </a:rPr>
              <a:t>Replaces each pixel with an average of its neighborhood</a:t>
            </a:r>
            <a:endParaRPr lang="en-US" altLang="en-US" sz="2000" dirty="0">
              <a:solidFill>
                <a:prstClr val="black"/>
              </a:solidFill>
            </a:endParaRPr>
          </a:p>
          <a:p>
            <a:pPr eaLnBrk="1" hangingPunct="1">
              <a:spcBef>
                <a:spcPct val="20000"/>
              </a:spcBef>
              <a:buFontTx/>
              <a:buChar char="•"/>
            </a:pPr>
            <a:endParaRPr lang="en-US" altLang="en-US" sz="2000" dirty="0">
              <a:solidFill>
                <a:prstClr val="black"/>
              </a:solidFill>
            </a:endParaRPr>
          </a:p>
          <a:p>
            <a:pPr eaLnBrk="1" hangingPunct="1">
              <a:spcBef>
                <a:spcPct val="20000"/>
              </a:spcBef>
              <a:buFontTx/>
              <a:buChar char="•"/>
            </a:pPr>
            <a:r>
              <a:rPr lang="en-US" altLang="en-US" sz="2400" dirty="0">
                <a:solidFill>
                  <a:prstClr val="black"/>
                </a:solidFill>
              </a:rPr>
              <a:t>Achieve smoothing effect (remove sharp features)</a:t>
            </a:r>
          </a:p>
          <a:p>
            <a:pPr marL="0" indent="0" eaLnBrk="1" hangingPunct="1">
              <a:spcBef>
                <a:spcPct val="20000"/>
              </a:spcBef>
            </a:pPr>
            <a:endParaRPr lang="en-US" altLang="en-US" sz="2400" dirty="0">
              <a:solidFill>
                <a:prstClr val="black"/>
              </a:solidFill>
            </a:endParaRPr>
          </a:p>
        </p:txBody>
      </p:sp>
      <p:grpSp>
        <p:nvGrpSpPr>
          <p:cNvPr id="44035" name="Group 4"/>
          <p:cNvGrpSpPr>
            <a:grpSpLocks/>
          </p:cNvGrpSpPr>
          <p:nvPr/>
        </p:nvGrpSpPr>
        <p:grpSpPr bwMode="auto">
          <a:xfrm>
            <a:off x="5486400" y="2514600"/>
            <a:ext cx="2274888" cy="1803400"/>
            <a:chOff x="3799" y="2064"/>
            <a:chExt cx="1433" cy="1136"/>
          </a:xfrm>
        </p:grpSpPr>
        <p:grpSp>
          <p:nvGrpSpPr>
            <p:cNvPr id="44039" name="Group 5"/>
            <p:cNvGrpSpPr>
              <a:grpSpLocks/>
            </p:cNvGrpSpPr>
            <p:nvPr/>
          </p:nvGrpSpPr>
          <p:grpSpPr bwMode="auto">
            <a:xfrm>
              <a:off x="4080" y="2064"/>
              <a:ext cx="1152" cy="1136"/>
              <a:chOff x="144" y="144"/>
              <a:chExt cx="1152" cy="1136"/>
            </a:xfrm>
          </p:grpSpPr>
          <p:sp>
            <p:nvSpPr>
              <p:cNvPr id="440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4040"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6" name="Text Box 24"/>
          <p:cNvSpPr txBox="1">
            <a:spLocks noChangeArrowheads="1"/>
          </p:cNvSpPr>
          <p:nvPr/>
        </p:nvSpPr>
        <p:spPr bwMode="auto">
          <a:xfrm>
            <a:off x="6019800" y="640080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a:solidFill>
                  <a:prstClr val="black"/>
                </a:solidFill>
              </a:rPr>
              <a:t>Slide credit: David Lowe (UBC)</a:t>
            </a:r>
          </a:p>
        </p:txBody>
      </p:sp>
      <p:graphicFrame>
        <p:nvGraphicFramePr>
          <p:cNvPr id="44037" name="Object 25"/>
          <p:cNvGraphicFramePr>
            <a:graphicFrameLocks noChangeAspect="1"/>
          </p:cNvGraphicFramePr>
          <p:nvPr>
            <p:extLst>
              <p:ext uri="{D42A27DB-BD31-4B8C-83A1-F6EECF244321}">
                <p14:modId xmlns:p14="http://schemas.microsoft.com/office/powerpoint/2010/main" val="359042306"/>
              </p:ext>
            </p:extLst>
          </p:nvPr>
        </p:nvGraphicFramePr>
        <p:xfrm>
          <a:off x="6354763" y="1752600"/>
          <a:ext cx="1090612" cy="563563"/>
        </p:xfrm>
        <a:graphic>
          <a:graphicData uri="http://schemas.openxmlformats.org/presentationml/2006/ole">
            <mc:AlternateContent xmlns:mc="http://schemas.openxmlformats.org/markup-compatibility/2006">
              <mc:Choice xmlns:v="urn:schemas-microsoft-com:vml" Requires="v">
                <p:oleObj spid="_x0000_s121915" name="Equation" r:id="rId5" imgW="393480" imgH="203040" progId="Equation.3">
                  <p:embed/>
                </p:oleObj>
              </mc:Choice>
              <mc:Fallback>
                <p:oleObj name="Equation" r:id="rId5" imgW="393480" imgH="203040" progId="Equation.3">
                  <p:embed/>
                  <p:pic>
                    <p:nvPicPr>
                      <p:cNvPr id="0" name=""/>
                      <p:cNvPicPr>
                        <a:picLocks noChangeAspect="1" noChangeArrowheads="1"/>
                      </p:cNvPicPr>
                      <p:nvPr/>
                    </p:nvPicPr>
                    <p:blipFill>
                      <a:blip r:embed="rId6"/>
                      <a:srcRect/>
                      <a:stretch>
                        <a:fillRect/>
                      </a:stretch>
                    </p:blipFill>
                    <p:spPr bwMode="auto">
                      <a:xfrm>
                        <a:off x="6354763" y="1752600"/>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457200" y="0"/>
            <a:ext cx="8229600" cy="1143000"/>
          </a:xfrm>
          <a:prstGeom prst="rect">
            <a:avLst/>
          </a:prstGeom>
          <a:noFill/>
        </p:spPr>
        <p:txBody>
          <a:bodyPr/>
          <a:lstStyle/>
          <a:p>
            <a:pPr>
              <a:defRPr/>
            </a:pPr>
            <a:r>
              <a:rPr lang="en-US" sz="3600" dirty="0">
                <a:solidFill>
                  <a:prstClr val="black"/>
                </a:solidFill>
                <a:latin typeface="Calibri"/>
                <a:cs typeface="Arial" panose="020B0604020202020204" pitchFamily="34" charset="0"/>
              </a:rPr>
              <a:t>Box Filter</a:t>
            </a:r>
          </a:p>
        </p:txBody>
      </p:sp>
    </p:spTree>
    <p:extLst>
      <p:ext uri="{BB962C8B-B14F-4D97-AF65-F5344CB8AC3E}">
        <p14:creationId xmlns:p14="http://schemas.microsoft.com/office/powerpoint/2010/main" val="6676559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533400" y="1981200"/>
            <a:ext cx="4191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800" dirty="0">
                <a:solidFill>
                  <a:prstClr val="black"/>
                </a:solidFill>
              </a:rPr>
              <a:t>What does it do?</a:t>
            </a:r>
          </a:p>
          <a:p>
            <a:pPr eaLnBrk="1" hangingPunct="1">
              <a:spcBef>
                <a:spcPct val="20000"/>
              </a:spcBef>
              <a:buFontTx/>
              <a:buChar char="•"/>
            </a:pPr>
            <a:r>
              <a:rPr lang="en-US" altLang="en-US" sz="2400" dirty="0">
                <a:solidFill>
                  <a:prstClr val="black"/>
                </a:solidFill>
              </a:rPr>
              <a:t>Replaces each pixel with an average of its neighborhood</a:t>
            </a:r>
            <a:endParaRPr lang="en-US" altLang="en-US" sz="2000" dirty="0">
              <a:solidFill>
                <a:prstClr val="black"/>
              </a:solidFill>
            </a:endParaRPr>
          </a:p>
          <a:p>
            <a:pPr eaLnBrk="1" hangingPunct="1">
              <a:spcBef>
                <a:spcPct val="20000"/>
              </a:spcBef>
              <a:buFontTx/>
              <a:buChar char="•"/>
            </a:pPr>
            <a:endParaRPr lang="en-US" altLang="en-US" sz="2000" dirty="0">
              <a:solidFill>
                <a:prstClr val="black"/>
              </a:solidFill>
            </a:endParaRPr>
          </a:p>
          <a:p>
            <a:pPr eaLnBrk="1" hangingPunct="1">
              <a:spcBef>
                <a:spcPct val="20000"/>
              </a:spcBef>
              <a:buFontTx/>
              <a:buChar char="•"/>
            </a:pPr>
            <a:r>
              <a:rPr lang="en-US" altLang="en-US" sz="2400" dirty="0">
                <a:solidFill>
                  <a:prstClr val="black"/>
                </a:solidFill>
              </a:rPr>
              <a:t>Achieve smoothing effect (remove sharp features)</a:t>
            </a:r>
          </a:p>
          <a:p>
            <a:pPr eaLnBrk="1" hangingPunct="1">
              <a:spcBef>
                <a:spcPct val="20000"/>
              </a:spcBef>
              <a:buFontTx/>
              <a:buChar char="•"/>
            </a:pPr>
            <a:endParaRPr lang="en-US" altLang="en-US" sz="2400" dirty="0">
              <a:solidFill>
                <a:prstClr val="black"/>
              </a:solidFill>
            </a:endParaRPr>
          </a:p>
          <a:p>
            <a:pPr eaLnBrk="1" hangingPunct="1">
              <a:spcBef>
                <a:spcPct val="20000"/>
              </a:spcBef>
              <a:buFontTx/>
              <a:buChar char="•"/>
            </a:pPr>
            <a:r>
              <a:rPr lang="en-US" altLang="en-US" sz="2400" dirty="0">
                <a:solidFill>
                  <a:prstClr val="black"/>
                </a:solidFill>
              </a:rPr>
              <a:t>Why does it sum to one?</a:t>
            </a:r>
          </a:p>
          <a:p>
            <a:pPr marL="0" indent="0" eaLnBrk="1" hangingPunct="1">
              <a:spcBef>
                <a:spcPct val="20000"/>
              </a:spcBef>
            </a:pPr>
            <a:endParaRPr lang="en-US" altLang="en-US" sz="2400" dirty="0">
              <a:solidFill>
                <a:prstClr val="black"/>
              </a:solidFill>
            </a:endParaRPr>
          </a:p>
        </p:txBody>
      </p:sp>
      <p:grpSp>
        <p:nvGrpSpPr>
          <p:cNvPr id="44035" name="Group 4"/>
          <p:cNvGrpSpPr>
            <a:grpSpLocks/>
          </p:cNvGrpSpPr>
          <p:nvPr/>
        </p:nvGrpSpPr>
        <p:grpSpPr bwMode="auto">
          <a:xfrm>
            <a:off x="5486400" y="2514600"/>
            <a:ext cx="2274888" cy="1803400"/>
            <a:chOff x="3799" y="2064"/>
            <a:chExt cx="1433" cy="1136"/>
          </a:xfrm>
        </p:grpSpPr>
        <p:grpSp>
          <p:nvGrpSpPr>
            <p:cNvPr id="44039" name="Group 5"/>
            <p:cNvGrpSpPr>
              <a:grpSpLocks/>
            </p:cNvGrpSpPr>
            <p:nvPr/>
          </p:nvGrpSpPr>
          <p:grpSpPr bwMode="auto">
            <a:xfrm>
              <a:off x="4080" y="2064"/>
              <a:ext cx="1152" cy="1136"/>
              <a:chOff x="144" y="144"/>
              <a:chExt cx="1152" cy="1136"/>
            </a:xfrm>
          </p:grpSpPr>
          <p:sp>
            <p:nvSpPr>
              <p:cNvPr id="440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0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40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4040" name="Picture 23" descr="txp_fig"/>
            <p:cNvPicPr>
              <a:picLocks noChangeAspect="1" noChangeArrowheads="1"/>
            </p:cNvPicPr>
            <p:nvPr>
              <p:custDataLst>
                <p:tags r:id="rId2"/>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6" name="Text Box 24"/>
          <p:cNvSpPr txBox="1">
            <a:spLocks noChangeArrowheads="1"/>
          </p:cNvSpPr>
          <p:nvPr/>
        </p:nvSpPr>
        <p:spPr bwMode="auto">
          <a:xfrm>
            <a:off x="6019800" y="6400800"/>
            <a:ext cx="3019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a:solidFill>
                  <a:prstClr val="black"/>
                </a:solidFill>
              </a:rPr>
              <a:t>Slide credit: David Lowe (UBC)</a:t>
            </a:r>
          </a:p>
        </p:txBody>
      </p:sp>
      <p:graphicFrame>
        <p:nvGraphicFramePr>
          <p:cNvPr id="44037" name="Object 25"/>
          <p:cNvGraphicFramePr>
            <a:graphicFrameLocks noChangeAspect="1"/>
          </p:cNvGraphicFramePr>
          <p:nvPr>
            <p:extLst>
              <p:ext uri="{D42A27DB-BD31-4B8C-83A1-F6EECF244321}">
                <p14:modId xmlns:p14="http://schemas.microsoft.com/office/powerpoint/2010/main" val="2907849639"/>
              </p:ext>
            </p:extLst>
          </p:nvPr>
        </p:nvGraphicFramePr>
        <p:xfrm>
          <a:off x="6354763" y="1752600"/>
          <a:ext cx="1090612" cy="563563"/>
        </p:xfrm>
        <a:graphic>
          <a:graphicData uri="http://schemas.openxmlformats.org/presentationml/2006/ole">
            <mc:AlternateContent xmlns:mc="http://schemas.openxmlformats.org/markup-compatibility/2006">
              <mc:Choice xmlns:v="urn:schemas-microsoft-com:vml" Requires="v">
                <p:oleObj spid="_x0000_s128048" name="Equation" r:id="rId5" imgW="393480" imgH="203040" progId="Equation.3">
                  <p:embed/>
                </p:oleObj>
              </mc:Choice>
              <mc:Fallback>
                <p:oleObj name="Equation" r:id="rId5" imgW="393480" imgH="203040" progId="Equation.3">
                  <p:embed/>
                  <p:pic>
                    <p:nvPicPr>
                      <p:cNvPr id="44037" name="Object 25"/>
                      <p:cNvPicPr>
                        <a:picLocks noChangeAspect="1" noChangeArrowheads="1"/>
                      </p:cNvPicPr>
                      <p:nvPr/>
                    </p:nvPicPr>
                    <p:blipFill>
                      <a:blip r:embed="rId6"/>
                      <a:srcRect/>
                      <a:stretch>
                        <a:fillRect/>
                      </a:stretch>
                    </p:blipFill>
                    <p:spPr bwMode="auto">
                      <a:xfrm>
                        <a:off x="6354763" y="1752600"/>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6"/>
          <p:cNvSpPr txBox="1">
            <a:spLocks noChangeArrowheads="1"/>
          </p:cNvSpPr>
          <p:nvPr/>
        </p:nvSpPr>
        <p:spPr>
          <a:xfrm>
            <a:off x="457200" y="0"/>
            <a:ext cx="8229600" cy="1143000"/>
          </a:xfrm>
          <a:prstGeom prst="rect">
            <a:avLst/>
          </a:prstGeom>
          <a:noFill/>
        </p:spPr>
        <p:txBody>
          <a:bodyPr/>
          <a:lstStyle/>
          <a:p>
            <a:pPr>
              <a:defRPr/>
            </a:pPr>
            <a:r>
              <a:rPr lang="en-US" sz="3600" dirty="0">
                <a:solidFill>
                  <a:prstClr val="black"/>
                </a:solidFill>
                <a:latin typeface="Calibri"/>
                <a:cs typeface="Arial" panose="020B0604020202020204" pitchFamily="34" charset="0"/>
              </a:rPr>
              <a:t>Box Filter</a:t>
            </a:r>
          </a:p>
        </p:txBody>
      </p:sp>
    </p:spTree>
    <p:extLst>
      <p:ext uri="{BB962C8B-B14F-4D97-AF65-F5344CB8AC3E}">
        <p14:creationId xmlns:p14="http://schemas.microsoft.com/office/powerpoint/2010/main" val="306706458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286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1905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Smoothing with box filter</a:t>
            </a:r>
          </a:p>
        </p:txBody>
      </p:sp>
      <p:sp>
        <p:nvSpPr>
          <p:cNvPr id="6" name="Rectangle 5"/>
          <p:cNvSpPr/>
          <p:nvPr/>
        </p:nvSpPr>
        <p:spPr>
          <a:xfrm>
            <a:off x="8243882" y="14177"/>
            <a:ext cx="900118" cy="276999"/>
          </a:xfrm>
          <a:prstGeom prst="rect">
            <a:avLst/>
          </a:prstGeom>
        </p:spPr>
        <p:txBody>
          <a:bodyPr wrap="none">
            <a:spAutoFit/>
          </a:bodyPr>
          <a:lstStyle/>
          <a:p>
            <a:r>
              <a:rPr lang="en-US" sz="1200" dirty="0">
                <a:latin typeface="+mn-lt"/>
              </a:rPr>
              <a:t>James Hays</a:t>
            </a:r>
          </a:p>
        </p:txBody>
      </p:sp>
      <p:grpSp>
        <p:nvGrpSpPr>
          <p:cNvPr id="7" name="Group 4">
            <a:extLst>
              <a:ext uri="{FF2B5EF4-FFF2-40B4-BE49-F238E27FC236}">
                <a16:creationId xmlns:a16="http://schemas.microsoft.com/office/drawing/2014/main" id="{8D353E76-0361-4454-8372-05194C35BF5E}"/>
              </a:ext>
            </a:extLst>
          </p:cNvPr>
          <p:cNvGrpSpPr>
            <a:grpSpLocks/>
          </p:cNvGrpSpPr>
          <p:nvPr/>
        </p:nvGrpSpPr>
        <p:grpSpPr bwMode="auto">
          <a:xfrm>
            <a:off x="6375059" y="679450"/>
            <a:ext cx="1865948" cy="1479216"/>
            <a:chOff x="3799" y="2064"/>
            <a:chExt cx="1433" cy="1136"/>
          </a:xfrm>
        </p:grpSpPr>
        <p:grpSp>
          <p:nvGrpSpPr>
            <p:cNvPr id="8" name="Group 5">
              <a:extLst>
                <a:ext uri="{FF2B5EF4-FFF2-40B4-BE49-F238E27FC236}">
                  <a16:creationId xmlns:a16="http://schemas.microsoft.com/office/drawing/2014/main" id="{CA26B3DF-1580-4805-AD92-91DB65ABAC48}"/>
                </a:ext>
              </a:extLst>
            </p:cNvPr>
            <p:cNvGrpSpPr>
              <a:grpSpLocks/>
            </p:cNvGrpSpPr>
            <p:nvPr/>
          </p:nvGrpSpPr>
          <p:grpSpPr bwMode="auto">
            <a:xfrm>
              <a:off x="4080" y="2064"/>
              <a:ext cx="1152" cy="1136"/>
              <a:chOff x="144" y="144"/>
              <a:chExt cx="1152" cy="1136"/>
            </a:xfrm>
          </p:grpSpPr>
          <p:sp>
            <p:nvSpPr>
              <p:cNvPr id="10" name="Rectangle 6">
                <a:extLst>
                  <a:ext uri="{FF2B5EF4-FFF2-40B4-BE49-F238E27FC236}">
                    <a16:creationId xmlns:a16="http://schemas.microsoft.com/office/drawing/2014/main" id="{88EA748A-8336-4678-985B-AC7AA585D72E}"/>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1" name="Rectangle 7">
                <a:extLst>
                  <a:ext uri="{FF2B5EF4-FFF2-40B4-BE49-F238E27FC236}">
                    <a16:creationId xmlns:a16="http://schemas.microsoft.com/office/drawing/2014/main" id="{BB1A8A74-BBC6-4681-84D8-EA4B7136D9D3}"/>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2" name="Rectangle 8">
                <a:extLst>
                  <a:ext uri="{FF2B5EF4-FFF2-40B4-BE49-F238E27FC236}">
                    <a16:creationId xmlns:a16="http://schemas.microsoft.com/office/drawing/2014/main" id="{73904A2F-A932-4215-A74E-EE8F3F7665C2}"/>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3" name="Rectangle 9">
                <a:extLst>
                  <a:ext uri="{FF2B5EF4-FFF2-40B4-BE49-F238E27FC236}">
                    <a16:creationId xmlns:a16="http://schemas.microsoft.com/office/drawing/2014/main" id="{366285FE-1C75-4AD4-99F7-5CDD3F2E7D81}"/>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4" name="Rectangle 10">
                <a:extLst>
                  <a:ext uri="{FF2B5EF4-FFF2-40B4-BE49-F238E27FC236}">
                    <a16:creationId xmlns:a16="http://schemas.microsoft.com/office/drawing/2014/main" id="{EC4F2F7B-5977-4695-988F-2DE8994D796B}"/>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dirty="0">
                    <a:solidFill>
                      <a:prstClr val="black"/>
                    </a:solidFill>
                  </a:rPr>
                  <a:t>1</a:t>
                </a:r>
              </a:p>
            </p:txBody>
          </p:sp>
          <p:sp>
            <p:nvSpPr>
              <p:cNvPr id="15" name="Rectangle 11">
                <a:extLst>
                  <a:ext uri="{FF2B5EF4-FFF2-40B4-BE49-F238E27FC236}">
                    <a16:creationId xmlns:a16="http://schemas.microsoft.com/office/drawing/2014/main" id="{9B23EC65-0C64-42F0-BC09-1E8C885E85E9}"/>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6" name="Rectangle 12">
                <a:extLst>
                  <a:ext uri="{FF2B5EF4-FFF2-40B4-BE49-F238E27FC236}">
                    <a16:creationId xmlns:a16="http://schemas.microsoft.com/office/drawing/2014/main" id="{D50B5424-EDA6-407B-97D3-9BD6CEBD1E24}"/>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7" name="Rectangle 13">
                <a:extLst>
                  <a:ext uri="{FF2B5EF4-FFF2-40B4-BE49-F238E27FC236}">
                    <a16:creationId xmlns:a16="http://schemas.microsoft.com/office/drawing/2014/main" id="{ADDAAD17-1AA4-4D68-890E-9DACE9D9E1D2}"/>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8" name="Rectangle 14">
                <a:extLst>
                  <a:ext uri="{FF2B5EF4-FFF2-40B4-BE49-F238E27FC236}">
                    <a16:creationId xmlns:a16="http://schemas.microsoft.com/office/drawing/2014/main" id="{B01A6FAF-36EB-4978-A2F0-7B9D52426402}"/>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20000"/>
                  </a:spcBef>
                  <a:spcAft>
                    <a:spcPct val="0"/>
                  </a:spcAft>
                </a:pPr>
                <a:r>
                  <a:rPr lang="en-US" altLang="en-US" sz="2000">
                    <a:solidFill>
                      <a:prstClr val="black"/>
                    </a:solidFill>
                  </a:rPr>
                  <a:t>1</a:t>
                </a:r>
              </a:p>
            </p:txBody>
          </p:sp>
          <p:sp>
            <p:nvSpPr>
              <p:cNvPr id="19" name="Line 15">
                <a:extLst>
                  <a:ext uri="{FF2B5EF4-FFF2-40B4-BE49-F238E27FC236}">
                    <a16:creationId xmlns:a16="http://schemas.microsoft.com/office/drawing/2014/main" id="{83003923-00A0-4410-BDD9-E3FC7894DA02}"/>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0" name="Line 16">
                <a:extLst>
                  <a:ext uri="{FF2B5EF4-FFF2-40B4-BE49-F238E27FC236}">
                    <a16:creationId xmlns:a16="http://schemas.microsoft.com/office/drawing/2014/main" id="{AF57C6FA-419C-4E77-AA61-F50E2F8541D2}"/>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1" name="Line 17">
                <a:extLst>
                  <a:ext uri="{FF2B5EF4-FFF2-40B4-BE49-F238E27FC236}">
                    <a16:creationId xmlns:a16="http://schemas.microsoft.com/office/drawing/2014/main" id="{6F6E8279-02E3-40DD-971B-A7D9DFD7EBE1}"/>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2" name="Line 18">
                <a:extLst>
                  <a:ext uri="{FF2B5EF4-FFF2-40B4-BE49-F238E27FC236}">
                    <a16:creationId xmlns:a16="http://schemas.microsoft.com/office/drawing/2014/main" id="{1999BA2F-7454-4436-B2C2-ACA271B18DCF}"/>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3" name="Line 19">
                <a:extLst>
                  <a:ext uri="{FF2B5EF4-FFF2-40B4-BE49-F238E27FC236}">
                    <a16:creationId xmlns:a16="http://schemas.microsoft.com/office/drawing/2014/main" id="{A19EDA5B-FAFD-4D79-9CA9-2DFA005B63FF}"/>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4" name="Line 20">
                <a:extLst>
                  <a:ext uri="{FF2B5EF4-FFF2-40B4-BE49-F238E27FC236}">
                    <a16:creationId xmlns:a16="http://schemas.microsoft.com/office/drawing/2014/main" id="{AE3069D0-5CA2-48DC-A6B9-5D89280A7AAD}"/>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5" name="Line 21">
                <a:extLst>
                  <a:ext uri="{FF2B5EF4-FFF2-40B4-BE49-F238E27FC236}">
                    <a16:creationId xmlns:a16="http://schemas.microsoft.com/office/drawing/2014/main" id="{9FFC09BE-4B85-4F7C-B5A5-37F5A3285B7E}"/>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6" name="Line 22">
                <a:extLst>
                  <a:ext uri="{FF2B5EF4-FFF2-40B4-BE49-F238E27FC236}">
                    <a16:creationId xmlns:a16="http://schemas.microsoft.com/office/drawing/2014/main" id="{1AA65BA8-D25B-47CD-A99D-5D9F4487FDC4}"/>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fontAlgn="base">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grpSp>
        <p:pic>
          <p:nvPicPr>
            <p:cNvPr id="9" name="Picture 23" descr="txp_fig">
              <a:extLst>
                <a:ext uri="{FF2B5EF4-FFF2-40B4-BE49-F238E27FC236}">
                  <a16:creationId xmlns:a16="http://schemas.microsoft.com/office/drawing/2014/main" id="{E2B14046-D673-4A3F-BE2A-9F38DECDF441}"/>
                </a:ext>
              </a:extLst>
            </p:cNvPr>
            <p:cNvPicPr>
              <a:picLocks noChangeAspect="1" noChangeArrowheads="1"/>
            </p:cNvPicPr>
            <p:nvPr>
              <p:custDataLst>
                <p:tags r:id="rId2"/>
              </p:custDataLst>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7" name="Object 26">
            <a:extLst>
              <a:ext uri="{FF2B5EF4-FFF2-40B4-BE49-F238E27FC236}">
                <a16:creationId xmlns:a16="http://schemas.microsoft.com/office/drawing/2014/main" id="{4C6DDFC7-B4FB-4602-A35B-7625FF03EF4F}"/>
              </a:ext>
            </a:extLst>
          </p:cNvPr>
          <p:cNvGraphicFramePr>
            <a:graphicFrameLocks noChangeAspect="1"/>
          </p:cNvGraphicFramePr>
          <p:nvPr>
            <p:extLst>
              <p:ext uri="{D42A27DB-BD31-4B8C-83A1-F6EECF244321}">
                <p14:modId xmlns:p14="http://schemas.microsoft.com/office/powerpoint/2010/main" val="4104905547"/>
              </p:ext>
            </p:extLst>
          </p:nvPr>
        </p:nvGraphicFramePr>
        <p:xfrm>
          <a:off x="6937507" y="88566"/>
          <a:ext cx="1090612" cy="563563"/>
        </p:xfrm>
        <a:graphic>
          <a:graphicData uri="http://schemas.openxmlformats.org/presentationml/2006/ole">
            <mc:AlternateContent xmlns:mc="http://schemas.openxmlformats.org/markup-compatibility/2006">
              <mc:Choice xmlns:v="urn:schemas-microsoft-com:vml" Requires="v">
                <p:oleObj spid="_x0000_s135186" name="Equation" r:id="rId8" imgW="393480" imgH="203040" progId="Equation.3">
                  <p:embed/>
                </p:oleObj>
              </mc:Choice>
              <mc:Fallback>
                <p:oleObj name="Equation" r:id="rId8" imgW="393480" imgH="203040" progId="Equation.3">
                  <p:embed/>
                  <p:pic>
                    <p:nvPicPr>
                      <p:cNvPr id="28" name="Object 26">
                        <a:extLst>
                          <a:ext uri="{FF2B5EF4-FFF2-40B4-BE49-F238E27FC236}">
                            <a16:creationId xmlns:a16="http://schemas.microsoft.com/office/drawing/2014/main" id="{4B321051-5BC6-4F80-96B2-717538777B86}"/>
                          </a:ext>
                        </a:extLst>
                      </p:cNvPr>
                      <p:cNvPicPr>
                        <a:picLocks noChangeAspect="1" noChangeArrowheads="1"/>
                      </p:cNvPicPr>
                      <p:nvPr/>
                    </p:nvPicPr>
                    <p:blipFill>
                      <a:blip r:embed="rId9"/>
                      <a:srcRect/>
                      <a:stretch>
                        <a:fillRect/>
                      </a:stretch>
                    </p:blipFill>
                    <p:spPr bwMode="auto">
                      <a:xfrm>
                        <a:off x="6937507" y="88566"/>
                        <a:ext cx="109061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831749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Image filtering</a:t>
            </a:r>
          </a:p>
        </p:txBody>
      </p:sp>
      <p:sp>
        <p:nvSpPr>
          <p:cNvPr id="3" name="Content Placeholder 2"/>
          <p:cNvSpPr>
            <a:spLocks noGrp="1"/>
          </p:cNvSpPr>
          <p:nvPr>
            <p:ph idx="1"/>
          </p:nvPr>
        </p:nvSpPr>
        <p:spPr>
          <a:xfrm>
            <a:off x="457200" y="990600"/>
            <a:ext cx="8229600" cy="5715000"/>
          </a:xfrm>
        </p:spPr>
        <p:txBody>
          <a:bodyPr>
            <a:normAutofit/>
          </a:bodyPr>
          <a:lstStyle/>
          <a:p>
            <a:r>
              <a:rPr lang="en-US" altLang="en-US" sz="2800" dirty="0"/>
              <a:t>Image filtering: </a:t>
            </a:r>
          </a:p>
          <a:p>
            <a:pPr lvl="1"/>
            <a:r>
              <a:rPr lang="en-US" altLang="en-US" sz="2400" dirty="0"/>
              <a:t>Compute function of local neighborhood at each position</a:t>
            </a:r>
          </a:p>
          <a:p>
            <a:endParaRPr lang="en-US" altLang="en-US" sz="2800" dirty="0"/>
          </a:p>
          <a:p>
            <a:endParaRPr lang="en-US" altLang="en-US" sz="2800" dirty="0"/>
          </a:p>
          <a:p>
            <a:endParaRPr lang="en-US" altLang="en-US" sz="2800" dirty="0"/>
          </a:p>
          <a:p>
            <a:r>
              <a:rPr lang="en-US" altLang="en-US" sz="2800" dirty="0"/>
              <a:t>Really important!</a:t>
            </a:r>
          </a:p>
          <a:p>
            <a:pPr lvl="1"/>
            <a:r>
              <a:rPr lang="en-US" altLang="en-US" sz="2400" dirty="0"/>
              <a:t>Enhance images</a:t>
            </a:r>
          </a:p>
          <a:p>
            <a:pPr lvl="2"/>
            <a:r>
              <a:rPr lang="en-US" altLang="en-US" sz="2000" dirty="0" err="1"/>
              <a:t>Denoise</a:t>
            </a:r>
            <a:r>
              <a:rPr lang="en-US" altLang="en-US" sz="2000" dirty="0"/>
              <a:t>, resize, increase contrast, etc.</a:t>
            </a:r>
            <a:endParaRPr lang="en-US" altLang="en-US" sz="2800" dirty="0"/>
          </a:p>
          <a:p>
            <a:pPr lvl="1"/>
            <a:r>
              <a:rPr lang="en-US" altLang="en-US" sz="2400" dirty="0"/>
              <a:t>Extract information from images</a:t>
            </a:r>
          </a:p>
          <a:p>
            <a:pPr lvl="2"/>
            <a:r>
              <a:rPr lang="en-US" altLang="en-US" sz="2000" dirty="0"/>
              <a:t>Texture, edges, distinctive points, etc.</a:t>
            </a:r>
          </a:p>
          <a:p>
            <a:pPr lvl="1"/>
            <a:r>
              <a:rPr lang="en-US" altLang="en-US" sz="2400" dirty="0"/>
              <a:t>Detect patterns</a:t>
            </a:r>
          </a:p>
          <a:p>
            <a:pPr lvl="2"/>
            <a:r>
              <a:rPr lang="en-US" altLang="en-US" sz="2000" dirty="0"/>
              <a:t>Template matching</a:t>
            </a:r>
          </a:p>
          <a:p>
            <a:pPr>
              <a:buFont typeface="Arial" panose="020B0604020202020204" pitchFamily="34" charset="0"/>
              <a:buNone/>
            </a:pPr>
            <a:endParaRPr lang="en-US" altLang="en-US" sz="2800" dirty="0"/>
          </a:p>
          <a:p>
            <a:endParaRPr lang="en-US" altLang="en-US" sz="2800" dirty="0"/>
          </a:p>
          <a:p>
            <a:endParaRPr lang="en-US" altLang="en-US" sz="2800" dirty="0"/>
          </a:p>
        </p:txBody>
      </p:sp>
      <p:graphicFrame>
        <p:nvGraphicFramePr>
          <p:cNvPr id="4" name="Object 5"/>
          <p:cNvGraphicFramePr>
            <a:graphicFrameLocks noChangeAspect="1"/>
          </p:cNvGraphicFramePr>
          <p:nvPr/>
        </p:nvGraphicFramePr>
        <p:xfrm>
          <a:off x="2133600" y="2514600"/>
          <a:ext cx="5027613" cy="874713"/>
        </p:xfrm>
        <a:graphic>
          <a:graphicData uri="http://schemas.openxmlformats.org/presentationml/2006/ole">
            <mc:AlternateContent xmlns:mc="http://schemas.openxmlformats.org/markup-compatibility/2006">
              <mc:Choice xmlns:v="urn:schemas-microsoft-com:vml" Requires="v">
                <p:oleObj spid="_x0000_s133167" name="Equation" r:id="rId3" imgW="2044440" imgH="355320" progId="Equation.3">
                  <p:embed/>
                </p:oleObj>
              </mc:Choice>
              <mc:Fallback>
                <p:oleObj name="Equation" r:id="rId3" imgW="2044440" imgH="355320" progId="Equation.3">
                  <p:embed/>
                  <p:pic>
                    <p:nvPicPr>
                      <p:cNvPr id="4" name="Object 5"/>
                      <p:cNvPicPr>
                        <a:picLocks noChangeAspect="1" noChangeArrowheads="1"/>
                      </p:cNvPicPr>
                      <p:nvPr/>
                    </p:nvPicPr>
                    <p:blipFill>
                      <a:blip r:embed="rId4"/>
                      <a:srcRect/>
                      <a:stretch>
                        <a:fillRect/>
                      </a:stretch>
                    </p:blipFill>
                    <p:spPr bwMode="auto">
                      <a:xfrm>
                        <a:off x="2133600" y="2514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Rectangle 8"/>
          <p:cNvSpPr/>
          <p:nvPr/>
        </p:nvSpPr>
        <p:spPr>
          <a:xfrm>
            <a:off x="8276856" y="6573913"/>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2172809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 time</a:t>
            </a:r>
          </a:p>
        </p:txBody>
      </p:sp>
      <p:pic>
        <p:nvPicPr>
          <p:cNvPr id="3"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180668"/>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4" name="Group 3"/>
          <p:cNvGrpSpPr>
            <a:grpSpLocks/>
          </p:cNvGrpSpPr>
          <p:nvPr/>
        </p:nvGrpSpPr>
        <p:grpSpPr bwMode="auto">
          <a:xfrm>
            <a:off x="5334000" y="1137166"/>
            <a:ext cx="1225550" cy="1295400"/>
            <a:chOff x="144" y="144"/>
            <a:chExt cx="1152" cy="1136"/>
          </a:xfrm>
        </p:grpSpPr>
        <p:sp>
          <p:nvSpPr>
            <p:cNvPr id="5"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6"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7"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9"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10"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11"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12"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13"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14"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5"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22" name="TextBox 21"/>
          <p:cNvSpPr txBox="1"/>
          <p:nvPr/>
        </p:nvSpPr>
        <p:spPr>
          <a:xfrm>
            <a:off x="4419600" y="1600200"/>
            <a:ext cx="838200" cy="369332"/>
          </a:xfrm>
          <a:prstGeom prst="rect">
            <a:avLst/>
          </a:prstGeom>
          <a:noFill/>
        </p:spPr>
        <p:txBody>
          <a:bodyPr wrap="square" rtlCol="0">
            <a:spAutoFit/>
          </a:bodyPr>
          <a:lstStyle/>
          <a:p>
            <a:r>
              <a:rPr lang="en-US" dirty="0"/>
              <a:t>1.</a:t>
            </a:r>
          </a:p>
        </p:txBody>
      </p:sp>
      <p:grpSp>
        <p:nvGrpSpPr>
          <p:cNvPr id="23" name="Group 3"/>
          <p:cNvGrpSpPr>
            <a:grpSpLocks/>
          </p:cNvGrpSpPr>
          <p:nvPr/>
        </p:nvGrpSpPr>
        <p:grpSpPr bwMode="auto">
          <a:xfrm>
            <a:off x="5339105" y="2548985"/>
            <a:ext cx="1225550" cy="1295400"/>
            <a:chOff x="144" y="144"/>
            <a:chExt cx="1152" cy="1136"/>
          </a:xfrm>
        </p:grpSpPr>
        <p:sp>
          <p:nvSpPr>
            <p:cNvPr id="24"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25"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26"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27"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28"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dirty="0">
                  <a:solidFill>
                    <a:prstClr val="black"/>
                  </a:solidFill>
                </a:rPr>
                <a:t>0</a:t>
              </a:r>
            </a:p>
          </p:txBody>
        </p:sp>
        <p:sp>
          <p:nvSpPr>
            <p:cNvPr id="29"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30"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31"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32"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33"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4"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5"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6"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7"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8"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39"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0"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41" name="TextBox 40"/>
          <p:cNvSpPr txBox="1"/>
          <p:nvPr/>
        </p:nvSpPr>
        <p:spPr>
          <a:xfrm>
            <a:off x="4419600" y="3012019"/>
            <a:ext cx="838200" cy="369332"/>
          </a:xfrm>
          <a:prstGeom prst="rect">
            <a:avLst/>
          </a:prstGeom>
          <a:noFill/>
        </p:spPr>
        <p:txBody>
          <a:bodyPr wrap="square" rtlCol="0">
            <a:spAutoFit/>
          </a:bodyPr>
          <a:lstStyle/>
          <a:p>
            <a:r>
              <a:rPr lang="en-US" dirty="0"/>
              <a:t>2.</a:t>
            </a:r>
          </a:p>
        </p:txBody>
      </p:sp>
      <p:grpSp>
        <p:nvGrpSpPr>
          <p:cNvPr id="42" name="Group 5"/>
          <p:cNvGrpSpPr>
            <a:grpSpLocks noChangeAspect="1"/>
          </p:cNvGrpSpPr>
          <p:nvPr/>
        </p:nvGrpSpPr>
        <p:grpSpPr bwMode="auto">
          <a:xfrm>
            <a:off x="5334000" y="3974250"/>
            <a:ext cx="1224119" cy="1207350"/>
            <a:chOff x="144" y="144"/>
            <a:chExt cx="1152" cy="1136"/>
          </a:xfrm>
        </p:grpSpPr>
        <p:sp>
          <p:nvSpPr>
            <p:cNvPr id="43"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4"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45"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46"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47"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48"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49"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0"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1"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2"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3"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6"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7"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8"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9"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pSp>
        <p:nvGrpSpPr>
          <p:cNvPr id="60" name="Group 5"/>
          <p:cNvGrpSpPr>
            <a:grpSpLocks/>
          </p:cNvGrpSpPr>
          <p:nvPr/>
        </p:nvGrpSpPr>
        <p:grpSpPr bwMode="auto">
          <a:xfrm>
            <a:off x="7269257" y="5360894"/>
            <a:ext cx="1447800" cy="1150244"/>
            <a:chOff x="3799" y="2064"/>
            <a:chExt cx="1433" cy="1136"/>
          </a:xfrm>
        </p:grpSpPr>
        <p:grpSp>
          <p:nvGrpSpPr>
            <p:cNvPr id="61" name="Group 6"/>
            <p:cNvGrpSpPr>
              <a:grpSpLocks/>
            </p:cNvGrpSpPr>
            <p:nvPr/>
          </p:nvGrpSpPr>
          <p:grpSpPr bwMode="auto">
            <a:xfrm>
              <a:off x="4080" y="2064"/>
              <a:ext cx="1152" cy="1136"/>
              <a:chOff x="144" y="144"/>
              <a:chExt cx="1152" cy="1136"/>
            </a:xfrm>
          </p:grpSpPr>
          <p:sp>
            <p:nvSpPr>
              <p:cNvPr id="63"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4"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5"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6"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7"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8"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69"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70"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71"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72"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3"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4"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5"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6"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7"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8"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79"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62" name="Picture 24" descr="txp_fig"/>
            <p:cNvPicPr>
              <a:picLocks noChangeAspect="1" noChangeArrowheads="1"/>
            </p:cNvPicPr>
            <p:nvPr>
              <p:custDataLst>
                <p:tags r:id="rId1"/>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 name="Group 25"/>
          <p:cNvGrpSpPr>
            <a:grpSpLocks/>
          </p:cNvGrpSpPr>
          <p:nvPr/>
        </p:nvGrpSpPr>
        <p:grpSpPr bwMode="auto">
          <a:xfrm>
            <a:off x="5329517" y="5360894"/>
            <a:ext cx="1241611" cy="1105421"/>
            <a:chOff x="144" y="144"/>
            <a:chExt cx="1152" cy="1136"/>
          </a:xfrm>
        </p:grpSpPr>
        <p:sp>
          <p:nvSpPr>
            <p:cNvPr id="81"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2"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3"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4"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5"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2</a:t>
              </a:r>
            </a:p>
          </p:txBody>
        </p:sp>
        <p:sp>
          <p:nvSpPr>
            <p:cNvPr id="86"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7"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8"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89"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90"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1"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2"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3"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4"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5"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6"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97"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98" name="Text Box 43"/>
          <p:cNvSpPr txBox="1">
            <a:spLocks noChangeArrowheads="1"/>
          </p:cNvSpPr>
          <p:nvPr/>
        </p:nvSpPr>
        <p:spPr bwMode="auto">
          <a:xfrm>
            <a:off x="6701118" y="5323315"/>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99" name="TextBox 98"/>
          <p:cNvSpPr txBox="1"/>
          <p:nvPr/>
        </p:nvSpPr>
        <p:spPr>
          <a:xfrm>
            <a:off x="4419600" y="4393258"/>
            <a:ext cx="838200" cy="369332"/>
          </a:xfrm>
          <a:prstGeom prst="rect">
            <a:avLst/>
          </a:prstGeom>
          <a:noFill/>
        </p:spPr>
        <p:txBody>
          <a:bodyPr wrap="square" rtlCol="0">
            <a:spAutoFit/>
          </a:bodyPr>
          <a:lstStyle/>
          <a:p>
            <a:r>
              <a:rPr lang="en-US" dirty="0"/>
              <a:t>3.</a:t>
            </a:r>
          </a:p>
        </p:txBody>
      </p:sp>
      <p:sp>
        <p:nvSpPr>
          <p:cNvPr id="100" name="TextBox 99"/>
          <p:cNvSpPr txBox="1"/>
          <p:nvPr/>
        </p:nvSpPr>
        <p:spPr>
          <a:xfrm>
            <a:off x="4419401" y="5728185"/>
            <a:ext cx="838200" cy="369332"/>
          </a:xfrm>
          <a:prstGeom prst="rect">
            <a:avLst/>
          </a:prstGeom>
          <a:noFill/>
        </p:spPr>
        <p:txBody>
          <a:bodyPr wrap="square" rtlCol="0">
            <a:spAutoFit/>
          </a:bodyPr>
          <a:lstStyle/>
          <a:p>
            <a:r>
              <a:rPr lang="en-US" dirty="0"/>
              <a:t>4.</a:t>
            </a:r>
          </a:p>
        </p:txBody>
      </p:sp>
    </p:spTree>
    <p:extLst>
      <p:ext uri="{BB962C8B-B14F-4D97-AF65-F5344CB8AC3E}">
        <p14:creationId xmlns:p14="http://schemas.microsoft.com/office/powerpoint/2010/main" val="155562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a:t>1. Practice with linear filters</a:t>
            </a:r>
          </a:p>
        </p:txBody>
      </p:sp>
      <p:grpSp>
        <p:nvGrpSpPr>
          <p:cNvPr id="47107" name="Group 3"/>
          <p:cNvGrpSpPr>
            <a:grpSpLocks/>
          </p:cNvGrpSpPr>
          <p:nvPr/>
        </p:nvGrpSpPr>
        <p:grpSpPr bwMode="auto">
          <a:xfrm>
            <a:off x="3886200" y="2971800"/>
            <a:ext cx="1225550" cy="1295400"/>
            <a:chOff x="144" y="144"/>
            <a:chExt cx="1152" cy="1136"/>
          </a:xfrm>
        </p:grpSpPr>
        <p:sp>
          <p:nvSpPr>
            <p:cNvPr id="47112"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3"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4"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5"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6"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47117"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8"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19"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20"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7121"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2"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3"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4"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5"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6"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7"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7128"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47108" name="Text Box 22"/>
          <p:cNvSpPr txBox="1">
            <a:spLocks noChangeArrowheads="1"/>
          </p:cNvSpPr>
          <p:nvPr/>
        </p:nvSpPr>
        <p:spPr bwMode="auto">
          <a:xfrm>
            <a:off x="1127125" y="46894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sp>
        <p:nvSpPr>
          <p:cNvPr id="47109" name="Text Box 23"/>
          <p:cNvSpPr txBox="1">
            <a:spLocks noChangeArrowheads="1"/>
          </p:cNvSpPr>
          <p:nvPr/>
        </p:nvSpPr>
        <p:spPr bwMode="auto">
          <a:xfrm>
            <a:off x="6858000" y="2971800"/>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pic>
        <p:nvPicPr>
          <p:cNvPr id="47110"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11" name="Text Box 25"/>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592897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a:t>1. Practice with linear filters</a:t>
            </a:r>
          </a:p>
        </p:txBody>
      </p:sp>
      <p:grpSp>
        <p:nvGrpSpPr>
          <p:cNvPr id="48131" name="Group 3"/>
          <p:cNvGrpSpPr>
            <a:grpSpLocks/>
          </p:cNvGrpSpPr>
          <p:nvPr/>
        </p:nvGrpSpPr>
        <p:grpSpPr bwMode="auto">
          <a:xfrm>
            <a:off x="3886200" y="2971800"/>
            <a:ext cx="1225550" cy="1295400"/>
            <a:chOff x="144" y="144"/>
            <a:chExt cx="1152" cy="1136"/>
          </a:xfrm>
        </p:grpSpPr>
        <p:sp>
          <p:nvSpPr>
            <p:cNvPr id="48137"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38"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39"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0"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1"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48142"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3"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4"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5"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8146"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47"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48"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49"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50"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51"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52"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8153"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8132"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3" name="Text Box 23"/>
          <p:cNvSpPr txBox="1">
            <a:spLocks noChangeArrowheads="1"/>
          </p:cNvSpPr>
          <p:nvPr/>
        </p:nvSpPr>
        <p:spPr bwMode="auto">
          <a:xfrm>
            <a:off x="1127125" y="46894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sp>
        <p:nvSpPr>
          <p:cNvPr id="48134" name="Text Box 24"/>
          <p:cNvSpPr txBox="1">
            <a:spLocks noChangeArrowheads="1"/>
          </p:cNvSpPr>
          <p:nvPr/>
        </p:nvSpPr>
        <p:spPr bwMode="auto">
          <a:xfrm>
            <a:off x="6324600" y="4724400"/>
            <a:ext cx="2133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Filtered </a:t>
            </a:r>
          </a:p>
          <a:p>
            <a:pPr eaLnBrk="1" hangingPunct="1"/>
            <a:r>
              <a:rPr lang="en-US" altLang="en-US">
                <a:solidFill>
                  <a:prstClr val="black"/>
                </a:solidFill>
                <a:latin typeface="Times" panose="02020603050405020304" pitchFamily="18" charset="0"/>
              </a:rPr>
              <a:t>(no change)</a:t>
            </a:r>
          </a:p>
        </p:txBody>
      </p:sp>
      <p:pic>
        <p:nvPicPr>
          <p:cNvPr id="48135"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36" name="Text Box 26"/>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26772620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a:t>2. Practice with linear filters</a:t>
            </a:r>
          </a:p>
        </p:txBody>
      </p:sp>
      <p:grpSp>
        <p:nvGrpSpPr>
          <p:cNvPr id="49155" name="Group 3"/>
          <p:cNvGrpSpPr>
            <a:grpSpLocks/>
          </p:cNvGrpSpPr>
          <p:nvPr/>
        </p:nvGrpSpPr>
        <p:grpSpPr bwMode="auto">
          <a:xfrm>
            <a:off x="3886200" y="2971800"/>
            <a:ext cx="1225550" cy="1295400"/>
            <a:chOff x="144" y="144"/>
            <a:chExt cx="1152" cy="1136"/>
          </a:xfrm>
        </p:grpSpPr>
        <p:sp>
          <p:nvSpPr>
            <p:cNvPr id="49160"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1"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2"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3"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49164"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5"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6"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7"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8"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49169"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0"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1"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2"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3"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4"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5"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49176"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49156"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9157" name="Text Box 22"/>
          <p:cNvSpPr txBox="1">
            <a:spLocks noChangeArrowheads="1"/>
          </p:cNvSpPr>
          <p:nvPr/>
        </p:nvSpPr>
        <p:spPr bwMode="auto">
          <a:xfrm>
            <a:off x="1127125" y="46894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sp>
        <p:nvSpPr>
          <p:cNvPr id="49158" name="Text Box 23"/>
          <p:cNvSpPr txBox="1">
            <a:spLocks noChangeArrowheads="1"/>
          </p:cNvSpPr>
          <p:nvPr/>
        </p:nvSpPr>
        <p:spPr bwMode="auto">
          <a:xfrm>
            <a:off x="6858000" y="2971800"/>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49159" name="Text Box 24"/>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523621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a:t>2. Practice with linear filters</a:t>
            </a:r>
          </a:p>
        </p:txBody>
      </p:sp>
      <p:grpSp>
        <p:nvGrpSpPr>
          <p:cNvPr id="50179" name="Group 3"/>
          <p:cNvGrpSpPr>
            <a:grpSpLocks/>
          </p:cNvGrpSpPr>
          <p:nvPr/>
        </p:nvGrpSpPr>
        <p:grpSpPr bwMode="auto">
          <a:xfrm>
            <a:off x="3886200" y="2971800"/>
            <a:ext cx="1225550" cy="1295400"/>
            <a:chOff x="144" y="144"/>
            <a:chExt cx="1152" cy="1136"/>
          </a:xfrm>
        </p:grpSpPr>
        <p:sp>
          <p:nvSpPr>
            <p:cNvPr id="50186" name="Rectangle 4"/>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87" name="Rectangle 5"/>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88" name="Rectangle 6"/>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89" name="Rectangle 7"/>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0190" name="Rectangle 8"/>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1" name="Rectangle 9"/>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2" name="Rectangle 10"/>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3" name="Rectangle 11"/>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4" name="Rectangle 12"/>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0195" name="Line 13"/>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196" name="Line 14"/>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197" name="Line 15"/>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198" name="Line 16"/>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199" name="Line 17"/>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200" name="Line 18"/>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201" name="Line 19"/>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0202" name="Line 20"/>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50180"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670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 Box 22"/>
          <p:cNvSpPr txBox="1">
            <a:spLocks noChangeArrowheads="1"/>
          </p:cNvSpPr>
          <p:nvPr/>
        </p:nvSpPr>
        <p:spPr bwMode="auto">
          <a:xfrm>
            <a:off x="1127125" y="46894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pic>
        <p:nvPicPr>
          <p:cNvPr id="50182" name="Picture 23"/>
          <p:cNvPicPr>
            <a:picLocks noChangeAspect="1" noChangeArrowheads="1"/>
          </p:cNvPicPr>
          <p:nvPr/>
        </p:nvPicPr>
        <p:blipFill>
          <a:blip r:embed="rId3">
            <a:extLst>
              <a:ext uri="{28A0092B-C50C-407E-A947-70E740481C1C}">
                <a14:useLocalDpi xmlns:a14="http://schemas.microsoft.com/office/drawing/2010/main" val="0"/>
              </a:ext>
            </a:extLst>
          </a:blip>
          <a:srcRect l="8000"/>
          <a:stretch>
            <a:fillRect/>
          </a:stretch>
        </p:blipFill>
        <p:spPr bwMode="auto">
          <a:xfrm>
            <a:off x="6477000" y="2667000"/>
            <a:ext cx="1828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50183" name="Rectangle 24"/>
          <p:cNvSpPr>
            <a:spLocks noChangeArrowheads="1"/>
          </p:cNvSpPr>
          <p:nvPr/>
        </p:nvSpPr>
        <p:spPr bwMode="auto">
          <a:xfrm>
            <a:off x="6477000" y="2667000"/>
            <a:ext cx="1905000" cy="1828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sp>
        <p:nvSpPr>
          <p:cNvPr id="50184" name="Text Box 25"/>
          <p:cNvSpPr txBox="1">
            <a:spLocks noChangeArrowheads="1"/>
          </p:cNvSpPr>
          <p:nvPr/>
        </p:nvSpPr>
        <p:spPr bwMode="auto">
          <a:xfrm>
            <a:off x="6553200" y="4724400"/>
            <a:ext cx="15446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Shifted left</a:t>
            </a:r>
          </a:p>
          <a:p>
            <a:pPr eaLnBrk="1" hangingPunct="1"/>
            <a:r>
              <a:rPr lang="en-US" altLang="en-US">
                <a:solidFill>
                  <a:prstClr val="black"/>
                </a:solidFill>
                <a:latin typeface="Times" panose="02020603050405020304" pitchFamily="18" charset="0"/>
              </a:rPr>
              <a:t>By 1 pixel</a:t>
            </a:r>
          </a:p>
        </p:txBody>
      </p:sp>
      <p:sp>
        <p:nvSpPr>
          <p:cNvPr id="50185" name="Text Box 26"/>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629956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dirty="0"/>
              <a:t>3. Practice with linear filters</a:t>
            </a:r>
          </a:p>
        </p:txBody>
      </p:sp>
      <p:grpSp>
        <p:nvGrpSpPr>
          <p:cNvPr id="54275" name="Group 5"/>
          <p:cNvGrpSpPr>
            <a:grpSpLocks noChangeAspect="1"/>
          </p:cNvGrpSpPr>
          <p:nvPr/>
        </p:nvGrpSpPr>
        <p:grpSpPr bwMode="auto">
          <a:xfrm>
            <a:off x="3886200" y="3200400"/>
            <a:ext cx="1390650" cy="1371600"/>
            <a:chOff x="144" y="144"/>
            <a:chExt cx="1152" cy="1136"/>
          </a:xfrm>
        </p:grpSpPr>
        <p:sp>
          <p:nvSpPr>
            <p:cNvPr id="5428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428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428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428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428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428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428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428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428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428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429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54276" name="Picture 4" descr="C:\Documents and Settings\Derek Hoiem\My Documents\Classes\Spring10 - Computer Vision\figs\einste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5" descr="C:\Documents and Settings\Derek Hoiem\My Documents\Classes\Spring10 - Computer Vision\figs\einstein_sobel_v.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4975"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Box 67"/>
          <p:cNvSpPr txBox="1">
            <a:spLocks noChangeArrowheads="1"/>
          </p:cNvSpPr>
          <p:nvPr/>
        </p:nvSpPr>
        <p:spPr bwMode="auto">
          <a:xfrm>
            <a:off x="6477000" y="6019800"/>
            <a:ext cx="2009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prstClr val="black"/>
                </a:solidFill>
              </a:rPr>
              <a:t>Vertical Edge</a:t>
            </a:r>
          </a:p>
          <a:p>
            <a:pPr algn="ctr" eaLnBrk="1" hangingPunct="1"/>
            <a:r>
              <a:rPr lang="en-US" altLang="en-US" sz="2000">
                <a:solidFill>
                  <a:prstClr val="black"/>
                </a:solidFill>
              </a:rPr>
              <a:t>(absolute value)</a:t>
            </a:r>
          </a:p>
        </p:txBody>
      </p:sp>
      <p:sp>
        <p:nvSpPr>
          <p:cNvPr id="69" name="TextBox 68"/>
          <p:cNvSpPr txBox="1">
            <a:spLocks noChangeArrowheads="1"/>
          </p:cNvSpPr>
          <p:nvPr/>
        </p:nvSpPr>
        <p:spPr bwMode="auto">
          <a:xfrm>
            <a:off x="4178300" y="4648200"/>
            <a:ext cx="77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rPr>
              <a:t>Sobel</a:t>
            </a:r>
          </a:p>
        </p:txBody>
      </p:sp>
      <p:sp>
        <p:nvSpPr>
          <p:cNvPr id="25" name="Rectangle 24"/>
          <p:cNvSpPr/>
          <p:nvPr/>
        </p:nvSpPr>
        <p:spPr>
          <a:xfrm>
            <a:off x="8276856" y="6573913"/>
            <a:ext cx="901529" cy="276999"/>
          </a:xfrm>
          <a:prstGeom prst="rect">
            <a:avLst/>
          </a:prstGeom>
        </p:spPr>
        <p:txBody>
          <a:bodyPr wrap="none">
            <a:spAutoFit/>
          </a:bodyPr>
          <a:lstStyle/>
          <a:p>
            <a:r>
              <a:rPr lang="en-US" sz="1200" dirty="0">
                <a:latin typeface="+mn-lt"/>
              </a:rPr>
              <a:t>David Lowe</a:t>
            </a:r>
          </a:p>
        </p:txBody>
      </p:sp>
    </p:spTree>
    <p:extLst>
      <p:ext uri="{BB962C8B-B14F-4D97-AF65-F5344CB8AC3E}">
        <p14:creationId xmlns:p14="http://schemas.microsoft.com/office/powerpoint/2010/main" val="238414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69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a:t>3. Practice with linear filters</a:t>
            </a:r>
          </a:p>
        </p:txBody>
      </p:sp>
      <p:grpSp>
        <p:nvGrpSpPr>
          <p:cNvPr id="55299" name="Group 5"/>
          <p:cNvGrpSpPr>
            <a:grpSpLocks noChangeAspect="1"/>
          </p:cNvGrpSpPr>
          <p:nvPr/>
        </p:nvGrpSpPr>
        <p:grpSpPr bwMode="auto">
          <a:xfrm>
            <a:off x="3886200" y="3211513"/>
            <a:ext cx="1390650" cy="1371600"/>
            <a:chOff x="144" y="144"/>
            <a:chExt cx="1152" cy="1136"/>
          </a:xfrm>
        </p:grpSpPr>
        <p:sp>
          <p:nvSpPr>
            <p:cNvPr id="5530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0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530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0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0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0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5531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1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5531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5531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1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532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67" name="TextBox 66"/>
          <p:cNvSpPr txBox="1">
            <a:spLocks noChangeArrowheads="1"/>
          </p:cNvSpPr>
          <p:nvPr/>
        </p:nvSpPr>
        <p:spPr bwMode="auto">
          <a:xfrm>
            <a:off x="6477000" y="6019800"/>
            <a:ext cx="2009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prstClr val="black"/>
                </a:solidFill>
              </a:rPr>
              <a:t>Horizontal Edge</a:t>
            </a:r>
          </a:p>
          <a:p>
            <a:pPr algn="ctr" eaLnBrk="1" hangingPunct="1"/>
            <a:r>
              <a:rPr lang="en-US" altLang="en-US" sz="2000">
                <a:solidFill>
                  <a:prstClr val="black"/>
                </a:solidFill>
              </a:rPr>
              <a:t>(absolute value)</a:t>
            </a:r>
          </a:p>
        </p:txBody>
      </p:sp>
      <p:pic>
        <p:nvPicPr>
          <p:cNvPr id="55301" name="Picture 4" descr="C:\Documents and Settings\Derek Hoiem\My Documents\Classes\Spring10 - Computer Vision\figs\einste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7" name="Picture 3" descr="C:\Documents and Settings\Derek Hoiem\My Documents\Classes\Spring10 - Computer Vision\figs\einstein_sobel_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4975" y="1371600"/>
            <a:ext cx="3629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48"/>
          <p:cNvSpPr txBox="1">
            <a:spLocks noChangeArrowheads="1"/>
          </p:cNvSpPr>
          <p:nvPr/>
        </p:nvSpPr>
        <p:spPr bwMode="auto">
          <a:xfrm>
            <a:off x="4178300" y="4659313"/>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rPr>
              <a:t>Sobel</a:t>
            </a:r>
          </a:p>
        </p:txBody>
      </p:sp>
      <p:sp>
        <p:nvSpPr>
          <p:cNvPr id="25" name="Rectangle 24"/>
          <p:cNvSpPr/>
          <p:nvPr/>
        </p:nvSpPr>
        <p:spPr>
          <a:xfrm>
            <a:off x="8276856" y="6573913"/>
            <a:ext cx="901529" cy="276999"/>
          </a:xfrm>
          <a:prstGeom prst="rect">
            <a:avLst/>
          </a:prstGeom>
        </p:spPr>
        <p:txBody>
          <a:bodyPr wrap="none">
            <a:spAutoFit/>
          </a:bodyPr>
          <a:lstStyle/>
          <a:p>
            <a:r>
              <a:rPr lang="en-US" sz="1200" dirty="0">
                <a:latin typeface="+mn-lt"/>
              </a:rPr>
              <a:t>David Lowe</a:t>
            </a:r>
          </a:p>
        </p:txBody>
      </p:sp>
    </p:spTree>
    <p:extLst>
      <p:ext uri="{BB962C8B-B14F-4D97-AF65-F5344CB8AC3E}">
        <p14:creationId xmlns:p14="http://schemas.microsoft.com/office/powerpoint/2010/main" val="1523384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55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4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a:t>4. Practice with linear filters</a:t>
            </a:r>
          </a:p>
        </p:txBody>
      </p:sp>
      <p:pic>
        <p:nvPicPr>
          <p:cNvPr id="512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5908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04" name="Text Box 4"/>
          <p:cNvSpPr txBox="1">
            <a:spLocks noChangeArrowheads="1"/>
          </p:cNvSpPr>
          <p:nvPr/>
        </p:nvSpPr>
        <p:spPr bwMode="auto">
          <a:xfrm>
            <a:off x="669925" y="46132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grpSp>
        <p:nvGrpSpPr>
          <p:cNvPr id="51205" name="Group 5"/>
          <p:cNvGrpSpPr>
            <a:grpSpLocks/>
          </p:cNvGrpSpPr>
          <p:nvPr/>
        </p:nvGrpSpPr>
        <p:grpSpPr bwMode="auto">
          <a:xfrm>
            <a:off x="4953000" y="2895600"/>
            <a:ext cx="1371600" cy="1066800"/>
            <a:chOff x="3799" y="2064"/>
            <a:chExt cx="1433" cy="1136"/>
          </a:xfrm>
        </p:grpSpPr>
        <p:grpSp>
          <p:nvGrpSpPr>
            <p:cNvPr id="51228" name="Group 6"/>
            <p:cNvGrpSpPr>
              <a:grpSpLocks/>
            </p:cNvGrpSpPr>
            <p:nvPr/>
          </p:nvGrpSpPr>
          <p:grpSpPr bwMode="auto">
            <a:xfrm>
              <a:off x="4080" y="2064"/>
              <a:ext cx="1152" cy="1136"/>
              <a:chOff x="144" y="144"/>
              <a:chExt cx="1152" cy="1136"/>
            </a:xfrm>
          </p:grpSpPr>
          <p:sp>
            <p:nvSpPr>
              <p:cNvPr id="51230"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1"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2"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3"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4"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5"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6"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7"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8"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1239"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0"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1"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2"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3"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4"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5"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46"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51229" name="Picture 24" descr="txp_fig"/>
            <p:cNvPicPr>
              <a:picLocks noChangeAspect="1" noChangeArrowheads="1"/>
            </p:cNvPicPr>
            <p:nvPr>
              <p:custDataLst>
                <p:tags r:id="rId1"/>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06" name="Group 25"/>
          <p:cNvGrpSpPr>
            <a:grpSpLocks/>
          </p:cNvGrpSpPr>
          <p:nvPr/>
        </p:nvGrpSpPr>
        <p:grpSpPr bwMode="auto">
          <a:xfrm>
            <a:off x="2971800" y="2895600"/>
            <a:ext cx="1149350" cy="1066800"/>
            <a:chOff x="144" y="144"/>
            <a:chExt cx="1152" cy="1136"/>
          </a:xfrm>
        </p:grpSpPr>
        <p:sp>
          <p:nvSpPr>
            <p:cNvPr id="51211"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2"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3"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4"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5"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2</a:t>
              </a:r>
            </a:p>
          </p:txBody>
        </p:sp>
        <p:sp>
          <p:nvSpPr>
            <p:cNvPr id="51216"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7"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8"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19"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1220"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1"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2"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3"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4"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5"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6"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1227"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51207" name="Text Box 43"/>
          <p:cNvSpPr txBox="1">
            <a:spLocks noChangeArrowheads="1"/>
          </p:cNvSpPr>
          <p:nvPr/>
        </p:nvSpPr>
        <p:spPr bwMode="auto">
          <a:xfrm>
            <a:off x="4343400" y="2819400"/>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51208" name="Text Box 44"/>
          <p:cNvSpPr txBox="1">
            <a:spLocks noChangeArrowheads="1"/>
          </p:cNvSpPr>
          <p:nvPr/>
        </p:nvSpPr>
        <p:spPr bwMode="auto">
          <a:xfrm>
            <a:off x="7467600" y="2895600"/>
            <a:ext cx="565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51209" name="Text Box 45"/>
          <p:cNvSpPr txBox="1">
            <a:spLocks noChangeArrowheads="1"/>
          </p:cNvSpPr>
          <p:nvPr/>
        </p:nvSpPr>
        <p:spPr bwMode="auto">
          <a:xfrm>
            <a:off x="2895600" y="4343400"/>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(Note that filter sums to 1)</a:t>
            </a:r>
          </a:p>
        </p:txBody>
      </p:sp>
      <p:sp>
        <p:nvSpPr>
          <p:cNvPr id="51210" name="Text Box 46"/>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3736144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a:t>4. Practice with linear filters</a:t>
            </a:r>
          </a:p>
        </p:txBody>
      </p:sp>
      <p:pic>
        <p:nvPicPr>
          <p:cNvPr id="522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590800"/>
            <a:ext cx="1876425" cy="18573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2228" name="Text Box 4"/>
          <p:cNvSpPr txBox="1">
            <a:spLocks noChangeArrowheads="1"/>
          </p:cNvSpPr>
          <p:nvPr/>
        </p:nvSpPr>
        <p:spPr bwMode="auto">
          <a:xfrm>
            <a:off x="669925" y="4613275"/>
            <a:ext cx="1198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imes" panose="02020603050405020304" pitchFamily="18" charset="0"/>
              </a:rPr>
              <a:t>Original</a:t>
            </a:r>
          </a:p>
        </p:txBody>
      </p:sp>
      <p:grpSp>
        <p:nvGrpSpPr>
          <p:cNvPr id="52229" name="Group 5"/>
          <p:cNvGrpSpPr>
            <a:grpSpLocks/>
          </p:cNvGrpSpPr>
          <p:nvPr/>
        </p:nvGrpSpPr>
        <p:grpSpPr bwMode="auto">
          <a:xfrm>
            <a:off x="4953000" y="2895600"/>
            <a:ext cx="1371600" cy="1066800"/>
            <a:chOff x="3799" y="2064"/>
            <a:chExt cx="1433" cy="1136"/>
          </a:xfrm>
        </p:grpSpPr>
        <p:grpSp>
          <p:nvGrpSpPr>
            <p:cNvPr id="52252" name="Group 6"/>
            <p:cNvGrpSpPr>
              <a:grpSpLocks/>
            </p:cNvGrpSpPr>
            <p:nvPr/>
          </p:nvGrpSpPr>
          <p:grpSpPr bwMode="auto">
            <a:xfrm>
              <a:off x="4080" y="2064"/>
              <a:ext cx="1152" cy="1136"/>
              <a:chOff x="144" y="144"/>
              <a:chExt cx="1152" cy="1136"/>
            </a:xfrm>
          </p:grpSpPr>
          <p:sp>
            <p:nvSpPr>
              <p:cNvPr id="52254" name="Rectangle 7"/>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5" name="Rectangle 8"/>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6" name="Rectangle 9"/>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7" name="Rectangle 10"/>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8" name="Rectangle 11"/>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59" name="Rectangle 12"/>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60" name="Rectangle 13"/>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61" name="Rectangle 14"/>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62" name="Rectangle 15"/>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1</a:t>
                </a:r>
              </a:p>
            </p:txBody>
          </p:sp>
          <p:sp>
            <p:nvSpPr>
              <p:cNvPr id="52263" name="Line 16"/>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4" name="Line 17"/>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5" name="Line 18"/>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6" name="Line 19"/>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7" name="Line 20"/>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8" name="Line 21"/>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69" name="Line 22"/>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70" name="Line 23"/>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pic>
          <p:nvPicPr>
            <p:cNvPr id="52253" name="Picture 24" descr="txp_fig"/>
            <p:cNvPicPr>
              <a:picLocks noChangeAspect="1" noChangeArrowheads="1"/>
            </p:cNvPicPr>
            <p:nvPr>
              <p:custDataLst>
                <p:tags r:id="rId1"/>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230" name="Group 25"/>
          <p:cNvGrpSpPr>
            <a:grpSpLocks/>
          </p:cNvGrpSpPr>
          <p:nvPr/>
        </p:nvGrpSpPr>
        <p:grpSpPr bwMode="auto">
          <a:xfrm>
            <a:off x="2971800" y="2895600"/>
            <a:ext cx="1149350" cy="1066800"/>
            <a:chOff x="144" y="144"/>
            <a:chExt cx="1152" cy="1136"/>
          </a:xfrm>
        </p:grpSpPr>
        <p:sp>
          <p:nvSpPr>
            <p:cNvPr id="52235" name="Rectangle 2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36" name="Rectangle 2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37" name="Rectangle 2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38" name="Rectangle 2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39" name="Rectangle 3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2</a:t>
              </a:r>
            </a:p>
          </p:txBody>
        </p:sp>
        <p:sp>
          <p:nvSpPr>
            <p:cNvPr id="52240" name="Rectangle 3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41" name="Rectangle 3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42" name="Rectangle 3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43" name="Rectangle 3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a:solidFill>
                    <a:prstClr val="black"/>
                  </a:solidFill>
                </a:rPr>
                <a:t>0</a:t>
              </a:r>
            </a:p>
          </p:txBody>
        </p:sp>
        <p:sp>
          <p:nvSpPr>
            <p:cNvPr id="52244" name="Line 3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5" name="Line 3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6" name="Line 3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7" name="Line 3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8" name="Line 3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49" name="Line 4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50" name="Line 4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52251" name="Line 4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52231" name="Text Box 43"/>
          <p:cNvSpPr txBox="1">
            <a:spLocks noChangeArrowheads="1"/>
          </p:cNvSpPr>
          <p:nvPr/>
        </p:nvSpPr>
        <p:spPr bwMode="auto">
          <a:xfrm>
            <a:off x="4343400" y="2819400"/>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prstClr val="black"/>
                </a:solidFill>
                <a:latin typeface="Times" panose="02020603050405020304" pitchFamily="18" charset="0"/>
              </a:rPr>
              <a:t>-</a:t>
            </a:r>
          </a:p>
        </p:txBody>
      </p:sp>
      <p:sp>
        <p:nvSpPr>
          <p:cNvPr id="52232" name="Text Box 44"/>
          <p:cNvSpPr txBox="1">
            <a:spLocks noChangeArrowheads="1"/>
          </p:cNvSpPr>
          <p:nvPr/>
        </p:nvSpPr>
        <p:spPr bwMode="auto">
          <a:xfrm>
            <a:off x="3339352" y="4724400"/>
            <a:ext cx="54998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solidFill>
                  <a:prstClr val="black"/>
                </a:solidFill>
              </a:rPr>
              <a:t>Sharpening filter</a:t>
            </a:r>
          </a:p>
          <a:p>
            <a:pPr lvl="1" eaLnBrk="1" hangingPunct="1">
              <a:buFontTx/>
              <a:buChar char="-"/>
            </a:pPr>
            <a:r>
              <a:rPr lang="en-US" altLang="en-US" dirty="0">
                <a:solidFill>
                  <a:prstClr val="black"/>
                </a:solidFill>
              </a:rPr>
              <a:t> Accentuates differences with local average</a:t>
            </a:r>
          </a:p>
        </p:txBody>
      </p:sp>
      <p:pic>
        <p:nvPicPr>
          <p:cNvPr id="52233" name="Picture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2514600"/>
            <a:ext cx="18764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4" name="Text Box 46"/>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2762842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t="18013"/>
          <a:stretch>
            <a:fillRect/>
          </a:stretch>
        </p:blipFill>
        <p:spPr bwMode="auto">
          <a:xfrm>
            <a:off x="762000" y="1676400"/>
            <a:ext cx="7586663"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3"/>
          <p:cNvSpPr>
            <a:spLocks noGrp="1" noChangeArrowheads="1"/>
          </p:cNvSpPr>
          <p:nvPr>
            <p:ph type="title"/>
          </p:nvPr>
        </p:nvSpPr>
        <p:spPr/>
        <p:txBody>
          <a:bodyPr/>
          <a:lstStyle/>
          <a:p>
            <a:r>
              <a:rPr lang="en-US" altLang="en-US" dirty="0"/>
              <a:t>4. Practice with linear filters</a:t>
            </a:r>
          </a:p>
        </p:txBody>
      </p:sp>
      <p:sp>
        <p:nvSpPr>
          <p:cNvPr id="53252" name="Text Box 5"/>
          <p:cNvSpPr txBox="1">
            <a:spLocks noChangeArrowheads="1"/>
          </p:cNvSpPr>
          <p:nvPr/>
        </p:nvSpPr>
        <p:spPr bwMode="auto">
          <a:xfrm>
            <a:off x="7467600" y="6553200"/>
            <a:ext cx="1495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D. Lowe</a:t>
            </a:r>
          </a:p>
        </p:txBody>
      </p:sp>
    </p:spTree>
    <p:extLst>
      <p:ext uri="{BB962C8B-B14F-4D97-AF65-F5344CB8AC3E}">
        <p14:creationId xmlns:p14="http://schemas.microsoft.com/office/powerpoint/2010/main" val="12944247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 and Convolution</a:t>
            </a:r>
          </a:p>
        </p:txBody>
      </p:sp>
      <p:sp>
        <p:nvSpPr>
          <p:cNvPr id="57347" name="Content Placeholder 2"/>
          <p:cNvSpPr>
            <a:spLocks noGrp="1"/>
          </p:cNvSpPr>
          <p:nvPr>
            <p:ph idx="1"/>
          </p:nvPr>
        </p:nvSpPr>
        <p:spPr>
          <a:xfrm>
            <a:off x="457200" y="990600"/>
            <a:ext cx="8229600" cy="5715000"/>
          </a:xfrm>
        </p:spPr>
        <p:txBody>
          <a:bodyPr/>
          <a:lstStyle/>
          <a:p>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pPr lvl="1"/>
            <a:endParaRPr lang="en-US" altLang="en-US" dirty="0"/>
          </a:p>
        </p:txBody>
      </p:sp>
      <p:graphicFrame>
        <p:nvGraphicFramePr>
          <p:cNvPr id="57353" name="Object 3"/>
          <p:cNvGraphicFramePr>
            <a:graphicFrameLocks noChangeAspect="1"/>
          </p:cNvGraphicFramePr>
          <p:nvPr>
            <p:extLst/>
          </p:nvPr>
        </p:nvGraphicFramePr>
        <p:xfrm>
          <a:off x="2187575" y="1527912"/>
          <a:ext cx="4997450" cy="874713"/>
        </p:xfrm>
        <a:graphic>
          <a:graphicData uri="http://schemas.openxmlformats.org/presentationml/2006/ole">
            <mc:AlternateContent xmlns:mc="http://schemas.openxmlformats.org/markup-compatibility/2006">
              <mc:Choice xmlns:v="urn:schemas-microsoft-com:vml" Requires="v">
                <p:oleObj spid="_x0000_s134185" name="Equation" r:id="rId4" imgW="2031840" imgH="355320" progId="Equation.3">
                  <p:embed/>
                </p:oleObj>
              </mc:Choice>
              <mc:Fallback>
                <p:oleObj name="Equation" r:id="rId4" imgW="2031840" imgH="355320" progId="Equation.3">
                  <p:embed/>
                  <p:pic>
                    <p:nvPicPr>
                      <p:cNvPr id="57353" name="Object 3"/>
                      <p:cNvPicPr>
                        <a:picLocks noChangeAspect="1" noChangeArrowheads="1"/>
                      </p:cNvPicPr>
                      <p:nvPr/>
                    </p:nvPicPr>
                    <p:blipFill>
                      <a:blip r:embed="rId5"/>
                      <a:srcRect/>
                      <a:stretch>
                        <a:fillRect/>
                      </a:stretch>
                    </p:blipFill>
                    <p:spPr bwMode="auto">
                      <a:xfrm>
                        <a:off x="2187575" y="1527912"/>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Rectangle 11"/>
          <p:cNvSpPr/>
          <p:nvPr/>
        </p:nvSpPr>
        <p:spPr>
          <a:xfrm>
            <a:off x="8276856" y="6573913"/>
            <a:ext cx="900118" cy="276999"/>
          </a:xfrm>
          <a:prstGeom prst="rect">
            <a:avLst/>
          </a:prstGeom>
        </p:spPr>
        <p:txBody>
          <a:bodyPr wrap="none">
            <a:spAutoFit/>
          </a:bodyPr>
          <a:lstStyle/>
          <a:p>
            <a:r>
              <a:rPr lang="en-US" sz="1200" dirty="0">
                <a:latin typeface="+mn-lt"/>
              </a:rPr>
              <a:t>James Hays</a:t>
            </a:r>
          </a:p>
        </p:txBody>
      </p:sp>
      <p:sp>
        <p:nvSpPr>
          <p:cNvPr id="2" name="Rectangle 1">
            <a:extLst>
              <a:ext uri="{FF2B5EF4-FFF2-40B4-BE49-F238E27FC236}">
                <a16:creationId xmlns:a16="http://schemas.microsoft.com/office/drawing/2014/main" id="{98A76FD7-AEA8-4A36-9BCE-DF2428B39512}"/>
              </a:ext>
            </a:extLst>
          </p:cNvPr>
          <p:cNvSpPr/>
          <p:nvPr/>
        </p:nvSpPr>
        <p:spPr>
          <a:xfrm>
            <a:off x="1600200" y="2430726"/>
            <a:ext cx="7239000" cy="369332"/>
          </a:xfrm>
          <a:prstGeom prst="rect">
            <a:avLst/>
          </a:prstGeom>
        </p:spPr>
        <p:txBody>
          <a:bodyPr wrap="square">
            <a:spAutoFit/>
          </a:bodyPr>
          <a:lstStyle/>
          <a:p>
            <a:pPr lvl="1"/>
            <a:r>
              <a:rPr lang="en-US" altLang="en-US" dirty="0">
                <a:latin typeface="Courier" pitchFamily="49" charset="0"/>
              </a:rPr>
              <a:t>e.g., h = scipy.signal.correlate2d(</a:t>
            </a:r>
            <a:r>
              <a:rPr lang="en-US" altLang="en-US" dirty="0" err="1">
                <a:latin typeface="Courier" pitchFamily="49" charset="0"/>
              </a:rPr>
              <a:t>f,I</a:t>
            </a:r>
            <a:r>
              <a:rPr lang="en-US" altLang="en-US" dirty="0">
                <a:latin typeface="Courier" pitchFamily="49" charset="0"/>
              </a:rPr>
              <a:t>)</a:t>
            </a:r>
          </a:p>
        </p:txBody>
      </p:sp>
    </p:spTree>
    <p:extLst>
      <p:ext uri="{BB962C8B-B14F-4D97-AF65-F5344CB8AC3E}">
        <p14:creationId xmlns:p14="http://schemas.microsoft.com/office/powerpoint/2010/main" val="20423683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 and Convolution</a:t>
            </a:r>
          </a:p>
        </p:txBody>
      </p:sp>
      <p:sp>
        <p:nvSpPr>
          <p:cNvPr id="57347" name="Content Placeholder 2"/>
          <p:cNvSpPr>
            <a:spLocks noGrp="1"/>
          </p:cNvSpPr>
          <p:nvPr>
            <p:ph idx="1"/>
          </p:nvPr>
        </p:nvSpPr>
        <p:spPr>
          <a:xfrm>
            <a:off x="457200" y="990600"/>
            <a:ext cx="8229600" cy="5715000"/>
          </a:xfrm>
        </p:spPr>
        <p:txBody>
          <a:bodyPr/>
          <a:lstStyle/>
          <a:p>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r>
              <a:rPr lang="en-US" altLang="en-US" dirty="0"/>
              <a:t>2d convolution</a:t>
            </a:r>
          </a:p>
          <a:p>
            <a:pPr lvl="1"/>
            <a:endParaRPr lang="en-US" altLang="en-US" dirty="0"/>
          </a:p>
          <a:p>
            <a:pPr lvl="1"/>
            <a:endParaRPr lang="en-US" altLang="en-US" dirty="0"/>
          </a:p>
        </p:txBody>
      </p:sp>
      <p:graphicFrame>
        <p:nvGraphicFramePr>
          <p:cNvPr id="57348" name="Object 381"/>
          <p:cNvGraphicFramePr>
            <a:graphicFrameLocks noChangeAspect="1"/>
          </p:cNvGraphicFramePr>
          <p:nvPr>
            <p:extLst>
              <p:ext uri="{D42A27DB-BD31-4B8C-83A1-F6EECF244321}">
                <p14:modId xmlns:p14="http://schemas.microsoft.com/office/powerpoint/2010/main" val="65709313"/>
              </p:ext>
            </p:extLst>
          </p:nvPr>
        </p:nvGraphicFramePr>
        <p:xfrm>
          <a:off x="2073275" y="3848100"/>
          <a:ext cx="4997450" cy="874712"/>
        </p:xfrm>
        <a:graphic>
          <a:graphicData uri="http://schemas.openxmlformats.org/presentationml/2006/ole">
            <mc:AlternateContent xmlns:mc="http://schemas.openxmlformats.org/markup-compatibility/2006">
              <mc:Choice xmlns:v="urn:schemas-microsoft-com:vml" Requires="v">
                <p:oleObj spid="_x0000_s129124" name="Equation" r:id="rId4" imgW="2031840" imgH="355320" progId="Equation.3">
                  <p:embed/>
                </p:oleObj>
              </mc:Choice>
              <mc:Fallback>
                <p:oleObj name="Equation" r:id="rId4" imgW="2031840" imgH="355320" progId="Equation.3">
                  <p:embed/>
                  <p:pic>
                    <p:nvPicPr>
                      <p:cNvPr id="57348" name="Object 381"/>
                      <p:cNvPicPr>
                        <a:picLocks noChangeAspect="1" noChangeArrowheads="1"/>
                      </p:cNvPicPr>
                      <p:nvPr/>
                    </p:nvPicPr>
                    <p:blipFill>
                      <a:blip r:embed="rId5"/>
                      <a:srcRect/>
                      <a:stretch>
                        <a:fillRect/>
                      </a:stretch>
                    </p:blipFill>
                    <p:spPr bwMode="auto">
                      <a:xfrm>
                        <a:off x="2073275" y="3848100"/>
                        <a:ext cx="4997450" cy="87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3" name="Object 3"/>
          <p:cNvGraphicFramePr>
            <a:graphicFrameLocks noChangeAspect="1"/>
          </p:cNvGraphicFramePr>
          <p:nvPr>
            <p:extLst>
              <p:ext uri="{D42A27DB-BD31-4B8C-83A1-F6EECF244321}">
                <p14:modId xmlns:p14="http://schemas.microsoft.com/office/powerpoint/2010/main" val="1168392587"/>
              </p:ext>
            </p:extLst>
          </p:nvPr>
        </p:nvGraphicFramePr>
        <p:xfrm>
          <a:off x="2187575" y="1527912"/>
          <a:ext cx="4997450" cy="874713"/>
        </p:xfrm>
        <a:graphic>
          <a:graphicData uri="http://schemas.openxmlformats.org/presentationml/2006/ole">
            <mc:AlternateContent xmlns:mc="http://schemas.openxmlformats.org/markup-compatibility/2006">
              <mc:Choice xmlns:v="urn:schemas-microsoft-com:vml" Requires="v">
                <p:oleObj spid="_x0000_s129125" name="Equation" r:id="rId6" imgW="2031840" imgH="355320" progId="Equation.3">
                  <p:embed/>
                </p:oleObj>
              </mc:Choice>
              <mc:Fallback>
                <p:oleObj name="Equation" r:id="rId6" imgW="2031840" imgH="355320" progId="Equation.3">
                  <p:embed/>
                  <p:pic>
                    <p:nvPicPr>
                      <p:cNvPr id="57353" name="Object 3"/>
                      <p:cNvPicPr>
                        <a:picLocks noChangeAspect="1" noChangeArrowheads="1"/>
                      </p:cNvPicPr>
                      <p:nvPr/>
                    </p:nvPicPr>
                    <p:blipFill>
                      <a:blip r:embed="rId7"/>
                      <a:srcRect/>
                      <a:stretch>
                        <a:fillRect/>
                      </a:stretch>
                    </p:blipFill>
                    <p:spPr bwMode="auto">
                      <a:xfrm>
                        <a:off x="2187575" y="1527912"/>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
          <p:cNvSpPr/>
          <p:nvPr/>
        </p:nvSpPr>
        <p:spPr>
          <a:xfrm>
            <a:off x="304800" y="5716386"/>
            <a:ext cx="8382000" cy="707886"/>
          </a:xfrm>
          <a:prstGeom prst="rect">
            <a:avLst/>
          </a:prstGeom>
        </p:spPr>
        <p:txBody>
          <a:bodyPr wrap="square">
            <a:spAutoFit/>
          </a:bodyPr>
          <a:lstStyle/>
          <a:p>
            <a:pPr algn="ctr"/>
            <a:r>
              <a:rPr lang="en-US" sz="2000" dirty="0">
                <a:latin typeface="+mn-lt"/>
              </a:rPr>
              <a:t>Convolution is the same as correlation with a 180° rotated filter kernel.</a:t>
            </a:r>
          </a:p>
          <a:p>
            <a:pPr algn="ctr"/>
            <a:r>
              <a:rPr lang="en-US" sz="2000" dirty="0">
                <a:latin typeface="+mn-lt"/>
              </a:rPr>
              <a:t>Correlation and convolution are identical when the filter kernel is symmetric.</a:t>
            </a:r>
          </a:p>
        </p:txBody>
      </p:sp>
      <p:sp>
        <p:nvSpPr>
          <p:cNvPr id="12" name="Rectangle 11"/>
          <p:cNvSpPr/>
          <p:nvPr/>
        </p:nvSpPr>
        <p:spPr>
          <a:xfrm>
            <a:off x="8276856" y="6573913"/>
            <a:ext cx="900118" cy="276999"/>
          </a:xfrm>
          <a:prstGeom prst="rect">
            <a:avLst/>
          </a:prstGeom>
        </p:spPr>
        <p:txBody>
          <a:bodyPr wrap="none">
            <a:spAutoFit/>
          </a:bodyPr>
          <a:lstStyle/>
          <a:p>
            <a:r>
              <a:rPr lang="en-US" sz="1200" dirty="0">
                <a:latin typeface="+mn-lt"/>
              </a:rPr>
              <a:t>James Hays</a:t>
            </a:r>
          </a:p>
        </p:txBody>
      </p:sp>
      <p:sp>
        <p:nvSpPr>
          <p:cNvPr id="2" name="Rectangle 1">
            <a:extLst>
              <a:ext uri="{FF2B5EF4-FFF2-40B4-BE49-F238E27FC236}">
                <a16:creationId xmlns:a16="http://schemas.microsoft.com/office/drawing/2014/main" id="{98A76FD7-AEA8-4A36-9BCE-DF2428B39512}"/>
              </a:ext>
            </a:extLst>
          </p:cNvPr>
          <p:cNvSpPr/>
          <p:nvPr/>
        </p:nvSpPr>
        <p:spPr>
          <a:xfrm>
            <a:off x="1600200" y="2430726"/>
            <a:ext cx="7239000" cy="369332"/>
          </a:xfrm>
          <a:prstGeom prst="rect">
            <a:avLst/>
          </a:prstGeom>
        </p:spPr>
        <p:txBody>
          <a:bodyPr wrap="square">
            <a:spAutoFit/>
          </a:bodyPr>
          <a:lstStyle/>
          <a:p>
            <a:pPr lvl="1"/>
            <a:r>
              <a:rPr lang="en-US" altLang="en-US" dirty="0">
                <a:latin typeface="Courier" pitchFamily="49" charset="0"/>
              </a:rPr>
              <a:t>e.g., h = scipy.signal.correlate2d(</a:t>
            </a:r>
            <a:r>
              <a:rPr lang="en-US" altLang="en-US" dirty="0" err="1">
                <a:latin typeface="Courier" pitchFamily="49" charset="0"/>
              </a:rPr>
              <a:t>f,I</a:t>
            </a:r>
            <a:r>
              <a:rPr lang="en-US" altLang="en-US" dirty="0">
                <a:latin typeface="Courier" pitchFamily="49" charset="0"/>
              </a:rPr>
              <a:t>)</a:t>
            </a:r>
          </a:p>
        </p:txBody>
      </p:sp>
      <p:sp>
        <p:nvSpPr>
          <p:cNvPr id="4" name="Rectangle 3">
            <a:extLst>
              <a:ext uri="{FF2B5EF4-FFF2-40B4-BE49-F238E27FC236}">
                <a16:creationId xmlns:a16="http://schemas.microsoft.com/office/drawing/2014/main" id="{F3500A89-CE98-47CA-A70F-E0EE451844AA}"/>
              </a:ext>
            </a:extLst>
          </p:cNvPr>
          <p:cNvSpPr/>
          <p:nvPr/>
        </p:nvSpPr>
        <p:spPr>
          <a:xfrm>
            <a:off x="1391322" y="4868041"/>
            <a:ext cx="7362456" cy="369332"/>
          </a:xfrm>
          <a:prstGeom prst="rect">
            <a:avLst/>
          </a:prstGeom>
        </p:spPr>
        <p:txBody>
          <a:bodyPr wrap="square">
            <a:spAutoFit/>
          </a:bodyPr>
          <a:lstStyle/>
          <a:p>
            <a:pPr lvl="1"/>
            <a:r>
              <a:rPr lang="en-US" altLang="en-US" dirty="0">
                <a:latin typeface="Courier" pitchFamily="49" charset="0"/>
              </a:rPr>
              <a:t>e.g., h = scipy.signal.convolve2d(</a:t>
            </a:r>
            <a:r>
              <a:rPr lang="en-US" altLang="en-US" dirty="0" err="1">
                <a:latin typeface="Courier" pitchFamily="49" charset="0"/>
              </a:rPr>
              <a:t>f,I</a:t>
            </a:r>
            <a:r>
              <a:rPr lang="en-US" altLang="en-US" dirty="0">
                <a:latin typeface="Courier" pitchFamily="49" charset="0"/>
              </a:rPr>
              <a:t>)</a:t>
            </a:r>
          </a:p>
        </p:txBody>
      </p:sp>
    </p:spTree>
    <p:extLst>
      <p:ext uri="{BB962C8B-B14F-4D97-AF65-F5344CB8AC3E}">
        <p14:creationId xmlns:p14="http://schemas.microsoft.com/office/powerpoint/2010/main" val="18918271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dirty="0"/>
              <a:t>Key properties of linear filters</a:t>
            </a:r>
          </a:p>
        </p:txBody>
      </p:sp>
      <p:sp>
        <p:nvSpPr>
          <p:cNvPr id="834563" name="Rectangle 3"/>
          <p:cNvSpPr>
            <a:spLocks noGrp="1" noChangeArrowheads="1"/>
          </p:cNvSpPr>
          <p:nvPr>
            <p:ph type="body" idx="1"/>
          </p:nvPr>
        </p:nvSpPr>
        <p:spPr>
          <a:xfrm>
            <a:off x="762000" y="914400"/>
            <a:ext cx="8153400" cy="5791200"/>
          </a:xfrm>
        </p:spPr>
        <p:txBody>
          <a:bodyPr>
            <a:normAutofit/>
          </a:bodyPr>
          <a:lstStyle/>
          <a:p>
            <a:pPr marL="0">
              <a:buFont typeface="Arial" panose="020B0604020202020204" pitchFamily="34" charset="0"/>
              <a:buNone/>
              <a:defRPr/>
            </a:pPr>
            <a:r>
              <a:rPr lang="en-US" b="1" dirty="0"/>
              <a:t>Linearity:</a:t>
            </a:r>
            <a:r>
              <a:rPr lang="en-US" dirty="0"/>
              <a:t> </a:t>
            </a:r>
          </a:p>
          <a:p>
            <a:pPr marL="0">
              <a:buFont typeface="Arial" panose="020B0604020202020204" pitchFamily="34" charset="0"/>
              <a:buNone/>
              <a:defRPr/>
            </a:pP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(I, f</a:t>
            </a:r>
            <a:r>
              <a:rPr lang="en-US" sz="2400" baseline="-25000" dirty="0">
                <a:latin typeface="Courier New" pitchFamily="49" charset="0"/>
                <a:cs typeface="Courier New" pitchFamily="49" charset="0"/>
              </a:rPr>
              <a:t>1</a:t>
            </a:r>
            <a:r>
              <a:rPr lang="en-US" sz="2400" dirty="0">
                <a:latin typeface="Courier New" pitchFamily="49" charset="0"/>
                <a:cs typeface="Courier New" pitchFamily="49" charset="0"/>
              </a:rPr>
              <a:t> + f</a:t>
            </a:r>
            <a:r>
              <a:rPr lang="en-US" sz="2400" baseline="-25000" dirty="0">
                <a:latin typeface="Courier New" pitchFamily="49" charset="0"/>
                <a:cs typeface="Courier New" pitchFamily="49" charset="0"/>
              </a:rPr>
              <a:t>2</a:t>
            </a:r>
            <a:r>
              <a:rPr lang="en-US" sz="2400" dirty="0">
                <a:latin typeface="Courier New" pitchFamily="49" charset="0"/>
                <a:cs typeface="Courier New" pitchFamily="49" charset="0"/>
              </a:rPr>
              <a:t>) = </a:t>
            </a:r>
          </a:p>
          <a:p>
            <a:pPr marL="0">
              <a:buFont typeface="Arial" panose="020B0604020202020204" pitchFamily="34" charset="0"/>
              <a:buNone/>
              <a:defRPr/>
            </a:pP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(I,f</a:t>
            </a:r>
            <a:r>
              <a:rPr lang="en-US" sz="2400" baseline="-25000" dirty="0">
                <a:latin typeface="Courier New" pitchFamily="49" charset="0"/>
                <a:cs typeface="Courier New" pitchFamily="49" charset="0"/>
              </a:rPr>
              <a:t>1</a:t>
            </a:r>
            <a:r>
              <a:rPr lang="en-US" sz="2400" dirty="0">
                <a:latin typeface="Courier New" pitchFamily="49" charset="0"/>
                <a:cs typeface="Courier New" pitchFamily="49" charset="0"/>
              </a:rPr>
              <a:t>) + </a:t>
            </a: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(I,f</a:t>
            </a:r>
            <a:r>
              <a:rPr lang="en-US" sz="2400" baseline="-25000" dirty="0">
                <a:latin typeface="Courier New" pitchFamily="49" charset="0"/>
                <a:cs typeface="Courier New" pitchFamily="49" charset="0"/>
              </a:rPr>
              <a:t>2</a:t>
            </a:r>
            <a:r>
              <a:rPr lang="en-US" sz="2400" dirty="0">
                <a:latin typeface="Courier New" pitchFamily="49" charset="0"/>
                <a:cs typeface="Courier New" pitchFamily="49" charset="0"/>
              </a:rPr>
              <a:t>)</a:t>
            </a:r>
            <a:endParaRPr lang="en-US" sz="3600" dirty="0">
              <a:latin typeface="Courier New" pitchFamily="49" charset="0"/>
              <a:cs typeface="Courier New" pitchFamily="49" charset="0"/>
            </a:endParaRPr>
          </a:p>
          <a:p>
            <a:pPr marL="0">
              <a:buFont typeface="Arial" panose="020B0604020202020204" pitchFamily="34" charset="0"/>
              <a:buNone/>
              <a:defRPr/>
            </a:pPr>
            <a:endParaRPr lang="en-US" b="1" dirty="0"/>
          </a:p>
          <a:p>
            <a:pPr marL="0">
              <a:buFont typeface="Arial" panose="020B0604020202020204" pitchFamily="34" charset="0"/>
              <a:buNone/>
              <a:defRPr/>
            </a:pPr>
            <a:r>
              <a:rPr lang="en-US" b="1" dirty="0"/>
              <a:t>Shift invariance:</a:t>
            </a:r>
            <a:r>
              <a:rPr lang="en-US" dirty="0"/>
              <a:t> </a:t>
            </a:r>
            <a:br>
              <a:rPr lang="en-US" dirty="0"/>
            </a:br>
            <a:r>
              <a:rPr lang="en-US" dirty="0"/>
              <a:t>Same behavior given intensities regardless of pixel location </a:t>
            </a:r>
            <a:r>
              <a:rPr lang="en-US" dirty="0" err="1"/>
              <a:t>m,n</a:t>
            </a:r>
            <a:endParaRPr lang="en-US" dirty="0"/>
          </a:p>
          <a:p>
            <a:pPr marL="0">
              <a:buFont typeface="Arial" panose="020B0604020202020204" pitchFamily="34" charset="0"/>
              <a:buNone/>
              <a:defRPr/>
            </a:pP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a:t>
            </a:r>
            <a:r>
              <a:rPr lang="en-US" sz="2400" dirty="0" err="1">
                <a:latin typeface="Courier New" pitchFamily="49" charset="0"/>
                <a:cs typeface="Courier New" pitchFamily="49" charset="0"/>
              </a:rPr>
              <a:t>I,shift</a:t>
            </a:r>
            <a:r>
              <a:rPr lang="en-US" sz="2400" dirty="0">
                <a:latin typeface="Courier New" pitchFamily="49" charset="0"/>
                <a:cs typeface="Courier New" pitchFamily="49" charset="0"/>
              </a:rPr>
              <a:t>(f)) = shift(</a:t>
            </a:r>
            <a:r>
              <a:rPr lang="en-US" sz="2400" dirty="0" err="1">
                <a:latin typeface="Courier New" pitchFamily="49" charset="0"/>
                <a:cs typeface="Courier New" pitchFamily="49" charset="0"/>
              </a:rPr>
              <a:t>imfilter</a:t>
            </a:r>
            <a:r>
              <a:rPr lang="en-US" sz="2400" dirty="0">
                <a:latin typeface="Courier New" pitchFamily="49" charset="0"/>
                <a:cs typeface="Courier New" pitchFamily="49" charset="0"/>
              </a:rPr>
              <a:t>(</a:t>
            </a:r>
            <a:r>
              <a:rPr lang="en-US" sz="2400" dirty="0" err="1">
                <a:latin typeface="Courier New" pitchFamily="49" charset="0"/>
                <a:cs typeface="Courier New" pitchFamily="49" charset="0"/>
              </a:rPr>
              <a:t>I,f</a:t>
            </a:r>
            <a:r>
              <a:rPr lang="en-US" sz="2400" dirty="0">
                <a:latin typeface="Courier New" pitchFamily="49" charset="0"/>
                <a:cs typeface="Courier New" pitchFamily="49" charset="0"/>
              </a:rPr>
              <a:t>))</a:t>
            </a:r>
          </a:p>
          <a:p>
            <a:pPr marL="0">
              <a:buFont typeface="Arial" panose="020B0604020202020204" pitchFamily="34" charset="0"/>
              <a:buNone/>
              <a:defRPr/>
            </a:pPr>
            <a:endParaRPr lang="en-US" dirty="0"/>
          </a:p>
          <a:p>
            <a:pPr marL="0">
              <a:buFont typeface="Arial" panose="020B0604020202020204" pitchFamily="34" charset="0"/>
              <a:buNone/>
              <a:defRPr/>
            </a:pPr>
            <a:r>
              <a:rPr lang="en-US" dirty="0"/>
              <a:t>Any linear, shift-invariant operator can be represented as a convolution.</a:t>
            </a:r>
          </a:p>
          <a:p>
            <a:pPr>
              <a:buFontTx/>
              <a:buChar char="•"/>
              <a:defRPr/>
            </a:pPr>
            <a:endParaRPr lang="en-US" dirty="0"/>
          </a:p>
        </p:txBody>
      </p:sp>
      <p:sp>
        <p:nvSpPr>
          <p:cNvPr id="58372" name="TextBox 3"/>
          <p:cNvSpPr txBox="1">
            <a:spLocks noChangeArrowheads="1"/>
          </p:cNvSpPr>
          <p:nvPr/>
        </p:nvSpPr>
        <p:spPr bwMode="auto">
          <a:xfrm>
            <a:off x="8023180" y="6517241"/>
            <a:ext cx="1120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dirty="0">
                <a:solidFill>
                  <a:prstClr val="black"/>
                </a:solidFill>
              </a:rPr>
              <a:t>S. </a:t>
            </a:r>
            <a:r>
              <a:rPr lang="en-US" altLang="en-US" sz="1400" dirty="0" err="1">
                <a:solidFill>
                  <a:prstClr val="black"/>
                </a:solidFill>
              </a:rPr>
              <a:t>Lazebnik</a:t>
            </a:r>
            <a:endParaRPr lang="en-US" altLang="en-US" sz="1400" dirty="0">
              <a:solidFill>
                <a:prstClr val="black"/>
              </a:solidFill>
            </a:endParaRPr>
          </a:p>
        </p:txBody>
      </p:sp>
    </p:spTree>
    <p:extLst>
      <p:ext uri="{BB962C8B-B14F-4D97-AF65-F5344CB8AC3E}">
        <p14:creationId xmlns:p14="http://schemas.microsoft.com/office/powerpoint/2010/main" val="31935007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45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45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3456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456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456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345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6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228600" y="914400"/>
            <a:ext cx="8915400" cy="5715000"/>
          </a:xfrm>
        </p:spPr>
        <p:txBody>
          <a:bodyPr>
            <a:normAutofit/>
          </a:bodyPr>
          <a:lstStyle/>
          <a:p>
            <a:pPr marL="0" indent="0">
              <a:buNone/>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dirty="0"/>
              <a:t>But particular filtering implementations might break this equality, e.g., image edges</a:t>
            </a:r>
          </a:p>
          <a:p>
            <a:pPr>
              <a:buFontTx/>
              <a:buChar char="•"/>
              <a:defRPr/>
            </a:pPr>
            <a:endParaRPr lang="en-US" sz="2800" dirty="0"/>
          </a:p>
          <a:p>
            <a:pPr marL="0" indent="0">
              <a:buNone/>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p:txBody>
      </p:sp>
      <p:sp>
        <p:nvSpPr>
          <p:cNvPr id="59396" name="TextBox 3"/>
          <p:cNvSpPr txBox="1">
            <a:spLocks noChangeArrowheads="1"/>
          </p:cNvSpPr>
          <p:nvPr/>
        </p:nvSpPr>
        <p:spPr bwMode="auto">
          <a:xfrm>
            <a:off x="7356475" y="6550025"/>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S. Lazebnik</a:t>
            </a:r>
          </a:p>
        </p:txBody>
      </p:sp>
    </p:spTree>
    <p:extLst>
      <p:ext uri="{BB962C8B-B14F-4D97-AF65-F5344CB8AC3E}">
        <p14:creationId xmlns:p14="http://schemas.microsoft.com/office/powerpoint/2010/main" val="3205536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7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77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228600" y="914400"/>
            <a:ext cx="8915400" cy="5715000"/>
          </a:xfrm>
        </p:spPr>
        <p:txBody>
          <a:bodyPr>
            <a:normAutofit/>
          </a:bodyPr>
          <a:lstStyle/>
          <a:p>
            <a:pPr marL="0" indent="0">
              <a:buNone/>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dirty="0"/>
              <a:t>But particular filtering implementations might break this equality, e.g., image edges</a:t>
            </a:r>
          </a:p>
          <a:p>
            <a:pPr>
              <a:buFontTx/>
              <a:buChar char="•"/>
              <a:defRPr/>
            </a:pPr>
            <a:endParaRPr lang="en-US" sz="2800" dirty="0"/>
          </a:p>
          <a:p>
            <a:pPr marL="0" indent="0">
              <a:buNone/>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Correlation is _not_ associative (rotation effect)</a:t>
            </a:r>
          </a:p>
          <a:p>
            <a:pPr lvl="1">
              <a:defRPr/>
            </a:pPr>
            <a:r>
              <a:rPr lang="en-US" sz="2400" dirty="0"/>
              <a:t>Why important?</a:t>
            </a:r>
          </a:p>
        </p:txBody>
      </p:sp>
      <p:sp>
        <p:nvSpPr>
          <p:cNvPr id="59396" name="TextBox 3"/>
          <p:cNvSpPr txBox="1">
            <a:spLocks noChangeArrowheads="1"/>
          </p:cNvSpPr>
          <p:nvPr/>
        </p:nvSpPr>
        <p:spPr bwMode="auto">
          <a:xfrm>
            <a:off x="7356475" y="6550025"/>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S. Lazebnik</a:t>
            </a:r>
          </a:p>
        </p:txBody>
      </p:sp>
    </p:spTree>
    <p:extLst>
      <p:ext uri="{BB962C8B-B14F-4D97-AF65-F5344CB8AC3E}">
        <p14:creationId xmlns:p14="http://schemas.microsoft.com/office/powerpoint/2010/main" val="2434911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7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77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779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77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Recap of Monday</a:t>
            </a:r>
          </a:p>
        </p:txBody>
      </p:sp>
      <p:sp>
        <p:nvSpPr>
          <p:cNvPr id="23555" name="Content Placeholder 2"/>
          <p:cNvSpPr>
            <a:spLocks noGrp="1"/>
          </p:cNvSpPr>
          <p:nvPr>
            <p:ph idx="1"/>
          </p:nvPr>
        </p:nvSpPr>
        <p:spPr>
          <a:xfrm>
            <a:off x="228600" y="990600"/>
            <a:ext cx="6019800" cy="5638800"/>
          </a:xfrm>
        </p:spPr>
        <p:txBody>
          <a:bodyPr>
            <a:normAutofit/>
          </a:bodyPr>
          <a:lstStyle/>
          <a:p>
            <a:endParaRPr lang="en-US" altLang="en-US" sz="2800" dirty="0"/>
          </a:p>
          <a:p>
            <a:r>
              <a:rPr lang="en-US" altLang="en-US" sz="2800" dirty="0"/>
              <a:t>Linear filtering (convolution)</a:t>
            </a:r>
          </a:p>
          <a:p>
            <a:pPr lvl="1"/>
            <a:endParaRPr lang="en-US" altLang="en-US" sz="2400" dirty="0"/>
          </a:p>
          <a:p>
            <a:pPr lvl="1"/>
            <a:endParaRPr lang="en-US" altLang="en-US" sz="2400" dirty="0"/>
          </a:p>
          <a:p>
            <a:pPr lvl="1"/>
            <a:r>
              <a:rPr lang="en-US" altLang="en-US" sz="2400" dirty="0"/>
              <a:t>Not a matrix multiplication</a:t>
            </a:r>
          </a:p>
          <a:p>
            <a:pPr lvl="1"/>
            <a:r>
              <a:rPr lang="en-US" altLang="en-US" sz="2400" dirty="0"/>
              <a:t>Sum over </a:t>
            </a:r>
            <a:r>
              <a:rPr lang="en-US" altLang="en-US" sz="2400" dirty="0" err="1"/>
              <a:t>Hadamard</a:t>
            </a:r>
            <a:r>
              <a:rPr lang="en-US" altLang="en-US" sz="2400" dirty="0"/>
              <a:t> product</a:t>
            </a:r>
          </a:p>
          <a:p>
            <a:pPr lvl="1"/>
            <a:r>
              <a:rPr lang="en-US" altLang="en-US" sz="2400" dirty="0"/>
              <a:t>Can smooth, sharpen, translate </a:t>
            </a:r>
            <a:br>
              <a:rPr lang="en-US" altLang="en-US" sz="2400" dirty="0"/>
            </a:br>
            <a:r>
              <a:rPr lang="en-US" altLang="en-US" sz="2400" dirty="0"/>
              <a:t>(among many other uses)</a:t>
            </a:r>
          </a:p>
          <a:p>
            <a:pPr>
              <a:buFont typeface="Arial" panose="020B0604020202020204" pitchFamily="34" charset="0"/>
              <a:buNone/>
            </a:pPr>
            <a:endParaRPr lang="en-US" altLang="en-US" sz="2800" dirty="0"/>
          </a:p>
          <a:p>
            <a:pPr>
              <a:buFont typeface="Arial" panose="020B0604020202020204" pitchFamily="34" charset="0"/>
              <a:buNone/>
            </a:pPr>
            <a:endParaRPr lang="en-US" altLang="en-US" sz="2800" dirty="0"/>
          </a:p>
        </p:txBody>
      </p:sp>
      <p:pic>
        <p:nvPicPr>
          <p:cNvPr id="23556" name="Picture 4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72200" y="17526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7" name="Group 4"/>
          <p:cNvGrpSpPr>
            <a:grpSpLocks noChangeAspect="1"/>
          </p:cNvGrpSpPr>
          <p:nvPr/>
        </p:nvGrpSpPr>
        <p:grpSpPr bwMode="auto">
          <a:xfrm>
            <a:off x="7467600" y="1890713"/>
            <a:ext cx="1143000" cy="973137"/>
            <a:chOff x="3799" y="2064"/>
            <a:chExt cx="1433" cy="1136"/>
          </a:xfrm>
        </p:grpSpPr>
        <p:grpSp>
          <p:nvGrpSpPr>
            <p:cNvPr id="23559" name="Group 5"/>
            <p:cNvGrpSpPr>
              <a:grpSpLocks/>
            </p:cNvGrpSpPr>
            <p:nvPr/>
          </p:nvGrpSpPr>
          <p:grpSpPr bwMode="auto">
            <a:xfrm>
              <a:off x="4080" y="2064"/>
              <a:ext cx="1152" cy="1136"/>
              <a:chOff x="144" y="144"/>
              <a:chExt cx="1152" cy="1136"/>
            </a:xfrm>
          </p:grpSpPr>
          <p:sp>
            <p:nvSpPr>
              <p:cNvPr id="2356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6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2357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57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23560" name="Picture 23" descr="txp_fig"/>
            <p:cNvPicPr>
              <a:picLocks noChangeAspect="1" noChangeArrowheads="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6" name="Object 5"/>
          <p:cNvGraphicFramePr>
            <a:graphicFrameLocks noChangeAspect="1"/>
          </p:cNvGraphicFramePr>
          <p:nvPr>
            <p:extLst/>
          </p:nvPr>
        </p:nvGraphicFramePr>
        <p:xfrm>
          <a:off x="572293" y="2053045"/>
          <a:ext cx="5027613" cy="874713"/>
        </p:xfrm>
        <a:graphic>
          <a:graphicData uri="http://schemas.openxmlformats.org/presentationml/2006/ole">
            <mc:AlternateContent xmlns:mc="http://schemas.openxmlformats.org/markup-compatibility/2006">
              <mc:Choice xmlns:v="urn:schemas-microsoft-com:vml" Requires="v">
                <p:oleObj spid="_x0000_s147470" name="Equation" r:id="rId7" imgW="2044440" imgH="355320" progId="Equation.3">
                  <p:embed/>
                </p:oleObj>
              </mc:Choice>
              <mc:Fallback>
                <p:oleObj name="Equation" r:id="rId7" imgW="2044440" imgH="355320" progId="Equation.3">
                  <p:embed/>
                  <p:pic>
                    <p:nvPicPr>
                      <p:cNvPr id="26" name="Object 5"/>
                      <p:cNvPicPr>
                        <a:picLocks noChangeAspect="1" noChangeArrowheads="1"/>
                      </p:cNvPicPr>
                      <p:nvPr/>
                    </p:nvPicPr>
                    <p:blipFill>
                      <a:blip r:embed="rId8"/>
                      <a:srcRect/>
                      <a:stretch>
                        <a:fillRect/>
                      </a:stretch>
                    </p:blipFill>
                    <p:spPr bwMode="auto">
                      <a:xfrm>
                        <a:off x="572293" y="2053045"/>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dirty="0"/>
              <a:t>Convolution properties</a:t>
            </a:r>
          </a:p>
        </p:txBody>
      </p:sp>
      <p:sp>
        <p:nvSpPr>
          <p:cNvPr id="1057795" name="Rectangle 3"/>
          <p:cNvSpPr>
            <a:spLocks noGrp="1" noChangeArrowheads="1"/>
          </p:cNvSpPr>
          <p:nvPr>
            <p:ph type="body" idx="1"/>
          </p:nvPr>
        </p:nvSpPr>
        <p:spPr>
          <a:xfrm>
            <a:off x="228600" y="914400"/>
            <a:ext cx="8915400" cy="5715000"/>
          </a:xfrm>
        </p:spPr>
        <p:txBody>
          <a:bodyPr>
            <a:normAutofit fontScale="85000" lnSpcReduction="20000"/>
          </a:bodyPr>
          <a:lstStyle/>
          <a:p>
            <a:pPr>
              <a:buFontTx/>
              <a:buChar char="•"/>
              <a:defRPr/>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p>
          <a:p>
            <a:pPr lvl="1">
              <a:defRPr/>
            </a:pPr>
            <a:r>
              <a:rPr lang="en-US" sz="2400" dirty="0"/>
              <a:t>Conceptually no difference between filter and signal</a:t>
            </a:r>
          </a:p>
          <a:p>
            <a:pPr lvl="1">
              <a:defRPr/>
            </a:pPr>
            <a:r>
              <a:rPr lang="en-US" sz="2400"/>
              <a:t>But particular filtering implementations might break this equality, </a:t>
            </a:r>
            <a:br>
              <a:rPr lang="en-US" sz="2400"/>
            </a:br>
            <a:r>
              <a:rPr lang="en-US" sz="2400"/>
              <a:t>e.g., image edges</a:t>
            </a:r>
          </a:p>
          <a:p>
            <a:pPr>
              <a:buFontTx/>
              <a:buChar char="•"/>
              <a:defRPr/>
            </a:pPr>
            <a:endParaRPr lang="en-US" sz="2800" dirty="0"/>
          </a:p>
          <a:p>
            <a:pPr>
              <a:buFontTx/>
              <a:buChar char="•"/>
              <a:defRPr/>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p>
          <a:p>
            <a:pPr lvl="1">
              <a:defRP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p>
          <a:p>
            <a:pPr lvl="1">
              <a:defRPr/>
            </a:pPr>
            <a:r>
              <a:rPr lang="en-US" sz="2400" dirty="0"/>
              <a:t>Correlation is _not_ associative (rotation effect)</a:t>
            </a:r>
          </a:p>
          <a:p>
            <a:pPr lvl="1">
              <a:defRPr/>
            </a:pPr>
            <a:r>
              <a:rPr lang="en-US" sz="2400" dirty="0"/>
              <a:t>Why important?</a:t>
            </a:r>
          </a:p>
          <a:p>
            <a:pPr>
              <a:buFontTx/>
              <a:buChar char="•"/>
              <a:defRPr/>
            </a:pPr>
            <a:endParaRPr lang="en-US" sz="2800" dirty="0"/>
          </a:p>
          <a:p>
            <a:pPr>
              <a:buFontTx/>
              <a:buChar char="•"/>
              <a:defRPr/>
            </a:pPr>
            <a:r>
              <a:rPr lang="en-US" sz="2800" dirty="0"/>
              <a:t>Distributes over addition: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a</a:t>
            </a:r>
            <a:r>
              <a:rPr lang="en-US" sz="2800" dirty="0"/>
              <a:t> * </a:t>
            </a:r>
            <a:r>
              <a:rPr lang="en-US" sz="2800" i="1" dirty="0"/>
              <a:t>c</a:t>
            </a:r>
            <a:r>
              <a:rPr lang="en-US" sz="2800" dirty="0"/>
              <a:t>)</a:t>
            </a:r>
          </a:p>
          <a:p>
            <a:pPr>
              <a:buFontTx/>
              <a:buChar char="•"/>
              <a:defRPr/>
            </a:pPr>
            <a:endParaRPr lang="en-US" sz="2800" dirty="0"/>
          </a:p>
          <a:p>
            <a:pPr>
              <a:buFontTx/>
              <a:buChar char="•"/>
              <a:defRPr/>
            </a:pPr>
            <a:r>
              <a:rPr lang="en-US" sz="2800" dirty="0"/>
              <a:t>Scalars factor out: </a:t>
            </a:r>
            <a:r>
              <a:rPr lang="en-US" sz="2800" i="1" dirty="0"/>
              <a:t>ka * b = a * kb = k </a:t>
            </a:r>
            <a:r>
              <a:rPr lang="en-US" sz="2800" dirty="0"/>
              <a:t>(</a:t>
            </a:r>
            <a:r>
              <a:rPr lang="en-US" sz="2800" i="1" dirty="0"/>
              <a:t>a</a:t>
            </a:r>
            <a:r>
              <a:rPr lang="en-US" sz="2800" dirty="0"/>
              <a:t> * </a:t>
            </a:r>
            <a:r>
              <a:rPr lang="en-US" sz="2800" i="1" dirty="0"/>
              <a:t>b</a:t>
            </a:r>
            <a:r>
              <a:rPr lang="en-US" sz="2800" dirty="0"/>
              <a:t>)</a:t>
            </a:r>
          </a:p>
          <a:p>
            <a:pPr>
              <a:buFontTx/>
              <a:buChar char="•"/>
              <a:defRPr/>
            </a:pPr>
            <a:endParaRPr lang="en-US" sz="2800" dirty="0"/>
          </a:p>
          <a:p>
            <a:pPr>
              <a:buFontTx/>
              <a:buChar char="•"/>
              <a:defRPr/>
            </a:pPr>
            <a:r>
              <a:rPr lang="en-US" sz="2800" dirty="0"/>
              <a:t>Identity: unit impulse </a:t>
            </a:r>
            <a:r>
              <a:rPr lang="en-US" sz="2800" i="1" dirty="0"/>
              <a:t>e</a:t>
            </a:r>
            <a:r>
              <a:rPr lang="en-US" sz="2800" dirty="0"/>
              <a:t> = [0, 0, 1, 0, 0], </a:t>
            </a:r>
            <a:r>
              <a:rPr lang="en-US" sz="2800" i="1" dirty="0"/>
              <a:t>a</a:t>
            </a:r>
            <a:r>
              <a:rPr lang="en-US" sz="2800" dirty="0"/>
              <a:t> * </a:t>
            </a:r>
            <a:r>
              <a:rPr lang="en-US" sz="2800" i="1" dirty="0"/>
              <a:t>e</a:t>
            </a:r>
            <a:r>
              <a:rPr lang="en-US" sz="2800" dirty="0"/>
              <a:t> = </a:t>
            </a:r>
            <a:r>
              <a:rPr lang="en-US" sz="2800" i="1" dirty="0"/>
              <a:t>a</a:t>
            </a:r>
          </a:p>
          <a:p>
            <a:pPr lvl="1">
              <a:buFontTx/>
              <a:buNone/>
              <a:defRPr/>
            </a:pPr>
            <a:endParaRPr lang="en-US" sz="2400" dirty="0"/>
          </a:p>
        </p:txBody>
      </p:sp>
      <p:sp>
        <p:nvSpPr>
          <p:cNvPr id="59396" name="TextBox 3"/>
          <p:cNvSpPr txBox="1">
            <a:spLocks noChangeArrowheads="1"/>
          </p:cNvSpPr>
          <p:nvPr/>
        </p:nvSpPr>
        <p:spPr bwMode="auto">
          <a:xfrm>
            <a:off x="7356475" y="6550025"/>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S. Lazebnik</a:t>
            </a:r>
          </a:p>
        </p:txBody>
      </p:sp>
    </p:spTree>
    <p:extLst>
      <p:ext uri="{BB962C8B-B14F-4D97-AF65-F5344CB8AC3E}">
        <p14:creationId xmlns:p14="http://schemas.microsoft.com/office/powerpoint/2010/main" val="1075083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779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5779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779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7795">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779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7795">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57795">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57795">
                                            <p:txEl>
                                              <p:pRg st="12" end="12"/>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5779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a:xfrm>
            <a:off x="457200" y="871725"/>
            <a:ext cx="8534400" cy="423675"/>
          </a:xfrm>
        </p:spPr>
        <p:txBody>
          <a:bodyPr/>
          <a:lstStyle/>
          <a:p>
            <a:pPr marL="0" indent="0" eaLnBrk="1" hangingPunct="1">
              <a:lnSpc>
                <a:spcPct val="80000"/>
              </a:lnSpc>
              <a:buNone/>
            </a:pPr>
            <a:r>
              <a:rPr lang="en-US" altLang="en-US" sz="2000" dirty="0"/>
              <a:t>Weight contributions of neighboring pixels by nearness</a:t>
            </a:r>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2000" dirty="0"/>
          </a:p>
          <a:p>
            <a:pPr eaLnBrk="1" hangingPunct="1">
              <a:lnSpc>
                <a:spcPct val="80000"/>
              </a:lnSpc>
            </a:pPr>
            <a:endParaRPr lang="en-US" altLang="en-US" sz="2000" dirty="0"/>
          </a:p>
          <a:p>
            <a:pPr eaLnBrk="1" hangingPunct="1">
              <a:lnSpc>
                <a:spcPct val="80000"/>
              </a:lnSpc>
              <a:buFont typeface="Arial" panose="020B0604020202020204" pitchFamily="34" charset="0"/>
              <a:buNone/>
            </a:pPr>
            <a:endParaRPr lang="en-US" altLang="en-US" sz="2000" dirty="0"/>
          </a:p>
          <a:p>
            <a:pPr eaLnBrk="1" hangingPunct="1">
              <a:lnSpc>
                <a:spcPct val="80000"/>
              </a:lnSpc>
              <a:buFontTx/>
              <a:buNone/>
            </a:pPr>
            <a:endParaRPr lang="en-US" altLang="en-US" sz="2000" dirty="0"/>
          </a:p>
          <a:p>
            <a:pPr eaLnBrk="1" hangingPunct="1">
              <a:lnSpc>
                <a:spcPct val="80000"/>
              </a:lnSpc>
              <a:buFontTx/>
              <a:buNone/>
            </a:pPr>
            <a:endParaRPr lang="en-US" altLang="en-US" sz="2000" dirty="0">
              <a:latin typeface="Courier New" panose="02070309020205020404" pitchFamily="49" charset="0"/>
            </a:endParaRPr>
          </a:p>
        </p:txBody>
      </p:sp>
      <p:pic>
        <p:nvPicPr>
          <p:cNvPr id="60419" name="Picture 4" descr="realgaussian"/>
          <p:cNvPicPr>
            <a:picLocks noChangeAspect="1" noChangeArrowheads="1"/>
          </p:cNvPicPr>
          <p:nvPr/>
        </p:nvPicPr>
        <p:blipFill>
          <a:blip r:embed="rId4">
            <a:extLst>
              <a:ext uri="{28A0092B-C50C-407E-A947-70E740481C1C}">
                <a14:useLocalDpi xmlns:a14="http://schemas.microsoft.com/office/drawing/2010/main" val="0"/>
              </a:ext>
            </a:extLst>
          </a:blip>
          <a:srcRect l="3360" t="15573" b="4480"/>
          <a:stretch>
            <a:fillRect/>
          </a:stretch>
        </p:blipFill>
        <p:spPr bwMode="auto">
          <a:xfrm>
            <a:off x="26988" y="1405125"/>
            <a:ext cx="5032376"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8776" y="479145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6" descr="txp_fig"/>
          <p:cNvPicPr>
            <a:picLocks noChangeAspect="1" noChangeArrowheads="1"/>
          </p:cNvPicPr>
          <p:nvPr>
            <p:custDataLst>
              <p:tags r:id="rId1"/>
            </p:custDataLst>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66722" y="4850517"/>
            <a:ext cx="3275802"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Text Box 7"/>
          <p:cNvSpPr txBox="1">
            <a:spLocks noChangeArrowheads="1"/>
          </p:cNvSpPr>
          <p:nvPr/>
        </p:nvSpPr>
        <p:spPr bwMode="auto">
          <a:xfrm>
            <a:off x="5437188" y="2343150"/>
            <a:ext cx="3478212"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solidFill>
                  <a:prstClr val="black"/>
                </a:solidFill>
                <a:latin typeface="Tahoma" panose="020B0604030504040204" pitchFamily="34" charset="0"/>
              </a:rPr>
              <a:t>0.003   0.013   0.022   0.013   0.003</a:t>
            </a:r>
          </a:p>
          <a:p>
            <a:pPr eaLnBrk="1" hangingPunct="1"/>
            <a:r>
              <a:rPr lang="en-US" altLang="en-US" sz="1600" dirty="0">
                <a:solidFill>
                  <a:prstClr val="black"/>
                </a:solidFill>
                <a:latin typeface="Tahoma" panose="020B0604030504040204" pitchFamily="34" charset="0"/>
              </a:rPr>
              <a:t>0.013   0.059   0.097   0.059   0.013</a:t>
            </a:r>
          </a:p>
          <a:p>
            <a:pPr eaLnBrk="1" hangingPunct="1"/>
            <a:r>
              <a:rPr lang="en-US" altLang="en-US" sz="1600" dirty="0">
                <a:solidFill>
                  <a:prstClr val="black"/>
                </a:solidFill>
                <a:latin typeface="Tahoma" panose="020B0604030504040204" pitchFamily="34" charset="0"/>
              </a:rPr>
              <a:t>0.022   0.097   0.159   0.097   0.022</a:t>
            </a:r>
          </a:p>
          <a:p>
            <a:pPr eaLnBrk="1" hangingPunct="1"/>
            <a:r>
              <a:rPr lang="en-US" altLang="en-US" sz="1600" dirty="0">
                <a:solidFill>
                  <a:prstClr val="black"/>
                </a:solidFill>
                <a:latin typeface="Tahoma" panose="020B0604030504040204" pitchFamily="34" charset="0"/>
              </a:rPr>
              <a:t>0.013   0.059   0.097   0.059   0.013</a:t>
            </a:r>
          </a:p>
          <a:p>
            <a:pPr eaLnBrk="1" hangingPunct="1"/>
            <a:r>
              <a:rPr lang="en-US" altLang="en-US" sz="1600" dirty="0">
                <a:solidFill>
                  <a:prstClr val="black"/>
                </a:solidFill>
                <a:latin typeface="Tahoma" panose="020B0604030504040204" pitchFamily="34" charset="0"/>
              </a:rPr>
              <a:t>0.003   0.013   0.022   0.013   0.003</a:t>
            </a:r>
          </a:p>
        </p:txBody>
      </p:sp>
      <p:sp>
        <p:nvSpPr>
          <p:cNvPr id="60423" name="Text Box 8"/>
          <p:cNvSpPr txBox="1">
            <a:spLocks noChangeArrowheads="1"/>
          </p:cNvSpPr>
          <p:nvPr/>
        </p:nvSpPr>
        <p:spPr bwMode="auto">
          <a:xfrm>
            <a:off x="6591300" y="3900488"/>
            <a:ext cx="14049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prstClr val="black"/>
                </a:solidFill>
                <a:latin typeface="Tahoma" panose="020B0604030504040204" pitchFamily="34" charset="0"/>
                <a:sym typeface="Symbol" panose="05050102010706020507" pitchFamily="18" charset="2"/>
              </a:rPr>
              <a:t>5 x 5,  = 1</a:t>
            </a:r>
            <a:endParaRPr lang="en-US" altLang="en-US">
              <a:solidFill>
                <a:prstClr val="black"/>
              </a:solidFill>
              <a:latin typeface="Tahoma" panose="020B0604030504040204" pitchFamily="34" charset="0"/>
            </a:endParaRPr>
          </a:p>
        </p:txBody>
      </p:sp>
      <p:sp>
        <p:nvSpPr>
          <p:cNvPr id="60424" name="Rectangle 9"/>
          <p:cNvSpPr>
            <a:spLocks noChangeArrowheads="1"/>
          </p:cNvSpPr>
          <p:nvPr/>
        </p:nvSpPr>
        <p:spPr bwMode="auto">
          <a:xfrm>
            <a:off x="5410200" y="2057400"/>
            <a:ext cx="3505200"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sp>
        <p:nvSpPr>
          <p:cNvPr id="50185" name="Text Box 10"/>
          <p:cNvSpPr txBox="1">
            <a:spLocks noChangeArrowheads="1"/>
          </p:cNvSpPr>
          <p:nvPr/>
        </p:nvSpPr>
        <p:spPr bwMode="auto">
          <a:xfrm>
            <a:off x="6280150" y="6488113"/>
            <a:ext cx="2863850" cy="369887"/>
          </a:xfrm>
          <a:prstGeom prst="rect">
            <a:avLst/>
          </a:prstGeom>
          <a:noFill/>
          <a:ln w="9525">
            <a:noFill/>
            <a:miter lim="800000"/>
            <a:headEnd/>
            <a:tailEnd/>
          </a:ln>
        </p:spPr>
        <p:txBody>
          <a:bodyPr wrap="none">
            <a:spAutoFit/>
          </a:bodyPr>
          <a:lstStyle/>
          <a:p>
            <a:pPr eaLnBrk="0" hangingPunct="0">
              <a:defRPr/>
            </a:pPr>
            <a:r>
              <a:rPr lang="en-US" sz="1400" dirty="0">
                <a:solidFill>
                  <a:prstClr val="white">
                    <a:lumMod val="50000"/>
                  </a:prstClr>
                </a:solidFill>
                <a:latin typeface="Times" pitchFamily="18" charset="0"/>
                <a:cs typeface="Arial" panose="020B0604020202020204" pitchFamily="34" charset="0"/>
              </a:rPr>
              <a:t>Slide credit: Christopher Rasmussen</a:t>
            </a:r>
            <a:r>
              <a:rPr lang="en-US" dirty="0">
                <a:solidFill>
                  <a:prstClr val="white">
                    <a:lumMod val="50000"/>
                  </a:prstClr>
                </a:solidFill>
                <a:latin typeface="Times" pitchFamily="18" charset="0"/>
                <a:cs typeface="Arial" panose="020B0604020202020204" pitchFamily="34" charset="0"/>
              </a:rPr>
              <a:t> </a:t>
            </a:r>
          </a:p>
        </p:txBody>
      </p:sp>
      <p:sp>
        <p:nvSpPr>
          <p:cNvPr id="11" name="Rectangle 16"/>
          <p:cNvSpPr txBox="1">
            <a:spLocks noChangeArrowheads="1"/>
          </p:cNvSpPr>
          <p:nvPr/>
        </p:nvSpPr>
        <p:spPr>
          <a:xfrm>
            <a:off x="457200" y="105400"/>
            <a:ext cx="8229600" cy="670816"/>
          </a:xfrm>
          <a:prstGeom prst="rect">
            <a:avLst/>
          </a:prstGeom>
          <a:noFill/>
        </p:spPr>
        <p:txBody>
          <a:bodyPr/>
          <a:lstStyle/>
          <a:p>
            <a:pPr>
              <a:defRPr/>
            </a:pPr>
            <a:r>
              <a:rPr lang="en-US" sz="3600" dirty="0">
                <a:solidFill>
                  <a:prstClr val="black"/>
                </a:solidFill>
                <a:latin typeface="Calibri"/>
                <a:cs typeface="Arial" panose="020B0604020202020204" pitchFamily="34" charset="0"/>
              </a:rPr>
              <a:t>Important filter: Gaussian</a:t>
            </a:r>
          </a:p>
        </p:txBody>
      </p:sp>
      <p:sp>
        <p:nvSpPr>
          <p:cNvPr id="2" name="TextBox 1"/>
          <p:cNvSpPr txBox="1"/>
          <p:nvPr/>
        </p:nvSpPr>
        <p:spPr>
          <a:xfrm>
            <a:off x="914400" y="3962400"/>
            <a:ext cx="457200" cy="369332"/>
          </a:xfrm>
          <a:prstGeom prst="rect">
            <a:avLst/>
          </a:prstGeom>
          <a:noFill/>
        </p:spPr>
        <p:txBody>
          <a:bodyPr wrap="square" rtlCol="0">
            <a:spAutoFit/>
          </a:bodyPr>
          <a:lstStyle/>
          <a:p>
            <a:r>
              <a:rPr lang="en-US" dirty="0"/>
              <a:t>x</a:t>
            </a:r>
          </a:p>
        </p:txBody>
      </p:sp>
      <p:sp>
        <p:nvSpPr>
          <p:cNvPr id="3" name="TextBox 2"/>
          <p:cNvSpPr txBox="1"/>
          <p:nvPr/>
        </p:nvSpPr>
        <p:spPr>
          <a:xfrm>
            <a:off x="3581400" y="4083844"/>
            <a:ext cx="504824" cy="369332"/>
          </a:xfrm>
          <a:prstGeom prst="rect">
            <a:avLst/>
          </a:prstGeom>
          <a:noFill/>
        </p:spPr>
        <p:txBody>
          <a:bodyPr wrap="square" rtlCol="0">
            <a:spAutoFit/>
          </a:bodyPr>
          <a:lstStyle/>
          <a:p>
            <a:r>
              <a:rPr lang="en-US" dirty="0"/>
              <a:t>y</a:t>
            </a:r>
          </a:p>
        </p:txBody>
      </p:sp>
      <p:sp>
        <p:nvSpPr>
          <p:cNvPr id="13" name="TextBox 12"/>
          <p:cNvSpPr txBox="1"/>
          <p:nvPr/>
        </p:nvSpPr>
        <p:spPr>
          <a:xfrm>
            <a:off x="7030265" y="1688068"/>
            <a:ext cx="457200" cy="369332"/>
          </a:xfrm>
          <a:prstGeom prst="rect">
            <a:avLst/>
          </a:prstGeom>
          <a:noFill/>
        </p:spPr>
        <p:txBody>
          <a:bodyPr wrap="square" rtlCol="0">
            <a:spAutoFit/>
          </a:bodyPr>
          <a:lstStyle/>
          <a:p>
            <a:r>
              <a:rPr lang="en-US" dirty="0"/>
              <a:t>x</a:t>
            </a:r>
          </a:p>
        </p:txBody>
      </p:sp>
      <p:sp>
        <p:nvSpPr>
          <p:cNvPr id="14" name="TextBox 13"/>
          <p:cNvSpPr txBox="1"/>
          <p:nvPr/>
        </p:nvSpPr>
        <p:spPr>
          <a:xfrm>
            <a:off x="5086352" y="2782559"/>
            <a:ext cx="504824" cy="369332"/>
          </a:xfrm>
          <a:prstGeom prst="rect">
            <a:avLst/>
          </a:prstGeom>
          <a:noFill/>
        </p:spPr>
        <p:txBody>
          <a:bodyPr wrap="square" rtlCol="0">
            <a:spAutoFit/>
          </a:bodyPr>
          <a:lstStyle/>
          <a:p>
            <a:r>
              <a:rPr lang="en-US" dirty="0"/>
              <a:t>y</a:t>
            </a:r>
          </a:p>
        </p:txBody>
      </p:sp>
    </p:spTree>
    <p:extLst>
      <p:ext uri="{BB962C8B-B14F-4D97-AF65-F5344CB8AC3E}">
        <p14:creationId xmlns:p14="http://schemas.microsoft.com/office/powerpoint/2010/main" val="180641520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8288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Smoothing with Gaussian filter</a:t>
            </a:r>
          </a:p>
        </p:txBody>
      </p:sp>
      <p:sp>
        <p:nvSpPr>
          <p:cNvPr id="6" name="Rectangle 5"/>
          <p:cNvSpPr/>
          <p:nvPr/>
        </p:nvSpPr>
        <p:spPr>
          <a:xfrm>
            <a:off x="8243882" y="0"/>
            <a:ext cx="900118" cy="276999"/>
          </a:xfrm>
          <a:prstGeom prst="rect">
            <a:avLst/>
          </a:prstGeom>
        </p:spPr>
        <p:txBody>
          <a:bodyPr wrap="none">
            <a:spAutoFit/>
          </a:bodyPr>
          <a:lstStyle/>
          <a:p>
            <a:r>
              <a:rPr lang="en-US" sz="1200" dirty="0">
                <a:solidFill>
                  <a:schemeClr val="bg1">
                    <a:lumMod val="50000"/>
                  </a:schemeClr>
                </a:solidFill>
                <a:latin typeface="+mn-lt"/>
              </a:rPr>
              <a:t>James Hays</a:t>
            </a:r>
          </a:p>
        </p:txBody>
      </p:sp>
    </p:spTree>
    <p:extLst>
      <p:ext uri="{BB962C8B-B14F-4D97-AF65-F5344CB8AC3E}">
        <p14:creationId xmlns:p14="http://schemas.microsoft.com/office/powerpoint/2010/main" val="407032872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8288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9"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a:solidFill>
                  <a:srgbClr val="000000"/>
                </a:solidFill>
                <a:latin typeface="Calibri" panose="020F0502020204030204" pitchFamily="34" charset="0"/>
              </a:rPr>
              <a:t>Smoothing with box filter</a:t>
            </a:r>
          </a:p>
        </p:txBody>
      </p:sp>
      <p:sp>
        <p:nvSpPr>
          <p:cNvPr id="7" name="Rectangle 6">
            <a:extLst>
              <a:ext uri="{FF2B5EF4-FFF2-40B4-BE49-F238E27FC236}">
                <a16:creationId xmlns:a16="http://schemas.microsoft.com/office/drawing/2014/main" id="{335748DC-E644-42C3-A9F9-89B69932F667}"/>
              </a:ext>
            </a:extLst>
          </p:cNvPr>
          <p:cNvSpPr/>
          <p:nvPr/>
        </p:nvSpPr>
        <p:spPr>
          <a:xfrm>
            <a:off x="8243882" y="0"/>
            <a:ext cx="900118" cy="276999"/>
          </a:xfrm>
          <a:prstGeom prst="rect">
            <a:avLst/>
          </a:prstGeom>
        </p:spPr>
        <p:txBody>
          <a:bodyPr wrap="none">
            <a:spAutoFit/>
          </a:bodyPr>
          <a:lstStyle/>
          <a:p>
            <a:r>
              <a:rPr lang="en-US" sz="1200" dirty="0">
                <a:solidFill>
                  <a:schemeClr val="bg1">
                    <a:lumMod val="50000"/>
                  </a:schemeClr>
                </a:solidFill>
                <a:latin typeface="+mn-lt"/>
              </a:rPr>
              <a:t>James Hays</a:t>
            </a:r>
          </a:p>
        </p:txBody>
      </p:sp>
    </p:spTree>
    <p:extLst>
      <p:ext uri="{BB962C8B-B14F-4D97-AF65-F5344CB8AC3E}">
        <p14:creationId xmlns:p14="http://schemas.microsoft.com/office/powerpoint/2010/main" val="438155448"/>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a:t>Gaussian filters</a:t>
            </a:r>
          </a:p>
        </p:txBody>
      </p:sp>
      <p:sp>
        <p:nvSpPr>
          <p:cNvPr id="1035267" name="Rectangle 3"/>
          <p:cNvSpPr>
            <a:spLocks noGrp="1" noChangeArrowheads="1"/>
          </p:cNvSpPr>
          <p:nvPr>
            <p:ph type="body" idx="1"/>
          </p:nvPr>
        </p:nvSpPr>
        <p:spPr/>
        <p:txBody>
          <a:bodyPr>
            <a:normAutofit fontScale="92500" lnSpcReduction="10000"/>
          </a:bodyPr>
          <a:lstStyle/>
          <a:p>
            <a:pPr>
              <a:buFontTx/>
              <a:buChar char="•"/>
              <a:defRPr/>
            </a:pPr>
            <a:r>
              <a:rPr lang="en-US" dirty="0"/>
              <a:t>Remove “high-frequency” components from the image (low-pass filter)</a:t>
            </a:r>
          </a:p>
          <a:p>
            <a:pPr lvl="1">
              <a:defRPr/>
            </a:pPr>
            <a:r>
              <a:rPr lang="en-US" dirty="0"/>
              <a:t>Images become more smooth</a:t>
            </a:r>
          </a:p>
          <a:p>
            <a:pPr>
              <a:buFontTx/>
              <a:buChar char="•"/>
              <a:defRPr/>
            </a:pPr>
            <a:r>
              <a:rPr lang="en-US" dirty="0"/>
              <a:t>Gaussian convolved with Gaussian…</a:t>
            </a:r>
            <a:br>
              <a:rPr lang="en-US" dirty="0"/>
            </a:br>
            <a:r>
              <a:rPr lang="en-US" dirty="0"/>
              <a:t>					…is another Gaussian</a:t>
            </a:r>
          </a:p>
          <a:p>
            <a:pPr lvl="1">
              <a:buFont typeface="Arial" charset="0"/>
              <a:buChar char="–"/>
              <a:defRPr/>
            </a:pPr>
            <a:r>
              <a:rPr lang="en-US" dirty="0"/>
              <a:t>So can smooth with small-width kernel, repeat, and get same result as larger-width kernel would have</a:t>
            </a:r>
          </a:p>
          <a:p>
            <a:pPr lvl="1">
              <a:buFont typeface="Arial" charset="0"/>
              <a:buChar char="–"/>
              <a:defRPr/>
            </a:pPr>
            <a:r>
              <a:rPr lang="en-US" dirty="0"/>
              <a:t>Convolving twice with Gaussian kernel of width </a:t>
            </a:r>
            <a:r>
              <a:rPr lang="en-US" i="1" dirty="0"/>
              <a:t>σ</a:t>
            </a:r>
            <a:r>
              <a:rPr lang="en-US" dirty="0"/>
              <a:t> is same as convolving once with kernel of width  </a:t>
            </a:r>
            <a:r>
              <a:rPr lang="en-US" i="1" dirty="0"/>
              <a:t>σ</a:t>
            </a:r>
            <a:r>
              <a:rPr lang="en-US" dirty="0"/>
              <a:t>√2 </a:t>
            </a:r>
            <a:endParaRPr lang="en-US" i="1" dirty="0"/>
          </a:p>
          <a:p>
            <a:pPr>
              <a:buFontTx/>
              <a:buChar char="•"/>
              <a:defRPr/>
            </a:pPr>
            <a:r>
              <a:rPr lang="en-US" i="1" dirty="0"/>
              <a:t>Separable </a:t>
            </a:r>
            <a:r>
              <a:rPr lang="en-US" dirty="0"/>
              <a:t>kernel</a:t>
            </a:r>
          </a:p>
          <a:p>
            <a:pPr lvl="1">
              <a:buFont typeface="Arial" charset="0"/>
              <a:buChar char="–"/>
              <a:defRPr/>
            </a:pPr>
            <a:r>
              <a:rPr lang="en-US" dirty="0"/>
              <a:t>Factors into product of two 1D Gaussians</a:t>
            </a:r>
          </a:p>
        </p:txBody>
      </p:sp>
      <p:sp>
        <p:nvSpPr>
          <p:cNvPr id="51204" name="Text Box 5"/>
          <p:cNvSpPr txBox="1">
            <a:spLocks noChangeArrowheads="1"/>
          </p:cNvSpPr>
          <p:nvPr/>
        </p:nvSpPr>
        <p:spPr bwMode="auto">
          <a:xfrm>
            <a:off x="7315200" y="6553200"/>
            <a:ext cx="1800225" cy="304800"/>
          </a:xfrm>
          <a:prstGeom prst="rect">
            <a:avLst/>
          </a:prstGeom>
          <a:noFill/>
          <a:ln w="9525">
            <a:noFill/>
            <a:miter lim="800000"/>
            <a:headEnd/>
            <a:tailEnd/>
          </a:ln>
        </p:spPr>
        <p:txBody>
          <a:bodyPr wrap="none">
            <a:spAutoFit/>
          </a:bodyPr>
          <a:lstStyle/>
          <a:p>
            <a:pPr>
              <a:defRPr/>
            </a:pPr>
            <a:r>
              <a:rPr lang="en-US" sz="1400" dirty="0">
                <a:solidFill>
                  <a:prstClr val="white">
                    <a:lumMod val="50000"/>
                  </a:prstClr>
                </a:solidFill>
                <a:cs typeface="Arial" panose="020B0604020202020204" pitchFamily="34" charset="0"/>
              </a:rPr>
              <a:t>Source: K. </a:t>
            </a:r>
            <a:r>
              <a:rPr lang="en-US" sz="1400" dirty="0" err="1">
                <a:solidFill>
                  <a:prstClr val="white">
                    <a:lumMod val="50000"/>
                  </a:prstClr>
                </a:solidFill>
                <a:cs typeface="Arial" panose="020B0604020202020204" pitchFamily="34" charset="0"/>
              </a:rPr>
              <a:t>Grauman</a:t>
            </a:r>
            <a:endParaRPr lang="en-US" sz="1400" dirty="0">
              <a:solidFill>
                <a:prstClr val="white">
                  <a:lumMod val="50000"/>
                </a:prstClr>
              </a:solidFill>
              <a:cs typeface="Arial" panose="020B0604020202020204" pitchFamily="34" charset="0"/>
            </a:endParaRPr>
          </a:p>
        </p:txBody>
      </p:sp>
    </p:spTree>
    <p:extLst>
      <p:ext uri="{BB962C8B-B14F-4D97-AF65-F5344CB8AC3E}">
        <p14:creationId xmlns:p14="http://schemas.microsoft.com/office/powerpoint/2010/main" val="11158467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5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5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3526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526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3526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526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5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7" grpId="0" uiExpand="1"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76200"/>
            <a:ext cx="7772400" cy="762000"/>
          </a:xfrm>
        </p:spPr>
        <p:txBody>
          <a:bodyPr/>
          <a:lstStyle/>
          <a:p>
            <a:r>
              <a:rPr lang="en-US" altLang="en-US"/>
              <a:t>Separability of the Gaussian filter</a:t>
            </a:r>
          </a:p>
        </p:txBody>
      </p:sp>
      <p:pic>
        <p:nvPicPr>
          <p:cNvPr id="64516" name="Picture 4"/>
          <p:cNvPicPr>
            <a:picLocks noChangeAspect="1" noChangeArrowheads="1"/>
          </p:cNvPicPr>
          <p:nvPr/>
        </p:nvPicPr>
        <p:blipFill>
          <a:blip r:embed="rId3">
            <a:extLst>
              <a:ext uri="{28A0092B-C50C-407E-A947-70E740481C1C}">
                <a14:useLocalDpi xmlns:a14="http://schemas.microsoft.com/office/drawing/2010/main" val="0"/>
              </a:ext>
            </a:extLst>
          </a:blip>
          <a:srcRect t="9268"/>
          <a:stretch>
            <a:fillRect/>
          </a:stretch>
        </p:blipFill>
        <p:spPr bwMode="auto">
          <a:xfrm>
            <a:off x="762000" y="1295400"/>
            <a:ext cx="7542213" cy="426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 Box 5"/>
          <p:cNvSpPr txBox="1">
            <a:spLocks noChangeArrowheads="1"/>
          </p:cNvSpPr>
          <p:nvPr/>
        </p:nvSpPr>
        <p:spPr bwMode="auto">
          <a:xfrm>
            <a:off x="7648575" y="6553200"/>
            <a:ext cx="1495425" cy="304800"/>
          </a:xfrm>
          <a:prstGeom prst="rect">
            <a:avLst/>
          </a:prstGeom>
          <a:noFill/>
          <a:ln w="9525">
            <a:noFill/>
            <a:miter lim="800000"/>
            <a:headEnd/>
            <a:tailEnd/>
          </a:ln>
        </p:spPr>
        <p:txBody>
          <a:bodyPr wrap="none">
            <a:spAutoFit/>
          </a:bodyPr>
          <a:lstStyle/>
          <a:p>
            <a:pPr>
              <a:defRPr/>
            </a:pPr>
            <a:r>
              <a:rPr lang="en-US" sz="1400" dirty="0">
                <a:solidFill>
                  <a:prstClr val="white">
                    <a:lumMod val="50000"/>
                  </a:prstClr>
                </a:solidFill>
                <a:cs typeface="Arial" panose="020B0604020202020204" pitchFamily="34" charset="0"/>
              </a:rPr>
              <a:t>Source: D. Lowe</a:t>
            </a:r>
          </a:p>
        </p:txBody>
      </p:sp>
    </p:spTree>
    <p:extLst>
      <p:ext uri="{BB962C8B-B14F-4D97-AF65-F5344CB8AC3E}">
        <p14:creationId xmlns:p14="http://schemas.microsoft.com/office/powerpoint/2010/main" val="42861057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a:t>Separability example</a:t>
            </a:r>
          </a:p>
        </p:txBody>
      </p:sp>
      <p:pic>
        <p:nvPicPr>
          <p:cNvPr id="65539" name="Picture 6" descr="se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1950" y="931863"/>
            <a:ext cx="4824413" cy="17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2"/>
          <p:cNvGrpSpPr>
            <a:grpSpLocks/>
          </p:cNvGrpSpPr>
          <p:nvPr/>
        </p:nvGrpSpPr>
        <p:grpSpPr bwMode="auto">
          <a:xfrm>
            <a:off x="2927350" y="3876675"/>
            <a:ext cx="4241800" cy="2590800"/>
            <a:chOff x="1216" y="2442"/>
            <a:chExt cx="2672" cy="1632"/>
          </a:xfrm>
        </p:grpSpPr>
        <p:pic>
          <p:nvPicPr>
            <p:cNvPr id="65549" name="Picture 8" descr="sep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 y="2442"/>
              <a:ext cx="2672"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0" name="Text Box 5"/>
            <p:cNvSpPr txBox="1">
              <a:spLocks noChangeArrowheads="1"/>
            </p:cNvSpPr>
            <p:nvPr/>
          </p:nvSpPr>
          <p:spPr bwMode="auto">
            <a:xfrm>
              <a:off x="2016" y="2688"/>
              <a:ext cx="2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a:solidFill>
                    <a:prstClr val="black"/>
                  </a:solidFill>
                </a:rPr>
                <a:t>*</a:t>
              </a:r>
            </a:p>
          </p:txBody>
        </p:sp>
        <p:sp>
          <p:nvSpPr>
            <p:cNvPr id="65551" name="Text Box 9"/>
            <p:cNvSpPr txBox="1">
              <a:spLocks noChangeArrowheads="1"/>
            </p:cNvSpPr>
            <p:nvPr/>
          </p:nvSpPr>
          <p:spPr bwMode="auto">
            <a:xfrm>
              <a:off x="2016" y="3504"/>
              <a:ext cx="20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a:solidFill>
                    <a:prstClr val="black"/>
                  </a:solidFill>
                </a:rPr>
                <a:t>*</a:t>
              </a:r>
            </a:p>
          </p:txBody>
        </p:sp>
        <p:sp>
          <p:nvSpPr>
            <p:cNvPr id="65552" name="Text Box 10"/>
            <p:cNvSpPr txBox="1">
              <a:spLocks noChangeArrowheads="1"/>
            </p:cNvSpPr>
            <p:nvPr/>
          </p:nvSpPr>
          <p:spPr bwMode="auto">
            <a:xfrm>
              <a:off x="2892" y="2688"/>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prstClr val="black"/>
                  </a:solidFill>
                </a:rPr>
                <a:t>=</a:t>
              </a:r>
            </a:p>
          </p:txBody>
        </p:sp>
        <p:sp>
          <p:nvSpPr>
            <p:cNvPr id="65553" name="Text Box 11"/>
            <p:cNvSpPr txBox="1">
              <a:spLocks noChangeArrowheads="1"/>
            </p:cNvSpPr>
            <p:nvPr/>
          </p:nvSpPr>
          <p:spPr bwMode="auto">
            <a:xfrm>
              <a:off x="2892" y="3456"/>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prstClr val="black"/>
                  </a:solidFill>
                </a:rPr>
                <a:t>=</a:t>
              </a:r>
            </a:p>
          </p:txBody>
        </p:sp>
      </p:grpSp>
      <p:sp>
        <p:nvSpPr>
          <p:cNvPr id="65543" name="Text Box 14"/>
          <p:cNvSpPr txBox="1">
            <a:spLocks noChangeArrowheads="1"/>
          </p:cNvSpPr>
          <p:nvPr/>
        </p:nvSpPr>
        <p:spPr bwMode="auto">
          <a:xfrm>
            <a:off x="520700" y="1408113"/>
            <a:ext cx="2305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2D convolution</a:t>
            </a:r>
            <a:br>
              <a:rPr lang="en-US" altLang="en-US" dirty="0">
                <a:solidFill>
                  <a:prstClr val="black"/>
                </a:solidFill>
              </a:rPr>
            </a:br>
            <a:r>
              <a:rPr lang="en-US" altLang="en-US" dirty="0">
                <a:solidFill>
                  <a:prstClr val="black"/>
                </a:solidFill>
              </a:rPr>
              <a:t>(center location only)</a:t>
            </a:r>
          </a:p>
        </p:txBody>
      </p:sp>
      <p:sp>
        <p:nvSpPr>
          <p:cNvPr id="53256" name="Text Box 16"/>
          <p:cNvSpPr txBox="1">
            <a:spLocks noChangeArrowheads="1"/>
          </p:cNvSpPr>
          <p:nvPr/>
        </p:nvSpPr>
        <p:spPr bwMode="auto">
          <a:xfrm>
            <a:off x="7239000" y="6553200"/>
            <a:ext cx="1800225" cy="304800"/>
          </a:xfrm>
          <a:prstGeom prst="rect">
            <a:avLst/>
          </a:prstGeom>
          <a:noFill/>
          <a:ln w="9525">
            <a:noFill/>
            <a:miter lim="800000"/>
            <a:headEnd/>
            <a:tailEnd/>
          </a:ln>
        </p:spPr>
        <p:txBody>
          <a:bodyPr wrap="none">
            <a:spAutoFit/>
          </a:bodyPr>
          <a:lstStyle/>
          <a:p>
            <a:pPr>
              <a:defRPr/>
            </a:pPr>
            <a:r>
              <a:rPr lang="en-US" sz="1400">
                <a:solidFill>
                  <a:prstClr val="white">
                    <a:lumMod val="50000"/>
                  </a:prstClr>
                </a:solidFill>
                <a:cs typeface="Arial" panose="020B0604020202020204" pitchFamily="34" charset="0"/>
              </a:rPr>
              <a:t>Source: K. Grauman</a:t>
            </a:r>
          </a:p>
        </p:txBody>
      </p:sp>
      <p:sp>
        <p:nvSpPr>
          <p:cNvPr id="1037329" name="Text Box 17"/>
          <p:cNvSpPr txBox="1">
            <a:spLocks noChangeArrowheads="1"/>
          </p:cNvSpPr>
          <p:nvPr/>
        </p:nvSpPr>
        <p:spPr bwMode="auto">
          <a:xfrm>
            <a:off x="584200" y="2667000"/>
            <a:ext cx="21780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solidFill>
                  <a:prstClr val="black"/>
                </a:solidFill>
              </a:rPr>
              <a:t>The filter factors</a:t>
            </a:r>
            <a:br>
              <a:rPr lang="en-US" altLang="en-US">
                <a:solidFill>
                  <a:prstClr val="black"/>
                </a:solidFill>
              </a:rPr>
            </a:br>
            <a:r>
              <a:rPr lang="en-US" altLang="en-US">
                <a:solidFill>
                  <a:prstClr val="black"/>
                </a:solidFill>
              </a:rPr>
              <a:t>into a product of 1D</a:t>
            </a:r>
            <a:br>
              <a:rPr lang="en-US" altLang="en-US">
                <a:solidFill>
                  <a:prstClr val="black"/>
                </a:solidFill>
              </a:rPr>
            </a:br>
            <a:r>
              <a:rPr lang="en-US" altLang="en-US">
                <a:solidFill>
                  <a:prstClr val="black"/>
                </a:solidFill>
              </a:rPr>
              <a:t>filters:</a:t>
            </a:r>
          </a:p>
        </p:txBody>
      </p:sp>
      <p:sp>
        <p:nvSpPr>
          <p:cNvPr id="1037330" name="Text Box 18"/>
          <p:cNvSpPr txBox="1">
            <a:spLocks noChangeArrowheads="1"/>
          </p:cNvSpPr>
          <p:nvPr/>
        </p:nvSpPr>
        <p:spPr bwMode="auto">
          <a:xfrm>
            <a:off x="552450" y="4159250"/>
            <a:ext cx="2216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solidFill>
                  <a:prstClr val="black"/>
                </a:solidFill>
              </a:rPr>
              <a:t>Perform convolution</a:t>
            </a:r>
            <a:br>
              <a:rPr lang="en-US" altLang="en-US">
                <a:solidFill>
                  <a:prstClr val="black"/>
                </a:solidFill>
              </a:rPr>
            </a:br>
            <a:r>
              <a:rPr lang="en-US" altLang="en-US">
                <a:solidFill>
                  <a:prstClr val="black"/>
                </a:solidFill>
              </a:rPr>
              <a:t>along rows:</a:t>
            </a:r>
          </a:p>
        </p:txBody>
      </p:sp>
      <p:sp>
        <p:nvSpPr>
          <p:cNvPr id="1037331" name="Text Box 19"/>
          <p:cNvSpPr txBox="1">
            <a:spLocks noChangeArrowheads="1"/>
          </p:cNvSpPr>
          <p:nvPr/>
        </p:nvSpPr>
        <p:spPr bwMode="auto">
          <a:xfrm>
            <a:off x="152400" y="5454650"/>
            <a:ext cx="3054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solidFill>
                  <a:prstClr val="black"/>
                </a:solidFill>
              </a:rPr>
              <a:t>Followed by convolution</a:t>
            </a:r>
            <a:br>
              <a:rPr lang="en-US" altLang="en-US">
                <a:solidFill>
                  <a:prstClr val="black"/>
                </a:solidFill>
              </a:rPr>
            </a:br>
            <a:r>
              <a:rPr lang="en-US" altLang="en-US">
                <a:solidFill>
                  <a:prstClr val="black"/>
                </a:solidFill>
              </a:rPr>
              <a:t>along the remaining column:</a:t>
            </a:r>
          </a:p>
        </p:txBody>
      </p:sp>
      <p:sp>
        <p:nvSpPr>
          <p:cNvPr id="1037332" name="Rectangle 20"/>
          <p:cNvSpPr>
            <a:spLocks noChangeArrowheads="1"/>
          </p:cNvSpPr>
          <p:nvPr/>
        </p:nvSpPr>
        <p:spPr bwMode="auto">
          <a:xfrm>
            <a:off x="3392930" y="5172075"/>
            <a:ext cx="3657600" cy="1371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pic>
        <p:nvPicPr>
          <p:cNvPr id="19" name="Picture 8" descr="sep3"/>
          <p:cNvPicPr>
            <a:picLocks noChangeAspect="1" noChangeArrowheads="1"/>
          </p:cNvPicPr>
          <p:nvPr/>
        </p:nvPicPr>
        <p:blipFill rotWithShape="1">
          <a:blip r:embed="rId4">
            <a:extLst>
              <a:ext uri="{28A0092B-C50C-407E-A947-70E740481C1C}">
                <a14:useLocalDpi xmlns:a14="http://schemas.microsoft.com/office/drawing/2010/main" val="0"/>
              </a:ext>
            </a:extLst>
          </a:blip>
          <a:srcRect l="68843" t="48713"/>
          <a:stretch/>
        </p:blipFill>
        <p:spPr bwMode="auto">
          <a:xfrm>
            <a:off x="7778750" y="1124458"/>
            <a:ext cx="132080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1"/>
          <p:cNvSpPr txBox="1">
            <a:spLocks noChangeArrowheads="1"/>
          </p:cNvSpPr>
          <p:nvPr/>
        </p:nvSpPr>
        <p:spPr bwMode="auto">
          <a:xfrm>
            <a:off x="7518400" y="1472120"/>
            <a:ext cx="36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solidFill>
                  <a:prstClr val="black"/>
                </a:solidFill>
              </a:rPr>
              <a:t>=</a:t>
            </a:r>
          </a:p>
        </p:txBody>
      </p:sp>
      <p:sp>
        <p:nvSpPr>
          <p:cNvPr id="1037325" name="Rectangle 13"/>
          <p:cNvSpPr>
            <a:spLocks noChangeArrowheads="1"/>
          </p:cNvSpPr>
          <p:nvPr/>
        </p:nvSpPr>
        <p:spPr bwMode="auto">
          <a:xfrm>
            <a:off x="5721349" y="990600"/>
            <a:ext cx="3317875" cy="1600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pic>
        <p:nvPicPr>
          <p:cNvPr id="1037319" name="Picture 7" descr="sep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1950" y="2438400"/>
            <a:ext cx="3705225"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5612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3732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73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373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733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373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0373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29" grpId="0"/>
      <p:bldP spid="1037330" grpId="0"/>
      <p:bldP spid="1037331" grpId="0"/>
      <p:bldP spid="1037332" grpId="0" animBg="1"/>
      <p:bldP spid="103732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a:t>Separability</a:t>
            </a:r>
          </a:p>
        </p:txBody>
      </p:sp>
      <p:sp>
        <p:nvSpPr>
          <p:cNvPr id="66563" name="Content Placeholder 17"/>
          <p:cNvSpPr>
            <a:spLocks noGrp="1"/>
          </p:cNvSpPr>
          <p:nvPr>
            <p:ph idx="1"/>
          </p:nvPr>
        </p:nvSpPr>
        <p:spPr/>
        <p:txBody>
          <a:bodyPr>
            <a:normAutofit/>
          </a:bodyPr>
          <a:lstStyle/>
          <a:p>
            <a:pPr marL="0" indent="0">
              <a:buNone/>
            </a:pPr>
            <a:r>
              <a:rPr lang="en-US" altLang="en-US" dirty="0"/>
              <a:t>Why is </a:t>
            </a:r>
            <a:r>
              <a:rPr lang="en-US" altLang="en-US" dirty="0" err="1"/>
              <a:t>separability</a:t>
            </a:r>
            <a:r>
              <a:rPr lang="en-US" altLang="en-US" dirty="0"/>
              <a:t> useful in practice?</a:t>
            </a:r>
          </a:p>
          <a:p>
            <a:pPr>
              <a:buFontTx/>
              <a:buChar char="•"/>
            </a:pPr>
            <a:endParaRPr lang="en-US" altLang="en-US" dirty="0"/>
          </a:p>
          <a:p>
            <a:pPr marL="0" indent="0">
              <a:buNone/>
            </a:pPr>
            <a:r>
              <a:rPr lang="en-US" altLang="en-US" dirty="0" err="1"/>
              <a:t>MxN</a:t>
            </a:r>
            <a:r>
              <a:rPr lang="en-US" altLang="en-US" dirty="0"/>
              <a:t> image, </a:t>
            </a:r>
            <a:r>
              <a:rPr lang="en-US" altLang="en-US" dirty="0" err="1"/>
              <a:t>PxQ</a:t>
            </a:r>
            <a:r>
              <a:rPr lang="en-US" altLang="en-US" dirty="0"/>
              <a:t> filter</a:t>
            </a:r>
          </a:p>
          <a:p>
            <a:pPr>
              <a:buFontTx/>
              <a:buChar char="•"/>
            </a:pPr>
            <a:r>
              <a:rPr lang="en-US" altLang="en-US" dirty="0"/>
              <a:t>2D convolution: ~MNPQ</a:t>
            </a:r>
            <a:r>
              <a:rPr lang="en-US" altLang="en-US" baseline="30000" dirty="0"/>
              <a:t>	    </a:t>
            </a:r>
            <a:r>
              <a:rPr lang="en-US" altLang="en-US" dirty="0"/>
              <a:t>multiply-adds</a:t>
            </a:r>
          </a:p>
          <a:p>
            <a:pPr>
              <a:buFontTx/>
              <a:buChar char="•"/>
            </a:pPr>
            <a:r>
              <a:rPr lang="en-US" altLang="en-US" dirty="0"/>
              <a:t>Separable 2D:    ~MN(P+Q) multiply-adds</a:t>
            </a:r>
          </a:p>
          <a:p>
            <a:pPr>
              <a:buFontTx/>
              <a:buChar char="•"/>
            </a:pPr>
            <a:endParaRPr lang="en-US" altLang="en-US" dirty="0"/>
          </a:p>
          <a:p>
            <a:pPr marL="0" indent="0">
              <a:buNone/>
            </a:pPr>
            <a:r>
              <a:rPr lang="en-US" altLang="en-US" dirty="0"/>
              <a:t>Speed up = PQ/(P+Q)</a:t>
            </a:r>
          </a:p>
          <a:p>
            <a:pPr marL="0" indent="0">
              <a:buNone/>
            </a:pPr>
            <a:r>
              <a:rPr lang="en-US" altLang="en-US" dirty="0"/>
              <a:t>9x9 filter = ~4.5x faster</a:t>
            </a:r>
          </a:p>
        </p:txBody>
      </p:sp>
    </p:spTree>
    <p:extLst>
      <p:ext uri="{BB962C8B-B14F-4D97-AF65-F5344CB8AC3E}">
        <p14:creationId xmlns:p14="http://schemas.microsoft.com/office/powerpoint/2010/main" val="338261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563">
                                            <p:txEl>
                                              <p:pRg st="2" end="2"/>
                                            </p:txEl>
                                          </p:spTgt>
                                        </p:tgtEl>
                                        <p:attrNameLst>
                                          <p:attrName>style.visibility</p:attrName>
                                        </p:attrNameLst>
                                      </p:cBhvr>
                                      <p:to>
                                        <p:strVal val="visible"/>
                                      </p:to>
                                    </p:set>
                                    <p:animEffect transition="in" filter="fade">
                                      <p:cBhvr>
                                        <p:cTn id="7" dur="500"/>
                                        <p:tgtEl>
                                          <p:spTgt spid="6656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6563">
                                            <p:txEl>
                                              <p:pRg st="3" end="3"/>
                                            </p:txEl>
                                          </p:spTgt>
                                        </p:tgtEl>
                                        <p:attrNameLst>
                                          <p:attrName>style.visibility</p:attrName>
                                        </p:attrNameLst>
                                      </p:cBhvr>
                                      <p:to>
                                        <p:strVal val="visible"/>
                                      </p:to>
                                    </p:set>
                                    <p:animEffect transition="in" filter="fade">
                                      <p:cBhvr>
                                        <p:cTn id="10" dur="500"/>
                                        <p:tgtEl>
                                          <p:spTgt spid="6656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6563">
                                            <p:txEl>
                                              <p:pRg st="4" end="4"/>
                                            </p:txEl>
                                          </p:spTgt>
                                        </p:tgtEl>
                                        <p:attrNameLst>
                                          <p:attrName>style.visibility</p:attrName>
                                        </p:attrNameLst>
                                      </p:cBhvr>
                                      <p:to>
                                        <p:strVal val="visible"/>
                                      </p:to>
                                    </p:set>
                                    <p:animEffect transition="in" filter="fade">
                                      <p:cBhvr>
                                        <p:cTn id="13" dur="500"/>
                                        <p:tgtEl>
                                          <p:spTgt spid="6656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6563">
                                            <p:txEl>
                                              <p:pRg st="6" end="6"/>
                                            </p:txEl>
                                          </p:spTgt>
                                        </p:tgtEl>
                                        <p:attrNameLst>
                                          <p:attrName>style.visibility</p:attrName>
                                        </p:attrNameLst>
                                      </p:cBhvr>
                                      <p:to>
                                        <p:strVal val="visible"/>
                                      </p:to>
                                    </p:set>
                                    <p:animEffect transition="in" filter="fade">
                                      <p:cBhvr>
                                        <p:cTn id="18" dur="500"/>
                                        <p:tgtEl>
                                          <p:spTgt spid="6656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6563">
                                            <p:txEl>
                                              <p:pRg st="7" end="7"/>
                                            </p:txEl>
                                          </p:spTgt>
                                        </p:tgtEl>
                                        <p:attrNameLst>
                                          <p:attrName>style.visibility</p:attrName>
                                        </p:attrNameLst>
                                      </p:cBhvr>
                                      <p:to>
                                        <p:strVal val="visible"/>
                                      </p:to>
                                    </p:set>
                                    <p:animEffect transition="in" filter="fade">
                                      <p:cBhvr>
                                        <p:cTn id="21" dur="500"/>
                                        <p:tgtEl>
                                          <p:spTgt spid="665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1"/>
          </p:nvPr>
        </p:nvSpPr>
        <p:spPr>
          <a:xfrm>
            <a:off x="685800" y="762000"/>
            <a:ext cx="8229600" cy="4724400"/>
          </a:xfrm>
        </p:spPr>
        <p:txBody>
          <a:bodyPr/>
          <a:lstStyle/>
          <a:p>
            <a:pPr eaLnBrk="1" hangingPunct="1">
              <a:buFont typeface="Arial" panose="020B0604020202020204" pitchFamily="34" charset="0"/>
              <a:buNone/>
            </a:pPr>
            <a:endParaRPr lang="en-US" altLang="en-US" sz="3600" dirty="0"/>
          </a:p>
          <a:p>
            <a:pPr eaLnBrk="1" hangingPunct="1">
              <a:buFont typeface="Arial" panose="020B0604020202020204" pitchFamily="34" charset="0"/>
              <a:buNone/>
            </a:pPr>
            <a:r>
              <a:rPr lang="en-US" altLang="en-US" sz="3600" dirty="0"/>
              <a:t>How big should the filter be?</a:t>
            </a:r>
          </a:p>
          <a:p>
            <a:pPr eaLnBrk="1" hangingPunct="1"/>
            <a:r>
              <a:rPr lang="en-US" altLang="en-US" sz="2800" dirty="0"/>
              <a:t>Values at edges should be near zero</a:t>
            </a:r>
          </a:p>
          <a:p>
            <a:pPr eaLnBrk="1" hangingPunct="1"/>
            <a:r>
              <a:rPr lang="en-US" altLang="en-US" sz="2800" dirty="0"/>
              <a:t>Gaussians have infinite extent…</a:t>
            </a:r>
          </a:p>
          <a:p>
            <a:pPr eaLnBrk="1" hangingPunct="1"/>
            <a:r>
              <a:rPr lang="en-US" altLang="en-US" sz="2800" dirty="0"/>
              <a:t>Rule of thumb for Gaussian: set filter half-width to about 3 </a:t>
            </a:r>
            <a:r>
              <a:rPr lang="en-US" altLang="en-US" sz="2800" i="1" dirty="0"/>
              <a:t>σ</a:t>
            </a:r>
            <a:endParaRPr lang="en-US" altLang="en-US" sz="2800" dirty="0"/>
          </a:p>
          <a:p>
            <a:pPr eaLnBrk="1" hangingPunct="1"/>
            <a:endParaRPr lang="en-US" altLang="en-US" sz="2800" dirty="0"/>
          </a:p>
        </p:txBody>
      </p:sp>
      <p:sp>
        <p:nvSpPr>
          <p:cNvPr id="68611" name="Picture 4"/>
          <p:cNvSpPr>
            <a:spLocks noChangeAspect="1" noChangeArrowheads="1"/>
          </p:cNvSpPr>
          <p:nvPr/>
        </p:nvSpPr>
        <p:spPr bwMode="auto">
          <a:xfrm>
            <a:off x="2438400" y="2895600"/>
            <a:ext cx="4267200"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solidFill>
                <a:prstClr val="black"/>
              </a:solidFill>
            </a:endParaRPr>
          </a:p>
        </p:txBody>
      </p:sp>
      <p:sp>
        <p:nvSpPr>
          <p:cNvPr id="68612" name="Rectangle 2"/>
          <p:cNvSpPr>
            <a:spLocks noGrp="1" noChangeArrowheads="1"/>
          </p:cNvSpPr>
          <p:nvPr>
            <p:ph type="title"/>
          </p:nvPr>
        </p:nvSpPr>
        <p:spPr/>
        <p:txBody>
          <a:bodyPr/>
          <a:lstStyle/>
          <a:p>
            <a:r>
              <a:rPr lang="en-US" altLang="en-US"/>
              <a:t>Practical matters</a:t>
            </a:r>
          </a:p>
        </p:txBody>
      </p:sp>
      <p:sp>
        <p:nvSpPr>
          <p:cNvPr id="5" name="Rectangle 4"/>
          <p:cNvSpPr/>
          <p:nvPr/>
        </p:nvSpPr>
        <p:spPr>
          <a:xfrm>
            <a:off x="8276856" y="6573913"/>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5037460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a:t>Practical matters</a:t>
            </a:r>
          </a:p>
        </p:txBody>
      </p:sp>
      <p:sp>
        <p:nvSpPr>
          <p:cNvPr id="69635" name="Rectangle 3"/>
          <p:cNvSpPr>
            <a:spLocks noGrp="1" noChangeArrowheads="1"/>
          </p:cNvSpPr>
          <p:nvPr>
            <p:ph type="body" idx="1"/>
          </p:nvPr>
        </p:nvSpPr>
        <p:spPr/>
        <p:txBody>
          <a:bodyPr/>
          <a:lstStyle/>
          <a:p>
            <a:pPr marL="0" indent="0">
              <a:buNone/>
            </a:pPr>
            <a:r>
              <a:rPr lang="en-US" altLang="en-US" dirty="0"/>
              <a:t>What about near the edge?</a:t>
            </a:r>
          </a:p>
          <a:p>
            <a:pPr lvl="1"/>
            <a:r>
              <a:rPr lang="en-US" altLang="en-US" dirty="0"/>
              <a:t>The filter window falls off the edge of the image</a:t>
            </a:r>
          </a:p>
          <a:p>
            <a:pPr lvl="1"/>
            <a:r>
              <a:rPr lang="en-US" altLang="en-US" dirty="0"/>
              <a:t>Need to extrapolate</a:t>
            </a:r>
          </a:p>
          <a:p>
            <a:pPr lvl="1"/>
            <a:r>
              <a:rPr lang="en-US" altLang="en-US" dirty="0"/>
              <a:t>methods:</a:t>
            </a:r>
          </a:p>
          <a:p>
            <a:pPr lvl="2"/>
            <a:r>
              <a:rPr lang="en-US" altLang="en-US" dirty="0"/>
              <a:t>clip filter (black)</a:t>
            </a:r>
          </a:p>
          <a:p>
            <a:pPr lvl="2"/>
            <a:r>
              <a:rPr lang="en-US" altLang="en-US" dirty="0"/>
              <a:t>wrap around</a:t>
            </a:r>
          </a:p>
          <a:p>
            <a:pPr lvl="2"/>
            <a:r>
              <a:rPr lang="en-US" altLang="en-US" dirty="0"/>
              <a:t>copy edge</a:t>
            </a:r>
          </a:p>
          <a:p>
            <a:pPr lvl="2"/>
            <a:r>
              <a:rPr lang="en-US" altLang="en-US" dirty="0"/>
              <a:t>reflect across edge</a:t>
            </a:r>
          </a:p>
        </p:txBody>
      </p:sp>
      <p:pic>
        <p:nvPicPr>
          <p:cNvPr id="696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5"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6"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7"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8"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9"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0"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1"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2" name="Picture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9" name="Text Box 17"/>
          <p:cNvSpPr txBox="1">
            <a:spLocks noChangeArrowheads="1"/>
          </p:cNvSpPr>
          <p:nvPr/>
        </p:nvSpPr>
        <p:spPr bwMode="auto">
          <a:xfrm>
            <a:off x="7162800" y="6553200"/>
            <a:ext cx="1898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solidFill>
                  <a:prstClr val="black"/>
                </a:solidFill>
              </a:rPr>
              <a:t>Source: S. Marschner</a:t>
            </a:r>
          </a:p>
        </p:txBody>
      </p:sp>
    </p:spTree>
    <p:extLst>
      <p:ext uri="{BB962C8B-B14F-4D97-AF65-F5344CB8AC3E}">
        <p14:creationId xmlns:p14="http://schemas.microsoft.com/office/powerpoint/2010/main" val="567916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407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407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1407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1407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1407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14074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14074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14074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114074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114075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114075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11407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914400"/>
          </a:xfrm>
        </p:spPr>
        <p:txBody>
          <a:bodyPr>
            <a:normAutofit fontScale="90000"/>
          </a:bodyPr>
          <a:lstStyle/>
          <a:p>
            <a:r>
              <a:rPr lang="en-US" dirty="0"/>
              <a:t>Convolution in Convolutional Neural Networks</a:t>
            </a:r>
          </a:p>
        </p:txBody>
      </p:sp>
      <p:sp>
        <p:nvSpPr>
          <p:cNvPr id="3" name="Content Placeholder 2"/>
          <p:cNvSpPr>
            <a:spLocks noGrp="1"/>
          </p:cNvSpPr>
          <p:nvPr>
            <p:ph idx="1"/>
          </p:nvPr>
        </p:nvSpPr>
        <p:spPr/>
        <p:txBody>
          <a:bodyPr/>
          <a:lstStyle/>
          <a:p>
            <a:r>
              <a:rPr lang="en-US" dirty="0"/>
              <a:t>Convolution is the basic operation in CNNs</a:t>
            </a:r>
          </a:p>
          <a:p>
            <a:r>
              <a:rPr lang="en-US" dirty="0"/>
              <a:t>Learning convolution kernels allows us to learn which `features’ provide useful information in images.</a:t>
            </a:r>
          </a:p>
        </p:txBody>
      </p:sp>
    </p:spTree>
    <p:extLst>
      <p:ext uri="{BB962C8B-B14F-4D97-AF65-F5344CB8AC3E}">
        <p14:creationId xmlns:p14="http://schemas.microsoft.com/office/powerpoint/2010/main" val="33647567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Sobel filter visualization</a:t>
            </a:r>
          </a:p>
        </p:txBody>
      </p:sp>
      <p:sp>
        <p:nvSpPr>
          <p:cNvPr id="3" name="Content Placeholder 2"/>
          <p:cNvSpPr>
            <a:spLocks noGrp="1"/>
          </p:cNvSpPr>
          <p:nvPr>
            <p:ph idx="1"/>
          </p:nvPr>
        </p:nvSpPr>
        <p:spPr/>
        <p:txBody>
          <a:bodyPr>
            <a:normAutofit/>
          </a:bodyPr>
          <a:lstStyle/>
          <a:p>
            <a:r>
              <a:rPr lang="en-US" dirty="0"/>
              <a:t>What happens to negative numbers?</a:t>
            </a:r>
          </a:p>
          <a:p>
            <a:endParaRPr lang="en-US" dirty="0"/>
          </a:p>
          <a:p>
            <a:r>
              <a:rPr lang="en-US" dirty="0"/>
              <a:t>For visualization:</a:t>
            </a:r>
          </a:p>
          <a:p>
            <a:pPr lvl="1"/>
            <a:r>
              <a:rPr lang="en-US" dirty="0"/>
              <a:t>Shift image + 0.5</a:t>
            </a:r>
          </a:p>
          <a:p>
            <a:pPr lvl="1"/>
            <a:r>
              <a:rPr lang="en-US" dirty="0"/>
              <a:t>If gradients are small, scale edge response</a:t>
            </a:r>
          </a:p>
        </p:txBody>
      </p:sp>
    </p:spTree>
    <p:extLst>
      <p:ext uri="{BB962C8B-B14F-4D97-AF65-F5344CB8AC3E}">
        <p14:creationId xmlns:p14="http://schemas.microsoft.com/office/powerpoint/2010/main" val="38106095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EEE00B-84AD-463E-BA25-C87D0B0FD02C}"/>
              </a:ext>
            </a:extLst>
          </p:cNvPr>
          <p:cNvPicPr>
            <a:picLocks noChangeAspect="1"/>
          </p:cNvPicPr>
          <p:nvPr/>
        </p:nvPicPr>
        <p:blipFill>
          <a:blip r:embed="rId2"/>
          <a:stretch>
            <a:fillRect/>
          </a:stretch>
        </p:blipFill>
        <p:spPr>
          <a:xfrm>
            <a:off x="3345123" y="2736692"/>
            <a:ext cx="2533911" cy="3359308"/>
          </a:xfrm>
          <a:prstGeom prst="rect">
            <a:avLst/>
          </a:prstGeom>
        </p:spPr>
      </p:pic>
      <p:pic>
        <p:nvPicPr>
          <p:cNvPr id="5" name="Picture 4">
            <a:extLst>
              <a:ext uri="{FF2B5EF4-FFF2-40B4-BE49-F238E27FC236}">
                <a16:creationId xmlns:a16="http://schemas.microsoft.com/office/drawing/2014/main" id="{2D99D8A8-0202-427E-A88B-51F2B3F98708}"/>
              </a:ext>
            </a:extLst>
          </p:cNvPr>
          <p:cNvPicPr>
            <a:picLocks noChangeAspect="1"/>
          </p:cNvPicPr>
          <p:nvPr/>
        </p:nvPicPr>
        <p:blipFill>
          <a:blip r:embed="rId3"/>
          <a:stretch>
            <a:fillRect/>
          </a:stretch>
        </p:blipFill>
        <p:spPr>
          <a:xfrm>
            <a:off x="533400" y="2736692"/>
            <a:ext cx="2522367" cy="3359308"/>
          </a:xfrm>
          <a:prstGeom prst="rect">
            <a:avLst/>
          </a:prstGeom>
        </p:spPr>
      </p:pic>
      <p:pic>
        <p:nvPicPr>
          <p:cNvPr id="6" name="Picture 5">
            <a:extLst>
              <a:ext uri="{FF2B5EF4-FFF2-40B4-BE49-F238E27FC236}">
                <a16:creationId xmlns:a16="http://schemas.microsoft.com/office/drawing/2014/main" id="{FD96AF30-4362-4F7E-9854-FE7FF71A9613}"/>
              </a:ext>
            </a:extLst>
          </p:cNvPr>
          <p:cNvPicPr>
            <a:picLocks noChangeAspect="1"/>
          </p:cNvPicPr>
          <p:nvPr/>
        </p:nvPicPr>
        <p:blipFill>
          <a:blip r:embed="rId4"/>
          <a:stretch>
            <a:fillRect/>
          </a:stretch>
        </p:blipFill>
        <p:spPr>
          <a:xfrm>
            <a:off x="6168391" y="2736692"/>
            <a:ext cx="2536856" cy="3359308"/>
          </a:xfrm>
          <a:prstGeom prst="rect">
            <a:avLst/>
          </a:prstGeom>
        </p:spPr>
      </p:pic>
      <p:sp>
        <p:nvSpPr>
          <p:cNvPr id="7" name="Rectangle 6">
            <a:extLst>
              <a:ext uri="{FF2B5EF4-FFF2-40B4-BE49-F238E27FC236}">
                <a16:creationId xmlns:a16="http://schemas.microsoft.com/office/drawing/2014/main" id="{679E4604-CA7E-4B24-8BA6-CBB1139B2294}"/>
              </a:ext>
            </a:extLst>
          </p:cNvPr>
          <p:cNvSpPr/>
          <p:nvPr/>
        </p:nvSpPr>
        <p:spPr>
          <a:xfrm>
            <a:off x="5960959" y="2291160"/>
            <a:ext cx="3217547"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plt.imshow</a:t>
            </a: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h + 0.5 );</a:t>
            </a:r>
          </a:p>
        </p:txBody>
      </p:sp>
      <p:sp>
        <p:nvSpPr>
          <p:cNvPr id="8" name="Rectangle 7">
            <a:extLst>
              <a:ext uri="{FF2B5EF4-FFF2-40B4-BE49-F238E27FC236}">
                <a16:creationId xmlns:a16="http://schemas.microsoft.com/office/drawing/2014/main" id="{7122AB32-12D4-49B1-B557-5F7085E628AE}"/>
              </a:ext>
            </a:extLst>
          </p:cNvPr>
          <p:cNvSpPr/>
          <p:nvPr/>
        </p:nvSpPr>
        <p:spPr>
          <a:xfrm>
            <a:off x="3488636" y="2291160"/>
            <a:ext cx="2390398"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plt.imshow</a:t>
            </a: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h );</a:t>
            </a:r>
          </a:p>
        </p:txBody>
      </p:sp>
      <p:sp>
        <p:nvSpPr>
          <p:cNvPr id="9" name="Rectangle 8">
            <a:extLst>
              <a:ext uri="{FF2B5EF4-FFF2-40B4-BE49-F238E27FC236}">
                <a16:creationId xmlns:a16="http://schemas.microsoft.com/office/drawing/2014/main" id="{C2B8D5CD-0939-4BF3-81BA-FA90EBEA5529}"/>
              </a:ext>
            </a:extLst>
          </p:cNvPr>
          <p:cNvSpPr/>
          <p:nvPr/>
        </p:nvSpPr>
        <p:spPr>
          <a:xfrm>
            <a:off x="157482" y="152400"/>
            <a:ext cx="8681718"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&gt;&gt; I = img_to_float32( </a:t>
            </a:r>
            <a:r>
              <a:rPr kumimoji="0" lang="en-US" sz="1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io.imread</a:t>
            </a: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‘luke.jpg’ )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&gt;&gt; h = convolve2d( I, </a:t>
            </a:r>
            <a:r>
              <a:rPr kumimoji="0" lang="en-US" sz="1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sobelKernel</a:t>
            </a:r>
            <a:r>
              <a:rPr kumimoji="0" lang="en-US" sz="1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p>
        </p:txBody>
      </p:sp>
      <p:grpSp>
        <p:nvGrpSpPr>
          <p:cNvPr id="10" name="Group 5">
            <a:extLst>
              <a:ext uri="{FF2B5EF4-FFF2-40B4-BE49-F238E27FC236}">
                <a16:creationId xmlns:a16="http://schemas.microsoft.com/office/drawing/2014/main" id="{28265E47-A460-47C2-AACE-AB71B88A3212}"/>
              </a:ext>
            </a:extLst>
          </p:cNvPr>
          <p:cNvGrpSpPr>
            <a:grpSpLocks noChangeAspect="1"/>
          </p:cNvGrpSpPr>
          <p:nvPr/>
        </p:nvGrpSpPr>
        <p:grpSpPr bwMode="auto">
          <a:xfrm>
            <a:off x="7595868" y="87867"/>
            <a:ext cx="1390650" cy="1371600"/>
            <a:chOff x="144" y="144"/>
            <a:chExt cx="1152" cy="1136"/>
          </a:xfrm>
        </p:grpSpPr>
        <p:sp>
          <p:nvSpPr>
            <p:cNvPr id="11" name="Rectangle 6">
              <a:extLst>
                <a:ext uri="{FF2B5EF4-FFF2-40B4-BE49-F238E27FC236}">
                  <a16:creationId xmlns:a16="http://schemas.microsoft.com/office/drawing/2014/main" id="{BB05F2ED-BC11-4603-878E-AF8EE0ABB6DE}"/>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7">
              <a:extLst>
                <a:ext uri="{FF2B5EF4-FFF2-40B4-BE49-F238E27FC236}">
                  <a16:creationId xmlns:a16="http://schemas.microsoft.com/office/drawing/2014/main" id="{CD8A39C0-3982-40BC-A925-65DA0105AB3E}"/>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13" name="Rectangle 8">
              <a:extLst>
                <a:ext uri="{FF2B5EF4-FFF2-40B4-BE49-F238E27FC236}">
                  <a16:creationId xmlns:a16="http://schemas.microsoft.com/office/drawing/2014/main" id="{F324E7F4-D761-4E00-9FC9-F839F79191D2}"/>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9">
              <a:extLst>
                <a:ext uri="{FF2B5EF4-FFF2-40B4-BE49-F238E27FC236}">
                  <a16:creationId xmlns:a16="http://schemas.microsoft.com/office/drawing/2014/main" id="{839B1CF4-FEFE-4C58-B41B-EFAC042FA4C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15" name="Rectangle 10">
              <a:extLst>
                <a:ext uri="{FF2B5EF4-FFF2-40B4-BE49-F238E27FC236}">
                  <a16:creationId xmlns:a16="http://schemas.microsoft.com/office/drawing/2014/main" id="{1302E3AD-8866-4994-A67A-CC44E4DBB67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16" name="Rectangle 11">
              <a:extLst>
                <a:ext uri="{FF2B5EF4-FFF2-40B4-BE49-F238E27FC236}">
                  <a16:creationId xmlns:a16="http://schemas.microsoft.com/office/drawing/2014/main" id="{C9A5D2C2-E142-46B1-A966-DC5EC76E7AAE}"/>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0</a:t>
              </a:r>
            </a:p>
          </p:txBody>
        </p:sp>
        <p:sp>
          <p:nvSpPr>
            <p:cNvPr id="17" name="Rectangle 12">
              <a:extLst>
                <a:ext uri="{FF2B5EF4-FFF2-40B4-BE49-F238E27FC236}">
                  <a16:creationId xmlns:a16="http://schemas.microsoft.com/office/drawing/2014/main" id="{43EE856C-4874-4005-BDB9-747B665B6017}"/>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8" name="Rectangle 13">
              <a:extLst>
                <a:ext uri="{FF2B5EF4-FFF2-40B4-BE49-F238E27FC236}">
                  <a16:creationId xmlns:a16="http://schemas.microsoft.com/office/drawing/2014/main" id="{98866269-65FF-4063-8EEF-364434113D3C}"/>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2</a:t>
              </a:r>
            </a:p>
          </p:txBody>
        </p:sp>
        <p:sp>
          <p:nvSpPr>
            <p:cNvPr id="19" name="Rectangle 14">
              <a:extLst>
                <a:ext uri="{FF2B5EF4-FFF2-40B4-BE49-F238E27FC236}">
                  <a16:creationId xmlns:a16="http://schemas.microsoft.com/office/drawing/2014/main" id="{040CA1C7-0768-4A56-A81C-36E58C899D2A}"/>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20" name="Line 15">
              <a:extLst>
                <a:ext uri="{FF2B5EF4-FFF2-40B4-BE49-F238E27FC236}">
                  <a16:creationId xmlns:a16="http://schemas.microsoft.com/office/drawing/2014/main" id="{4EF5FC48-C87B-45B1-8DA1-54A7BE405641}"/>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16">
              <a:extLst>
                <a:ext uri="{FF2B5EF4-FFF2-40B4-BE49-F238E27FC236}">
                  <a16:creationId xmlns:a16="http://schemas.microsoft.com/office/drawing/2014/main" id="{52B42026-91EF-4A34-BBEC-EE995D9CA0B3}"/>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17">
              <a:extLst>
                <a:ext uri="{FF2B5EF4-FFF2-40B4-BE49-F238E27FC236}">
                  <a16:creationId xmlns:a16="http://schemas.microsoft.com/office/drawing/2014/main" id="{2D025D6E-1169-41EF-BB51-E37A8AFA4E9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3" name="Line 18">
              <a:extLst>
                <a:ext uri="{FF2B5EF4-FFF2-40B4-BE49-F238E27FC236}">
                  <a16:creationId xmlns:a16="http://schemas.microsoft.com/office/drawing/2014/main" id="{E0C2246C-D3A9-4A1F-B09A-2FA6CDA7EFB1}"/>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4" name="Line 19">
              <a:extLst>
                <a:ext uri="{FF2B5EF4-FFF2-40B4-BE49-F238E27FC236}">
                  <a16:creationId xmlns:a16="http://schemas.microsoft.com/office/drawing/2014/main" id="{C1503B57-E4CB-48BA-9C69-A95119DD8DF2}"/>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5" name="Line 20">
              <a:extLst>
                <a:ext uri="{FF2B5EF4-FFF2-40B4-BE49-F238E27FC236}">
                  <a16:creationId xmlns:a16="http://schemas.microsoft.com/office/drawing/2014/main" id="{63D71736-0FD4-4717-BF18-46FCCEFAC521}"/>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6" name="Line 21">
              <a:extLst>
                <a:ext uri="{FF2B5EF4-FFF2-40B4-BE49-F238E27FC236}">
                  <a16:creationId xmlns:a16="http://schemas.microsoft.com/office/drawing/2014/main" id="{7C5991ED-9DC7-4E5A-873F-E4455FA63D72}"/>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7" name="Line 22">
              <a:extLst>
                <a:ext uri="{FF2B5EF4-FFF2-40B4-BE49-F238E27FC236}">
                  <a16:creationId xmlns:a16="http://schemas.microsoft.com/office/drawing/2014/main" id="{6B017223-F435-4A13-8237-522D15A017D8}"/>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sp>
        <p:nvSpPr>
          <p:cNvPr id="28" name="TextBox 27">
            <a:extLst>
              <a:ext uri="{FF2B5EF4-FFF2-40B4-BE49-F238E27FC236}">
                <a16:creationId xmlns:a16="http://schemas.microsoft.com/office/drawing/2014/main" id="{B7965189-6F4A-42B6-A6C2-4B9200875811}"/>
              </a:ext>
            </a:extLst>
          </p:cNvPr>
          <p:cNvSpPr txBox="1">
            <a:spLocks noChangeArrowheads="1"/>
          </p:cNvSpPr>
          <p:nvPr/>
        </p:nvSpPr>
        <p:spPr bwMode="auto">
          <a:xfrm>
            <a:off x="7930547" y="1515717"/>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prstClr val="black"/>
                </a:solidFill>
              </a:rPr>
              <a:t>Sobel</a:t>
            </a:r>
          </a:p>
        </p:txBody>
      </p:sp>
    </p:spTree>
    <p:extLst>
      <p:ext uri="{BB962C8B-B14F-4D97-AF65-F5344CB8AC3E}">
        <p14:creationId xmlns:p14="http://schemas.microsoft.com/office/powerpoint/2010/main" val="20483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DE09E-2C3A-4418-A069-E90DEEFF1F43}"/>
              </a:ext>
            </a:extLst>
          </p:cNvPr>
          <p:cNvSpPr>
            <a:spLocks noGrp="1"/>
          </p:cNvSpPr>
          <p:nvPr>
            <p:ph type="title"/>
          </p:nvPr>
        </p:nvSpPr>
        <p:spPr>
          <a:xfrm>
            <a:off x="1600200" y="914400"/>
            <a:ext cx="3543300" cy="914400"/>
          </a:xfrm>
        </p:spPr>
        <p:txBody>
          <a:bodyPr>
            <a:normAutofit/>
          </a:bodyPr>
          <a:lstStyle/>
          <a:p>
            <a:r>
              <a:rPr lang="en-US" sz="2400" dirty="0">
                <a:latin typeface="Courier New" panose="02070309020205020404" pitchFamily="49" charset="0"/>
                <a:cs typeface="Courier New" panose="02070309020205020404" pitchFamily="49" charset="0"/>
              </a:rPr>
              <a:t>h(:,:,1) &lt; 0                 </a:t>
            </a:r>
          </a:p>
        </p:txBody>
      </p:sp>
      <p:pic>
        <p:nvPicPr>
          <p:cNvPr id="4" name="Picture 3">
            <a:extLst>
              <a:ext uri="{FF2B5EF4-FFF2-40B4-BE49-F238E27FC236}">
                <a16:creationId xmlns:a16="http://schemas.microsoft.com/office/drawing/2014/main" id="{2325D27A-D6F6-4464-926A-063A09C63F9C}"/>
              </a:ext>
            </a:extLst>
          </p:cNvPr>
          <p:cNvPicPr>
            <a:picLocks noChangeAspect="1"/>
          </p:cNvPicPr>
          <p:nvPr/>
        </p:nvPicPr>
        <p:blipFill>
          <a:blip r:embed="rId2"/>
          <a:stretch>
            <a:fillRect/>
          </a:stretch>
        </p:blipFill>
        <p:spPr>
          <a:xfrm>
            <a:off x="1295400" y="1828800"/>
            <a:ext cx="2990491" cy="3962400"/>
          </a:xfrm>
          <a:prstGeom prst="rect">
            <a:avLst/>
          </a:prstGeom>
        </p:spPr>
      </p:pic>
      <p:pic>
        <p:nvPicPr>
          <p:cNvPr id="5" name="Picture 4">
            <a:extLst>
              <a:ext uri="{FF2B5EF4-FFF2-40B4-BE49-F238E27FC236}">
                <a16:creationId xmlns:a16="http://schemas.microsoft.com/office/drawing/2014/main" id="{63580AFE-6914-4E5D-BC2A-9260FF705EC1}"/>
              </a:ext>
            </a:extLst>
          </p:cNvPr>
          <p:cNvPicPr>
            <a:picLocks noChangeAspect="1"/>
          </p:cNvPicPr>
          <p:nvPr/>
        </p:nvPicPr>
        <p:blipFill>
          <a:blip r:embed="rId3"/>
          <a:stretch>
            <a:fillRect/>
          </a:stretch>
        </p:blipFill>
        <p:spPr>
          <a:xfrm>
            <a:off x="4876800" y="1828800"/>
            <a:ext cx="2971800" cy="3939835"/>
          </a:xfrm>
          <a:prstGeom prst="rect">
            <a:avLst/>
          </a:prstGeom>
        </p:spPr>
      </p:pic>
      <p:sp>
        <p:nvSpPr>
          <p:cNvPr id="6" name="Title 1">
            <a:extLst>
              <a:ext uri="{FF2B5EF4-FFF2-40B4-BE49-F238E27FC236}">
                <a16:creationId xmlns:a16="http://schemas.microsoft.com/office/drawing/2014/main" id="{6D89AF75-12EB-45DB-845A-0D66101C83B5}"/>
              </a:ext>
            </a:extLst>
          </p:cNvPr>
          <p:cNvSpPr txBox="1">
            <a:spLocks/>
          </p:cNvSpPr>
          <p:nvPr/>
        </p:nvSpPr>
        <p:spPr bwMode="auto">
          <a:xfrm>
            <a:off x="5177790" y="914400"/>
            <a:ext cx="2819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urier New" panose="02070309020205020404" pitchFamily="49" charset="0"/>
                <a:ea typeface="+mj-ea"/>
                <a:cs typeface="Courier New" panose="02070309020205020404" pitchFamily="49" charset="0"/>
              </a:rPr>
              <a:t>h(:,:,1) &gt; 0                 </a:t>
            </a:r>
          </a:p>
        </p:txBody>
      </p:sp>
    </p:spTree>
    <p:extLst>
      <p:ext uri="{BB962C8B-B14F-4D97-AF65-F5344CB8AC3E}">
        <p14:creationId xmlns:p14="http://schemas.microsoft.com/office/powerpoint/2010/main" val="11244865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Think-Pair-Share</a:t>
            </a:r>
          </a:p>
        </p:txBody>
      </p:sp>
      <p:pic>
        <p:nvPicPr>
          <p:cNvPr id="27652" name="Picture 3" descr="C:\Users\Hoiem\Documents\Classes\Computational Photography - Fall 2010\lectures\figs\filters\fil_pairs\sobel_gaus.png"/>
          <p:cNvPicPr>
            <a:picLocks noChangeAspect="1" noChangeArrowheads="1"/>
          </p:cNvPicPr>
          <p:nvPr/>
        </p:nvPicPr>
        <p:blipFill>
          <a:blip r:embed="rId3" cstate="print">
            <a:extLst>
              <a:ext uri="{28A0092B-C50C-407E-A947-70E740481C1C}">
                <a14:useLocalDpi xmlns:a14="http://schemas.microsoft.com/office/drawing/2010/main"/>
              </a:ext>
            </a:extLst>
          </a:blip>
          <a:srcRect l="15788" t="3510" r="14474" b="3510"/>
          <a:stretch>
            <a:fillRect/>
          </a:stretch>
        </p:blipFill>
        <p:spPr bwMode="auto">
          <a:xfrm>
            <a:off x="216961" y="3102557"/>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descr="C:\Users\Hoiem\Documents\Classes\Computational Photography - Fall 2010\lectures\figs\filters\fil_pairs\fil_sobel.png"/>
          <p:cNvPicPr>
            <a:picLocks noChangeAspect="1" noChangeArrowheads="1"/>
          </p:cNvPicPr>
          <p:nvPr/>
        </p:nvPicPr>
        <p:blipFill>
          <a:blip r:embed="rId4" cstate="hqprint">
            <a:extLst>
              <a:ext uri="{28A0092B-C50C-407E-A947-70E740481C1C}">
                <a14:useLocalDpi xmlns:a14="http://schemas.microsoft.com/office/drawing/2010/main"/>
              </a:ext>
            </a:extLst>
          </a:blip>
          <a:srcRect l="16667" t="4167" r="13542" b="4167"/>
          <a:stretch>
            <a:fillRect/>
          </a:stretch>
        </p:blipFill>
        <p:spPr bwMode="auto">
          <a:xfrm>
            <a:off x="1803144" y="3097487"/>
            <a:ext cx="1437905" cy="141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5" descr="C:\Users\Hoiem\Documents\Classes\Computational Photography - Fall 2010\lectures\figs\filters\fil_pairs\fil_gaus.png"/>
          <p:cNvPicPr>
            <a:picLocks noChangeAspect="1" noChangeArrowheads="1"/>
          </p:cNvPicPr>
          <p:nvPr/>
        </p:nvPicPr>
        <p:blipFill>
          <a:blip r:embed="rId5" cstate="print">
            <a:extLst>
              <a:ext uri="{28A0092B-C50C-407E-A947-70E740481C1C}">
                <a14:useLocalDpi xmlns:a14="http://schemas.microsoft.com/office/drawing/2010/main"/>
              </a:ext>
            </a:extLst>
          </a:blip>
          <a:srcRect l="17708" t="5556" r="16667" b="6944"/>
          <a:stretch>
            <a:fillRect/>
          </a:stretch>
        </p:blipFill>
        <p:spPr bwMode="auto">
          <a:xfrm>
            <a:off x="275032" y="4686300"/>
            <a:ext cx="1359458" cy="135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6" descr="C:\Users\Hoiem\Documents\Classes\Computational Photography - Fall 2010\lectures\figs\filters\fil_pairs\im_shift.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494637" y="2895796"/>
            <a:ext cx="2663637" cy="169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7" descr="C:\Users\Hoiem\Documents\Classes\Computational Photography - Fall 2010\lectures\figs\filters\fil_pairs\im_orig.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516610" y="923558"/>
            <a:ext cx="2613283" cy="166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Box 11"/>
          <p:cNvSpPr txBox="1">
            <a:spLocks noChangeArrowheads="1"/>
          </p:cNvSpPr>
          <p:nvPr/>
        </p:nvSpPr>
        <p:spPr bwMode="auto">
          <a:xfrm>
            <a:off x="285541" y="893673"/>
            <a:ext cx="25812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 _ = D * B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b) A = _ * _</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 F = D * _</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d) _ = D * 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658" name="TextBox 12"/>
          <p:cNvSpPr txBox="1">
            <a:spLocks noChangeArrowheads="1"/>
          </p:cNvSpPr>
          <p:nvPr/>
        </p:nvSpPr>
        <p:spPr bwMode="auto">
          <a:xfrm>
            <a:off x="-23069" y="3094937"/>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p>
        </p:txBody>
      </p:sp>
      <p:sp>
        <p:nvSpPr>
          <p:cNvPr id="27659" name="TextBox 13"/>
          <p:cNvSpPr txBox="1">
            <a:spLocks noChangeArrowheads="1"/>
          </p:cNvSpPr>
          <p:nvPr/>
        </p:nvSpPr>
        <p:spPr bwMode="auto">
          <a:xfrm>
            <a:off x="1549556" y="3047856"/>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p>
        </p:txBody>
      </p:sp>
      <p:sp>
        <p:nvSpPr>
          <p:cNvPr id="27660" name="TextBox 14"/>
          <p:cNvSpPr txBox="1">
            <a:spLocks noChangeArrowheads="1"/>
          </p:cNvSpPr>
          <p:nvPr/>
        </p:nvSpPr>
        <p:spPr bwMode="auto">
          <a:xfrm>
            <a:off x="-52628" y="4594860"/>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27661" name="TextBox 15"/>
          <p:cNvSpPr txBox="1">
            <a:spLocks noChangeArrowheads="1"/>
          </p:cNvSpPr>
          <p:nvPr/>
        </p:nvSpPr>
        <p:spPr bwMode="auto">
          <a:xfrm>
            <a:off x="3169920" y="866531"/>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
            </a:r>
          </a:p>
        </p:txBody>
      </p:sp>
      <p:pic>
        <p:nvPicPr>
          <p:cNvPr id="27662" name="Picture 8" descr="C:\Users\Hoiem\Documents\Classes\Computational Photography - Fall 2010\lectures\figs\filters\fil_pairs\fil_shift.png"/>
          <p:cNvPicPr>
            <a:picLocks noChangeAspect="1" noChangeArrowheads="1"/>
          </p:cNvPicPr>
          <p:nvPr/>
        </p:nvPicPr>
        <p:blipFill>
          <a:blip r:embed="rId8" cstate="hqprint">
            <a:extLst>
              <a:ext uri="{28A0092B-C50C-407E-A947-70E740481C1C}">
                <a14:useLocalDpi xmlns:a14="http://schemas.microsoft.com/office/drawing/2010/main"/>
              </a:ext>
            </a:extLst>
          </a:blip>
          <a:srcRect l="9375" t="41667" r="7292" b="41666"/>
          <a:stretch>
            <a:fillRect/>
          </a:stretch>
        </p:blipFill>
        <p:spPr bwMode="auto">
          <a:xfrm>
            <a:off x="255585" y="6194572"/>
            <a:ext cx="2438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3" name="TextBox 17"/>
          <p:cNvSpPr txBox="1">
            <a:spLocks noChangeArrowheads="1"/>
          </p:cNvSpPr>
          <p:nvPr/>
        </p:nvSpPr>
        <p:spPr bwMode="auto">
          <a:xfrm>
            <a:off x="-49215" y="6150122"/>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p>
        </p:txBody>
      </p:sp>
      <p:pic>
        <p:nvPicPr>
          <p:cNvPr id="27664" name="Picture 9" descr="C:\Users\Hoiem\Documents\Classes\Computational Photography - Fall 2010\lectures\figs\filters\fil_pairs\im_gaus.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503146" y="906462"/>
            <a:ext cx="2632227" cy="167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5" name="TextBox 19"/>
          <p:cNvSpPr txBox="1">
            <a:spLocks noChangeArrowheads="1"/>
          </p:cNvSpPr>
          <p:nvPr/>
        </p:nvSpPr>
        <p:spPr bwMode="auto">
          <a:xfrm>
            <a:off x="3148672" y="2873394"/>
            <a:ext cx="3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t>
            </a:r>
          </a:p>
        </p:txBody>
      </p:sp>
      <p:pic>
        <p:nvPicPr>
          <p:cNvPr id="27666" name="Picture 10" descr="C:\Users\Hoiem\Documents\Classes\Computational Photography - Fall 2010\lectures\figs\filters\fil_pairs\im_sobel.png"/>
          <p:cNvPicPr>
            <a:picLocks noChangeAspect="1" noChangeArrowheads="1"/>
          </p:cNvPicPr>
          <p:nvPr/>
        </p:nvPicPr>
        <p:blipFill>
          <a:blip r:embed="rId10" cstate="print">
            <a:extLst>
              <a:ext uri="{28A0092B-C50C-407E-A947-70E740481C1C}">
                <a14:useLocalDpi xmlns:a14="http://schemas.microsoft.com/office/drawing/2010/main"/>
              </a:ext>
            </a:extLst>
          </a:blip>
          <a:srcRect l="9375" t="13889" r="8333" b="13889"/>
          <a:stretch>
            <a:fillRect/>
          </a:stretch>
        </p:blipFill>
        <p:spPr bwMode="auto">
          <a:xfrm>
            <a:off x="4876800" y="4788495"/>
            <a:ext cx="2786132" cy="183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7" name="TextBox 21"/>
          <p:cNvSpPr txBox="1">
            <a:spLocks noChangeArrowheads="1"/>
          </p:cNvSpPr>
          <p:nvPr/>
        </p:nvSpPr>
        <p:spPr bwMode="auto">
          <a:xfrm>
            <a:off x="4609334" y="4729905"/>
            <a:ext cx="36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t>
            </a:r>
          </a:p>
        </p:txBody>
      </p:sp>
      <p:sp>
        <p:nvSpPr>
          <p:cNvPr id="27668" name="TextBox 22"/>
          <p:cNvSpPr txBox="1">
            <a:spLocks noChangeArrowheads="1"/>
          </p:cNvSpPr>
          <p:nvPr/>
        </p:nvSpPr>
        <p:spPr bwMode="auto">
          <a:xfrm>
            <a:off x="6179549" y="866531"/>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t>
            </a:r>
          </a:p>
        </p:txBody>
      </p:sp>
      <p:pic>
        <p:nvPicPr>
          <p:cNvPr id="27669" name="Picture 11" descr="C:\Users\Hoiem\Documents\Classes\Computational Photography - Fall 2010\lectures\figs\filters\fil_pairs\im_im.png"/>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l="12672" t="14799" r="8974" b="18373"/>
          <a:stretch/>
        </p:blipFill>
        <p:spPr bwMode="auto">
          <a:xfrm>
            <a:off x="6455064" y="2880361"/>
            <a:ext cx="266319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0" name="TextBox 24"/>
          <p:cNvSpPr txBox="1">
            <a:spLocks noChangeArrowheads="1"/>
          </p:cNvSpPr>
          <p:nvPr/>
        </p:nvSpPr>
        <p:spPr bwMode="auto">
          <a:xfrm>
            <a:off x="6205826" y="2827513"/>
            <a:ext cx="249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a:t>
            </a:r>
          </a:p>
        </p:txBody>
      </p:sp>
      <p:sp>
        <p:nvSpPr>
          <p:cNvPr id="27672" name="TextBox 27"/>
          <p:cNvSpPr txBox="1">
            <a:spLocks noChangeArrowheads="1"/>
          </p:cNvSpPr>
          <p:nvPr/>
        </p:nvSpPr>
        <p:spPr bwMode="auto">
          <a:xfrm>
            <a:off x="6156526" y="268565"/>
            <a:ext cx="26789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Convolution operator</a:t>
            </a:r>
          </a:p>
        </p:txBody>
      </p:sp>
      <p:sp>
        <p:nvSpPr>
          <p:cNvPr id="25" name="TextBox 24"/>
          <p:cNvSpPr txBox="1"/>
          <p:nvPr/>
        </p:nvSpPr>
        <p:spPr>
          <a:xfrm>
            <a:off x="8441564" y="6550223"/>
            <a:ext cx="702436"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extLst>
      <p:ext uri="{BB962C8B-B14F-4D97-AF65-F5344CB8AC3E}">
        <p14:creationId xmlns:p14="http://schemas.microsoft.com/office/powerpoint/2010/main" val="10980245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628650" y="2551234"/>
            <a:ext cx="7886700" cy="2938738"/>
          </a:xfrm>
        </p:spPr>
        <p:txBody>
          <a:bodyPr>
            <a:normAutofit/>
          </a:bodyPr>
          <a:lstStyle/>
          <a:p>
            <a:pPr marL="0" indent="0">
              <a:buNone/>
            </a:pPr>
            <a:r>
              <a:rPr lang="en-US" dirty="0"/>
              <a:t>“…something to do with lack of content (black) at edges…”</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36864" y="1121294"/>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6365298" y="1121294"/>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4114800" y="851389"/>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D (275 x 175 pixels)</a:t>
            </a:r>
          </a:p>
        </p:txBody>
      </p:sp>
      <p:sp>
        <p:nvSpPr>
          <p:cNvPr id="7" name="TextBox 6">
            <a:extLst>
              <a:ext uri="{FF2B5EF4-FFF2-40B4-BE49-F238E27FC236}">
                <a16:creationId xmlns:a16="http://schemas.microsoft.com/office/drawing/2014/main" id="{32C42236-F072-4052-A164-A2850647F8E1}"/>
              </a:ext>
            </a:extLst>
          </p:cNvPr>
          <p:cNvSpPr txBox="1"/>
          <p:nvPr/>
        </p:nvSpPr>
        <p:spPr>
          <a:xfrm>
            <a:off x="6350976" y="871903"/>
            <a:ext cx="1972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I (from slide – 275 x 175)</a:t>
            </a:r>
          </a:p>
        </p:txBody>
      </p:sp>
    </p:spTree>
    <p:extLst>
      <p:ext uri="{BB962C8B-B14F-4D97-AF65-F5344CB8AC3E}">
        <p14:creationId xmlns:p14="http://schemas.microsoft.com/office/powerpoint/2010/main" val="315919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475991" y="2590800"/>
            <a:ext cx="7886700" cy="3544766"/>
          </a:xfrm>
        </p:spPr>
        <p:txBody>
          <a:bodyPr>
            <a:normAutofit/>
          </a:bodyPr>
          <a:lstStyle/>
          <a:p>
            <a:pPr marL="0" indent="0">
              <a:buNone/>
            </a:pPr>
            <a:r>
              <a:rPr lang="en-US" dirty="0"/>
              <a:t>&gt;&gt; D = img_to_float32( </a:t>
            </a:r>
            <a:r>
              <a:rPr lang="en-US" dirty="0" err="1"/>
              <a:t>io.imread</a:t>
            </a:r>
            <a:r>
              <a:rPr lang="en-US" dirty="0"/>
              <a:t>( ‘convexample.png’ ) )</a:t>
            </a:r>
          </a:p>
          <a:p>
            <a:pPr marL="0" indent="0">
              <a:buNone/>
            </a:pPr>
            <a:r>
              <a:rPr lang="en-US" dirty="0"/>
              <a:t>&gt;&gt; I = convolve2d( D, D )</a:t>
            </a:r>
          </a:p>
          <a:p>
            <a:pPr marL="0" indent="0">
              <a:buNone/>
            </a:pPr>
            <a:r>
              <a:rPr lang="en-US" dirty="0"/>
              <a:t>&gt;&gt; </a:t>
            </a:r>
            <a:r>
              <a:rPr lang="en-US" dirty="0" err="1"/>
              <a:t>np.max</a:t>
            </a:r>
            <a:r>
              <a:rPr lang="en-US" dirty="0"/>
              <a:t>(I)</a:t>
            </a:r>
          </a:p>
          <a:p>
            <a:pPr marL="0" indent="0">
              <a:buNone/>
            </a:pPr>
            <a:r>
              <a:rPr lang="en-US" dirty="0"/>
              <a:t>1.1021e+04</a:t>
            </a:r>
          </a:p>
          <a:p>
            <a:pPr marL="0" indent="0">
              <a:buNone/>
            </a:pPr>
            <a:endParaRPr lang="en-US" dirty="0"/>
          </a:p>
          <a:p>
            <a:pPr marL="0" indent="0">
              <a:buNone/>
            </a:pPr>
            <a:r>
              <a:rPr lang="en-US" dirty="0"/>
              <a:t># Normalize for visualization</a:t>
            </a:r>
            <a:br>
              <a:rPr lang="en-US" dirty="0"/>
            </a:br>
            <a:r>
              <a:rPr lang="en-US" dirty="0"/>
              <a:t>&gt;&gt; </a:t>
            </a:r>
            <a:r>
              <a:rPr lang="en-US" dirty="0" err="1"/>
              <a:t>I_norm</a:t>
            </a:r>
            <a:r>
              <a:rPr lang="en-US" dirty="0"/>
              <a:t> = (I – </a:t>
            </a:r>
            <a:r>
              <a:rPr lang="en-US" dirty="0" err="1"/>
              <a:t>np.min</a:t>
            </a:r>
            <a:r>
              <a:rPr lang="en-US" dirty="0"/>
              <a:t>(I)) / (</a:t>
            </a:r>
            <a:r>
              <a:rPr lang="en-US" dirty="0" err="1"/>
              <a:t>np.max</a:t>
            </a:r>
            <a:r>
              <a:rPr lang="en-US" dirty="0"/>
              <a:t>(I) – </a:t>
            </a:r>
            <a:r>
              <a:rPr lang="en-US" dirty="0" err="1"/>
              <a:t>np.min</a:t>
            </a:r>
            <a:r>
              <a:rPr lang="en-US" dirty="0"/>
              <a:t>(I))</a:t>
            </a:r>
          </a:p>
          <a:p>
            <a:pPr marL="0" indent="0">
              <a:buNone/>
            </a:pPr>
            <a:r>
              <a:rPr lang="en-US" dirty="0"/>
              <a:t>&gt;&gt; </a:t>
            </a:r>
            <a:r>
              <a:rPr lang="en-US" dirty="0" err="1"/>
              <a:t>plt.imshow</a:t>
            </a:r>
            <a:r>
              <a:rPr lang="en-US" dirty="0"/>
              <a:t>( </a:t>
            </a:r>
            <a:r>
              <a:rPr lang="en-US" dirty="0" err="1"/>
              <a:t>I_norm</a:t>
            </a:r>
            <a:r>
              <a:rPr lang="en-US" dirty="0"/>
              <a:t> )</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36864" y="1121294"/>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6365298" y="1121294"/>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4114800" y="851389"/>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D (275 x 175 pixels)</a:t>
            </a:r>
          </a:p>
        </p:txBody>
      </p:sp>
      <p:sp>
        <p:nvSpPr>
          <p:cNvPr id="7" name="TextBox 6">
            <a:extLst>
              <a:ext uri="{FF2B5EF4-FFF2-40B4-BE49-F238E27FC236}">
                <a16:creationId xmlns:a16="http://schemas.microsoft.com/office/drawing/2014/main" id="{32C42236-F072-4052-A164-A2850647F8E1}"/>
              </a:ext>
            </a:extLst>
          </p:cNvPr>
          <p:cNvSpPr txBox="1"/>
          <p:nvPr/>
        </p:nvSpPr>
        <p:spPr>
          <a:xfrm>
            <a:off x="6350976" y="871903"/>
            <a:ext cx="1972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I (from slide – 275 x 175)</a:t>
            </a:r>
          </a:p>
        </p:txBody>
      </p:sp>
      <p:pic>
        <p:nvPicPr>
          <p:cNvPr id="9" name="Picture 8">
            <a:extLst>
              <a:ext uri="{FF2B5EF4-FFF2-40B4-BE49-F238E27FC236}">
                <a16:creationId xmlns:a16="http://schemas.microsoft.com/office/drawing/2014/main" id="{FB0B6CC1-7CF7-45D2-BCAB-A145EE66B3AC}"/>
              </a:ext>
            </a:extLst>
          </p:cNvPr>
          <p:cNvPicPr>
            <a:picLocks noChangeAspect="1"/>
          </p:cNvPicPr>
          <p:nvPr/>
        </p:nvPicPr>
        <p:blipFill>
          <a:blip r:embed="rId4"/>
          <a:stretch>
            <a:fillRect/>
          </a:stretch>
        </p:blipFill>
        <p:spPr>
          <a:xfrm>
            <a:off x="4394020" y="3335215"/>
            <a:ext cx="3929063" cy="2500313"/>
          </a:xfrm>
          <a:prstGeom prst="rect">
            <a:avLst/>
          </a:prstGeom>
        </p:spPr>
      </p:pic>
      <p:sp>
        <p:nvSpPr>
          <p:cNvPr id="10" name="TextBox 9">
            <a:extLst>
              <a:ext uri="{FF2B5EF4-FFF2-40B4-BE49-F238E27FC236}">
                <a16:creationId xmlns:a16="http://schemas.microsoft.com/office/drawing/2014/main" id="{FCEC2532-6C24-403E-836A-6C54AC929CD0}"/>
              </a:ext>
            </a:extLst>
          </p:cNvPr>
          <p:cNvSpPr txBox="1"/>
          <p:nvPr/>
        </p:nvSpPr>
        <p:spPr>
          <a:xfrm>
            <a:off x="4378569" y="3049465"/>
            <a:ext cx="2555632" cy="300082"/>
          </a:xfrm>
          <a:prstGeom prst="rect">
            <a:avLst/>
          </a:prstGeom>
          <a:noFill/>
        </p:spPr>
        <p:txBody>
          <a:bodyPr wrap="square" rtlCol="0">
            <a:spAutoFit/>
          </a:bodyPr>
          <a:lstStyle/>
          <a:p>
            <a:pPr defTabSz="685800" fontAlgn="auto">
              <a:spcBef>
                <a:spcPts val="0"/>
              </a:spcBef>
              <a:spcAft>
                <a:spcPts val="0"/>
              </a:spcAft>
            </a:pPr>
            <a:r>
              <a:rPr lang="en-US" sz="1350" dirty="0" err="1">
                <a:solidFill>
                  <a:prstClr val="black"/>
                </a:solidFill>
                <a:latin typeface="Calibri" panose="020F0502020204030204"/>
              </a:rPr>
              <a:t>I_norm</a:t>
            </a:r>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82154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6A74409-0C89-459F-A5A8-1A190B471B32}"/>
              </a:ext>
            </a:extLst>
          </p:cNvPr>
          <p:cNvSpPr/>
          <p:nvPr/>
        </p:nvSpPr>
        <p:spPr>
          <a:xfrm>
            <a:off x="198578" y="2664765"/>
            <a:ext cx="3996232" cy="261327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36864" y="1121294"/>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6365298" y="1121294"/>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C937FBB-630D-40D2-8196-2D3396634DC6}"/>
              </a:ext>
            </a:extLst>
          </p:cNvPr>
          <p:cNvSpPr txBox="1"/>
          <p:nvPr/>
        </p:nvSpPr>
        <p:spPr>
          <a:xfrm>
            <a:off x="4114800" y="851389"/>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D (275 x 175 pixels)</a:t>
            </a:r>
          </a:p>
        </p:txBody>
      </p:sp>
      <p:pic>
        <p:nvPicPr>
          <p:cNvPr id="9" name="Picture 8">
            <a:extLst>
              <a:ext uri="{FF2B5EF4-FFF2-40B4-BE49-F238E27FC236}">
                <a16:creationId xmlns:a16="http://schemas.microsoft.com/office/drawing/2014/main" id="{FB0B6CC1-7CF7-45D2-BCAB-A145EE66B3AC}"/>
              </a:ext>
            </a:extLst>
          </p:cNvPr>
          <p:cNvPicPr>
            <a:picLocks noChangeAspect="1"/>
          </p:cNvPicPr>
          <p:nvPr/>
        </p:nvPicPr>
        <p:blipFill>
          <a:blip r:embed="rId4"/>
          <a:stretch>
            <a:fillRect/>
          </a:stretch>
        </p:blipFill>
        <p:spPr>
          <a:xfrm>
            <a:off x="4394020" y="3335215"/>
            <a:ext cx="3929063" cy="2500313"/>
          </a:xfrm>
          <a:prstGeom prst="rect">
            <a:avLst/>
          </a:prstGeom>
        </p:spPr>
      </p:pic>
      <p:sp>
        <p:nvSpPr>
          <p:cNvPr id="10" name="TextBox 9">
            <a:extLst>
              <a:ext uri="{FF2B5EF4-FFF2-40B4-BE49-F238E27FC236}">
                <a16:creationId xmlns:a16="http://schemas.microsoft.com/office/drawing/2014/main" id="{FCEC2532-6C24-403E-836A-6C54AC929CD0}"/>
              </a:ext>
            </a:extLst>
          </p:cNvPr>
          <p:cNvSpPr txBox="1"/>
          <p:nvPr/>
        </p:nvSpPr>
        <p:spPr>
          <a:xfrm>
            <a:off x="4378569" y="3049465"/>
            <a:ext cx="2555632" cy="300082"/>
          </a:xfrm>
          <a:prstGeom prst="rect">
            <a:avLst/>
          </a:prstGeom>
          <a:noFill/>
        </p:spPr>
        <p:txBody>
          <a:bodyPr wrap="square" rtlCol="0">
            <a:spAutoFit/>
          </a:bodyPr>
          <a:lstStyle/>
          <a:p>
            <a:pPr defTabSz="685800" fontAlgn="auto">
              <a:spcBef>
                <a:spcPts val="0"/>
              </a:spcBef>
              <a:spcAft>
                <a:spcPts val="0"/>
              </a:spcAft>
            </a:pPr>
            <a:r>
              <a:rPr lang="en-US" sz="1350" dirty="0" err="1">
                <a:solidFill>
                  <a:prstClr val="black"/>
                </a:solidFill>
                <a:latin typeface="Calibri" panose="020F0502020204030204"/>
              </a:rPr>
              <a:t>I_norm</a:t>
            </a:r>
            <a:endParaRPr lang="en-US" sz="1350" dirty="0">
              <a:solidFill>
                <a:prstClr val="black"/>
              </a:solidFill>
              <a:latin typeface="Calibri" panose="020F0502020204030204"/>
            </a:endParaRPr>
          </a:p>
        </p:txBody>
      </p:sp>
      <p:pic>
        <p:nvPicPr>
          <p:cNvPr id="11" name="Picture 7" descr="C:\Users\Hoiem\Documents\Classes\Computational Photography - Fall 2010\lectures\figs\filters\fil_pairs\im_orig.jpg">
            <a:extLst>
              <a:ext uri="{FF2B5EF4-FFF2-40B4-BE49-F238E27FC236}">
                <a16:creationId xmlns:a16="http://schemas.microsoft.com/office/drawing/2014/main" id="{6F3B9B07-D67E-4743-9D63-FDA98584366B}"/>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208229" y="3319371"/>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B227D81-D9A0-40BC-A1DD-73B5EF192D3A}"/>
              </a:ext>
            </a:extLst>
          </p:cNvPr>
          <p:cNvSpPr txBox="1"/>
          <p:nvPr/>
        </p:nvSpPr>
        <p:spPr>
          <a:xfrm>
            <a:off x="528748" y="5362967"/>
            <a:ext cx="2864366" cy="507831"/>
          </a:xfrm>
          <a:prstGeom prst="rect">
            <a:avLst/>
          </a:prstGeom>
          <a:noFill/>
        </p:spPr>
        <p:txBody>
          <a:bodyPr wrap="square" rtlCol="0">
            <a:spAutoFit/>
          </a:bodyPr>
          <a:lstStyle/>
          <a:p>
            <a:pPr algn="r" defTabSz="685800" fontAlgn="auto">
              <a:spcBef>
                <a:spcPts val="0"/>
              </a:spcBef>
              <a:spcAft>
                <a:spcPts val="0"/>
              </a:spcAft>
            </a:pPr>
            <a:r>
              <a:rPr lang="en-US" sz="1350" dirty="0">
                <a:solidFill>
                  <a:prstClr val="black"/>
                </a:solidFill>
                <a:latin typeface="Calibri" panose="020F0502020204030204"/>
              </a:rPr>
              <a:t>For x: 275 + (275-1)/2 + (275-1)/2 </a:t>
            </a:r>
            <a:br>
              <a:rPr lang="en-US" sz="1350" dirty="0">
                <a:solidFill>
                  <a:prstClr val="black"/>
                </a:solidFill>
                <a:latin typeface="Calibri" panose="020F0502020204030204"/>
              </a:rPr>
            </a:br>
            <a:r>
              <a:rPr lang="en-US" sz="1350" dirty="0">
                <a:solidFill>
                  <a:prstClr val="black"/>
                </a:solidFill>
                <a:latin typeface="Calibri" panose="020F0502020204030204"/>
              </a:rPr>
              <a:t>= 549</a:t>
            </a:r>
          </a:p>
        </p:txBody>
      </p:sp>
      <p:pic>
        <p:nvPicPr>
          <p:cNvPr id="13" name="Picture 7" descr="C:\Users\Hoiem\Documents\Classes\Computational Photography - Fall 2010\lectures\figs\filters\fil_pairs\im_orig.jpg">
            <a:extLst>
              <a:ext uri="{FF2B5EF4-FFF2-40B4-BE49-F238E27FC236}">
                <a16:creationId xmlns:a16="http://schemas.microsoft.com/office/drawing/2014/main" id="{D5C55D51-903C-455B-970E-5BAE7A5453B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8579" y="2664765"/>
            <a:ext cx="2003142" cy="1277303"/>
          </a:xfrm>
          <a:prstGeom prst="rect">
            <a:avLst/>
          </a:prstGeom>
          <a:blipFill dpi="0" rotWithShape="1">
            <a:blip r:embed="rId5">
              <a:alphaModFix amt="50000"/>
            </a:blip>
            <a:srcRect/>
            <a:tile tx="0" ty="0" sx="100000" sy="100000" flip="none" algn="tl"/>
          </a:blipFill>
          <a:ln>
            <a:noFill/>
          </a:ln>
          <a:effectLst/>
          <a:extLst/>
        </p:spPr>
      </p:pic>
      <p:cxnSp>
        <p:nvCxnSpPr>
          <p:cNvPr id="14" name="Straight Connector 13">
            <a:extLst>
              <a:ext uri="{FF2B5EF4-FFF2-40B4-BE49-F238E27FC236}">
                <a16:creationId xmlns:a16="http://schemas.microsoft.com/office/drawing/2014/main" id="{30FF2860-6079-4294-B2BD-84E381C37E19}"/>
              </a:ext>
            </a:extLst>
          </p:cNvPr>
          <p:cNvCxnSpPr/>
          <p:nvPr/>
        </p:nvCxnSpPr>
        <p:spPr>
          <a:xfrm>
            <a:off x="1208229" y="4735568"/>
            <a:ext cx="2003142"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9445ACB-F80C-4A14-A9A0-D9E2A93E1E24}"/>
              </a:ext>
            </a:extLst>
          </p:cNvPr>
          <p:cNvSpPr txBox="1"/>
          <p:nvPr/>
        </p:nvSpPr>
        <p:spPr>
          <a:xfrm>
            <a:off x="1960931" y="4788292"/>
            <a:ext cx="638504"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solidFill>
                <a:latin typeface="Calibri" panose="020F0502020204030204"/>
              </a:rPr>
              <a:t>275</a:t>
            </a:r>
          </a:p>
        </p:txBody>
      </p:sp>
      <p:sp>
        <p:nvSpPr>
          <p:cNvPr id="16" name="TextBox 15">
            <a:extLst>
              <a:ext uri="{FF2B5EF4-FFF2-40B4-BE49-F238E27FC236}">
                <a16:creationId xmlns:a16="http://schemas.microsoft.com/office/drawing/2014/main" id="{B64577E0-45A4-49BE-A988-4082C392D7AB}"/>
              </a:ext>
            </a:extLst>
          </p:cNvPr>
          <p:cNvSpPr txBox="1"/>
          <p:nvPr/>
        </p:nvSpPr>
        <p:spPr>
          <a:xfrm>
            <a:off x="350979" y="2244988"/>
            <a:ext cx="849171"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(275-1)/2</a:t>
            </a:r>
          </a:p>
        </p:txBody>
      </p:sp>
      <p:cxnSp>
        <p:nvCxnSpPr>
          <p:cNvPr id="18" name="Straight Connector 17">
            <a:extLst>
              <a:ext uri="{FF2B5EF4-FFF2-40B4-BE49-F238E27FC236}">
                <a16:creationId xmlns:a16="http://schemas.microsoft.com/office/drawing/2014/main" id="{CF0FB3B4-8F97-49C9-8F7C-3F6F5EB8E998}"/>
              </a:ext>
            </a:extLst>
          </p:cNvPr>
          <p:cNvCxnSpPr>
            <a:cxnSpLocks/>
          </p:cNvCxnSpPr>
          <p:nvPr/>
        </p:nvCxnSpPr>
        <p:spPr>
          <a:xfrm flipV="1">
            <a:off x="206923" y="2546128"/>
            <a:ext cx="1001306" cy="1974"/>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7ED4807-4D8A-49E5-9C21-F0DB039C8076}"/>
              </a:ext>
            </a:extLst>
          </p:cNvPr>
          <p:cNvSpPr/>
          <p:nvPr/>
        </p:nvSpPr>
        <p:spPr>
          <a:xfrm>
            <a:off x="4968484" y="3048106"/>
            <a:ext cx="1406411" cy="300082"/>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Calibri" panose="020F0502020204030204"/>
              </a:rPr>
              <a:t>(549 x 349 pixels)</a:t>
            </a:r>
          </a:p>
        </p:txBody>
      </p:sp>
      <p:sp>
        <p:nvSpPr>
          <p:cNvPr id="20" name="TextBox 19">
            <a:extLst>
              <a:ext uri="{FF2B5EF4-FFF2-40B4-BE49-F238E27FC236}">
                <a16:creationId xmlns:a16="http://schemas.microsoft.com/office/drawing/2014/main" id="{56729FC3-AFFD-479E-AA93-240D9E5C011B}"/>
              </a:ext>
            </a:extLst>
          </p:cNvPr>
          <p:cNvSpPr txBox="1"/>
          <p:nvPr/>
        </p:nvSpPr>
        <p:spPr>
          <a:xfrm>
            <a:off x="3265628" y="2272552"/>
            <a:ext cx="849171"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(275-1)/2</a:t>
            </a:r>
          </a:p>
        </p:txBody>
      </p:sp>
      <p:cxnSp>
        <p:nvCxnSpPr>
          <p:cNvPr id="21" name="Straight Connector 20">
            <a:extLst>
              <a:ext uri="{FF2B5EF4-FFF2-40B4-BE49-F238E27FC236}">
                <a16:creationId xmlns:a16="http://schemas.microsoft.com/office/drawing/2014/main" id="{99D75659-2D34-4A01-AFE7-7656B1DA6FF6}"/>
              </a:ext>
            </a:extLst>
          </p:cNvPr>
          <p:cNvCxnSpPr/>
          <p:nvPr/>
        </p:nvCxnSpPr>
        <p:spPr>
          <a:xfrm>
            <a:off x="3221251" y="2561867"/>
            <a:ext cx="931188" cy="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897D235-B5CA-4E25-ABC0-92B9D85F4D2E}"/>
              </a:ext>
            </a:extLst>
          </p:cNvPr>
          <p:cNvSpPr txBox="1"/>
          <p:nvPr/>
        </p:nvSpPr>
        <p:spPr>
          <a:xfrm>
            <a:off x="6350976" y="871903"/>
            <a:ext cx="1972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I (from slide – 275 x 175)</a:t>
            </a:r>
          </a:p>
        </p:txBody>
      </p:sp>
    </p:spTree>
    <p:extLst>
      <p:ext uri="{BB962C8B-B14F-4D97-AF65-F5344CB8AC3E}">
        <p14:creationId xmlns:p14="http://schemas.microsoft.com/office/powerpoint/2010/main" val="381837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 -2.96296E-6 L 0.21784 -2.96296E-6 " pathEditMode="relative" rAng="0" ptsTypes="AA">
                                      <p:cBhvr>
                                        <p:cTn id="11" dur="2000" fill="hold"/>
                                        <p:tgtEl>
                                          <p:spTgt spid="13"/>
                                        </p:tgtEl>
                                        <p:attrNameLst>
                                          <p:attrName>ppt_x</p:attrName>
                                          <p:attrName>ppt_y</p:attrName>
                                        </p:attrNameLst>
                                      </p:cBhvr>
                                      <p:rCtr x="10885" y="0"/>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P spid="2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7439-A1DD-4DD8-9E3D-C4779437E7F4}"/>
              </a:ext>
            </a:extLst>
          </p:cNvPr>
          <p:cNvSpPr>
            <a:spLocks noGrp="1"/>
          </p:cNvSpPr>
          <p:nvPr>
            <p:ph type="title"/>
          </p:nvPr>
        </p:nvSpPr>
        <p:spPr/>
        <p:txBody>
          <a:bodyPr/>
          <a:lstStyle/>
          <a:p>
            <a:r>
              <a:rPr lang="en-US" dirty="0"/>
              <a:t>I = D * D</a:t>
            </a:r>
          </a:p>
        </p:txBody>
      </p:sp>
      <p:sp>
        <p:nvSpPr>
          <p:cNvPr id="3" name="Content Placeholder 2">
            <a:extLst>
              <a:ext uri="{FF2B5EF4-FFF2-40B4-BE49-F238E27FC236}">
                <a16:creationId xmlns:a16="http://schemas.microsoft.com/office/drawing/2014/main" id="{2A5AE57B-E311-4292-9947-5E94ABB7353E}"/>
              </a:ext>
            </a:extLst>
          </p:cNvPr>
          <p:cNvSpPr>
            <a:spLocks noGrp="1"/>
          </p:cNvSpPr>
          <p:nvPr>
            <p:ph idx="1"/>
          </p:nvPr>
        </p:nvSpPr>
        <p:spPr>
          <a:xfrm>
            <a:off x="628650" y="2551234"/>
            <a:ext cx="7886700" cy="3773366"/>
          </a:xfrm>
        </p:spPr>
        <p:txBody>
          <a:bodyPr>
            <a:normAutofit/>
          </a:bodyPr>
          <a:lstStyle/>
          <a:p>
            <a:pPr marL="0" indent="0">
              <a:buNone/>
            </a:pPr>
            <a:r>
              <a:rPr lang="en-US" dirty="0"/>
              <a:t>&gt;&gt; I = convolve2d( D, D, mode=‘full’ )</a:t>
            </a:r>
          </a:p>
          <a:p>
            <a:pPr marL="0" indent="0">
              <a:buNone/>
            </a:pPr>
            <a:r>
              <a:rPr lang="en-US" i="1" dirty="0"/>
              <a:t>(Default; pad with zeros)</a:t>
            </a:r>
          </a:p>
          <a:p>
            <a:pPr marL="0" indent="0">
              <a:buNone/>
            </a:pPr>
            <a:endParaRPr lang="en-US" i="1" dirty="0"/>
          </a:p>
          <a:p>
            <a:pPr marL="0" indent="0">
              <a:buNone/>
            </a:pPr>
            <a:r>
              <a:rPr lang="en-US" dirty="0"/>
              <a:t>&gt;&gt; I = convolve2d( D, D, mode=‘same’ ) </a:t>
            </a:r>
          </a:p>
          <a:p>
            <a:pPr marL="0" indent="0">
              <a:buNone/>
            </a:pPr>
            <a:r>
              <a:rPr lang="en-US" i="1" dirty="0"/>
              <a:t>(Return same size as D)</a:t>
            </a:r>
          </a:p>
          <a:p>
            <a:pPr marL="0" indent="0">
              <a:buNone/>
            </a:pPr>
            <a:endParaRPr lang="en-US" i="1" dirty="0"/>
          </a:p>
          <a:p>
            <a:pPr marL="0" indent="0">
              <a:buNone/>
            </a:pPr>
            <a:endParaRPr lang="en-US" i="1" dirty="0"/>
          </a:p>
          <a:p>
            <a:pPr marL="0" indent="0">
              <a:buNone/>
            </a:pPr>
            <a:r>
              <a:rPr lang="en-US" dirty="0"/>
              <a:t>&gt;&gt; I = convolve2d( D, D, mode=‘valid’ )</a:t>
            </a:r>
          </a:p>
          <a:p>
            <a:pPr marL="0" indent="0">
              <a:buNone/>
            </a:pPr>
            <a:r>
              <a:rPr lang="en-US" i="1" dirty="0"/>
              <a:t>(No padding)</a:t>
            </a:r>
            <a:endParaRPr lang="en-US" dirty="0"/>
          </a:p>
        </p:txBody>
      </p:sp>
      <p:pic>
        <p:nvPicPr>
          <p:cNvPr id="4" name="Picture 7" descr="C:\Users\Hoiem\Documents\Classes\Computational Photography - Fall 2010\lectures\figs\filters\fil_pairs\im_orig.jpg">
            <a:extLst>
              <a:ext uri="{FF2B5EF4-FFF2-40B4-BE49-F238E27FC236}">
                <a16:creationId xmlns:a16="http://schemas.microsoft.com/office/drawing/2014/main" id="{DE4693F6-ED67-4646-8F3B-461C29B710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36864" y="1121294"/>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Hoiem\Documents\Classes\Computational Photography - Fall 2010\lectures\figs\filters\fil_pairs\im_im.png">
            <a:extLst>
              <a:ext uri="{FF2B5EF4-FFF2-40B4-BE49-F238E27FC236}">
                <a16:creationId xmlns:a16="http://schemas.microsoft.com/office/drawing/2014/main" id="{6B0FF5F7-9703-4C27-8A55-9D945DE8C5D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2672" t="14799" r="8974" b="18373"/>
          <a:stretch/>
        </p:blipFill>
        <p:spPr bwMode="auto">
          <a:xfrm>
            <a:off x="6365298" y="1121294"/>
            <a:ext cx="1997393"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8550DDC6-DF73-4CB8-910D-3D2B0A4EC486}"/>
              </a:ext>
            </a:extLst>
          </p:cNvPr>
          <p:cNvPicPr>
            <a:picLocks noChangeAspect="1"/>
          </p:cNvPicPr>
          <p:nvPr/>
        </p:nvPicPr>
        <p:blipFill>
          <a:blip r:embed="rId4"/>
          <a:stretch>
            <a:fillRect/>
          </a:stretch>
        </p:blipFill>
        <p:spPr>
          <a:xfrm>
            <a:off x="6485539" y="2554549"/>
            <a:ext cx="1689236" cy="1074968"/>
          </a:xfrm>
          <a:prstGeom prst="rect">
            <a:avLst/>
          </a:prstGeom>
        </p:spPr>
      </p:pic>
      <p:sp>
        <p:nvSpPr>
          <p:cNvPr id="9" name="Rectangle 8">
            <a:extLst>
              <a:ext uri="{FF2B5EF4-FFF2-40B4-BE49-F238E27FC236}">
                <a16:creationId xmlns:a16="http://schemas.microsoft.com/office/drawing/2014/main" id="{797429C8-E312-4112-A1A4-F08A4117A201}"/>
              </a:ext>
            </a:extLst>
          </p:cNvPr>
          <p:cNvSpPr/>
          <p:nvPr/>
        </p:nvSpPr>
        <p:spPr>
          <a:xfrm>
            <a:off x="8198355" y="3361445"/>
            <a:ext cx="904415" cy="300082"/>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Calibri" panose="020F0502020204030204"/>
              </a:rPr>
              <a:t>549 x 349 </a:t>
            </a:r>
          </a:p>
        </p:txBody>
      </p:sp>
      <p:pic>
        <p:nvPicPr>
          <p:cNvPr id="10" name="Picture 9">
            <a:extLst>
              <a:ext uri="{FF2B5EF4-FFF2-40B4-BE49-F238E27FC236}">
                <a16:creationId xmlns:a16="http://schemas.microsoft.com/office/drawing/2014/main" id="{2862B03B-BE63-41B4-9BD1-1B8835E64767}"/>
              </a:ext>
            </a:extLst>
          </p:cNvPr>
          <p:cNvPicPr>
            <a:picLocks noChangeAspect="1"/>
          </p:cNvPicPr>
          <p:nvPr/>
        </p:nvPicPr>
        <p:blipFill>
          <a:blip r:embed="rId5"/>
          <a:stretch>
            <a:fillRect/>
          </a:stretch>
        </p:blipFill>
        <p:spPr>
          <a:xfrm>
            <a:off x="6485539" y="3782155"/>
            <a:ext cx="1689236" cy="1083314"/>
          </a:xfrm>
          <a:prstGeom prst="rect">
            <a:avLst/>
          </a:prstGeom>
        </p:spPr>
      </p:pic>
      <p:sp>
        <p:nvSpPr>
          <p:cNvPr id="11" name="TextBox 10">
            <a:extLst>
              <a:ext uri="{FF2B5EF4-FFF2-40B4-BE49-F238E27FC236}">
                <a16:creationId xmlns:a16="http://schemas.microsoft.com/office/drawing/2014/main" id="{BDD72670-2FE9-4F69-9054-F7D4E091DD37}"/>
              </a:ext>
            </a:extLst>
          </p:cNvPr>
          <p:cNvSpPr txBox="1"/>
          <p:nvPr/>
        </p:nvSpPr>
        <p:spPr>
          <a:xfrm>
            <a:off x="4114800" y="851389"/>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D (275 x 175 pixels)</a:t>
            </a:r>
          </a:p>
        </p:txBody>
      </p:sp>
      <p:sp>
        <p:nvSpPr>
          <p:cNvPr id="12" name="TextBox 11">
            <a:extLst>
              <a:ext uri="{FF2B5EF4-FFF2-40B4-BE49-F238E27FC236}">
                <a16:creationId xmlns:a16="http://schemas.microsoft.com/office/drawing/2014/main" id="{A30DE5C5-1C30-434F-8298-0B3493E7D47C}"/>
              </a:ext>
            </a:extLst>
          </p:cNvPr>
          <p:cNvSpPr txBox="1"/>
          <p:nvPr/>
        </p:nvSpPr>
        <p:spPr>
          <a:xfrm>
            <a:off x="6350976" y="871903"/>
            <a:ext cx="1972107"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I (from slide – 275 x 175)</a:t>
            </a:r>
          </a:p>
        </p:txBody>
      </p:sp>
      <p:sp>
        <p:nvSpPr>
          <p:cNvPr id="13" name="Rectangle 12">
            <a:extLst>
              <a:ext uri="{FF2B5EF4-FFF2-40B4-BE49-F238E27FC236}">
                <a16:creationId xmlns:a16="http://schemas.microsoft.com/office/drawing/2014/main" id="{EA984365-90B6-4644-AEA6-DA49962CDE5B}"/>
              </a:ext>
            </a:extLst>
          </p:cNvPr>
          <p:cNvSpPr/>
          <p:nvPr/>
        </p:nvSpPr>
        <p:spPr>
          <a:xfrm>
            <a:off x="8198355" y="4588469"/>
            <a:ext cx="865943" cy="300082"/>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Calibri" panose="020F0502020204030204"/>
              </a:rPr>
              <a:t>275 x 175</a:t>
            </a:r>
          </a:p>
        </p:txBody>
      </p:sp>
      <p:sp>
        <p:nvSpPr>
          <p:cNvPr id="14" name="TextBox 13">
            <a:extLst>
              <a:ext uri="{FF2B5EF4-FFF2-40B4-BE49-F238E27FC236}">
                <a16:creationId xmlns:a16="http://schemas.microsoft.com/office/drawing/2014/main" id="{3F7CBADB-D4AC-4612-95E1-7FE5A3ED19B8}"/>
              </a:ext>
            </a:extLst>
          </p:cNvPr>
          <p:cNvSpPr txBox="1"/>
          <p:nvPr/>
        </p:nvSpPr>
        <p:spPr>
          <a:xfrm>
            <a:off x="7607147" y="5569168"/>
            <a:ext cx="520262"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panose="020F0502020204030204"/>
              </a:rPr>
              <a:t>1x1</a:t>
            </a:r>
          </a:p>
        </p:txBody>
      </p:sp>
      <p:sp>
        <p:nvSpPr>
          <p:cNvPr id="15" name="Rectangle 14">
            <a:extLst>
              <a:ext uri="{FF2B5EF4-FFF2-40B4-BE49-F238E27FC236}">
                <a16:creationId xmlns:a16="http://schemas.microsoft.com/office/drawing/2014/main" id="{3DCD0D4E-A741-495E-AA18-18273FFAABB1}"/>
              </a:ext>
            </a:extLst>
          </p:cNvPr>
          <p:cNvSpPr/>
          <p:nvPr/>
        </p:nvSpPr>
        <p:spPr>
          <a:xfrm>
            <a:off x="7064923" y="5267654"/>
            <a:ext cx="520262" cy="5202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6" name="Rectangle 15">
            <a:extLst>
              <a:ext uri="{FF2B5EF4-FFF2-40B4-BE49-F238E27FC236}">
                <a16:creationId xmlns:a16="http://schemas.microsoft.com/office/drawing/2014/main" id="{4D7AB619-0C0F-49E6-A3CC-7C1F459A3795}"/>
              </a:ext>
            </a:extLst>
          </p:cNvPr>
          <p:cNvSpPr/>
          <p:nvPr/>
        </p:nvSpPr>
        <p:spPr>
          <a:xfrm>
            <a:off x="7616192" y="5379983"/>
            <a:ext cx="1309974" cy="300082"/>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Calibri" panose="020F0502020204030204"/>
              </a:rPr>
              <a:t>Value = 10528.3</a:t>
            </a:r>
          </a:p>
        </p:txBody>
      </p:sp>
    </p:spTree>
    <p:extLst>
      <p:ext uri="{BB962C8B-B14F-4D97-AF65-F5344CB8AC3E}">
        <p14:creationId xmlns:p14="http://schemas.microsoft.com/office/powerpoint/2010/main" val="11534241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153FE8-EB80-430C-8C47-EEB0A6EF7592}"/>
              </a:ext>
            </a:extLst>
          </p:cNvPr>
          <p:cNvSpPr>
            <a:spLocks noGrp="1"/>
          </p:cNvSpPr>
          <p:nvPr>
            <p:ph type="title"/>
          </p:nvPr>
        </p:nvSpPr>
        <p:spPr>
          <a:xfrm>
            <a:off x="457200" y="457200"/>
            <a:ext cx="8229600" cy="685800"/>
          </a:xfrm>
        </p:spPr>
        <p:txBody>
          <a:bodyPr>
            <a:normAutofit/>
          </a:bodyPr>
          <a:lstStyle/>
          <a:p>
            <a:r>
              <a:rPr lang="en-US" altLang="en-US" dirty="0">
                <a:latin typeface="Courier New" panose="02070309020205020404" pitchFamily="49" charset="0"/>
                <a:cs typeface="Courier New" panose="02070309020205020404" pitchFamily="49" charset="0"/>
              </a:rPr>
              <a:t>A = B * C  - </a:t>
            </a:r>
            <a:r>
              <a:rPr lang="en-US" dirty="0">
                <a:solidFill>
                  <a:prstClr val="black"/>
                </a:solidFill>
              </a:rPr>
              <a:t>“because it kind of looks like it.”</a:t>
            </a:r>
            <a:endParaRPr lang="en-US" dirty="0"/>
          </a:p>
        </p:txBody>
      </p:sp>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716860" y="3641208"/>
            <a:ext cx="7998373" cy="3064392"/>
          </a:xfrm>
        </p:spPr>
        <p:txBody>
          <a:bodyPr>
            <a:normAutofit/>
          </a:bodyPr>
          <a:lstStyle/>
          <a:p>
            <a:pPr marL="0" indent="0">
              <a:buNone/>
            </a:pPr>
            <a:r>
              <a:rPr lang="en-US" dirty="0"/>
              <a:t>When the filter ‘looks like’ the image = ‘template matching’</a:t>
            </a:r>
          </a:p>
          <a:p>
            <a:pPr marL="0" indent="0">
              <a:buNone/>
            </a:pPr>
            <a:endParaRPr lang="en-US" dirty="0"/>
          </a:p>
          <a:p>
            <a:pPr marL="0" indent="0" algn="ctr">
              <a:buNone/>
            </a:pPr>
            <a:r>
              <a:rPr lang="en-US" dirty="0"/>
              <a:t>Filtering viewed as comparing an image of </a:t>
            </a:r>
            <a:br>
              <a:rPr lang="en-US" dirty="0"/>
            </a:br>
            <a:r>
              <a:rPr lang="en-US" dirty="0"/>
              <a:t>what you want to find against all image regions.</a:t>
            </a:r>
          </a:p>
          <a:p>
            <a:pPr marL="0" indent="0" algn="ctr">
              <a:buNone/>
            </a:pPr>
            <a:endParaRPr lang="en-US" dirty="0"/>
          </a:p>
          <a:p>
            <a:pPr marL="0" indent="0" algn="ctr">
              <a:buNone/>
            </a:pPr>
            <a:r>
              <a:rPr lang="en-US" i="1" dirty="0"/>
              <a:t>For symmetric filters:</a:t>
            </a:r>
            <a:r>
              <a:rPr lang="en-US" dirty="0"/>
              <a:t> use either convolution or correlation.</a:t>
            </a:r>
          </a:p>
          <a:p>
            <a:pPr marL="0" indent="0" algn="ctr">
              <a:buNone/>
            </a:pPr>
            <a:r>
              <a:rPr lang="en-US" i="1" dirty="0"/>
              <a:t>For nonsymmetric filters: </a:t>
            </a:r>
            <a:r>
              <a:rPr lang="en-US" dirty="0"/>
              <a:t>correlation is template matching.</a:t>
            </a:r>
          </a:p>
        </p:txBody>
      </p:sp>
      <p:pic>
        <p:nvPicPr>
          <p:cNvPr id="6" name="Picture 3" descr="C:\Users\Hoiem\Documents\Classes\Computational Photography - Fall 2010\lectures\figs\filters\fil_pairs\sobel_gaus.png">
            <a:extLst>
              <a:ext uri="{FF2B5EF4-FFF2-40B4-BE49-F238E27FC236}">
                <a16:creationId xmlns:a16="http://schemas.microsoft.com/office/drawing/2014/main" id="{8C01834D-E674-4DEA-9ABA-D6A871D355C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l="15788" t="3510" r="14474" b="3510"/>
          <a:stretch>
            <a:fillRect/>
          </a:stretch>
        </p:blipFill>
        <p:spPr bwMode="auto">
          <a:xfrm>
            <a:off x="1143000" y="1710035"/>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C:\Users\Hoiem\Documents\Classes\Computational Photography - Fall 2010\lectures\figs\filters\fil_pairs\fil_sobel.png">
            <a:extLst>
              <a:ext uri="{FF2B5EF4-FFF2-40B4-BE49-F238E27FC236}">
                <a16:creationId xmlns:a16="http://schemas.microsoft.com/office/drawing/2014/main" id="{DA686D49-DE00-4EB2-9534-18E1C9A4EEF6}"/>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l="16667" t="4167" r="13542" b="4167"/>
          <a:stretch>
            <a:fillRect/>
          </a:stretch>
        </p:blipFill>
        <p:spPr bwMode="auto">
          <a:xfrm>
            <a:off x="2729183" y="1704965"/>
            <a:ext cx="1437905" cy="141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C:\Users\Hoiem\Documents\Classes\Computational Photography - Fall 2010\lectures\figs\filters\fil_pairs\fil_gaus.png">
            <a:extLst>
              <a:ext uri="{FF2B5EF4-FFF2-40B4-BE49-F238E27FC236}">
                <a16:creationId xmlns:a16="http://schemas.microsoft.com/office/drawing/2014/main" id="{14F4052A-7E0C-4447-9D12-541B10853BB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17708" t="5556" r="16667" b="6944"/>
          <a:stretch>
            <a:fillRect/>
          </a:stretch>
        </p:blipFill>
        <p:spPr bwMode="auto">
          <a:xfrm>
            <a:off x="4407233" y="1733932"/>
            <a:ext cx="1359458" cy="135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2">
            <a:extLst>
              <a:ext uri="{FF2B5EF4-FFF2-40B4-BE49-F238E27FC236}">
                <a16:creationId xmlns:a16="http://schemas.microsoft.com/office/drawing/2014/main" id="{43D8E49E-B311-496E-9BC6-B410D8DF990D}"/>
              </a:ext>
            </a:extLst>
          </p:cNvPr>
          <p:cNvSpPr txBox="1">
            <a:spLocks noChangeArrowheads="1"/>
          </p:cNvSpPr>
          <p:nvPr/>
        </p:nvSpPr>
        <p:spPr bwMode="auto">
          <a:xfrm>
            <a:off x="902970" y="1702415"/>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p>
        </p:txBody>
      </p:sp>
      <p:sp>
        <p:nvSpPr>
          <p:cNvPr id="10" name="TextBox 13">
            <a:extLst>
              <a:ext uri="{FF2B5EF4-FFF2-40B4-BE49-F238E27FC236}">
                <a16:creationId xmlns:a16="http://schemas.microsoft.com/office/drawing/2014/main" id="{1F66AD35-6706-4A66-AF9B-AF351A83AB99}"/>
              </a:ext>
            </a:extLst>
          </p:cNvPr>
          <p:cNvSpPr txBox="1">
            <a:spLocks noChangeArrowheads="1"/>
          </p:cNvSpPr>
          <p:nvPr/>
        </p:nvSpPr>
        <p:spPr bwMode="auto">
          <a:xfrm>
            <a:off x="2475595" y="1655334"/>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p>
        </p:txBody>
      </p:sp>
      <p:sp>
        <p:nvSpPr>
          <p:cNvPr id="11" name="TextBox 14">
            <a:extLst>
              <a:ext uri="{FF2B5EF4-FFF2-40B4-BE49-F238E27FC236}">
                <a16:creationId xmlns:a16="http://schemas.microsoft.com/office/drawing/2014/main" id="{8DF8BA14-04A1-4904-8327-50244729DC66}"/>
              </a:ext>
            </a:extLst>
          </p:cNvPr>
          <p:cNvSpPr txBox="1">
            <a:spLocks noChangeArrowheads="1"/>
          </p:cNvSpPr>
          <p:nvPr/>
        </p:nvSpPr>
        <p:spPr bwMode="auto">
          <a:xfrm>
            <a:off x="4079573" y="1642492"/>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12" name="TextBox 11">
            <a:extLst>
              <a:ext uri="{FF2B5EF4-FFF2-40B4-BE49-F238E27FC236}">
                <a16:creationId xmlns:a16="http://schemas.microsoft.com/office/drawing/2014/main" id="{9130A991-6CE0-40E1-B2AD-79DDD9614581}"/>
              </a:ext>
            </a:extLst>
          </p:cNvPr>
          <p:cNvSpPr txBox="1"/>
          <p:nvPr/>
        </p:nvSpPr>
        <p:spPr>
          <a:xfrm>
            <a:off x="6006836" y="2012380"/>
            <a:ext cx="2819400" cy="923330"/>
          </a:xfrm>
          <a:prstGeom prst="rect">
            <a:avLst/>
          </a:prstGeom>
          <a:noFill/>
        </p:spPr>
        <p:txBody>
          <a:bodyPr wrap="square" rtlCol="0">
            <a:spAutoFit/>
          </a:bodyPr>
          <a:lstStyle/>
          <a:p>
            <a:pPr defTabSz="685800" fontAlgn="auto">
              <a:spcBef>
                <a:spcPts val="0"/>
              </a:spcBef>
              <a:spcAft>
                <a:spcPts val="0"/>
              </a:spcAft>
            </a:pPr>
            <a:r>
              <a:rPr lang="en-US" dirty="0">
                <a:solidFill>
                  <a:prstClr val="black"/>
                </a:solidFill>
                <a:latin typeface="Calibri"/>
              </a:rPr>
              <a:t>C is a Gaussian filter </a:t>
            </a:r>
            <a:br>
              <a:rPr lang="en-US" dirty="0">
                <a:solidFill>
                  <a:prstClr val="black"/>
                </a:solidFill>
                <a:latin typeface="Calibri"/>
              </a:rPr>
            </a:br>
            <a:r>
              <a:rPr lang="en-US" dirty="0">
                <a:solidFill>
                  <a:prstClr val="black"/>
                </a:solidFill>
                <a:latin typeface="Calibri"/>
              </a:rPr>
              <a:t>(or something close to it it), </a:t>
            </a:r>
            <a:br>
              <a:rPr lang="en-US" dirty="0">
                <a:solidFill>
                  <a:prstClr val="black"/>
                </a:solidFill>
                <a:latin typeface="Calibri"/>
              </a:rPr>
            </a:br>
            <a:r>
              <a:rPr lang="en-US" dirty="0">
                <a:solidFill>
                  <a:prstClr val="black"/>
                </a:solidFill>
                <a:latin typeface="Calibri"/>
              </a:rPr>
              <a:t>and we know that it ‘blurs’.</a:t>
            </a:r>
          </a:p>
        </p:txBody>
      </p:sp>
    </p:spTree>
    <p:extLst>
      <p:ext uri="{BB962C8B-B14F-4D97-AF65-F5344CB8AC3E}">
        <p14:creationId xmlns:p14="http://schemas.microsoft.com/office/powerpoint/2010/main" val="68039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fade">
                                      <p:cBhvr>
                                        <p:cTn id="15" dur="500"/>
                                        <p:tgtEl>
                                          <p:spTgt spid="5">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fade">
                                      <p:cBhvr>
                                        <p:cTn id="20"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Filtering: Correlation and Convolution</a:t>
            </a:r>
          </a:p>
        </p:txBody>
      </p:sp>
      <p:sp>
        <p:nvSpPr>
          <p:cNvPr id="57347" name="Content Placeholder 2"/>
          <p:cNvSpPr>
            <a:spLocks noGrp="1"/>
          </p:cNvSpPr>
          <p:nvPr>
            <p:ph idx="1"/>
          </p:nvPr>
        </p:nvSpPr>
        <p:spPr>
          <a:xfrm>
            <a:off x="457200" y="990600"/>
            <a:ext cx="8229600" cy="5715000"/>
          </a:xfrm>
        </p:spPr>
        <p:txBody>
          <a:bodyPr/>
          <a:lstStyle/>
          <a:p>
            <a:r>
              <a:rPr lang="en-US" altLang="en-US" dirty="0"/>
              <a:t>2d correlation</a:t>
            </a:r>
          </a:p>
          <a:p>
            <a:pPr lvl="1"/>
            <a:endParaRPr lang="en-US" altLang="en-US" dirty="0"/>
          </a:p>
          <a:p>
            <a:pPr>
              <a:buFont typeface="Arial" panose="020B0604020202020204" pitchFamily="34" charset="0"/>
              <a:buNone/>
            </a:pPr>
            <a:endParaRPr lang="en-US" altLang="en-US" dirty="0"/>
          </a:p>
          <a:p>
            <a:endParaRPr lang="en-US" altLang="en-US" dirty="0"/>
          </a:p>
          <a:p>
            <a:r>
              <a:rPr lang="en-US" altLang="en-US" dirty="0"/>
              <a:t>2d convolution</a:t>
            </a:r>
          </a:p>
          <a:p>
            <a:pPr lvl="1"/>
            <a:endParaRPr lang="en-US" altLang="en-US" dirty="0"/>
          </a:p>
          <a:p>
            <a:pPr lvl="1"/>
            <a:endParaRPr lang="en-US" altLang="en-US" dirty="0"/>
          </a:p>
        </p:txBody>
      </p:sp>
      <p:graphicFrame>
        <p:nvGraphicFramePr>
          <p:cNvPr id="57348" name="Object 381"/>
          <p:cNvGraphicFramePr>
            <a:graphicFrameLocks noChangeAspect="1"/>
          </p:cNvGraphicFramePr>
          <p:nvPr>
            <p:extLst/>
          </p:nvPr>
        </p:nvGraphicFramePr>
        <p:xfrm>
          <a:off x="2073275" y="3848100"/>
          <a:ext cx="4997450" cy="874712"/>
        </p:xfrm>
        <a:graphic>
          <a:graphicData uri="http://schemas.openxmlformats.org/presentationml/2006/ole">
            <mc:AlternateContent xmlns:mc="http://schemas.openxmlformats.org/markup-compatibility/2006">
              <mc:Choice xmlns:v="urn:schemas-microsoft-com:vml" Requires="v">
                <p:oleObj spid="_x0000_s145438" name="Equation" r:id="rId4" imgW="2031840" imgH="355320" progId="Equation.3">
                  <p:embed/>
                </p:oleObj>
              </mc:Choice>
              <mc:Fallback>
                <p:oleObj name="Equation" r:id="rId4" imgW="2031840" imgH="355320" progId="Equation.3">
                  <p:embed/>
                  <p:pic>
                    <p:nvPicPr>
                      <p:cNvPr id="57348" name="Object 381"/>
                      <p:cNvPicPr>
                        <a:picLocks noChangeAspect="1" noChangeArrowheads="1"/>
                      </p:cNvPicPr>
                      <p:nvPr/>
                    </p:nvPicPr>
                    <p:blipFill>
                      <a:blip r:embed="rId5"/>
                      <a:srcRect/>
                      <a:stretch>
                        <a:fillRect/>
                      </a:stretch>
                    </p:blipFill>
                    <p:spPr bwMode="auto">
                      <a:xfrm>
                        <a:off x="2073275" y="3848100"/>
                        <a:ext cx="4997450" cy="87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3" name="Object 3"/>
          <p:cNvGraphicFramePr>
            <a:graphicFrameLocks noChangeAspect="1"/>
          </p:cNvGraphicFramePr>
          <p:nvPr>
            <p:extLst/>
          </p:nvPr>
        </p:nvGraphicFramePr>
        <p:xfrm>
          <a:off x="2187575" y="1527912"/>
          <a:ext cx="4997450" cy="874713"/>
        </p:xfrm>
        <a:graphic>
          <a:graphicData uri="http://schemas.openxmlformats.org/presentationml/2006/ole">
            <mc:AlternateContent xmlns:mc="http://schemas.openxmlformats.org/markup-compatibility/2006">
              <mc:Choice xmlns:v="urn:schemas-microsoft-com:vml" Requires="v">
                <p:oleObj spid="_x0000_s145439" name="Equation" r:id="rId6" imgW="2031840" imgH="355320" progId="Equation.3">
                  <p:embed/>
                </p:oleObj>
              </mc:Choice>
              <mc:Fallback>
                <p:oleObj name="Equation" r:id="rId6" imgW="2031840" imgH="355320" progId="Equation.3">
                  <p:embed/>
                  <p:pic>
                    <p:nvPicPr>
                      <p:cNvPr id="57353" name="Object 3"/>
                      <p:cNvPicPr>
                        <a:picLocks noChangeAspect="1" noChangeArrowheads="1"/>
                      </p:cNvPicPr>
                      <p:nvPr/>
                    </p:nvPicPr>
                    <p:blipFill>
                      <a:blip r:embed="rId7"/>
                      <a:srcRect/>
                      <a:stretch>
                        <a:fillRect/>
                      </a:stretch>
                    </p:blipFill>
                    <p:spPr bwMode="auto">
                      <a:xfrm>
                        <a:off x="2187575" y="1527912"/>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
          <p:cNvSpPr/>
          <p:nvPr/>
        </p:nvSpPr>
        <p:spPr>
          <a:xfrm>
            <a:off x="304800" y="5716386"/>
            <a:ext cx="8382000" cy="70788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Convolution is the same as correlation with a 180° rotated filter kernel.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Correlation and convolution are identical when the filter kernel is symmetric.</a:t>
            </a:r>
          </a:p>
        </p:txBody>
      </p:sp>
      <p:sp>
        <p:nvSpPr>
          <p:cNvPr id="12" name="Rectangle 11"/>
          <p:cNvSpPr/>
          <p:nvPr/>
        </p:nvSpPr>
        <p:spPr>
          <a:xfrm>
            <a:off x="8276856" y="6573913"/>
            <a:ext cx="900118"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James Hays</a:t>
            </a:r>
          </a:p>
        </p:txBody>
      </p:sp>
      <p:sp>
        <p:nvSpPr>
          <p:cNvPr id="2" name="Rectangle 1">
            <a:extLst>
              <a:ext uri="{FF2B5EF4-FFF2-40B4-BE49-F238E27FC236}">
                <a16:creationId xmlns:a16="http://schemas.microsoft.com/office/drawing/2014/main" id="{98A76FD7-AEA8-4A36-9BCE-DF2428B39512}"/>
              </a:ext>
            </a:extLst>
          </p:cNvPr>
          <p:cNvSpPr/>
          <p:nvPr/>
        </p:nvSpPr>
        <p:spPr>
          <a:xfrm>
            <a:off x="1600200" y="2430726"/>
            <a:ext cx="7239000" cy="369332"/>
          </a:xfrm>
          <a:prstGeom prst="rect">
            <a:avLst/>
          </a:prstGeom>
        </p:spPr>
        <p:txBody>
          <a:bodyPr wrap="square">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e.g., h = scipy.signal.correlate2d(</a:t>
            </a:r>
            <a:r>
              <a:rPr kumimoji="0" lang="en-US" altLang="en-US" sz="1800" b="0" i="0" u="none" strike="noStrike" kern="1200" cap="none" spc="0" normalizeH="0" baseline="0" noProof="0" dirty="0" err="1">
                <a:ln>
                  <a:noFill/>
                </a:ln>
                <a:solidFill>
                  <a:prstClr val="black"/>
                </a:solidFill>
                <a:effectLst/>
                <a:uLnTx/>
                <a:uFillTx/>
                <a:latin typeface="Courier" pitchFamily="49" charset="0"/>
                <a:ea typeface="+mn-ea"/>
                <a:cs typeface="+mn-cs"/>
              </a:rPr>
              <a:t>f,I</a:t>
            </a: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a:t>
            </a:r>
          </a:p>
        </p:txBody>
      </p:sp>
      <p:sp>
        <p:nvSpPr>
          <p:cNvPr id="4" name="Rectangle 3">
            <a:extLst>
              <a:ext uri="{FF2B5EF4-FFF2-40B4-BE49-F238E27FC236}">
                <a16:creationId xmlns:a16="http://schemas.microsoft.com/office/drawing/2014/main" id="{F3500A89-CE98-47CA-A70F-E0EE451844AA}"/>
              </a:ext>
            </a:extLst>
          </p:cNvPr>
          <p:cNvSpPr/>
          <p:nvPr/>
        </p:nvSpPr>
        <p:spPr>
          <a:xfrm>
            <a:off x="1391322" y="4868041"/>
            <a:ext cx="7362456" cy="369332"/>
          </a:xfrm>
          <a:prstGeom prst="rect">
            <a:avLst/>
          </a:prstGeom>
        </p:spPr>
        <p:txBody>
          <a:bodyPr wrap="square">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e.g., h = scipy.signal.convolve2d(</a:t>
            </a:r>
            <a:r>
              <a:rPr kumimoji="0" lang="en-US" altLang="en-US" sz="1800" b="0" i="0" u="none" strike="noStrike" kern="1200" cap="none" spc="0" normalizeH="0" baseline="0" noProof="0" dirty="0" err="1">
                <a:ln>
                  <a:noFill/>
                </a:ln>
                <a:solidFill>
                  <a:prstClr val="black"/>
                </a:solidFill>
                <a:effectLst/>
                <a:uLnTx/>
                <a:uFillTx/>
                <a:latin typeface="Courier" pitchFamily="49" charset="0"/>
                <a:ea typeface="+mn-ea"/>
                <a:cs typeface="+mn-cs"/>
              </a:rPr>
              <a:t>f,I</a:t>
            </a: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a:t>
            </a:r>
          </a:p>
        </p:txBody>
      </p:sp>
    </p:spTree>
    <p:extLst>
      <p:ext uri="{BB962C8B-B14F-4D97-AF65-F5344CB8AC3E}">
        <p14:creationId xmlns:p14="http://schemas.microsoft.com/office/powerpoint/2010/main" val="41627758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5828EA8-6C8E-41AD-A728-C59A362013B4}"/>
              </a:ext>
            </a:extLst>
          </p:cNvPr>
          <p:cNvPicPr>
            <a:picLocks noChangeAspect="1"/>
          </p:cNvPicPr>
          <p:nvPr/>
        </p:nvPicPr>
        <p:blipFill>
          <a:blip r:embed="rId2"/>
          <a:stretch>
            <a:fillRect/>
          </a:stretch>
        </p:blipFill>
        <p:spPr>
          <a:xfrm>
            <a:off x="5597075" y="3799832"/>
            <a:ext cx="3181683" cy="2021751"/>
          </a:xfrm>
          <a:prstGeom prst="rect">
            <a:avLst/>
          </a:prstGeom>
        </p:spPr>
      </p:pic>
      <p:pic>
        <p:nvPicPr>
          <p:cNvPr id="9" name="Picture 7" descr="C:\Users\Hoiem\Documents\Classes\Computational Photography - Fall 2010\lectures\figs\filters\fil_pairs\im_orig.jpg">
            <a:extLst>
              <a:ext uri="{FF2B5EF4-FFF2-40B4-BE49-F238E27FC236}">
                <a16:creationId xmlns:a16="http://schemas.microsoft.com/office/drawing/2014/main" id="{3A8C3129-82FA-493C-87B4-5FD73690A1D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063807" y="1135408"/>
            <a:ext cx="2003142" cy="12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628650" y="2287972"/>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en-US" sz="2400" dirty="0">
                <a:solidFill>
                  <a:prstClr val="black"/>
                </a:solidFill>
                <a:latin typeface="Calibri"/>
              </a:rPr>
              <a:t>&gt;&gt; f = D[ 57:117, 107:167 ]</a:t>
            </a:r>
          </a:p>
          <a:p>
            <a:pPr marL="0" indent="0" defTabSz="685800">
              <a:buNone/>
            </a:pPr>
            <a:r>
              <a:rPr lang="en-US" sz="2400" i="1" dirty="0">
                <a:solidFill>
                  <a:prstClr val="black"/>
                </a:solidFill>
                <a:latin typeface="Calibri"/>
              </a:rPr>
              <a:t>Expect response ‘peak’ in middle of I</a:t>
            </a:r>
          </a:p>
          <a:p>
            <a:pPr marL="0" indent="0" defTabSz="685800">
              <a:buNone/>
            </a:pPr>
            <a:endParaRPr lang="en-US" sz="2400" dirty="0">
              <a:solidFill>
                <a:prstClr val="black"/>
              </a:solidFill>
              <a:latin typeface="Calibri"/>
            </a:endParaRPr>
          </a:p>
          <a:p>
            <a:pPr marL="0" indent="0" defTabSz="685800">
              <a:buNone/>
            </a:pPr>
            <a:r>
              <a:rPr lang="en-US" sz="2400" dirty="0">
                <a:solidFill>
                  <a:prstClr val="black"/>
                </a:solidFill>
                <a:latin typeface="Calibri"/>
              </a:rPr>
              <a:t>&gt;&gt; I = correlate2d( D, f, ‘same’ )</a:t>
            </a:r>
          </a:p>
        </p:txBody>
      </p:sp>
      <p:pic>
        <p:nvPicPr>
          <p:cNvPr id="7" name="Picture 6">
            <a:extLst>
              <a:ext uri="{FF2B5EF4-FFF2-40B4-BE49-F238E27FC236}">
                <a16:creationId xmlns:a16="http://schemas.microsoft.com/office/drawing/2014/main" id="{47904406-9C5D-43AA-97D9-1B218EA562F8}"/>
              </a:ext>
            </a:extLst>
          </p:cNvPr>
          <p:cNvPicPr>
            <a:picLocks noChangeAspect="1"/>
          </p:cNvPicPr>
          <p:nvPr/>
        </p:nvPicPr>
        <p:blipFill>
          <a:blip r:embed="rId4"/>
          <a:stretch>
            <a:fillRect/>
          </a:stretch>
        </p:blipFill>
        <p:spPr>
          <a:xfrm>
            <a:off x="5597075" y="2318120"/>
            <a:ext cx="1126919" cy="1132161"/>
          </a:xfrm>
          <a:prstGeom prst="rect">
            <a:avLst/>
          </a:prstGeom>
        </p:spPr>
      </p:pic>
      <p:sp>
        <p:nvSpPr>
          <p:cNvPr id="8" name="TextBox 7">
            <a:extLst>
              <a:ext uri="{FF2B5EF4-FFF2-40B4-BE49-F238E27FC236}">
                <a16:creationId xmlns:a16="http://schemas.microsoft.com/office/drawing/2014/main" id="{D9E410B9-56A7-4F8D-BE36-120B5C799D9F}"/>
              </a:ext>
            </a:extLst>
          </p:cNvPr>
          <p:cNvSpPr txBox="1"/>
          <p:nvPr/>
        </p:nvSpPr>
        <p:spPr>
          <a:xfrm>
            <a:off x="6763874" y="2983921"/>
            <a:ext cx="726717" cy="507831"/>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f</a:t>
            </a:r>
          </a:p>
          <a:p>
            <a:pPr defTabSz="685800" fontAlgn="auto">
              <a:spcBef>
                <a:spcPts val="0"/>
              </a:spcBef>
              <a:spcAft>
                <a:spcPts val="0"/>
              </a:spcAft>
            </a:pPr>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7041742" y="865502"/>
            <a:ext cx="1629508"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D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5588661" y="3552194"/>
            <a:ext cx="1571495"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I</a:t>
            </a:r>
          </a:p>
        </p:txBody>
      </p:sp>
      <p:sp>
        <p:nvSpPr>
          <p:cNvPr id="13" name="Oval 12">
            <a:extLst>
              <a:ext uri="{FF2B5EF4-FFF2-40B4-BE49-F238E27FC236}">
                <a16:creationId xmlns:a16="http://schemas.microsoft.com/office/drawing/2014/main" id="{DF8220DE-A301-4C9F-B446-6016107C055F}"/>
              </a:ext>
            </a:extLst>
          </p:cNvPr>
          <p:cNvSpPr/>
          <p:nvPr/>
        </p:nvSpPr>
        <p:spPr>
          <a:xfrm>
            <a:off x="6200336" y="4403686"/>
            <a:ext cx="482586" cy="62163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a:endParaRPr>
          </a:p>
        </p:txBody>
      </p:sp>
      <p:sp>
        <p:nvSpPr>
          <p:cNvPr id="14" name="TextBox 13">
            <a:extLst>
              <a:ext uri="{FF2B5EF4-FFF2-40B4-BE49-F238E27FC236}">
                <a16:creationId xmlns:a16="http://schemas.microsoft.com/office/drawing/2014/main" id="{8BE8D7B6-11D0-40F9-BB13-87C4F79E726E}"/>
              </a:ext>
            </a:extLst>
          </p:cNvPr>
          <p:cNvSpPr txBox="1"/>
          <p:nvPr/>
        </p:nvSpPr>
        <p:spPr>
          <a:xfrm>
            <a:off x="6115589" y="5067799"/>
            <a:ext cx="1211975" cy="507831"/>
          </a:xfrm>
          <a:prstGeom prst="rect">
            <a:avLst/>
          </a:prstGeom>
          <a:noFill/>
        </p:spPr>
        <p:txBody>
          <a:bodyPr wrap="square" rtlCol="0">
            <a:spAutoFit/>
          </a:bodyPr>
          <a:lstStyle/>
          <a:p>
            <a:pPr defTabSz="685800" fontAlgn="auto">
              <a:spcBef>
                <a:spcPts val="0"/>
              </a:spcBef>
              <a:spcAft>
                <a:spcPts val="0"/>
              </a:spcAft>
            </a:pPr>
            <a:r>
              <a:rPr lang="en-US" sz="1350" dirty="0">
                <a:solidFill>
                  <a:srgbClr val="C00000"/>
                </a:solidFill>
                <a:latin typeface="Calibri"/>
              </a:rPr>
              <a:t>Response peak</a:t>
            </a:r>
          </a:p>
        </p:txBody>
      </p:sp>
      <p:sp>
        <p:nvSpPr>
          <p:cNvPr id="15" name="TextBox 14">
            <a:extLst>
              <a:ext uri="{FF2B5EF4-FFF2-40B4-BE49-F238E27FC236}">
                <a16:creationId xmlns:a16="http://schemas.microsoft.com/office/drawing/2014/main" id="{DBCA9493-AF45-40F5-9991-D57539AD9994}"/>
              </a:ext>
            </a:extLst>
          </p:cNvPr>
          <p:cNvSpPr txBox="1"/>
          <p:nvPr/>
        </p:nvSpPr>
        <p:spPr>
          <a:xfrm>
            <a:off x="699595" y="4445876"/>
            <a:ext cx="3987567" cy="646331"/>
          </a:xfrm>
          <a:prstGeom prst="rect">
            <a:avLst/>
          </a:prstGeom>
          <a:noFill/>
        </p:spPr>
        <p:txBody>
          <a:bodyPr wrap="square" rtlCol="0">
            <a:spAutoFit/>
          </a:bodyPr>
          <a:lstStyle/>
          <a:p>
            <a:pPr defTabSz="685800" fontAlgn="auto">
              <a:spcBef>
                <a:spcPts val="0"/>
              </a:spcBef>
              <a:spcAft>
                <a:spcPts val="0"/>
              </a:spcAft>
            </a:pPr>
            <a:r>
              <a:rPr lang="en-US" dirty="0">
                <a:solidFill>
                  <a:prstClr val="black"/>
                </a:solidFill>
                <a:latin typeface="Calibri"/>
              </a:rPr>
              <a:t>Hmm…</a:t>
            </a:r>
            <a:br>
              <a:rPr lang="en-US" dirty="0">
                <a:solidFill>
                  <a:prstClr val="black"/>
                </a:solidFill>
                <a:latin typeface="Calibri"/>
              </a:rPr>
            </a:br>
            <a:r>
              <a:rPr lang="en-US" dirty="0">
                <a:solidFill>
                  <a:prstClr val="black"/>
                </a:solidFill>
                <a:latin typeface="Calibri"/>
              </a:rPr>
              <a:t>That didn’t work – why not?</a:t>
            </a:r>
          </a:p>
        </p:txBody>
      </p:sp>
      <p:sp>
        <p:nvSpPr>
          <p:cNvPr id="16" name="TextBox 15">
            <a:extLst>
              <a:ext uri="{FF2B5EF4-FFF2-40B4-BE49-F238E27FC236}">
                <a16:creationId xmlns:a16="http://schemas.microsoft.com/office/drawing/2014/main" id="{60049866-EA22-4D86-BD3B-6BE21E18B2FA}"/>
              </a:ext>
            </a:extLst>
          </p:cNvPr>
          <p:cNvSpPr txBox="1"/>
          <p:nvPr/>
        </p:nvSpPr>
        <p:spPr>
          <a:xfrm>
            <a:off x="7110248" y="4636735"/>
            <a:ext cx="230571" cy="300082"/>
          </a:xfrm>
          <a:prstGeom prst="rect">
            <a:avLst/>
          </a:prstGeom>
          <a:noFill/>
        </p:spPr>
        <p:txBody>
          <a:bodyPr wrap="square" rtlCol="0">
            <a:spAutoFit/>
          </a:bodyPr>
          <a:lstStyle/>
          <a:p>
            <a:pPr defTabSz="685800" fontAlgn="auto">
              <a:spcBef>
                <a:spcPts val="0"/>
              </a:spcBef>
              <a:spcAft>
                <a:spcPts val="0"/>
              </a:spcAft>
            </a:pPr>
            <a:r>
              <a:rPr lang="en-US" sz="1350" dirty="0">
                <a:solidFill>
                  <a:srgbClr val="0070C0"/>
                </a:solidFill>
                <a:latin typeface="Calibri"/>
              </a:rPr>
              <a:t>+</a:t>
            </a:r>
          </a:p>
        </p:txBody>
      </p:sp>
      <p:sp>
        <p:nvSpPr>
          <p:cNvPr id="17" name="TextBox 16">
            <a:extLst>
              <a:ext uri="{FF2B5EF4-FFF2-40B4-BE49-F238E27FC236}">
                <a16:creationId xmlns:a16="http://schemas.microsoft.com/office/drawing/2014/main" id="{B9613C74-855F-450D-B6BC-85FE37FAE304}"/>
              </a:ext>
            </a:extLst>
          </p:cNvPr>
          <p:cNvSpPr txBox="1"/>
          <p:nvPr/>
        </p:nvSpPr>
        <p:spPr>
          <a:xfrm>
            <a:off x="7135227" y="4188575"/>
            <a:ext cx="1211975" cy="507831"/>
          </a:xfrm>
          <a:prstGeom prst="rect">
            <a:avLst/>
          </a:prstGeom>
          <a:noFill/>
        </p:spPr>
        <p:txBody>
          <a:bodyPr wrap="square" rtlCol="0">
            <a:spAutoFit/>
          </a:bodyPr>
          <a:lstStyle/>
          <a:p>
            <a:pPr defTabSz="685800" fontAlgn="auto">
              <a:spcBef>
                <a:spcPts val="0"/>
              </a:spcBef>
              <a:spcAft>
                <a:spcPts val="0"/>
              </a:spcAft>
            </a:pPr>
            <a:r>
              <a:rPr lang="en-US" sz="1350" dirty="0">
                <a:solidFill>
                  <a:srgbClr val="4F81BD"/>
                </a:solidFill>
                <a:latin typeface="Calibri"/>
              </a:rPr>
              <a:t>Correct location</a:t>
            </a:r>
          </a:p>
        </p:txBody>
      </p:sp>
      <p:sp>
        <p:nvSpPr>
          <p:cNvPr id="18" name="TextBox 17">
            <a:extLst>
              <a:ext uri="{FF2B5EF4-FFF2-40B4-BE49-F238E27FC236}">
                <a16:creationId xmlns:a16="http://schemas.microsoft.com/office/drawing/2014/main" id="{2F90F7CA-3230-4A41-AA28-3B976CACFB59}"/>
              </a:ext>
            </a:extLst>
          </p:cNvPr>
          <p:cNvSpPr txBox="1"/>
          <p:nvPr/>
        </p:nvSpPr>
        <p:spPr>
          <a:xfrm>
            <a:off x="0" y="6520537"/>
            <a:ext cx="2989385"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white">
                    <a:lumMod val="50000"/>
                  </a:prstClr>
                </a:solidFill>
                <a:latin typeface="Calibri"/>
              </a:rPr>
              <a:t>[Thanks to Robert Collins @ Penn State]</a:t>
            </a:r>
          </a:p>
        </p:txBody>
      </p:sp>
      <p:sp>
        <p:nvSpPr>
          <p:cNvPr id="21" name="Title 20">
            <a:extLst>
              <a:ext uri="{FF2B5EF4-FFF2-40B4-BE49-F238E27FC236}">
                <a16:creationId xmlns:a16="http://schemas.microsoft.com/office/drawing/2014/main" id="{E8C92336-EE0E-47E2-BD18-879A69F83E61}"/>
              </a:ext>
            </a:extLst>
          </p:cNvPr>
          <p:cNvSpPr>
            <a:spLocks noGrp="1"/>
          </p:cNvSpPr>
          <p:nvPr>
            <p:ph type="title"/>
          </p:nvPr>
        </p:nvSpPr>
        <p:spPr/>
        <p:txBody>
          <a:bodyPr/>
          <a:lstStyle/>
          <a:p>
            <a:endParaRPr lang="en-US" dirty="0"/>
          </a:p>
        </p:txBody>
      </p:sp>
      <p:sp>
        <p:nvSpPr>
          <p:cNvPr id="24" name="Content Placeholder 4">
            <a:extLst>
              <a:ext uri="{FF2B5EF4-FFF2-40B4-BE49-F238E27FC236}">
                <a16:creationId xmlns:a16="http://schemas.microsoft.com/office/drawing/2014/main" id="{9FBB8E18-0068-47B8-8096-1D241E9A5DF6}"/>
              </a:ext>
            </a:extLst>
          </p:cNvPr>
          <p:cNvSpPr txBox="1">
            <a:spLocks/>
          </p:cNvSpPr>
          <p:nvPr/>
        </p:nvSpPr>
        <p:spPr bwMode="auto">
          <a:xfrm>
            <a:off x="457200" y="1282370"/>
            <a:ext cx="6339710" cy="5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85000" lnSpcReduction="2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en-US" sz="2400" dirty="0">
                <a:solidFill>
                  <a:prstClr val="black"/>
                </a:solidFill>
                <a:latin typeface="Calibri"/>
              </a:rPr>
              <a:t>OK, so let’s test this idea. Let’s see if we can use correlation to ‘find’ the parts of the image that look like the filter.</a:t>
            </a:r>
          </a:p>
        </p:txBody>
      </p:sp>
    </p:spTree>
    <p:extLst>
      <p:ext uri="{BB962C8B-B14F-4D97-AF65-F5344CB8AC3E}">
        <p14:creationId xmlns:p14="http://schemas.microsoft.com/office/powerpoint/2010/main" val="103758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500"/>
                                        <p:tgtEl>
                                          <p:spTgt spid="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14" grpId="0"/>
      <p:bldP spid="15" grpId="0"/>
      <p:bldP spid="16" grpId="0"/>
      <p:bldP spid="17"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Correlation</a:t>
            </a:r>
          </a:p>
        </p:txBody>
      </p:sp>
      <p:sp>
        <p:nvSpPr>
          <p:cNvPr id="57347" name="Content Placeholder 2"/>
          <p:cNvSpPr>
            <a:spLocks noGrp="1"/>
          </p:cNvSpPr>
          <p:nvPr>
            <p:ph idx="1"/>
          </p:nvPr>
        </p:nvSpPr>
        <p:spPr>
          <a:xfrm>
            <a:off x="457200" y="990600"/>
            <a:ext cx="8229600" cy="5715000"/>
          </a:xfrm>
        </p:spPr>
        <p:txBody>
          <a:bodyPr/>
          <a:lstStyle/>
          <a:p>
            <a:pPr marL="342900" lvl="1" indent="0">
              <a:buNone/>
            </a:pPr>
            <a:endParaRPr lang="en-US" altLang="en-US" dirty="0"/>
          </a:p>
          <a:p>
            <a:pPr>
              <a:buFont typeface="Arial" panose="020B0604020202020204" pitchFamily="34" charset="0"/>
              <a:buNone/>
            </a:pPr>
            <a:endParaRPr lang="en-US" altLang="en-US" dirty="0"/>
          </a:p>
          <a:p>
            <a:pPr marL="342900" lvl="1" indent="0">
              <a:buNone/>
            </a:pPr>
            <a:endParaRPr lang="en-US" altLang="en-US" dirty="0"/>
          </a:p>
          <a:p>
            <a:pPr lvl="1"/>
            <a:endParaRPr lang="en-US" altLang="en-US" dirty="0"/>
          </a:p>
        </p:txBody>
      </p:sp>
      <p:graphicFrame>
        <p:nvGraphicFramePr>
          <p:cNvPr id="57353" name="Object 3"/>
          <p:cNvGraphicFramePr>
            <a:graphicFrameLocks noChangeAspect="1"/>
          </p:cNvGraphicFramePr>
          <p:nvPr>
            <p:extLst/>
          </p:nvPr>
        </p:nvGraphicFramePr>
        <p:xfrm>
          <a:off x="2187575" y="1527912"/>
          <a:ext cx="4997450" cy="874713"/>
        </p:xfrm>
        <a:graphic>
          <a:graphicData uri="http://schemas.openxmlformats.org/presentationml/2006/ole">
            <mc:AlternateContent xmlns:mc="http://schemas.openxmlformats.org/markup-compatibility/2006">
              <mc:Choice xmlns:v="urn:schemas-microsoft-com:vml" Requires="v">
                <p:oleObj spid="_x0000_s146449" name="Equation" r:id="rId4" imgW="2031840" imgH="355320" progId="Equation.3">
                  <p:embed/>
                </p:oleObj>
              </mc:Choice>
              <mc:Fallback>
                <p:oleObj name="Equation" r:id="rId4" imgW="2031840" imgH="355320" progId="Equation.3">
                  <p:embed/>
                  <p:pic>
                    <p:nvPicPr>
                      <p:cNvPr id="57353" name="Object 3"/>
                      <p:cNvPicPr>
                        <a:picLocks noChangeAspect="1" noChangeArrowheads="1"/>
                      </p:cNvPicPr>
                      <p:nvPr/>
                    </p:nvPicPr>
                    <p:blipFill>
                      <a:blip r:embed="rId5"/>
                      <a:srcRect/>
                      <a:stretch>
                        <a:fillRect/>
                      </a:stretch>
                    </p:blipFill>
                    <p:spPr bwMode="auto">
                      <a:xfrm>
                        <a:off x="2187575" y="1527912"/>
                        <a:ext cx="499745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a:extLst>
              <a:ext uri="{FF2B5EF4-FFF2-40B4-BE49-F238E27FC236}">
                <a16:creationId xmlns:a16="http://schemas.microsoft.com/office/drawing/2014/main" id="{98A76FD7-AEA8-4A36-9BCE-DF2428B39512}"/>
              </a:ext>
            </a:extLst>
          </p:cNvPr>
          <p:cNvSpPr/>
          <p:nvPr/>
        </p:nvSpPr>
        <p:spPr>
          <a:xfrm>
            <a:off x="1600200" y="2430726"/>
            <a:ext cx="7239000" cy="369332"/>
          </a:xfrm>
          <a:prstGeom prst="rect">
            <a:avLst/>
          </a:prstGeom>
        </p:spPr>
        <p:txBody>
          <a:bodyPr wrap="square">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e.g., h = scipy.signal.correlate2d(</a:t>
            </a:r>
            <a:r>
              <a:rPr kumimoji="0" lang="en-US" altLang="en-US" sz="1800" b="0" i="0" u="none" strike="noStrike" kern="1200" cap="none" spc="0" normalizeH="0" baseline="0" noProof="0" dirty="0" err="1">
                <a:ln>
                  <a:noFill/>
                </a:ln>
                <a:solidFill>
                  <a:prstClr val="black"/>
                </a:solidFill>
                <a:effectLst/>
                <a:uLnTx/>
                <a:uFillTx/>
                <a:latin typeface="Courier" pitchFamily="49" charset="0"/>
                <a:ea typeface="+mn-ea"/>
                <a:cs typeface="+mn-cs"/>
              </a:rPr>
              <a:t>f,I</a:t>
            </a:r>
            <a:r>
              <a:rPr kumimoji="0" lang="en-US" altLang="en-US" sz="1800" b="0" i="0" u="none" strike="noStrike" kern="1200" cap="none" spc="0" normalizeH="0" baseline="0" noProof="0" dirty="0">
                <a:ln>
                  <a:noFill/>
                </a:ln>
                <a:solidFill>
                  <a:prstClr val="black"/>
                </a:solidFill>
                <a:effectLst/>
                <a:uLnTx/>
                <a:uFillTx/>
                <a:latin typeface="Courier" pitchFamily="49" charset="0"/>
                <a:ea typeface="+mn-ea"/>
                <a:cs typeface="+mn-cs"/>
              </a:rPr>
              <a:t>)</a:t>
            </a:r>
          </a:p>
        </p:txBody>
      </p:sp>
      <p:sp>
        <p:nvSpPr>
          <p:cNvPr id="5" name="Rectangle 4">
            <a:extLst>
              <a:ext uri="{FF2B5EF4-FFF2-40B4-BE49-F238E27FC236}">
                <a16:creationId xmlns:a16="http://schemas.microsoft.com/office/drawing/2014/main" id="{7DF4EB55-FFBC-4060-AFA7-42BA45385EE9}"/>
              </a:ext>
            </a:extLst>
          </p:cNvPr>
          <p:cNvSpPr/>
          <p:nvPr/>
        </p:nvSpPr>
        <p:spPr>
          <a:xfrm>
            <a:off x="1676400" y="3389594"/>
            <a:ext cx="6400800" cy="2246769"/>
          </a:xfrm>
          <a:prstGeom prst="rect">
            <a:avLst/>
          </a:prstGeom>
        </p:spPr>
        <p:txBody>
          <a:bodyPr wrap="square">
            <a:spAutoFit/>
          </a:bodyPr>
          <a:lstStyle/>
          <a:p>
            <a:pPr defTabSz="685800" fontAlgn="auto">
              <a:spcBef>
                <a:spcPts val="0"/>
              </a:spcBef>
              <a:spcAft>
                <a:spcPts val="0"/>
              </a:spcAft>
            </a:pPr>
            <a:r>
              <a:rPr lang="en-US" sz="2800" dirty="0">
                <a:solidFill>
                  <a:prstClr val="black"/>
                </a:solidFill>
                <a:latin typeface="Calibri"/>
              </a:rPr>
              <a:t>As brightness in </a:t>
            </a:r>
            <a:r>
              <a:rPr lang="en-US" sz="2800" i="1" dirty="0">
                <a:solidFill>
                  <a:prstClr val="black"/>
                </a:solidFill>
                <a:latin typeface="Calibri"/>
              </a:rPr>
              <a:t>I</a:t>
            </a:r>
            <a:r>
              <a:rPr lang="en-US" sz="2800" dirty="0">
                <a:solidFill>
                  <a:prstClr val="black"/>
                </a:solidFill>
                <a:latin typeface="Calibri"/>
              </a:rPr>
              <a:t> increases, the response in </a:t>
            </a:r>
            <a:r>
              <a:rPr lang="en-US" sz="2800" i="1" dirty="0">
                <a:solidFill>
                  <a:prstClr val="black"/>
                </a:solidFill>
                <a:latin typeface="Calibri"/>
              </a:rPr>
              <a:t>h</a:t>
            </a:r>
            <a:r>
              <a:rPr lang="en-US" sz="2800" dirty="0">
                <a:solidFill>
                  <a:prstClr val="black"/>
                </a:solidFill>
                <a:latin typeface="Calibri"/>
              </a:rPr>
              <a:t> will increase, as long as </a:t>
            </a:r>
            <a:r>
              <a:rPr lang="en-US" sz="2800" i="1" dirty="0">
                <a:solidFill>
                  <a:prstClr val="black"/>
                </a:solidFill>
                <a:latin typeface="Calibri"/>
              </a:rPr>
              <a:t>f</a:t>
            </a:r>
            <a:r>
              <a:rPr lang="en-US" sz="2800" dirty="0">
                <a:solidFill>
                  <a:prstClr val="black"/>
                </a:solidFill>
                <a:latin typeface="Calibri"/>
              </a:rPr>
              <a:t> is positive.</a:t>
            </a:r>
          </a:p>
          <a:p>
            <a:pPr defTabSz="685800" fontAlgn="auto">
              <a:spcBef>
                <a:spcPts val="0"/>
              </a:spcBef>
              <a:spcAft>
                <a:spcPts val="0"/>
              </a:spcAft>
            </a:pPr>
            <a:endParaRPr lang="en-US" sz="2800" i="1" dirty="0">
              <a:solidFill>
                <a:prstClr val="black"/>
              </a:solidFill>
              <a:latin typeface="Calibri"/>
            </a:endParaRPr>
          </a:p>
          <a:p>
            <a:pPr algn="ctr" defTabSz="685800" fontAlgn="auto">
              <a:spcBef>
                <a:spcPts val="0"/>
              </a:spcBef>
              <a:spcAft>
                <a:spcPts val="0"/>
              </a:spcAft>
            </a:pPr>
            <a:r>
              <a:rPr lang="en-US" sz="2800" i="1" dirty="0">
                <a:solidFill>
                  <a:prstClr val="black"/>
                </a:solidFill>
                <a:latin typeface="Calibri"/>
              </a:rPr>
              <a:t>Overall brighter regions will give higher correlation response -&gt; not useful!</a:t>
            </a:r>
          </a:p>
        </p:txBody>
      </p:sp>
    </p:spTree>
    <p:extLst>
      <p:ext uri="{BB962C8B-B14F-4D97-AF65-F5344CB8AC3E}">
        <p14:creationId xmlns:p14="http://schemas.microsoft.com/office/powerpoint/2010/main" val="239178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BCC8F2-7502-454D-8C56-8F7D02A94FAD}"/>
              </a:ext>
            </a:extLst>
          </p:cNvPr>
          <p:cNvPicPr>
            <a:picLocks noChangeAspect="1"/>
          </p:cNvPicPr>
          <p:nvPr/>
        </p:nvPicPr>
        <p:blipFill>
          <a:blip r:embed="rId2"/>
          <a:stretch>
            <a:fillRect/>
          </a:stretch>
        </p:blipFill>
        <p:spPr>
          <a:xfrm>
            <a:off x="5832231" y="3833583"/>
            <a:ext cx="3159369" cy="2014511"/>
          </a:xfrm>
          <a:prstGeom prst="rect">
            <a:avLst/>
          </a:prstGeom>
        </p:spPr>
      </p:pic>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384284" y="1600201"/>
            <a:ext cx="6339710" cy="575441"/>
          </a:xfrm>
        </p:spPr>
        <p:txBody>
          <a:bodyPr>
            <a:normAutofit/>
          </a:bodyPr>
          <a:lstStyle/>
          <a:p>
            <a:pPr marL="0" indent="0">
              <a:buNone/>
            </a:pPr>
            <a:r>
              <a:rPr lang="en-US" dirty="0"/>
              <a:t>OK, so let’s subtract the mean</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628650" y="2287972"/>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f = D[ 57:117, 107:167 ]</a:t>
            </a:r>
          </a:p>
          <a:p>
            <a:pPr marL="0" indent="0" defTabSz="685800">
              <a:buNone/>
              <a:defRPr/>
            </a:pPr>
            <a:r>
              <a:rPr lang="en-US" sz="2400" dirty="0">
                <a:solidFill>
                  <a:prstClr val="black"/>
                </a:solidFill>
                <a:latin typeface="Calibri"/>
              </a:rPr>
              <a:t>&gt;&gt; f2 = f – </a:t>
            </a:r>
            <a:r>
              <a:rPr lang="en-US" sz="2400" dirty="0" err="1">
                <a:solidFill>
                  <a:prstClr val="black"/>
                </a:solidFill>
                <a:latin typeface="Calibri"/>
              </a:rPr>
              <a:t>np.mean</a:t>
            </a:r>
            <a:r>
              <a:rPr lang="en-US" sz="2400" dirty="0">
                <a:solidFill>
                  <a:prstClr val="black"/>
                </a:solidFill>
                <a:latin typeface="Calibri"/>
              </a:rPr>
              <a:t>(f)</a:t>
            </a:r>
          </a:p>
          <a:p>
            <a:pPr marL="0" indent="0" defTabSz="685800">
              <a:buNone/>
              <a:defRPr/>
            </a:pPr>
            <a:r>
              <a:rPr lang="en-US" sz="2400" dirty="0">
                <a:solidFill>
                  <a:prstClr val="black"/>
                </a:solidFill>
                <a:latin typeface="Calibri"/>
              </a:rPr>
              <a:t>&gt;&gt; D2 = D – </a:t>
            </a:r>
            <a:r>
              <a:rPr lang="en-US" sz="2400" dirty="0" err="1">
                <a:solidFill>
                  <a:prstClr val="black"/>
                </a:solidFill>
                <a:latin typeface="Calibri"/>
              </a:rPr>
              <a:t>np.mean</a:t>
            </a:r>
            <a:r>
              <a:rPr lang="en-US" sz="2400" dirty="0">
                <a:solidFill>
                  <a:prstClr val="black"/>
                </a:solidFill>
                <a:latin typeface="Calibri"/>
              </a:rPr>
              <a:t>(D)</a:t>
            </a:r>
          </a:p>
          <a:p>
            <a:pPr marL="0" indent="0" defTabSz="685800">
              <a:buNone/>
              <a:defRPr/>
            </a:pPr>
            <a:br>
              <a:rPr lang="en-US" sz="2400" i="1" dirty="0">
                <a:solidFill>
                  <a:prstClr val="black"/>
                </a:solidFill>
                <a:latin typeface="Calibri"/>
              </a:rPr>
            </a:br>
            <a:r>
              <a:rPr lang="en-US" sz="2400" i="1" dirty="0">
                <a:solidFill>
                  <a:prstClr val="black"/>
                </a:solidFill>
                <a:latin typeface="Calibri"/>
              </a:rPr>
              <a:t>Now zero centered. </a:t>
            </a:r>
            <a:br>
              <a:rPr lang="en-US" sz="2400" i="1" dirty="0">
                <a:solidFill>
                  <a:prstClr val="black"/>
                </a:solidFill>
                <a:latin typeface="Calibri"/>
              </a:rPr>
            </a:br>
            <a:r>
              <a:rPr lang="en-US" sz="2400" i="1" dirty="0">
                <a:solidFill>
                  <a:prstClr val="black"/>
                </a:solidFill>
                <a:latin typeface="Calibri"/>
              </a:rPr>
              <a:t>Score is higher only when dark parts</a:t>
            </a:r>
            <a:br>
              <a:rPr lang="en-US" sz="2400" i="1" dirty="0">
                <a:solidFill>
                  <a:prstClr val="black"/>
                </a:solidFill>
                <a:latin typeface="Calibri"/>
              </a:rPr>
            </a:br>
            <a:r>
              <a:rPr lang="en-US" sz="2400" i="1" dirty="0">
                <a:solidFill>
                  <a:prstClr val="black"/>
                </a:solidFill>
                <a:latin typeface="Calibri"/>
              </a:rPr>
              <a:t>match and when light parts match.</a:t>
            </a:r>
          </a:p>
          <a:p>
            <a:pPr marL="0" indent="0" defTabSz="685800">
              <a:buNone/>
              <a:defRPr/>
            </a:pPr>
            <a:endParaRPr lang="en-US" sz="2400" dirty="0">
              <a:solidFill>
                <a:prstClr val="black"/>
              </a:solidFill>
              <a:latin typeface="Calibri"/>
            </a:endParaRPr>
          </a:p>
          <a:p>
            <a:pPr marL="0" indent="0" defTabSz="685800">
              <a:buNone/>
              <a:defRPr/>
            </a:pPr>
            <a:r>
              <a:rPr lang="en-US" sz="2400" dirty="0">
                <a:solidFill>
                  <a:prstClr val="black"/>
                </a:solidFill>
                <a:latin typeface="Calibri"/>
              </a:rPr>
              <a:t>&gt;&gt; I2 = correlate2d( D2, f2, ‘same’ )</a:t>
            </a:r>
          </a:p>
        </p:txBody>
      </p:sp>
      <p:sp>
        <p:nvSpPr>
          <p:cNvPr id="8" name="TextBox 7">
            <a:extLst>
              <a:ext uri="{FF2B5EF4-FFF2-40B4-BE49-F238E27FC236}">
                <a16:creationId xmlns:a16="http://schemas.microsoft.com/office/drawing/2014/main" id="{D9E410B9-56A7-4F8D-BE36-120B5C799D9F}"/>
              </a:ext>
            </a:extLst>
          </p:cNvPr>
          <p:cNvSpPr txBox="1"/>
          <p:nvPr/>
        </p:nvSpPr>
        <p:spPr>
          <a:xfrm>
            <a:off x="6763874" y="2983921"/>
            <a:ext cx="726717" cy="507831"/>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f2</a:t>
            </a:r>
          </a:p>
          <a:p>
            <a:pPr defTabSz="685800" fontAlgn="auto">
              <a:spcBef>
                <a:spcPts val="0"/>
              </a:spcBef>
              <a:spcAft>
                <a:spcPts val="0"/>
              </a:spcAft>
              <a:defRPr/>
            </a:pPr>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6953819" y="865502"/>
            <a:ext cx="1629508"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D2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5820710" y="3565534"/>
            <a:ext cx="1571495"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I2</a:t>
            </a:r>
          </a:p>
        </p:txBody>
      </p:sp>
      <p:pic>
        <p:nvPicPr>
          <p:cNvPr id="3" name="Picture 2">
            <a:extLst>
              <a:ext uri="{FF2B5EF4-FFF2-40B4-BE49-F238E27FC236}">
                <a16:creationId xmlns:a16="http://schemas.microsoft.com/office/drawing/2014/main" id="{FC1E2D19-370B-445A-92F1-338A01006A99}"/>
              </a:ext>
            </a:extLst>
          </p:cNvPr>
          <p:cNvPicPr>
            <a:picLocks noChangeAspect="1"/>
          </p:cNvPicPr>
          <p:nvPr/>
        </p:nvPicPr>
        <p:blipFill>
          <a:blip r:embed="rId3"/>
          <a:stretch>
            <a:fillRect/>
          </a:stretch>
        </p:blipFill>
        <p:spPr>
          <a:xfrm>
            <a:off x="5620924" y="2287465"/>
            <a:ext cx="1156388" cy="1151060"/>
          </a:xfrm>
          <a:prstGeom prst="rect">
            <a:avLst/>
          </a:prstGeom>
        </p:spPr>
      </p:pic>
      <p:pic>
        <p:nvPicPr>
          <p:cNvPr id="18" name="Picture 17">
            <a:extLst>
              <a:ext uri="{FF2B5EF4-FFF2-40B4-BE49-F238E27FC236}">
                <a16:creationId xmlns:a16="http://schemas.microsoft.com/office/drawing/2014/main" id="{CF9C7686-918C-49E7-8068-938761CE0F2D}"/>
              </a:ext>
            </a:extLst>
          </p:cNvPr>
          <p:cNvPicPr>
            <a:picLocks noChangeAspect="1"/>
          </p:cNvPicPr>
          <p:nvPr/>
        </p:nvPicPr>
        <p:blipFill>
          <a:blip r:embed="rId4"/>
          <a:stretch>
            <a:fillRect/>
          </a:stretch>
        </p:blipFill>
        <p:spPr>
          <a:xfrm>
            <a:off x="6975231" y="1142502"/>
            <a:ext cx="2102628" cy="1343257"/>
          </a:xfrm>
          <a:prstGeom prst="rect">
            <a:avLst/>
          </a:prstGeom>
        </p:spPr>
      </p:pic>
    </p:spTree>
    <p:extLst>
      <p:ext uri="{BB962C8B-B14F-4D97-AF65-F5344CB8AC3E}">
        <p14:creationId xmlns:p14="http://schemas.microsoft.com/office/powerpoint/2010/main" val="326082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fade">
                                      <p:cBhvr>
                                        <p:cTn id="38" dur="500"/>
                                        <p:tgtEl>
                                          <p:spTgt spid="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fade">
                                      <p:cBhvr>
                                        <p:cTn id="43" dur="500"/>
                                        <p:tgtEl>
                                          <p:spTgt spid="6">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nodeType="with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384284" y="1600201"/>
            <a:ext cx="6339710" cy="575441"/>
          </a:xfrm>
        </p:spPr>
        <p:txBody>
          <a:bodyPr>
            <a:normAutofit/>
          </a:bodyPr>
          <a:lstStyle/>
          <a:p>
            <a:pPr marL="0" indent="0">
              <a:buNone/>
            </a:pPr>
            <a:r>
              <a:rPr lang="en-US" dirty="0"/>
              <a:t>Or even</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628650" y="2287972"/>
            <a:ext cx="7886700" cy="5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I3 = correlate2d( D2, D2, ‘full’ )</a:t>
            </a:r>
          </a:p>
        </p:txBody>
      </p:sp>
      <p:pic>
        <p:nvPicPr>
          <p:cNvPr id="3" name="Picture 2">
            <a:extLst>
              <a:ext uri="{FF2B5EF4-FFF2-40B4-BE49-F238E27FC236}">
                <a16:creationId xmlns:a16="http://schemas.microsoft.com/office/drawing/2014/main" id="{85FF6B8B-D857-4F12-8D79-F4193A3DFF79}"/>
              </a:ext>
            </a:extLst>
          </p:cNvPr>
          <p:cNvPicPr>
            <a:picLocks noChangeAspect="1"/>
          </p:cNvPicPr>
          <p:nvPr/>
        </p:nvPicPr>
        <p:blipFill>
          <a:blip r:embed="rId2"/>
          <a:stretch>
            <a:fillRect/>
          </a:stretch>
        </p:blipFill>
        <p:spPr>
          <a:xfrm>
            <a:off x="4676592" y="3157632"/>
            <a:ext cx="3929063" cy="2500313"/>
          </a:xfrm>
          <a:prstGeom prst="rect">
            <a:avLst/>
          </a:prstGeom>
        </p:spPr>
      </p:pic>
      <p:sp>
        <p:nvSpPr>
          <p:cNvPr id="11" name="TextBox 10">
            <a:extLst>
              <a:ext uri="{FF2B5EF4-FFF2-40B4-BE49-F238E27FC236}">
                <a16:creationId xmlns:a16="http://schemas.microsoft.com/office/drawing/2014/main" id="{E2002355-343C-4C0F-9E4B-59119978FA17}"/>
              </a:ext>
            </a:extLst>
          </p:cNvPr>
          <p:cNvSpPr txBox="1"/>
          <p:nvPr/>
        </p:nvSpPr>
        <p:spPr>
          <a:xfrm>
            <a:off x="4670731" y="2856034"/>
            <a:ext cx="446393" cy="300082"/>
          </a:xfrm>
          <a:prstGeom prst="rect">
            <a:avLst/>
          </a:prstGeom>
          <a:noFill/>
        </p:spPr>
        <p:txBody>
          <a:bodyPr wrap="square" rtlCol="0">
            <a:spAutoFit/>
          </a:bodyPr>
          <a:lstStyle/>
          <a:p>
            <a:pPr defTabSz="685800" fontAlgn="auto">
              <a:spcBef>
                <a:spcPts val="0"/>
              </a:spcBef>
              <a:spcAft>
                <a:spcPts val="0"/>
              </a:spcAft>
            </a:pPr>
            <a:r>
              <a:rPr lang="en-US" sz="1350" dirty="0">
                <a:solidFill>
                  <a:prstClr val="black"/>
                </a:solidFill>
                <a:latin typeface="Calibri"/>
              </a:rPr>
              <a:t>I3</a:t>
            </a:r>
          </a:p>
        </p:txBody>
      </p:sp>
      <p:sp>
        <p:nvSpPr>
          <p:cNvPr id="13" name="TextBox 12">
            <a:extLst>
              <a:ext uri="{FF2B5EF4-FFF2-40B4-BE49-F238E27FC236}">
                <a16:creationId xmlns:a16="http://schemas.microsoft.com/office/drawing/2014/main" id="{D7025A43-B196-4C99-AA45-0B1DFA2EDEC5}"/>
              </a:ext>
            </a:extLst>
          </p:cNvPr>
          <p:cNvSpPr txBox="1"/>
          <p:nvPr/>
        </p:nvSpPr>
        <p:spPr>
          <a:xfrm>
            <a:off x="6953819" y="865502"/>
            <a:ext cx="1629508"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D2 (275 x 175 pixels)</a:t>
            </a:r>
          </a:p>
        </p:txBody>
      </p:sp>
      <p:pic>
        <p:nvPicPr>
          <p:cNvPr id="14" name="Picture 13">
            <a:extLst>
              <a:ext uri="{FF2B5EF4-FFF2-40B4-BE49-F238E27FC236}">
                <a16:creationId xmlns:a16="http://schemas.microsoft.com/office/drawing/2014/main" id="{DD67450C-F540-4B8D-98F2-960EA8C9C929}"/>
              </a:ext>
            </a:extLst>
          </p:cNvPr>
          <p:cNvPicPr>
            <a:picLocks noChangeAspect="1"/>
          </p:cNvPicPr>
          <p:nvPr/>
        </p:nvPicPr>
        <p:blipFill>
          <a:blip r:embed="rId3"/>
          <a:stretch>
            <a:fillRect/>
          </a:stretch>
        </p:blipFill>
        <p:spPr>
          <a:xfrm>
            <a:off x="6975231" y="1142502"/>
            <a:ext cx="2102628" cy="1343257"/>
          </a:xfrm>
          <a:prstGeom prst="rect">
            <a:avLst/>
          </a:prstGeom>
        </p:spPr>
      </p:pic>
    </p:spTree>
    <p:extLst>
      <p:ext uri="{BB962C8B-B14F-4D97-AF65-F5344CB8AC3E}">
        <p14:creationId xmlns:p14="http://schemas.microsoft.com/office/powerpoint/2010/main" val="188020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7E9488D-EEEB-45E9-8D8E-632E08F13311}"/>
              </a:ext>
            </a:extLst>
          </p:cNvPr>
          <p:cNvSpPr>
            <a:spLocks noGrp="1"/>
          </p:cNvSpPr>
          <p:nvPr>
            <p:ph idx="1"/>
          </p:nvPr>
        </p:nvSpPr>
        <p:spPr>
          <a:xfrm>
            <a:off x="384284" y="1600201"/>
            <a:ext cx="6339710" cy="575441"/>
          </a:xfrm>
        </p:spPr>
        <p:txBody>
          <a:bodyPr>
            <a:normAutofit/>
          </a:bodyPr>
          <a:lstStyle/>
          <a:p>
            <a:pPr marL="0" indent="0">
              <a:buNone/>
            </a:pPr>
            <a:r>
              <a:rPr lang="en-US" dirty="0"/>
              <a:t>What happens with convolution?</a:t>
            </a:r>
          </a:p>
        </p:txBody>
      </p:sp>
      <p:sp>
        <p:nvSpPr>
          <p:cNvPr id="6" name="Content Placeholder 2">
            <a:extLst>
              <a:ext uri="{FF2B5EF4-FFF2-40B4-BE49-F238E27FC236}">
                <a16:creationId xmlns:a16="http://schemas.microsoft.com/office/drawing/2014/main" id="{370B0DA7-CA69-4288-B7D7-589FEF6D8EB1}"/>
              </a:ext>
            </a:extLst>
          </p:cNvPr>
          <p:cNvSpPr txBox="1">
            <a:spLocks/>
          </p:cNvSpPr>
          <p:nvPr/>
        </p:nvSpPr>
        <p:spPr bwMode="auto">
          <a:xfrm>
            <a:off x="628650" y="2287972"/>
            <a:ext cx="7886700" cy="320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defRPr/>
            </a:pPr>
            <a:r>
              <a:rPr lang="en-US" sz="2400" dirty="0">
                <a:solidFill>
                  <a:prstClr val="black"/>
                </a:solidFill>
                <a:latin typeface="Calibri"/>
              </a:rPr>
              <a:t>&gt;&gt; f = D[ 57:117, 107:167 ]</a:t>
            </a:r>
          </a:p>
          <a:p>
            <a:pPr marL="0" indent="0" defTabSz="685800">
              <a:buNone/>
              <a:defRPr/>
            </a:pPr>
            <a:r>
              <a:rPr lang="en-US" sz="2400" dirty="0">
                <a:solidFill>
                  <a:prstClr val="black"/>
                </a:solidFill>
                <a:latin typeface="Calibri"/>
              </a:rPr>
              <a:t>&gt;&gt; f2 = f – </a:t>
            </a:r>
            <a:r>
              <a:rPr lang="en-US" sz="2400" dirty="0" err="1">
                <a:solidFill>
                  <a:prstClr val="black"/>
                </a:solidFill>
                <a:latin typeface="Calibri"/>
              </a:rPr>
              <a:t>np.mean</a:t>
            </a:r>
            <a:r>
              <a:rPr lang="en-US" sz="2400" dirty="0">
                <a:solidFill>
                  <a:prstClr val="black"/>
                </a:solidFill>
                <a:latin typeface="Calibri"/>
              </a:rPr>
              <a:t>(f)</a:t>
            </a:r>
          </a:p>
          <a:p>
            <a:pPr marL="0" indent="0" defTabSz="685800">
              <a:buNone/>
              <a:defRPr/>
            </a:pPr>
            <a:r>
              <a:rPr lang="en-US" sz="2400" dirty="0">
                <a:solidFill>
                  <a:prstClr val="black"/>
                </a:solidFill>
                <a:latin typeface="Calibri"/>
              </a:rPr>
              <a:t>&gt;&gt; D2 = D – </a:t>
            </a:r>
            <a:r>
              <a:rPr lang="en-US" sz="2400" dirty="0" err="1">
                <a:solidFill>
                  <a:prstClr val="black"/>
                </a:solidFill>
                <a:latin typeface="Calibri"/>
              </a:rPr>
              <a:t>np.mean</a:t>
            </a:r>
            <a:r>
              <a:rPr lang="en-US" sz="2400" dirty="0">
                <a:solidFill>
                  <a:prstClr val="black"/>
                </a:solidFill>
                <a:latin typeface="Calibri"/>
              </a:rPr>
              <a:t>(D)</a:t>
            </a:r>
          </a:p>
          <a:p>
            <a:pPr marL="0" indent="0" defTabSz="685800">
              <a:buNone/>
              <a:defRPr/>
            </a:pPr>
            <a:br>
              <a:rPr lang="en-US" sz="2400" i="1" dirty="0">
                <a:solidFill>
                  <a:prstClr val="black"/>
                </a:solidFill>
                <a:latin typeface="Calibri"/>
              </a:rPr>
            </a:br>
            <a:r>
              <a:rPr lang="en-US" sz="2400" dirty="0">
                <a:solidFill>
                  <a:prstClr val="black"/>
                </a:solidFill>
                <a:latin typeface="Calibri"/>
              </a:rPr>
              <a:t>&gt;&gt; I2 = convolve2d( D2, f2, ‘same’ )</a:t>
            </a:r>
          </a:p>
        </p:txBody>
      </p:sp>
      <p:sp>
        <p:nvSpPr>
          <p:cNvPr id="8" name="TextBox 7">
            <a:extLst>
              <a:ext uri="{FF2B5EF4-FFF2-40B4-BE49-F238E27FC236}">
                <a16:creationId xmlns:a16="http://schemas.microsoft.com/office/drawing/2014/main" id="{D9E410B9-56A7-4F8D-BE36-120B5C799D9F}"/>
              </a:ext>
            </a:extLst>
          </p:cNvPr>
          <p:cNvSpPr txBox="1"/>
          <p:nvPr/>
        </p:nvSpPr>
        <p:spPr>
          <a:xfrm>
            <a:off x="6763874" y="2983921"/>
            <a:ext cx="726717" cy="507831"/>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f2</a:t>
            </a:r>
          </a:p>
          <a:p>
            <a:pPr defTabSz="685800" fontAlgn="auto">
              <a:spcBef>
                <a:spcPts val="0"/>
              </a:spcBef>
              <a:spcAft>
                <a:spcPts val="0"/>
              </a:spcAft>
              <a:defRPr/>
            </a:pPr>
            <a:r>
              <a:rPr lang="en-US" sz="1350" dirty="0">
                <a:solidFill>
                  <a:prstClr val="black"/>
                </a:solidFill>
                <a:latin typeface="Calibri"/>
              </a:rPr>
              <a:t>61 x 61</a:t>
            </a:r>
          </a:p>
        </p:txBody>
      </p:sp>
      <p:sp>
        <p:nvSpPr>
          <p:cNvPr id="10" name="TextBox 9">
            <a:extLst>
              <a:ext uri="{FF2B5EF4-FFF2-40B4-BE49-F238E27FC236}">
                <a16:creationId xmlns:a16="http://schemas.microsoft.com/office/drawing/2014/main" id="{0854184D-AA59-4693-89D8-3A4DA5A13121}"/>
              </a:ext>
            </a:extLst>
          </p:cNvPr>
          <p:cNvSpPr txBox="1"/>
          <p:nvPr/>
        </p:nvSpPr>
        <p:spPr>
          <a:xfrm>
            <a:off x="6953819" y="865502"/>
            <a:ext cx="1629508"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D2 (275 x 175 pixels)</a:t>
            </a:r>
          </a:p>
        </p:txBody>
      </p:sp>
      <p:sp>
        <p:nvSpPr>
          <p:cNvPr id="12" name="TextBox 11">
            <a:extLst>
              <a:ext uri="{FF2B5EF4-FFF2-40B4-BE49-F238E27FC236}">
                <a16:creationId xmlns:a16="http://schemas.microsoft.com/office/drawing/2014/main" id="{87127CDF-6D7F-413B-8CB6-969382870D02}"/>
              </a:ext>
            </a:extLst>
          </p:cNvPr>
          <p:cNvSpPr txBox="1"/>
          <p:nvPr/>
        </p:nvSpPr>
        <p:spPr>
          <a:xfrm>
            <a:off x="5820710" y="3565534"/>
            <a:ext cx="1571495" cy="300082"/>
          </a:xfrm>
          <a:prstGeom prst="rect">
            <a:avLst/>
          </a:prstGeom>
          <a:noFill/>
        </p:spPr>
        <p:txBody>
          <a:bodyPr wrap="square" rtlCol="0">
            <a:spAutoFit/>
          </a:bodyPr>
          <a:lstStyle/>
          <a:p>
            <a:pPr defTabSz="685800" fontAlgn="auto">
              <a:spcBef>
                <a:spcPts val="0"/>
              </a:spcBef>
              <a:spcAft>
                <a:spcPts val="0"/>
              </a:spcAft>
              <a:defRPr/>
            </a:pPr>
            <a:r>
              <a:rPr lang="en-US" sz="1350" dirty="0">
                <a:solidFill>
                  <a:prstClr val="black"/>
                </a:solidFill>
                <a:latin typeface="Calibri"/>
              </a:rPr>
              <a:t>I2</a:t>
            </a:r>
          </a:p>
        </p:txBody>
      </p:sp>
      <p:pic>
        <p:nvPicPr>
          <p:cNvPr id="3" name="Picture 2">
            <a:extLst>
              <a:ext uri="{FF2B5EF4-FFF2-40B4-BE49-F238E27FC236}">
                <a16:creationId xmlns:a16="http://schemas.microsoft.com/office/drawing/2014/main" id="{FC1E2D19-370B-445A-92F1-338A01006A99}"/>
              </a:ext>
            </a:extLst>
          </p:cNvPr>
          <p:cNvPicPr>
            <a:picLocks noChangeAspect="1"/>
          </p:cNvPicPr>
          <p:nvPr/>
        </p:nvPicPr>
        <p:blipFill>
          <a:blip r:embed="rId2"/>
          <a:stretch>
            <a:fillRect/>
          </a:stretch>
        </p:blipFill>
        <p:spPr>
          <a:xfrm>
            <a:off x="5620924" y="2287465"/>
            <a:ext cx="1156388" cy="1151060"/>
          </a:xfrm>
          <a:prstGeom prst="rect">
            <a:avLst/>
          </a:prstGeom>
        </p:spPr>
      </p:pic>
      <p:pic>
        <p:nvPicPr>
          <p:cNvPr id="18" name="Picture 17">
            <a:extLst>
              <a:ext uri="{FF2B5EF4-FFF2-40B4-BE49-F238E27FC236}">
                <a16:creationId xmlns:a16="http://schemas.microsoft.com/office/drawing/2014/main" id="{CF9C7686-918C-49E7-8068-938761CE0F2D}"/>
              </a:ext>
            </a:extLst>
          </p:cNvPr>
          <p:cNvPicPr>
            <a:picLocks noChangeAspect="1"/>
          </p:cNvPicPr>
          <p:nvPr/>
        </p:nvPicPr>
        <p:blipFill>
          <a:blip r:embed="rId3"/>
          <a:stretch>
            <a:fillRect/>
          </a:stretch>
        </p:blipFill>
        <p:spPr>
          <a:xfrm>
            <a:off x="6975231" y="1142502"/>
            <a:ext cx="2102628" cy="1343257"/>
          </a:xfrm>
          <a:prstGeom prst="rect">
            <a:avLst/>
          </a:prstGeom>
        </p:spPr>
      </p:pic>
      <p:pic>
        <p:nvPicPr>
          <p:cNvPr id="4" name="Picture 3">
            <a:extLst>
              <a:ext uri="{FF2B5EF4-FFF2-40B4-BE49-F238E27FC236}">
                <a16:creationId xmlns:a16="http://schemas.microsoft.com/office/drawing/2014/main" id="{A48987B4-7926-4A1C-BA3B-F26D6A0E17EE}"/>
              </a:ext>
            </a:extLst>
          </p:cNvPr>
          <p:cNvPicPr>
            <a:picLocks noChangeAspect="1"/>
          </p:cNvPicPr>
          <p:nvPr/>
        </p:nvPicPr>
        <p:blipFill>
          <a:blip r:embed="rId4"/>
          <a:stretch>
            <a:fillRect/>
          </a:stretch>
        </p:blipFill>
        <p:spPr>
          <a:xfrm>
            <a:off x="5620924" y="3929863"/>
            <a:ext cx="3456935" cy="2199139"/>
          </a:xfrm>
          <a:prstGeom prst="rect">
            <a:avLst/>
          </a:prstGeom>
        </p:spPr>
      </p:pic>
    </p:spTree>
    <p:extLst>
      <p:ext uri="{BB962C8B-B14F-4D97-AF65-F5344CB8AC3E}">
        <p14:creationId xmlns:p14="http://schemas.microsoft.com/office/powerpoint/2010/main" val="218181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fade">
                                      <p:cBhvr>
                                        <p:cTn id="38" dur="500"/>
                                        <p:tgtEl>
                                          <p:spTgt spid="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filters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356172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dirty="0"/>
              <a:t>Median filters</a:t>
            </a:r>
          </a:p>
        </p:txBody>
      </p:sp>
      <p:graphicFrame>
        <p:nvGraphicFramePr>
          <p:cNvPr id="72708" name="Object 3"/>
          <p:cNvGraphicFramePr>
            <a:graphicFrameLocks noChangeAspect="1"/>
          </p:cNvGraphicFramePr>
          <p:nvPr/>
        </p:nvGraphicFramePr>
        <p:xfrm>
          <a:off x="7938" y="0"/>
          <a:ext cx="1219200" cy="149225"/>
        </p:xfrm>
        <a:graphic>
          <a:graphicData uri="http://schemas.openxmlformats.org/presentationml/2006/ole">
            <mc:AlternateContent xmlns:mc="http://schemas.openxmlformats.org/markup-compatibility/2006">
              <mc:Choice xmlns:v="urn:schemas-microsoft-com:vml" Requires="v">
                <p:oleObj spid="_x0000_s138258"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8"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457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‘Rank’ filter as based on ordering of gray levels</a:t>
            </a:r>
          </a:p>
          <a:p>
            <a:pPr lvl="1" eaLnBrk="1" hangingPunct="1"/>
            <a:r>
              <a:rPr lang="en-US" altLang="en-US" dirty="0"/>
              <a:t>E.G., min, max, range filters</a:t>
            </a:r>
          </a:p>
          <a:p>
            <a:pPr eaLnBrk="1" hangingPunct="1"/>
            <a:endParaRPr lang="en-US" altLang="en-US" dirty="0"/>
          </a:p>
        </p:txBody>
      </p:sp>
      <p:sp>
        <p:nvSpPr>
          <p:cNvPr id="7" name="Text Box 5">
            <a:extLst>
              <a:ext uri="{FF2B5EF4-FFF2-40B4-BE49-F238E27FC236}">
                <a16:creationId xmlns:a16="http://schemas.microsoft.com/office/drawing/2014/main" id="{C25174B2-561A-4E3C-AE59-9E6DDE9E7273}"/>
              </a:ext>
            </a:extLst>
          </p:cNvPr>
          <p:cNvSpPr txBox="1">
            <a:spLocks noChangeArrowheads="1"/>
          </p:cNvSpPr>
          <p:nvPr/>
        </p:nvSpPr>
        <p:spPr bwMode="auto">
          <a:xfrm>
            <a:off x="6934200" y="6544469"/>
            <a:ext cx="2374900" cy="274638"/>
          </a:xfrm>
          <a:prstGeom prst="rect">
            <a:avLst/>
          </a:prstGeom>
          <a:no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Steve Seitz, Steve </a:t>
            </a:r>
            <a:r>
              <a:rPr kumimoji="0" lang="en-US" altLang="en-US" sz="12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Marschner</a:t>
            </a:r>
            <a:endPar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765018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1085" name="Rectangle 127"/>
          <p:cNvSpPr>
            <a:spLocks noChangeArrowheads="1"/>
          </p:cNvSpPr>
          <p:nvPr/>
        </p:nvSpPr>
        <p:spPr bwMode="auto">
          <a:xfrm>
            <a:off x="6149050" y="4360718"/>
            <a:ext cx="381000" cy="346364"/>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1209" name="Rectangle 252"/>
          <p:cNvSpPr>
            <a:spLocks noChangeArrowheads="1"/>
          </p:cNvSpPr>
          <p:nvPr/>
        </p:nvSpPr>
        <p:spPr bwMode="auto">
          <a:xfrm>
            <a:off x="1775750" y="4002750"/>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41210"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39330" name="Equation" r:id="rId5" imgW="330057" imgH="203112" progId="Equation.3">
                  <p:embed/>
                </p:oleObj>
              </mc:Choice>
              <mc:Fallback>
                <p:oleObj name="Equation" r:id="rId5" imgW="330057" imgH="203112" progId="Equation.3">
                  <p:embed/>
                  <p:pic>
                    <p:nvPicPr>
                      <p:cNvPr id="41210"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211" name="Object 3"/>
          <p:cNvGraphicFramePr>
            <a:graphicFrameLocks noChangeAspect="1"/>
          </p:cNvGraphicFramePr>
          <p:nvPr>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39331" name="Equation" r:id="rId7" imgW="317160" imgH="203040" progId="Equation.3">
                  <p:embed/>
                </p:oleObj>
              </mc:Choice>
              <mc:Fallback>
                <p:oleObj name="Equation" r:id="rId7" imgW="317160" imgH="203040" progId="Equation.3">
                  <p:embed/>
                  <p:pic>
                    <p:nvPicPr>
                      <p:cNvPr id="41211" name="Object 3"/>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2"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Image filtering - mean</a:t>
            </a:r>
          </a:p>
        </p:txBody>
      </p:sp>
      <p:grpSp>
        <p:nvGrpSpPr>
          <p:cNvPr id="41213" name="Group 4"/>
          <p:cNvGrpSpPr>
            <a:grpSpLocks noChangeAspect="1"/>
          </p:cNvGrpSpPr>
          <p:nvPr/>
        </p:nvGrpSpPr>
        <p:grpSpPr bwMode="auto">
          <a:xfrm>
            <a:off x="7543800" y="304800"/>
            <a:ext cx="1143000" cy="973138"/>
            <a:chOff x="3799" y="2064"/>
            <a:chExt cx="1433" cy="1136"/>
          </a:xfrm>
        </p:grpSpPr>
        <p:grpSp>
          <p:nvGrpSpPr>
            <p:cNvPr id="41218" name="Group 5"/>
            <p:cNvGrpSpPr>
              <a:grpSpLocks/>
            </p:cNvGrpSpPr>
            <p:nvPr/>
          </p:nvGrpSpPr>
          <p:grpSpPr bwMode="auto">
            <a:xfrm>
              <a:off x="4080" y="2064"/>
              <a:ext cx="1152" cy="1136"/>
              <a:chOff x="144" y="144"/>
              <a:chExt cx="1152" cy="1136"/>
            </a:xfrm>
          </p:grpSpPr>
          <p:sp>
            <p:nvSpPr>
              <p:cNvPr id="41220"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1"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2"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3"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4"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5"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6"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7"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8"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1229"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0"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1"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2"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3"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4"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5"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236"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41219"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1214" name="Object 26"/>
          <p:cNvGraphicFramePr>
            <a:graphicFrameLocks noChangeAspect="1"/>
          </p:cNvGraphicFramePr>
          <p:nvPr>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39332" name="Equation" r:id="rId10" imgW="393480" imgH="203040" progId="Equation.3">
                  <p:embed/>
                </p:oleObj>
              </mc:Choice>
              <mc:Fallback>
                <p:oleObj name="Equation" r:id="rId10" imgW="393480" imgH="203040" progId="Equation.3">
                  <p:embed/>
                  <p:pic>
                    <p:nvPicPr>
                      <p:cNvPr id="41214" name="Object 26"/>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15"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Credit: S. Seitz</a:t>
            </a:r>
          </a:p>
        </p:txBody>
      </p:sp>
      <p:sp>
        <p:nvSpPr>
          <p:cNvPr id="41216" name="TextBox 31"/>
          <p:cNvSpPr txBox="1">
            <a:spLocks noChangeArrowheads="1"/>
          </p:cNvSpPr>
          <p:nvPr/>
        </p:nvSpPr>
        <p:spPr bwMode="auto">
          <a:xfrm>
            <a:off x="6205075" y="4351338"/>
            <a:ext cx="325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p>
        </p:txBody>
      </p:sp>
      <p:graphicFrame>
        <p:nvGraphicFramePr>
          <p:cNvPr id="33" name="Object 5"/>
          <p:cNvGraphicFramePr>
            <a:graphicFrameLocks noChangeAspect="1"/>
          </p:cNvGraphicFramePr>
          <p:nvPr>
            <p:extLst/>
          </p:nvPr>
        </p:nvGraphicFramePr>
        <p:xfrm>
          <a:off x="1866900" y="5943600"/>
          <a:ext cx="5027613" cy="874713"/>
        </p:xfrm>
        <a:graphic>
          <a:graphicData uri="http://schemas.openxmlformats.org/presentationml/2006/ole">
            <mc:AlternateContent xmlns:mc="http://schemas.openxmlformats.org/markup-compatibility/2006">
              <mc:Choice xmlns:v="urn:schemas-microsoft-com:vml" Requires="v">
                <p:oleObj spid="_x0000_s139333"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1866900" y="5943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542265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1785395" y="4000983"/>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42234"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40354" name="Equation" r:id="rId5" imgW="330057" imgH="203112" progId="Equation.3">
                  <p:embed/>
                </p:oleObj>
              </mc:Choice>
              <mc:Fallback>
                <p:oleObj name="Equation" r:id="rId5" imgW="330057" imgH="203112" progId="Equation.3">
                  <p:embed/>
                  <p:pic>
                    <p:nvPicPr>
                      <p:cNvPr id="42234"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40355" name="Equation" r:id="rId7" imgW="317160" imgH="203040" progId="Equation.3">
                  <p:embed/>
                </p:oleObj>
              </mc:Choice>
              <mc:Fallback>
                <p:oleObj name="Equation" r:id="rId7" imgW="317160" imgH="203040" progId="Equation.3">
                  <p:embed/>
                  <p:pic>
                    <p:nvPicPr>
                      <p:cNvPr id="42235" name="Object 3"/>
                      <p:cNvPicPr>
                        <a:picLocks noChangeAspect="1" noChangeArrowheads="1"/>
                      </p:cNvPicPr>
                      <p:nvPr/>
                    </p:nvPicPr>
                    <p:blipFill>
                      <a:blip r:embed="rId8"/>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Image filtering - mean</a:t>
            </a:r>
          </a:p>
        </p:txBody>
      </p:sp>
      <p:grpSp>
        <p:nvGrpSpPr>
          <p:cNvPr id="42237" name="Group 4"/>
          <p:cNvGrpSpPr>
            <a:grpSpLocks noChangeAspect="1"/>
          </p:cNvGrpSpPr>
          <p:nvPr/>
        </p:nvGrpSpPr>
        <p:grpSpPr bwMode="auto">
          <a:xfrm>
            <a:off x="7543800" y="304800"/>
            <a:ext cx="1143000" cy="973138"/>
            <a:chOff x="3799" y="2064"/>
            <a:chExt cx="1433" cy="1136"/>
          </a:xfrm>
        </p:grpSpPr>
        <p:grpSp>
          <p:nvGrpSpPr>
            <p:cNvPr id="42242" name="Group 5"/>
            <p:cNvGrpSpPr>
              <a:grpSpLocks/>
            </p:cNvGrpSpPr>
            <p:nvPr/>
          </p:nvGrpSpPr>
          <p:grpSpPr bwMode="auto">
            <a:xfrm>
              <a:off x="4080" y="2064"/>
              <a:ext cx="1152" cy="1136"/>
              <a:chOff x="144" y="144"/>
              <a:chExt cx="1152" cy="1136"/>
            </a:xfrm>
          </p:grpSpPr>
          <p:sp>
            <p:nvSpPr>
              <p:cNvPr id="42244"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5"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6"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7"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8"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49"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50"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51"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52"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2253"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4"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5"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6"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7"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8"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59"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60"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42243" name="Picture 23"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2238" name="Object 26"/>
          <p:cNvGraphicFramePr>
            <a:graphicFrameLocks noChangeAspect="1"/>
          </p:cNvGraphicFramePr>
          <p:nvPr>
            <p:extLst/>
          </p:nvPr>
        </p:nvGraphicFramePr>
        <p:xfrm>
          <a:off x="6442075" y="533400"/>
          <a:ext cx="1092200" cy="563563"/>
        </p:xfrm>
        <a:graphic>
          <a:graphicData uri="http://schemas.openxmlformats.org/presentationml/2006/ole">
            <mc:AlternateContent xmlns:mc="http://schemas.openxmlformats.org/markup-compatibility/2006">
              <mc:Choice xmlns:v="urn:schemas-microsoft-com:vml" Requires="v">
                <p:oleObj spid="_x0000_s140356" name="Equation" r:id="rId10" imgW="393480" imgH="203040" progId="Equation.3">
                  <p:embed/>
                </p:oleObj>
              </mc:Choice>
              <mc:Fallback>
                <p:oleObj name="Equation" r:id="rId10" imgW="393480" imgH="203040" progId="Equation.3">
                  <p:embed/>
                  <p:pic>
                    <p:nvPicPr>
                      <p:cNvPr id="42238" name="Object 26"/>
                      <p:cNvPicPr>
                        <a:picLocks noChangeAspect="1" noChangeArrowheads="1"/>
                      </p:cNvPicPr>
                      <p:nvPr/>
                    </p:nvPicPr>
                    <p:blipFill>
                      <a:blip r:embed="rId11"/>
                      <a:srcRect/>
                      <a:stretch>
                        <a:fillRect/>
                      </a:stretch>
                    </p:blipFill>
                    <p:spPr bwMode="auto">
                      <a:xfrm>
                        <a:off x="6442075" y="533400"/>
                        <a:ext cx="1092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9"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Credit: S. Seitz</a:t>
            </a:r>
          </a:p>
        </p:txBody>
      </p:sp>
      <p:graphicFrame>
        <p:nvGraphicFramePr>
          <p:cNvPr id="33" name="Object 5"/>
          <p:cNvGraphicFramePr>
            <a:graphicFrameLocks noChangeAspect="1"/>
          </p:cNvGraphicFramePr>
          <p:nvPr>
            <p:extLst/>
          </p:nvPr>
        </p:nvGraphicFramePr>
        <p:xfrm>
          <a:off x="1866900" y="5943600"/>
          <a:ext cx="5027613" cy="874713"/>
        </p:xfrm>
        <a:graphic>
          <a:graphicData uri="http://schemas.openxmlformats.org/presentationml/2006/ole">
            <mc:AlternateContent xmlns:mc="http://schemas.openxmlformats.org/markup-compatibility/2006">
              <mc:Choice xmlns:v="urn:schemas-microsoft-com:vml" Requires="v">
                <p:oleObj spid="_x0000_s140357" name="Equation" r:id="rId12" imgW="2044440" imgH="355320" progId="Equation.3">
                  <p:embed/>
                </p:oleObj>
              </mc:Choice>
              <mc:Fallback>
                <p:oleObj name="Equation" r:id="rId12" imgW="2044440" imgH="355320" progId="Equation.3">
                  <p:embed/>
                  <p:pic>
                    <p:nvPicPr>
                      <p:cNvPr id="33" name="Object 5"/>
                      <p:cNvPicPr>
                        <a:picLocks noChangeAspect="1" noChangeArrowheads="1"/>
                      </p:cNvPicPr>
                      <p:nvPr/>
                    </p:nvPicPr>
                    <p:blipFill>
                      <a:blip r:embed="rId13"/>
                      <a:srcRect/>
                      <a:stretch>
                        <a:fillRect/>
                      </a:stretch>
                    </p:blipFill>
                    <p:spPr bwMode="auto">
                      <a:xfrm>
                        <a:off x="1866900" y="5943600"/>
                        <a:ext cx="50276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5025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315" name="Group 3"/>
          <p:cNvGraphicFramePr>
            <a:graphicFrameLocks noGrp="1"/>
          </p:cNvGraphicFramePr>
          <p:nvPr>
            <p:extLst/>
          </p:nvPr>
        </p:nvGraphicFramePr>
        <p:xfrm>
          <a:off x="4724400" y="2286000"/>
          <a:ext cx="3581400" cy="3429002"/>
        </p:xfrm>
        <a:graphic>
          <a:graphicData uri="http://schemas.openxmlformats.org/drawingml/2006/table">
            <a:tbl>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Futura Bk BT" pitchFamily="34" charset="0"/>
                        </a:rPr>
                        <a:t>?</a:t>
                      </a: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269440" name="Group 128"/>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sp>
        <p:nvSpPr>
          <p:cNvPr id="42233" name="Rectangle 252"/>
          <p:cNvSpPr>
            <a:spLocks noChangeArrowheads="1"/>
          </p:cNvSpPr>
          <p:nvPr/>
        </p:nvSpPr>
        <p:spPr bwMode="auto">
          <a:xfrm>
            <a:off x="1785395" y="4000983"/>
            <a:ext cx="1066800" cy="990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42234" name="Object 381"/>
          <p:cNvGraphicFramePr>
            <a:graphicFrameLocks noChangeAspect="1"/>
          </p:cNvGraphicFramePr>
          <p:nvPr/>
        </p:nvGraphicFramePr>
        <p:xfrm>
          <a:off x="5708650" y="1238250"/>
          <a:ext cx="1509713" cy="935038"/>
        </p:xfrm>
        <a:graphic>
          <a:graphicData uri="http://schemas.openxmlformats.org/presentationml/2006/ole">
            <mc:AlternateContent xmlns:mc="http://schemas.openxmlformats.org/markup-compatibility/2006">
              <mc:Choice xmlns:v="urn:schemas-microsoft-com:vml" Requires="v">
                <p:oleObj spid="_x0000_s141346" name="Equation" r:id="rId4" imgW="330057" imgH="203112" progId="Equation.3">
                  <p:embed/>
                </p:oleObj>
              </mc:Choice>
              <mc:Fallback>
                <p:oleObj name="Equation" r:id="rId4" imgW="330057" imgH="203112" progId="Equation.3">
                  <p:embed/>
                  <p:pic>
                    <p:nvPicPr>
                      <p:cNvPr id="42234" name="Object 3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8650" y="1238250"/>
                        <a:ext cx="1509713"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235" name="Object 3"/>
          <p:cNvGraphicFramePr>
            <a:graphicFrameLocks noChangeAspect="1"/>
          </p:cNvGraphicFramePr>
          <p:nvPr>
            <p:extLst/>
          </p:nvPr>
        </p:nvGraphicFramePr>
        <p:xfrm>
          <a:off x="1679575" y="1295400"/>
          <a:ext cx="1452563" cy="936625"/>
        </p:xfrm>
        <a:graphic>
          <a:graphicData uri="http://schemas.openxmlformats.org/presentationml/2006/ole">
            <mc:AlternateContent xmlns:mc="http://schemas.openxmlformats.org/markup-compatibility/2006">
              <mc:Choice xmlns:v="urn:schemas-microsoft-com:vml" Requires="v">
                <p:oleObj spid="_x0000_s141347" name="Equation" r:id="rId6" imgW="317160" imgH="203040" progId="Equation.3">
                  <p:embed/>
                </p:oleObj>
              </mc:Choice>
              <mc:Fallback>
                <p:oleObj name="Equation" r:id="rId6" imgW="317160" imgH="203040" progId="Equation.3">
                  <p:embed/>
                  <p:pic>
                    <p:nvPicPr>
                      <p:cNvPr id="42235" name="Object 3"/>
                      <p:cNvPicPr>
                        <a:picLocks noChangeAspect="1" noChangeArrowheads="1"/>
                      </p:cNvPicPr>
                      <p:nvPr/>
                    </p:nvPicPr>
                    <p:blipFill>
                      <a:blip r:embed="rId7"/>
                      <a:srcRect/>
                      <a:stretch>
                        <a:fillRect/>
                      </a:stretch>
                    </p:blipFill>
                    <p:spPr bwMode="auto">
                      <a:xfrm>
                        <a:off x="1679575" y="1295400"/>
                        <a:ext cx="14525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2236" name="Rectangle 16"/>
          <p:cNvSpPr txBox="1">
            <a:spLocks noChangeArrowheads="1"/>
          </p:cNvSpPr>
          <p:nvPr/>
        </p:nvSpPr>
        <p:spPr bwMode="auto">
          <a:xfrm>
            <a:off x="457200" y="346559"/>
            <a:ext cx="8229600" cy="74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filter?</a:t>
            </a:r>
          </a:p>
        </p:txBody>
      </p:sp>
      <p:sp>
        <p:nvSpPr>
          <p:cNvPr id="42239" name="Text Box 376"/>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Credit: S. Seitz</a:t>
            </a:r>
          </a:p>
        </p:txBody>
      </p:sp>
    </p:spTree>
    <p:extLst>
      <p:ext uri="{BB962C8B-B14F-4D97-AF65-F5344CB8AC3E}">
        <p14:creationId xmlns:p14="http://schemas.microsoft.com/office/powerpoint/2010/main" val="36218607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7938" y="0"/>
          <a:ext cx="1219200" cy="149225"/>
        </p:xfrm>
        <a:graphic>
          <a:graphicData uri="http://schemas.openxmlformats.org/presentationml/2006/ole">
            <mc:AlternateContent xmlns:mc="http://schemas.openxmlformats.org/markup-compatibility/2006">
              <mc:Choice xmlns:v="urn:schemas-microsoft-com:vml" Requires="v">
                <p:oleObj spid="_x0000_s142354"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8"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457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p:txBody>
      </p:sp>
      <p:sp>
        <p:nvSpPr>
          <p:cNvPr id="7" name="Text Box 5">
            <a:extLst>
              <a:ext uri="{FF2B5EF4-FFF2-40B4-BE49-F238E27FC236}">
                <a16:creationId xmlns:a16="http://schemas.microsoft.com/office/drawing/2014/main" id="{51D34EC9-FB8C-45F4-9CAA-679DA21E00F3}"/>
              </a:ext>
            </a:extLst>
          </p:cNvPr>
          <p:cNvSpPr txBox="1">
            <a:spLocks noChangeArrowheads="1"/>
          </p:cNvSpPr>
          <p:nvPr/>
        </p:nvSpPr>
        <p:spPr bwMode="auto">
          <a:xfrm>
            <a:off x="6934200" y="6544469"/>
            <a:ext cx="2374900" cy="274638"/>
          </a:xfrm>
          <a:prstGeom prst="rect">
            <a:avLst/>
          </a:prstGeom>
          <a:no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Steve Seitz, Steve </a:t>
            </a:r>
            <a:r>
              <a:rPr kumimoji="0" lang="en-US" altLang="en-US" sz="12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Marschner</a:t>
            </a:r>
            <a:endPar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36404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Noise – Salt and Pepper Jack</a:t>
            </a:r>
          </a:p>
        </p:txBody>
      </p:sp>
      <p:pic>
        <p:nvPicPr>
          <p:cNvPr id="4" name="Picture 3"/>
          <p:cNvPicPr>
            <a:picLocks noChangeAspect="1"/>
          </p:cNvPicPr>
          <p:nvPr/>
        </p:nvPicPr>
        <p:blipFill>
          <a:blip r:embed="rId3"/>
          <a:stretch>
            <a:fillRect/>
          </a:stretch>
        </p:blipFill>
        <p:spPr>
          <a:xfrm>
            <a:off x="1828800" y="914400"/>
            <a:ext cx="5638800" cy="5646278"/>
          </a:xfrm>
          <a:prstGeom prst="rect">
            <a:avLst/>
          </a:prstGeom>
        </p:spPr>
      </p:pic>
    </p:spTree>
    <p:extLst>
      <p:ext uri="{BB962C8B-B14F-4D97-AF65-F5344CB8AC3E}">
        <p14:creationId xmlns:p14="http://schemas.microsoft.com/office/powerpoint/2010/main" val="17258782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Mean Jack – 3 x 3 filter</a:t>
            </a:r>
          </a:p>
        </p:txBody>
      </p:sp>
      <p:pic>
        <p:nvPicPr>
          <p:cNvPr id="5" name="Picture 4">
            <a:extLst>
              <a:ext uri="{FF2B5EF4-FFF2-40B4-BE49-F238E27FC236}">
                <a16:creationId xmlns:a16="http://schemas.microsoft.com/office/drawing/2014/main" id="{234CE7B5-9BB2-47E4-8E54-B804EBD007D8}"/>
              </a:ext>
            </a:extLst>
          </p:cNvPr>
          <p:cNvPicPr>
            <a:picLocks noChangeAspect="1"/>
          </p:cNvPicPr>
          <p:nvPr/>
        </p:nvPicPr>
        <p:blipFill>
          <a:blip r:embed="rId2"/>
          <a:stretch>
            <a:fillRect/>
          </a:stretch>
        </p:blipFill>
        <p:spPr>
          <a:xfrm>
            <a:off x="1828800" y="914400"/>
            <a:ext cx="5673206" cy="5680710"/>
          </a:xfrm>
          <a:prstGeom prst="rect">
            <a:avLst/>
          </a:prstGeom>
        </p:spPr>
      </p:pic>
    </p:spTree>
    <p:extLst>
      <p:ext uri="{BB962C8B-B14F-4D97-AF65-F5344CB8AC3E}">
        <p14:creationId xmlns:p14="http://schemas.microsoft.com/office/powerpoint/2010/main" val="31472166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Very Mean Jack – 11 x 11 filter</a:t>
            </a:r>
          </a:p>
        </p:txBody>
      </p:sp>
      <p:pic>
        <p:nvPicPr>
          <p:cNvPr id="5" name="Picture 4">
            <a:extLst>
              <a:ext uri="{FF2B5EF4-FFF2-40B4-BE49-F238E27FC236}">
                <a16:creationId xmlns:a16="http://schemas.microsoft.com/office/drawing/2014/main" id="{8EDE64E4-D8A3-43E2-BC5E-1E37A90D0949}"/>
              </a:ext>
            </a:extLst>
          </p:cNvPr>
          <p:cNvPicPr>
            <a:picLocks noChangeAspect="1"/>
          </p:cNvPicPr>
          <p:nvPr/>
        </p:nvPicPr>
        <p:blipFill>
          <a:blip r:embed="rId2"/>
          <a:stretch>
            <a:fillRect/>
          </a:stretch>
        </p:blipFill>
        <p:spPr>
          <a:xfrm>
            <a:off x="1828801" y="918139"/>
            <a:ext cx="5657466" cy="5642539"/>
          </a:xfrm>
          <a:prstGeom prst="rect">
            <a:avLst/>
          </a:prstGeom>
        </p:spPr>
      </p:pic>
    </p:spTree>
    <p:extLst>
      <p:ext uri="{BB962C8B-B14F-4D97-AF65-F5344CB8AC3E}">
        <p14:creationId xmlns:p14="http://schemas.microsoft.com/office/powerpoint/2010/main" val="31479693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Noisy Jack – Salt and Pepper</a:t>
            </a:r>
          </a:p>
        </p:txBody>
      </p:sp>
      <p:pic>
        <p:nvPicPr>
          <p:cNvPr id="4" name="Picture 3"/>
          <p:cNvPicPr>
            <a:picLocks noChangeAspect="1"/>
          </p:cNvPicPr>
          <p:nvPr/>
        </p:nvPicPr>
        <p:blipFill>
          <a:blip r:embed="rId3"/>
          <a:stretch>
            <a:fillRect/>
          </a:stretch>
        </p:blipFill>
        <p:spPr>
          <a:xfrm>
            <a:off x="1828800" y="914400"/>
            <a:ext cx="5638800" cy="5646278"/>
          </a:xfrm>
          <a:prstGeom prst="rect">
            <a:avLst/>
          </a:prstGeom>
        </p:spPr>
      </p:pic>
    </p:spTree>
    <p:extLst>
      <p:ext uri="{BB962C8B-B14F-4D97-AF65-F5344CB8AC3E}">
        <p14:creationId xmlns:p14="http://schemas.microsoft.com/office/powerpoint/2010/main" val="29419211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Median Jack – 3 x 3</a:t>
            </a:r>
          </a:p>
        </p:txBody>
      </p:sp>
      <p:pic>
        <p:nvPicPr>
          <p:cNvPr id="5" name="Picture 4">
            <a:extLst>
              <a:ext uri="{FF2B5EF4-FFF2-40B4-BE49-F238E27FC236}">
                <a16:creationId xmlns:a16="http://schemas.microsoft.com/office/drawing/2014/main" id="{7E2BAF98-3F32-44D7-B1D1-A5B371B95A23}"/>
              </a:ext>
            </a:extLst>
          </p:cNvPr>
          <p:cNvPicPr>
            <a:picLocks noChangeAspect="1"/>
          </p:cNvPicPr>
          <p:nvPr/>
        </p:nvPicPr>
        <p:blipFill>
          <a:blip r:embed="rId2"/>
          <a:stretch>
            <a:fillRect/>
          </a:stretch>
        </p:blipFill>
        <p:spPr>
          <a:xfrm>
            <a:off x="1828800" y="914400"/>
            <a:ext cx="5648325" cy="5648325"/>
          </a:xfrm>
          <a:prstGeom prst="rect">
            <a:avLst/>
          </a:prstGeom>
        </p:spPr>
      </p:pic>
    </p:spTree>
    <p:extLst>
      <p:ext uri="{BB962C8B-B14F-4D97-AF65-F5344CB8AC3E}">
        <p14:creationId xmlns:p14="http://schemas.microsoft.com/office/powerpoint/2010/main" val="32267535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Very Median Jack – 11 x 11</a:t>
            </a:r>
          </a:p>
        </p:txBody>
      </p:sp>
      <p:pic>
        <p:nvPicPr>
          <p:cNvPr id="5" name="Picture 4">
            <a:extLst>
              <a:ext uri="{FF2B5EF4-FFF2-40B4-BE49-F238E27FC236}">
                <a16:creationId xmlns:a16="http://schemas.microsoft.com/office/drawing/2014/main" id="{FB4708D3-29FD-4339-ADE8-9E9D86BD1454}"/>
              </a:ext>
            </a:extLst>
          </p:cNvPr>
          <p:cNvPicPr>
            <a:picLocks noChangeAspect="1"/>
          </p:cNvPicPr>
          <p:nvPr/>
        </p:nvPicPr>
        <p:blipFill>
          <a:blip r:embed="rId2"/>
          <a:stretch>
            <a:fillRect/>
          </a:stretch>
        </p:blipFill>
        <p:spPr>
          <a:xfrm>
            <a:off x="1813823" y="914400"/>
            <a:ext cx="5653777" cy="5646278"/>
          </a:xfrm>
          <a:prstGeom prst="rect">
            <a:avLst/>
          </a:prstGeom>
        </p:spPr>
      </p:pic>
    </p:spTree>
    <p:extLst>
      <p:ext uri="{BB962C8B-B14F-4D97-AF65-F5344CB8AC3E}">
        <p14:creationId xmlns:p14="http://schemas.microsoft.com/office/powerpoint/2010/main" val="7788189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7938" y="0"/>
          <a:ext cx="1219200" cy="149225"/>
        </p:xfrm>
        <a:graphic>
          <a:graphicData uri="http://schemas.openxmlformats.org/presentationml/2006/ole">
            <mc:AlternateContent xmlns:mc="http://schemas.openxmlformats.org/markup-compatibility/2006">
              <mc:Choice xmlns:v="urn:schemas-microsoft-com:vml" Requires="v">
                <p:oleObj spid="_x0000_s143378"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8"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457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a:p>
            <a:pPr eaLnBrk="1" hangingPunct="1"/>
            <a:r>
              <a:rPr lang="en-US" altLang="en-US" dirty="0"/>
              <a:t>Is a median filter a kind of convolution?</a:t>
            </a:r>
          </a:p>
          <a:p>
            <a:pPr eaLnBrk="1" hangingPunct="1"/>
            <a:endParaRPr lang="en-US" altLang="en-US" dirty="0"/>
          </a:p>
        </p:txBody>
      </p:sp>
      <p:sp>
        <p:nvSpPr>
          <p:cNvPr id="72710" name="Text Box 5"/>
          <p:cNvSpPr txBox="1">
            <a:spLocks noChangeArrowheads="1"/>
          </p:cNvSpPr>
          <p:nvPr/>
        </p:nvSpPr>
        <p:spPr bwMode="auto">
          <a:xfrm>
            <a:off x="6934200" y="6544469"/>
            <a:ext cx="2374900" cy="274638"/>
          </a:xfrm>
          <a:prstGeom prst="rect">
            <a:avLst/>
          </a:prstGeom>
          <a:no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Steve Seitz, Steve </a:t>
            </a:r>
            <a:r>
              <a:rPr kumimoji="0" lang="en-US" altLang="en-US" sz="1200" b="0" i="0" u="none" strike="noStrike" kern="1200" cap="none" spc="0" normalizeH="0" baseline="0" noProof="0" dirty="0" err="1">
                <a:ln>
                  <a:noFill/>
                </a:ln>
                <a:solidFill>
                  <a:prstClr val="white">
                    <a:lumMod val="50000"/>
                  </a:prstClr>
                </a:solidFill>
                <a:effectLst/>
                <a:uLnTx/>
                <a:uFillTx/>
                <a:latin typeface="Arial" panose="020B0604020202020204" pitchFamily="34" charset="0"/>
                <a:ea typeface="+mn-ea"/>
                <a:cs typeface="Arial" panose="020B0604020202020204" pitchFamily="34" charset="0"/>
              </a:rPr>
              <a:t>Marschner</a:t>
            </a:r>
            <a:endParaRPr kumimoji="0" lang="en-US"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76624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Review: questions</a:t>
            </a:r>
          </a:p>
        </p:txBody>
      </p:sp>
      <p:sp>
        <p:nvSpPr>
          <p:cNvPr id="2560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dirty="0"/>
              <a:t>Write down a 3x3 filter that both:</a:t>
            </a:r>
          </a:p>
          <a:p>
            <a:pPr marL="857250" lvl="1" indent="-457200">
              <a:buFontTx/>
              <a:buChar char="-"/>
            </a:pPr>
            <a:r>
              <a:rPr lang="en-US" altLang="en-US" dirty="0"/>
              <a:t>Returns a positive value if the average value of the 4-adjacent neighbors is less than the center,</a:t>
            </a:r>
          </a:p>
          <a:p>
            <a:pPr marL="857250" lvl="1" indent="-457200">
              <a:buFontTx/>
              <a:buChar char="-"/>
            </a:pPr>
            <a:r>
              <a:rPr lang="en-US" altLang="en-US" dirty="0"/>
              <a:t>Returns a negative value otherwise.</a:t>
            </a:r>
          </a:p>
          <a:p>
            <a:pPr marL="514350" indent="-514350">
              <a:buFont typeface="Calibri" panose="020F0502020204030204" pitchFamily="34" charset="0"/>
              <a:buAutoNum type="arabicPeriod"/>
            </a:pPr>
            <a:endParaRPr lang="en-US" altLang="en-US" dirty="0"/>
          </a:p>
          <a:p>
            <a:pPr marL="514350" indent="-514350">
              <a:buFont typeface="Calibri" panose="020F0502020204030204" pitchFamily="34" charset="0"/>
              <a:buAutoNum type="arabicPeriod"/>
            </a:pPr>
            <a:r>
              <a:rPr lang="en-US" altLang="en-US" dirty="0"/>
              <a:t>Write down a filter that will compute the gradient in the x-direction:</a:t>
            </a:r>
          </a:p>
          <a:p>
            <a:pPr marL="514350" indent="-514350">
              <a:buFont typeface="Arial" panose="020B0604020202020204" pitchFamily="34" charset="0"/>
              <a:buNone/>
            </a:pPr>
            <a:r>
              <a:rPr lang="en-US" altLang="en-US" dirty="0"/>
              <a:t>	</a:t>
            </a:r>
            <a:r>
              <a:rPr lang="en-US" altLang="en-US" sz="2000" dirty="0" err="1">
                <a:latin typeface="Courier New" panose="02070309020205020404" pitchFamily="49" charset="0"/>
                <a:cs typeface="Courier New" panose="02070309020205020404" pitchFamily="49" charset="0"/>
              </a:rPr>
              <a:t>gradx</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(x+1,y)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for each x, y</a:t>
            </a:r>
          </a:p>
          <a:p>
            <a:pPr marL="514350" indent="-514350">
              <a:buFont typeface="Arial" panose="020B0604020202020204" pitchFamily="34" charset="0"/>
              <a:buNone/>
            </a:pPr>
            <a:r>
              <a:rPr lang="en-US" altLang="en-US" sz="2000" dirty="0">
                <a:latin typeface="Courier New" panose="02070309020205020404" pitchFamily="49" charset="0"/>
                <a:cs typeface="Courier New" panose="02070309020205020404" pitchFamily="49" charset="0"/>
              </a:rPr>
              <a:t>	</a:t>
            </a:r>
            <a:endParaRPr lang="en-US" altLang="en-US" dirty="0"/>
          </a:p>
        </p:txBody>
      </p:sp>
      <p:sp>
        <p:nvSpPr>
          <p:cNvPr id="4" name="TextBox 3"/>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Review: questions</a:t>
            </a:r>
          </a:p>
        </p:txBody>
      </p:sp>
      <p:sp>
        <p:nvSpPr>
          <p:cNvPr id="25603"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dirty="0"/>
              <a:t>Write down a 3x3 filter that both:</a:t>
            </a:r>
          </a:p>
          <a:p>
            <a:pPr marL="857250" lvl="1" indent="-457200">
              <a:buFontTx/>
              <a:buChar char="-"/>
            </a:pPr>
            <a:r>
              <a:rPr lang="en-US" altLang="en-US" dirty="0"/>
              <a:t>Returns a positive value if the average value of the 4-adjacent neighbors is less than the center,</a:t>
            </a:r>
          </a:p>
          <a:p>
            <a:pPr marL="857250" lvl="1" indent="-457200">
              <a:buFontTx/>
              <a:buChar char="-"/>
            </a:pPr>
            <a:r>
              <a:rPr lang="en-US" altLang="en-US" dirty="0"/>
              <a:t>Returns a negative value otherwise.</a:t>
            </a:r>
          </a:p>
          <a:p>
            <a:pPr marL="514350" indent="-514350">
              <a:buFont typeface="Calibri" panose="020F0502020204030204" pitchFamily="34" charset="0"/>
              <a:buAutoNum type="arabicPeriod"/>
            </a:pPr>
            <a:endParaRPr lang="en-US" altLang="en-US" dirty="0"/>
          </a:p>
          <a:p>
            <a:pPr marL="514350" indent="-514350">
              <a:buFont typeface="Calibri" panose="020F0502020204030204" pitchFamily="34" charset="0"/>
              <a:buAutoNum type="arabicPeriod"/>
            </a:pPr>
            <a:r>
              <a:rPr lang="en-US" altLang="en-US" dirty="0"/>
              <a:t>Write down a filter that will compute the gradient in the x-direction:</a:t>
            </a:r>
          </a:p>
          <a:p>
            <a:pPr marL="514350" indent="-514350">
              <a:buFont typeface="Arial" panose="020B0604020202020204" pitchFamily="34" charset="0"/>
              <a:buNone/>
            </a:pPr>
            <a:r>
              <a:rPr lang="en-US" altLang="en-US" dirty="0"/>
              <a:t>	</a:t>
            </a:r>
            <a:r>
              <a:rPr lang="en-US" altLang="en-US" sz="2000" dirty="0" err="1">
                <a:latin typeface="Courier New" panose="02070309020205020404" pitchFamily="49" charset="0"/>
                <a:cs typeface="Courier New" panose="02070309020205020404" pitchFamily="49" charset="0"/>
              </a:rPr>
              <a:t>gradx</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(x+1,y) - </a:t>
            </a:r>
            <a:r>
              <a:rPr lang="en-US" altLang="en-US" sz="2000" dirty="0" err="1">
                <a:latin typeface="Courier New" panose="02070309020205020404" pitchFamily="49" charset="0"/>
                <a:cs typeface="Courier New" panose="02070309020205020404" pitchFamily="49" charset="0"/>
              </a:rPr>
              <a:t>im</a:t>
            </a:r>
            <a:r>
              <a:rPr lang="en-US" altLang="en-US" sz="2000" dirty="0">
                <a:latin typeface="Courier New" panose="02070309020205020404" pitchFamily="49" charset="0"/>
                <a:cs typeface="Courier New" panose="02070309020205020404" pitchFamily="49" charset="0"/>
              </a:rPr>
              <a:t>(</a:t>
            </a:r>
            <a:r>
              <a:rPr lang="en-US" altLang="en-US" sz="2000" dirty="0" err="1">
                <a:latin typeface="Courier New" panose="02070309020205020404" pitchFamily="49" charset="0"/>
                <a:cs typeface="Courier New" panose="02070309020205020404" pitchFamily="49" charset="0"/>
              </a:rPr>
              <a:t>x,y</a:t>
            </a:r>
            <a:r>
              <a:rPr lang="en-US" altLang="en-US" sz="2000" dirty="0">
                <a:latin typeface="Courier New" panose="02070309020205020404" pitchFamily="49" charset="0"/>
                <a:cs typeface="Courier New" panose="02070309020205020404" pitchFamily="49" charset="0"/>
              </a:rPr>
              <a:t>) for each x, y</a:t>
            </a:r>
          </a:p>
          <a:p>
            <a:pPr marL="514350" indent="-514350">
              <a:buFont typeface="Arial" panose="020B0604020202020204" pitchFamily="34" charset="0"/>
              <a:buNone/>
            </a:pPr>
            <a:r>
              <a:rPr lang="en-US" altLang="en-US" sz="2000" dirty="0">
                <a:latin typeface="Courier New" panose="02070309020205020404" pitchFamily="49" charset="0"/>
                <a:cs typeface="Courier New" panose="02070309020205020404" pitchFamily="49" charset="0"/>
              </a:rPr>
              <a:t>	</a:t>
            </a:r>
            <a:endParaRPr lang="en-US" altLang="en-US" dirty="0"/>
          </a:p>
        </p:txBody>
      </p:sp>
      <p:sp>
        <p:nvSpPr>
          <p:cNvPr id="4" name="TextBox 3"/>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
        <p:nvSpPr>
          <p:cNvPr id="2" name="TextBox 1"/>
          <p:cNvSpPr txBox="1"/>
          <p:nvPr/>
        </p:nvSpPr>
        <p:spPr>
          <a:xfrm>
            <a:off x="3733800" y="5486400"/>
            <a:ext cx="1219200"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[ 0 -1  1 ]</a:t>
            </a:r>
          </a:p>
        </p:txBody>
      </p:sp>
      <p:sp>
        <p:nvSpPr>
          <p:cNvPr id="3" name="Rectangle 2"/>
          <p:cNvSpPr/>
          <p:nvPr/>
        </p:nvSpPr>
        <p:spPr>
          <a:xfrm>
            <a:off x="6781800" y="2514600"/>
            <a:ext cx="2057400" cy="101566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0   -1/4    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-1/4    1    -1/4;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0   -1/4    0    ]</a:t>
            </a:r>
          </a:p>
        </p:txBody>
      </p:sp>
    </p:spTree>
    <p:extLst>
      <p:ext uri="{BB962C8B-B14F-4D97-AF65-F5344CB8AC3E}">
        <p14:creationId xmlns:p14="http://schemas.microsoft.com/office/powerpoint/2010/main" val="42062002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pPr eaLnBrk="1" hangingPunct="1"/>
            <a:r>
              <a:rPr lang="en-US" altLang="en-US"/>
              <a:t>Median filters</a:t>
            </a:r>
          </a:p>
        </p:txBody>
      </p:sp>
      <p:graphicFrame>
        <p:nvGraphicFramePr>
          <p:cNvPr id="72708" name="Object 3"/>
          <p:cNvGraphicFramePr>
            <a:graphicFrameLocks noChangeAspect="1"/>
          </p:cNvGraphicFramePr>
          <p:nvPr/>
        </p:nvGraphicFramePr>
        <p:xfrm>
          <a:off x="7938" y="0"/>
          <a:ext cx="1219200" cy="149225"/>
        </p:xfrm>
        <a:graphic>
          <a:graphicData uri="http://schemas.openxmlformats.org/presentationml/2006/ole">
            <mc:AlternateContent xmlns:mc="http://schemas.openxmlformats.org/markup-compatibility/2006">
              <mc:Choice xmlns:v="urn:schemas-microsoft-com:vml" Requires="v">
                <p:oleObj spid="_x0000_s144403" name="Equation" r:id="rId4" imgW="435285" imgH="677109" progId="Equation.DSMT4">
                  <p:embed/>
                </p:oleObj>
              </mc:Choice>
              <mc:Fallback>
                <p:oleObj name="Equation" r:id="rId4" imgW="435285" imgH="677109" progId="Equation.DSMT4">
                  <p:embed/>
                  <p:pic>
                    <p:nvPicPr>
                      <p:cNvPr id="7270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8"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Rectangle 4"/>
          <p:cNvSpPr>
            <a:spLocks noGrp="1" noChangeArrowheads="1"/>
          </p:cNvSpPr>
          <p:nvPr>
            <p:ph type="body" idx="1"/>
          </p:nvPr>
        </p:nvSpPr>
        <p:spPr>
          <a:xfrm>
            <a:off x="457200" y="1473200"/>
            <a:ext cx="8534400" cy="4649788"/>
          </a:xfrm>
          <a:noFill/>
        </p:spPr>
        <p:txBody>
          <a:bodyPr/>
          <a:lstStyle/>
          <a:p>
            <a:pPr eaLnBrk="1" hangingPunct="1"/>
            <a:r>
              <a:rPr lang="en-US" altLang="en-US" dirty="0"/>
              <a:t>Operates over a window by selecting the median intensity in the window.</a:t>
            </a:r>
          </a:p>
          <a:p>
            <a:pPr eaLnBrk="1" hangingPunct="1"/>
            <a:r>
              <a:rPr lang="en-US" altLang="en-US" dirty="0"/>
              <a:t>What advantage does a median filter have over a mean filter?</a:t>
            </a:r>
          </a:p>
          <a:p>
            <a:pPr eaLnBrk="1" hangingPunct="1"/>
            <a:r>
              <a:rPr lang="en-US" altLang="en-US" dirty="0"/>
              <a:t>Is a median filter a kind of convolution?</a:t>
            </a:r>
          </a:p>
          <a:p>
            <a:pPr eaLnBrk="1" hangingPunct="1"/>
            <a:endParaRPr lang="en-US" altLang="en-US" dirty="0"/>
          </a:p>
          <a:p>
            <a:pPr marL="0" indent="0" eaLnBrk="1" hangingPunct="1">
              <a:buNone/>
            </a:pPr>
            <a:r>
              <a:rPr lang="en-US" altLang="en-US" i="1" dirty="0"/>
              <a:t>Interpretation: </a:t>
            </a:r>
            <a:r>
              <a:rPr lang="en-US" altLang="en-US" dirty="0"/>
              <a:t>Median filtering is sorting.</a:t>
            </a:r>
            <a:endParaRPr lang="en-US" altLang="en-US" i="1" dirty="0"/>
          </a:p>
        </p:txBody>
      </p:sp>
    </p:spTree>
    <p:extLst>
      <p:ext uri="{BB962C8B-B14F-4D97-AF65-F5344CB8AC3E}">
        <p14:creationId xmlns:p14="http://schemas.microsoft.com/office/powerpoint/2010/main" val="2526828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9307" y="0"/>
            <a:ext cx="10287000" cy="6858000"/>
          </a:xfrm>
          <a:prstGeom prst="rect">
            <a:avLst/>
          </a:prstGeom>
        </p:spPr>
      </p:pic>
      <p:sp>
        <p:nvSpPr>
          <p:cNvPr id="6" name="TextBox 3"/>
          <p:cNvSpPr txBox="1">
            <a:spLocks noChangeArrowheads="1"/>
          </p:cNvSpPr>
          <p:nvPr/>
        </p:nvSpPr>
        <p:spPr bwMode="auto">
          <a:xfrm>
            <a:off x="7010400" y="6477000"/>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1200" dirty="0">
                <a:solidFill>
                  <a:schemeClr val="bg1"/>
                </a:solidFill>
                <a:latin typeface="Gill Sans" charset="0"/>
              </a:rPr>
              <a:t>Ben Thomas</a:t>
            </a:r>
          </a:p>
        </p:txBody>
      </p:sp>
    </p:spTree>
    <p:extLst>
      <p:ext uri="{BB962C8B-B14F-4D97-AF65-F5344CB8AC3E}">
        <p14:creationId xmlns:p14="http://schemas.microsoft.com/office/powerpoint/2010/main" val="12771394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Tilt-shift photography</a:t>
            </a:r>
          </a:p>
        </p:txBody>
      </p:sp>
      <p:pic>
        <p:nvPicPr>
          <p:cNvPr id="125954" name="Picture 2" descr="using tilt shift photography technique What is Tilt Shift Photograph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14400"/>
            <a:ext cx="4440749" cy="2863779"/>
          </a:xfrm>
          <a:prstGeom prst="rect">
            <a:avLst/>
          </a:prstGeom>
          <a:noFill/>
          <a:extLst>
            <a:ext uri="{909E8E84-426E-40DD-AFC4-6F175D3DCCD1}">
              <a14:hiddenFill xmlns:a14="http://schemas.microsoft.com/office/drawing/2010/main">
                <a:solidFill>
                  <a:srgbClr val="FFFFFF"/>
                </a:solidFill>
              </a14:hiddenFill>
            </a:ext>
          </a:extLst>
        </p:spPr>
      </p:pic>
      <p:pic>
        <p:nvPicPr>
          <p:cNvPr id="125956" name="Picture 4" descr="tilt shift shot What is Tilt Shift Photograph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747" y="914400"/>
            <a:ext cx="4307853" cy="28637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3810000"/>
            <a:ext cx="4307853" cy="2885128"/>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14285" r="15477"/>
          <a:stretch/>
        </p:blipFill>
        <p:spPr>
          <a:xfrm>
            <a:off x="4527176" y="4114800"/>
            <a:ext cx="4495800" cy="2528316"/>
          </a:xfrm>
          <a:prstGeom prst="rect">
            <a:avLst/>
          </a:prstGeom>
        </p:spPr>
      </p:pic>
    </p:spTree>
    <p:extLst>
      <p:ext uri="{BB962C8B-B14F-4D97-AF65-F5344CB8AC3E}">
        <p14:creationId xmlns:p14="http://schemas.microsoft.com/office/powerpoint/2010/main" val="41858098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Tilt shift camera</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9334" r="23999" b="44879"/>
          <a:stretch/>
        </p:blipFill>
        <p:spPr>
          <a:xfrm flipH="1">
            <a:off x="381000" y="2258199"/>
            <a:ext cx="3810000" cy="28194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1905000"/>
            <a:ext cx="4471582" cy="3491753"/>
          </a:xfrm>
          <a:prstGeom prst="rect">
            <a:avLst/>
          </a:prstGeom>
        </p:spPr>
      </p:pic>
      <p:sp>
        <p:nvSpPr>
          <p:cNvPr id="6" name="TextBox 5"/>
          <p:cNvSpPr txBox="1"/>
          <p:nvPr/>
        </p:nvSpPr>
        <p:spPr>
          <a:xfrm>
            <a:off x="8312958" y="1981200"/>
            <a:ext cx="685800" cy="276999"/>
          </a:xfrm>
          <a:prstGeom prst="rect">
            <a:avLst/>
          </a:prstGeom>
          <a:noFill/>
        </p:spPr>
        <p:txBody>
          <a:bodyPr wrap="square" rtlCol="0">
            <a:spAutoFit/>
          </a:bodyPr>
          <a:lstStyle/>
          <a:p>
            <a:r>
              <a:rPr lang="en-US" sz="1200" dirty="0"/>
              <a:t>Sensor</a:t>
            </a:r>
          </a:p>
        </p:txBody>
      </p:sp>
      <p:sp>
        <p:nvSpPr>
          <p:cNvPr id="7" name="TextBox 6"/>
          <p:cNvSpPr txBox="1"/>
          <p:nvPr/>
        </p:nvSpPr>
        <p:spPr>
          <a:xfrm>
            <a:off x="8312958" y="3261792"/>
            <a:ext cx="685800" cy="276999"/>
          </a:xfrm>
          <a:prstGeom prst="rect">
            <a:avLst/>
          </a:prstGeom>
          <a:noFill/>
        </p:spPr>
        <p:txBody>
          <a:bodyPr wrap="square" rtlCol="0">
            <a:spAutoFit/>
          </a:bodyPr>
          <a:lstStyle/>
          <a:p>
            <a:r>
              <a:rPr lang="en-US" sz="1200" dirty="0"/>
              <a:t>Sensor</a:t>
            </a:r>
          </a:p>
        </p:txBody>
      </p:sp>
      <p:sp>
        <p:nvSpPr>
          <p:cNvPr id="8" name="Rectangle 7"/>
          <p:cNvSpPr/>
          <p:nvPr/>
        </p:nvSpPr>
        <p:spPr>
          <a:xfrm>
            <a:off x="2133600" y="2867798"/>
            <a:ext cx="457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286000" y="4953000"/>
            <a:ext cx="457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5800" y="5229998"/>
            <a:ext cx="838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80764" y="5270339"/>
            <a:ext cx="838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800100" y="2336639"/>
            <a:ext cx="723900" cy="381000"/>
          </a:xfrm>
          <a:prstGeom prst="rect">
            <a:avLst/>
          </a:prstGeom>
          <a:noFill/>
        </p:spPr>
        <p:txBody>
          <a:bodyPr wrap="square" rtlCol="0">
            <a:spAutoFit/>
          </a:bodyPr>
          <a:lstStyle/>
          <a:p>
            <a:r>
              <a:rPr lang="en-US" dirty="0"/>
              <a:t>Shift</a:t>
            </a:r>
          </a:p>
        </p:txBody>
      </p:sp>
      <p:sp>
        <p:nvSpPr>
          <p:cNvPr id="13" name="TextBox 12"/>
          <p:cNvSpPr txBox="1"/>
          <p:nvPr/>
        </p:nvSpPr>
        <p:spPr>
          <a:xfrm>
            <a:off x="3037914" y="2336639"/>
            <a:ext cx="723900" cy="381000"/>
          </a:xfrm>
          <a:prstGeom prst="rect">
            <a:avLst/>
          </a:prstGeom>
          <a:noFill/>
        </p:spPr>
        <p:txBody>
          <a:bodyPr wrap="square" rtlCol="0">
            <a:spAutoFit/>
          </a:bodyPr>
          <a:lstStyle/>
          <a:p>
            <a:r>
              <a:rPr lang="en-US" dirty="0"/>
              <a:t>Tilt</a:t>
            </a:r>
          </a:p>
        </p:txBody>
      </p:sp>
    </p:spTree>
    <p:extLst>
      <p:ext uri="{BB962C8B-B14F-4D97-AF65-F5344CB8AC3E}">
        <p14:creationId xmlns:p14="http://schemas.microsoft.com/office/powerpoint/2010/main" val="32188555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photography</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36763" r="50511" b="11410"/>
          <a:stretch/>
        </p:blipFill>
        <p:spPr>
          <a:xfrm>
            <a:off x="1371600" y="2209800"/>
            <a:ext cx="2608729" cy="3759849"/>
          </a:xfrm>
        </p:spPr>
      </p:pic>
      <p:pic>
        <p:nvPicPr>
          <p:cNvPr id="5" name="Content Placeholder 3"/>
          <p:cNvPicPr>
            <a:picLocks noChangeAspect="1"/>
          </p:cNvPicPr>
          <p:nvPr/>
        </p:nvPicPr>
        <p:blipFill rotWithShape="1">
          <a:blip r:embed="rId3">
            <a:extLst>
              <a:ext uri="{28A0092B-C50C-407E-A947-70E740481C1C}">
                <a14:useLocalDpi xmlns:a14="http://schemas.microsoft.com/office/drawing/2010/main" val="0"/>
              </a:ext>
            </a:extLst>
          </a:blip>
          <a:srcRect t="88415"/>
          <a:stretch/>
        </p:blipFill>
        <p:spPr bwMode="auto">
          <a:xfrm>
            <a:off x="2057400" y="1143000"/>
            <a:ext cx="525739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t="1" r="50511" b="63237"/>
          <a:stretch/>
        </p:blipFill>
        <p:spPr bwMode="auto">
          <a:xfrm>
            <a:off x="4495800" y="2362200"/>
            <a:ext cx="327954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1347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fake tilt shift?</a:t>
            </a:r>
          </a:p>
        </p:txBody>
      </p:sp>
      <p:sp>
        <p:nvSpPr>
          <p:cNvPr id="3" name="Content Placeholder 2"/>
          <p:cNvSpPr>
            <a:spLocks noGrp="1"/>
          </p:cNvSpPr>
          <p:nvPr>
            <p:ph idx="1"/>
          </p:nvPr>
        </p:nvSpPr>
        <p:spPr/>
        <p:txBody>
          <a:bodyPr/>
          <a:lstStyle/>
          <a:p>
            <a:r>
              <a:rPr lang="en-US" dirty="0"/>
              <a:t>We need to blur the image</a:t>
            </a:r>
          </a:p>
          <a:p>
            <a:pPr lvl="1"/>
            <a:r>
              <a:rPr lang="en-US" dirty="0"/>
              <a:t>OK, now we know how to do that.</a:t>
            </a:r>
          </a:p>
        </p:txBody>
      </p:sp>
    </p:spTree>
    <p:extLst>
      <p:ext uri="{BB962C8B-B14F-4D97-AF65-F5344CB8AC3E}">
        <p14:creationId xmlns:p14="http://schemas.microsoft.com/office/powerpoint/2010/main" val="8945659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fake tilt shift?</a:t>
            </a:r>
          </a:p>
        </p:txBody>
      </p:sp>
      <p:sp>
        <p:nvSpPr>
          <p:cNvPr id="3" name="Content Placeholder 2"/>
          <p:cNvSpPr>
            <a:spLocks noGrp="1"/>
          </p:cNvSpPr>
          <p:nvPr>
            <p:ph idx="1"/>
          </p:nvPr>
        </p:nvSpPr>
        <p:spPr>
          <a:xfrm>
            <a:off x="457200" y="990601"/>
            <a:ext cx="8229600" cy="2895600"/>
          </a:xfrm>
        </p:spPr>
        <p:txBody>
          <a:bodyPr/>
          <a:lstStyle/>
          <a:p>
            <a:r>
              <a:rPr lang="en-US" dirty="0"/>
              <a:t>We need to blur the image</a:t>
            </a:r>
          </a:p>
          <a:p>
            <a:pPr lvl="1"/>
            <a:r>
              <a:rPr lang="en-US" dirty="0"/>
              <a:t>OK, now we know how to do that.</a:t>
            </a:r>
          </a:p>
          <a:p>
            <a:pPr lvl="1"/>
            <a:endParaRPr lang="en-US" dirty="0"/>
          </a:p>
          <a:p>
            <a:r>
              <a:rPr lang="en-US" dirty="0"/>
              <a:t>We need to blur progressively more away from our ‘fake’ focal point</a:t>
            </a:r>
          </a:p>
        </p:txBody>
      </p:sp>
      <p:sp>
        <p:nvSpPr>
          <p:cNvPr id="4" name="Rectangle 3"/>
          <p:cNvSpPr/>
          <p:nvPr/>
        </p:nvSpPr>
        <p:spPr>
          <a:xfrm>
            <a:off x="4953000" y="3895166"/>
            <a:ext cx="3657600" cy="1591234"/>
          </a:xfrm>
          <a:prstGeom prst="rect">
            <a:avLst/>
          </a:prstGeom>
          <a:gradFill flip="none" rotWithShape="1">
            <a:gsLst>
              <a:gs pos="0">
                <a:schemeClr val="accent1">
                  <a:lumMod val="5000"/>
                  <a:lumOff val="95000"/>
                </a:schemeClr>
              </a:gs>
              <a:gs pos="100000">
                <a:schemeClr val="tx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953000" y="5486400"/>
            <a:ext cx="3657600" cy="1201269"/>
          </a:xfrm>
          <a:prstGeom prst="rect">
            <a:avLst/>
          </a:prstGeom>
          <a:gradFill flip="none" rotWithShape="1">
            <a:gsLst>
              <a:gs pos="0">
                <a:schemeClr val="accent1">
                  <a:lumMod val="5000"/>
                  <a:lumOff val="95000"/>
                </a:schemeClr>
              </a:gs>
              <a:gs pos="100000">
                <a:schemeClr val="tx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685800" y="3886201"/>
            <a:ext cx="4144107" cy="2762738"/>
          </a:xfrm>
          <a:prstGeom prst="rect">
            <a:avLst/>
          </a:prstGeom>
        </p:spPr>
      </p:pic>
    </p:spTree>
    <p:extLst>
      <p:ext uri="{BB962C8B-B14F-4D97-AF65-F5344CB8AC3E}">
        <p14:creationId xmlns:p14="http://schemas.microsoft.com/office/powerpoint/2010/main" val="41503572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can I make it look more like a toy?</a:t>
            </a:r>
          </a:p>
        </p:txBody>
      </p:sp>
      <p:sp>
        <p:nvSpPr>
          <p:cNvPr id="3" name="Content Placeholder 2"/>
          <p:cNvSpPr>
            <a:spLocks noGrp="1"/>
          </p:cNvSpPr>
          <p:nvPr>
            <p:ph idx="1"/>
          </p:nvPr>
        </p:nvSpPr>
        <p:spPr>
          <a:xfrm>
            <a:off x="275493" y="990600"/>
            <a:ext cx="8593013" cy="5135563"/>
          </a:xfrm>
        </p:spPr>
        <p:txBody>
          <a:bodyPr/>
          <a:lstStyle/>
          <a:p>
            <a:r>
              <a:rPr lang="en-US" dirty="0"/>
              <a:t>Boost saturation – toys are very colorful</a:t>
            </a:r>
          </a:p>
          <a:p>
            <a:r>
              <a:rPr lang="en-US" dirty="0"/>
              <a:t>We’ll learn how to do this when we discuss color</a:t>
            </a:r>
          </a:p>
          <a:p>
            <a:r>
              <a:rPr lang="en-US" dirty="0"/>
              <a:t>For now: transform to Hue, Saturation, Value instead of RGB</a:t>
            </a:r>
          </a:p>
          <a:p>
            <a:endParaRPr lang="en-US" dirty="0"/>
          </a:p>
          <a:p>
            <a:endParaRPr lang="en-US" dirty="0"/>
          </a:p>
        </p:txBody>
      </p:sp>
      <p:pic>
        <p:nvPicPr>
          <p:cNvPr id="4" name="Picture 3"/>
          <p:cNvPicPr>
            <a:picLocks noChangeAspect="1"/>
          </p:cNvPicPr>
          <p:nvPr/>
        </p:nvPicPr>
        <p:blipFill>
          <a:blip r:embed="rId2"/>
          <a:stretch>
            <a:fillRect/>
          </a:stretch>
        </p:blipFill>
        <p:spPr>
          <a:xfrm>
            <a:off x="4724400" y="3810000"/>
            <a:ext cx="4144107" cy="2762738"/>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454787" y="3810000"/>
            <a:ext cx="4144107" cy="2762738"/>
          </a:xfrm>
          <a:prstGeom prst="rect">
            <a:avLst/>
          </a:prstGeom>
        </p:spPr>
      </p:pic>
    </p:spTree>
    <p:extLst>
      <p:ext uri="{BB962C8B-B14F-4D97-AF65-F5344CB8AC3E}">
        <p14:creationId xmlns:p14="http://schemas.microsoft.com/office/powerpoint/2010/main" val="133485180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altLang="en-US"/>
              <a:t>Next class: Thinking in Frequency</a:t>
            </a:r>
          </a:p>
        </p:txBody>
      </p:sp>
      <p:sp>
        <p:nvSpPr>
          <p:cNvPr id="78851" name="Content Placeholder 2"/>
          <p:cNvSpPr>
            <a:spLocks noGrp="1"/>
          </p:cNvSpPr>
          <p:nvPr>
            <p:ph idx="1"/>
          </p:nvPr>
        </p:nvSpPr>
        <p:spPr/>
        <p:txBody>
          <a:bodyPr/>
          <a:lstStyle/>
          <a:p>
            <a:endParaRPr lang="en-US" altLang="en-US"/>
          </a:p>
        </p:txBody>
      </p:sp>
      <p:pic>
        <p:nvPicPr>
          <p:cNvPr id="78852" name="Picture 6" descr="http://www.cs.brown.edu/courses/csci1950-g/results/final/spotaszn/images/dal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819400"/>
            <a:ext cx="1384300"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65151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 G_{\sigma} =  \frac{1}{2 \pi \sigma^{2}} e^{-\frac{(x^{2} + y^{2})}{2 \sigma^{2}}} \]&#10;\end{document}&#10;"/>
  <p:tag name="EXTERNALNAME" val="txp_fig"/>
  <p:tag name="BLEND" val="False"/>
  <p:tag name="TRANSPARENT" val="True"/>
  <p:tag name="KEEPFILES" val="False"/>
  <p:tag name="DEBUGPAUSE" val="False"/>
  <p:tag name="RESOLUTION" val="300"/>
  <p:tag name="TIMEOUT" val="(none)"/>
  <p:tag name="BOXWIDTH" val="348"/>
  <p:tag name="BOXHEIGHT" val="296"/>
  <p:tag name="BOXFONT" val="10"/>
  <p:tag name="BOXWRAP" val="False"/>
  <p:tag name="WORKAROUNDTRANSPARENCYBUG" val="False"/>
  <p:tag name="BITMAPFORMAT" val="bmpmono"/>
  <p:tag name="DEBUGINTERACTIVE" val="True"/>
  <p:tag name="ORIGWIDTH" val="194.875"/>
  <p:tag name="PICTUREFILESIZE" val="21694"/>
</p:tagLst>
</file>

<file path=ppt/tags/tag1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1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ill San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ill Sans"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32059</TotalTime>
  <Words>7402</Words>
  <Application>Microsoft Office PowerPoint</Application>
  <PresentationFormat>On-screen Show (4:3)</PresentationFormat>
  <Paragraphs>3444</Paragraphs>
  <Slides>113</Slides>
  <Notes>63</Notes>
  <HiddenSlides>9</HiddenSlides>
  <MMClips>0</MMClips>
  <ScaleCrop>false</ScaleCrop>
  <HeadingPairs>
    <vt:vector size="8" baseType="variant">
      <vt:variant>
        <vt:lpstr>Fonts Used</vt:lpstr>
      </vt:variant>
      <vt:variant>
        <vt:i4>12</vt:i4>
      </vt:variant>
      <vt:variant>
        <vt:lpstr>Theme</vt:lpstr>
      </vt:variant>
      <vt:variant>
        <vt:i4>7</vt:i4>
      </vt:variant>
      <vt:variant>
        <vt:lpstr>Embedded OLE Servers</vt:lpstr>
      </vt:variant>
      <vt:variant>
        <vt:i4>1</vt:i4>
      </vt:variant>
      <vt:variant>
        <vt:lpstr>Slide Titles</vt:lpstr>
      </vt:variant>
      <vt:variant>
        <vt:i4>113</vt:i4>
      </vt:variant>
    </vt:vector>
  </HeadingPairs>
  <TitlesOfParts>
    <vt:vector size="133" baseType="lpstr">
      <vt:lpstr>Arial</vt:lpstr>
      <vt:lpstr>Calibri</vt:lpstr>
      <vt:lpstr>Calibri Light</vt:lpstr>
      <vt:lpstr>Cambria Math</vt:lpstr>
      <vt:lpstr>Courier</vt:lpstr>
      <vt:lpstr>Courier New</vt:lpstr>
      <vt:lpstr>Futura Bk BT</vt:lpstr>
      <vt:lpstr>Gill Sans</vt:lpstr>
      <vt:lpstr>Orator Std</vt:lpstr>
      <vt:lpstr>Tahoma</vt:lpstr>
      <vt:lpstr>Times</vt:lpstr>
      <vt:lpstr>Times New Roman</vt:lpstr>
      <vt:lpstr>Office Theme</vt:lpstr>
      <vt:lpstr>1_Blank Presentation</vt:lpstr>
      <vt:lpstr>1_Office Theme</vt:lpstr>
      <vt:lpstr>2_Office Theme</vt:lpstr>
      <vt:lpstr>3_Office Theme</vt:lpstr>
      <vt:lpstr>4_Office Theme</vt:lpstr>
      <vt:lpstr>5_Office Theme</vt:lpstr>
      <vt:lpstr>Equation</vt:lpstr>
      <vt:lpstr>PowerPoint Presentation</vt:lpstr>
      <vt:lpstr>What Is an Image?</vt:lpstr>
      <vt:lpstr>PowerPoint Presentation</vt:lpstr>
      <vt:lpstr>PowerPoint Presentation</vt:lpstr>
      <vt:lpstr>Note: matplotlib and colour maps</vt:lpstr>
      <vt:lpstr>Note: matplotlib and colour maps</vt:lpstr>
      <vt:lpstr>Note: matplotlib and colour maps</vt:lpstr>
      <vt:lpstr>Note: matplotlib and colour maps</vt:lpstr>
      <vt:lpstr>Dimensionality of an Image</vt:lpstr>
      <vt:lpstr>Dimensionality of an Image</vt:lpstr>
      <vt:lpstr>What is each part of an image?</vt:lpstr>
      <vt:lpstr>What is each part of an image?</vt:lpstr>
      <vt:lpstr>Image as a 2D sampling of signal</vt:lpstr>
      <vt:lpstr>Example 2D Images</vt:lpstr>
      <vt:lpstr>Sampling in 1D</vt:lpstr>
      <vt:lpstr>Sampling in 2D</vt:lpstr>
      <vt:lpstr>Grayscale Digital Image</vt:lpstr>
      <vt:lpstr>What is each part of a photograph?</vt:lpstr>
      <vt:lpstr>Integrating light over a range of angles.</vt:lpstr>
      <vt:lpstr>PowerPoint Presentation</vt:lpstr>
      <vt:lpstr>Resolution – geometric vs. spatial resolution</vt:lpstr>
      <vt:lpstr>Sensor Array</vt:lpstr>
      <vt:lpstr>Quantization</vt:lpstr>
      <vt:lpstr>Quantization Effects – Radiometric Resolution</vt:lpstr>
      <vt:lpstr>Images in Python Numpy</vt:lpstr>
      <vt:lpstr>Grayscale intensity</vt:lpstr>
      <vt:lpstr>Color</vt:lpstr>
      <vt:lpstr>Images in Python Numpy</vt:lpstr>
      <vt:lpstr>Images in Python Numpy</vt:lpstr>
      <vt:lpstr>PowerPoint Presentation</vt:lpstr>
      <vt:lpstr>Image filtering</vt:lpstr>
      <vt:lpstr>This week: three views of filtering</vt:lpstr>
      <vt:lpstr>Image filtering</vt:lpstr>
      <vt:lpstr>Image filtering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Image filtering</vt:lpstr>
      <vt:lpstr>Think-Pair-Share time</vt:lpstr>
      <vt:lpstr>1. Practice with linear filters</vt:lpstr>
      <vt:lpstr>1. Practice with linear filters</vt:lpstr>
      <vt:lpstr>2. Practice with linear filters</vt:lpstr>
      <vt:lpstr>2. Practice with linear filters</vt:lpstr>
      <vt:lpstr>3. Practice with linear filters</vt:lpstr>
      <vt:lpstr>3. Practice with linear filters</vt:lpstr>
      <vt:lpstr>4. Practice with linear filters</vt:lpstr>
      <vt:lpstr>4. Practice with linear filters</vt:lpstr>
      <vt:lpstr>4. Practice with linear filters</vt:lpstr>
      <vt:lpstr>Correlation and Convolution</vt:lpstr>
      <vt:lpstr>Correlation and Convolution</vt:lpstr>
      <vt:lpstr>Key properties of linear filters</vt:lpstr>
      <vt:lpstr>Convolution properties</vt:lpstr>
      <vt:lpstr>Convolution properties</vt:lpstr>
      <vt:lpstr>Recap of Monday</vt:lpstr>
      <vt:lpstr>Convolution properties</vt:lpstr>
      <vt:lpstr>PowerPoint Presentation</vt:lpstr>
      <vt:lpstr>PowerPoint Presentation</vt:lpstr>
      <vt:lpstr>PowerPoint Presentation</vt:lpstr>
      <vt:lpstr>Gaussian filters</vt:lpstr>
      <vt:lpstr>Separability of the Gaussian filter</vt:lpstr>
      <vt:lpstr>Separability example</vt:lpstr>
      <vt:lpstr>Separability</vt:lpstr>
      <vt:lpstr>Practical matters</vt:lpstr>
      <vt:lpstr>Practical matters</vt:lpstr>
      <vt:lpstr>Convolution in Convolutional Neural Networks</vt:lpstr>
      <vt:lpstr>Sobel filter visualization</vt:lpstr>
      <vt:lpstr>PowerPoint Presentation</vt:lpstr>
      <vt:lpstr>h(:,:,1) &lt; 0                 </vt:lpstr>
      <vt:lpstr>Think-Pair-Share</vt:lpstr>
      <vt:lpstr>I = D * D</vt:lpstr>
      <vt:lpstr>I = D * D</vt:lpstr>
      <vt:lpstr>I = D * D</vt:lpstr>
      <vt:lpstr>I = D * D</vt:lpstr>
      <vt:lpstr>A = B * C  - “because it kind of looks like it.”</vt:lpstr>
      <vt:lpstr>Filtering: Correlation and Convolution</vt:lpstr>
      <vt:lpstr>PowerPoint Presentation</vt:lpstr>
      <vt:lpstr>Correlation</vt:lpstr>
      <vt:lpstr>PowerPoint Presentation</vt:lpstr>
      <vt:lpstr>PowerPoint Presentation</vt:lpstr>
      <vt:lpstr>PowerPoint Presentation</vt:lpstr>
      <vt:lpstr>Non-linear filters</vt:lpstr>
      <vt:lpstr>Median filters</vt:lpstr>
      <vt:lpstr>PowerPoint Presentation</vt:lpstr>
      <vt:lpstr>PowerPoint Presentation</vt:lpstr>
      <vt:lpstr>PowerPoint Presentation</vt:lpstr>
      <vt:lpstr>Median filters</vt:lpstr>
      <vt:lpstr>Noise – Salt and Pepper Jack</vt:lpstr>
      <vt:lpstr>Mean Jack – 3 x 3 filter</vt:lpstr>
      <vt:lpstr>Very Mean Jack – 11 x 11 filter</vt:lpstr>
      <vt:lpstr>Noisy Jack – Salt and Pepper</vt:lpstr>
      <vt:lpstr>Median Jack – 3 x 3</vt:lpstr>
      <vt:lpstr>Very Median Jack – 11 x 11</vt:lpstr>
      <vt:lpstr>Median filters</vt:lpstr>
      <vt:lpstr>Review: questions</vt:lpstr>
      <vt:lpstr>Review: questions</vt:lpstr>
      <vt:lpstr>Median filters</vt:lpstr>
      <vt:lpstr>PowerPoint Presentation</vt:lpstr>
      <vt:lpstr>Tilt-shift photography</vt:lpstr>
      <vt:lpstr>Tilt shift camera</vt:lpstr>
      <vt:lpstr>Macro photography</vt:lpstr>
      <vt:lpstr>Can we fake tilt shift?</vt:lpstr>
      <vt:lpstr>Can we fake tilt shift?</vt:lpstr>
      <vt:lpstr>But can I make it look more like a toy?</vt:lpstr>
      <vt:lpstr>Next class: Thinking in Frequency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James Tompkin</cp:lastModifiedBy>
  <cp:revision>192</cp:revision>
  <dcterms:created xsi:type="dcterms:W3CDTF">2009-12-16T02:55:56Z</dcterms:created>
  <dcterms:modified xsi:type="dcterms:W3CDTF">2019-02-01T21:30:20Z</dcterms:modified>
</cp:coreProperties>
</file>