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7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8.xml" ContentType="application/vnd.openxmlformats-officedocument.presentationml.notesSlide+xml"/>
  <Override PartName="/ppt/tags/tag23.xml" ContentType="application/vnd.openxmlformats-officedocument.presentationml.tags+xml"/>
  <Override PartName="/ppt/notesSlides/notesSlide29.xml" ContentType="application/vnd.openxmlformats-officedocument.presentationml.notesSlide+xml"/>
  <Override PartName="/ppt/tags/tag24.xml" ContentType="application/vnd.openxmlformats-officedocument.presentationml.tags+xml"/>
  <Override PartName="/ppt/notesSlides/notesSlide30.xml" ContentType="application/vnd.openxmlformats-officedocument.presentationml.notesSlide+xml"/>
  <Override PartName="/ppt/tags/tag25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743" r:id="rId2"/>
    <p:sldMasterId id="2147483755" r:id="rId3"/>
    <p:sldMasterId id="2147483767" r:id="rId4"/>
  </p:sldMasterIdLst>
  <p:notesMasterIdLst>
    <p:notesMasterId r:id="rId71"/>
  </p:notesMasterIdLst>
  <p:sldIdLst>
    <p:sldId id="510" r:id="rId5"/>
    <p:sldId id="533" r:id="rId6"/>
    <p:sldId id="534" r:id="rId7"/>
    <p:sldId id="511" r:id="rId8"/>
    <p:sldId id="512" r:id="rId9"/>
    <p:sldId id="513" r:id="rId10"/>
    <p:sldId id="514" r:id="rId11"/>
    <p:sldId id="515" r:id="rId12"/>
    <p:sldId id="516" r:id="rId13"/>
    <p:sldId id="517" r:id="rId14"/>
    <p:sldId id="518" r:id="rId15"/>
    <p:sldId id="519" r:id="rId16"/>
    <p:sldId id="520" r:id="rId17"/>
    <p:sldId id="521" r:id="rId18"/>
    <p:sldId id="522" r:id="rId19"/>
    <p:sldId id="523" r:id="rId20"/>
    <p:sldId id="524" r:id="rId21"/>
    <p:sldId id="525" r:id="rId22"/>
    <p:sldId id="526" r:id="rId23"/>
    <p:sldId id="527" r:id="rId24"/>
    <p:sldId id="528" r:id="rId25"/>
    <p:sldId id="529" r:id="rId26"/>
    <p:sldId id="530" r:id="rId27"/>
    <p:sldId id="531" r:id="rId28"/>
    <p:sldId id="532" r:id="rId29"/>
    <p:sldId id="323" r:id="rId30"/>
    <p:sldId id="326" r:id="rId31"/>
    <p:sldId id="327" r:id="rId32"/>
    <p:sldId id="392" r:id="rId33"/>
    <p:sldId id="393" r:id="rId34"/>
    <p:sldId id="461" r:id="rId35"/>
    <p:sldId id="462" r:id="rId36"/>
    <p:sldId id="329" r:id="rId37"/>
    <p:sldId id="330" r:id="rId38"/>
    <p:sldId id="400" r:id="rId39"/>
    <p:sldId id="331" r:id="rId40"/>
    <p:sldId id="463" r:id="rId41"/>
    <p:sldId id="464" r:id="rId42"/>
    <p:sldId id="465" r:id="rId43"/>
    <p:sldId id="466" r:id="rId44"/>
    <p:sldId id="467" r:id="rId45"/>
    <p:sldId id="468" r:id="rId46"/>
    <p:sldId id="342" r:id="rId47"/>
    <p:sldId id="343" r:id="rId48"/>
    <p:sldId id="344" r:id="rId49"/>
    <p:sldId id="469" r:id="rId50"/>
    <p:sldId id="470" r:id="rId51"/>
    <p:sldId id="345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88" r:id="rId62"/>
    <p:sldId id="389" r:id="rId63"/>
    <p:sldId id="362" r:id="rId64"/>
    <p:sldId id="363" r:id="rId65"/>
    <p:sldId id="364" r:id="rId66"/>
    <p:sldId id="496" r:id="rId67"/>
    <p:sldId id="497" r:id="rId68"/>
    <p:sldId id="498" r:id="rId69"/>
    <p:sldId id="471" r:id="rId7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71801" autoAdjust="0"/>
  </p:normalViewPr>
  <p:slideViewPr>
    <p:cSldViewPr>
      <p:cViewPr varScale="1">
        <p:scale>
          <a:sx n="68" d="100"/>
          <a:sy n="68" d="100"/>
        </p:scale>
        <p:origin x="84" y="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2.xml"/><Relationship Id="rId3" Type="http://schemas.openxmlformats.org/officeDocument/2006/relationships/slide" Target="slides/slide29.xml"/><Relationship Id="rId7" Type="http://schemas.openxmlformats.org/officeDocument/2006/relationships/slide" Target="slides/slide41.xml"/><Relationship Id="rId2" Type="http://schemas.openxmlformats.org/officeDocument/2006/relationships/slide" Target="slides/slide28.xml"/><Relationship Id="rId1" Type="http://schemas.openxmlformats.org/officeDocument/2006/relationships/slide" Target="slides/slide26.xml"/><Relationship Id="rId6" Type="http://schemas.openxmlformats.org/officeDocument/2006/relationships/slide" Target="slides/slide40.xml"/><Relationship Id="rId5" Type="http://schemas.openxmlformats.org/officeDocument/2006/relationships/slide" Target="slides/slide32.xml"/><Relationship Id="rId4" Type="http://schemas.openxmlformats.org/officeDocument/2006/relationships/slide" Target="slides/slide30.xml"/><Relationship Id="rId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3C703-3DB6-40F5-95FE-910D6F95DF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99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095071B-B98E-4D53-AA5F-A9CE352E9557}" type="slidenum">
              <a:rPr lang="en-US" sz="1100" b="0"/>
              <a:pPr/>
              <a:t>5</a:t>
            </a:fld>
            <a:endParaRPr lang="en-US" sz="1100" b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18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A812AC0-9FB2-469F-9524-375B88C13AF0}" type="slidenum">
              <a:rPr lang="en-US" sz="1100" b="0"/>
              <a:pPr/>
              <a:t>6</a:t>
            </a:fld>
            <a:endParaRPr lang="en-US" sz="1100" b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831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B12F1DD-7D49-4011-B75D-166590D5AD36}" type="slidenum">
              <a:rPr lang="en-US" sz="1100" b="0"/>
              <a:pPr/>
              <a:t>7</a:t>
            </a:fld>
            <a:endParaRPr lang="en-US" sz="1100" b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885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1AC816-E912-457F-AAA7-DBEE06EA0C1D}" type="slidenum">
              <a:rPr lang="en-US" sz="1100" b="0"/>
              <a:pPr/>
              <a:t>8</a:t>
            </a:fld>
            <a:endParaRPr lang="en-US" sz="1100" b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828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5F6A8A1-C695-4CA2-9F49-B108629D81E4}" type="slidenum">
              <a:rPr lang="en-US" sz="1100" b="0"/>
              <a:pPr/>
              <a:t>9</a:t>
            </a:fld>
            <a:endParaRPr lang="en-US" sz="1100" b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66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60CC9C0-B37F-4807-9733-0303301E65C3}" type="slidenum">
              <a:rPr lang="en-US" sz="1100" b="0"/>
              <a:pPr/>
              <a:t>10</a:t>
            </a:fld>
            <a:endParaRPr lang="en-US" sz="1100" b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493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60CC9C0-B37F-4807-9733-0303301E65C3}" type="slidenum">
              <a:rPr lang="en-US" sz="1100" b="0"/>
              <a:pPr/>
              <a:t>11</a:t>
            </a:fld>
            <a:endParaRPr lang="en-US" sz="1100" b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012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571C11E-CF69-484D-AEA1-9C9CC99704AB}" type="slidenum">
              <a:rPr lang="en-US" sz="1100" b="0"/>
              <a:pPr/>
              <a:t>12</a:t>
            </a:fld>
            <a:endParaRPr lang="en-US" sz="1100" b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780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571C11E-CF69-484D-AEA1-9C9CC99704AB}" type="slidenum">
              <a:rPr lang="en-US" sz="1100" b="0"/>
              <a:pPr/>
              <a:t>13</a:t>
            </a:fld>
            <a:endParaRPr lang="en-US" sz="1100" b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47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42D1E70-D907-498D-BA32-E6B971B884B5}" type="slidenum">
              <a:rPr lang="en-US" sz="1100" b="0"/>
              <a:pPr/>
              <a:t>14</a:t>
            </a:fld>
            <a:endParaRPr lang="en-US" sz="1100" b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Now take it away.</a:t>
            </a:r>
            <a:r>
              <a:rPr lang="en-US" baseline="0" dirty="0">
                <a:latin typeface="Arial" charset="0"/>
                <a:cs typeface="Arial" charset="0"/>
              </a:rPr>
              <a:t>    And count to 3…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727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42D1E70-D907-498D-BA32-E6B971B884B5}" type="slidenum">
              <a:rPr lang="en-US" sz="1100" b="0"/>
              <a:pPr/>
              <a:t>15</a:t>
            </a:fld>
            <a:endParaRPr lang="en-US" sz="1100" b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Now put another one.  You probably don’t see anything special. </a:t>
            </a:r>
          </a:p>
        </p:txBody>
      </p:sp>
    </p:spTree>
    <p:extLst>
      <p:ext uri="{BB962C8B-B14F-4D97-AF65-F5344CB8AC3E}">
        <p14:creationId xmlns:p14="http://schemas.microsoft.com/office/powerpoint/2010/main" val="2406452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42D1E70-D907-498D-BA32-E6B971B884B5}" type="slidenum">
              <a:rPr lang="en-US" sz="1100" b="0"/>
              <a:pPr/>
              <a:t>16</a:t>
            </a:fld>
            <a:endParaRPr lang="en-US" sz="1100" b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But put them in sequence…. And you see the</a:t>
            </a:r>
            <a:r>
              <a:rPr lang="en-US" baseline="0" dirty="0">
                <a:latin typeface="Arial" charset="0"/>
                <a:cs typeface="Arial" charset="0"/>
              </a:rPr>
              <a:t> moving square.  The only indication of the square is the common motion. 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03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42D1E70-D907-498D-BA32-E6B971B884B5}" type="slidenum">
              <a:rPr lang="en-US" sz="1100" b="0"/>
              <a:pPr/>
              <a:t>17</a:t>
            </a:fld>
            <a:endParaRPr lang="en-US" sz="1100" b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058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6B3DD79-DB3F-4136-A2AE-CEC0F1802025}" type="slidenum">
              <a:rPr lang="en-US" sz="1100" b="0"/>
              <a:pPr/>
              <a:t>18</a:t>
            </a:fld>
            <a:endParaRPr lang="en-US" sz="1100" b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860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2FA2617-4A08-4E18-A648-8271BAECC047}" type="slidenum">
              <a:rPr lang="en-US" sz="1100" b="0"/>
              <a:pPr/>
              <a:t>19</a:t>
            </a:fld>
            <a:endParaRPr lang="en-US" sz="1100" b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884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2877F5-0782-4CD9-AD0A-AAC0D01D029C}" type="slidenum">
              <a:rPr lang="en-US" sz="1100" b="0">
                <a:latin typeface="Arial" charset="0"/>
              </a:rPr>
              <a:pPr/>
              <a:t>21</a:t>
            </a:fld>
            <a:endParaRPr lang="en-US" sz="1100" b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263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0C85C3D-9148-417C-B6C8-BB94E1B9EAAF}" type="slidenum">
              <a:rPr lang="en-US" sz="1100" b="0">
                <a:latin typeface="Arial" charset="0"/>
              </a:rPr>
              <a:pPr/>
              <a:t>22</a:t>
            </a:fld>
            <a:endParaRPr lang="en-US" sz="1100" b="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674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B88A75E-675F-44AF-A9C9-6B9E5822C2A8}" type="slidenum">
              <a:rPr lang="en-US" sz="1100" b="0"/>
              <a:pPr/>
              <a:t>23</a:t>
            </a:fld>
            <a:endParaRPr lang="en-US" sz="1100" b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585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91D83EE-CC74-4227-9C2B-0778FFF0F698}" type="slidenum">
              <a:rPr lang="en-US" sz="1100" b="0"/>
              <a:pPr/>
              <a:t>24</a:t>
            </a:fld>
            <a:endParaRPr lang="en-US" sz="1100" b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342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6A4A514-FC8A-4D7F-AF4F-F5F8AF65378E}" type="slidenum">
              <a:rPr lang="en-US" sz="1100" b="0"/>
              <a:pPr/>
              <a:t>27</a:t>
            </a:fld>
            <a:endParaRPr lang="en-US" sz="1100" b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A:  H(x,y) = I(x+u, y+v)</a:t>
            </a:r>
          </a:p>
        </p:txBody>
      </p:sp>
    </p:spTree>
    <p:extLst>
      <p:ext uri="{BB962C8B-B14F-4D97-AF65-F5344CB8AC3E}">
        <p14:creationId xmlns:p14="http://schemas.microsoft.com/office/powerpoint/2010/main" val="2851340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604EFB-8699-4CF9-A9B7-EA87C2DA1B6F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32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A:  u and v are unknown, 1 equation</a:t>
            </a:r>
          </a:p>
        </p:txBody>
      </p:sp>
    </p:spTree>
    <p:extLst>
      <p:ext uri="{BB962C8B-B14F-4D97-AF65-F5344CB8AC3E}">
        <p14:creationId xmlns:p14="http://schemas.microsoft.com/office/powerpoint/2010/main" val="1326366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52DF96-1406-4749-8C9F-A37E030453AC}" type="slidenum">
              <a:rPr lang="en-US" altLang="en-US">
                <a:latin typeface="Calibri" panose="020F0502020204030204" pitchFamily="34" charset="0"/>
              </a:rPr>
              <a:pPr eaLnBrk="1" hangingPunct="1"/>
              <a:t>37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8212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05E141-AA07-4DE2-BD80-2360B6DC326B}" type="slidenum">
              <a:rPr lang="en-US" altLang="en-US">
                <a:latin typeface="Calibri" panose="020F0502020204030204" pitchFamily="34" charset="0"/>
              </a:rPr>
              <a:pPr eaLnBrk="1" hangingPunct="1"/>
              <a:t>38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3303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7445C0-67E2-49C2-9DAA-DD2C6580575D}" type="slidenum">
              <a:rPr lang="en-US" altLang="en-US">
                <a:latin typeface="Calibri" panose="020F0502020204030204" pitchFamily="34" charset="0"/>
              </a:rPr>
              <a:pPr eaLnBrk="1" hangingPunct="1"/>
              <a:t>39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8018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439B3B-014B-4982-80A2-7953ED5F828A}" type="slidenum">
              <a:rPr lang="en-US" altLang="en-US"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2659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4E34E2-767C-4185-A40D-3073DD67459F}" type="slidenum">
              <a:rPr lang="en-US" altLang="en-US">
                <a:latin typeface="Calibri" panose="020F0502020204030204" pitchFamily="34" charset="0"/>
              </a:rPr>
              <a:pPr eaLnBrk="1" hangingPunct="1"/>
              <a:t>41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1590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93D17C-A54D-4BDC-94D2-AD84AF69ACC8}" type="slidenum">
              <a:rPr lang="en-US" altLang="en-US">
                <a:latin typeface="Calibri" panose="020F0502020204030204" pitchFamily="34" charset="0"/>
              </a:rPr>
              <a:pPr eaLnBrk="1" hangingPunct="1"/>
              <a:t>42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http://en.wikipedia.org/wiki/Invertible_matrix</a:t>
            </a:r>
          </a:p>
        </p:txBody>
      </p:sp>
    </p:spTree>
    <p:extLst>
      <p:ext uri="{BB962C8B-B14F-4D97-AF65-F5344CB8AC3E}">
        <p14:creationId xmlns:p14="http://schemas.microsoft.com/office/powerpoint/2010/main" val="33617649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Can’t estimate</a:t>
            </a:r>
            <a:r>
              <a:rPr lang="en-US" baseline="0" dirty="0"/>
              <a:t> motion here…nothing you can see moving.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2272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 an edge you can estimate motion perpendicular to the edge but</a:t>
            </a:r>
            <a:r>
              <a:rPr lang="en-US" baseline="0" dirty="0"/>
              <a:t> not along it.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3550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on nice textured</a:t>
            </a:r>
            <a:r>
              <a:rPr lang="en-US" baseline="0" dirty="0"/>
              <a:t> regions motion is well estimated because the gradient varies over the window.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7112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CA88FA-F34F-4D38-99E3-CBF12E89B7D2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46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1911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271E417-1448-4191-AF15-99658CDCBE96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47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5081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AD4201-6832-453B-8D03-3B897D6D582B}" type="slidenum">
              <a:rPr lang="en-US" sz="1100" b="0">
                <a:latin typeface="Arial" charset="0"/>
                <a:cs typeface="Arial" charset="0"/>
              </a:rPr>
              <a:pPr/>
              <a:t>48</a:t>
            </a:fld>
            <a:endParaRPr lang="en-US" sz="1100" b="0">
              <a:latin typeface="Arial" charset="0"/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997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55EDA2F-B2F9-4033-8C8E-F9308933F358}" type="slidenum">
              <a:rPr lang="en-US" sz="1100" b="0"/>
              <a:pPr/>
              <a:t>58</a:t>
            </a:fld>
            <a:endParaRPr lang="en-US" sz="1100" b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4713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255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14C6CBE-7421-4625-90CB-F9F30231E8DB}" type="slidenum">
              <a:rPr lang="en-US" sz="1100" b="0"/>
              <a:pPr/>
              <a:t>59</a:t>
            </a:fld>
            <a:endParaRPr lang="en-US" sz="1100" b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4713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7530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Optical</a:t>
            </a:r>
            <a:r>
              <a:rPr lang="en-US" baseline="0" dirty="0"/>
              <a:t> flow as supervised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538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B0C2B0-979A-4F91-9DD5-E2B6B0421BB5}" type="slidenum">
              <a:rPr lang="en-US" altLang="en-US" sz="1300">
                <a:solidFill>
                  <a:prstClr val="black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66</a:t>
            </a:fld>
            <a:endParaRPr lang="en-US" altLang="en-US" sz="13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8375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6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ottom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077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380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724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724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6778E-086C-4785-A47E-8D2A6A4432C6}" type="datetime1">
              <a:rPr lang="en-US"/>
              <a:pPr>
                <a:defRPr/>
              </a:pPr>
              <a:t>3/6/2017</a:t>
            </a:fld>
            <a:endParaRPr lang="en-US" altLang="zh-CN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AA9E3-265C-4FA5-A28F-AA18927377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8562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9047C-B44E-47E9-9718-DB4234F0B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6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D368-07E9-4101-BA49-6206E1720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9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666B-7B6A-44D0-89EB-41229A6F87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B6CAC-0FDE-4A0B-B896-732A7DDA0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429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98C94-46AC-45E6-85E8-69F2C5DCF5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720E5-5F14-4140-9A01-D2CBAE7B2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286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A132-F582-4051-A0D5-03E7C633D6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6B2C6-73F6-442D-9EB7-04CB5910E8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883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5DDF-A86B-4412-94E3-2F3A51A306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2A8D1-574B-4BC1-A925-5F63F6F51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476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C4A3F-CA15-4F6A-BF3B-B4D7AD24D0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3F334-B187-4B06-BE5D-6C025A27E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804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BAE02-6DB2-422D-A795-6C6C4641B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19BC-4613-4CCC-A28C-2F9ECE3DD1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264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E563-6D45-48B5-BDC7-742EE819B1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793FC-876E-471A-8D95-126173E639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4742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FE05-FFF5-4FDD-A1DC-AB70EFA43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3F01-6910-4AD8-8063-44FB82E96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3578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209F-99F3-4254-93A6-0775A131F75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BE990-E572-489E-88FE-87ABA2923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154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4735-0678-4C4B-8DA9-2F529EAB47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4885A-AAA5-4B05-B6EB-79F4EDE5C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325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34ED2-28CF-4EEA-9505-43DBB110E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ADE1B-0BB7-49B8-A98A-47010CBDB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809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666B-7B6A-44D0-89EB-41229A6F87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B6CAC-0FDE-4A0B-B896-732A7DDA0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3012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98C94-46AC-45E6-85E8-69F2C5DCF5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720E5-5F14-4140-9A01-D2CBAE7B2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2766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A132-F582-4051-A0D5-03E7C633D6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6B2C6-73F6-442D-9EB7-04CB5910E8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39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5DDF-A86B-4412-94E3-2F3A51A306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2A8D1-574B-4BC1-A925-5F63F6F51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092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C4A3F-CA15-4F6A-BF3B-B4D7AD24D0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3F334-B187-4B06-BE5D-6C025A27E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241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BAE02-6DB2-422D-A795-6C6C4641B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19BC-4613-4CCC-A28C-2F9ECE3DD1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2951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E563-6D45-48B5-BDC7-742EE819B1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793FC-876E-471A-8D95-126173E639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59613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FE05-FFF5-4FDD-A1DC-AB70EFA43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3F01-6910-4AD8-8063-44FB82E96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4105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209F-99F3-4254-93A6-0775A131F75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BE990-E572-489E-88FE-87ABA2923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11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4735-0678-4C4B-8DA9-2F529EAB47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4885A-AAA5-4B05-B6EB-79F4EDE5C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4518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34ED2-28CF-4EEA-9505-43DBB110E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ADE1B-0BB7-49B8-A98A-47010CBDB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7115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666B-7B6A-44D0-89EB-41229A6F87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B6CAC-0FDE-4A0B-B896-732A7DDA0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743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98C94-46AC-45E6-85E8-69F2C5DCF5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720E5-5F14-4140-9A01-D2CBAE7B2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7471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A132-F582-4051-A0D5-03E7C633D6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6B2C6-73F6-442D-9EB7-04CB5910E8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432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5DDF-A86B-4412-94E3-2F3A51A306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2A8D1-574B-4BC1-A925-5F63F6F51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339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C4A3F-CA15-4F6A-BF3B-B4D7AD24D0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3F334-B187-4B06-BE5D-6C025A27E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1831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BAE02-6DB2-422D-A795-6C6C4641B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19BC-4613-4CCC-A28C-2F9ECE3DD1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70419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E563-6D45-48B5-BDC7-742EE819B1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793FC-876E-471A-8D95-126173E639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36731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FE05-FFF5-4FDD-A1DC-AB70EFA43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3F01-6910-4AD8-8063-44FB82E96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80278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209F-99F3-4254-93A6-0775A131F75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BE990-E572-489E-88FE-87ABA2923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41675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4735-0678-4C4B-8DA9-2F529EAB47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4885A-AAA5-4B05-B6EB-79F4EDE5C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336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34ED2-28CF-4EEA-9505-43DBB110E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ADE1B-0BB7-49B8-A98A-47010CBDB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890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5791200" y="-2604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rgbClr val="FFFFFF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Motion</a:t>
            </a:r>
            <a:r>
              <a:rPr lang="en-GB" baseline="0" dirty="0"/>
              <a:t> and Optic Flow</a:t>
            </a:r>
            <a:endParaRPr lang="en-GB" dirty="0"/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381000" y="20627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rgbClr val="FFFFFF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l"/>
            <a:r>
              <a:rPr lang="en-GB" dirty="0"/>
              <a:t>CS 4495 Computer Vision – A. Bobick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2" r:id="rId3"/>
    <p:sldLayoutId id="2147483676" r:id="rId4"/>
    <p:sldLayoutId id="2147483678" r:id="rId5"/>
    <p:sldLayoutId id="2147483679" r:id="rId6"/>
    <p:sldLayoutId id="2147483687" r:id="rId7"/>
    <p:sldLayoutId id="2147483688" r:id="rId8"/>
    <p:sldLayoutId id="2147483689" r:id="rId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3C216BC8-CFEF-4B84-9112-07B9D4DDA4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99A70F94-C99B-49E9-89D9-F1D1D6B538B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41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3C216BC8-CFEF-4B84-9112-07B9D4DDA4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99A70F94-C99B-49E9-89D9-F1D1D6B538B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75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3C216BC8-CFEF-4B84-9112-07B9D4DDA4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3/6/2017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99A70F94-C99B-49E9-89D9-F1D1D6B538B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24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teaching\spring08\other_people\marc_slides\movies\rotrac.avi" TargetMode="External"/><Relationship Id="rId1" Type="http://schemas.microsoft.com/office/2007/relationships/media" Target="file:///D:\teaching\spring08\other_people\marc_slides\movies\rotrac.avi" TargetMode="External"/><Relationship Id="rId6" Type="http://schemas.openxmlformats.org/officeDocument/2006/relationships/image" Target="../media/image16.png"/><Relationship Id="rId5" Type="http://schemas.openxmlformats.org/officeDocument/2006/relationships/hyperlink" Target="http://www.youtube.com/watch?v=aEoxO_RdGhE" TargetMode="External"/><Relationship Id="rId4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8.bin"/><Relationship Id="rId3" Type="http://schemas.openxmlformats.org/officeDocument/2006/relationships/tags" Target="../tags/tag2.xml"/><Relationship Id="rId7" Type="http://schemas.openxmlformats.org/officeDocument/2006/relationships/image" Target="../media/image31.png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29.wmf"/><Relationship Id="rId2" Type="http://schemas.openxmlformats.org/officeDocument/2006/relationships/tags" Target="../tags/tag1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21.xml"/><Relationship Id="rId11" Type="http://schemas.openxmlformats.org/officeDocument/2006/relationships/image" Target="../media/image26.wmf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30.wmf"/><Relationship Id="rId4" Type="http://schemas.openxmlformats.org/officeDocument/2006/relationships/tags" Target="../tags/tag3.xml"/><Relationship Id="rId9" Type="http://schemas.openxmlformats.org/officeDocument/2006/relationships/image" Target="../media/image33.png"/><Relationship Id="rId14" Type="http://schemas.openxmlformats.org/officeDocument/2006/relationships/oleObject" Target="../embeddings/oleObject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30.png"/><Relationship Id="rId4" Type="http://schemas.openxmlformats.org/officeDocument/2006/relationships/image" Target="../media/image3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30.png"/><Relationship Id="rId4" Type="http://schemas.openxmlformats.org/officeDocument/2006/relationships/image" Target="../media/image35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5.wmf"/><Relationship Id="rId9" Type="http://schemas.openxmlformats.org/officeDocument/2006/relationships/image" Target="../media/image3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42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Barberpole_illusion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gif"/><Relationship Id="rId4" Type="http://schemas.openxmlformats.org/officeDocument/2006/relationships/hyperlink" Target="http://en.wikipedia.org/wiki/Barberpole_illusion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2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26.xml"/><Relationship Id="rId12" Type="http://schemas.openxmlformats.org/officeDocument/2006/relationships/image" Target="../media/image48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2.png"/><Relationship Id="rId5" Type="http://schemas.openxmlformats.org/officeDocument/2006/relationships/tags" Target="../tags/tag10.xml"/><Relationship Id="rId10" Type="http://schemas.openxmlformats.org/officeDocument/2006/relationships/image" Target="../media/image51.png"/><Relationship Id="rId4" Type="http://schemas.openxmlformats.org/officeDocument/2006/relationships/tags" Target="../tags/tag9.xml"/><Relationship Id="rId9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49.png"/><Relationship Id="rId17" Type="http://schemas.openxmlformats.org/officeDocument/2006/relationships/image" Target="../media/image53.png"/><Relationship Id="rId2" Type="http://schemas.openxmlformats.org/officeDocument/2006/relationships/tags" Target="../tags/tag12.xml"/><Relationship Id="rId16" Type="http://schemas.openxmlformats.org/officeDocument/2006/relationships/image" Target="../media/image48.png"/><Relationship Id="rId20" Type="http://schemas.openxmlformats.org/officeDocument/2006/relationships/image" Target="../media/image56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notesSlide" Target="../notesSlides/notesSlide27.xml"/><Relationship Id="rId5" Type="http://schemas.openxmlformats.org/officeDocument/2006/relationships/tags" Target="../tags/tag15.xml"/><Relationship Id="rId15" Type="http://schemas.openxmlformats.org/officeDocument/2006/relationships/image" Target="../media/image52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55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22.xml"/><Relationship Id="rId7" Type="http://schemas.openxmlformats.org/officeDocument/2006/relationships/image" Target="../media/image57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53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28.xml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3.png"/><Relationship Id="rId5" Type="http://schemas.openxmlformats.org/officeDocument/2006/relationships/tags" Target="../tags/tag30.xml"/><Relationship Id="rId10" Type="http://schemas.openxmlformats.org/officeDocument/2006/relationships/image" Target="../media/image72.png"/><Relationship Id="rId4" Type="http://schemas.openxmlformats.org/officeDocument/2006/relationships/tags" Target="../tags/tag29.xml"/><Relationship Id="rId9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33.xml"/><Relationship Id="rId7" Type="http://schemas.openxmlformats.org/officeDocument/2006/relationships/image" Target="../media/image75.png"/><Relationship Id="rId12" Type="http://schemas.openxmlformats.org/officeDocument/2006/relationships/image" Target="../media/image78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7.png"/><Relationship Id="rId5" Type="http://schemas.openxmlformats.org/officeDocument/2006/relationships/tags" Target="../tags/tag35.xml"/><Relationship Id="rId10" Type="http://schemas.openxmlformats.org/officeDocument/2006/relationships/image" Target="../media/image76.png"/><Relationship Id="rId4" Type="http://schemas.openxmlformats.org/officeDocument/2006/relationships/tags" Target="../tags/tag34.xml"/><Relationship Id="rId9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82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image" Target="../media/image81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80.png"/><Relationship Id="rId5" Type="http://schemas.openxmlformats.org/officeDocument/2006/relationships/tags" Target="../tags/tag40.xml"/><Relationship Id="rId10" Type="http://schemas.openxmlformats.org/officeDocument/2006/relationships/image" Target="../media/image71.png"/><Relationship Id="rId4" Type="http://schemas.openxmlformats.org/officeDocument/2006/relationships/tags" Target="../tags/tag39.xml"/><Relationship Id="rId9" Type="http://schemas.openxmlformats.org/officeDocument/2006/relationships/image" Target="../media/image79.png"/><Relationship Id="rId14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8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tags" Target="../tags/tag46.xml"/><Relationship Id="rId7" Type="http://schemas.openxmlformats.org/officeDocument/2006/relationships/image" Target="../media/image87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8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7.xml"/><Relationship Id="rId9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gif"/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3.gif"/><Relationship Id="rId4" Type="http://schemas.openxmlformats.org/officeDocument/2006/relationships/image" Target="../media/image92.gi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hyperlink" Target="http://www.cs.berkeley.edu/~brox/pub/brox_cvpr09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82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174" y="2286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/>
              <a:t>Peripheral drift illusion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443442"/>
            <a:ext cx="8093348" cy="5413575"/>
          </a:xfrm>
        </p:spPr>
      </p:pic>
    </p:spTree>
    <p:extLst>
      <p:ext uri="{BB962C8B-B14F-4D97-AF65-F5344CB8AC3E}">
        <p14:creationId xmlns:p14="http://schemas.microsoft.com/office/powerpoint/2010/main" val="72815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6629400" cy="914400"/>
          </a:xfrm>
        </p:spPr>
        <p:txBody>
          <a:bodyPr/>
          <a:lstStyle/>
          <a:p>
            <a:r>
              <a:rPr lang="en-US" dirty="0"/>
              <a:t>Does it work on other animals?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5892800" cy="4419600"/>
          </a:xfrm>
        </p:spPr>
      </p:pic>
    </p:spTree>
    <p:extLst>
      <p:ext uri="{BB962C8B-B14F-4D97-AF65-F5344CB8AC3E}">
        <p14:creationId xmlns:p14="http://schemas.microsoft.com/office/powerpoint/2010/main" val="82172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743200"/>
          </a:xfrm>
        </p:spPr>
        <p:txBody>
          <a:bodyPr>
            <a:normAutofit/>
          </a:bodyPr>
          <a:lstStyle/>
          <a:p>
            <a:r>
              <a:rPr lang="en-US" dirty="0"/>
              <a:t>Computer Vision</a:t>
            </a:r>
            <a:br>
              <a:rPr lang="en-US" dirty="0"/>
            </a:br>
            <a:r>
              <a:rPr lang="en-US" dirty="0"/>
              <a:t>	</a:t>
            </a:r>
            <a:r>
              <a:rPr lang="en-US" i="1" dirty="0"/>
              <a:t>Motion and Optical Flow</a:t>
            </a:r>
            <a:endParaRPr lang="en-GB" i="1" dirty="0"/>
          </a:p>
        </p:txBody>
      </p:sp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57600"/>
            <a:ext cx="38100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372" y="6364873"/>
            <a:ext cx="88432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1600" b="0" dirty="0"/>
              <a:t>Many slides adapted from J. Hays, S. Seitz, R. </a:t>
            </a:r>
            <a:r>
              <a:rPr lang="en-US" sz="1600" b="0" dirty="0" err="1"/>
              <a:t>Szeliski</a:t>
            </a:r>
            <a:r>
              <a:rPr lang="en-US" sz="1600" b="0" dirty="0"/>
              <a:t>, M. Pollefeys, K. </a:t>
            </a:r>
            <a:r>
              <a:rPr lang="en-US" sz="1600" b="0" dirty="0" err="1"/>
              <a:t>Grauman</a:t>
            </a:r>
            <a:r>
              <a:rPr lang="en-US" sz="1600" b="0" dirty="0"/>
              <a:t> and others…</a:t>
            </a:r>
          </a:p>
        </p:txBody>
      </p:sp>
    </p:spTree>
    <p:extLst>
      <p:ext uri="{BB962C8B-B14F-4D97-AF65-F5344CB8AC3E}">
        <p14:creationId xmlns:p14="http://schemas.microsoft.com/office/powerpoint/2010/main" val="104590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Video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video is a sequence of frames captured over time</a:t>
            </a:r>
          </a:p>
          <a:p>
            <a:r>
              <a:rPr lang="en-US"/>
              <a:t>Now our image data is a function of space </a:t>
            </a:r>
            <a:br>
              <a:rPr lang="en-US"/>
            </a:br>
            <a:r>
              <a:rPr lang="en-US"/>
              <a:t>(x, y) and time (t)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1600200" y="2862263"/>
          <a:ext cx="4953000" cy="385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09" name="Image" r:id="rId4" imgW="9307937" imgH="7250794" progId="Photoshop.Image.10">
                  <p:embed/>
                </p:oleObj>
              </mc:Choice>
              <mc:Fallback>
                <p:oleObj name="Image" r:id="rId4" imgW="9307937" imgH="7250794" progId="Photoshop.Image.10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862263"/>
                        <a:ext cx="4953000" cy="385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825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10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Motion Applications: Segmentation of video</a:t>
            </a:r>
          </a:p>
        </p:txBody>
      </p:sp>
      <p:sp>
        <p:nvSpPr>
          <p:cNvPr id="162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 lvl="1"/>
            <a:r>
              <a:rPr lang="en-US"/>
              <a:t>A static camera is observing a scene</a:t>
            </a:r>
          </a:p>
          <a:p>
            <a:pPr lvl="1"/>
            <a:r>
              <a:rPr lang="en-US"/>
              <a:t>Goal: separate the static </a:t>
            </a:r>
            <a:r>
              <a:rPr lang="en-US" i="1"/>
              <a:t>background</a:t>
            </a:r>
            <a:r>
              <a:rPr lang="en-US"/>
              <a:t> from the moving </a:t>
            </a:r>
            <a:r>
              <a:rPr lang="en-US" i="1"/>
              <a:t>foreground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57" b="26257"/>
          <a:stretch>
            <a:fillRect/>
          </a:stretch>
        </p:blipFill>
        <p:spPr bwMode="auto">
          <a:xfrm>
            <a:off x="3124200" y="2895600"/>
            <a:ext cx="549116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6" b="26146"/>
          <a:stretch>
            <a:fillRect/>
          </a:stretch>
        </p:blipFill>
        <p:spPr bwMode="auto">
          <a:xfrm>
            <a:off x="1974850" y="4686300"/>
            <a:ext cx="54895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1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71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Applications of segmentation to video</a:t>
            </a:r>
          </a:p>
        </p:txBody>
      </p:sp>
      <p:sp>
        <p:nvSpPr>
          <p:cNvPr id="174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 lvl="1"/>
            <a:r>
              <a:rPr lang="en-US"/>
              <a:t>Form an initial background estimate</a:t>
            </a:r>
          </a:p>
          <a:p>
            <a:pPr lvl="1"/>
            <a:r>
              <a:rPr lang="en-US"/>
              <a:t>For each frame:</a:t>
            </a:r>
          </a:p>
          <a:p>
            <a:pPr lvl="2"/>
            <a:r>
              <a:rPr lang="en-US"/>
              <a:t>Update estimate using a moving average</a:t>
            </a:r>
          </a:p>
          <a:p>
            <a:pPr lvl="2"/>
            <a:r>
              <a:rPr lang="en-US"/>
              <a:t>Subtract the background estimate from the frame </a:t>
            </a:r>
          </a:p>
          <a:p>
            <a:pPr lvl="2"/>
            <a:r>
              <a:rPr lang="en-US"/>
              <a:t>Label as foreground each pixel where the magnitude of the difference is greater than some threshold</a:t>
            </a:r>
          </a:p>
          <a:p>
            <a:pPr lvl="2"/>
            <a:r>
              <a:rPr lang="en-US"/>
              <a:t>Use median filtering to “clean up” the results</a:t>
            </a:r>
          </a:p>
        </p:txBody>
      </p:sp>
    </p:spTree>
    <p:extLst>
      <p:ext uri="{BB962C8B-B14F-4D97-AF65-F5344CB8AC3E}">
        <p14:creationId xmlns:p14="http://schemas.microsoft.com/office/powerpoint/2010/main" val="285268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6947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Motion Applications: Segmentation of video</a:t>
            </a:r>
          </a:p>
        </p:txBody>
      </p:sp>
      <p:sp>
        <p:nvSpPr>
          <p:cNvPr id="163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Background subtraction</a:t>
            </a:r>
          </a:p>
          <a:p>
            <a:pPr>
              <a:buFontTx/>
              <a:buChar char="•"/>
            </a:pPr>
            <a:r>
              <a:rPr lang="en-US" dirty="0"/>
              <a:t>Shot boundary detection in edited video</a:t>
            </a:r>
          </a:p>
          <a:p>
            <a:pPr lvl="1"/>
            <a:r>
              <a:rPr lang="en-US" dirty="0"/>
              <a:t>Edited video is usually composed of </a:t>
            </a:r>
            <a:r>
              <a:rPr lang="en-US" i="1" dirty="0"/>
              <a:t>shots</a:t>
            </a:r>
            <a:r>
              <a:rPr lang="en-US" dirty="0"/>
              <a:t> or sequences showing the same objects or scene</a:t>
            </a:r>
          </a:p>
          <a:p>
            <a:pPr lvl="1"/>
            <a:r>
              <a:rPr lang="en-US" dirty="0"/>
              <a:t>Goal: segment video into shots for summarization and browsing (each shot can be represented by a single </a:t>
            </a:r>
            <a:r>
              <a:rPr lang="en-US" dirty="0" err="1"/>
              <a:t>keyframe</a:t>
            </a:r>
            <a:r>
              <a:rPr lang="en-US" dirty="0"/>
              <a:t> in a user interface)</a:t>
            </a:r>
          </a:p>
          <a:p>
            <a:pPr lvl="1"/>
            <a:r>
              <a:rPr lang="en-US" dirty="0"/>
              <a:t>Difference from background subtraction: the camera is not necessarily stationary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00"/>
          <a:stretch>
            <a:fillRect/>
          </a:stretch>
        </p:blipFill>
        <p:spPr bwMode="auto">
          <a:xfrm>
            <a:off x="990600" y="4437063"/>
            <a:ext cx="7315200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70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1235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Applications of segmentation to video</a:t>
            </a:r>
          </a:p>
        </p:txBody>
      </p:sp>
      <p:sp>
        <p:nvSpPr>
          <p:cNvPr id="174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>
              <a:buFontTx/>
              <a:buChar char="•"/>
            </a:pPr>
            <a:r>
              <a:rPr lang="en-US"/>
              <a:t>Shot boundary detection</a:t>
            </a:r>
          </a:p>
          <a:p>
            <a:pPr lvl="1"/>
            <a:r>
              <a:rPr lang="en-US"/>
              <a:t>For each frame</a:t>
            </a:r>
          </a:p>
          <a:p>
            <a:pPr lvl="2"/>
            <a:r>
              <a:rPr lang="en-US"/>
              <a:t>Compute the distance between the current frame and the previous one</a:t>
            </a:r>
          </a:p>
          <a:p>
            <a:pPr lvl="3"/>
            <a:r>
              <a:rPr lang="en-US"/>
              <a:t>Pixel-by-pixel differences</a:t>
            </a:r>
          </a:p>
          <a:p>
            <a:pPr lvl="3"/>
            <a:r>
              <a:rPr lang="en-US"/>
              <a:t>Differences of color histograms</a:t>
            </a:r>
          </a:p>
          <a:p>
            <a:pPr lvl="3"/>
            <a:r>
              <a:rPr lang="en-US"/>
              <a:t>Block comparison</a:t>
            </a:r>
          </a:p>
          <a:p>
            <a:pPr lvl="2"/>
            <a:r>
              <a:rPr lang="en-US"/>
              <a:t>If the distance is greater than some threshold, classify the frame as a shot boundary</a:t>
            </a:r>
          </a:p>
        </p:txBody>
      </p:sp>
    </p:spTree>
    <p:extLst>
      <p:ext uri="{BB962C8B-B14F-4D97-AF65-F5344CB8AC3E}">
        <p14:creationId xmlns:p14="http://schemas.microsoft.com/office/powerpoint/2010/main" val="376706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8995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/>
              <a:t>Motion Applications: Segmentation of video</a:t>
            </a:r>
            <a:endParaRPr lang="en-US" dirty="0"/>
          </a:p>
        </p:txBody>
      </p:sp>
      <p:sp>
        <p:nvSpPr>
          <p:cNvPr id="163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Background subtraction</a:t>
            </a:r>
          </a:p>
          <a:p>
            <a:r>
              <a:rPr lang="en-US"/>
              <a:t>Shot boundary detection</a:t>
            </a:r>
          </a:p>
          <a:p>
            <a:r>
              <a:rPr lang="en-US"/>
              <a:t>Motion segmentation</a:t>
            </a:r>
          </a:p>
          <a:p>
            <a:pPr lvl="1"/>
            <a:r>
              <a:rPr lang="en-US"/>
              <a:t>Segment the video into multiple coherently moving objects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1" t="17863"/>
          <a:stretch>
            <a:fillRect/>
          </a:stretch>
        </p:blipFill>
        <p:spPr bwMode="auto">
          <a:xfrm>
            <a:off x="2514600" y="3195638"/>
            <a:ext cx="426720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12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32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/>
              <a:t>Motion Applications: Segmentation of video</a:t>
            </a:r>
            <a:endParaRPr lang="en-US" dirty="0"/>
          </a:p>
        </p:txBody>
      </p:sp>
      <p:sp>
        <p:nvSpPr>
          <p:cNvPr id="163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Background subtraction</a:t>
            </a:r>
          </a:p>
          <a:p>
            <a:r>
              <a:rPr lang="en-US"/>
              <a:t>Shot boundary detection</a:t>
            </a:r>
          </a:p>
          <a:p>
            <a:r>
              <a:rPr lang="en-US"/>
              <a:t>Motion segmentation</a:t>
            </a:r>
          </a:p>
          <a:p>
            <a:pPr lvl="1"/>
            <a:r>
              <a:rPr lang="en-US"/>
              <a:t>Segment the video into multiple coherently moving objects</a:t>
            </a:r>
          </a:p>
        </p:txBody>
      </p:sp>
      <p:pic>
        <p:nvPicPr>
          <p:cNvPr id="6" name="Picture 2" descr="http://www.skitzone.com/wp-content/uploads/2013/10/moongoose-cobra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392" y="3124200"/>
            <a:ext cx="4927216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34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32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pic>
        <p:nvPicPr>
          <p:cNvPr id="7" name="Picture 2" descr="http://upload.wikimedia.org/wikipedia/en/9/93/Max_Wertheim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09" y="1143000"/>
            <a:ext cx="2438400" cy="353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3109" y="487680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Gestalt psychology (Max Wertheimer, 1880-1943)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98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Sometimes, motion is the only cue</a:t>
            </a:r>
          </a:p>
        </p:txBody>
      </p:sp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" y="1676400"/>
            <a:ext cx="4668838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4665" name="Oval 9"/>
          <p:cNvSpPr>
            <a:spLocks noChangeArrowheads="1"/>
          </p:cNvSpPr>
          <p:nvPr/>
        </p:nvSpPr>
        <p:spPr bwMode="auto">
          <a:xfrm>
            <a:off x="228600" y="3657600"/>
            <a:ext cx="5029200" cy="1219200"/>
          </a:xfrm>
          <a:prstGeom prst="ellips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2" descr="http://upload.wikimedia.org/wikipedia/en/9/93/Max_Wertheime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09" y="1143000"/>
            <a:ext cx="2438400" cy="353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3109" y="487680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Gestalt psychology (Max Wertheimer, 1880-1943)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173466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Sometimes, motion is the only cue</a:t>
            </a:r>
          </a:p>
        </p:txBody>
      </p:sp>
    </p:spTree>
    <p:extLst>
      <p:ext uri="{BB962C8B-B14F-4D97-AF65-F5344CB8AC3E}">
        <p14:creationId xmlns:p14="http://schemas.microsoft.com/office/powerpoint/2010/main" val="2969772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Sometimes, motion is the only cue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354036"/>
            <a:ext cx="3517546" cy="351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0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Sometimes, motion is the only cue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4" y="2362200"/>
            <a:ext cx="3495676" cy="349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07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Sometimes, motion is the only cue </a:t>
            </a:r>
            <a:r>
              <a:rPr lang="en-US" dirty="0">
                <a:hlinkClick r:id="rId5"/>
              </a:rPr>
              <a:t>http://www.youtube.com/watch?v=aEoxO_RdGhE</a:t>
            </a:r>
            <a:r>
              <a:rPr lang="en-US" dirty="0"/>
              <a:t> </a:t>
            </a:r>
          </a:p>
        </p:txBody>
      </p:sp>
      <p:pic>
        <p:nvPicPr>
          <p:cNvPr id="1851396" name="rotrac.avi">
            <a:hlinkClick r:id="" action="ppaction://media"/>
          </p:cNvPr>
          <p:cNvPicPr>
            <a:picLocks noGrp="1" noChangeAspect="1" noChangeArrowheads="1"/>
          </p:cNvPicPr>
          <p:nvPr>
            <p:ph sz="half" idx="4294967295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1752600"/>
            <a:ext cx="4648200" cy="4648200"/>
          </a:xfrm>
        </p:spPr>
      </p:pic>
    </p:spTree>
    <p:extLst>
      <p:ext uri="{BB962C8B-B14F-4D97-AF65-F5344CB8AC3E}">
        <p14:creationId xmlns:p14="http://schemas.microsoft.com/office/powerpoint/2010/main" val="378938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51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513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139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5139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Even “impoverished” motion data can evoke a strong percept</a:t>
            </a:r>
          </a:p>
        </p:txBody>
      </p:sp>
      <p:pic>
        <p:nvPicPr>
          <p:cNvPr id="1744901" name="Picture 5" descr="JoMovi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1900238"/>
            <a:ext cx="337343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788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Even “impoverished” motion data can evoke a strong percept</a:t>
            </a:r>
          </a:p>
        </p:txBody>
      </p:sp>
      <p:pic>
        <p:nvPicPr>
          <p:cNvPr id="26628" name="Picture 7" descr="JoMovi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05000"/>
            <a:ext cx="33750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168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5867400"/>
            <a:ext cx="8229600" cy="1295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Experimental study of apparent behavior. </a:t>
            </a:r>
            <a:br>
              <a:rPr lang="en-US" b="1" dirty="0"/>
            </a:br>
            <a:r>
              <a:rPr lang="en-US" b="1" dirty="0"/>
              <a:t>Fritz </a:t>
            </a:r>
            <a:r>
              <a:rPr lang="en-US" b="1" dirty="0" err="1"/>
              <a:t>Heider</a:t>
            </a:r>
            <a:r>
              <a:rPr lang="en-US" b="1" dirty="0"/>
              <a:t> &amp; Marianne Simmel. 1944 </a:t>
            </a:r>
          </a:p>
          <a:p>
            <a:pPr algn="ctr"/>
            <a:endParaRPr lang="en-US" dirty="0"/>
          </a:p>
        </p:txBody>
      </p:sp>
      <p:pic>
        <p:nvPicPr>
          <p:cNvPr id="4" name="Experimental study of apparent behavior. Fritz Heider &amp; Marianne Simmel. 194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0200" y="970280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1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Mosaicing</a:t>
            </a:r>
            <a:endParaRPr lang="en-US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638800" y="6400800"/>
            <a:ext cx="271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(Michal Irani, Weizmann)</a:t>
            </a:r>
          </a:p>
        </p:txBody>
      </p:sp>
      <p:pic>
        <p:nvPicPr>
          <p:cNvPr id="1434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55"/>
          <a:stretch>
            <a:fillRect/>
          </a:stretch>
        </p:blipFill>
        <p:spPr bwMode="auto">
          <a:xfrm>
            <a:off x="228600" y="1676400"/>
            <a:ext cx="89154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05975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Mosaicing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84"/>
          <a:stretch>
            <a:fillRect/>
          </a:stretch>
        </p:blipFill>
        <p:spPr bwMode="auto">
          <a:xfrm>
            <a:off x="228600" y="1066800"/>
            <a:ext cx="87058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5562600" y="6369050"/>
            <a:ext cx="271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(Michal Irani, Weizmann)</a:t>
            </a:r>
          </a:p>
        </p:txBody>
      </p:sp>
    </p:spTree>
    <p:extLst>
      <p:ext uri="{BB962C8B-B14F-4D97-AF65-F5344CB8AC3E}">
        <p14:creationId xmlns:p14="http://schemas.microsoft.com/office/powerpoint/2010/main" val="54161559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More applications of  motion</a:t>
            </a:r>
            <a:endParaRPr lang="en-US" dirty="0"/>
          </a:p>
        </p:txBody>
      </p:sp>
      <p:sp>
        <p:nvSpPr>
          <p:cNvPr id="170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Segmentation of objects in space or time</a:t>
            </a:r>
          </a:p>
          <a:p>
            <a:r>
              <a:rPr lang="en-US" dirty="0"/>
              <a:t>Estimating 3D structure</a:t>
            </a:r>
          </a:p>
          <a:p>
            <a:r>
              <a:rPr lang="en-US" dirty="0"/>
              <a:t>Learning dynamical models – how things move</a:t>
            </a:r>
          </a:p>
          <a:p>
            <a:r>
              <a:rPr lang="en-US" dirty="0"/>
              <a:t>Recognizing events and activities</a:t>
            </a:r>
          </a:p>
          <a:p>
            <a:r>
              <a:rPr lang="en-US" dirty="0"/>
              <a:t>Improving video quality (motion stabilization)</a:t>
            </a:r>
          </a:p>
        </p:txBody>
      </p:sp>
    </p:spTree>
    <p:extLst>
      <p:ext uri="{BB962C8B-B14F-4D97-AF65-F5344CB8AC3E}">
        <p14:creationId xmlns:p14="http://schemas.microsoft.com/office/powerpoint/2010/main" val="18818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86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estimation techniques</a:t>
            </a:r>
          </a:p>
        </p:txBody>
      </p:sp>
      <p:sp>
        <p:nvSpPr>
          <p:cNvPr id="1702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Feature-based methods</a:t>
            </a:r>
          </a:p>
          <a:p>
            <a:pPr lvl="1"/>
            <a:r>
              <a:rPr lang="en-US" dirty="0"/>
              <a:t>Extract visual features (corners, textured areas) and track them over multiple frames</a:t>
            </a:r>
          </a:p>
          <a:p>
            <a:pPr lvl="1"/>
            <a:r>
              <a:rPr lang="en-US" dirty="0"/>
              <a:t>Sparse motion fields, but more robust tracking</a:t>
            </a:r>
          </a:p>
          <a:p>
            <a:pPr lvl="1"/>
            <a:r>
              <a:rPr lang="en-US" dirty="0"/>
              <a:t>Suitable when image motion is large (10s of pixels)</a:t>
            </a:r>
          </a:p>
          <a:p>
            <a:pPr lvl="1"/>
            <a:endParaRPr lang="en-US" dirty="0"/>
          </a:p>
          <a:p>
            <a:r>
              <a:rPr lang="en-US" dirty="0"/>
              <a:t>Direct, dense methods</a:t>
            </a:r>
          </a:p>
          <a:p>
            <a:pPr lvl="1"/>
            <a:r>
              <a:rPr lang="en-US" dirty="0"/>
              <a:t>Directly recover image motion at each pixel from </a:t>
            </a:r>
            <a:r>
              <a:rPr lang="en-US" dirty="0" err="1"/>
              <a:t>spatio</a:t>
            </a:r>
            <a:r>
              <a:rPr lang="en-US" dirty="0"/>
              <a:t>-temporal image brightness variations</a:t>
            </a:r>
          </a:p>
          <a:p>
            <a:pPr lvl="1"/>
            <a:r>
              <a:rPr lang="en-US" dirty="0"/>
              <a:t>Dense motion fields, but sensitive to appearance variations</a:t>
            </a:r>
          </a:p>
          <a:p>
            <a:pPr lvl="1"/>
            <a:r>
              <a:rPr lang="en-US" dirty="0"/>
              <a:t>Suitable for video and when image motion is small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15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2917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estimation: Optical flow</a:t>
            </a:r>
          </a:p>
        </p:txBody>
      </p:sp>
      <p:pic>
        <p:nvPicPr>
          <p:cNvPr id="19459" name="Picture 1027" descr="_8196_figure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2498725"/>
            <a:ext cx="42513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028" descr="_8196_figure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438" y="2105820"/>
            <a:ext cx="3143250" cy="293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1030"/>
          <p:cNvSpPr txBox="1">
            <a:spLocks noChangeArrowheads="1"/>
          </p:cNvSpPr>
          <p:nvPr/>
        </p:nvSpPr>
        <p:spPr bwMode="auto">
          <a:xfrm>
            <a:off x="734218" y="5317486"/>
            <a:ext cx="75231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0" dirty="0">
                <a:latin typeface="Arial" charset="0"/>
              </a:rPr>
              <a:t>Will start by estimating motion of each pixel separately</a:t>
            </a:r>
          </a:p>
          <a:p>
            <a:r>
              <a:rPr lang="en-US" b="0" dirty="0">
                <a:latin typeface="Arial" charset="0"/>
              </a:rPr>
              <a:t>Then will consider motion of entire image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785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latin typeface="+mn-lt"/>
              </a:rPr>
              <a:t>Optic flow </a:t>
            </a:r>
            <a:r>
              <a:rPr lang="en-US" dirty="0">
                <a:latin typeface="+mn-lt"/>
              </a:rPr>
              <a:t>is the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apparent</a:t>
            </a:r>
            <a:r>
              <a:rPr lang="en-US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dirty="0">
                <a:latin typeface="+mn-lt"/>
              </a:rPr>
              <a:t>motion of objects or surfaces</a:t>
            </a:r>
          </a:p>
        </p:txBody>
      </p:sp>
    </p:spTree>
    <p:extLst>
      <p:ext uri="{BB962C8B-B14F-4D97-AF65-F5344CB8AC3E}">
        <p14:creationId xmlns:p14="http://schemas.microsoft.com/office/powerpoint/2010/main" val="318704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Problem definition:  optical flow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543300"/>
            <a:ext cx="8458200" cy="495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estimate pixel motion from image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I(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x,y,t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/>
              <a:t>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I(x,y,t+1) ?</a:t>
            </a:r>
            <a:endParaRPr lang="en-US" dirty="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7526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286000" y="17526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200400" y="1752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2286000" y="2286000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Oval 9"/>
          <p:cNvSpPr>
            <a:spLocks noChangeArrowheads="1"/>
          </p:cNvSpPr>
          <p:nvPr/>
        </p:nvSpPr>
        <p:spPr bwMode="auto">
          <a:xfrm>
            <a:off x="3200400" y="22860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362200" y="1600200"/>
            <a:ext cx="1066800" cy="968375"/>
            <a:chOff x="1488" y="1008"/>
            <a:chExt cx="672" cy="610"/>
          </a:xfrm>
        </p:grpSpPr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 flipV="1">
              <a:off x="1488" y="100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Line 23"/>
            <p:cNvSpPr>
              <a:spLocks noChangeShapeType="1"/>
            </p:cNvSpPr>
            <p:nvPr/>
          </p:nvSpPr>
          <p:spPr bwMode="auto">
            <a:xfrm>
              <a:off x="1488" y="14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5" name="Line 24"/>
            <p:cNvSpPr>
              <a:spLocks noChangeShapeType="1"/>
            </p:cNvSpPr>
            <p:nvPr/>
          </p:nvSpPr>
          <p:spPr bwMode="auto">
            <a:xfrm>
              <a:off x="2063" y="1152"/>
              <a:ext cx="97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6" name="Line 25"/>
            <p:cNvSpPr>
              <a:spLocks noChangeShapeType="1"/>
            </p:cNvSpPr>
            <p:nvPr/>
          </p:nvSpPr>
          <p:spPr bwMode="auto">
            <a:xfrm flipH="1">
              <a:off x="2043" y="1495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0" name="Rectangle 26"/>
          <p:cNvSpPr>
            <a:spLocks noChangeArrowheads="1"/>
          </p:cNvSpPr>
          <p:nvPr/>
        </p:nvSpPr>
        <p:spPr bwMode="auto">
          <a:xfrm>
            <a:off x="51054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31"/>
          <p:cNvSpPr>
            <a:spLocks noChangeArrowheads="1"/>
          </p:cNvSpPr>
          <p:nvPr/>
        </p:nvSpPr>
        <p:spPr bwMode="auto">
          <a:xfrm>
            <a:off x="5867400" y="15621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Oval 32"/>
          <p:cNvSpPr>
            <a:spLocks noChangeArrowheads="1"/>
          </p:cNvSpPr>
          <p:nvPr/>
        </p:nvSpPr>
        <p:spPr bwMode="auto">
          <a:xfrm>
            <a:off x="6781800" y="1943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Oval 33"/>
          <p:cNvSpPr>
            <a:spLocks noChangeArrowheads="1"/>
          </p:cNvSpPr>
          <p:nvPr/>
        </p:nvSpPr>
        <p:spPr bwMode="auto">
          <a:xfrm>
            <a:off x="5943600" y="2281238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Oval 34"/>
          <p:cNvSpPr>
            <a:spLocks noChangeArrowheads="1"/>
          </p:cNvSpPr>
          <p:nvPr/>
        </p:nvSpPr>
        <p:spPr bwMode="auto">
          <a:xfrm>
            <a:off x="6629400" y="24812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7705" name="Rectangle 41"/>
          <p:cNvSpPr>
            <a:spLocks noChangeArrowheads="1"/>
          </p:cNvSpPr>
          <p:nvPr/>
        </p:nvSpPr>
        <p:spPr bwMode="auto">
          <a:xfrm>
            <a:off x="685800" y="4038600"/>
            <a:ext cx="8305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Arial" charset="0"/>
              </a:rPr>
              <a:t>Solve pixel correspondence problem</a:t>
            </a:r>
          </a:p>
          <a:p>
            <a:pPr marL="685800" lvl="1" indent="-228600">
              <a:spcBef>
                <a:spcPct val="20000"/>
              </a:spcBef>
              <a:buFontTx/>
              <a:buChar char="–"/>
            </a:pPr>
            <a:r>
              <a:rPr lang="en-US" sz="1600" b="0" dirty="0">
                <a:latin typeface="Arial" charset="0"/>
              </a:rPr>
              <a:t>Given a pixel in I(</a:t>
            </a:r>
            <a:r>
              <a:rPr lang="en-US" sz="1600" b="0" dirty="0" err="1">
                <a:latin typeface="Arial" charset="0"/>
              </a:rPr>
              <a:t>x,y,t</a:t>
            </a:r>
            <a:r>
              <a:rPr lang="en-US" sz="1600" b="0" dirty="0">
                <a:latin typeface="Arial" charset="0"/>
              </a:rPr>
              <a:t>), look for nearby pixels of the same color in </a:t>
            </a:r>
            <a:r>
              <a:rPr lang="en-US" sz="1600" b="0" i="1" dirty="0">
                <a:latin typeface="Arial" charset="0"/>
              </a:rPr>
              <a:t>I(x,y,t+1)</a:t>
            </a:r>
          </a:p>
        </p:txBody>
      </p:sp>
      <p:sp>
        <p:nvSpPr>
          <p:cNvPr id="20499" name="Rectangle 39"/>
          <p:cNvSpPr>
            <a:spLocks noChangeArrowheads="1"/>
          </p:cNvSpPr>
          <p:nvPr/>
        </p:nvSpPr>
        <p:spPr bwMode="auto">
          <a:xfrm>
            <a:off x="685800" y="4800600"/>
            <a:ext cx="8001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0" dirty="0">
                <a:latin typeface="Arial" charset="0"/>
              </a:rPr>
              <a:t>Key assumptions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charset="0"/>
              </a:rPr>
              <a:t>Small motion</a:t>
            </a:r>
            <a:r>
              <a:rPr lang="en-US" sz="2000" dirty="0">
                <a:latin typeface="Arial" charset="0"/>
              </a:rPr>
              <a:t>:  Points do not move very far</a:t>
            </a:r>
            <a:endParaRPr lang="en-US" sz="2000" dirty="0">
              <a:solidFill>
                <a:schemeClr val="hlink"/>
              </a:solidFill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chemeClr val="hlink"/>
                </a:solidFill>
                <a:latin typeface="Arial" charset="0"/>
              </a:rPr>
              <a:t>Color constancy</a:t>
            </a:r>
            <a:r>
              <a:rPr lang="en-US" sz="2000" dirty="0">
                <a:latin typeface="Arial" charset="0"/>
              </a:rPr>
              <a:t>:  A</a:t>
            </a:r>
            <a:r>
              <a:rPr lang="en-US" sz="2000" b="0" dirty="0">
                <a:latin typeface="Arial" charset="0"/>
              </a:rPr>
              <a:t> point in </a:t>
            </a:r>
            <a:r>
              <a:rPr lang="en-US" sz="2000" b="0" i="1" dirty="0">
                <a:latin typeface="Arial" charset="0"/>
              </a:rPr>
              <a:t>I(</a:t>
            </a:r>
            <a:r>
              <a:rPr lang="en-US" sz="2000" b="0" i="1" dirty="0" err="1">
                <a:latin typeface="Arial" charset="0"/>
              </a:rPr>
              <a:t>x,y,t</a:t>
            </a:r>
            <a:r>
              <a:rPr lang="en-US" sz="2000" b="0" i="1" dirty="0">
                <a:latin typeface="Arial" charset="0"/>
              </a:rPr>
              <a:t>)</a:t>
            </a:r>
            <a:r>
              <a:rPr lang="en-US" sz="2000" b="0" dirty="0">
                <a:latin typeface="Arial" charset="0"/>
              </a:rPr>
              <a:t> looks the same in </a:t>
            </a:r>
            <a:r>
              <a:rPr lang="en-US" sz="2000" b="0" i="1" dirty="0">
                <a:latin typeface="Arial" charset="0"/>
              </a:rPr>
              <a:t>I(x,y,t+1)</a:t>
            </a:r>
          </a:p>
          <a:p>
            <a:pPr marL="1143000" lvl="2" indent="-228600">
              <a:spcBef>
                <a:spcPct val="20000"/>
              </a:spcBef>
              <a:buFontTx/>
              <a:buChar char="–"/>
            </a:pPr>
            <a:r>
              <a:rPr lang="en-US" sz="1800" b="0" dirty="0">
                <a:latin typeface="Arial" charset="0"/>
              </a:rPr>
              <a:t>For grayscale images, this is </a:t>
            </a:r>
            <a:r>
              <a:rPr lang="en-US" sz="1800" dirty="0">
                <a:latin typeface="Arial" charset="0"/>
              </a:rPr>
              <a:t>brightness constancy</a:t>
            </a:r>
          </a:p>
          <a:p>
            <a:pPr marL="342900" indent="-342900">
              <a:spcBef>
                <a:spcPct val="20000"/>
              </a:spcBef>
            </a:pPr>
            <a:endParaRPr lang="en-US" b="0" dirty="0">
              <a:latin typeface="Arial" charset="0"/>
            </a:endParaRPr>
          </a:p>
        </p:txBody>
      </p:sp>
      <p:sp>
        <p:nvSpPr>
          <p:cNvPr id="20501" name="Rectangle 50"/>
          <p:cNvSpPr>
            <a:spLocks noChangeArrowheads="1"/>
          </p:cNvSpPr>
          <p:nvPr/>
        </p:nvSpPr>
        <p:spPr bwMode="auto">
          <a:xfrm>
            <a:off x="4267200" y="4389119"/>
            <a:ext cx="718457" cy="28738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Rectangle 51"/>
          <p:cNvSpPr>
            <a:spLocks noChangeArrowheads="1"/>
          </p:cNvSpPr>
          <p:nvPr/>
        </p:nvSpPr>
        <p:spPr bwMode="auto">
          <a:xfrm>
            <a:off x="6096000" y="4389119"/>
            <a:ext cx="1071155" cy="28738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197751"/>
              </p:ext>
            </p:extLst>
          </p:nvPr>
        </p:nvGraphicFramePr>
        <p:xfrm>
          <a:off x="2152650" y="2971800"/>
          <a:ext cx="122821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90" name="Equation" r:id="rId3" imgW="545760" imgH="203040" progId="Equation.DSMT4">
                  <p:embed/>
                </p:oleObj>
              </mc:Choice>
              <mc:Fallback>
                <p:oleObj name="Equation" r:id="rId3" imgW="5457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52650" y="2971800"/>
                        <a:ext cx="1228218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504345"/>
              </p:ext>
            </p:extLst>
          </p:nvPr>
        </p:nvGraphicFramePr>
        <p:xfrm>
          <a:off x="5426883" y="2971800"/>
          <a:ext cx="165971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91" name="Equation" r:id="rId5" imgW="736560" imgH="203040" progId="Equation.DSMT4">
                  <p:embed/>
                </p:oleObj>
              </mc:Choice>
              <mc:Fallback>
                <p:oleObj name="Equation" r:id="rId5" imgW="736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26883" y="2971800"/>
                        <a:ext cx="165971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284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7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7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1" grpId="0" animBg="1"/>
      <p:bldP spid="2050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constraints </a:t>
            </a:r>
            <a:r>
              <a:rPr lang="en-US" sz="2800"/>
              <a:t>(grayscale images)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581400"/>
            <a:ext cx="7772400" cy="890588"/>
          </a:xfrm>
        </p:spPr>
        <p:txBody>
          <a:bodyPr/>
          <a:lstStyle/>
          <a:p>
            <a:r>
              <a:rPr lang="en-US" dirty="0"/>
              <a:t>Let’s look at these constraints more closely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7526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Oval 6"/>
          <p:cNvSpPr>
            <a:spLocks noChangeArrowheads="1"/>
          </p:cNvSpPr>
          <p:nvPr/>
        </p:nvSpPr>
        <p:spPr bwMode="auto">
          <a:xfrm>
            <a:off x="2286000" y="1600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13"/>
          <p:cNvSpPr>
            <a:spLocks noChangeShapeType="1"/>
          </p:cNvSpPr>
          <p:nvPr/>
        </p:nvSpPr>
        <p:spPr bwMode="auto">
          <a:xfrm>
            <a:off x="2360613" y="1676400"/>
            <a:ext cx="306387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Rectangle 21"/>
          <p:cNvSpPr>
            <a:spLocks noChangeArrowheads="1"/>
          </p:cNvSpPr>
          <p:nvPr/>
        </p:nvSpPr>
        <p:spPr bwMode="auto">
          <a:xfrm>
            <a:off x="685800" y="4038600"/>
            <a:ext cx="77724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Arial" charset="0"/>
              </a:rPr>
              <a:t>B</a:t>
            </a:r>
            <a:r>
              <a:rPr lang="en-US" sz="2000" b="0" dirty="0">
                <a:latin typeface="Arial" charset="0"/>
              </a:rPr>
              <a:t>rightness constancy constraint  (equation)</a:t>
            </a:r>
          </a:p>
        </p:txBody>
      </p:sp>
      <p:sp>
        <p:nvSpPr>
          <p:cNvPr id="21512" name="Rectangle 25"/>
          <p:cNvSpPr>
            <a:spLocks noChangeArrowheads="1"/>
          </p:cNvSpPr>
          <p:nvPr/>
        </p:nvSpPr>
        <p:spPr bwMode="auto">
          <a:xfrm>
            <a:off x="51054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Oval 28"/>
          <p:cNvSpPr>
            <a:spLocks noChangeArrowheads="1"/>
          </p:cNvSpPr>
          <p:nvPr/>
        </p:nvSpPr>
        <p:spPr bwMode="auto">
          <a:xfrm>
            <a:off x="6019800" y="1905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1514" name="Picture 29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775" y="2078038"/>
            <a:ext cx="1243013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30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401763"/>
            <a:ext cx="463550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33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2" y="1676400"/>
            <a:ext cx="2065338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9732" name="Rectangle 20"/>
          <p:cNvSpPr>
            <a:spLocks noChangeArrowheads="1"/>
          </p:cNvSpPr>
          <p:nvPr/>
        </p:nvSpPr>
        <p:spPr bwMode="auto">
          <a:xfrm>
            <a:off x="685800" y="4876800"/>
            <a:ext cx="7772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b="0" dirty="0">
                <a:latin typeface="Arial" charset="0"/>
              </a:rPr>
              <a:t>Small motion:  (u and v are less than 1 pixel, or smooth) </a:t>
            </a:r>
            <a:r>
              <a:rPr lang="en-US" sz="1800" b="0" dirty="0">
                <a:latin typeface="Arial" charset="0"/>
              </a:rPr>
              <a:t>Taylor series expansion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b="0" dirty="0">
                <a:latin typeface="Arial" charset="0"/>
              </a:rPr>
              <a:t>: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210026"/>
              </p:ext>
            </p:extLst>
          </p:nvPr>
        </p:nvGraphicFramePr>
        <p:xfrm>
          <a:off x="1905000" y="2971800"/>
          <a:ext cx="1228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81" name="Equation" r:id="rId10" imgW="545760" imgH="203040" progId="Equation.DSMT4">
                  <p:embed/>
                </p:oleObj>
              </mc:Choice>
              <mc:Fallback>
                <p:oleObj name="Equation" r:id="rId10" imgW="54576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971800"/>
                        <a:ext cx="12287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551553"/>
              </p:ext>
            </p:extLst>
          </p:nvPr>
        </p:nvGraphicFramePr>
        <p:xfrm>
          <a:off x="5180013" y="2971800"/>
          <a:ext cx="16589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82" name="Equation" r:id="rId12" imgW="736560" imgH="203040" progId="Equation.DSMT4">
                  <p:embed/>
                </p:oleObj>
              </mc:Choice>
              <mc:Fallback>
                <p:oleObj name="Equation" r:id="rId12" imgW="736560" imgH="20304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0013" y="2971800"/>
                        <a:ext cx="16589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422968"/>
              </p:ext>
            </p:extLst>
          </p:nvPr>
        </p:nvGraphicFramePr>
        <p:xfrm>
          <a:off x="2007394" y="5410200"/>
          <a:ext cx="6374606" cy="748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83" name="Equation" r:id="rId14" imgW="3568680" imgH="419040" progId="Equation.DSMT4">
                  <p:embed/>
                </p:oleObj>
              </mc:Choice>
              <mc:Fallback>
                <p:oleObj name="Equation" r:id="rId14" imgW="35686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007394" y="5410200"/>
                        <a:ext cx="6374606" cy="748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959577"/>
              </p:ext>
            </p:extLst>
          </p:nvPr>
        </p:nvGraphicFramePr>
        <p:xfrm>
          <a:off x="3516312" y="6140970"/>
          <a:ext cx="24272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84" name="Equation" r:id="rId16" imgW="1358640" imgH="419040" progId="Equation.DSMT4">
                  <p:embed/>
                </p:oleObj>
              </mc:Choice>
              <mc:Fallback>
                <p:oleObj name="Equation" r:id="rId16" imgW="135864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6312" y="6140970"/>
                        <a:ext cx="2427288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6680"/>
              </p:ext>
            </p:extLst>
          </p:nvPr>
        </p:nvGraphicFramePr>
        <p:xfrm>
          <a:off x="2776537" y="4448175"/>
          <a:ext cx="32432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85" name="Equation" r:id="rId18" imgW="1815840" imgH="203040" progId="Equation.DSMT4">
                  <p:embed/>
                </p:oleObj>
              </mc:Choice>
              <mc:Fallback>
                <p:oleObj name="Equation" r:id="rId18" imgW="18158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776537" y="4448175"/>
                        <a:ext cx="3243263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53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32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055479"/>
              </p:ext>
            </p:extLst>
          </p:nvPr>
        </p:nvGraphicFramePr>
        <p:xfrm>
          <a:off x="1128577" y="1471748"/>
          <a:ext cx="4993549" cy="986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26" name="Equation" r:id="rId3" imgW="2361960" imgH="457200" progId="Equation.DSMT4">
                  <p:embed/>
                </p:oleObj>
              </mc:Choice>
              <mc:Fallback>
                <p:oleObj name="Equation" r:id="rId3" imgW="2361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8577" y="1471748"/>
                        <a:ext cx="4993549" cy="986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r>
              <a:rPr lang="en-US"/>
              <a:t>Combining these two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br>
                  <a:rPr lang="en-US" sz="1800" b="0" dirty="0"/>
                </a:br>
                <a:r>
                  <a:rPr lang="en-US" sz="1800" b="0" dirty="0"/>
                  <a:t>for </a:t>
                </a:r>
                <a:r>
                  <a:rPr lang="en-US" sz="1800" b="0" i="1" dirty="0"/>
                  <a:t>t </a:t>
                </a:r>
                <a:r>
                  <a:rPr lang="en-US" sz="1800" b="0" dirty="0"/>
                  <a:t> </a:t>
                </a:r>
                <a:r>
                  <a:rPr lang="en-US" sz="1800" b="1" dirty="0"/>
                  <a:t>or</a:t>
                </a:r>
                <a:r>
                  <a:rPr lang="en-US" sz="1800" b="0" dirty="0"/>
                  <a:t> </a:t>
                </a:r>
                <a:r>
                  <a:rPr lang="en-US" sz="1800" b="0" i="1" dirty="0"/>
                  <a:t>t+1)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 rotWithShape="1">
                <a:blip r:embed="rId5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782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908433"/>
              </p:ext>
            </p:extLst>
          </p:nvPr>
        </p:nvGraphicFramePr>
        <p:xfrm>
          <a:off x="1108075" y="1447800"/>
          <a:ext cx="5227638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02" name="Equation" r:id="rId3" imgW="2387520" imgH="1193760" progId="Equation.DSMT4">
                  <p:embed/>
                </p:oleObj>
              </mc:Choice>
              <mc:Fallback>
                <p:oleObj name="Equation" r:id="rId3" imgW="2387520" imgH="1193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8075" y="1447800"/>
                        <a:ext cx="5227638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r>
              <a:rPr lang="en-US"/>
              <a:t>Combining these two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br>
                  <a:rPr lang="en-US" sz="1800" b="0" dirty="0"/>
                </a:br>
                <a:r>
                  <a:rPr lang="en-US" sz="1800" b="0" dirty="0"/>
                  <a:t>for </a:t>
                </a:r>
                <a:r>
                  <a:rPr lang="en-US" sz="1800" b="0" i="1" dirty="0"/>
                  <a:t>t </a:t>
                </a:r>
                <a:r>
                  <a:rPr lang="en-US" sz="1800" b="0" dirty="0"/>
                  <a:t> </a:t>
                </a:r>
                <a:r>
                  <a:rPr lang="en-US" sz="1800" b="1" dirty="0"/>
                  <a:t>or</a:t>
                </a:r>
                <a:r>
                  <a:rPr lang="en-US" sz="1800" b="0" dirty="0"/>
                  <a:t> </a:t>
                </a:r>
                <a:r>
                  <a:rPr lang="en-US" sz="1800" b="0" i="1" dirty="0"/>
                  <a:t>t+1)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 rotWithShape="1">
                <a:blip r:embed="rId5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182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908433"/>
              </p:ext>
            </p:extLst>
          </p:nvPr>
        </p:nvGraphicFramePr>
        <p:xfrm>
          <a:off x="1108075" y="1447800"/>
          <a:ext cx="5227638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85" name="Equation" r:id="rId3" imgW="2387520" imgH="1193760" progId="Equation.DSMT4">
                  <p:embed/>
                </p:oleObj>
              </mc:Choice>
              <mc:Fallback>
                <p:oleObj name="Equation" r:id="rId3" imgW="2387520" imgH="1193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8075" y="1447800"/>
                        <a:ext cx="5227638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r>
              <a:rPr lang="en-US"/>
              <a:t>Combining these two equations</a:t>
            </a:r>
          </a:p>
        </p:txBody>
      </p:sp>
      <p:sp>
        <p:nvSpPr>
          <p:cNvPr id="5126" name="Rectangle 15"/>
          <p:cNvSpPr>
            <a:spLocks noChangeArrowheads="1"/>
          </p:cNvSpPr>
          <p:nvPr/>
        </p:nvSpPr>
        <p:spPr bwMode="auto">
          <a:xfrm>
            <a:off x="685800" y="4191000"/>
            <a:ext cx="7772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0" dirty="0">
                <a:latin typeface="Arial" charset="0"/>
              </a:rPr>
              <a:t>In the limit as u and v go to zero, this becomes exact</a:t>
            </a:r>
          </a:p>
          <a:p>
            <a:pPr marL="742950" lvl="1" indent="-285750">
              <a:spcBef>
                <a:spcPct val="20000"/>
              </a:spcBef>
            </a:pPr>
            <a:endParaRPr lang="en-US" sz="2000" b="0" dirty="0">
              <a:latin typeface="Arial" charset="0"/>
            </a:endParaRPr>
          </a:p>
        </p:txBody>
      </p:sp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1676400" y="2513919"/>
            <a:ext cx="3200400" cy="533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Rectangle 18"/>
          <p:cNvSpPr>
            <a:spLocks noChangeArrowheads="1"/>
          </p:cNvSpPr>
          <p:nvPr/>
        </p:nvSpPr>
        <p:spPr bwMode="auto">
          <a:xfrm>
            <a:off x="1676400" y="3079500"/>
            <a:ext cx="381000" cy="541338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5" name="Rectangle 21"/>
          <p:cNvSpPr>
            <a:spLocks noChangeArrowheads="1"/>
          </p:cNvSpPr>
          <p:nvPr/>
        </p:nvSpPr>
        <p:spPr bwMode="auto">
          <a:xfrm>
            <a:off x="685800" y="5475288"/>
            <a:ext cx="77724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</a:pPr>
            <a:r>
              <a:rPr lang="en-US" i="1">
                <a:latin typeface="Arial" charset="0"/>
              </a:rPr>
              <a:t>Brightness constancy constraint equation</a:t>
            </a:r>
          </a:p>
        </p:txBody>
      </p:sp>
      <p:graphicFrame>
        <p:nvGraphicFramePr>
          <p:cNvPr id="21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294439"/>
              </p:ext>
            </p:extLst>
          </p:nvPr>
        </p:nvGraphicFramePr>
        <p:xfrm>
          <a:off x="2897188" y="5919788"/>
          <a:ext cx="284321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86" name="Equation" r:id="rId5" imgW="1155600" imgH="241200" progId="Equation.DSMT4">
                  <p:embed/>
                </p:oleObj>
              </mc:Choice>
              <mc:Fallback>
                <p:oleObj name="Equation" r:id="rId5" imgW="1155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5919788"/>
                        <a:ext cx="2843212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9"/>
          <p:cNvSpPr>
            <a:spLocks noChangeArrowheads="1"/>
          </p:cNvSpPr>
          <p:nvPr/>
        </p:nvSpPr>
        <p:spPr bwMode="auto">
          <a:xfrm>
            <a:off x="838200" y="5257800"/>
            <a:ext cx="7620000" cy="1271588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956432"/>
              </p:ext>
            </p:extLst>
          </p:nvPr>
        </p:nvGraphicFramePr>
        <p:xfrm>
          <a:off x="2895600" y="4648200"/>
          <a:ext cx="261302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87" name="Equation" r:id="rId7" imgW="1193760" imgH="228600" progId="Equation.DSMT4">
                  <p:embed/>
                </p:oleObj>
              </mc:Choice>
              <mc:Fallback>
                <p:oleObj name="Equation" r:id="rId7" imgW="1193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648200"/>
                        <a:ext cx="2613025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br>
                  <a:rPr lang="en-US" sz="1800" b="0" dirty="0"/>
                </a:br>
                <a:r>
                  <a:rPr lang="en-US" sz="1800" b="0" dirty="0"/>
                  <a:t>for </a:t>
                </a:r>
                <a:r>
                  <a:rPr lang="en-US" sz="1800" b="0" i="1" dirty="0"/>
                  <a:t>t </a:t>
                </a:r>
                <a:r>
                  <a:rPr lang="en-US" sz="1800" b="0" dirty="0"/>
                  <a:t> </a:t>
                </a:r>
                <a:r>
                  <a:rPr lang="en-US" sz="1800" b="1" dirty="0"/>
                  <a:t>or</a:t>
                </a:r>
                <a:r>
                  <a:rPr lang="en-US" sz="1800" b="0" dirty="0"/>
                  <a:t> </a:t>
                </a:r>
                <a:r>
                  <a:rPr lang="en-US" sz="1800" b="0" i="1" dirty="0"/>
                  <a:t>t+1)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 rotWithShape="1">
                <a:blip r:embed="rId9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18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33" grpId="0" animBg="1"/>
      <p:bldP spid="5134" grpId="0" animBg="1"/>
      <p:bldP spid="5135" grpId="0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does this make sense?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981200" y="2133600"/>
            <a:ext cx="6705600" cy="4267200"/>
          </a:xfrm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What do the static image gradients </a:t>
            </a:r>
            <a:br>
              <a:rPr lang="en-US" altLang="en-US" dirty="0"/>
            </a:br>
            <a:r>
              <a:rPr lang="en-US" altLang="en-US" dirty="0"/>
              <a:t>have to do with motion estimation?</a:t>
            </a:r>
          </a:p>
        </p:txBody>
      </p:sp>
      <p:pic>
        <p:nvPicPr>
          <p:cNvPr id="123906" name="Picture 2" descr="C:\Documents and Settings\James\Desktop\cs 143 computer vision\slides\23\airplane_motion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14800"/>
            <a:ext cx="25892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7" name="Picture 3" descr="C:\Documents and Settings\James\Desktop\cs 143 computer vision\slides\23\airplane_motion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124325"/>
            <a:ext cx="2598738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685800" y="1510506"/>
            <a:ext cx="77724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</a:pPr>
            <a:r>
              <a:rPr lang="en-US" i="1">
                <a:latin typeface="Arial" charset="0"/>
              </a:rPr>
              <a:t>Brightness constancy constraint equation</a:t>
            </a:r>
          </a:p>
        </p:txBody>
      </p:sp>
      <p:graphicFrame>
        <p:nvGraphicFramePr>
          <p:cNvPr id="8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406214"/>
              </p:ext>
            </p:extLst>
          </p:nvPr>
        </p:nvGraphicFramePr>
        <p:xfrm>
          <a:off x="2897188" y="1955006"/>
          <a:ext cx="284321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73" name="Equation" r:id="rId5" imgW="1155600" imgH="241200" progId="Equation.DSMT4">
                  <p:embed/>
                </p:oleObj>
              </mc:Choice>
              <mc:Fallback>
                <p:oleObj name="Equation" r:id="rId5" imgW="1155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1955006"/>
                        <a:ext cx="2843212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9"/>
          <p:cNvSpPr>
            <a:spLocks noChangeArrowheads="1"/>
          </p:cNvSpPr>
          <p:nvPr/>
        </p:nvSpPr>
        <p:spPr bwMode="auto">
          <a:xfrm>
            <a:off x="838200" y="1293018"/>
            <a:ext cx="7620000" cy="1271588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1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brightness constancy constraint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301875"/>
            <a:ext cx="8153400" cy="685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How many equations and unknowns per pixel?</a:t>
            </a:r>
          </a:p>
        </p:txBody>
      </p:sp>
      <p:sp>
        <p:nvSpPr>
          <p:cNvPr id="411657" name="Rectangle 9"/>
          <p:cNvSpPr>
            <a:spLocks noChangeArrowheads="1"/>
          </p:cNvSpPr>
          <p:nvPr/>
        </p:nvSpPr>
        <p:spPr bwMode="auto">
          <a:xfrm>
            <a:off x="304800" y="3368675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component of the motion perpendicular to the gradient (i.e., parallel to the edge) cannot be measured</a:t>
            </a:r>
          </a:p>
        </p:txBody>
      </p:sp>
      <p:sp>
        <p:nvSpPr>
          <p:cNvPr id="411659" name="Line 11"/>
          <p:cNvSpPr>
            <a:spLocks noChangeShapeType="1"/>
          </p:cNvSpPr>
          <p:nvPr/>
        </p:nvSpPr>
        <p:spPr bwMode="auto">
          <a:xfrm>
            <a:off x="5562600" y="5121275"/>
            <a:ext cx="1371600" cy="1371600"/>
          </a:xfrm>
          <a:prstGeom prst="line">
            <a:avLst/>
          </a:prstGeom>
          <a:noFill/>
          <a:ln w="254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0" name="Line 12"/>
          <p:cNvSpPr>
            <a:spLocks noChangeShapeType="1"/>
          </p:cNvSpPr>
          <p:nvPr/>
        </p:nvSpPr>
        <p:spPr bwMode="auto">
          <a:xfrm flipV="1">
            <a:off x="6324600" y="5045075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1" name="Line 13"/>
          <p:cNvSpPr>
            <a:spLocks noChangeShapeType="1"/>
          </p:cNvSpPr>
          <p:nvPr/>
        </p:nvSpPr>
        <p:spPr bwMode="auto">
          <a:xfrm>
            <a:off x="6324600" y="5730875"/>
            <a:ext cx="1295400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2" name="Text Box 14"/>
          <p:cNvSpPr txBox="1">
            <a:spLocks noChangeArrowheads="1"/>
          </p:cNvSpPr>
          <p:nvPr/>
        </p:nvSpPr>
        <p:spPr bwMode="auto">
          <a:xfrm>
            <a:off x="7010400" y="6338888"/>
            <a:ext cx="70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</a:t>
            </a:r>
          </a:p>
        </p:txBody>
      </p:sp>
      <p:sp>
        <p:nvSpPr>
          <p:cNvPr id="411663" name="Text Box 15"/>
          <p:cNvSpPr txBox="1">
            <a:spLocks noChangeArrowheads="1"/>
          </p:cNvSpPr>
          <p:nvPr/>
        </p:nvSpPr>
        <p:spPr bwMode="auto">
          <a:xfrm>
            <a:off x="7315200" y="5043488"/>
            <a:ext cx="635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11664" name="Line 16"/>
          <p:cNvSpPr>
            <a:spLocks noChangeShapeType="1"/>
          </p:cNvSpPr>
          <p:nvPr/>
        </p:nvSpPr>
        <p:spPr bwMode="auto">
          <a:xfrm>
            <a:off x="6400800" y="57150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5" name="Text Box 17"/>
          <p:cNvSpPr txBox="1">
            <a:spLocks noChangeArrowheads="1"/>
          </p:cNvSpPr>
          <p:nvPr/>
        </p:nvSpPr>
        <p:spPr bwMode="auto">
          <a:xfrm>
            <a:off x="5867400" y="6019800"/>
            <a:ext cx="771525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’,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</a:p>
        </p:txBody>
      </p:sp>
      <p:sp>
        <p:nvSpPr>
          <p:cNvPr id="411666" name="Line 18"/>
          <p:cNvSpPr>
            <a:spLocks noChangeShapeType="1"/>
          </p:cNvSpPr>
          <p:nvPr/>
        </p:nvSpPr>
        <p:spPr bwMode="auto">
          <a:xfrm flipV="1">
            <a:off x="6324600" y="5426075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7" name="Text Box 19"/>
          <p:cNvSpPr txBox="1">
            <a:spLocks noChangeArrowheads="1"/>
          </p:cNvSpPr>
          <p:nvPr/>
        </p:nvSpPr>
        <p:spPr bwMode="auto">
          <a:xfrm>
            <a:off x="6324600" y="4662488"/>
            <a:ext cx="106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gradient</a:t>
            </a:r>
          </a:p>
        </p:txBody>
      </p:sp>
      <p:sp>
        <p:nvSpPr>
          <p:cNvPr id="411668" name="Text Box 20"/>
          <p:cNvSpPr txBox="1">
            <a:spLocks noChangeArrowheads="1"/>
          </p:cNvSpPr>
          <p:nvPr/>
        </p:nvSpPr>
        <p:spPr bwMode="auto">
          <a:xfrm>
            <a:off x="6858000" y="5899150"/>
            <a:ext cx="1395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’,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</a:p>
        </p:txBody>
      </p:sp>
      <p:sp>
        <p:nvSpPr>
          <p:cNvPr id="411669" name="Rectangle 21"/>
          <p:cNvSpPr>
            <a:spLocks noChangeArrowheads="1"/>
          </p:cNvSpPr>
          <p:nvPr/>
        </p:nvSpPr>
        <p:spPr bwMode="auto">
          <a:xfrm>
            <a:off x="762000" y="4587875"/>
            <a:ext cx="42021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en-US" altLang="en-US" sz="20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satisfies the equation, </a:t>
            </a:r>
            <a:b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does (</a:t>
            </a:r>
            <a:r>
              <a:rPr lang="en-US" altLang="en-US" sz="20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u+u’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v+v’ 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if</a:t>
            </a:r>
            <a:r>
              <a:rPr lang="en-US" altLang="en-US" sz="2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11670" name="Rectangle 22"/>
          <p:cNvSpPr>
            <a:spLocks noChangeArrowheads="1"/>
          </p:cNvSpPr>
          <p:nvPr/>
        </p:nvSpPr>
        <p:spPr bwMode="auto">
          <a:xfrm>
            <a:off x="914400" y="2759075"/>
            <a:ext cx="714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buFontTx/>
              <a:buChar char="•"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equation (this is a scalar equation!), two unknowns (u,v)</a:t>
            </a:r>
          </a:p>
        </p:txBody>
      </p:sp>
      <p:graphicFrame>
        <p:nvGraphicFramePr>
          <p:cNvPr id="411673" name="Object 25"/>
          <p:cNvGraphicFramePr>
            <a:graphicFrameLocks noChangeAspect="1"/>
          </p:cNvGraphicFramePr>
          <p:nvPr/>
        </p:nvGraphicFramePr>
        <p:xfrm>
          <a:off x="1828800" y="5349875"/>
          <a:ext cx="191293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24" name="Equation" r:id="rId4" imgW="927100" imgH="241300" progId="Equation.3">
                  <p:embed/>
                </p:oleObj>
              </mc:Choice>
              <mc:Fallback>
                <p:oleObj name="Equation" r:id="rId4" imgW="927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349875"/>
                        <a:ext cx="1912938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2" name="Rectangle 18"/>
          <p:cNvSpPr>
            <a:spLocks noChangeArrowheads="1"/>
          </p:cNvSpPr>
          <p:nvPr/>
        </p:nvSpPr>
        <p:spPr bwMode="auto">
          <a:xfrm>
            <a:off x="381000" y="9906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we use this equation to recover image motion (u,v) at each pixel?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12117"/>
              </p:ext>
            </p:extLst>
          </p:nvPr>
        </p:nvGraphicFramePr>
        <p:xfrm>
          <a:off x="4582957" y="1731466"/>
          <a:ext cx="265588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25" name="Equation" r:id="rId6" imgW="1079280" imgH="241200" progId="Equation.DSMT4">
                  <p:embed/>
                </p:oleObj>
              </mc:Choice>
              <mc:Fallback>
                <p:oleObj name="Equation" r:id="rId6" imgW="10792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2957" y="1731466"/>
                        <a:ext cx="2655887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530954"/>
              </p:ext>
            </p:extLst>
          </p:nvPr>
        </p:nvGraphicFramePr>
        <p:xfrm>
          <a:off x="990600" y="1791791"/>
          <a:ext cx="261302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26" name="Equation" r:id="rId8" imgW="1193760" imgH="228600" progId="Equation.DSMT4">
                  <p:embed/>
                </p:oleObj>
              </mc:Choice>
              <mc:Fallback>
                <p:oleObj name="Equation" r:id="rId8" imgW="1193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91791"/>
                        <a:ext cx="2613025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818484" y="1775551"/>
            <a:ext cx="45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82341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11657" grpId="0"/>
      <p:bldP spid="411659" grpId="0" animBg="1"/>
      <p:bldP spid="411660" grpId="0" animBg="1"/>
      <p:bldP spid="411661" grpId="0" animBg="1"/>
      <p:bldP spid="411662" grpId="0"/>
      <p:bldP spid="411663" grpId="0"/>
      <p:bldP spid="411664" grpId="0" animBg="1"/>
      <p:bldP spid="411665" grpId="0" animBg="1"/>
      <p:bldP spid="411666" grpId="0" animBg="1"/>
      <p:bldP spid="411667" grpId="0"/>
      <p:bldP spid="411668" grpId="0"/>
      <p:bldP spid="411669" grpId="0"/>
      <p:bldP spid="41167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Freeform 2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5859" name="Freeform 3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427326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8" grpId="0" animBg="1"/>
      <p:bldP spid="50585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Freeform 3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4836" name="Freeform 4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auto">
          <a:xfrm>
            <a:off x="1790700" y="1295400"/>
            <a:ext cx="5346700" cy="50673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7041" y="10800"/>
                </a:moveTo>
                <a:cubicBezTo>
                  <a:pt x="7041" y="12876"/>
                  <a:pt x="8724" y="14559"/>
                  <a:pt x="10800" y="14559"/>
                </a:cubicBezTo>
                <a:cubicBezTo>
                  <a:pt x="12876" y="14559"/>
                  <a:pt x="14559" y="12876"/>
                  <a:pt x="14559" y="10800"/>
                </a:cubicBezTo>
                <a:cubicBezTo>
                  <a:pt x="14559" y="8724"/>
                  <a:pt x="12876" y="7041"/>
                  <a:pt x="10800" y="7041"/>
                </a:cubicBezTo>
                <a:cubicBezTo>
                  <a:pt x="8724" y="7041"/>
                  <a:pt x="7041" y="8724"/>
                  <a:pt x="7041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223484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animBg="1"/>
      <p:bldP spid="50483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Freeform 3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4836" name="Freeform 4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auto">
          <a:xfrm>
            <a:off x="1790700" y="1295400"/>
            <a:ext cx="5346700" cy="50673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7041" y="10800"/>
                </a:moveTo>
                <a:cubicBezTo>
                  <a:pt x="7041" y="12876"/>
                  <a:pt x="8724" y="14559"/>
                  <a:pt x="10800" y="14559"/>
                </a:cubicBezTo>
                <a:cubicBezTo>
                  <a:pt x="12876" y="14559"/>
                  <a:pt x="14559" y="12876"/>
                  <a:pt x="14559" y="10800"/>
                </a:cubicBezTo>
                <a:cubicBezTo>
                  <a:pt x="14559" y="8724"/>
                  <a:pt x="12876" y="7041"/>
                  <a:pt x="10800" y="7041"/>
                </a:cubicBezTo>
                <a:cubicBezTo>
                  <a:pt x="8724" y="7041"/>
                  <a:pt x="7041" y="8724"/>
                  <a:pt x="7041" y="10800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186806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animBg="1"/>
      <p:bldP spid="50483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6399213"/>
            <a:ext cx="184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b="0"/>
          </a:p>
        </p:txBody>
      </p:sp>
      <p:pic>
        <p:nvPicPr>
          <p:cNvPr id="808964" name="Picture 4" descr="beel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246188"/>
            <a:ext cx="4464050" cy="436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Apparently an 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258462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0.0 L 0.12951 0.1715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089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7" name="Picture 2" descr="Aperture_problem_animate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196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The barber pole illusion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1268413" y="6248400"/>
            <a:ext cx="6427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hlinkClick r:id="rId4"/>
              </a:rPr>
              <a:t>http://en.wikipedia.org/wiki/Barberpole_illusion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304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The barber pole illusion</a:t>
            </a:r>
          </a:p>
        </p:txBody>
      </p:sp>
      <p:pic>
        <p:nvPicPr>
          <p:cNvPr id="27652" name="Picture 4" descr="Barberpole_illusion_animate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196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268413" y="6248400"/>
            <a:ext cx="6427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hlinkClick r:id="rId4"/>
              </a:rPr>
              <a:t>http://en.wikipedia.org/wiki/Barberpole_illusion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421894" name="Picture 6" descr="Barber-pole-01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43800" y="2057400"/>
            <a:ext cx="1143000" cy="2286000"/>
          </a:xfrm>
        </p:spPr>
      </p:pic>
    </p:spTree>
    <p:extLst>
      <p:ext uri="{BB962C8B-B14F-4D97-AF65-F5344CB8AC3E}">
        <p14:creationId xmlns:p14="http://schemas.microsoft.com/office/powerpoint/2010/main" val="360688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Solving the  ambiguity…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7772400" cy="5257800"/>
          </a:xfrm>
        </p:spPr>
        <p:txBody>
          <a:bodyPr/>
          <a:lstStyle/>
          <a:p>
            <a:pPr eaLnBrk="1" hangingPunct="1"/>
            <a:r>
              <a:rPr lang="en-US" altLang="en-US" sz="2400"/>
              <a:t>How to get more equations for a pixel?</a:t>
            </a:r>
          </a:p>
          <a:p>
            <a:pPr eaLnBrk="1" hangingPunct="1"/>
            <a:r>
              <a:rPr lang="en-US" altLang="en-US" sz="2400" b="1"/>
              <a:t>Spatial coherence constraint</a:t>
            </a:r>
            <a:r>
              <a:rPr lang="en-US" altLang="en-US" sz="2400"/>
              <a:t> </a:t>
            </a:r>
          </a:p>
          <a:p>
            <a:pPr eaLnBrk="1" hangingPunct="1"/>
            <a:r>
              <a:rPr lang="en-US" altLang="en-US" sz="2400"/>
              <a:t>    Assume the pixel’s neighbors have the same (u,v)</a:t>
            </a:r>
          </a:p>
          <a:p>
            <a:pPr lvl="1" eaLnBrk="1" hangingPunct="1"/>
            <a:r>
              <a:rPr lang="en-US" altLang="en-US" sz="1800"/>
              <a:t>If we use a 5x5 window, that gives us 25 equations per pixel</a:t>
            </a:r>
          </a:p>
        </p:txBody>
      </p:sp>
      <p:pic>
        <p:nvPicPr>
          <p:cNvPr id="425988" name="Picture 4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62400"/>
            <a:ext cx="298926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5989" name="Picture 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3" y="4699000"/>
            <a:ext cx="61309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04800" y="1006475"/>
            <a:ext cx="9144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B. Lucas and T. Kanade. An iterative image registration technique with an application to stereo vision. In </a:t>
            </a:r>
            <a:r>
              <a:rPr lang="en-US" altLang="en-US" sz="1400" i="1">
                <a:latin typeface="Arial" panose="020B0604020202020204" pitchFamily="34" charset="0"/>
              </a:rPr>
              <a:t>Proceedings of the International Joint Conference on Artificial Intelligence</a:t>
            </a:r>
            <a:r>
              <a:rPr lang="en-US" altLang="en-US" sz="1400">
                <a:latin typeface="Arial" panose="020B0604020202020204" pitchFamily="34" charset="0"/>
              </a:rPr>
              <a:t>, pp. 674–679, 1981.</a:t>
            </a:r>
          </a:p>
        </p:txBody>
      </p:sp>
    </p:spTree>
    <p:extLst>
      <p:ext uri="{BB962C8B-B14F-4D97-AF65-F5344CB8AC3E}">
        <p14:creationId xmlns:p14="http://schemas.microsoft.com/office/powerpoint/2010/main" val="354551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06413"/>
          </a:xfrm>
        </p:spPr>
        <p:txBody>
          <a:bodyPr/>
          <a:lstStyle/>
          <a:p>
            <a:pPr eaLnBrk="1" hangingPunct="1"/>
            <a:r>
              <a:rPr lang="en-US" altLang="en-US" sz="2400"/>
              <a:t>Least squares problem:</a:t>
            </a: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6637338" y="1905000"/>
            <a:ext cx="1592262" cy="533400"/>
            <a:chOff x="1680" y="945"/>
            <a:chExt cx="1003" cy="305"/>
          </a:xfrm>
        </p:grpSpPr>
        <p:pic>
          <p:nvPicPr>
            <p:cNvPr id="29703" name="Picture 5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155"/>
              <a:ext cx="29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4" name="Picture 6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6" y="945"/>
              <a:ext cx="7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5" name="Picture 7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1152"/>
              <a:ext cx="21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6" name="Picture 8" descr="Edittex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" y="1157"/>
              <a:ext cx="28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701" name="Picture 9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1524000"/>
            <a:ext cx="5445125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1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Solving the  ambiguity…</a:t>
            </a:r>
          </a:p>
        </p:txBody>
      </p:sp>
    </p:spTree>
    <p:extLst>
      <p:ext uri="{BB962C8B-B14F-4D97-AF65-F5344CB8AC3E}">
        <p14:creationId xmlns:p14="http://schemas.microsoft.com/office/powerpoint/2010/main" val="15968644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Matching patches across images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06413"/>
          </a:xfrm>
        </p:spPr>
        <p:txBody>
          <a:bodyPr/>
          <a:lstStyle/>
          <a:p>
            <a:pPr eaLnBrk="1" hangingPunct="1"/>
            <a:r>
              <a:rPr lang="en-US" altLang="en-US" sz="2400"/>
              <a:t>Overconstrained linear system</a:t>
            </a:r>
          </a:p>
        </p:txBody>
      </p:sp>
      <p:grpSp>
        <p:nvGrpSpPr>
          <p:cNvPr id="30725" name="Group 4"/>
          <p:cNvGrpSpPr>
            <a:grpSpLocks/>
          </p:cNvGrpSpPr>
          <p:nvPr/>
        </p:nvGrpSpPr>
        <p:grpSpPr bwMode="auto">
          <a:xfrm>
            <a:off x="6637338" y="1905000"/>
            <a:ext cx="1592262" cy="533400"/>
            <a:chOff x="1680" y="945"/>
            <a:chExt cx="1003" cy="305"/>
          </a:xfrm>
        </p:grpSpPr>
        <p:pic>
          <p:nvPicPr>
            <p:cNvPr id="30734" name="Picture 5" descr="Edittex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155"/>
              <a:ext cx="29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5" name="Picture 6" descr="Edittex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6" y="945"/>
              <a:ext cx="7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6" name="Picture 7" descr="Edittex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1152"/>
              <a:ext cx="21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7" name="Picture 8" descr="Edittex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" y="1157"/>
              <a:ext cx="28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26" name="Picture 9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1524000"/>
            <a:ext cx="5445125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762000" y="3962400"/>
            <a:ext cx="5561013" cy="1335088"/>
            <a:chOff x="769" y="1919"/>
            <a:chExt cx="3503" cy="817"/>
          </a:xfrm>
        </p:grpSpPr>
        <p:pic>
          <p:nvPicPr>
            <p:cNvPr id="30731" name="Picture 12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1919"/>
              <a:ext cx="3503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2" name="Picture 13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547"/>
              <a:ext cx="4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3" name="Picture 14" descr="Edittex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" y="2542"/>
              <a:ext cx="35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4191" name="Rectangle 15"/>
          <p:cNvSpPr>
            <a:spLocks noChangeArrowheads="1"/>
          </p:cNvSpPr>
          <p:nvPr/>
        </p:nvSpPr>
        <p:spPr bwMode="auto">
          <a:xfrm>
            <a:off x="76200" y="5610225"/>
            <a:ext cx="80010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The summations are over all pixels in the K x K window</a:t>
            </a:r>
          </a:p>
        </p:txBody>
      </p:sp>
      <p:pic>
        <p:nvPicPr>
          <p:cNvPr id="434192" name="Picture 16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3308350"/>
            <a:ext cx="23161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0" name="Rectangle 17"/>
          <p:cNvSpPr>
            <a:spLocks noChangeArrowheads="1"/>
          </p:cNvSpPr>
          <p:nvPr/>
        </p:nvSpPr>
        <p:spPr bwMode="auto">
          <a:xfrm>
            <a:off x="685800" y="3302000"/>
            <a:ext cx="77724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Least squares solution for </a:t>
            </a:r>
            <a:r>
              <a:rPr lang="en-US" altLang="en-US" sz="2400" i="1">
                <a:latin typeface="Arial" panose="020B0604020202020204" pitchFamily="34" charset="0"/>
              </a:rPr>
              <a:t>d</a:t>
            </a:r>
            <a:r>
              <a:rPr lang="en-US" altLang="en-US" sz="2400">
                <a:latin typeface="Arial" panose="020B0604020202020204" pitchFamily="34" charset="0"/>
              </a:rPr>
              <a:t> given by</a:t>
            </a:r>
          </a:p>
        </p:txBody>
      </p:sp>
    </p:spTree>
    <p:extLst>
      <p:ext uri="{BB962C8B-B14F-4D97-AF65-F5344CB8AC3E}">
        <p14:creationId xmlns:p14="http://schemas.microsoft.com/office/powerpoint/2010/main" val="194088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9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Conditions for solvability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8382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/>
              <a:t>Optimal (u, v) satisfies Lucas-Kanade equation</a:t>
            </a:r>
          </a:p>
        </p:txBody>
      </p:sp>
      <p:grpSp>
        <p:nvGrpSpPr>
          <p:cNvPr id="31749" name="Group 5"/>
          <p:cNvGrpSpPr>
            <a:grpSpLocks/>
          </p:cNvGrpSpPr>
          <p:nvPr/>
        </p:nvGrpSpPr>
        <p:grpSpPr bwMode="auto">
          <a:xfrm>
            <a:off x="1220788" y="1600200"/>
            <a:ext cx="5561012" cy="1296988"/>
            <a:chOff x="769" y="1919"/>
            <a:chExt cx="3503" cy="817"/>
          </a:xfrm>
        </p:grpSpPr>
        <p:pic>
          <p:nvPicPr>
            <p:cNvPr id="31754" name="Picture 6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1919"/>
              <a:ext cx="3503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5" name="Picture 7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547"/>
              <a:ext cx="4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6" name="Picture 8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" y="2542"/>
              <a:ext cx="35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6233" name="Text Box 9"/>
          <p:cNvSpPr txBox="1">
            <a:spLocks noChangeArrowheads="1"/>
          </p:cNvSpPr>
          <p:nvPr/>
        </p:nvSpPr>
        <p:spPr bwMode="auto">
          <a:xfrm>
            <a:off x="990600" y="5791200"/>
            <a:ext cx="3736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Does this remind you of anything?</a:t>
            </a:r>
          </a:p>
        </p:txBody>
      </p:sp>
      <p:sp>
        <p:nvSpPr>
          <p:cNvPr id="436234" name="Freeform 10"/>
          <p:cNvSpPr>
            <a:spLocks/>
          </p:cNvSpPr>
          <p:nvPr/>
        </p:nvSpPr>
        <p:spPr bwMode="auto">
          <a:xfrm>
            <a:off x="457200" y="2209800"/>
            <a:ext cx="609600" cy="3810000"/>
          </a:xfrm>
          <a:custGeom>
            <a:avLst/>
            <a:gdLst>
              <a:gd name="T0" fmla="*/ 2147483647 w 384"/>
              <a:gd name="T1" fmla="*/ 0 h 2400"/>
              <a:gd name="T2" fmla="*/ 0 w 384"/>
              <a:gd name="T3" fmla="*/ 2147483647 h 2400"/>
              <a:gd name="T4" fmla="*/ 0 w 384"/>
              <a:gd name="T5" fmla="*/ 2147483647 h 2400"/>
              <a:gd name="T6" fmla="*/ 2147483647 w 384"/>
              <a:gd name="T7" fmla="*/ 2147483647 h 2400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2400"/>
              <a:gd name="T14" fmla="*/ 384 w 384"/>
              <a:gd name="T15" fmla="*/ 2400 h 2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2400">
                <a:moveTo>
                  <a:pt x="384" y="0"/>
                </a:moveTo>
                <a:lnTo>
                  <a:pt x="0" y="336"/>
                </a:lnTo>
                <a:lnTo>
                  <a:pt x="0" y="2256"/>
                </a:lnTo>
                <a:lnTo>
                  <a:pt x="240" y="240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6235" name="Rectangle 11"/>
          <p:cNvSpPr>
            <a:spLocks noChangeArrowheads="1"/>
          </p:cNvSpPr>
          <p:nvPr/>
        </p:nvSpPr>
        <p:spPr bwMode="auto">
          <a:xfrm>
            <a:off x="685800" y="3352800"/>
            <a:ext cx="7772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	When is this solvable?  I.e., what are good points to track?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A</a:t>
            </a:r>
            <a:r>
              <a:rPr lang="en-US" altLang="en-US" sz="2000" b="1" baseline="30000">
                <a:latin typeface="Arial" panose="020B0604020202020204" pitchFamily="34" charset="0"/>
              </a:rPr>
              <a:t>T</a:t>
            </a:r>
            <a:r>
              <a:rPr lang="en-US" altLang="en-US" sz="2000" b="1">
                <a:latin typeface="Arial" panose="020B0604020202020204" pitchFamily="34" charset="0"/>
              </a:rPr>
              <a:t>A</a:t>
            </a:r>
            <a:r>
              <a:rPr lang="en-US" altLang="en-US" sz="2000">
                <a:latin typeface="Arial" panose="020B0604020202020204" pitchFamily="34" charset="0"/>
              </a:rPr>
              <a:t> should be invertible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A</a:t>
            </a:r>
            <a:r>
              <a:rPr lang="en-US" altLang="en-US" sz="2000" b="1" baseline="30000">
                <a:latin typeface="Arial" panose="020B0604020202020204" pitchFamily="34" charset="0"/>
              </a:rPr>
              <a:t>T</a:t>
            </a:r>
            <a:r>
              <a:rPr lang="en-US" altLang="en-US" sz="2000" b="1">
                <a:latin typeface="Arial" panose="020B0604020202020204" pitchFamily="34" charset="0"/>
              </a:rPr>
              <a:t>A</a:t>
            </a:r>
            <a:r>
              <a:rPr lang="en-US" altLang="en-US" sz="2000">
                <a:latin typeface="Arial" panose="020B0604020202020204" pitchFamily="34" charset="0"/>
              </a:rPr>
              <a:t> should not be too small due to noise</a:t>
            </a:r>
          </a:p>
          <a:p>
            <a:pPr lvl="2">
              <a:lnSpc>
                <a:spcPct val="90000"/>
              </a:lnSpc>
              <a:buFontTx/>
              <a:buChar char="–"/>
            </a:pPr>
            <a:r>
              <a:rPr lang="en-US" altLang="en-US">
                <a:latin typeface="Arial" panose="020B0604020202020204" pitchFamily="34" charset="0"/>
              </a:rPr>
              <a:t>eigenvalues </a:t>
            </a:r>
            <a:r>
              <a:rPr lang="en-US" altLang="en-US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baseline="-25000">
                <a:latin typeface="Arial" panose="020B0604020202020204" pitchFamily="34" charset="0"/>
              </a:rPr>
              <a:t>1</a:t>
            </a:r>
            <a:r>
              <a:rPr lang="en-US" altLang="en-US">
                <a:latin typeface="Arial" panose="020B0604020202020204" pitchFamily="34" charset="0"/>
              </a:rPr>
              <a:t> and </a:t>
            </a:r>
            <a:r>
              <a:rPr lang="en-US" altLang="en-US" sz="180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sz="1800">
                <a:latin typeface="Arial" panose="020B0604020202020204" pitchFamily="34" charset="0"/>
              </a:rPr>
              <a:t> </a:t>
            </a:r>
            <a:r>
              <a:rPr lang="en-US" altLang="en-US" baseline="-25000">
                <a:latin typeface="Arial" panose="020B0604020202020204" pitchFamily="34" charset="0"/>
              </a:rPr>
              <a:t>2</a:t>
            </a:r>
            <a:r>
              <a:rPr lang="en-US" altLang="en-US">
                <a:latin typeface="Arial" panose="020B0604020202020204" pitchFamily="34" charset="0"/>
              </a:rPr>
              <a:t> of </a:t>
            </a:r>
            <a:r>
              <a:rPr lang="en-US" altLang="en-US" b="1">
                <a:latin typeface="Arial" panose="020B0604020202020204" pitchFamily="34" charset="0"/>
              </a:rPr>
              <a:t>A</a:t>
            </a:r>
            <a:r>
              <a:rPr lang="en-US" altLang="en-US" b="1" baseline="30000">
                <a:latin typeface="Arial" panose="020B0604020202020204" pitchFamily="34" charset="0"/>
              </a:rPr>
              <a:t>T</a:t>
            </a:r>
            <a:r>
              <a:rPr lang="en-US" altLang="en-US" b="1">
                <a:latin typeface="Arial" panose="020B0604020202020204" pitchFamily="34" charset="0"/>
              </a:rPr>
              <a:t>A</a:t>
            </a:r>
            <a:r>
              <a:rPr lang="en-US" altLang="en-US">
                <a:latin typeface="Arial" panose="020B0604020202020204" pitchFamily="34" charset="0"/>
              </a:rPr>
              <a:t> should not be too small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A</a:t>
            </a:r>
            <a:r>
              <a:rPr lang="en-US" altLang="en-US" sz="2000" b="1" baseline="30000">
                <a:latin typeface="Arial" panose="020B0604020202020204" pitchFamily="34" charset="0"/>
              </a:rPr>
              <a:t>T</a:t>
            </a:r>
            <a:r>
              <a:rPr lang="en-US" altLang="en-US" sz="2000" b="1">
                <a:latin typeface="Arial" panose="020B0604020202020204" pitchFamily="34" charset="0"/>
              </a:rPr>
              <a:t>A</a:t>
            </a:r>
            <a:r>
              <a:rPr lang="en-US" altLang="en-US" sz="2000">
                <a:latin typeface="Arial" panose="020B0604020202020204" pitchFamily="34" charset="0"/>
              </a:rPr>
              <a:t> should be well-conditioned</a:t>
            </a:r>
          </a:p>
          <a:p>
            <a:pPr lvl="2">
              <a:lnSpc>
                <a:spcPct val="90000"/>
              </a:lnSpc>
              <a:buFontTx/>
              <a:buChar char="–"/>
            </a:pPr>
            <a:r>
              <a:rPr lang="en-US" altLang="en-US">
                <a:latin typeface="Arial" panose="020B0604020202020204" pitchFamily="34" charset="0"/>
              </a:rPr>
              <a:t> </a:t>
            </a:r>
            <a:r>
              <a:rPr lang="en-US" altLang="en-US" sz="180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sz="1800">
                <a:latin typeface="Arial" panose="020B0604020202020204" pitchFamily="34" charset="0"/>
              </a:rPr>
              <a:t> </a:t>
            </a:r>
            <a:r>
              <a:rPr lang="en-US" altLang="en-US" baseline="-25000">
                <a:latin typeface="Arial" panose="020B0604020202020204" pitchFamily="34" charset="0"/>
              </a:rPr>
              <a:t>1</a:t>
            </a:r>
            <a:r>
              <a:rPr lang="en-US" altLang="en-US">
                <a:latin typeface="Arial" panose="020B0604020202020204" pitchFamily="34" charset="0"/>
              </a:rPr>
              <a:t>/ </a:t>
            </a:r>
            <a:r>
              <a:rPr lang="en-US" altLang="en-US" sz="180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sz="1800">
                <a:latin typeface="Arial" panose="020B0604020202020204" pitchFamily="34" charset="0"/>
              </a:rPr>
              <a:t> </a:t>
            </a:r>
            <a:r>
              <a:rPr lang="en-US" altLang="en-US" baseline="-25000">
                <a:latin typeface="Arial" panose="020B0604020202020204" pitchFamily="34" charset="0"/>
              </a:rPr>
              <a:t>2</a:t>
            </a:r>
            <a:r>
              <a:rPr lang="en-US" altLang="en-US">
                <a:latin typeface="Arial" panose="020B0604020202020204" pitchFamily="34" charset="0"/>
              </a:rPr>
              <a:t> should not be too large </a:t>
            </a:r>
            <a:r>
              <a:rPr lang="en-US" altLang="en-US" sz="1800">
                <a:latin typeface="Arial" panose="020B0604020202020204" pitchFamily="34" charset="0"/>
              </a:rPr>
              <a:t>(</a:t>
            </a: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sz="1600">
                <a:latin typeface="Arial" panose="020B0604020202020204" pitchFamily="34" charset="0"/>
              </a:rPr>
              <a:t> 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  <a:r>
              <a:rPr lang="en-US" altLang="en-US" sz="1800">
                <a:latin typeface="Arial" panose="020B0604020202020204" pitchFamily="34" charset="0"/>
              </a:rPr>
              <a:t> = larger eigenvalue)</a:t>
            </a:r>
          </a:p>
          <a:p>
            <a:pPr lvl="2">
              <a:lnSpc>
                <a:spcPct val="90000"/>
              </a:lnSpc>
              <a:buFontTx/>
              <a:buChar char="–"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133600" y="6324600"/>
            <a:ext cx="4770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Criteria for Harris corner detector </a:t>
            </a:r>
          </a:p>
        </p:txBody>
      </p:sp>
    </p:spTree>
    <p:extLst>
      <p:ext uri="{BB962C8B-B14F-4D97-AF65-F5344CB8AC3E}">
        <p14:creationId xmlns:p14="http://schemas.microsoft.com/office/powerpoint/2010/main" val="195959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33" grpId="0"/>
      <p:bldP spid="436234" grpId="0" animBg="1"/>
      <p:bldP spid="436235" grpId="0" build="p" autoUpdateAnimBg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ur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543300"/>
            <a:ext cx="338296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 descr="zoom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14478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im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21338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Low texture region</a:t>
            </a: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H="1">
            <a:off x="1446213" y="2732088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295400" y="5611813"/>
            <a:ext cx="402272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0">
                <a:latin typeface="Arial" charset="0"/>
              </a:rPr>
              <a:t> </a:t>
            </a:r>
            <a:r>
              <a:rPr lang="en-US" sz="2000" b="0">
                <a:latin typeface="Arial" charset="0"/>
              </a:rPr>
              <a:t>gradients have small magnitude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0">
                <a:latin typeface="Arial" charset="0"/>
              </a:rPr>
              <a:t> small</a:t>
            </a:r>
            <a:r>
              <a:rPr lang="en-US" sz="2000" b="0">
                <a:latin typeface="Symbol" pitchFamily="18" charset="2"/>
              </a:rPr>
              <a:t> l</a:t>
            </a:r>
            <a:r>
              <a:rPr lang="en-US" sz="2000" b="0" baseline="-25000">
                <a:latin typeface="Arial" charset="0"/>
              </a:rPr>
              <a:t>1</a:t>
            </a:r>
            <a:r>
              <a:rPr lang="en-US" sz="2000" b="0">
                <a:latin typeface="Arial" charset="0"/>
              </a:rPr>
              <a:t>, small </a:t>
            </a:r>
            <a:r>
              <a:rPr lang="en-US" sz="2000" b="0">
                <a:latin typeface="Symbol" pitchFamily="18" charset="2"/>
              </a:rPr>
              <a:t>l</a:t>
            </a:r>
            <a:r>
              <a:rPr lang="en-US" sz="2000" b="0" baseline="-25000">
                <a:latin typeface="Arial" charset="0"/>
              </a:rPr>
              <a:t>2</a:t>
            </a:r>
          </a:p>
        </p:txBody>
      </p:sp>
      <p:pic>
        <p:nvPicPr>
          <p:cNvPr id="33800" name="Picture 13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Rectangle 14"/>
          <p:cNvSpPr>
            <a:spLocks noChangeArrowheads="1"/>
          </p:cNvSpPr>
          <p:nvPr/>
        </p:nvSpPr>
        <p:spPr bwMode="auto">
          <a:xfrm>
            <a:off x="1262063" y="2655888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308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Edge</a:t>
            </a:r>
          </a:p>
        </p:txBody>
      </p:sp>
      <p:pic>
        <p:nvPicPr>
          <p:cNvPr id="34819" name="Picture 3" descr="im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38800" cy="422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zoom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3" y="14478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 descr="sur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590925"/>
            <a:ext cx="338296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Line 6"/>
          <p:cNvSpPr>
            <a:spLocks noChangeShapeType="1"/>
          </p:cNvSpPr>
          <p:nvPr/>
        </p:nvSpPr>
        <p:spPr bwMode="auto">
          <a:xfrm flipH="1">
            <a:off x="4832350" y="2111375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4616450" y="2057400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Rectangle 9"/>
          <p:cNvSpPr>
            <a:spLocks noChangeArrowheads="1"/>
          </p:cNvSpPr>
          <p:nvPr/>
        </p:nvSpPr>
        <p:spPr bwMode="auto">
          <a:xfrm>
            <a:off x="1295400" y="5611813"/>
            <a:ext cx="36258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0">
                <a:latin typeface="Arial" charset="0"/>
              </a:rPr>
              <a:t> </a:t>
            </a:r>
            <a:r>
              <a:rPr lang="en-US" sz="2000" b="0">
                <a:latin typeface="Arial" charset="0"/>
              </a:rPr>
              <a:t>large gradients, all the same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0">
                <a:latin typeface="Arial" charset="0"/>
              </a:rPr>
              <a:t> large</a:t>
            </a:r>
            <a:r>
              <a:rPr lang="en-US" sz="2000" b="0">
                <a:latin typeface="Symbol" pitchFamily="18" charset="2"/>
              </a:rPr>
              <a:t> l</a:t>
            </a:r>
            <a:r>
              <a:rPr lang="en-US" sz="2000" b="0" baseline="-25000">
                <a:latin typeface="Arial" charset="0"/>
              </a:rPr>
              <a:t>1</a:t>
            </a:r>
            <a:r>
              <a:rPr lang="en-US" sz="2000" b="0">
                <a:latin typeface="Arial" charset="0"/>
              </a:rPr>
              <a:t>, small </a:t>
            </a:r>
            <a:r>
              <a:rPr lang="en-US" sz="2000" b="0">
                <a:latin typeface="Symbol" pitchFamily="18" charset="2"/>
              </a:rPr>
              <a:t>l</a:t>
            </a:r>
            <a:r>
              <a:rPr lang="en-US" sz="2000" b="0" baseline="-25000">
                <a:latin typeface="Arial" charset="0"/>
              </a:rPr>
              <a:t>2</a:t>
            </a:r>
          </a:p>
        </p:txBody>
      </p:sp>
      <p:pic>
        <p:nvPicPr>
          <p:cNvPr id="34825" name="Picture 10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7243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High textured region</a:t>
            </a:r>
          </a:p>
        </p:txBody>
      </p:sp>
      <p:pic>
        <p:nvPicPr>
          <p:cNvPr id="35843" name="Picture 3" descr="zoom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1452563"/>
            <a:ext cx="2514600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sur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62350"/>
            <a:ext cx="33782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46" name="Picture 6" descr="im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21338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Line 7"/>
          <p:cNvSpPr>
            <a:spLocks noChangeShapeType="1"/>
          </p:cNvSpPr>
          <p:nvPr/>
        </p:nvSpPr>
        <p:spPr bwMode="auto">
          <a:xfrm flipH="1">
            <a:off x="4527550" y="3908425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Rectangle 9"/>
          <p:cNvSpPr>
            <a:spLocks noChangeArrowheads="1"/>
          </p:cNvSpPr>
          <p:nvPr/>
        </p:nvSpPr>
        <p:spPr bwMode="auto">
          <a:xfrm>
            <a:off x="4354513" y="3843338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Rectangle 10"/>
          <p:cNvSpPr>
            <a:spLocks noChangeArrowheads="1"/>
          </p:cNvSpPr>
          <p:nvPr/>
        </p:nvSpPr>
        <p:spPr bwMode="auto">
          <a:xfrm>
            <a:off x="1295400" y="5611813"/>
            <a:ext cx="499268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0">
                <a:latin typeface="Arial" charset="0"/>
              </a:rPr>
              <a:t> </a:t>
            </a:r>
            <a:r>
              <a:rPr lang="en-US" sz="2000" b="0">
                <a:latin typeface="Arial" charset="0"/>
              </a:rPr>
              <a:t>gradients are different, large magnitudes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0">
                <a:latin typeface="Arial" charset="0"/>
              </a:rPr>
              <a:t> large</a:t>
            </a:r>
            <a:r>
              <a:rPr lang="en-US" sz="2000" b="0">
                <a:latin typeface="Symbol" pitchFamily="18" charset="2"/>
              </a:rPr>
              <a:t> l</a:t>
            </a:r>
            <a:r>
              <a:rPr lang="en-US" sz="2000" b="0" baseline="-25000">
                <a:latin typeface="Arial" charset="0"/>
              </a:rPr>
              <a:t>1</a:t>
            </a:r>
            <a:r>
              <a:rPr lang="en-US" sz="2000" b="0">
                <a:latin typeface="Arial" charset="0"/>
              </a:rPr>
              <a:t>, large </a:t>
            </a:r>
            <a:r>
              <a:rPr lang="en-US" sz="2000" b="0">
                <a:latin typeface="Symbol" pitchFamily="18" charset="2"/>
              </a:rPr>
              <a:t>l</a:t>
            </a:r>
            <a:r>
              <a:rPr lang="en-US" sz="2000" b="0" baseline="-25000">
                <a:latin typeface="Arial" charset="0"/>
              </a:rPr>
              <a:t>2</a:t>
            </a:r>
          </a:p>
        </p:txBody>
      </p:sp>
      <p:pic>
        <p:nvPicPr>
          <p:cNvPr id="35850" name="Picture 11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06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aperture problem resolved</a:t>
            </a:r>
          </a:p>
        </p:txBody>
      </p:sp>
      <p:sp>
        <p:nvSpPr>
          <p:cNvPr id="36868" name="Oval 5"/>
          <p:cNvSpPr>
            <a:spLocks noChangeArrowheads="1"/>
          </p:cNvSpPr>
          <p:nvPr/>
        </p:nvSpPr>
        <p:spPr bwMode="auto">
          <a:xfrm>
            <a:off x="3352800" y="2362200"/>
            <a:ext cx="2590800" cy="25908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7798" name="Line 6"/>
          <p:cNvSpPr>
            <a:spLocks noChangeShapeType="1"/>
          </p:cNvSpPr>
          <p:nvPr/>
        </p:nvSpPr>
        <p:spPr bwMode="auto">
          <a:xfrm>
            <a:off x="4572000" y="5867400"/>
            <a:ext cx="1828800" cy="685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7799" name="Text Box 7"/>
          <p:cNvSpPr txBox="1">
            <a:spLocks noChangeArrowheads="1"/>
          </p:cNvSpPr>
          <p:nvPr/>
        </p:nvSpPr>
        <p:spPr bwMode="auto">
          <a:xfrm>
            <a:off x="6419850" y="5791200"/>
            <a:ext cx="2214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 motion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200400" y="1600200"/>
            <a:ext cx="1524000" cy="3962400"/>
            <a:chOff x="3200400" y="1600200"/>
            <a:chExt cx="1524000" cy="3962400"/>
          </a:xfrm>
        </p:grpSpPr>
        <p:sp>
          <p:nvSpPr>
            <p:cNvPr id="36875" name="Line 3"/>
            <p:cNvSpPr>
              <a:spLocks noChangeShapeType="1"/>
            </p:cNvSpPr>
            <p:nvPr/>
          </p:nvSpPr>
          <p:spPr bwMode="auto">
            <a:xfrm>
              <a:off x="3200400" y="1600200"/>
              <a:ext cx="1524000" cy="396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343400" y="1905000"/>
            <a:ext cx="1524000" cy="3962400"/>
            <a:chOff x="3200400" y="1600200"/>
            <a:chExt cx="1524000" cy="3962400"/>
          </a:xfrm>
        </p:grpSpPr>
        <p:sp>
          <p:nvSpPr>
            <p:cNvPr id="36873" name="Line 3"/>
            <p:cNvSpPr>
              <a:spLocks noChangeShapeType="1"/>
            </p:cNvSpPr>
            <p:nvPr/>
          </p:nvSpPr>
          <p:spPr bwMode="auto">
            <a:xfrm>
              <a:off x="3200400" y="1600200"/>
              <a:ext cx="1524000" cy="396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626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8" grpId="0" animBg="1"/>
      <p:bldP spid="41779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aperture problem resolved</a:t>
            </a:r>
          </a:p>
        </p:txBody>
      </p:sp>
      <p:sp>
        <p:nvSpPr>
          <p:cNvPr id="37892" name="Oval 5"/>
          <p:cNvSpPr>
            <a:spLocks noChangeArrowheads="1"/>
          </p:cNvSpPr>
          <p:nvPr/>
        </p:nvSpPr>
        <p:spPr bwMode="auto">
          <a:xfrm>
            <a:off x="3352800" y="2362200"/>
            <a:ext cx="2590800" cy="25908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5751" name="Text Box 7"/>
          <p:cNvSpPr txBox="1">
            <a:spLocks noChangeArrowheads="1"/>
          </p:cNvSpPr>
          <p:nvPr/>
        </p:nvSpPr>
        <p:spPr bwMode="auto">
          <a:xfrm>
            <a:off x="6172200" y="5943600"/>
            <a:ext cx="2576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Perceived motion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57600" y="2819400"/>
            <a:ext cx="1066800" cy="2133600"/>
            <a:chOff x="3657600" y="2819400"/>
            <a:chExt cx="1066800" cy="2133600"/>
          </a:xfrm>
        </p:grpSpPr>
        <p:sp>
          <p:nvSpPr>
            <p:cNvPr id="37899" name="Line 3"/>
            <p:cNvSpPr>
              <a:spLocks noChangeShapeType="1"/>
            </p:cNvSpPr>
            <p:nvPr/>
          </p:nvSpPr>
          <p:spPr bwMode="auto">
            <a:xfrm>
              <a:off x="3657600" y="2819400"/>
              <a:ext cx="838200" cy="21336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4572000" y="2438400"/>
            <a:ext cx="1296988" cy="2209800"/>
            <a:chOff x="4572000" y="2438400"/>
            <a:chExt cx="1296690" cy="2209800"/>
          </a:xfrm>
        </p:grpSpPr>
        <p:sp>
          <p:nvSpPr>
            <p:cNvPr id="37897" name="Line 3"/>
            <p:cNvSpPr>
              <a:spLocks noChangeShapeType="1"/>
            </p:cNvSpPr>
            <p:nvPr/>
          </p:nvSpPr>
          <p:spPr bwMode="auto">
            <a:xfrm>
              <a:off x="4572000" y="2438400"/>
              <a:ext cx="838200" cy="22098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4802135" y="3810000"/>
              <a:ext cx="1066555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4572000" y="5867400"/>
            <a:ext cx="1828800" cy="685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81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51" grpId="0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Errors in Lucas-Kanade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A point does not move like its neighbors</a:t>
            </a:r>
          </a:p>
          <a:p>
            <a:pPr lvl="1"/>
            <a:r>
              <a:rPr lang="en-US" dirty="0"/>
              <a:t>Motion segmentation</a:t>
            </a:r>
          </a:p>
          <a:p>
            <a:pPr>
              <a:buFontTx/>
              <a:buChar char="•"/>
            </a:pPr>
            <a:r>
              <a:rPr lang="en-US" dirty="0"/>
              <a:t>Brightness constancy does not hold</a:t>
            </a:r>
          </a:p>
          <a:p>
            <a:pPr lvl="1"/>
            <a:r>
              <a:rPr lang="en-US" dirty="0"/>
              <a:t>Do exhaustive neighborhood search with normalized correlation - tracking features – maybe SIFT – more later….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00000"/>
                </a:solidFill>
              </a:rPr>
              <a:t>The motion is large (larger than a pixel)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Not-linear: Iterative refinement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Local minima: coarse-to-fine estimation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1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Not tangent: Iterative Refinement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charset="0"/>
              </a:rPr>
              <a:t>Iterative Lukas-</a:t>
            </a:r>
            <a:r>
              <a:rPr lang="en-US" dirty="0" err="1">
                <a:latin typeface="Arial" charset="0"/>
              </a:rPr>
              <a:t>Kanade</a:t>
            </a:r>
            <a:r>
              <a:rPr lang="en-US" dirty="0">
                <a:latin typeface="Arial" charset="0"/>
              </a:rPr>
              <a:t> Algorithm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Estimate velocity at each pixel by solving Lucas-</a:t>
            </a:r>
            <a:r>
              <a:rPr lang="en-US" sz="1800" dirty="0" err="1">
                <a:latin typeface="Arial" charset="0"/>
              </a:rPr>
              <a:t>Kanade</a:t>
            </a:r>
            <a:r>
              <a:rPr lang="en-US" sz="1800" dirty="0">
                <a:latin typeface="Arial" charset="0"/>
              </a:rPr>
              <a:t> equations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Warp </a:t>
            </a:r>
            <a:r>
              <a:rPr lang="en-US" sz="1800" i="1" dirty="0">
                <a:latin typeface="Arial" charset="0"/>
              </a:rPr>
              <a:t>I</a:t>
            </a:r>
            <a:r>
              <a:rPr lang="en-US" sz="1800" i="1" baseline="-25000" dirty="0">
                <a:latin typeface="Arial" charset="0"/>
              </a:rPr>
              <a:t>t</a:t>
            </a:r>
            <a:r>
              <a:rPr lang="en-US" sz="1800" dirty="0">
                <a:latin typeface="Arial" charset="0"/>
              </a:rPr>
              <a:t> towards </a:t>
            </a:r>
            <a:r>
              <a:rPr lang="en-US" sz="1800" i="1" dirty="0">
                <a:latin typeface="Arial" charset="0"/>
              </a:rPr>
              <a:t>I</a:t>
            </a:r>
            <a:r>
              <a:rPr lang="en-US" sz="1800" i="1" baseline="-25000" dirty="0">
                <a:latin typeface="Arial" charset="0"/>
              </a:rPr>
              <a:t>t+1</a:t>
            </a:r>
            <a:r>
              <a:rPr lang="en-US" sz="1800" dirty="0">
                <a:latin typeface="Arial" charset="0"/>
              </a:rPr>
              <a:t> using the estimated flow field</a:t>
            </a:r>
          </a:p>
          <a:p>
            <a:pPr marL="1257300" lvl="2" indent="-342900"/>
            <a:r>
              <a:rPr lang="en-US" sz="1600" i="1" dirty="0">
                <a:latin typeface="Arial" charset="0"/>
              </a:rPr>
              <a:t>- use image warping techniques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Repeat until convergence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20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pic>
        <p:nvPicPr>
          <p:cNvPr id="38915" name="Picture 3" descr="gradient-constraint4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838325"/>
            <a:ext cx="58404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7085013" y="4886325"/>
            <a:ext cx="3159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b="0" i="1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246563" y="4899025"/>
            <a:ext cx="4175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b="0" i="1">
                <a:solidFill>
                  <a:srgbClr val="000000"/>
                </a:solidFill>
              </a:rPr>
              <a:t>x</a:t>
            </a:r>
            <a:r>
              <a:rPr lang="en-US" b="0" baseline="-20000">
                <a:solidFill>
                  <a:srgbClr val="000000"/>
                </a:solidFill>
              </a:rPr>
              <a:t>0</a:t>
            </a:r>
          </a:p>
        </p:txBody>
      </p:sp>
      <p:pic>
        <p:nvPicPr>
          <p:cNvPr id="38918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1944688"/>
            <a:ext cx="649287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2008188"/>
            <a:ext cx="649287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4367213" y="407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4367213" y="34258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864"/>
            <a:chExt cx="1729" cy="517"/>
          </a:xfrm>
        </p:grpSpPr>
        <p:sp>
          <p:nvSpPr>
            <p:cNvPr id="38928" name="Text Box 11"/>
            <p:cNvSpPr txBox="1">
              <a:spLocks noChangeArrowheads="1"/>
            </p:cNvSpPr>
            <p:nvPr/>
          </p:nvSpPr>
          <p:spPr bwMode="auto">
            <a:xfrm>
              <a:off x="3655" y="1864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Initial guess: </a:t>
              </a:r>
            </a:p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Estimate:</a:t>
              </a:r>
            </a:p>
          </p:txBody>
        </p:sp>
        <p:pic>
          <p:nvPicPr>
            <p:cNvPr id="38929" name="Picture 12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2" y="1936"/>
              <a:ext cx="51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30" name="Picture 13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172"/>
              <a:ext cx="92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779713" y="2705100"/>
            <a:ext cx="1473200" cy="1422400"/>
            <a:chOff x="1775" y="1704"/>
            <a:chExt cx="928" cy="896"/>
          </a:xfrm>
        </p:grpSpPr>
        <p:sp>
          <p:nvSpPr>
            <p:cNvPr id="38925" name="Line 15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38926" name="Text Box 16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FF0000"/>
                  </a:solidFill>
                  <a:latin typeface="Arial" charset="0"/>
                </a:rPr>
                <a:t>estimate update</a:t>
              </a:r>
            </a:p>
          </p:txBody>
        </p:sp>
        <p:pic>
          <p:nvPicPr>
            <p:cNvPr id="38927" name="Picture 17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924" name="Text Box 18"/>
          <p:cNvSpPr txBox="1">
            <a:spLocks noChangeArrowheads="1"/>
          </p:cNvSpPr>
          <p:nvPr/>
        </p:nvSpPr>
        <p:spPr bwMode="auto">
          <a:xfrm>
            <a:off x="1600200" y="5562600"/>
            <a:ext cx="586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0">
                <a:latin typeface="Arial" charset="0"/>
              </a:rPr>
              <a:t>(using</a:t>
            </a:r>
            <a:r>
              <a:rPr lang="en-US" b="0"/>
              <a:t> </a:t>
            </a:r>
            <a:r>
              <a:rPr lang="en-US" b="0" i="1"/>
              <a:t>d</a:t>
            </a:r>
            <a:r>
              <a:rPr lang="en-US" b="0">
                <a:latin typeface="Arial" charset="0"/>
              </a:rPr>
              <a:t> for </a:t>
            </a:r>
            <a:r>
              <a:rPr lang="en-US" b="0" i="1"/>
              <a:t>displacement</a:t>
            </a:r>
            <a:r>
              <a:rPr lang="en-US" b="0">
                <a:latin typeface="Arial" charset="0"/>
              </a:rPr>
              <a:t> here instead of </a:t>
            </a:r>
            <a:r>
              <a:rPr lang="en-US" b="0" i="1"/>
              <a:t>u</a:t>
            </a:r>
            <a:r>
              <a:rPr lang="en-US"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0392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1562100" y="1838325"/>
            <a:ext cx="5840413" cy="3533775"/>
            <a:chOff x="984" y="1158"/>
            <a:chExt cx="3679" cy="2226"/>
          </a:xfrm>
        </p:grpSpPr>
        <p:grpSp>
          <p:nvGrpSpPr>
            <p:cNvPr id="39949" name="Group 4"/>
            <p:cNvGrpSpPr>
              <a:grpSpLocks/>
            </p:cNvGrpSpPr>
            <p:nvPr/>
          </p:nvGrpSpPr>
          <p:grpSpPr bwMode="auto">
            <a:xfrm>
              <a:off x="984" y="1158"/>
              <a:ext cx="3679" cy="2226"/>
              <a:chOff x="984" y="1158"/>
              <a:chExt cx="3679" cy="2226"/>
            </a:xfrm>
          </p:grpSpPr>
          <p:pic>
            <p:nvPicPr>
              <p:cNvPr id="39952" name="Picture 5" descr="gradient-constraint4b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" y="1158"/>
                <a:ext cx="3679" cy="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53" name="Text Box 6"/>
              <p:cNvSpPr txBox="1">
                <a:spLocks noChangeArrowheads="1"/>
              </p:cNvSpPr>
              <p:nvPr/>
            </p:nvSpPr>
            <p:spPr bwMode="auto">
              <a:xfrm>
                <a:off x="4463" y="3078"/>
                <a:ext cx="199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b="0" i="1">
                    <a:solidFill>
                      <a:srgbClr val="000000"/>
                    </a:solidFill>
                  </a:rPr>
                  <a:t>x</a:t>
                </a:r>
              </a:p>
            </p:txBody>
          </p:sp>
          <p:sp>
            <p:nvSpPr>
              <p:cNvPr id="39954" name="Text Box 7"/>
              <p:cNvSpPr txBox="1">
                <a:spLocks noChangeArrowheads="1"/>
              </p:cNvSpPr>
              <p:nvPr/>
            </p:nvSpPr>
            <p:spPr bwMode="auto">
              <a:xfrm>
                <a:off x="2675" y="3086"/>
                <a:ext cx="263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b="0" i="1">
                    <a:solidFill>
                      <a:srgbClr val="000000"/>
                    </a:solidFill>
                  </a:rPr>
                  <a:t>x</a:t>
                </a:r>
                <a:r>
                  <a:rPr lang="en-US" b="0" baseline="-20000">
                    <a:solidFill>
                      <a:srgbClr val="000000"/>
                    </a:solidFill>
                  </a:rPr>
                  <a:t>0</a:t>
                </a:r>
              </a:p>
            </p:txBody>
          </p:sp>
          <p:pic>
            <p:nvPicPr>
              <p:cNvPr id="39955" name="Picture 8" descr="txp_fig"/>
              <p:cNvPicPr>
                <a:picLocks noChangeAspect="1" noChangeArrowheads="1"/>
              </p:cNvPicPr>
              <p:nvPr>
                <p:custDataLst>
                  <p:tags r:id="rId5"/>
                </p:custDataLst>
              </p:nvPr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1" y="1265"/>
                <a:ext cx="40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9950" name="Oval 9"/>
            <p:cNvSpPr>
              <a:spLocks noChangeArrowheads="1"/>
            </p:cNvSpPr>
            <p:nvPr/>
          </p:nvSpPr>
          <p:spPr bwMode="auto">
            <a:xfrm>
              <a:off x="2751" y="256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39951" name="Oval 10"/>
            <p:cNvSpPr>
              <a:spLocks noChangeArrowheads="1"/>
            </p:cNvSpPr>
            <p:nvPr/>
          </p:nvSpPr>
          <p:spPr bwMode="auto">
            <a:xfrm>
              <a:off x="2751" y="243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817813" y="2705100"/>
            <a:ext cx="1473200" cy="1422400"/>
            <a:chOff x="1775" y="1704"/>
            <a:chExt cx="928" cy="896"/>
          </a:xfrm>
        </p:grpSpPr>
        <p:sp>
          <p:nvSpPr>
            <p:cNvPr id="39946" name="Line 12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39947" name="Text Box 13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FF0000"/>
                  </a:solidFill>
                  <a:latin typeface="Arial" charset="0"/>
                </a:rPr>
                <a:t>estimate update</a:t>
              </a:r>
            </a:p>
          </p:txBody>
        </p:sp>
        <p:pic>
          <p:nvPicPr>
            <p:cNvPr id="39948" name="Picture 14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941" name="Group 15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776"/>
            <a:chExt cx="1729" cy="517"/>
          </a:xfrm>
        </p:grpSpPr>
        <p:sp>
          <p:nvSpPr>
            <p:cNvPr id="39943" name="Text Box 16"/>
            <p:cNvSpPr txBox="1">
              <a:spLocks noChangeArrowheads="1"/>
            </p:cNvSpPr>
            <p:nvPr/>
          </p:nvSpPr>
          <p:spPr bwMode="auto">
            <a:xfrm>
              <a:off x="3655" y="1776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Initial guess: </a:t>
              </a:r>
            </a:p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Estimate:</a:t>
              </a:r>
            </a:p>
          </p:txBody>
        </p:sp>
        <p:pic>
          <p:nvPicPr>
            <p:cNvPr id="39944" name="Picture 17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4" y="1852"/>
              <a:ext cx="15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5" name="Picture 18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084"/>
              <a:ext cx="92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9942" name="Picture 1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1939925"/>
            <a:ext cx="1285875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272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1562100" y="1838325"/>
            <a:ext cx="5840413" cy="3533775"/>
            <a:chOff x="984" y="1158"/>
            <a:chExt cx="3679" cy="2226"/>
          </a:xfrm>
        </p:grpSpPr>
        <p:grpSp>
          <p:nvGrpSpPr>
            <p:cNvPr id="40977" name="Group 4"/>
            <p:cNvGrpSpPr>
              <a:grpSpLocks/>
            </p:cNvGrpSpPr>
            <p:nvPr/>
          </p:nvGrpSpPr>
          <p:grpSpPr bwMode="auto">
            <a:xfrm>
              <a:off x="984" y="1158"/>
              <a:ext cx="3679" cy="2226"/>
              <a:chOff x="984" y="1158"/>
              <a:chExt cx="3679" cy="2226"/>
            </a:xfrm>
          </p:grpSpPr>
          <p:pic>
            <p:nvPicPr>
              <p:cNvPr id="40980" name="Picture 5" descr="gradient-constraint4c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" y="1158"/>
                <a:ext cx="3679" cy="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981" name="Text Box 6"/>
              <p:cNvSpPr txBox="1">
                <a:spLocks noChangeArrowheads="1"/>
              </p:cNvSpPr>
              <p:nvPr/>
            </p:nvSpPr>
            <p:spPr bwMode="auto">
              <a:xfrm>
                <a:off x="4463" y="3078"/>
                <a:ext cx="199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b="0" i="1">
                    <a:solidFill>
                      <a:srgbClr val="000000"/>
                    </a:solidFill>
                  </a:rPr>
                  <a:t>x</a:t>
                </a:r>
              </a:p>
            </p:txBody>
          </p:sp>
          <p:sp>
            <p:nvSpPr>
              <p:cNvPr id="40982" name="Text Box 7"/>
              <p:cNvSpPr txBox="1">
                <a:spLocks noChangeArrowheads="1"/>
              </p:cNvSpPr>
              <p:nvPr/>
            </p:nvSpPr>
            <p:spPr bwMode="auto">
              <a:xfrm>
                <a:off x="2675" y="3086"/>
                <a:ext cx="263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b="0" i="1">
                    <a:solidFill>
                      <a:srgbClr val="000000"/>
                    </a:solidFill>
                  </a:rPr>
                  <a:t>x</a:t>
                </a:r>
                <a:r>
                  <a:rPr lang="en-US" b="0" baseline="-20000">
                    <a:solidFill>
                      <a:srgbClr val="000000"/>
                    </a:solidFill>
                  </a:rPr>
                  <a:t>0</a:t>
                </a:r>
              </a:p>
            </p:txBody>
          </p:sp>
          <p:pic>
            <p:nvPicPr>
              <p:cNvPr id="40983" name="Picture 8" descr="txp_fig"/>
              <p:cNvPicPr>
                <a:picLocks noChangeAspect="1" noChangeArrowheads="1"/>
              </p:cNvPicPr>
              <p:nvPr>
                <p:custDataLst>
                  <p:tags r:id="rId7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1" y="1265"/>
                <a:ext cx="40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0978" name="Oval 9"/>
            <p:cNvSpPr>
              <a:spLocks noChangeArrowheads="1"/>
            </p:cNvSpPr>
            <p:nvPr/>
          </p:nvSpPr>
          <p:spPr bwMode="auto">
            <a:xfrm>
              <a:off x="2751" y="256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40979" name="Oval 10"/>
            <p:cNvSpPr>
              <a:spLocks noChangeArrowheads="1"/>
            </p:cNvSpPr>
            <p:nvPr/>
          </p:nvSpPr>
          <p:spPr bwMode="auto">
            <a:xfrm>
              <a:off x="2751" y="254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  <p:pic>
        <p:nvPicPr>
          <p:cNvPr id="40964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1939925"/>
            <a:ext cx="1285875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65" name="Group 12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776"/>
            <a:chExt cx="1729" cy="517"/>
          </a:xfrm>
        </p:grpSpPr>
        <p:grpSp>
          <p:nvGrpSpPr>
            <p:cNvPr id="40970" name="Group 13"/>
            <p:cNvGrpSpPr>
              <a:grpSpLocks/>
            </p:cNvGrpSpPr>
            <p:nvPr/>
          </p:nvGrpSpPr>
          <p:grpSpPr bwMode="auto">
            <a:xfrm>
              <a:off x="3655" y="1776"/>
              <a:ext cx="1729" cy="517"/>
              <a:chOff x="3655" y="1776"/>
              <a:chExt cx="1729" cy="517"/>
            </a:xfrm>
          </p:grpSpPr>
          <p:sp>
            <p:nvSpPr>
              <p:cNvPr id="40974" name="Text Box 14"/>
              <p:cNvSpPr txBox="1">
                <a:spLocks noChangeArrowheads="1"/>
              </p:cNvSpPr>
              <p:nvPr/>
            </p:nvSpPr>
            <p:spPr bwMode="auto">
              <a:xfrm>
                <a:off x="3655" y="1776"/>
                <a:ext cx="1047" cy="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sz="2000" b="0">
                    <a:solidFill>
                      <a:srgbClr val="000000"/>
                    </a:solidFill>
                    <a:latin typeface="Arial" charset="0"/>
                  </a:rPr>
                  <a:t>Initial guess: </a:t>
                </a:r>
              </a:p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sz="2000" b="0">
                    <a:solidFill>
                      <a:srgbClr val="000000"/>
                    </a:solidFill>
                    <a:latin typeface="Arial" charset="0"/>
                  </a:rPr>
                  <a:t>Estimate:</a:t>
                </a:r>
              </a:p>
            </p:txBody>
          </p:sp>
          <p:pic>
            <p:nvPicPr>
              <p:cNvPr id="40975" name="Picture 15" descr="txp_fig"/>
              <p:cNvPicPr>
                <a:picLocks noChangeAspect="1" noChangeArrowheads="1"/>
              </p:cNvPicPr>
              <p:nvPr>
                <p:custDataLst>
                  <p:tags r:id="rId5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6" y="1848"/>
                <a:ext cx="160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976" name="Picture 16" descr="txp_fig"/>
              <p:cNvPicPr>
                <a:picLocks noChangeAspect="1" noChangeArrowheads="1"/>
              </p:cNvPicPr>
              <p:nvPr>
                <p:custDataLst>
                  <p:tags r:id="rId6"/>
                </p:custDataLst>
              </p:nvPr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6" y="2080"/>
                <a:ext cx="928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0971" name="Text Box 17"/>
            <p:cNvSpPr txBox="1">
              <a:spLocks noChangeArrowheads="1"/>
            </p:cNvSpPr>
            <p:nvPr/>
          </p:nvSpPr>
          <p:spPr bwMode="auto">
            <a:xfrm>
              <a:off x="3655" y="1776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Initial guess: </a:t>
              </a:r>
            </a:p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Estimate:</a:t>
              </a:r>
            </a:p>
          </p:txBody>
        </p:sp>
        <p:pic>
          <p:nvPicPr>
            <p:cNvPr id="40972" name="Picture 18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6" y="1848"/>
              <a:ext cx="16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3" name="Picture 19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080"/>
              <a:ext cx="92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2995613" y="2705100"/>
            <a:ext cx="1473200" cy="1422400"/>
            <a:chOff x="1775" y="1704"/>
            <a:chExt cx="928" cy="896"/>
          </a:xfrm>
        </p:grpSpPr>
        <p:sp>
          <p:nvSpPr>
            <p:cNvPr id="40967" name="Line 21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40968" name="Text Box 22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FF0000"/>
                  </a:solidFill>
                  <a:latin typeface="Arial" charset="0"/>
                </a:rPr>
                <a:t>estimate update</a:t>
              </a:r>
            </a:p>
          </p:txBody>
        </p:sp>
        <p:pic>
          <p:nvPicPr>
            <p:cNvPr id="40969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2273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pic>
        <p:nvPicPr>
          <p:cNvPr id="41987" name="Picture 3" descr="gradient-constraint4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838325"/>
            <a:ext cx="58404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085013" y="4886325"/>
            <a:ext cx="3159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b="0" i="1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4246563" y="4899025"/>
            <a:ext cx="4175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b="0" i="1">
                <a:solidFill>
                  <a:srgbClr val="000000"/>
                </a:solidFill>
              </a:rPr>
              <a:t>x</a:t>
            </a:r>
            <a:r>
              <a:rPr lang="en-US" b="0" baseline="-200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4367213" y="407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pic>
        <p:nvPicPr>
          <p:cNvPr id="41991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909763"/>
            <a:ext cx="23463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986194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Some Implementation Issues: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Warping is not easy (ensure that errors in warping are smaller than the estimate refinement) – but it is in MATLAB!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Often useful to low-pass filter the images before motion estimation (for better derivative estimation, and linear approximations to image intensity)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997727"/>
      </p:ext>
    </p:extLst>
  </p:cSld>
  <p:clrMapOvr>
    <a:masterClrMapping/>
  </p:clrMapOvr>
  <p:transition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026" descr="garden_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032500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102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Revisiting the small motion assumption</a:t>
            </a:r>
          </a:p>
        </p:txBody>
      </p:sp>
      <p:sp>
        <p:nvSpPr>
          <p:cNvPr id="516100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685800" y="5484813"/>
            <a:ext cx="8229600" cy="1220787"/>
          </a:xfrm>
        </p:spPr>
        <p:txBody>
          <a:bodyPr/>
          <a:lstStyle/>
          <a:p>
            <a:r>
              <a:rPr lang="en-US" sz="2000" dirty="0"/>
              <a:t>Is this motion small enough?</a:t>
            </a:r>
          </a:p>
          <a:p>
            <a:pPr lvl="1"/>
            <a:r>
              <a:rPr lang="en-US" sz="1800" dirty="0"/>
              <a:t>Probably not—it’s much larger than one pixel </a:t>
            </a:r>
          </a:p>
          <a:p>
            <a:pPr lvl="1"/>
            <a:r>
              <a:rPr lang="en-US" sz="1800" dirty="0"/>
              <a:t>How might we solve this problem?</a:t>
            </a:r>
          </a:p>
        </p:txBody>
      </p:sp>
    </p:spTree>
    <p:extLst>
      <p:ext uri="{BB962C8B-B14F-4D97-AF65-F5344CB8AC3E}">
        <p14:creationId xmlns:p14="http://schemas.microsoft.com/office/powerpoint/2010/main" val="59524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100" grpId="0" build="p" bldLvl="2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liasing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3116263"/>
            <a:ext cx="3227388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Aliasing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811213" y="1647825"/>
            <a:ext cx="7445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sz="2000" b="0">
                <a:solidFill>
                  <a:srgbClr val="000000"/>
                </a:solidFill>
                <a:latin typeface="Arial" charset="0"/>
              </a:rPr>
              <a:t>Temporal aliasing causes ambiguities in optical flow because images can have many pixels with the same intensity.</a:t>
            </a:r>
          </a:p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sz="2000" b="0">
                <a:solidFill>
                  <a:srgbClr val="000000"/>
                </a:solidFill>
                <a:latin typeface="Arial" charset="0"/>
              </a:rPr>
              <a:t>I.e., how do we know which ‘correspondence’ is correct? </a:t>
            </a:r>
          </a:p>
        </p:txBody>
      </p:sp>
      <p:pic>
        <p:nvPicPr>
          <p:cNvPr id="45061" name="Picture 5" descr="aliasing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3122613"/>
            <a:ext cx="3208338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231900" y="4943475"/>
            <a:ext cx="28336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sz="1800" b="0" i="1">
                <a:solidFill>
                  <a:srgbClr val="000000"/>
                </a:solidFill>
                <a:latin typeface="Arial" charset="0"/>
              </a:rPr>
              <a:t>nearest match is correct (no aliasing)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4940300" y="4943475"/>
            <a:ext cx="28336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sz="1800" b="0" i="1">
                <a:solidFill>
                  <a:srgbClr val="000000"/>
                </a:solidFill>
                <a:latin typeface="Arial" charset="0"/>
              </a:rPr>
              <a:t>nearest match is incorrect (aliasing)</a:t>
            </a:r>
          </a:p>
        </p:txBody>
      </p:sp>
      <p:sp>
        <p:nvSpPr>
          <p:cNvPr id="705544" name="Text Box 8"/>
          <p:cNvSpPr txBox="1">
            <a:spLocks noChangeArrowheads="1"/>
          </p:cNvSpPr>
          <p:nvPr/>
        </p:nvSpPr>
        <p:spPr bwMode="auto">
          <a:xfrm>
            <a:off x="811213" y="5638800"/>
            <a:ext cx="5583237" cy="409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  <a:defRPr/>
            </a:pPr>
            <a:r>
              <a:rPr lang="en-US" sz="2000" b="0">
                <a:solidFill>
                  <a:srgbClr val="000000"/>
                </a:solidFill>
                <a:latin typeface="Arial" pitchFamily="34" charset="0"/>
              </a:rPr>
              <a:t>To overcome aliasing: </a:t>
            </a:r>
            <a:r>
              <a:rPr lang="en-US" sz="20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coarse-to-fine estimation</a:t>
            </a:r>
            <a:r>
              <a:rPr lang="en-US" sz="2000" b="0">
                <a:solidFill>
                  <a:srgbClr val="000000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705545" name="Oval 9"/>
          <p:cNvSpPr>
            <a:spLocks noChangeAspect="1" noChangeArrowheads="1"/>
          </p:cNvSpPr>
          <p:nvPr/>
        </p:nvSpPr>
        <p:spPr bwMode="auto">
          <a:xfrm>
            <a:off x="1809750" y="4079875"/>
            <a:ext cx="55563" cy="555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705546" name="Oval 10"/>
          <p:cNvSpPr>
            <a:spLocks noChangeAspect="1" noChangeArrowheads="1"/>
          </p:cNvSpPr>
          <p:nvPr/>
        </p:nvSpPr>
        <p:spPr bwMode="auto">
          <a:xfrm>
            <a:off x="1892300" y="4079875"/>
            <a:ext cx="55563" cy="5556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  <a:buFontTx/>
              <a:buChar char="•"/>
            </a:pPr>
            <a:endParaRPr lang="en-US" sz="2000" b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05547" name="Oval 11"/>
          <p:cNvSpPr>
            <a:spLocks noChangeAspect="1" noChangeArrowheads="1"/>
          </p:cNvSpPr>
          <p:nvPr/>
        </p:nvSpPr>
        <p:spPr bwMode="auto">
          <a:xfrm>
            <a:off x="5326063" y="4079875"/>
            <a:ext cx="55562" cy="555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705548" name="Oval 12"/>
          <p:cNvSpPr>
            <a:spLocks noChangeAspect="1" noChangeArrowheads="1"/>
          </p:cNvSpPr>
          <p:nvPr/>
        </p:nvSpPr>
        <p:spPr bwMode="auto">
          <a:xfrm>
            <a:off x="5453063" y="4079875"/>
            <a:ext cx="55562" cy="5556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914900" y="3262313"/>
            <a:ext cx="1176338" cy="1204912"/>
            <a:chOff x="3096" y="1833"/>
            <a:chExt cx="741" cy="759"/>
          </a:xfrm>
        </p:grpSpPr>
        <p:sp>
          <p:nvSpPr>
            <p:cNvPr id="45078" name="Line 14"/>
            <p:cNvSpPr>
              <a:spLocks noChangeShapeType="1"/>
            </p:cNvSpPr>
            <p:nvPr/>
          </p:nvSpPr>
          <p:spPr bwMode="auto">
            <a:xfrm>
              <a:off x="3096" y="2592"/>
              <a:ext cx="288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45079" name="Text Box 15"/>
            <p:cNvSpPr txBox="1">
              <a:spLocks noChangeArrowheads="1"/>
            </p:cNvSpPr>
            <p:nvPr/>
          </p:nvSpPr>
          <p:spPr bwMode="auto">
            <a:xfrm>
              <a:off x="3111" y="1833"/>
              <a:ext cx="72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1600" b="0">
                  <a:solidFill>
                    <a:srgbClr val="990000"/>
                  </a:solidFill>
                  <a:latin typeface="Arial" charset="0"/>
                </a:rPr>
                <a:t>actual shift</a:t>
              </a:r>
            </a:p>
          </p:txBody>
        </p:sp>
        <p:sp>
          <p:nvSpPr>
            <p:cNvPr id="45080" name="Freeform 16"/>
            <p:cNvSpPr>
              <a:spLocks/>
            </p:cNvSpPr>
            <p:nvPr/>
          </p:nvSpPr>
          <p:spPr bwMode="auto">
            <a:xfrm rot="16516015" flipH="1">
              <a:off x="2995" y="2274"/>
              <a:ext cx="520" cy="70"/>
            </a:xfrm>
            <a:custGeom>
              <a:avLst/>
              <a:gdLst>
                <a:gd name="T0" fmla="*/ 0 w 704"/>
                <a:gd name="T1" fmla="*/ 40 h 121"/>
                <a:gd name="T2" fmla="*/ 205 w 704"/>
                <a:gd name="T3" fmla="*/ 3 h 121"/>
                <a:gd name="T4" fmla="*/ 384 w 704"/>
                <a:gd name="T5" fmla="*/ 22 h 121"/>
                <a:gd name="T6" fmla="*/ 0 60000 65536"/>
                <a:gd name="T7" fmla="*/ 0 60000 65536"/>
                <a:gd name="T8" fmla="*/ 0 60000 65536"/>
                <a:gd name="T9" fmla="*/ 0 w 704"/>
                <a:gd name="T10" fmla="*/ 0 h 121"/>
                <a:gd name="T11" fmla="*/ 704 w 704"/>
                <a:gd name="T12" fmla="*/ 121 h 1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21">
                  <a:moveTo>
                    <a:pt x="0" y="121"/>
                  </a:moveTo>
                  <a:cubicBezTo>
                    <a:pt x="129" y="69"/>
                    <a:pt x="259" y="18"/>
                    <a:pt x="376" y="9"/>
                  </a:cubicBezTo>
                  <a:cubicBezTo>
                    <a:pt x="493" y="0"/>
                    <a:pt x="598" y="32"/>
                    <a:pt x="704" y="65"/>
                  </a:cubicBezTo>
                </a:path>
              </a:pathLst>
            </a:custGeom>
            <a:noFill/>
            <a:ln w="19050" cap="flat" cmpd="sng">
              <a:solidFill>
                <a:srgbClr val="990000"/>
              </a:solidFill>
              <a:prstDash val="solid"/>
              <a:round/>
              <a:headEnd type="none" w="med" len="med"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341938" y="4106863"/>
            <a:ext cx="2089150" cy="598487"/>
            <a:chOff x="3365" y="2365"/>
            <a:chExt cx="1316" cy="377"/>
          </a:xfrm>
        </p:grpSpPr>
        <p:sp>
          <p:nvSpPr>
            <p:cNvPr id="45075" name="Line 18"/>
            <p:cNvSpPr>
              <a:spLocks noChangeShapeType="1"/>
            </p:cNvSpPr>
            <p:nvPr/>
          </p:nvSpPr>
          <p:spPr bwMode="auto">
            <a:xfrm>
              <a:off x="3370" y="2365"/>
              <a:ext cx="92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45076" name="Text Box 19"/>
            <p:cNvSpPr txBox="1">
              <a:spLocks noChangeArrowheads="1"/>
            </p:cNvSpPr>
            <p:nvPr/>
          </p:nvSpPr>
          <p:spPr bwMode="auto">
            <a:xfrm>
              <a:off x="3741" y="2524"/>
              <a:ext cx="94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1600" b="0">
                  <a:solidFill>
                    <a:srgbClr val="990000"/>
                  </a:solidFill>
                  <a:latin typeface="Arial" charset="0"/>
                </a:rPr>
                <a:t>estimated shift</a:t>
              </a:r>
            </a:p>
          </p:txBody>
        </p:sp>
        <p:sp>
          <p:nvSpPr>
            <p:cNvPr id="45077" name="Freeform 20"/>
            <p:cNvSpPr>
              <a:spLocks/>
            </p:cNvSpPr>
            <p:nvPr/>
          </p:nvSpPr>
          <p:spPr bwMode="auto">
            <a:xfrm rot="2531935" flipH="1" flipV="1">
              <a:off x="3365" y="2486"/>
              <a:ext cx="422" cy="121"/>
            </a:xfrm>
            <a:custGeom>
              <a:avLst/>
              <a:gdLst>
                <a:gd name="T0" fmla="*/ 0 w 704"/>
                <a:gd name="T1" fmla="*/ 121 h 121"/>
                <a:gd name="T2" fmla="*/ 135 w 704"/>
                <a:gd name="T3" fmla="*/ 9 h 121"/>
                <a:gd name="T4" fmla="*/ 253 w 704"/>
                <a:gd name="T5" fmla="*/ 65 h 121"/>
                <a:gd name="T6" fmla="*/ 0 60000 65536"/>
                <a:gd name="T7" fmla="*/ 0 60000 65536"/>
                <a:gd name="T8" fmla="*/ 0 60000 65536"/>
                <a:gd name="T9" fmla="*/ 0 w 704"/>
                <a:gd name="T10" fmla="*/ 0 h 121"/>
                <a:gd name="T11" fmla="*/ 704 w 704"/>
                <a:gd name="T12" fmla="*/ 121 h 1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21">
                  <a:moveTo>
                    <a:pt x="0" y="121"/>
                  </a:moveTo>
                  <a:cubicBezTo>
                    <a:pt x="129" y="69"/>
                    <a:pt x="259" y="18"/>
                    <a:pt x="376" y="9"/>
                  </a:cubicBezTo>
                  <a:cubicBezTo>
                    <a:pt x="493" y="0"/>
                    <a:pt x="598" y="32"/>
                    <a:pt x="704" y="65"/>
                  </a:cubicBezTo>
                </a:path>
              </a:pathLst>
            </a:custGeom>
            <a:noFill/>
            <a:ln w="19050" cap="flat" cmpd="sng">
              <a:solidFill>
                <a:srgbClr val="990000"/>
              </a:solidFill>
              <a:prstDash val="solid"/>
              <a:round/>
              <a:headEnd type="none" w="med" len="med"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</p:grpSp>
      <p:pic>
        <p:nvPicPr>
          <p:cNvPr id="45071" name="Picture 2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2" name="Picture 2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1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3" name="Picture 2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4" name="Picture 24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6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543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44" grpId="0" autoUpdateAnimBg="0"/>
      <p:bldP spid="705545" grpId="0" animBg="1"/>
      <p:bldP spid="705546" grpId="0" animBg="1" autoUpdateAnimBg="0"/>
      <p:bldP spid="705547" grpId="0" animBg="1"/>
      <p:bldP spid="70554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Reduce the resolution!</a:t>
            </a:r>
          </a:p>
        </p:txBody>
      </p:sp>
      <p:pic>
        <p:nvPicPr>
          <p:cNvPr id="46083" name="Picture 3" descr="garden_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3659188"/>
            <a:ext cx="3656013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garden_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990600"/>
            <a:ext cx="36560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5" descr="garden_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990600"/>
            <a:ext cx="3656013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6" descr="garden_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3595688"/>
            <a:ext cx="3656013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9147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5229225" y="4886325"/>
            <a:ext cx="3609975" cy="1203325"/>
            <a:chOff x="3289" y="3273"/>
            <a:chExt cx="2274" cy="758"/>
          </a:xfrm>
        </p:grpSpPr>
        <p:sp>
          <p:nvSpPr>
            <p:cNvPr id="57382" name="AutoShape 3"/>
            <p:cNvSpPr>
              <a:spLocks noChangeAspect="1" noChangeArrowheads="1"/>
            </p:cNvSpPr>
            <p:nvPr/>
          </p:nvSpPr>
          <p:spPr bwMode="auto">
            <a:xfrm>
              <a:off x="3289" y="3273"/>
              <a:ext cx="2274" cy="758"/>
            </a:xfrm>
            <a:prstGeom prst="parallelogram">
              <a:avLst>
                <a:gd name="adj" fmla="val 7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83" name="Text Box 4"/>
            <p:cNvSpPr txBox="1">
              <a:spLocks noChangeArrowheads="1"/>
            </p:cNvSpPr>
            <p:nvPr/>
          </p:nvSpPr>
          <p:spPr bwMode="auto">
            <a:xfrm>
              <a:off x="4116" y="3566"/>
              <a:ext cx="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dirty="0">
                  <a:latin typeface="Times New Roman" pitchFamily="18" charset="0"/>
                </a:rPr>
                <a:t>image 2</a:t>
              </a:r>
            </a:p>
          </p:txBody>
        </p:sp>
      </p:grpSp>
      <p:grpSp>
        <p:nvGrpSpPr>
          <p:cNvPr id="57347" name="Group 5"/>
          <p:cNvGrpSpPr>
            <a:grpSpLocks/>
          </p:cNvGrpSpPr>
          <p:nvPr/>
        </p:nvGrpSpPr>
        <p:grpSpPr bwMode="auto">
          <a:xfrm>
            <a:off x="228600" y="4906963"/>
            <a:ext cx="3606800" cy="1203325"/>
            <a:chOff x="176" y="3286"/>
            <a:chExt cx="2272" cy="758"/>
          </a:xfrm>
        </p:grpSpPr>
        <p:sp>
          <p:nvSpPr>
            <p:cNvPr id="57380" name="AutoShape 6"/>
            <p:cNvSpPr>
              <a:spLocks noChangeAspect="1" noChangeArrowheads="1"/>
            </p:cNvSpPr>
            <p:nvPr/>
          </p:nvSpPr>
          <p:spPr bwMode="auto">
            <a:xfrm>
              <a:off x="176" y="3286"/>
              <a:ext cx="2272" cy="758"/>
            </a:xfrm>
            <a:prstGeom prst="parallelogram">
              <a:avLst>
                <a:gd name="adj" fmla="val 74934"/>
              </a:avLst>
            </a:prstGeom>
            <a:solidFill>
              <a:srgbClr val="00B05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81" name="Text Box 7"/>
            <p:cNvSpPr txBox="1">
              <a:spLocks noChangeArrowheads="1"/>
            </p:cNvSpPr>
            <p:nvPr/>
          </p:nvSpPr>
          <p:spPr bwMode="auto">
            <a:xfrm>
              <a:off x="887" y="3557"/>
              <a:ext cx="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dirty="0">
                  <a:latin typeface="Times New Roman" pitchFamily="18" charset="0"/>
                </a:rPr>
                <a:t>image 1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71450" y="1143000"/>
            <a:ext cx="8743950" cy="5321300"/>
            <a:chOff x="124" y="916"/>
            <a:chExt cx="5508" cy="3352"/>
          </a:xfrm>
        </p:grpSpPr>
        <p:grpSp>
          <p:nvGrpSpPr>
            <p:cNvPr id="57355" name="Group 9"/>
            <p:cNvGrpSpPr>
              <a:grpSpLocks/>
            </p:cNvGrpSpPr>
            <p:nvPr/>
          </p:nvGrpSpPr>
          <p:grpSpPr bwMode="auto">
            <a:xfrm>
              <a:off x="124" y="916"/>
              <a:ext cx="5508" cy="3352"/>
              <a:chOff x="124" y="916"/>
              <a:chExt cx="5508" cy="3352"/>
            </a:xfrm>
          </p:grpSpPr>
          <p:grpSp>
            <p:nvGrpSpPr>
              <p:cNvPr id="57358" name="Group 10"/>
              <p:cNvGrpSpPr>
                <a:grpSpLocks/>
              </p:cNvGrpSpPr>
              <p:nvPr/>
            </p:nvGrpSpPr>
            <p:grpSpPr bwMode="auto">
              <a:xfrm>
                <a:off x="124" y="931"/>
                <a:ext cx="2332" cy="3337"/>
                <a:chOff x="124" y="931"/>
                <a:chExt cx="2332" cy="3337"/>
              </a:xfrm>
            </p:grpSpPr>
            <p:grpSp>
              <p:nvGrpSpPr>
                <p:cNvPr id="57370" name="Group 11"/>
                <p:cNvGrpSpPr>
                  <a:grpSpLocks/>
                </p:cNvGrpSpPr>
                <p:nvPr/>
              </p:nvGrpSpPr>
              <p:grpSpPr bwMode="auto">
                <a:xfrm>
                  <a:off x="124" y="931"/>
                  <a:ext cx="2308" cy="3113"/>
                  <a:chOff x="124" y="931"/>
                  <a:chExt cx="2308" cy="3113"/>
                </a:xfrm>
              </p:grpSpPr>
              <p:sp>
                <p:nvSpPr>
                  <p:cNvPr id="57372" name="Line 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4" y="931"/>
                    <a:ext cx="933" cy="308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73" name="Line 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59" y="938"/>
                    <a:ext cx="1305" cy="23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74" name="Line 1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78" y="972"/>
                    <a:ext cx="394" cy="23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75" name="AutoShap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0" y="3286"/>
                    <a:ext cx="2272" cy="758"/>
                  </a:xfrm>
                  <a:prstGeom prst="parallelogram">
                    <a:avLst>
                      <a:gd name="adj" fmla="val 74934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76" name="AutoShape 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22" y="2095"/>
                    <a:ext cx="1090" cy="318"/>
                  </a:xfrm>
                  <a:prstGeom prst="parallelogram">
                    <a:avLst>
                      <a:gd name="adj" fmla="val 85692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77" name="AutoShap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3" y="2626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78" name="AutoShape 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7" y="1576"/>
                    <a:ext cx="644" cy="188"/>
                  </a:xfrm>
                  <a:prstGeom prst="parallelogram">
                    <a:avLst>
                      <a:gd name="adj" fmla="val 8563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79" name="Line 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63" y="938"/>
                    <a:ext cx="754" cy="3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737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36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sz="2000"/>
                    <a:t>Gaussian pyramid of image 1</a:t>
                  </a:r>
                </a:p>
              </p:txBody>
            </p:sp>
          </p:grpSp>
          <p:grpSp>
            <p:nvGrpSpPr>
              <p:cNvPr id="57359" name="Group 21"/>
              <p:cNvGrpSpPr>
                <a:grpSpLocks/>
              </p:cNvGrpSpPr>
              <p:nvPr/>
            </p:nvGrpSpPr>
            <p:grpSpPr bwMode="auto">
              <a:xfrm>
                <a:off x="3289" y="916"/>
                <a:ext cx="2343" cy="3352"/>
                <a:chOff x="3289" y="916"/>
                <a:chExt cx="2343" cy="3352"/>
              </a:xfrm>
            </p:grpSpPr>
            <p:grpSp>
              <p:nvGrpSpPr>
                <p:cNvPr id="57360" name="Group 22"/>
                <p:cNvGrpSpPr>
                  <a:grpSpLocks/>
                </p:cNvGrpSpPr>
                <p:nvPr/>
              </p:nvGrpSpPr>
              <p:grpSpPr bwMode="auto">
                <a:xfrm>
                  <a:off x="3289" y="916"/>
                  <a:ext cx="2274" cy="3115"/>
                  <a:chOff x="3289" y="916"/>
                  <a:chExt cx="2274" cy="3115"/>
                </a:xfrm>
              </p:grpSpPr>
              <p:sp>
                <p:nvSpPr>
                  <p:cNvPr id="57362" name="Line 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301" y="916"/>
                    <a:ext cx="934" cy="30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63" name="Line 2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37" y="923"/>
                    <a:ext cx="1306" cy="233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64" name="Line 2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854" y="957"/>
                    <a:ext cx="396" cy="23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65" name="AutoShape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3273"/>
                    <a:ext cx="2274" cy="758"/>
                  </a:xfrm>
                  <a:prstGeom prst="parallelogram">
                    <a:avLst>
                      <a:gd name="adj" fmla="val 75000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66" name="AutoShape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0" y="2081"/>
                    <a:ext cx="1091" cy="317"/>
                  </a:xfrm>
                  <a:prstGeom prst="parallelogram">
                    <a:avLst>
                      <a:gd name="adj" fmla="val 86041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67" name="AutoShape 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72" y="2612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68" name="AutoShap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65" y="1562"/>
                    <a:ext cx="643" cy="186"/>
                  </a:xfrm>
                  <a:prstGeom prst="parallelogram">
                    <a:avLst>
                      <a:gd name="adj" fmla="val 86425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69" name="Line 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41" y="923"/>
                    <a:ext cx="754" cy="309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736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412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sz="2000"/>
                    <a:t>Gaussian pyramid of image 2</a:t>
                  </a:r>
                </a:p>
              </p:txBody>
            </p:sp>
          </p:grpSp>
        </p:grpSp>
        <p:sp>
          <p:nvSpPr>
            <p:cNvPr id="57356" name="Text Box 32"/>
            <p:cNvSpPr txBox="1">
              <a:spLocks noChangeArrowheads="1"/>
            </p:cNvSpPr>
            <p:nvPr/>
          </p:nvSpPr>
          <p:spPr bwMode="auto">
            <a:xfrm>
              <a:off x="4124" y="3580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/>
                <a:t>image 2</a:t>
              </a:r>
            </a:p>
          </p:txBody>
        </p:sp>
        <p:sp>
          <p:nvSpPr>
            <p:cNvPr id="57357" name="Text Box 33"/>
            <p:cNvSpPr txBox="1">
              <a:spLocks noChangeArrowheads="1"/>
            </p:cNvSpPr>
            <p:nvPr/>
          </p:nvSpPr>
          <p:spPr bwMode="auto">
            <a:xfrm>
              <a:off x="887" y="3571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/>
                <a:t>image 1</a:t>
              </a:r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3951288" y="2043113"/>
            <a:ext cx="1724025" cy="3602037"/>
            <a:chOff x="2489" y="1482"/>
            <a:chExt cx="1086" cy="2269"/>
          </a:xfrm>
        </p:grpSpPr>
        <p:sp>
          <p:nvSpPr>
            <p:cNvPr id="57351" name="Text Box 35"/>
            <p:cNvSpPr txBox="1">
              <a:spLocks noChangeArrowheads="1"/>
            </p:cNvSpPr>
            <p:nvPr/>
          </p:nvSpPr>
          <p:spPr bwMode="auto">
            <a:xfrm>
              <a:off x="2489" y="3482"/>
              <a:ext cx="95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i="1">
                  <a:solidFill>
                    <a:srgbClr val="D60093"/>
                  </a:solidFill>
                  <a:latin typeface="Times New Roman" pitchFamily="18" charset="0"/>
                </a:rPr>
                <a:t>u=10 pixels</a:t>
              </a:r>
              <a:endParaRPr lang="en-US" sz="2200">
                <a:latin typeface="Times New Roman" pitchFamily="18" charset="0"/>
              </a:endParaRPr>
            </a:p>
          </p:txBody>
        </p:sp>
        <p:sp>
          <p:nvSpPr>
            <p:cNvPr id="57352" name="Text Box 36"/>
            <p:cNvSpPr txBox="1">
              <a:spLocks noChangeArrowheads="1"/>
            </p:cNvSpPr>
            <p:nvPr/>
          </p:nvSpPr>
          <p:spPr bwMode="auto">
            <a:xfrm>
              <a:off x="2489" y="2658"/>
              <a:ext cx="86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i="1">
                  <a:solidFill>
                    <a:srgbClr val="D60093"/>
                  </a:solidFill>
                  <a:latin typeface="Times New Roman" pitchFamily="18" charset="0"/>
                </a:rPr>
                <a:t>u=5 pixels</a:t>
              </a:r>
              <a:endParaRPr lang="en-US" sz="2200">
                <a:latin typeface="Times New Roman" pitchFamily="18" charset="0"/>
              </a:endParaRPr>
            </a:p>
          </p:txBody>
        </p:sp>
        <p:sp>
          <p:nvSpPr>
            <p:cNvPr id="57353" name="Text Box 37"/>
            <p:cNvSpPr txBox="1">
              <a:spLocks noChangeArrowheads="1"/>
            </p:cNvSpPr>
            <p:nvPr/>
          </p:nvSpPr>
          <p:spPr bwMode="auto">
            <a:xfrm>
              <a:off x="2489" y="2026"/>
              <a:ext cx="99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i="1">
                  <a:solidFill>
                    <a:srgbClr val="D60093"/>
                  </a:solidFill>
                  <a:latin typeface="Times New Roman" pitchFamily="18" charset="0"/>
                </a:rPr>
                <a:t>u=2.5 pixels</a:t>
              </a:r>
              <a:endParaRPr lang="en-US" sz="2200">
                <a:latin typeface="Times New Roman" pitchFamily="18" charset="0"/>
              </a:endParaRPr>
            </a:p>
          </p:txBody>
        </p:sp>
        <p:sp>
          <p:nvSpPr>
            <p:cNvPr id="57354" name="Text Box 38"/>
            <p:cNvSpPr txBox="1">
              <a:spLocks noChangeArrowheads="1"/>
            </p:cNvSpPr>
            <p:nvPr/>
          </p:nvSpPr>
          <p:spPr bwMode="auto">
            <a:xfrm>
              <a:off x="2489" y="1482"/>
              <a:ext cx="108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i="1">
                  <a:solidFill>
                    <a:srgbClr val="D60093"/>
                  </a:solidFill>
                  <a:latin typeface="Times New Roman" pitchFamily="18" charset="0"/>
                </a:rPr>
                <a:t>u=1.25 pixels</a:t>
              </a:r>
              <a:endParaRPr lang="en-US" sz="2200">
                <a:latin typeface="Times New Roman" pitchFamily="18" charset="0"/>
              </a:endParaRPr>
            </a:p>
          </p:txBody>
        </p:sp>
      </p:grpSp>
      <p:sp>
        <p:nvSpPr>
          <p:cNvPr id="57350" name="Rectangle 3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Coarse-to-fine optical flow estimation</a:t>
            </a:r>
          </a:p>
        </p:txBody>
      </p:sp>
    </p:spTree>
    <p:extLst>
      <p:ext uri="{BB962C8B-B14F-4D97-AF65-F5344CB8AC3E}">
        <p14:creationId xmlns:p14="http://schemas.microsoft.com/office/powerpoint/2010/main" val="177006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/>
          <p:cNvGrpSpPr>
            <a:grpSpLocks/>
          </p:cNvGrpSpPr>
          <p:nvPr/>
        </p:nvGrpSpPr>
        <p:grpSpPr bwMode="auto">
          <a:xfrm>
            <a:off x="5221288" y="4884738"/>
            <a:ext cx="3609975" cy="1203325"/>
            <a:chOff x="3289" y="3273"/>
            <a:chExt cx="2274" cy="758"/>
          </a:xfrm>
        </p:grpSpPr>
        <p:sp>
          <p:nvSpPr>
            <p:cNvPr id="58414" name="AutoShape 3"/>
            <p:cNvSpPr>
              <a:spLocks noChangeAspect="1" noChangeArrowheads="1"/>
            </p:cNvSpPr>
            <p:nvPr/>
          </p:nvSpPr>
          <p:spPr bwMode="auto">
            <a:xfrm>
              <a:off x="3289" y="3273"/>
              <a:ext cx="2274" cy="758"/>
            </a:xfrm>
            <a:prstGeom prst="parallelogram">
              <a:avLst>
                <a:gd name="adj" fmla="val 7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15" name="Text Box 4"/>
            <p:cNvSpPr txBox="1">
              <a:spLocks noChangeArrowheads="1"/>
            </p:cNvSpPr>
            <p:nvPr/>
          </p:nvSpPr>
          <p:spPr bwMode="auto">
            <a:xfrm>
              <a:off x="4116" y="3566"/>
              <a:ext cx="562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>
                  <a:latin typeface="Times New Roman" pitchFamily="18" charset="0"/>
                </a:rPr>
                <a:t>image I</a:t>
              </a:r>
            </a:p>
          </p:txBody>
        </p:sp>
      </p:grpSp>
      <p:grpSp>
        <p:nvGrpSpPr>
          <p:cNvPr id="58371" name="Group 5"/>
          <p:cNvGrpSpPr>
            <a:grpSpLocks/>
          </p:cNvGrpSpPr>
          <p:nvPr/>
        </p:nvGrpSpPr>
        <p:grpSpPr bwMode="auto">
          <a:xfrm>
            <a:off x="177800" y="4905375"/>
            <a:ext cx="3606800" cy="1203325"/>
            <a:chOff x="112" y="3286"/>
            <a:chExt cx="2272" cy="758"/>
          </a:xfrm>
        </p:grpSpPr>
        <p:sp>
          <p:nvSpPr>
            <p:cNvPr id="58412" name="AutoShape 6"/>
            <p:cNvSpPr>
              <a:spLocks noChangeAspect="1" noChangeArrowheads="1"/>
            </p:cNvSpPr>
            <p:nvPr/>
          </p:nvSpPr>
          <p:spPr bwMode="auto">
            <a:xfrm>
              <a:off x="112" y="3286"/>
              <a:ext cx="2272" cy="758"/>
            </a:xfrm>
            <a:prstGeom prst="parallelogram">
              <a:avLst>
                <a:gd name="adj" fmla="val 7493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13" name="Text Box 7"/>
            <p:cNvSpPr txBox="1">
              <a:spLocks noChangeArrowheads="1"/>
            </p:cNvSpPr>
            <p:nvPr/>
          </p:nvSpPr>
          <p:spPr bwMode="auto">
            <a:xfrm>
              <a:off x="887" y="3557"/>
              <a:ext cx="582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>
                  <a:latin typeface="Times New Roman" pitchFamily="18" charset="0"/>
                </a:rPr>
                <a:t>image J</a:t>
              </a:r>
            </a:p>
          </p:txBody>
        </p:sp>
      </p:grpSp>
      <p:grpSp>
        <p:nvGrpSpPr>
          <p:cNvPr id="58372" name="Group 8"/>
          <p:cNvGrpSpPr>
            <a:grpSpLocks/>
          </p:cNvGrpSpPr>
          <p:nvPr/>
        </p:nvGrpSpPr>
        <p:grpSpPr bwMode="auto">
          <a:xfrm>
            <a:off x="177800" y="1143000"/>
            <a:ext cx="8763000" cy="5321300"/>
            <a:chOff x="112" y="916"/>
            <a:chExt cx="5520" cy="3352"/>
          </a:xfrm>
        </p:grpSpPr>
        <p:grpSp>
          <p:nvGrpSpPr>
            <p:cNvPr id="58387" name="Group 9"/>
            <p:cNvGrpSpPr>
              <a:grpSpLocks/>
            </p:cNvGrpSpPr>
            <p:nvPr/>
          </p:nvGrpSpPr>
          <p:grpSpPr bwMode="auto">
            <a:xfrm>
              <a:off x="112" y="916"/>
              <a:ext cx="5520" cy="3352"/>
              <a:chOff x="112" y="916"/>
              <a:chExt cx="5520" cy="3352"/>
            </a:xfrm>
          </p:grpSpPr>
          <p:grpSp>
            <p:nvGrpSpPr>
              <p:cNvPr id="58390" name="Group 10"/>
              <p:cNvGrpSpPr>
                <a:grpSpLocks/>
              </p:cNvGrpSpPr>
              <p:nvPr/>
            </p:nvGrpSpPr>
            <p:grpSpPr bwMode="auto">
              <a:xfrm>
                <a:off x="112" y="931"/>
                <a:ext cx="2344" cy="3337"/>
                <a:chOff x="112" y="931"/>
                <a:chExt cx="2344" cy="3337"/>
              </a:xfrm>
            </p:grpSpPr>
            <p:grpSp>
              <p:nvGrpSpPr>
                <p:cNvPr id="58402" name="Group 11"/>
                <p:cNvGrpSpPr>
                  <a:grpSpLocks/>
                </p:cNvGrpSpPr>
                <p:nvPr/>
              </p:nvGrpSpPr>
              <p:grpSpPr bwMode="auto">
                <a:xfrm>
                  <a:off x="112" y="931"/>
                  <a:ext cx="2272" cy="3113"/>
                  <a:chOff x="112" y="931"/>
                  <a:chExt cx="2272" cy="3113"/>
                </a:xfrm>
              </p:grpSpPr>
              <p:sp>
                <p:nvSpPr>
                  <p:cNvPr id="58404" name="Line 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4" y="931"/>
                    <a:ext cx="933" cy="308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405" name="Line 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59" y="938"/>
                    <a:ext cx="1305" cy="23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406" name="Line 1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78" y="972"/>
                    <a:ext cx="394" cy="23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407" name="AutoShap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2" y="3286"/>
                    <a:ext cx="2272" cy="758"/>
                  </a:xfrm>
                  <a:prstGeom prst="parallelogram">
                    <a:avLst>
                      <a:gd name="adj" fmla="val 74934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08" name="AutoShape 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22" y="2095"/>
                    <a:ext cx="1090" cy="318"/>
                  </a:xfrm>
                  <a:prstGeom prst="parallelogram">
                    <a:avLst>
                      <a:gd name="adj" fmla="val 85692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09" name="AutoShap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3" y="2626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10" name="AutoShape 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7" y="1576"/>
                    <a:ext cx="644" cy="188"/>
                  </a:xfrm>
                  <a:prstGeom prst="parallelogram">
                    <a:avLst>
                      <a:gd name="adj" fmla="val 8563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11" name="Line 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63" y="938"/>
                    <a:ext cx="754" cy="3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840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36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sz="2000"/>
                    <a:t>Gaussian pyramid of image 1</a:t>
                  </a:r>
                </a:p>
              </p:txBody>
            </p:sp>
          </p:grpSp>
          <p:grpSp>
            <p:nvGrpSpPr>
              <p:cNvPr id="58391" name="Group 21"/>
              <p:cNvGrpSpPr>
                <a:grpSpLocks/>
              </p:cNvGrpSpPr>
              <p:nvPr/>
            </p:nvGrpSpPr>
            <p:grpSpPr bwMode="auto">
              <a:xfrm>
                <a:off x="3289" y="916"/>
                <a:ext cx="2343" cy="3352"/>
                <a:chOff x="3289" y="916"/>
                <a:chExt cx="2343" cy="3352"/>
              </a:xfrm>
            </p:grpSpPr>
            <p:grpSp>
              <p:nvGrpSpPr>
                <p:cNvPr id="58392" name="Group 22"/>
                <p:cNvGrpSpPr>
                  <a:grpSpLocks/>
                </p:cNvGrpSpPr>
                <p:nvPr/>
              </p:nvGrpSpPr>
              <p:grpSpPr bwMode="auto">
                <a:xfrm>
                  <a:off x="3289" y="916"/>
                  <a:ext cx="2274" cy="3115"/>
                  <a:chOff x="3289" y="916"/>
                  <a:chExt cx="2274" cy="3115"/>
                </a:xfrm>
              </p:grpSpPr>
              <p:sp>
                <p:nvSpPr>
                  <p:cNvPr id="58394" name="Line 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301" y="916"/>
                    <a:ext cx="934" cy="30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395" name="Line 2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37" y="923"/>
                    <a:ext cx="1306" cy="233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396" name="Line 2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854" y="957"/>
                    <a:ext cx="396" cy="23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397" name="AutoShape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3273"/>
                    <a:ext cx="2274" cy="758"/>
                  </a:xfrm>
                  <a:prstGeom prst="parallelogram">
                    <a:avLst>
                      <a:gd name="adj" fmla="val 75000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398" name="AutoShape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0" y="2081"/>
                    <a:ext cx="1091" cy="317"/>
                  </a:xfrm>
                  <a:prstGeom prst="parallelogram">
                    <a:avLst>
                      <a:gd name="adj" fmla="val 86041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399" name="AutoShape 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72" y="2612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00" name="AutoShap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65" y="1562"/>
                    <a:ext cx="643" cy="186"/>
                  </a:xfrm>
                  <a:prstGeom prst="parallelogram">
                    <a:avLst>
                      <a:gd name="adj" fmla="val 86425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01" name="Line 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41" y="923"/>
                    <a:ext cx="754" cy="309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8393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412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sz="2000"/>
                    <a:t>Gaussian pyramid of image 2</a:t>
                  </a:r>
                </a:p>
              </p:txBody>
            </p:sp>
          </p:grpSp>
        </p:grpSp>
        <p:sp>
          <p:nvSpPr>
            <p:cNvPr id="58388" name="Text Box 32"/>
            <p:cNvSpPr txBox="1">
              <a:spLocks noChangeArrowheads="1"/>
            </p:cNvSpPr>
            <p:nvPr/>
          </p:nvSpPr>
          <p:spPr bwMode="auto">
            <a:xfrm>
              <a:off x="4124" y="3580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/>
                <a:t>image 2</a:t>
              </a:r>
            </a:p>
          </p:txBody>
        </p:sp>
        <p:sp>
          <p:nvSpPr>
            <p:cNvPr id="58389" name="Text Box 33"/>
            <p:cNvSpPr txBox="1">
              <a:spLocks noChangeArrowheads="1"/>
            </p:cNvSpPr>
            <p:nvPr/>
          </p:nvSpPr>
          <p:spPr bwMode="auto">
            <a:xfrm>
              <a:off x="887" y="3571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/>
                <a:t>image 1</a:t>
              </a:r>
            </a:p>
          </p:txBody>
        </p:sp>
      </p:grpSp>
      <p:sp>
        <p:nvSpPr>
          <p:cNvPr id="58373" name="Rectangle 3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Coarse-to-fine optical flow estimation</a:t>
            </a:r>
          </a:p>
        </p:txBody>
      </p:sp>
      <p:sp>
        <p:nvSpPr>
          <p:cNvPr id="58374" name="Text Box 35"/>
          <p:cNvSpPr txBox="1">
            <a:spLocks noChangeArrowheads="1"/>
          </p:cNvSpPr>
          <p:nvPr/>
        </p:nvSpPr>
        <p:spPr bwMode="auto">
          <a:xfrm>
            <a:off x="3276600" y="2187575"/>
            <a:ext cx="1974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 b="0"/>
              <a:t>run iterative L-K</a:t>
            </a:r>
          </a:p>
        </p:txBody>
      </p:sp>
      <p:sp>
        <p:nvSpPr>
          <p:cNvPr id="58375" name="Line 36"/>
          <p:cNvSpPr>
            <a:spLocks noChangeShapeType="1"/>
          </p:cNvSpPr>
          <p:nvPr/>
        </p:nvSpPr>
        <p:spPr bwMode="auto">
          <a:xfrm>
            <a:off x="2362200" y="2463800"/>
            <a:ext cx="835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Line 37"/>
          <p:cNvSpPr>
            <a:spLocks noChangeShapeType="1"/>
          </p:cNvSpPr>
          <p:nvPr/>
        </p:nvSpPr>
        <p:spPr bwMode="auto">
          <a:xfrm flipH="1">
            <a:off x="5334000" y="2463800"/>
            <a:ext cx="8905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2670175" y="3178175"/>
            <a:ext cx="3273425" cy="396875"/>
            <a:chOff x="1682" y="2198"/>
            <a:chExt cx="2062" cy="250"/>
          </a:xfrm>
        </p:grpSpPr>
        <p:sp>
          <p:nvSpPr>
            <p:cNvPr id="58384" name="Line 39"/>
            <p:cNvSpPr>
              <a:spLocks noChangeShapeType="1"/>
            </p:cNvSpPr>
            <p:nvPr/>
          </p:nvSpPr>
          <p:spPr bwMode="auto">
            <a:xfrm>
              <a:off x="1682" y="2304"/>
              <a:ext cx="3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5" name="Line 40"/>
            <p:cNvSpPr>
              <a:spLocks noChangeShapeType="1"/>
            </p:cNvSpPr>
            <p:nvPr/>
          </p:nvSpPr>
          <p:spPr bwMode="auto">
            <a:xfrm>
              <a:off x="3360" y="2304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6" name="Text Box 41"/>
            <p:cNvSpPr txBox="1">
              <a:spLocks noChangeArrowheads="1"/>
            </p:cNvSpPr>
            <p:nvPr/>
          </p:nvSpPr>
          <p:spPr bwMode="auto">
            <a:xfrm>
              <a:off x="2068" y="2198"/>
              <a:ext cx="12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 b="0"/>
                <a:t>run iterative L-K</a:t>
              </a:r>
            </a:p>
          </p:txBody>
        </p:sp>
      </p:grpSp>
      <p:grpSp>
        <p:nvGrpSpPr>
          <p:cNvPr id="11" name="Group 42"/>
          <p:cNvGrpSpPr>
            <a:grpSpLocks/>
          </p:cNvGrpSpPr>
          <p:nvPr/>
        </p:nvGrpSpPr>
        <p:grpSpPr bwMode="auto">
          <a:xfrm>
            <a:off x="4191000" y="2584450"/>
            <a:ext cx="2152650" cy="593725"/>
            <a:chOff x="2640" y="1824"/>
            <a:chExt cx="1356" cy="374"/>
          </a:xfrm>
        </p:grpSpPr>
        <p:sp>
          <p:nvSpPr>
            <p:cNvPr id="58382" name="Line 43"/>
            <p:cNvSpPr>
              <a:spLocks noChangeShapeType="1"/>
            </p:cNvSpPr>
            <p:nvPr/>
          </p:nvSpPr>
          <p:spPr bwMode="auto">
            <a:xfrm>
              <a:off x="2640" y="1824"/>
              <a:ext cx="0" cy="3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3" name="Text Box 44"/>
            <p:cNvSpPr txBox="1">
              <a:spLocks noChangeArrowheads="1"/>
            </p:cNvSpPr>
            <p:nvPr/>
          </p:nvSpPr>
          <p:spPr bwMode="auto">
            <a:xfrm>
              <a:off x="2644" y="1862"/>
              <a:ext cx="13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 b="0"/>
                <a:t>warp &amp; upsample</a:t>
              </a:r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4191000" y="3498850"/>
            <a:ext cx="303213" cy="685800"/>
            <a:chOff x="2640" y="2400"/>
            <a:chExt cx="191" cy="432"/>
          </a:xfrm>
        </p:grpSpPr>
        <p:sp>
          <p:nvSpPr>
            <p:cNvPr id="58380" name="Line 46"/>
            <p:cNvSpPr>
              <a:spLocks noChangeShapeType="1"/>
            </p:cNvSpPr>
            <p:nvPr/>
          </p:nvSpPr>
          <p:spPr bwMode="auto">
            <a:xfrm>
              <a:off x="2640" y="2458"/>
              <a:ext cx="0" cy="3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1" name="Text Box 47"/>
            <p:cNvSpPr txBox="1">
              <a:spLocks noChangeArrowheads="1"/>
            </p:cNvSpPr>
            <p:nvPr/>
          </p:nvSpPr>
          <p:spPr bwMode="auto">
            <a:xfrm>
              <a:off x="2688" y="2400"/>
              <a:ext cx="14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1200"/>
                <a:t>.</a:t>
              </a:r>
            </a:p>
            <a:p>
              <a:r>
                <a:rPr lang="en-US" sz="1200"/>
                <a:t>.</a:t>
              </a:r>
            </a:p>
            <a:p>
              <a:r>
                <a:rPr lang="en-US" sz="120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6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Results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31863"/>
            <a:ext cx="762317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5195888" y="6613525"/>
            <a:ext cx="39481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* From Khurram Hassan-Shafique </a:t>
            </a:r>
            <a:r>
              <a:rPr lang="en-US" sz="1000">
                <a:solidFill>
                  <a:schemeClr val="tx2"/>
                </a:solidFill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32687218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Results</a:t>
            </a:r>
          </a:p>
        </p:txBody>
      </p:sp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1231900"/>
            <a:ext cx="77978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4"/>
          <p:cNvSpPr>
            <a:spLocks noChangeArrowheads="1"/>
          </p:cNvSpPr>
          <p:nvPr/>
        </p:nvSpPr>
        <p:spPr bwMode="auto">
          <a:xfrm>
            <a:off x="5195888" y="6613525"/>
            <a:ext cx="39481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* From Khurram Hassan-Shafique </a:t>
            </a:r>
            <a:r>
              <a:rPr lang="en-US" sz="1000">
                <a:solidFill>
                  <a:schemeClr val="tx2"/>
                </a:solidFill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26663446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2009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/>
              <a:t>	Start with something similar to Lucas-Kanade</a:t>
            </a:r>
          </a:p>
          <a:p>
            <a:pPr>
              <a:buFont typeface="Arial" charset="0"/>
              <a:buNone/>
            </a:pPr>
            <a:r>
              <a:rPr lang="en-US"/>
              <a:t>	+ gradient constancy</a:t>
            </a:r>
          </a:p>
          <a:p>
            <a:pPr>
              <a:buFont typeface="Arial" charset="0"/>
              <a:buNone/>
            </a:pPr>
            <a:r>
              <a:rPr lang="en-US"/>
              <a:t>	+ energy minimization with smoothing term</a:t>
            </a:r>
          </a:p>
          <a:p>
            <a:pPr>
              <a:buFont typeface="Arial" charset="0"/>
              <a:buNone/>
            </a:pPr>
            <a:r>
              <a:rPr lang="en-US"/>
              <a:t>	+ region matching</a:t>
            </a:r>
          </a:p>
          <a:p>
            <a:pPr>
              <a:buFont typeface="Arial" charset="0"/>
              <a:buNone/>
            </a:pPr>
            <a:r>
              <a:rPr lang="en-US"/>
              <a:t>	+ keypoint matching (long-range)</a:t>
            </a:r>
          </a:p>
        </p:txBody>
      </p:sp>
      <p:sp>
        <p:nvSpPr>
          <p:cNvPr id="48133" name="TextBox 3"/>
          <p:cNvSpPr txBox="1">
            <a:spLocks noChangeArrowheads="1"/>
          </p:cNvSpPr>
          <p:nvPr/>
        </p:nvSpPr>
        <p:spPr bwMode="auto">
          <a:xfrm>
            <a:off x="0" y="6488113"/>
            <a:ext cx="5903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hlinkClick r:id="rId2"/>
              </a:rPr>
              <a:t>Large displacement optical flow</a:t>
            </a:r>
            <a:r>
              <a:rPr lang="en-US"/>
              <a:t>, Brox et al., CVPR 2009</a:t>
            </a:r>
          </a:p>
        </p:txBody>
      </p:sp>
      <p:pic>
        <p:nvPicPr>
          <p:cNvPr id="481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5" t="54716"/>
          <a:stretch>
            <a:fillRect/>
          </a:stretch>
        </p:blipFill>
        <p:spPr bwMode="auto">
          <a:xfrm>
            <a:off x="7086600" y="3581400"/>
            <a:ext cx="1905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97"/>
          <a:stretch>
            <a:fillRect/>
          </a:stretch>
        </p:blipFill>
        <p:spPr bwMode="auto">
          <a:xfrm>
            <a:off x="228600" y="3505200"/>
            <a:ext cx="64770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TextBox 6"/>
          <p:cNvSpPr txBox="1">
            <a:spLocks noChangeArrowheads="1"/>
          </p:cNvSpPr>
          <p:nvPr/>
        </p:nvSpPr>
        <p:spPr bwMode="auto">
          <a:xfrm>
            <a:off x="1920875" y="5667030"/>
            <a:ext cx="16209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dirty="0"/>
              <a:t>Region-based</a:t>
            </a:r>
          </a:p>
        </p:txBody>
      </p:sp>
      <p:sp>
        <p:nvSpPr>
          <p:cNvPr id="48137" name="TextBox 7"/>
          <p:cNvSpPr txBox="1">
            <a:spLocks noChangeArrowheads="1"/>
          </p:cNvSpPr>
          <p:nvPr/>
        </p:nvSpPr>
        <p:spPr bwMode="auto">
          <a:xfrm>
            <a:off x="3581400" y="5667030"/>
            <a:ext cx="1524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dirty="0"/>
              <a:t>+Pixel-based</a:t>
            </a:r>
          </a:p>
        </p:txBody>
      </p:sp>
      <p:sp>
        <p:nvSpPr>
          <p:cNvPr id="48138" name="TextBox 8"/>
          <p:cNvSpPr txBox="1">
            <a:spLocks noChangeArrowheads="1"/>
          </p:cNvSpPr>
          <p:nvPr/>
        </p:nvSpPr>
        <p:spPr bwMode="auto">
          <a:xfrm>
            <a:off x="4992688" y="5667030"/>
            <a:ext cx="19223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/>
              <a:t>+Keypoint-based</a:t>
            </a:r>
          </a:p>
        </p:txBody>
      </p:sp>
    </p:spTree>
    <p:extLst>
      <p:ext uri="{BB962C8B-B14F-4D97-AF65-F5344CB8AC3E}">
        <p14:creationId xmlns:p14="http://schemas.microsoft.com/office/powerpoint/2010/main" val="11808046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86" b="59756"/>
          <a:stretch/>
        </p:blipFill>
        <p:spPr>
          <a:xfrm>
            <a:off x="0" y="3126433"/>
            <a:ext cx="9144000" cy="22860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	Deep convolutional network which accepts a pair of input frames and </a:t>
            </a:r>
            <a:r>
              <a:rPr lang="en-US" dirty="0" err="1"/>
              <a:t>upsamples</a:t>
            </a:r>
            <a:r>
              <a:rPr lang="en-US" dirty="0"/>
              <a:t> the estimated flow back to input resolution. Very fast because of deep network, near the state-of-the-art in terms of end-point-error.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Fischer et al. 2015. https://arxiv.org/abs/1504.06852</a:t>
            </a:r>
          </a:p>
        </p:txBody>
      </p:sp>
    </p:spTree>
    <p:extLst>
      <p:ext uri="{BB962C8B-B14F-4D97-AF65-F5344CB8AC3E}">
        <p14:creationId xmlns:p14="http://schemas.microsoft.com/office/powerpoint/2010/main" val="26290590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	Synthetic Training data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Fischer et al. 2015. https://arxiv.org/abs/1504.06852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611" t="30889" r="50278" b="39778"/>
          <a:stretch/>
        </p:blipFill>
        <p:spPr>
          <a:xfrm>
            <a:off x="0" y="1524000"/>
            <a:ext cx="9044093" cy="459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164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Results on Sintel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Fischer et al. 2015. https://arxiv.org/abs/1504.06852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556" t="18445" r="10000" b="23778"/>
          <a:stretch/>
        </p:blipFill>
        <p:spPr>
          <a:xfrm>
            <a:off x="-33868" y="1756063"/>
            <a:ext cx="9212581" cy="418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538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Optical flow</a:t>
            </a:r>
          </a:p>
        </p:txBody>
      </p:sp>
      <p:sp>
        <p:nvSpPr>
          <p:cNvPr id="178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Definition: optical flow is the </a:t>
            </a:r>
            <a:r>
              <a:rPr lang="en-US" altLang="en-US" i="1"/>
              <a:t>apparent</a:t>
            </a:r>
            <a:r>
              <a:rPr lang="en-US" altLang="en-US"/>
              <a:t> motion of brightness patterns in the image</a:t>
            </a:r>
          </a:p>
          <a:p>
            <a:pPr>
              <a:buFontTx/>
              <a:buChar char="•"/>
            </a:pPr>
            <a:r>
              <a:rPr lang="en-US" altLang="en-US"/>
              <a:t>Ideally, optical flow would be the same as the motion field</a:t>
            </a:r>
          </a:p>
          <a:p>
            <a:pPr>
              <a:buFontTx/>
              <a:buChar char="•"/>
            </a:pPr>
            <a:r>
              <a:rPr lang="en-US" altLang="en-US"/>
              <a:t>Have to be careful: apparent motion can be caused by lighting changes without any actual motion</a:t>
            </a:r>
          </a:p>
          <a:p>
            <a:pPr lvl="1"/>
            <a:r>
              <a:rPr lang="en-US" altLang="en-US"/>
              <a:t>Think of a uniform rotating sphere under fixed lighting vs. a stationary sphere under moving illumination</a:t>
            </a:r>
          </a:p>
        </p:txBody>
      </p:sp>
    </p:spTree>
    <p:extLst>
      <p:ext uri="{BB962C8B-B14F-4D97-AF65-F5344CB8AC3E}">
        <p14:creationId xmlns:p14="http://schemas.microsoft.com/office/powerpoint/2010/main" val="14063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6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x+u, y+v)$&#10;\end{document}&#10;"/>
  <p:tag name="EXTERNALNAME" val="Edittex"/>
  <p:tag name="BLEND" val="False"/>
  <p:tag name="TRANSPARENT" val="False"/>
  <p:tag name="BITMAPFORMAT" val="bmpmono"/>
  <p:tag name="DEBUGINTERACTIVE" val="True"/>
  <p:tag name="ORIGWIDTH" val="483.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x, y)$&#10;\end{document}&#10;"/>
  <p:tag name="EXTERNALNAME" val="Edittex"/>
  <p:tag name="BLEND" val="False"/>
  <p:tag name="TRANSPARENT" val="False"/>
  <p:tag name="BITMAPFORMAT" val="bmpmono"/>
  <p:tag name="DEBUGINTERACTIVE" val="True"/>
  <p:tag name="ORIGWIDTH" val="18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displacement $= (u, v)$&#10;\end{document}&#10;"/>
  <p:tag name="EXTERNALNAME" val="Edittex"/>
  <p:tag name="BLEND" val="False"/>
  <p:tag name="TRANSPARENT" val="False"/>
  <p:tag name="BITMAPFORMAT" val="bmpmono"/>
  <p:tag name="DEBUGINTERACTIVE" val="True"/>
  <p:tag name="ORIGWIDTH" val="801.8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0 =  I_t({\bf p_i}) +\nabla I({\bf p_i}) \cdot [u~v]$&#10;\end{document}&#10;"/>
  <p:tag name="EXTERNALNAME" val="Edittex"/>
  <p:tag name="BLEND" val="False"/>
  <p:tag name="TRANSPARENT" val="False"/>
  <p:tag name="BITMAPFORMAT" val="bmpmono"/>
  <p:tag name="DEBUGINTERACTIVE" val="True"/>
  <p:tag name="ORIGWIDTH" val="94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2&#10;\end{document}&#10;"/>
  <p:tag name="EXTERNALNAME" val="Edittex"/>
  <p:tag name="BLEND" val="False"/>
  <p:tag name="TRANSPARENT" val="False"/>
  <p:tag name="BITMAPFORMAT" val="bmpmono"/>
  <p:tag name="DEBUGINTERACTIVE" val="True"/>
  <p:tag name="ORIGWIDTH" val="175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~~d = b$&#10;\end{document}&#10;"/>
  <p:tag name="EXTERNALNAME" val="Edittex"/>
  <p:tag name="BLEND" val="False"/>
  <p:tag name="TRANSPARENT" val="False"/>
  <p:tag name="BITMAPFORMAT" val="bmpmono"/>
  <p:tag name="DEBUGINTERACTIVE" val="True"/>
  <p:tag name="ORIGWIDTH" val="306.8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x1&#10;\end{document}&#10;"/>
  <p:tag name="EXTERNALNAME" val="Edittex"/>
  <p:tag name="BLEND" val="False"/>
  <p:tag name="TRANSPARENT" val="False"/>
  <p:tag name="BITMAPFORMAT" val="bmpmono"/>
  <p:tag name="DEBUGINTERACTIVE" val="True"/>
  <p:tag name="ORIGWIDTH" val="126.8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1&#10;\end{document}&#10;"/>
  <p:tag name="EXTERNALNAME" val="Edittex"/>
  <p:tag name="BLEND" val="False"/>
  <p:tag name="TRANSPARENT" val="False"/>
  <p:tag name="BITMAPFORMAT" val="bmpmono"/>
  <p:tag name="DEBUGINTERACTIVE" val="True"/>
  <p:tag name="ORIGWIDTH" val="171.8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A^TA)~d = A^Tb$&#10;\end{document}&#10;"/>
  <p:tag name="EXTERNALNAME" val="Edittex"/>
  <p:tag name="BLEND" val="False"/>
  <p:tag name="TRANSPARENT" val="False"/>
  <p:tag name="BITMAPFORMAT" val="bmp256"/>
  <p:tag name="DEBUGINTERACTIVE" val="True"/>
  <p:tag name="ORIGWIDTH" val="562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\sum I_x I_x &amp; \sum I_x I_y \\&#10;\sum I_x I_y &amp; \sum I_y I_y&#10;\end{array}&#10;\right]&#10;\left[&#10;\begin{array}{c}&#10;u \\&#10;v&#10;\end{array}&#10;\right]&#10;=&#10;-\left[&#10;\begin{array}{c}&#10;\sum I_x I_t \\&#10;\sum I_y I_t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35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A$&#10;\end{document}&#10;"/>
  <p:tag name="EXTERNALNAME" val="Edittex"/>
  <p:tag name="BLEND" val="False"/>
  <p:tag name="TRANSPARENT" val="False"/>
  <p:tag name="BITMAPFORMAT" val="bmpmono"/>
  <p:tag name="DEBUGINTERACTIVE" val="True"/>
  <p:tag name="ORIGWIDTH" val="164.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b$&#10;\end{document}&#10;"/>
  <p:tag name="EXTERNALNAME" val="Edittex"/>
  <p:tag name="BLEND" val="False"/>
  <p:tag name="TRANSPARENT" val="False"/>
  <p:tag name="BITMAPFORMAT" val="bmpmono"/>
  <p:tag name="DEBUGINTERACTIVE" val="True"/>
  <p:tag name="ORIGWIDTH" val="138.62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2&#10;\end{document}&#10;"/>
  <p:tag name="EXTERNALNAME" val="Edittex"/>
  <p:tag name="BLEND" val="False"/>
  <p:tag name="TRANSPARENT" val="False"/>
  <p:tag name="BITMAPFORMAT" val="bmpmono"/>
  <p:tag name="DEBUGINTERACTIVE" val="True"/>
  <p:tag name="ORIGWIDTH" val="175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~~d = b$&#10;\end{document}&#10;"/>
  <p:tag name="EXTERNALNAME" val="Edittex"/>
  <p:tag name="BLEND" val="False"/>
  <p:tag name="TRANSPARENT" val="False"/>
  <p:tag name="BITMAPFORMAT" val="bmpmono"/>
  <p:tag name="DEBUGINTERACTIVE" val="True"/>
  <p:tag name="ORIGWIDTH" val="306.8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x1&#10;\end{document}&#10;"/>
  <p:tag name="EXTERNALNAME" val="Edittex"/>
  <p:tag name="BLEND" val="False"/>
  <p:tag name="TRANSPARENT" val="False"/>
  <p:tag name="BITMAPFORMAT" val="bmpmono"/>
  <p:tag name="DEBUGINTERACTIVE" val="True"/>
  <p:tag name="ORIGWIDTH" val="126.8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1&#10;\end{document}&#10;"/>
  <p:tag name="EXTERNALNAME" val="Edittex"/>
  <p:tag name="BLEND" val="False"/>
  <p:tag name="TRANSPARENT" val="False"/>
  <p:tag name="BITMAPFORMAT" val="bmpmono"/>
  <p:tag name="DEBUGINTERACTIVE" val="True"/>
  <p:tag name="ORIGWIDTH" val="171.87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\sum I_x I_x &amp; \sum I_x I_y \\&#10;\sum I_x I_y &amp; \sum I_y I_y&#10;\end{array}&#10;\right]&#10;\left[&#10;\begin{array}{c}&#10;u \\&#10;v&#10;\end{array}&#10;\right]&#10;=&#10;-\left[&#10;\begin{array}{c}&#10;\sum I_x I_t \\&#10;\sum I_y I_t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35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A$&#10;\end{document}&#10;"/>
  <p:tag name="EXTERNALNAME" val="Edittex"/>
  <p:tag name="BLEND" val="False"/>
  <p:tag name="TRANSPARENT" val="False"/>
  <p:tag name="BITMAPFORMAT" val="bmpmono"/>
  <p:tag name="DEBUGINTERACTIVE" val="True"/>
  <p:tag name="ORIGWIDTH" val="164.7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b$&#10;\end{document}&#10;"/>
  <p:tag name="EXTERNALNAME" val="Edittex"/>
  <p:tag name="BLEND" val="False"/>
  <p:tag name="TRANSPARENT" val="False"/>
  <p:tag name="BITMAPFORMAT" val="bmpmono"/>
  <p:tag name="DEBUGINTERACTIVE" val="True"/>
  <p:tag name="ORIGWIDTH" val="138.62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0 = 0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64"/>
  <p:tag name="PICTUREFILESIZE" val="264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1 = d_0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451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1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97"/>
  <p:tag name="PICTUREFILESIZE" val="468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1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9"/>
  <p:tag name="PICTUREFILESIZE" val="109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 = d_1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462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2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97"/>
  <p:tag name="PICTUREFILESIZE" val="505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20"/>
  <p:tag name="PICTUREFILESIZE" val="158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3 = d_2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519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20"/>
  <p:tag name="PICTUREFILESIZE" val="15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3 = d_2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519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3) \approx f_2(x)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77"/>
  <p:tag name="PICTUREFILESIZE" val="979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FB CV slides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20211</TotalTime>
  <Words>1711</Words>
  <Application>Microsoft Office PowerPoint</Application>
  <PresentationFormat>On-screen Show (4:3)</PresentationFormat>
  <Paragraphs>325</Paragraphs>
  <Slides>66</Slides>
  <Notes>38</Notes>
  <HiddenSlides>20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9" baseType="lpstr">
      <vt:lpstr>Arial</vt:lpstr>
      <vt:lpstr>Calibri</vt:lpstr>
      <vt:lpstr>Cambria Math</vt:lpstr>
      <vt:lpstr>方正舒体</vt:lpstr>
      <vt:lpstr>Symbol</vt:lpstr>
      <vt:lpstr>Times</vt:lpstr>
      <vt:lpstr>Times New Roman</vt:lpstr>
      <vt:lpstr>AFB CV slides</vt:lpstr>
      <vt:lpstr>Office Theme</vt:lpstr>
      <vt:lpstr>1_Office Theme</vt:lpstr>
      <vt:lpstr>2_Office Theme</vt:lpstr>
      <vt:lpstr>Image</vt:lpstr>
      <vt:lpstr>Equation</vt:lpstr>
      <vt:lpstr>PowerPoint Presentation</vt:lpstr>
      <vt:lpstr>Peripheral drift illusion</vt:lpstr>
      <vt:lpstr>Does it work on other animals?</vt:lpstr>
      <vt:lpstr>Computer Vision  Motion and Optical Flow</vt:lpstr>
      <vt:lpstr>Video</vt:lpstr>
      <vt:lpstr>Motion Applications: Segmentation of video</vt:lpstr>
      <vt:lpstr>Applications of segmentation to video</vt:lpstr>
      <vt:lpstr>Motion Applications: Segmentation of video</vt:lpstr>
      <vt:lpstr>Applications of segmentation to video</vt:lpstr>
      <vt:lpstr>Motion Applications: Segmentation of video</vt:lpstr>
      <vt:lpstr>Motion Applications: Segmentation of video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Mosaicing</vt:lpstr>
      <vt:lpstr>Mosaicing</vt:lpstr>
      <vt:lpstr>More applications of  motion</vt:lpstr>
      <vt:lpstr>Motion estimation techniques</vt:lpstr>
      <vt:lpstr>Motion estimation: Optical flow</vt:lpstr>
      <vt:lpstr>Problem definition:  optical flow</vt:lpstr>
      <vt:lpstr>Optical flow constraints (grayscale images)</vt:lpstr>
      <vt:lpstr>Optical flow equation</vt:lpstr>
      <vt:lpstr>Optical flow equation</vt:lpstr>
      <vt:lpstr>Optical flow equation</vt:lpstr>
      <vt:lpstr>How does this make sense?</vt:lpstr>
      <vt:lpstr>The brightness constancy constraint</vt:lpstr>
      <vt:lpstr>Aperture problem</vt:lpstr>
      <vt:lpstr>Aperture problem</vt:lpstr>
      <vt:lpstr>Aperture problem</vt:lpstr>
      <vt:lpstr>Apparently an aperture problem</vt:lpstr>
      <vt:lpstr>The barber pole illusion</vt:lpstr>
      <vt:lpstr>The barber pole illusion</vt:lpstr>
      <vt:lpstr>Solving the  ambiguity…</vt:lpstr>
      <vt:lpstr>Solving the  ambiguity…</vt:lpstr>
      <vt:lpstr>Matching patches across images</vt:lpstr>
      <vt:lpstr>Conditions for solvability</vt:lpstr>
      <vt:lpstr>Low texture region</vt:lpstr>
      <vt:lpstr>Edge</vt:lpstr>
      <vt:lpstr>High textured region</vt:lpstr>
      <vt:lpstr>The aperture problem resolved</vt:lpstr>
      <vt:lpstr>The aperture problem resolved</vt:lpstr>
      <vt:lpstr>Errors in Lucas-Kanade</vt:lpstr>
      <vt:lpstr>Not tangent: Iterative Refinement</vt:lpstr>
      <vt:lpstr>Optical Flow: Iterative Estimation</vt:lpstr>
      <vt:lpstr>Optical Flow: Iterative Estimation</vt:lpstr>
      <vt:lpstr>Optical Flow: Iterative Estimation</vt:lpstr>
      <vt:lpstr>Optical Flow: Iterative Estimation</vt:lpstr>
      <vt:lpstr>Optical Flow: Iterative Estimation</vt:lpstr>
      <vt:lpstr>Revisiting the small motion assumption</vt:lpstr>
      <vt:lpstr>Optical Flow: Aliasing</vt:lpstr>
      <vt:lpstr>Reduce the resolution!</vt:lpstr>
      <vt:lpstr>Coarse-to-fine optical flow estimation</vt:lpstr>
      <vt:lpstr>Coarse-to-fine optical flow estimation</vt:lpstr>
      <vt:lpstr>Optical Flow Results</vt:lpstr>
      <vt:lpstr>Optical Flow Results</vt:lpstr>
      <vt:lpstr>State-of-the-art optical flow, 2009</vt:lpstr>
      <vt:lpstr>State-of-the-art optical flow, 2015</vt:lpstr>
      <vt:lpstr>State-of-the-art optical flow, 2015</vt:lpstr>
      <vt:lpstr>State-of-the-art optical flow, 2015</vt:lpstr>
      <vt:lpstr>Optical flow</vt:lpstr>
    </vt:vector>
  </TitlesOfParts>
  <Company>U.C.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Aaron Bobick</dc:creator>
  <cp:lastModifiedBy>James Tompkin</cp:lastModifiedBy>
  <cp:revision>405</cp:revision>
  <dcterms:created xsi:type="dcterms:W3CDTF">2002-05-13T23:53:31Z</dcterms:created>
  <dcterms:modified xsi:type="dcterms:W3CDTF">2017-03-06T19:36:04Z</dcterms:modified>
</cp:coreProperties>
</file>