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  <p:sldMasterId id="2147484414" r:id="rId2"/>
    <p:sldMasterId id="2147484427" r:id="rId3"/>
    <p:sldMasterId id="2147484440" r:id="rId4"/>
    <p:sldMasterId id="2147485418" r:id="rId5"/>
    <p:sldMasterId id="2147485430" r:id="rId6"/>
  </p:sldMasterIdLst>
  <p:notesMasterIdLst>
    <p:notesMasterId r:id="rId48"/>
  </p:notesMasterIdLst>
  <p:handoutMasterIdLst>
    <p:handoutMasterId r:id="rId49"/>
  </p:handoutMasterIdLst>
  <p:sldIdLst>
    <p:sldId id="826" r:id="rId7"/>
    <p:sldId id="604" r:id="rId8"/>
    <p:sldId id="605" r:id="rId9"/>
    <p:sldId id="606" r:id="rId10"/>
    <p:sldId id="632" r:id="rId11"/>
    <p:sldId id="633" r:id="rId12"/>
    <p:sldId id="634" r:id="rId13"/>
    <p:sldId id="635" r:id="rId14"/>
    <p:sldId id="777" r:id="rId15"/>
    <p:sldId id="831" r:id="rId16"/>
    <p:sldId id="827" r:id="rId17"/>
    <p:sldId id="799" r:id="rId18"/>
    <p:sldId id="828" r:id="rId19"/>
    <p:sldId id="832" r:id="rId20"/>
    <p:sldId id="806" r:id="rId21"/>
    <p:sldId id="813" r:id="rId22"/>
    <p:sldId id="808" r:id="rId23"/>
    <p:sldId id="843" r:id="rId24"/>
    <p:sldId id="844" r:id="rId25"/>
    <p:sldId id="814" r:id="rId26"/>
    <p:sldId id="815" r:id="rId27"/>
    <p:sldId id="816" r:id="rId28"/>
    <p:sldId id="803" r:id="rId29"/>
    <p:sldId id="817" r:id="rId30"/>
    <p:sldId id="835" r:id="rId31"/>
    <p:sldId id="834" r:id="rId32"/>
    <p:sldId id="836" r:id="rId33"/>
    <p:sldId id="842" r:id="rId34"/>
    <p:sldId id="846" r:id="rId35"/>
    <p:sldId id="840" r:id="rId36"/>
    <p:sldId id="845" r:id="rId37"/>
    <p:sldId id="847" r:id="rId38"/>
    <p:sldId id="802" r:id="rId39"/>
    <p:sldId id="819" r:id="rId40"/>
    <p:sldId id="820" r:id="rId41"/>
    <p:sldId id="821" r:id="rId42"/>
    <p:sldId id="822" r:id="rId43"/>
    <p:sldId id="833" r:id="rId44"/>
    <p:sldId id="823" r:id="rId45"/>
    <p:sldId id="824" r:id="rId46"/>
    <p:sldId id="848" r:id="rId4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5" autoAdjust="0"/>
    <p:restoredTop sz="73511" autoAdjust="0"/>
  </p:normalViewPr>
  <p:slideViewPr>
    <p:cSldViewPr>
      <p:cViewPr varScale="1">
        <p:scale>
          <a:sx n="92" d="100"/>
          <a:sy n="92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36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39.wmf"/><Relationship Id="rId1" Type="http://schemas.openxmlformats.org/officeDocument/2006/relationships/image" Target="../media/image35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6.wmf"/><Relationship Id="rId1" Type="http://schemas.openxmlformats.org/officeDocument/2006/relationships/image" Target="../media/image35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1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1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3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205078-460C-4E37-B32C-3F72568DD647}" type="datetimeFigureOut">
              <a:rPr lang="en-US"/>
              <a:pPr>
                <a:defRPr/>
              </a:pPr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62032BA-5FBF-49F1-937F-B74ED09825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8040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6E03BC5F-D36D-4A64-83AE-1698C4520C1D}" type="datetimeFigureOut">
              <a:rPr lang="en-US"/>
              <a:pPr>
                <a:defRPr/>
              </a:pPr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EB2D7-A6A3-43D7-B294-C351DB5696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65575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artial_derivativ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87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D478DE-2090-4B91-8CBD-52A3C68E89EC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3781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57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5FBC20-154A-4363-B071-9D870EEFB3D2}" type="slidenum">
              <a:rPr lang="en-US" altLang="en-U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05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46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EB3431-C7D2-41EB-B12D-34DDC8E89DB9}" type="slidenum">
              <a:rPr lang="en-US" altLang="en-U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5829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43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2EE6DF-1422-478E-93CE-8F48A8F58F15}" type="slidenum">
              <a:rPr lang="en-US" altLang="en-U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9381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6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AD3C82-D476-4FEE-891B-D3EB939584F6}" type="slidenum">
              <a:rPr lang="en-US" altLang="en-U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04803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C4C0427-B3C8-467C-9A94-5CD1225BE5EF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0406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2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340E6B-8A16-4035-A790-935708B3B6FC}" type="slidenum">
              <a:rPr lang="en-US" altLang="en-U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0685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6853" name="Slide Number Placeholder 3"/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4051705-CDAB-4D6F-A8E4-613A6CB06325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1430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6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9863BB-FB89-4213-900D-F7E792B7AF75}" type="slidenum">
              <a:rPr lang="en-US" altLang="en-U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8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2453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CS 376 Lecture 16: Stereo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72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We</a:t>
            </a:r>
            <a:r>
              <a:rPr lang="en-US" baseline="0" dirty="0"/>
              <a:t> can use homogeneous coordinates to write ‘camera matrix’ in linear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8E04A-61AE-4F70-8735-F6523DDCF32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46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5893F9-9E6E-47B4-B8FE-0A59E02EFF9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What is p here? p</a:t>
            </a:r>
            <a:r>
              <a:rPr lang="en-US" baseline="0" dirty="0"/>
              <a:t> is [m b]’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dirty="0">
                <a:effectLst/>
              </a:rPr>
              <a:t>The minimum is determined by calculating the </a:t>
            </a:r>
            <a:r>
              <a:rPr lang="en-US" dirty="0">
                <a:effectLst/>
                <a:hlinkClick r:id="rId3" tooltip="Partial derivative"/>
              </a:rPr>
              <a:t>partial derivatives</a:t>
            </a:r>
            <a:r>
              <a:rPr lang="en-US" dirty="0">
                <a:effectLst/>
              </a:rPr>
              <a:t> of E with respect to p and setting them to zero.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247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Solve using pseudo-inverse or eigenvalue decomposition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79503E-BF1B-43C0-B836-0C9F9F6E2B0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78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1 – nonhomogeneous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616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2 – homogeneous linear system. Not related to homogeneous coordinates!! - https://en.m.wikipedia.org/wiki/System_of_linear_equations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6883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endParaRPr lang="en-US" dirty="0"/>
          </a:p>
          <a:p>
            <a:r>
              <a:rPr lang="en-US" dirty="0"/>
              <a:t>Why 5?</a:t>
            </a:r>
          </a:p>
          <a:p>
            <a:r>
              <a:rPr lang="en-US" dirty="0"/>
              <a:t>Why 6? Don’t we have 12 parameters here?</a:t>
            </a:r>
          </a:p>
          <a:p>
            <a:endParaRPr lang="en-US" baseline="0" dirty="0"/>
          </a:p>
          <a:p>
            <a:r>
              <a:rPr lang="en-US" baseline="0" dirty="0"/>
              <a:t>But matrix is not full rank -&gt; it’s a projection (we can tell because it isn’t square -&gt; the column space is 4D, but the row space is 3D, so this matrix projects a 4D space to a 3D space)</a:t>
            </a:r>
          </a:p>
          <a:p>
            <a:r>
              <a:rPr lang="en-US" baseline="0" dirty="0"/>
              <a:t>One of the dimensions is lost – intuitive, dimensionality reduction machine.</a:t>
            </a:r>
          </a:p>
          <a:p>
            <a:r>
              <a:rPr lang="en-US" baseline="0" dirty="0"/>
              <a:t>Ambiguous scale in the camera projection matrix. This scale is in the null space of the matrix, i.e., there is a line of possible solutions (plane?)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46EC19-1308-44AF-BA44-14ED6A902D14}" type="slidenum">
              <a:rPr lang="en-U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83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endParaRPr lang="en-US" dirty="0"/>
          </a:p>
          <a:p>
            <a:r>
              <a:rPr lang="en-US" dirty="0"/>
              <a:t>Why 5?</a:t>
            </a:r>
          </a:p>
          <a:p>
            <a:r>
              <a:rPr lang="en-US" dirty="0"/>
              <a:t>Why 6? Don’t we have 12 parameters here?</a:t>
            </a:r>
          </a:p>
          <a:p>
            <a:endParaRPr lang="en-US" dirty="0"/>
          </a:p>
          <a:p>
            <a:r>
              <a:rPr lang="en-US" dirty="0"/>
              <a:t>8 equations in 2D -&gt;</a:t>
            </a:r>
            <a:r>
              <a:rPr lang="en-US" baseline="0" dirty="0"/>
              <a:t> 16 parameters</a:t>
            </a:r>
          </a:p>
          <a:p>
            <a:endParaRPr lang="en-US" baseline="0" dirty="0"/>
          </a:p>
          <a:p>
            <a:r>
              <a:rPr lang="en-US" baseline="0" dirty="0"/>
              <a:t>But matrix is not full rank -&gt; it’s a projection (we can tell because it isn’t square -&gt; the column space is 4D, but the row space is 3D, so this matrix projects a 4D space to a 3D space)</a:t>
            </a:r>
          </a:p>
          <a:p>
            <a:r>
              <a:rPr lang="en-US" baseline="0" dirty="0"/>
              <a:t>One of the dimensions is lost – intuitive, dimensionality reduction machine.</a:t>
            </a:r>
          </a:p>
          <a:p>
            <a:r>
              <a:rPr lang="en-US" baseline="0" dirty="0"/>
              <a:t>Ambiguous scale in the camera projection matrix. This scale is in the null space of the matrix, i.e., there is a line of possible solutions (plane?)</a:t>
            </a:r>
          </a:p>
          <a:p>
            <a:endParaRPr lang="en-US" baseline="0" dirty="0"/>
          </a:p>
          <a:p>
            <a:r>
              <a:rPr lang="en-US" baseline="0" dirty="0"/>
              <a:t>Actually only need 8 points to produce a valid (up to scale) projection matrix.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46EC19-1308-44AF-BA44-14ED6A902D14}" type="slidenum">
              <a:rPr lang="en-U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20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1 – inhomogeneous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94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2 – homogeneous linear system. Not related to homogeneous coordinates!! - https://en.m.wikipedia.org/wiki/System_of_linear_equations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95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igBlueDots1600Logo2 o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5334000"/>
            <a:ext cx="8763000" cy="685800"/>
          </a:xfrm>
          <a:effectLst/>
          <a:extLst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6096000"/>
            <a:ext cx="82296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592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956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084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01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648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39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41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2855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02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799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6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6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007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00912BC4-0DEF-4851-8F72-A68FB43FB3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901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378F6243-6583-494E-8E5E-F1CD986691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048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06A5C314-3114-46A9-831F-423486051D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85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78AE9328-1ED9-40F2-BC5A-53889C87CB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38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80C7D7B4-1845-4368-BB26-2CDB8E127B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172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B804FC17-9A92-4A34-A106-EA18160FE3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28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6BA14207-332D-4426-BF46-345CEAA64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3710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50832AC4-7341-4B32-A33E-7B887F61F8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0636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E5EFE45E-2E11-4F00-B063-63F0C4F805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20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8226B4DB-D0C9-4E38-A5D0-0EAD420BDE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554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20400271-E721-4AC8-BD28-6954004F6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737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1036EE22-3CC8-4257-BE53-E7C5F2BF10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558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666E78-A974-483C-AF77-16E410DE02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090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0C17DE-3753-430F-8591-5ABBF3287C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793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C53BEE-ED9C-4650-BD5C-3341A1CF95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77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492102-94D5-4B8D-AFE5-3E7DDFC378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695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1C8192-91F5-40A4-B635-457D9DA481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641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10F0D2-7B6D-40AF-A0CB-7770118D68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926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D9A66-D782-46CE-9698-1DB3877269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0283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5D4483-B8BB-4EFD-82C6-16D31B48C7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5704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9C2DE5-5507-440C-B016-548204A120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0274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B7F8E2-F246-4682-8980-29FD0F07EC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0175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AF423B-E1AC-46B6-A069-B7BF955C28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7590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364D7B-B369-4813-8B40-F44EF9AA13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6506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41A6A2-783B-4E5E-B86C-FC14C00605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2005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CFDB8B-9A48-4F87-B54E-BB4907A0D3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94127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E3A26D4-326E-4066-8EAA-9CF3576145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3884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1DD614-0470-41A7-B805-E699B0ADD2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6855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847719-52A8-497D-8226-08078E415B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5654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DC6C14-94C1-41AA-9BE8-FE3CCB9481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3044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80E05E-3F9E-4B07-8400-AEE072B82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7681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C40A08-521F-4E74-8A77-81C73F8D29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4710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D20650-26AA-4FDD-BE21-826F04706A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0544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ACB160-7112-4605-AFB5-5CDEFD29E6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6509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3A71D7-819E-4034-A93C-72A581711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0477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4097C5-8DDF-445F-A64F-F014EF291D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483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8923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404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8612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609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7053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776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203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891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408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1103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757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F9DED-C3AA-40F6-ACE9-AC54436C1C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1768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BFC4-E86D-4A13-83A6-51B6F828F2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09D64-D82D-4133-8121-C3CD6CE329C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9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76EE-BE7D-4C86-9A5D-73D265CFDE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03D6-51E3-4B9F-923F-68E35A122F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057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92ECF-023B-4C7D-A50E-897D938F7A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6DBB-A90A-41FC-9182-F2E44C9CB9C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19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B4DD2-6187-4EDC-B201-8DB1FFA9FF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C9CF2-0C21-47CB-B71C-9F6A2C4949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121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65C9-5363-4CD6-A4A9-66B89BCC94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59CC1-4E22-4869-8ED3-339AEEDC507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2406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F427-BD49-4177-B7E6-981EB925B6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DB054-AEF1-411E-B2CA-1AE40C8955C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023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01F6-8F92-45AD-8FF2-F67DB0E4F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30B83-042A-4BF5-9BA9-B078421092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21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EA72-5F79-4EDF-BFCD-09CC743860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C58B-DB76-4988-8B4D-607E9257FA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04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4A10-87E0-4768-BC3D-FC8921A7AB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FB55-7B0B-49B9-8D52-C30C8A3753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248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B618-222F-4E35-AC25-2C9EED635C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2AD0-D07C-4773-ACA0-D64C2366A6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4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B1ADF-AD9D-4A44-B151-C3EFB72C702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B8C57-286F-4999-BEDD-16E1ABE729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906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F79C-4F4E-46B8-B10B-944B55A82C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6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BigBlueDots1600gradientWithBrite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400800" cy="1143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332" r:id="rId1"/>
    <p:sldLayoutId id="2147485310" r:id="rId2"/>
    <p:sldLayoutId id="2147485311" r:id="rId3"/>
    <p:sldLayoutId id="2147485312" r:id="rId4"/>
    <p:sldLayoutId id="2147485313" r:id="rId5"/>
    <p:sldLayoutId id="2147485314" r:id="rId6"/>
    <p:sldLayoutId id="2147485315" r:id="rId7"/>
    <p:sldLayoutId id="2147485316" r:id="rId8"/>
    <p:sldLayoutId id="2147485317" r:id="rId9"/>
    <p:sldLayoutId id="2147485318" r:id="rId10"/>
    <p:sldLayoutId id="21474853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1C7B8DA-3939-48B1-9715-A92E92B76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3" r:id="rId1"/>
    <p:sldLayoutId id="2147485334" r:id="rId2"/>
    <p:sldLayoutId id="2147485335" r:id="rId3"/>
    <p:sldLayoutId id="2147485336" r:id="rId4"/>
    <p:sldLayoutId id="2147485337" r:id="rId5"/>
    <p:sldLayoutId id="2147485338" r:id="rId6"/>
    <p:sldLayoutId id="2147485339" r:id="rId7"/>
    <p:sldLayoutId id="2147485340" r:id="rId8"/>
    <p:sldLayoutId id="2147485341" r:id="rId9"/>
    <p:sldLayoutId id="2147485342" r:id="rId10"/>
    <p:sldLayoutId id="2147485343" r:id="rId11"/>
    <p:sldLayoutId id="214748534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AA8961D-EF12-4465-97D1-E03D9CCD01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5" r:id="rId1"/>
    <p:sldLayoutId id="2147485346" r:id="rId2"/>
    <p:sldLayoutId id="2147485347" r:id="rId3"/>
    <p:sldLayoutId id="2147485348" r:id="rId4"/>
    <p:sldLayoutId id="2147485349" r:id="rId5"/>
    <p:sldLayoutId id="2147485350" r:id="rId6"/>
    <p:sldLayoutId id="2147485351" r:id="rId7"/>
    <p:sldLayoutId id="2147485352" r:id="rId8"/>
    <p:sldLayoutId id="2147485353" r:id="rId9"/>
    <p:sldLayoutId id="2147485354" r:id="rId10"/>
    <p:sldLayoutId id="2147485355" r:id="rId11"/>
    <p:sldLayoutId id="214748535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414D3B8-B63D-47D2-A42E-B1C1837FFA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7" r:id="rId1"/>
    <p:sldLayoutId id="2147485358" r:id="rId2"/>
    <p:sldLayoutId id="2147485359" r:id="rId3"/>
    <p:sldLayoutId id="2147485360" r:id="rId4"/>
    <p:sldLayoutId id="2147485361" r:id="rId5"/>
    <p:sldLayoutId id="2147485362" r:id="rId6"/>
    <p:sldLayoutId id="2147485363" r:id="rId7"/>
    <p:sldLayoutId id="2147485364" r:id="rId8"/>
    <p:sldLayoutId id="2147485365" r:id="rId9"/>
    <p:sldLayoutId id="2147485366" r:id="rId10"/>
    <p:sldLayoutId id="2147485367" r:id="rId11"/>
    <p:sldLayoutId id="214748536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742EADCD-5430-47CB-B558-01CE57ACCF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478D95D2-85AF-416D-B7C8-431D4047B9A4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21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9" r:id="rId1"/>
    <p:sldLayoutId id="2147485420" r:id="rId2"/>
    <p:sldLayoutId id="2147485421" r:id="rId3"/>
    <p:sldLayoutId id="2147485422" r:id="rId4"/>
    <p:sldLayoutId id="2147485423" r:id="rId5"/>
    <p:sldLayoutId id="2147485424" r:id="rId6"/>
    <p:sldLayoutId id="2147485425" r:id="rId7"/>
    <p:sldLayoutId id="2147485426" r:id="rId8"/>
    <p:sldLayoutId id="2147485427" r:id="rId9"/>
    <p:sldLayoutId id="2147485428" r:id="rId10"/>
    <p:sldLayoutId id="2147485429" r:id="rId11"/>
    <p:sldLayoutId id="214748544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E78D0626-9BA8-4D0B-BC21-A2B26A5733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767AEE91-7B51-4C74-A56A-2DC8D0930329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4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31" r:id="rId1"/>
    <p:sldLayoutId id="2147485432" r:id="rId2"/>
    <p:sldLayoutId id="2147485433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440" r:id="rId10"/>
    <p:sldLayoutId id="2147485441" r:id="rId11"/>
    <p:sldLayoutId id="214748544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19.wmf"/><Relationship Id="rId2" Type="http://schemas.openxmlformats.org/officeDocument/2006/relationships/tags" Target="../tags/tag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22.wmf"/><Relationship Id="rId4" Type="http://schemas.openxmlformats.org/officeDocument/2006/relationships/image" Target="../media/image26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0.wmf"/><Relationship Id="rId2" Type="http://schemas.openxmlformats.org/officeDocument/2006/relationships/tags" Target="../tags/tag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39.wmf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36.wmf"/><Relationship Id="rId17" Type="http://schemas.openxmlformats.org/officeDocument/2006/relationships/oleObject" Target="../embeddings/oleObject22.bin"/><Relationship Id="rId2" Type="http://schemas.openxmlformats.org/officeDocument/2006/relationships/tags" Target="../tags/tag4.xml"/><Relationship Id="rId16" Type="http://schemas.openxmlformats.org/officeDocument/2006/relationships/image" Target="../media/image38.wmf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9.vml"/><Relationship Id="rId6" Type="http://schemas.openxmlformats.org/officeDocument/2006/relationships/tags" Target="../tags/tag8.xml"/><Relationship Id="rId11" Type="http://schemas.openxmlformats.org/officeDocument/2006/relationships/oleObject" Target="../embeddings/oleObject19.bin"/><Relationship Id="rId5" Type="http://schemas.openxmlformats.org/officeDocument/2006/relationships/tags" Target="../tags/tag7.xml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23.bin"/><Relationship Id="rId4" Type="http://schemas.openxmlformats.org/officeDocument/2006/relationships/tags" Target="../tags/tag6.xml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3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image" Target="../media/image39.wmf"/><Relationship Id="rId18" Type="http://schemas.openxmlformats.org/officeDocument/2006/relationships/oleObject" Target="../embeddings/oleObject28.bin"/><Relationship Id="rId3" Type="http://schemas.openxmlformats.org/officeDocument/2006/relationships/tags" Target="../tags/tag11.xml"/><Relationship Id="rId21" Type="http://schemas.openxmlformats.org/officeDocument/2006/relationships/image" Target="../media/image44.wmf"/><Relationship Id="rId7" Type="http://schemas.openxmlformats.org/officeDocument/2006/relationships/tags" Target="../tags/tag15.xml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42.wmf"/><Relationship Id="rId2" Type="http://schemas.openxmlformats.org/officeDocument/2006/relationships/tags" Target="../tags/tag10.xml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29.bin"/><Relationship Id="rId1" Type="http://schemas.openxmlformats.org/officeDocument/2006/relationships/vmlDrawing" Target="../drawings/vmlDrawing10.vml"/><Relationship Id="rId6" Type="http://schemas.openxmlformats.org/officeDocument/2006/relationships/tags" Target="../tags/tag14.xml"/><Relationship Id="rId11" Type="http://schemas.openxmlformats.org/officeDocument/2006/relationships/image" Target="../media/image35.wmf"/><Relationship Id="rId5" Type="http://schemas.openxmlformats.org/officeDocument/2006/relationships/tags" Target="../tags/tag13.xml"/><Relationship Id="rId15" Type="http://schemas.openxmlformats.org/officeDocument/2006/relationships/image" Target="../media/image41.wmf"/><Relationship Id="rId23" Type="http://schemas.openxmlformats.org/officeDocument/2006/relationships/image" Target="../media/image45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43.wmf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49.xml"/><Relationship Id="rId14" Type="http://schemas.openxmlformats.org/officeDocument/2006/relationships/oleObject" Target="../embeddings/oleObject26.bin"/><Relationship Id="rId22" Type="http://schemas.openxmlformats.org/officeDocument/2006/relationships/oleObject" Target="../embeddings/oleObject3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5.wmf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49.xml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48.wmf"/><Relationship Id="rId2" Type="http://schemas.openxmlformats.org/officeDocument/2006/relationships/tags" Target="../tags/tag17.xml"/><Relationship Id="rId16" Type="http://schemas.openxmlformats.org/officeDocument/2006/relationships/oleObject" Target="../embeddings/oleObject35.bin"/><Relationship Id="rId1" Type="http://schemas.openxmlformats.org/officeDocument/2006/relationships/vmlDrawing" Target="../drawings/vmlDrawing11.vml"/><Relationship Id="rId6" Type="http://schemas.openxmlformats.org/officeDocument/2006/relationships/tags" Target="../tags/tag21.xml"/><Relationship Id="rId11" Type="http://schemas.openxmlformats.org/officeDocument/2006/relationships/image" Target="../media/image46.wmf"/><Relationship Id="rId5" Type="http://schemas.openxmlformats.org/officeDocument/2006/relationships/tags" Target="../tags/tag20.xml"/><Relationship Id="rId15" Type="http://schemas.openxmlformats.org/officeDocument/2006/relationships/image" Target="../media/image47.wmf"/><Relationship Id="rId10" Type="http://schemas.openxmlformats.org/officeDocument/2006/relationships/oleObject" Target="../embeddings/oleObject32.bin"/><Relationship Id="rId4" Type="http://schemas.openxmlformats.org/officeDocument/2006/relationships/tags" Target="../tags/tag19.xml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3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slideLayout" Target="../slideLayouts/slideLayout49.xml"/><Relationship Id="rId7" Type="http://schemas.openxmlformats.org/officeDocument/2006/relationships/oleObject" Target="../embeddings/oleObject37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6.bin"/><Relationship Id="rId4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slideLayout" Target="../slideLayouts/slideLayout49.xml"/><Relationship Id="rId7" Type="http://schemas.openxmlformats.org/officeDocument/2006/relationships/oleObject" Target="../embeddings/oleObject39.bin"/><Relationship Id="rId2" Type="http://schemas.openxmlformats.org/officeDocument/2006/relationships/tags" Target="../tags/tag2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8.bin"/><Relationship Id="rId4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png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5.png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2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slideLayout" Target="../slideLayouts/slideLayout49.xml"/><Relationship Id="rId7" Type="http://schemas.openxmlformats.org/officeDocument/2006/relationships/oleObject" Target="../embeddings/oleObject37.bin"/><Relationship Id="rId2" Type="http://schemas.openxmlformats.org/officeDocument/2006/relationships/tags" Target="../tags/tag2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6.bin"/><Relationship Id="rId4" Type="http://schemas.openxmlformats.org/officeDocument/2006/relationships/notesSlide" Target="../notesSlides/notesSlide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slideLayout" Target="../slideLayouts/slideLayout49.xml"/><Relationship Id="rId7" Type="http://schemas.openxmlformats.org/officeDocument/2006/relationships/oleObject" Target="../embeddings/oleObject44.bin"/><Relationship Id="rId2" Type="http://schemas.openxmlformats.org/officeDocument/2006/relationships/tags" Target="../tags/tag2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8.bin"/><Relationship Id="rId4" Type="http://schemas.openxmlformats.org/officeDocument/2006/relationships/notesSlide" Target="../notesSlides/notesSlide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19.wmf"/><Relationship Id="rId2" Type="http://schemas.openxmlformats.org/officeDocument/2006/relationships/tags" Target="../tags/tag2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-31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Multiple views</a:t>
            </a:r>
          </a:p>
        </p:txBody>
      </p:sp>
      <p:pic>
        <p:nvPicPr>
          <p:cNvPr id="1361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2" t="24101" r="21704" b="13644"/>
          <a:stretch>
            <a:fillRect/>
          </a:stretch>
        </p:blipFill>
        <p:spPr bwMode="auto">
          <a:xfrm>
            <a:off x="153988" y="1255713"/>
            <a:ext cx="408940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6" name="Text Box 5"/>
          <p:cNvSpPr txBox="1">
            <a:spLocks noChangeArrowheads="1"/>
          </p:cNvSpPr>
          <p:nvPr/>
        </p:nvSpPr>
        <p:spPr bwMode="auto">
          <a:xfrm>
            <a:off x="153988" y="4213225"/>
            <a:ext cx="18716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Hartley and Zisserman</a:t>
            </a:r>
          </a:p>
        </p:txBody>
      </p:sp>
      <p:sp>
        <p:nvSpPr>
          <p:cNvPr id="136197" name="Text Box 8"/>
          <p:cNvSpPr txBox="1">
            <a:spLocks noChangeArrowheads="1"/>
          </p:cNvSpPr>
          <p:nvPr/>
        </p:nvSpPr>
        <p:spPr bwMode="auto">
          <a:xfrm>
            <a:off x="7356475" y="3646488"/>
            <a:ext cx="18716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</a:rPr>
              <a:t>Lowe</a:t>
            </a:r>
          </a:p>
        </p:txBody>
      </p:sp>
      <p:sp>
        <p:nvSpPr>
          <p:cNvPr id="136198" name="Text Box 16"/>
          <p:cNvSpPr txBox="1">
            <a:spLocks noChangeArrowheads="1"/>
          </p:cNvSpPr>
          <p:nvPr/>
        </p:nvSpPr>
        <p:spPr bwMode="auto">
          <a:xfrm>
            <a:off x="4745038" y="3251200"/>
            <a:ext cx="41624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stereo vision</a:t>
            </a:r>
            <a:br>
              <a:rPr lang="en-US" altLang="en-US" sz="2800">
                <a:solidFill>
                  <a:srgbClr val="000000"/>
                </a:solidFill>
              </a:rPr>
            </a:br>
            <a:r>
              <a:rPr lang="en-US" altLang="en-US" sz="2800">
                <a:solidFill>
                  <a:srgbClr val="000000"/>
                </a:solidFill>
              </a:rPr>
              <a:t>structure from motion</a:t>
            </a:r>
            <a:br>
              <a:rPr lang="en-US" altLang="en-US" sz="2800">
                <a:solidFill>
                  <a:srgbClr val="000000"/>
                </a:solidFill>
              </a:rPr>
            </a:br>
            <a:r>
              <a:rPr lang="en-US" altLang="en-US" sz="2800">
                <a:solidFill>
                  <a:srgbClr val="000000"/>
                </a:solidFill>
              </a:rPr>
              <a:t>optical flow</a:t>
            </a:r>
          </a:p>
        </p:txBody>
      </p:sp>
      <p:pic>
        <p:nvPicPr>
          <p:cNvPr id="136199" name="Picture 14" descr="bf_middlebur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28" b="49648"/>
          <a:stretch>
            <a:fillRect/>
          </a:stretch>
        </p:blipFill>
        <p:spPr bwMode="auto">
          <a:xfrm>
            <a:off x="665163" y="4852988"/>
            <a:ext cx="324961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sz="4000"/>
              <a:t>Why multiple views?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92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Structure and depth are inherently ambiguous from single views.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297113"/>
            <a:ext cx="3692525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2589213"/>
            <a:ext cx="4710113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6" name="TextBox 7"/>
          <p:cNvSpPr txBox="1">
            <a:spLocks noChangeArrowheads="1"/>
          </p:cNvSpPr>
          <p:nvPr/>
        </p:nvSpPr>
        <p:spPr bwMode="auto">
          <a:xfrm>
            <a:off x="7018338" y="6569075"/>
            <a:ext cx="34321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>
                <a:solidFill>
                  <a:srgbClr val="000000"/>
                </a:solidFill>
              </a:rPr>
              <a:t>Images from Lana Lazebnik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sz="4000"/>
              <a:t>Why multiple views?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92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Structure and depth are inherently ambiguous from single views.</a:t>
            </a:r>
          </a:p>
        </p:txBody>
      </p:sp>
      <p:sp>
        <p:nvSpPr>
          <p:cNvPr id="140292" name="AutoShape 5"/>
          <p:cNvSpPr>
            <a:spLocks noChangeArrowheads="1"/>
          </p:cNvSpPr>
          <p:nvPr/>
        </p:nvSpPr>
        <p:spPr bwMode="auto">
          <a:xfrm rot="-1040900">
            <a:off x="2438400" y="3267075"/>
            <a:ext cx="3048000" cy="1905000"/>
          </a:xfrm>
          <a:prstGeom prst="parallelogram">
            <a:avLst>
              <a:gd name="adj" fmla="val 4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0293" name="Oval 6"/>
          <p:cNvSpPr>
            <a:spLocks noChangeArrowheads="1"/>
          </p:cNvSpPr>
          <p:nvPr/>
        </p:nvSpPr>
        <p:spPr bwMode="auto">
          <a:xfrm>
            <a:off x="1676400" y="2657475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0294" name="Oval 7"/>
          <p:cNvSpPr>
            <a:spLocks noChangeArrowheads="1"/>
          </p:cNvSpPr>
          <p:nvPr/>
        </p:nvSpPr>
        <p:spPr bwMode="auto">
          <a:xfrm>
            <a:off x="2334208" y="3057136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0295" name="Oval 8"/>
          <p:cNvSpPr>
            <a:spLocks noChangeArrowheads="1"/>
          </p:cNvSpPr>
          <p:nvPr/>
        </p:nvSpPr>
        <p:spPr bwMode="auto">
          <a:xfrm>
            <a:off x="5448300" y="505221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0296" name="Text Box 9"/>
          <p:cNvSpPr txBox="1">
            <a:spLocks noChangeArrowheads="1"/>
          </p:cNvSpPr>
          <p:nvPr/>
        </p:nvSpPr>
        <p:spPr bwMode="auto">
          <a:xfrm>
            <a:off x="5791200" y="5156200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Optical center</a:t>
            </a:r>
          </a:p>
        </p:txBody>
      </p:sp>
      <p:sp>
        <p:nvSpPr>
          <p:cNvPr id="140297" name="Text Box 10"/>
          <p:cNvSpPr txBox="1">
            <a:spLocks noChangeArrowheads="1"/>
          </p:cNvSpPr>
          <p:nvPr/>
        </p:nvSpPr>
        <p:spPr bwMode="auto">
          <a:xfrm>
            <a:off x="1905000" y="2443163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P1</a:t>
            </a:r>
          </a:p>
        </p:txBody>
      </p:sp>
      <p:sp>
        <p:nvSpPr>
          <p:cNvPr id="140298" name="Text Box 11"/>
          <p:cNvSpPr txBox="1">
            <a:spLocks noChangeArrowheads="1"/>
          </p:cNvSpPr>
          <p:nvPr/>
        </p:nvSpPr>
        <p:spPr bwMode="auto">
          <a:xfrm>
            <a:off x="2590800" y="2733675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P2</a:t>
            </a:r>
          </a:p>
        </p:txBody>
      </p:sp>
      <p:sp>
        <p:nvSpPr>
          <p:cNvPr id="140299" name="Oval 12"/>
          <p:cNvSpPr>
            <a:spLocks noChangeArrowheads="1"/>
          </p:cNvSpPr>
          <p:nvPr/>
        </p:nvSpPr>
        <p:spPr bwMode="auto">
          <a:xfrm>
            <a:off x="3733800" y="3952875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0300" name="Line 13"/>
          <p:cNvSpPr>
            <a:spLocks noChangeShapeType="1"/>
          </p:cNvSpPr>
          <p:nvPr/>
        </p:nvSpPr>
        <p:spPr bwMode="auto">
          <a:xfrm>
            <a:off x="1752600" y="2733675"/>
            <a:ext cx="38100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01" name="Text Box 14"/>
          <p:cNvSpPr txBox="1">
            <a:spLocks noChangeArrowheads="1"/>
          </p:cNvSpPr>
          <p:nvPr/>
        </p:nvSpPr>
        <p:spPr bwMode="auto">
          <a:xfrm>
            <a:off x="3962400" y="3814763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P1’=P2’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itle 1"/>
          <p:cNvSpPr>
            <a:spLocks noGrp="1"/>
          </p:cNvSpPr>
          <p:nvPr>
            <p:ph type="title" idx="4294967295"/>
          </p:nvPr>
        </p:nvSpPr>
        <p:spPr>
          <a:xfrm>
            <a:off x="304800" y="33338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Geometry for a simple stereo system</a:t>
            </a:r>
          </a:p>
        </p:txBody>
      </p:sp>
      <p:sp>
        <p:nvSpPr>
          <p:cNvPr id="20173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4778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 sz="2400"/>
              <a:t>First, assuming parallel optical axes, known camera parameters (i.e., calibrated cameras):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03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9" t="14497" r="15958" b="4240"/>
          <a:stretch>
            <a:fillRect/>
          </a:stretch>
        </p:blipFill>
        <p:spPr bwMode="auto">
          <a:xfrm>
            <a:off x="76200" y="0"/>
            <a:ext cx="89154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965450" y="6057900"/>
            <a:ext cx="2044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FF"/>
                </a:solidFill>
              </a:rPr>
              <a:t>baseline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758825" y="5259388"/>
            <a:ext cx="1708150" cy="1200150"/>
            <a:chOff x="761881" y="5181450"/>
            <a:chExt cx="1708236" cy="1200329"/>
          </a:xfrm>
        </p:grpSpPr>
        <p:sp>
          <p:nvSpPr>
            <p:cNvPr id="203800" name="TextBox 8"/>
            <p:cNvSpPr txBox="1">
              <a:spLocks noChangeArrowheads="1"/>
            </p:cNvSpPr>
            <p:nvPr/>
          </p:nvSpPr>
          <p:spPr bwMode="auto">
            <a:xfrm>
              <a:off x="761881" y="5181450"/>
              <a:ext cx="170823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FFFF"/>
                  </a:solidFill>
                </a:rPr>
                <a:t>optical center (left)</a:t>
              </a:r>
            </a:p>
          </p:txBody>
        </p:sp>
        <p:cxnSp>
          <p:nvCxnSpPr>
            <p:cNvPr id="203801" name="Straight Arrow Connector 10"/>
            <p:cNvCxnSpPr>
              <a:cxnSpLocks noChangeShapeType="1"/>
            </p:cNvCxnSpPr>
            <p:nvPr/>
          </p:nvCxnSpPr>
          <p:spPr bwMode="auto">
            <a:xfrm flipV="1">
              <a:off x="1684299" y="5328036"/>
              <a:ext cx="620721" cy="511182"/>
            </a:xfrm>
            <a:prstGeom prst="straightConnector1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310438" y="4926013"/>
            <a:ext cx="1971675" cy="1200150"/>
            <a:chOff x="7310475" y="4926033"/>
            <a:chExt cx="1971702" cy="1200329"/>
          </a:xfrm>
        </p:grpSpPr>
        <p:sp>
          <p:nvSpPr>
            <p:cNvPr id="203798" name="TextBox 7"/>
            <p:cNvSpPr txBox="1">
              <a:spLocks noChangeArrowheads="1"/>
            </p:cNvSpPr>
            <p:nvPr/>
          </p:nvSpPr>
          <p:spPr bwMode="auto">
            <a:xfrm>
              <a:off x="7573941" y="4926033"/>
              <a:ext cx="170823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FFFF"/>
                  </a:solidFill>
                </a:rPr>
                <a:t>optical center (right)</a:t>
              </a:r>
            </a:p>
          </p:txBody>
        </p:sp>
        <p:cxnSp>
          <p:nvCxnSpPr>
            <p:cNvPr id="203799" name="Straight Arrow Connector 11"/>
            <p:cNvCxnSpPr>
              <a:cxnSpLocks noChangeShapeType="1"/>
            </p:cNvCxnSpPr>
            <p:nvPr/>
          </p:nvCxnSpPr>
          <p:spPr bwMode="auto">
            <a:xfrm rot="10800000">
              <a:off x="7310475" y="5437215"/>
              <a:ext cx="365130" cy="255590"/>
            </a:xfrm>
            <a:prstGeom prst="straightConnector1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3525" y="4232275"/>
            <a:ext cx="10588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FF"/>
                </a:solidFill>
              </a:rPr>
              <a:t>Focal length</a:t>
            </a:r>
          </a:p>
        </p:txBody>
      </p:sp>
      <p:sp>
        <p:nvSpPr>
          <p:cNvPr id="203785" name="Rectangle 17"/>
          <p:cNvSpPr>
            <a:spLocks noChangeArrowheads="1"/>
          </p:cNvSpPr>
          <p:nvPr/>
        </p:nvSpPr>
        <p:spPr bwMode="auto">
          <a:xfrm>
            <a:off x="336550" y="434975"/>
            <a:ext cx="3359150" cy="102235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922963" y="398463"/>
            <a:ext cx="10588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FF"/>
                </a:solidFill>
              </a:rPr>
              <a:t>World point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46088" y="2808288"/>
            <a:ext cx="2263775" cy="1497012"/>
            <a:chOff x="446032" y="2808279"/>
            <a:chExt cx="2263805" cy="1497033"/>
          </a:xfrm>
        </p:grpSpPr>
        <p:sp>
          <p:nvSpPr>
            <p:cNvPr id="203796" name="TextBox 20"/>
            <p:cNvSpPr txBox="1">
              <a:spLocks noChangeArrowheads="1"/>
            </p:cNvSpPr>
            <p:nvPr/>
          </p:nvSpPr>
          <p:spPr bwMode="auto">
            <a:xfrm>
              <a:off x="446032" y="2808279"/>
              <a:ext cx="189867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FFFF"/>
                  </a:solidFill>
                </a:rPr>
                <a:t>image point (left)</a:t>
              </a:r>
            </a:p>
          </p:txBody>
        </p:sp>
        <p:cxnSp>
          <p:nvCxnSpPr>
            <p:cNvPr id="203797" name="Straight Arrow Connector 23"/>
            <p:cNvCxnSpPr>
              <a:cxnSpLocks noChangeShapeType="1"/>
            </p:cNvCxnSpPr>
            <p:nvPr/>
          </p:nvCxnSpPr>
          <p:spPr bwMode="auto">
            <a:xfrm>
              <a:off x="1468395" y="3429000"/>
              <a:ext cx="1241442" cy="876312"/>
            </a:xfrm>
            <a:prstGeom prst="straightConnector1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7127875" y="2808288"/>
            <a:ext cx="2198688" cy="1387475"/>
            <a:chOff x="7127910" y="2808279"/>
            <a:chExt cx="2198655" cy="1387494"/>
          </a:xfrm>
        </p:grpSpPr>
        <p:sp>
          <p:nvSpPr>
            <p:cNvPr id="203794" name="TextBox 21"/>
            <p:cNvSpPr txBox="1">
              <a:spLocks noChangeArrowheads="1"/>
            </p:cNvSpPr>
            <p:nvPr/>
          </p:nvSpPr>
          <p:spPr bwMode="auto">
            <a:xfrm>
              <a:off x="7200936" y="2808279"/>
              <a:ext cx="212562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FFFF"/>
                  </a:solidFill>
                </a:rPr>
                <a:t>image point (right)</a:t>
              </a:r>
            </a:p>
          </p:txBody>
        </p:sp>
        <p:cxnSp>
          <p:nvCxnSpPr>
            <p:cNvPr id="203795" name="Straight Arrow Connector 25"/>
            <p:cNvCxnSpPr>
              <a:cxnSpLocks noChangeShapeType="1"/>
            </p:cNvCxnSpPr>
            <p:nvPr/>
          </p:nvCxnSpPr>
          <p:spPr bwMode="auto">
            <a:xfrm rot="10800000" flipV="1">
              <a:off x="7127910" y="3684591"/>
              <a:ext cx="584208" cy="511182"/>
            </a:xfrm>
            <a:prstGeom prst="straightConnector1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3789" name="Oval 22"/>
          <p:cNvSpPr>
            <a:spLocks noChangeArrowheads="1"/>
          </p:cNvSpPr>
          <p:nvPr/>
        </p:nvSpPr>
        <p:spPr bwMode="auto">
          <a:xfrm rot="1682543">
            <a:off x="3681413" y="425450"/>
            <a:ext cx="533400" cy="41275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3790" name="Oval 24"/>
          <p:cNvSpPr>
            <a:spLocks noChangeArrowheads="1"/>
          </p:cNvSpPr>
          <p:nvPr/>
        </p:nvSpPr>
        <p:spPr bwMode="auto">
          <a:xfrm rot="-1247438">
            <a:off x="5575300" y="381000"/>
            <a:ext cx="355600" cy="400367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265738" y="2479675"/>
            <a:ext cx="1935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FF"/>
                </a:solidFill>
              </a:rPr>
              <a:t>Depth of </a:t>
            </a:r>
            <a:r>
              <a:rPr lang="en-US" altLang="en-US" sz="2400" b="1">
                <a:solidFill>
                  <a:srgbClr val="FFFFFF"/>
                </a:solidFill>
              </a:rPr>
              <a:t>p</a:t>
            </a:r>
          </a:p>
        </p:txBody>
      </p:sp>
      <p:sp>
        <p:nvSpPr>
          <p:cNvPr id="203792" name="Rectangle 29"/>
          <p:cNvSpPr>
            <a:spLocks noChangeArrowheads="1"/>
          </p:cNvSpPr>
          <p:nvPr/>
        </p:nvSpPr>
        <p:spPr bwMode="auto">
          <a:xfrm rot="-1731106">
            <a:off x="6638925" y="4486275"/>
            <a:ext cx="133350" cy="708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3793" name="Rectangle 30"/>
          <p:cNvSpPr>
            <a:spLocks noChangeArrowheads="1"/>
          </p:cNvSpPr>
          <p:nvPr/>
        </p:nvSpPr>
        <p:spPr bwMode="auto">
          <a:xfrm rot="1582267">
            <a:off x="2533650" y="4429125"/>
            <a:ext cx="114300" cy="7953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017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 sz="2400"/>
              <a:t>Assume parallel optical axes, known camera parameters (i.e., calibrated cameras).  </a:t>
            </a:r>
            <a:r>
              <a:rPr lang="en-US" altLang="en-US" sz="2400" b="1"/>
              <a:t>What is expression for Z?</a:t>
            </a:r>
          </a:p>
        </p:txBody>
      </p:sp>
      <p:grpSp>
        <p:nvGrpSpPr>
          <p:cNvPr id="205827" name="Group 5"/>
          <p:cNvGrpSpPr>
            <a:grpSpLocks/>
          </p:cNvGrpSpPr>
          <p:nvPr/>
        </p:nvGrpSpPr>
        <p:grpSpPr bwMode="auto">
          <a:xfrm>
            <a:off x="0" y="2078038"/>
            <a:ext cx="4751388" cy="3652837"/>
            <a:chOff x="0" y="2895600"/>
            <a:chExt cx="4751989" cy="3652838"/>
          </a:xfrm>
        </p:grpSpPr>
        <p:pic>
          <p:nvPicPr>
            <p:cNvPr id="20583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59" t="14497" r="15958" b="4240"/>
            <a:stretch>
              <a:fillRect/>
            </a:stretch>
          </p:blipFill>
          <p:spPr bwMode="auto">
            <a:xfrm>
              <a:off x="0" y="2895600"/>
              <a:ext cx="4751989" cy="365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838" name="Rectangle 4"/>
            <p:cNvSpPr>
              <a:spLocks noChangeArrowheads="1"/>
            </p:cNvSpPr>
            <p:nvPr/>
          </p:nvSpPr>
          <p:spPr bwMode="auto">
            <a:xfrm>
              <a:off x="228600" y="3048000"/>
              <a:ext cx="1600200" cy="533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00600" y="2203450"/>
            <a:ext cx="4343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Similar triangles </a:t>
            </a:r>
            <a:r>
              <a:rPr lang="en-US" altLang="en-US" sz="2400">
                <a:solidFill>
                  <a:srgbClr val="FF0000"/>
                </a:solidFill>
              </a:rPr>
              <a:t>(p</a:t>
            </a:r>
            <a:r>
              <a:rPr lang="en-US" altLang="en-US" sz="2400" baseline="-25000">
                <a:solidFill>
                  <a:srgbClr val="FF0000"/>
                </a:solidFill>
              </a:rPr>
              <a:t>l</a:t>
            </a:r>
            <a:r>
              <a:rPr lang="en-US" altLang="en-US" sz="2400">
                <a:solidFill>
                  <a:srgbClr val="FF0000"/>
                </a:solidFill>
              </a:rPr>
              <a:t>, P, p</a:t>
            </a:r>
            <a:r>
              <a:rPr lang="en-US" altLang="en-US" sz="2400" baseline="-25000">
                <a:solidFill>
                  <a:srgbClr val="FF0000"/>
                </a:solidFill>
              </a:rPr>
              <a:t>r</a:t>
            </a:r>
            <a:r>
              <a:rPr lang="en-US" altLang="en-US" sz="2400">
                <a:solidFill>
                  <a:srgbClr val="FF0000"/>
                </a:solidFill>
              </a:rPr>
              <a:t>) </a:t>
            </a:r>
            <a:r>
              <a:rPr lang="en-US" altLang="en-US" sz="2400">
                <a:solidFill>
                  <a:srgbClr val="000000"/>
                </a:solidFill>
              </a:rPr>
              <a:t>and </a:t>
            </a:r>
            <a:r>
              <a:rPr lang="en-US" altLang="en-US" sz="2400">
                <a:solidFill>
                  <a:srgbClr val="0070C0"/>
                </a:solidFill>
              </a:rPr>
              <a:t>(O</a:t>
            </a:r>
            <a:r>
              <a:rPr lang="en-US" altLang="en-US" sz="2400" baseline="-25000">
                <a:solidFill>
                  <a:srgbClr val="0070C0"/>
                </a:solidFill>
              </a:rPr>
              <a:t>l</a:t>
            </a:r>
            <a:r>
              <a:rPr lang="en-US" altLang="en-US" sz="2400">
                <a:solidFill>
                  <a:srgbClr val="0070C0"/>
                </a:solidFill>
              </a:rPr>
              <a:t>, P, O</a:t>
            </a:r>
            <a:r>
              <a:rPr lang="en-US" altLang="en-US" sz="2400" baseline="-25000">
                <a:solidFill>
                  <a:srgbClr val="0070C0"/>
                </a:solidFill>
              </a:rPr>
              <a:t>r</a:t>
            </a:r>
            <a:r>
              <a:rPr lang="en-US" altLang="en-US" sz="2400">
                <a:solidFill>
                  <a:srgbClr val="0070C0"/>
                </a:solidFill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  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33338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kern="0" dirty="0">
                <a:solidFill>
                  <a:srgbClr val="000000"/>
                </a:solidFill>
                <a:latin typeface="+mn-lt"/>
              </a:rPr>
              <a:t>Geometry for a simple stereo system</a:t>
            </a:r>
          </a:p>
        </p:txBody>
      </p:sp>
      <p:graphicFrame>
        <p:nvGraphicFramePr>
          <p:cNvPr id="12" name="Object 24"/>
          <p:cNvGraphicFramePr>
            <a:graphicFrameLocks noChangeAspect="1"/>
          </p:cNvGraphicFramePr>
          <p:nvPr/>
        </p:nvGraphicFramePr>
        <p:xfrm>
          <a:off x="5484813" y="3173413"/>
          <a:ext cx="2884487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5" name="Equation" r:id="rId5" imgW="977900" imgH="419100" progId="Equation.3">
                  <p:embed/>
                </p:oleObj>
              </mc:Choice>
              <mc:Fallback>
                <p:oleObj name="Equation" r:id="rId5" imgW="977900" imgH="4191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3173413"/>
                        <a:ext cx="2884487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Isosceles Triangle 12"/>
          <p:cNvSpPr>
            <a:spLocks noChangeArrowheads="1"/>
          </p:cNvSpPr>
          <p:nvPr/>
        </p:nvSpPr>
        <p:spPr bwMode="auto">
          <a:xfrm>
            <a:off x="1531938" y="2516188"/>
            <a:ext cx="1890712" cy="1862137"/>
          </a:xfrm>
          <a:prstGeom prst="triangle">
            <a:avLst>
              <a:gd name="adj" fmla="val 5884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" name="Isosceles Triangle 13"/>
          <p:cNvSpPr>
            <a:spLocks noChangeArrowheads="1"/>
          </p:cNvSpPr>
          <p:nvPr/>
        </p:nvSpPr>
        <p:spPr bwMode="auto">
          <a:xfrm>
            <a:off x="1239838" y="2516188"/>
            <a:ext cx="2373312" cy="2336800"/>
          </a:xfrm>
          <a:prstGeom prst="triangle">
            <a:avLst>
              <a:gd name="adj" fmla="val 58819"/>
            </a:avLst>
          </a:prstGeom>
          <a:noFill/>
          <a:ln w="28575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graphicFrame>
        <p:nvGraphicFramePr>
          <p:cNvPr id="15" name="Object 25"/>
          <p:cNvGraphicFramePr>
            <a:graphicFrameLocks noChangeAspect="1"/>
          </p:cNvGraphicFramePr>
          <p:nvPr/>
        </p:nvGraphicFramePr>
        <p:xfrm>
          <a:off x="6361113" y="4889500"/>
          <a:ext cx="2338387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6" name="Equation" r:id="rId7" imgW="837836" imgH="431613" progId="Equation.3">
                  <p:embed/>
                </p:oleObj>
              </mc:Choice>
              <mc:Fallback>
                <p:oleObj name="Equation" r:id="rId7" imgW="837836" imgH="431613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4889500"/>
                        <a:ext cx="2338387" cy="120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7310438" y="5510213"/>
            <a:ext cx="1533525" cy="657225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973638" y="5875338"/>
            <a:ext cx="226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</a:rPr>
              <a:t>disparity</a:t>
            </a:r>
          </a:p>
        </p:txBody>
      </p:sp>
      <p:cxnSp>
        <p:nvCxnSpPr>
          <p:cNvPr id="19" name="Straight Arrow Connector 18"/>
          <p:cNvCxnSpPr>
            <a:cxnSpLocks noChangeShapeType="1"/>
            <a:endCxn id="16" idx="2"/>
          </p:cNvCxnSpPr>
          <p:nvPr/>
        </p:nvCxnSpPr>
        <p:spPr bwMode="auto">
          <a:xfrm flipV="1">
            <a:off x="6142038" y="5838825"/>
            <a:ext cx="1168400" cy="2190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6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Depth from disparity</a:t>
            </a:r>
          </a:p>
        </p:txBody>
      </p:sp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809625" y="1785938"/>
            <a:ext cx="1377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en-US" sz="1800">
                <a:solidFill>
                  <a:srgbClr val="000000"/>
                </a:solidFill>
              </a:rPr>
              <a:t>image I(x,y)</a:t>
            </a:r>
            <a:endParaRPr lang="en-GB" altLang="en-US" sz="1800">
              <a:solidFill>
                <a:srgbClr val="000000"/>
              </a:solidFill>
            </a:endParaRPr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6851650" y="1749425"/>
            <a:ext cx="160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en-US" sz="1800">
                <a:solidFill>
                  <a:srgbClr val="000000"/>
                </a:solidFill>
              </a:rPr>
              <a:t>image I´(x´,y´)</a:t>
            </a:r>
            <a:endParaRPr lang="en-GB" altLang="en-US" sz="1800">
              <a:solidFill>
                <a:srgbClr val="000000"/>
              </a:solidFill>
            </a:endParaRPr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3408363" y="1795463"/>
            <a:ext cx="225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en-US" sz="1800">
                <a:solidFill>
                  <a:srgbClr val="000000"/>
                </a:solidFill>
              </a:rPr>
              <a:t>Disparity map D(x,y)</a:t>
            </a:r>
            <a:endParaRPr lang="en-GB" altLang="en-US" sz="1800">
              <a:solidFill>
                <a:srgbClr val="000000"/>
              </a:solidFill>
            </a:endParaRPr>
          </a:p>
        </p:txBody>
      </p:sp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2819400" y="4679950"/>
            <a:ext cx="2851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000000"/>
                </a:solidFill>
              </a:rPr>
              <a:t>(x´,y´)=(x+D(x,y), y)</a:t>
            </a:r>
            <a:endParaRPr lang="en-GB" altLang="en-US" sz="2400">
              <a:solidFill>
                <a:srgbClr val="000000"/>
              </a:solidFill>
            </a:endParaRPr>
          </a:p>
        </p:txBody>
      </p:sp>
      <p:pic>
        <p:nvPicPr>
          <p:cNvPr id="207879" name="Picture 7" descr="rect_006_007_lef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2433638"/>
            <a:ext cx="2741612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80" name="Picture 8" descr="rect_006_007_righ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663" y="2422525"/>
            <a:ext cx="274955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81" name="Picture 9" descr="disparity_006_007_l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8" y="2425700"/>
            <a:ext cx="274955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882" name="Oval 10"/>
          <p:cNvSpPr>
            <a:spLocks noChangeArrowheads="1"/>
          </p:cNvSpPr>
          <p:nvPr/>
        </p:nvSpPr>
        <p:spPr bwMode="auto">
          <a:xfrm>
            <a:off x="1169988" y="3430588"/>
            <a:ext cx="36512" cy="3651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07883" name="Oval 11"/>
          <p:cNvSpPr>
            <a:spLocks noChangeArrowheads="1"/>
          </p:cNvSpPr>
          <p:nvPr/>
        </p:nvSpPr>
        <p:spPr bwMode="auto">
          <a:xfrm>
            <a:off x="4129088" y="3394075"/>
            <a:ext cx="36512" cy="3651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07884" name="Oval 12"/>
          <p:cNvSpPr>
            <a:spLocks noChangeArrowheads="1"/>
          </p:cNvSpPr>
          <p:nvPr/>
        </p:nvSpPr>
        <p:spPr bwMode="auto">
          <a:xfrm>
            <a:off x="6937375" y="3413125"/>
            <a:ext cx="36513" cy="3651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07885" name="Freeform 13"/>
          <p:cNvSpPr>
            <a:spLocks/>
          </p:cNvSpPr>
          <p:nvPr/>
        </p:nvSpPr>
        <p:spPr bwMode="auto">
          <a:xfrm>
            <a:off x="6945313" y="3429000"/>
            <a:ext cx="166687" cy="42863"/>
          </a:xfrm>
          <a:custGeom>
            <a:avLst/>
            <a:gdLst>
              <a:gd name="T0" fmla="*/ 0 w 131"/>
              <a:gd name="T1" fmla="*/ 0 h 1"/>
              <a:gd name="T2" fmla="*/ 2147483646 w 131"/>
              <a:gd name="T3" fmla="*/ 0 h 1"/>
              <a:gd name="T4" fmla="*/ 0 60000 65536"/>
              <a:gd name="T5" fmla="*/ 0 60000 65536"/>
              <a:gd name="T6" fmla="*/ 0 w 131"/>
              <a:gd name="T7" fmla="*/ 0 h 1"/>
              <a:gd name="T8" fmla="*/ 131 w 131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1" h="1">
                <a:moveTo>
                  <a:pt x="0" y="0"/>
                </a:moveTo>
                <a:lnTo>
                  <a:pt x="131" y="0"/>
                </a:ln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57200" y="55626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If we could find the </a:t>
            </a:r>
            <a:r>
              <a:rPr lang="en-US" altLang="en-US" sz="2400" b="1" dirty="0"/>
              <a:t>corresponding points </a:t>
            </a:r>
            <a:r>
              <a:rPr lang="en-US" altLang="en-US" sz="2400" dirty="0"/>
              <a:t>in two images, we could </a:t>
            </a:r>
            <a:r>
              <a:rPr lang="en-US" altLang="en-US" sz="2400" b="1" dirty="0"/>
              <a:t>estimate relative depth</a:t>
            </a:r>
            <a:r>
              <a:rPr lang="en-US" altLang="en-US" sz="2400" dirty="0"/>
              <a:t>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need to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Calibration for the two cameras.</a:t>
            </a:r>
          </a:p>
          <a:p>
            <a:pPr marL="914400" lvl="1" indent="-514350">
              <a:buAutoNum type="arabicPeriod"/>
            </a:pPr>
            <a:r>
              <a:rPr lang="en-US" dirty="0"/>
              <a:t>Intrinsic matrices for both cameras (e.g., f)</a:t>
            </a:r>
          </a:p>
          <a:p>
            <a:pPr marL="914400" lvl="1" indent="-514350">
              <a:buAutoNum type="arabicPeriod"/>
            </a:pPr>
            <a:r>
              <a:rPr lang="en-US" dirty="0"/>
              <a:t>Baseline distance T in parallel camera case</a:t>
            </a:r>
          </a:p>
          <a:p>
            <a:pPr marL="914400" lvl="1" indent="-514350">
              <a:buAutoNum type="arabicPeriod"/>
            </a:pPr>
            <a:r>
              <a:rPr lang="en-US" dirty="0"/>
              <a:t>R, t in non-parallel case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2. Correspondence for every pixel.</a:t>
            </a:r>
          </a:p>
          <a:p>
            <a:pPr marL="0" indent="0">
              <a:buNone/>
            </a:pPr>
            <a:r>
              <a:rPr lang="en-US" sz="2800" dirty="0"/>
              <a:t>	Like project 2, but project 2 is “sparse”.</a:t>
            </a:r>
          </a:p>
          <a:p>
            <a:pPr marL="0" indent="0">
              <a:buNone/>
            </a:pPr>
            <a:r>
              <a:rPr lang="en-US" sz="2800" dirty="0"/>
              <a:t>	We need “dense” correspondence!</a:t>
            </a:r>
          </a:p>
        </p:txBody>
      </p:sp>
    </p:spTree>
    <p:extLst>
      <p:ext uri="{BB962C8B-B14F-4D97-AF65-F5344CB8AC3E}">
        <p14:creationId xmlns:p14="http://schemas.microsoft.com/office/powerpoint/2010/main" val="2013777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2173"/>
            <a:ext cx="4572000" cy="30366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2173"/>
            <a:ext cx="4572000" cy="3036627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716" y="392374"/>
            <a:ext cx="8839200" cy="1143000"/>
          </a:xfrm>
        </p:spPr>
        <p:txBody>
          <a:bodyPr/>
          <a:lstStyle/>
          <a:p>
            <a:pPr algn="l"/>
            <a:r>
              <a:rPr lang="en-US" sz="3600" dirty="0"/>
              <a:t>Early Peek: </a:t>
            </a:r>
            <a:br>
              <a:rPr lang="en-US" sz="3600" dirty="0"/>
            </a:br>
            <a:r>
              <a:rPr lang="en-US" sz="3600" dirty="0"/>
              <a:t>2. Correspondence for every pixel.</a:t>
            </a:r>
            <a:br>
              <a:rPr lang="en-US" sz="3600" dirty="0"/>
            </a:br>
            <a:r>
              <a:rPr lang="en-US" sz="3600" dirty="0"/>
              <a:t>    Where do we need to search?</a:t>
            </a:r>
          </a:p>
        </p:txBody>
      </p:sp>
      <p:sp>
        <p:nvSpPr>
          <p:cNvPr id="11" name="Right Arrow 10"/>
          <p:cNvSpPr/>
          <p:nvPr/>
        </p:nvSpPr>
        <p:spPr bwMode="auto">
          <a:xfrm rot="19583374">
            <a:off x="1199476" y="4777146"/>
            <a:ext cx="838200" cy="457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572000" y="2602173"/>
            <a:ext cx="4572000" cy="3036627"/>
          </a:xfrm>
          <a:prstGeom prst="rect">
            <a:avLst/>
          </a:prstGeom>
          <a:solidFill>
            <a:schemeClr val="accent1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181600" y="4430973"/>
            <a:ext cx="1676400" cy="838200"/>
          </a:xfrm>
          <a:prstGeom prst="ellipse">
            <a:avLst/>
          </a:prstGeom>
          <a:solidFill>
            <a:schemeClr val="accent1">
              <a:alpha val="5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ight Arrow 14"/>
          <p:cNvSpPr/>
          <p:nvPr/>
        </p:nvSpPr>
        <p:spPr bwMode="auto">
          <a:xfrm rot="6811734">
            <a:off x="5368003" y="3726858"/>
            <a:ext cx="838200" cy="457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586316" y="4735772"/>
            <a:ext cx="4557684" cy="87313"/>
          </a:xfrm>
          <a:prstGeom prst="rect">
            <a:avLst/>
          </a:prstGeom>
          <a:solidFill>
            <a:schemeClr val="accent1">
              <a:alpha val="4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 rot="888750">
            <a:off x="4489003" y="4731685"/>
            <a:ext cx="4675312" cy="147302"/>
          </a:xfrm>
          <a:prstGeom prst="rect">
            <a:avLst/>
          </a:prstGeom>
          <a:solidFill>
            <a:schemeClr val="accent1">
              <a:alpha val="4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91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4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615238" y="0"/>
            <a:ext cx="15287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Slide Credit: </a:t>
            </a:r>
            <a:r>
              <a:rPr lang="en-US" sz="1050" dirty="0" err="1">
                <a:solidFill>
                  <a:prstClr val="black"/>
                </a:solidFill>
              </a:rPr>
              <a:t>Savarese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131206"/>
            <a:ext cx="8229600" cy="78319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1. </a:t>
            </a:r>
            <a:r>
              <a:rPr lang="en-US" sz="3200" dirty="0"/>
              <a:t>Calibration for the two cameras. 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09211"/>
              </p:ext>
            </p:extLst>
          </p:nvPr>
        </p:nvGraphicFramePr>
        <p:xfrm>
          <a:off x="1371600" y="4038600"/>
          <a:ext cx="29765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12" name="Equation" r:id="rId4" imgW="952200" imgH="215640" progId="Equation.3">
                  <p:embed/>
                </p:oleObj>
              </mc:Choice>
              <mc:Fallback>
                <p:oleObj name="Equation" r:id="rId4" imgW="952200" imgH="215640" progId="Equation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038600"/>
                        <a:ext cx="297656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Box 11"/>
          <p:cNvSpPr txBox="1">
            <a:spLocks noChangeArrowheads="1"/>
          </p:cNvSpPr>
          <p:nvPr/>
        </p:nvSpPr>
        <p:spPr bwMode="auto">
          <a:xfrm>
            <a:off x="4668837" y="3962400"/>
            <a:ext cx="33952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 Image Coordinates: (u,v,1)</a:t>
            </a:r>
          </a:p>
          <a:p>
            <a:r>
              <a:rPr lang="en-US" b="1" dirty="0">
                <a:solidFill>
                  <a:prstClr val="black"/>
                </a:solidFill>
              </a:rPr>
              <a:t>K</a:t>
            </a:r>
            <a:r>
              <a:rPr lang="en-US" dirty="0">
                <a:solidFill>
                  <a:prstClr val="black"/>
                </a:solidFill>
              </a:rPr>
              <a:t>: Intrinsic Matrix (3x3)</a:t>
            </a:r>
          </a:p>
          <a:p>
            <a:r>
              <a:rPr lang="en-US" b="1" dirty="0">
                <a:solidFill>
                  <a:prstClr val="black"/>
                </a:solidFill>
              </a:rPr>
              <a:t>R</a:t>
            </a:r>
            <a:r>
              <a:rPr lang="en-US" dirty="0">
                <a:solidFill>
                  <a:prstClr val="black"/>
                </a:solidFill>
              </a:rPr>
              <a:t>: Rotation (3x3) </a:t>
            </a:r>
          </a:p>
          <a:p>
            <a:r>
              <a:rPr lang="en-US" b="1" dirty="0">
                <a:solidFill>
                  <a:prstClr val="black"/>
                </a:solidFill>
              </a:rPr>
              <a:t>t</a:t>
            </a:r>
            <a:r>
              <a:rPr lang="en-US" dirty="0">
                <a:solidFill>
                  <a:prstClr val="black"/>
                </a:solidFill>
              </a:rPr>
              <a:t>:  Translation (3x1)</a:t>
            </a:r>
          </a:p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World Coordinates: (X,Y,Z,1)</a:t>
            </a:r>
          </a:p>
        </p:txBody>
      </p:sp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8062" y="1066800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Line 12"/>
          <p:cNvSpPr>
            <a:spLocks noChangeShapeType="1"/>
          </p:cNvSpPr>
          <p:nvPr/>
        </p:nvSpPr>
        <p:spPr bwMode="auto">
          <a:xfrm flipV="1">
            <a:off x="7713662" y="990600"/>
            <a:ext cx="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 flipH="1">
            <a:off x="7180262" y="2209800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5" name="Line 14"/>
          <p:cNvSpPr>
            <a:spLocks noChangeShapeType="1"/>
          </p:cNvSpPr>
          <p:nvPr/>
        </p:nvSpPr>
        <p:spPr bwMode="auto">
          <a:xfrm>
            <a:off x="7713662" y="2209800"/>
            <a:ext cx="685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6" name="Text Box 15"/>
          <p:cNvSpPr txBox="1">
            <a:spLocks noChangeArrowheads="1"/>
          </p:cNvSpPr>
          <p:nvPr/>
        </p:nvSpPr>
        <p:spPr bwMode="auto">
          <a:xfrm>
            <a:off x="7713662" y="243840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7637462" y="2270125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O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8" name="Text Box 17"/>
          <p:cNvSpPr txBox="1">
            <a:spLocks noChangeArrowheads="1"/>
          </p:cNvSpPr>
          <p:nvPr/>
        </p:nvSpPr>
        <p:spPr bwMode="auto">
          <a:xfrm>
            <a:off x="6951662" y="27432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i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9" name="Text Box 18"/>
          <p:cNvSpPr txBox="1">
            <a:spLocks noChangeArrowheads="1"/>
          </p:cNvSpPr>
          <p:nvPr/>
        </p:nvSpPr>
        <p:spPr bwMode="auto">
          <a:xfrm>
            <a:off x="8018462" y="1828800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k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7789862" y="9144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j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1" name="Freeform 22"/>
          <p:cNvSpPr>
            <a:spLocks/>
          </p:cNvSpPr>
          <p:nvPr/>
        </p:nvSpPr>
        <p:spPr bwMode="auto">
          <a:xfrm>
            <a:off x="4284662" y="1130300"/>
            <a:ext cx="3200400" cy="469900"/>
          </a:xfrm>
          <a:custGeom>
            <a:avLst/>
            <a:gdLst>
              <a:gd name="T0" fmla="*/ 0 w 2016"/>
              <a:gd name="T1" fmla="*/ 2147483647 h 296"/>
              <a:gd name="T2" fmla="*/ 2147483647 w 2016"/>
              <a:gd name="T3" fmla="*/ 2147483647 h 296"/>
              <a:gd name="T4" fmla="*/ 2147483647 w 2016"/>
              <a:gd name="T5" fmla="*/ 2147483647 h 296"/>
              <a:gd name="T6" fmla="*/ 2147483647 w 2016"/>
              <a:gd name="T7" fmla="*/ 2147483647 h 296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296"/>
              <a:gd name="T14" fmla="*/ 2016 w 2016"/>
              <a:gd name="T15" fmla="*/ 296 h 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296">
                <a:moveTo>
                  <a:pt x="0" y="296"/>
                </a:moveTo>
                <a:cubicBezTo>
                  <a:pt x="188" y="224"/>
                  <a:pt x="376" y="152"/>
                  <a:pt x="624" y="104"/>
                </a:cubicBezTo>
                <a:cubicBezTo>
                  <a:pt x="872" y="56"/>
                  <a:pt x="1256" y="16"/>
                  <a:pt x="1488" y="8"/>
                </a:cubicBezTo>
                <a:cubicBezTo>
                  <a:pt x="1720" y="0"/>
                  <a:pt x="1868" y="28"/>
                  <a:pt x="2016" y="56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5199062" y="762000"/>
            <a:ext cx="4968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R,t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3894" y="1552575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9825" y="2819400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3" name="Left Brace 2"/>
          <p:cNvSpPr/>
          <p:nvPr/>
        </p:nvSpPr>
        <p:spPr>
          <a:xfrm rot="16200000">
            <a:off x="3007360" y="4287203"/>
            <a:ext cx="381000" cy="1295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87600" y="517048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Extrinsic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9437" y="5943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Think of [R t] as the transformation from camera 1 to camera 2 in stereo system.</a:t>
            </a:r>
          </a:p>
        </p:txBody>
      </p:sp>
    </p:spTree>
    <p:extLst>
      <p:ext uri="{BB962C8B-B14F-4D97-AF65-F5344CB8AC3E}">
        <p14:creationId xmlns:p14="http://schemas.microsoft.com/office/powerpoint/2010/main" val="4225871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calibrate the camera?</a:t>
            </a:r>
            <a:br>
              <a:rPr lang="en-US" dirty="0"/>
            </a:br>
            <a:r>
              <a:rPr lang="en-US" dirty="0"/>
              <a:t>(also called “camera </a:t>
            </a:r>
            <a:r>
              <a:rPr lang="en-US" dirty="0" err="1"/>
              <a:t>resectioning</a:t>
            </a:r>
            <a:r>
              <a:rPr lang="en-US" dirty="0"/>
              <a:t>”)</a:t>
            </a:r>
          </a:p>
        </p:txBody>
      </p:sp>
      <p:graphicFrame>
        <p:nvGraphicFramePr>
          <p:cNvPr id="678914" name="Object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4591184"/>
              </p:ext>
            </p:extLst>
          </p:nvPr>
        </p:nvGraphicFramePr>
        <p:xfrm>
          <a:off x="2098675" y="2916238"/>
          <a:ext cx="509905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78" name="Equation" r:id="rId4" imgW="1587240" imgH="914400" progId="Equation.3">
                  <p:embed/>
                </p:oleObj>
              </mc:Choice>
              <mc:Fallback>
                <p:oleObj name="Equation" r:id="rId4" imgW="15872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2916238"/>
                        <a:ext cx="5099050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15" name="Object 4"/>
          <p:cNvGraphicFramePr>
            <a:graphicFrameLocks noChangeAspect="1"/>
          </p:cNvGraphicFramePr>
          <p:nvPr/>
        </p:nvGraphicFramePr>
        <p:xfrm>
          <a:off x="2133600" y="1676400"/>
          <a:ext cx="49752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79" name="Equation" r:id="rId6" imgW="939600" imgH="215640" progId="Equation.3">
                  <p:embed/>
                </p:oleObj>
              </mc:Choice>
              <mc:Fallback>
                <p:oleObj name="Equation" r:id="rId6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676400"/>
                        <a:ext cx="497522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860939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line fitting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US" sz="2000"/>
              <a:t>Data: </a:t>
            </a:r>
            <a:r>
              <a:rPr lang="en-US" sz="2000">
                <a:latin typeface="Times New Roman" pitchFamily="18" charset="0"/>
              </a:rPr>
              <a:t>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), …, 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)</a:t>
            </a:r>
          </a:p>
          <a:p>
            <a:pPr marL="0" indent="0"/>
            <a:r>
              <a:rPr lang="en-US" sz="2000"/>
              <a:t>Line equation: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= m</a:t>
            </a:r>
            <a:r>
              <a:rPr lang="en-US" sz="1200" i="1">
                <a:latin typeface="Times New Roman" pitchFamily="18" charset="0"/>
              </a:rPr>
              <a:t> 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+ b</a:t>
            </a:r>
          </a:p>
          <a:p>
            <a:pPr marL="0" indent="0"/>
            <a:r>
              <a:rPr lang="en-US" sz="2000"/>
              <a:t>Find (</a:t>
            </a:r>
            <a:r>
              <a:rPr lang="en-US" sz="2000" i="1">
                <a:latin typeface="Times New Roman" pitchFamily="18" charset="0"/>
              </a:rPr>
              <a:t>m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/>
              <a:t>) to minimize </a:t>
            </a:r>
          </a:p>
        </p:txBody>
      </p:sp>
      <p:graphicFrame>
        <p:nvGraphicFramePr>
          <p:cNvPr id="1660933" name="Object 5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1238250" y="5029200"/>
          <a:ext cx="29400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4" name="Equation" r:id="rId5" imgW="1587240" imgH="419040" progId="Equation.3">
                  <p:embed/>
                </p:oleObj>
              </mc:Choice>
              <mc:Fallback>
                <p:oleObj name="Equation" r:id="rId5" imgW="1587240" imgH="419040" progId="Equation.3">
                  <p:embed/>
                  <p:pic>
                    <p:nvPicPr>
                      <p:cNvPr id="1660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5029200"/>
                        <a:ext cx="2940050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55675" y="2919115"/>
          <a:ext cx="5907087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5" name="Equation" r:id="rId7" imgW="3098520" imgH="761760" progId="Equation.3">
                  <p:embed/>
                </p:oleObj>
              </mc:Choice>
              <mc:Fallback>
                <p:oleObj name="Equation" r:id="rId7" imgW="3098520" imgH="761760" progId="Equation.3">
                  <p:embed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2919115"/>
                        <a:ext cx="5907087" cy="145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/>
          <p:cNvGraphicFramePr>
            <a:graphicFrameLocks noChangeAspect="1"/>
          </p:cNvGraphicFramePr>
          <p:nvPr/>
        </p:nvGraphicFramePr>
        <p:xfrm>
          <a:off x="735013" y="2232025"/>
          <a:ext cx="31781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6" name="Equation" r:id="rId9" imgW="1498320" imgH="291960" progId="Equation.3">
                  <p:embed/>
                </p:oleObj>
              </mc:Choice>
              <mc:Fallback>
                <p:oleObj name="Equation" r:id="rId9" imgW="1498320" imgH="291960" progId="Equation.3">
                  <p:embed/>
                  <p:pic>
                    <p:nvPicPr>
                      <p:cNvPr id="30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2232025"/>
                        <a:ext cx="3178175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64008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  <a:latin typeface="Times New Roman" pitchFamily="18" charset="0"/>
              </a:rPr>
              <a:t>(</a:t>
            </a:r>
            <a:r>
              <a:rPr lang="en-US" sz="2400" i="1">
                <a:solidFill>
                  <a:prstClr val="black"/>
                </a:solidFill>
                <a:latin typeface="Times New Roman" pitchFamily="18" charset="0"/>
              </a:rPr>
              <a:t>x</a:t>
            </a:r>
            <a:r>
              <a:rPr lang="en-US" sz="2400" i="1" baseline="-25000">
                <a:solidFill>
                  <a:prstClr val="black"/>
                </a:solidFill>
                <a:latin typeface="Times New Roman" pitchFamily="18" charset="0"/>
              </a:rPr>
              <a:t>i</a:t>
            </a:r>
            <a:r>
              <a:rPr lang="en-US" sz="2400">
                <a:solidFill>
                  <a:prstClr val="black"/>
                </a:solidFill>
                <a:latin typeface="Times New Roman" pitchFamily="18" charset="0"/>
              </a:rPr>
              <a:t>, </a:t>
            </a:r>
            <a:r>
              <a:rPr lang="en-US" sz="2400" i="1">
                <a:solidFill>
                  <a:prstClr val="black"/>
                </a:solidFill>
                <a:latin typeface="Times New Roman" pitchFamily="18" charset="0"/>
              </a:rPr>
              <a:t>y</a:t>
            </a:r>
            <a:r>
              <a:rPr lang="en-US" sz="2400" i="1" baseline="-25000">
                <a:solidFill>
                  <a:prstClr val="black"/>
                </a:solidFill>
                <a:latin typeface="Times New Roman" pitchFamily="18" charset="0"/>
              </a:rPr>
              <a:t>i</a:t>
            </a:r>
            <a:r>
              <a:rPr lang="en-US" sz="2400">
                <a:solidFill>
                  <a:prstClr val="black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3083" name="Rectangle 10"/>
          <p:cNvSpPr>
            <a:spLocks noChangeArrowheads="1"/>
          </p:cNvSpPr>
          <p:nvPr/>
        </p:nvSpPr>
        <p:spPr bwMode="auto">
          <a:xfrm>
            <a:off x="7162800" y="1066800"/>
            <a:ext cx="1239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prstClr val="black"/>
                </a:solidFill>
                <a:latin typeface="Times New Roman" pitchFamily="18" charset="0"/>
              </a:rPr>
              <a:t>y=mx+b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993775" y="6019800"/>
          <a:ext cx="415766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7" name="Equation" r:id="rId11" imgW="2108160" imgH="253800" progId="Equation.3">
                  <p:embed/>
                </p:oleObj>
              </mc:Choice>
              <mc:Fallback>
                <p:oleObj name="Equation" r:id="rId11" imgW="2108160" imgH="253800" progId="Equation.3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6019800"/>
                        <a:ext cx="4157663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638800" y="5334000"/>
            <a:ext cx="3122971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</a:rPr>
              <a:t>Matlab</a:t>
            </a:r>
            <a:r>
              <a:rPr lang="en-US" sz="2400" dirty="0">
                <a:solidFill>
                  <a:prstClr val="black"/>
                </a:solidFill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p = A \ y;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9857" y="6550223"/>
            <a:ext cx="2254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Modified from S. Lazebnik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238249" y="4483101"/>
          <a:ext cx="3208067" cy="384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8" name="Equation" r:id="rId13" imgW="1904760" imgH="228600" progId="Equation.3">
                  <p:embed/>
                </p:oleObj>
              </mc:Choice>
              <mc:Fallback>
                <p:oleObj name="Equation" r:id="rId13" imgW="1904760" imgH="228600" progId="Equation.3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38249" y="4483101"/>
                        <a:ext cx="3208067" cy="384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010400" y="3287486"/>
          <a:ext cx="1879600" cy="73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9" name="Equation" r:id="rId15" imgW="711000" imgH="279360" progId="Equation.3">
                  <p:embed/>
                </p:oleObj>
              </mc:Choice>
              <mc:Fallback>
                <p:oleObj name="Equation" r:id="rId15" imgW="711000" imgH="27936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10400" y="3287486"/>
                        <a:ext cx="1879600" cy="738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0" y="608516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(Closed form solution)</a:t>
            </a:r>
          </a:p>
        </p:txBody>
      </p:sp>
    </p:spTree>
    <p:extLst>
      <p:ext uri="{BB962C8B-B14F-4D97-AF65-F5344CB8AC3E}">
        <p14:creationId xmlns:p14="http://schemas.microsoft.com/office/powerpoint/2010/main" val="49116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975" y="12144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100"/>
          <p:cNvGrpSpPr>
            <a:grpSpLocks/>
          </p:cNvGrpSpPr>
          <p:nvPr/>
        </p:nvGrpSpPr>
        <p:grpSpPr bwMode="auto">
          <a:xfrm>
            <a:off x="1247775" y="1406525"/>
            <a:ext cx="1625633" cy="1406525"/>
            <a:chOff x="2051050" y="2600325"/>
            <a:chExt cx="1625282" cy="1406525"/>
          </a:xfrm>
        </p:grpSpPr>
        <p:grpSp>
          <p:nvGrpSpPr>
            <p:cNvPr id="32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3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5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b="1" dirty="0">
                  <a:solidFill>
                    <a:srgbClr val="FFFF00"/>
                  </a:solidFill>
                </a:rPr>
                <a:t>A</a:t>
              </a:r>
              <a:r>
                <a:rPr lang="pl-PL" b="1" baseline="-25000" dirty="0">
                  <a:solidFill>
                    <a:srgbClr val="FFFF00"/>
                  </a:solidFill>
                </a:rPr>
                <a:t>1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b="1">
                  <a:solidFill>
                    <a:srgbClr val="FFFF00"/>
                  </a:solidFill>
                </a:rPr>
                <a:t>A</a:t>
              </a:r>
              <a:r>
                <a:rPr lang="pl-PL" b="1" baseline="-25000">
                  <a:solidFill>
                    <a:srgbClr val="FFFF00"/>
                  </a:solidFill>
                </a:rPr>
                <a:t>2</a:t>
              </a:r>
              <a:endParaRPr lang="en-US" b="1">
                <a:solidFill>
                  <a:srgbClr val="FFFF00"/>
                </a:solidFill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b="1">
                  <a:solidFill>
                    <a:srgbClr val="FFFF00"/>
                  </a:solidFill>
                </a:rPr>
                <a:t>A</a:t>
              </a:r>
              <a:r>
                <a:rPr lang="pl-PL" b="1" baseline="-25000">
                  <a:solidFill>
                    <a:srgbClr val="FFFF00"/>
                  </a:solidFill>
                </a:rPr>
                <a:t>3</a:t>
              </a:r>
              <a:endParaRPr lang="en-US" b="1">
                <a:solidFill>
                  <a:srgbClr val="FFFF00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8062" y="20097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6519862" y="2201862"/>
            <a:ext cx="1625633" cy="1406525"/>
            <a:chOff x="2051050" y="2600325"/>
            <a:chExt cx="1625282" cy="1406525"/>
          </a:xfrm>
        </p:grpSpPr>
        <p:grpSp>
          <p:nvGrpSpPr>
            <p:cNvPr id="58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9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0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1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2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3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rgbClr val="FFFF00"/>
                  </a:solidFill>
                </a:rPr>
                <a:t>B</a:t>
              </a:r>
              <a:r>
                <a:rPr lang="pl-PL" b="1" baseline="-25000" dirty="0">
                  <a:solidFill>
                    <a:srgbClr val="FFFF00"/>
                  </a:solidFill>
                </a:rPr>
                <a:t>1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rgbClr val="FFFF00"/>
                  </a:solidFill>
                </a:rPr>
                <a:t>B</a:t>
              </a:r>
              <a:r>
                <a:rPr lang="pl-PL" b="1" baseline="-25000" dirty="0">
                  <a:solidFill>
                    <a:srgbClr val="FFFF00"/>
                  </a:solidFill>
                </a:rPr>
                <a:t>2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rgbClr val="FFFF00"/>
                  </a:solidFill>
                </a:rPr>
                <a:t>B</a:t>
              </a:r>
              <a:r>
                <a:rPr lang="pl-PL" b="1" baseline="-25000" dirty="0">
                  <a:solidFill>
                    <a:srgbClr val="FFFF00"/>
                  </a:solidFill>
                </a:rPr>
                <a:t>3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5434743" y="4216386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Least squares setup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422026"/>
              </p:ext>
            </p:extLst>
          </p:nvPr>
        </p:nvGraphicFramePr>
        <p:xfrm>
          <a:off x="700810" y="5105315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60" name="Equation" r:id="rId5" imgW="1206360" imgH="482400" progId="Equation.3">
                  <p:embed/>
                </p:oleObj>
              </mc:Choice>
              <mc:Fallback>
                <p:oleObj name="Equation" r:id="rId5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10" y="5105315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Right Arrow 80"/>
          <p:cNvSpPr/>
          <p:nvPr/>
        </p:nvSpPr>
        <p:spPr>
          <a:xfrm>
            <a:off x="4343400" y="27432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77265" y="22860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(</a:t>
            </a:r>
            <a:r>
              <a:rPr lang="en-US" dirty="0" err="1">
                <a:solidFill>
                  <a:prstClr val="black"/>
                </a:solidFill>
              </a:rPr>
              <a:t>t</a:t>
            </a:r>
            <a:r>
              <a:rPr lang="en-US" baseline="-25000" dirty="0" err="1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t</a:t>
            </a:r>
            <a:r>
              <a:rPr lang="en-US" baseline="-25000" dirty="0" err="1">
                <a:solidFill>
                  <a:prstClr val="black"/>
                </a:solidFill>
              </a:rPr>
              <a:t>y</a:t>
            </a:r>
            <a:r>
              <a:rPr lang="en-US" dirty="0">
                <a:solidFill>
                  <a:prstClr val="black"/>
                </a:solidFill>
              </a:rPr>
              <a:t>)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654910"/>
              </p:ext>
            </p:extLst>
          </p:nvPr>
        </p:nvGraphicFramePr>
        <p:xfrm>
          <a:off x="5676636" y="4703437"/>
          <a:ext cx="2705210" cy="2108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61" name="Equation" r:id="rId7" imgW="1498320" imgH="1168200" progId="Equation.3">
                  <p:embed/>
                </p:oleObj>
              </mc:Choice>
              <mc:Fallback>
                <p:oleObj name="Equation" r:id="rId7" imgW="1498320" imgH="1168200" progId="Equation.3">
                  <p:embed/>
                  <p:pic>
                    <p:nvPicPr>
                      <p:cNvPr id="2375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636" y="4703437"/>
                        <a:ext cx="2705210" cy="21088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704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World</a:t>
            </a:r>
            <a:r>
              <a:rPr lang="en-US" dirty="0"/>
              <a:t> vs </a:t>
            </a:r>
            <a:r>
              <a:rPr lang="en-US" dirty="0">
                <a:solidFill>
                  <a:srgbClr val="00B050"/>
                </a:solidFill>
              </a:rPr>
              <a:t>Camera</a:t>
            </a:r>
            <a:r>
              <a:rPr lang="en-US" dirty="0"/>
              <a:t> coordinates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62167"/>
            <a:ext cx="7772400" cy="5162265"/>
          </a:xfr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914400" y="3505200"/>
            <a:ext cx="4572000" cy="6858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" name="Straight Arrow Connector 6"/>
          <p:cNvCxnSpPr/>
          <p:nvPr/>
        </p:nvCxnSpPr>
        <p:spPr bwMode="auto">
          <a:xfrm>
            <a:off x="5486400" y="3505200"/>
            <a:ext cx="2895600" cy="5334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5508978" y="1958622"/>
            <a:ext cx="11289" cy="1522696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800600" y="3352800"/>
            <a:ext cx="3276600" cy="563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4800600" y="1419368"/>
            <a:ext cx="12032" cy="1959501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5156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Calibrating the Camera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Use an scene with </a:t>
            </a:r>
            <a:r>
              <a:rPr lang="en-US" b="1" dirty="0"/>
              <a:t>known</a:t>
            </a:r>
            <a:r>
              <a:rPr lang="en-US" dirty="0"/>
              <a:t> geometry</a:t>
            </a:r>
          </a:p>
          <a:p>
            <a:pPr lvl="1"/>
            <a:r>
              <a:rPr lang="en-US" dirty="0"/>
              <a:t>Correspond image points to 3d points</a:t>
            </a:r>
          </a:p>
          <a:p>
            <a:pPr lvl="1"/>
            <a:r>
              <a:rPr lang="en-US" dirty="0"/>
              <a:t>Get least squares solution (or non-linear solution)</a:t>
            </a:r>
          </a:p>
        </p:txBody>
      </p:sp>
      <p:pic>
        <p:nvPicPr>
          <p:cNvPr id="6" name="Picture 4" descr="CalCub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429000"/>
            <a:ext cx="3810000" cy="3140075"/>
          </a:xfrm>
          <a:prstGeom prst="rect">
            <a:avLst/>
          </a:prstGeom>
          <a:noFill/>
        </p:spPr>
      </p:pic>
      <p:graphicFrame>
        <p:nvGraphicFramePr>
          <p:cNvPr id="677892" name="Object 4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4610100" y="4051300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54" name="Equation" r:id="rId6" imgW="2158920" imgH="914400" progId="Equation.3">
                  <p:embed/>
                </p:oleObj>
              </mc:Choice>
              <mc:Fallback>
                <p:oleObj name="Equation" r:id="rId6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4051300"/>
                        <a:ext cx="4270375" cy="180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own Arrow 3"/>
          <p:cNvSpPr/>
          <p:nvPr/>
        </p:nvSpPr>
        <p:spPr>
          <a:xfrm>
            <a:off x="8382000" y="3505200"/>
            <a:ext cx="38100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724400" y="3677986"/>
            <a:ext cx="381000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29399" y="2643194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</a:rPr>
              <a:t>Known 3d </a:t>
            </a:r>
          </a:p>
          <a:p>
            <a:pPr algn="r"/>
            <a:r>
              <a:rPr lang="en-US" sz="2400" dirty="0">
                <a:solidFill>
                  <a:srgbClr val="FF0000"/>
                </a:solidFill>
              </a:rPr>
              <a:t>world locations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3575" y="2660332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10800000">
            <a:off x="6629400" y="5782544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686299" y="6300787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87243" y="-1270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399" y="38666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92873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/>
      <p:bldP spid="10" grpId="0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08491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How do we calibrate a camera?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548388"/>
          </a:xfrm>
        </p:spPr>
      </p:pic>
      <p:sp>
        <p:nvSpPr>
          <p:cNvPr id="5" name="TextBox 4"/>
          <p:cNvSpPr txBox="1"/>
          <p:nvPr/>
        </p:nvSpPr>
        <p:spPr>
          <a:xfrm>
            <a:off x="5638800" y="1600200"/>
            <a:ext cx="2286000" cy="440120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308.253 306.300 28.881</a:t>
            </a:r>
          </a:p>
          <a:p>
            <a:pPr algn="ctr"/>
            <a:r>
              <a:rPr lang="en-US" sz="1400" dirty="0"/>
              <a:t>306.650 309.301 28.905</a:t>
            </a:r>
          </a:p>
          <a:p>
            <a:pPr algn="ctr"/>
            <a:r>
              <a:rPr lang="en-US" sz="1400" dirty="0"/>
              <a:t>308.069 306.831 29.189</a:t>
            </a:r>
          </a:p>
          <a:p>
            <a:pPr algn="ctr"/>
            <a:r>
              <a:rPr lang="en-US" sz="1400" dirty="0"/>
              <a:t>309.671 308.834 29.029</a:t>
            </a:r>
          </a:p>
          <a:p>
            <a:pPr algn="ctr"/>
            <a:r>
              <a:rPr lang="en-US" sz="1400" dirty="0"/>
              <a:t>308.255 309.955 29.267</a:t>
            </a:r>
          </a:p>
          <a:p>
            <a:pPr algn="ctr"/>
            <a:r>
              <a:rPr lang="en-US" sz="1400" dirty="0"/>
              <a:t>307.546 308.613 28.963</a:t>
            </a:r>
          </a:p>
          <a:p>
            <a:pPr algn="ctr"/>
            <a:r>
              <a:rPr lang="en-US" sz="1400" dirty="0"/>
              <a:t>311.036 309.206 28.913</a:t>
            </a:r>
          </a:p>
          <a:p>
            <a:pPr algn="ctr"/>
            <a:r>
              <a:rPr lang="en-US" sz="1400" dirty="0"/>
              <a:t>307.518 308.175 29.069</a:t>
            </a:r>
          </a:p>
          <a:p>
            <a:pPr algn="ctr"/>
            <a:r>
              <a:rPr lang="en-US" sz="1400" dirty="0"/>
              <a:t>309.950 311.262 29.990</a:t>
            </a:r>
          </a:p>
          <a:p>
            <a:pPr algn="ctr"/>
            <a:r>
              <a:rPr lang="en-US" sz="1400" dirty="0"/>
              <a:t>312.160 310.772 29.080</a:t>
            </a:r>
          </a:p>
          <a:p>
            <a:pPr algn="ctr"/>
            <a:r>
              <a:rPr lang="en-US" sz="1400" dirty="0"/>
              <a:t>311.988 312.709 30.514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600199"/>
            <a:ext cx="1082040" cy="44012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algn="ctr"/>
            <a:r>
              <a:rPr lang="en-US" sz="1400" dirty="0"/>
              <a:t>317  335</a:t>
            </a:r>
          </a:p>
          <a:p>
            <a:pPr algn="ctr"/>
            <a:r>
              <a:rPr lang="en-US" sz="1400" dirty="0"/>
              <a:t>783  521</a:t>
            </a:r>
          </a:p>
          <a:p>
            <a:pPr algn="ctr"/>
            <a:r>
              <a:rPr lang="en-US" sz="1400" dirty="0"/>
              <a:t>235  427</a:t>
            </a:r>
          </a:p>
          <a:p>
            <a:pPr algn="ctr"/>
            <a:r>
              <a:rPr lang="en-US" sz="1400" dirty="0"/>
              <a:t>665  429</a:t>
            </a:r>
          </a:p>
          <a:p>
            <a:pPr algn="ctr"/>
            <a:r>
              <a:rPr lang="en-US" sz="1400" dirty="0"/>
              <a:t>655  362</a:t>
            </a:r>
          </a:p>
          <a:p>
            <a:pPr algn="ctr"/>
            <a:r>
              <a:rPr lang="en-US" sz="1400" dirty="0"/>
              <a:t>427  333</a:t>
            </a:r>
          </a:p>
          <a:p>
            <a:pPr algn="ctr"/>
            <a:r>
              <a:rPr lang="en-US" sz="1400" dirty="0"/>
              <a:t>412  415</a:t>
            </a:r>
          </a:p>
          <a:p>
            <a:pPr algn="ctr"/>
            <a:r>
              <a:rPr lang="en-US" sz="1400" dirty="0"/>
              <a:t>746  351</a:t>
            </a:r>
          </a:p>
          <a:p>
            <a:pPr algn="ctr"/>
            <a:r>
              <a:rPr lang="en-US" sz="1400" dirty="0"/>
              <a:t>434  415</a:t>
            </a:r>
          </a:p>
          <a:p>
            <a:pPr algn="ctr"/>
            <a:r>
              <a:rPr lang="en-US" sz="1400" dirty="0"/>
              <a:t>525  234</a:t>
            </a:r>
          </a:p>
          <a:p>
            <a:pPr algn="ctr"/>
            <a:r>
              <a:rPr lang="en-US" sz="1400" dirty="0"/>
              <a:t>716  308</a:t>
            </a:r>
          </a:p>
          <a:p>
            <a:pPr algn="ctr"/>
            <a:r>
              <a:rPr lang="en-US" sz="1400" dirty="0"/>
              <a:t>602  187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685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7693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0675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least squares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76400"/>
          </a:xfrm>
        </p:spPr>
        <p:txBody>
          <a:bodyPr/>
          <a:lstStyle/>
          <a:p>
            <a:r>
              <a:rPr lang="en-US" dirty="0"/>
              <a:t>Given 3D point evidence, find best </a:t>
            </a:r>
            <a:r>
              <a:rPr lang="en-US" b="1" dirty="0"/>
              <a:t>M</a:t>
            </a:r>
            <a:r>
              <a:rPr lang="en-US" dirty="0"/>
              <a:t> which minimizes error between estimate (</a:t>
            </a:r>
            <a:r>
              <a:rPr lang="en-US" b="1" dirty="0"/>
              <a:t>p</a:t>
            </a:r>
            <a:r>
              <a:rPr lang="en-US" dirty="0"/>
              <a:t>’) and known corresponding 2D points (</a:t>
            </a:r>
            <a:r>
              <a:rPr lang="en-US" b="1" dirty="0"/>
              <a:t>p</a:t>
            </a:r>
            <a:r>
              <a:rPr lang="en-US" dirty="0"/>
              <a:t>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200" y="3142671"/>
            <a:ext cx="3189823" cy="2052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7" name="Group 23"/>
          <p:cNvGrpSpPr>
            <a:grpSpLocks noChangeAspect="1"/>
          </p:cNvGrpSpPr>
          <p:nvPr/>
        </p:nvGrpSpPr>
        <p:grpSpPr>
          <a:xfrm rot="10800000">
            <a:off x="2508703" y="3726004"/>
            <a:ext cx="283265" cy="1279590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18" name="Rectangle 17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>
              <a:stCxn id="18" idx="0"/>
              <a:endCxn id="19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 flipH="1">
            <a:off x="2052735" y="4099272"/>
            <a:ext cx="2424157" cy="9579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4"/>
          <p:cNvGrpSpPr/>
          <p:nvPr/>
        </p:nvGrpSpPr>
        <p:grpSpPr>
          <a:xfrm>
            <a:off x="6173607" y="3228314"/>
            <a:ext cx="413379" cy="1907356"/>
            <a:chOff x="7162800" y="1914134"/>
            <a:chExt cx="464125" cy="2336241"/>
          </a:xfrm>
        </p:grpSpPr>
        <p:grpSp>
          <p:nvGrpSpPr>
            <p:cNvPr id="23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eeform 2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120803" y="4574950"/>
            <a:ext cx="10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573566"/>
              </p:ext>
            </p:extLst>
          </p:nvPr>
        </p:nvGraphicFramePr>
        <p:xfrm>
          <a:off x="6669840" y="2695477"/>
          <a:ext cx="950160" cy="108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04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9840" y="2695477"/>
                        <a:ext cx="950160" cy="1088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166769" y="2477030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49879" y="4223328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10800000">
            <a:off x="2915915" y="4099272"/>
            <a:ext cx="15609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21370" y="3352886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36" name="Oval 35"/>
          <p:cNvSpPr/>
          <p:nvPr/>
        </p:nvSpPr>
        <p:spPr>
          <a:xfrm>
            <a:off x="4315945" y="3687224"/>
            <a:ext cx="271474" cy="808747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3662469" y="3817300"/>
            <a:ext cx="227296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962262" y="3685204"/>
            <a:ext cx="8087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544761" y="4099272"/>
            <a:ext cx="18324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345885" y="3758963"/>
            <a:ext cx="260134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97564" y="3897247"/>
            <a:ext cx="271474" cy="30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95553"/>
              </p:ext>
            </p:extLst>
          </p:nvPr>
        </p:nvGraphicFramePr>
        <p:xfrm>
          <a:off x="2559050" y="5421313"/>
          <a:ext cx="8429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05"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5421313"/>
                        <a:ext cx="842963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5"/>
          <p:cNvSpPr txBox="1"/>
          <p:nvPr/>
        </p:nvSpPr>
        <p:spPr>
          <a:xfrm>
            <a:off x="4274585" y="3390901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10800000">
            <a:off x="6398366" y="3224273"/>
            <a:ext cx="271474" cy="1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2712309" y="4970230"/>
            <a:ext cx="2036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2480436" y="4534751"/>
            <a:ext cx="87095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910414" y="43359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97508" y="491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49" name="Straight Connector 48"/>
          <p:cNvCxnSpPr>
            <a:stCxn id="24" idx="0"/>
          </p:cNvCxnSpPr>
          <p:nvPr/>
        </p:nvCxnSpPr>
        <p:spPr>
          <a:xfrm flipH="1">
            <a:off x="4469363" y="3234906"/>
            <a:ext cx="1889159" cy="8705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524001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2052735" y="4973216"/>
            <a:ext cx="569167" cy="8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1398988" y="3685204"/>
            <a:ext cx="1050892" cy="1278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879" y="3059585"/>
            <a:ext cx="1739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 between </a:t>
            </a:r>
            <a:r>
              <a:rPr lang="en-US" b="1" dirty="0"/>
              <a:t>M</a:t>
            </a:r>
            <a:r>
              <a:rPr lang="en-US" dirty="0"/>
              <a:t> estimate and known projection point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3990" y="485156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i="1" dirty="0"/>
              <a:t>’ </a:t>
            </a:r>
            <a:r>
              <a:rPr lang="en-US" dirty="0"/>
              <a:t>under </a:t>
            </a:r>
            <a:r>
              <a:rPr lang="en-US" b="1" dirty="0"/>
              <a:t>M</a:t>
            </a:r>
            <a:endParaRPr lang="en-US" b="1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1843081" y="4310027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1836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least squares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768628"/>
          </a:xfrm>
        </p:spPr>
        <p:txBody>
          <a:bodyPr>
            <a:normAutofit/>
          </a:bodyPr>
          <a:lstStyle/>
          <a:p>
            <a:r>
              <a:rPr lang="en-US" dirty="0"/>
              <a:t>Best </a:t>
            </a:r>
            <a:r>
              <a:rPr lang="en-US" b="1" dirty="0"/>
              <a:t>M </a:t>
            </a:r>
            <a:r>
              <a:rPr lang="en-US" dirty="0"/>
              <a:t>occurs when </a:t>
            </a:r>
            <a:r>
              <a:rPr lang="en-US" b="1" dirty="0"/>
              <a:t>p’ </a:t>
            </a:r>
            <a:r>
              <a:rPr lang="en-US" dirty="0"/>
              <a:t>= </a:t>
            </a:r>
            <a:r>
              <a:rPr lang="en-US" b="1" dirty="0"/>
              <a:t>p</a:t>
            </a:r>
            <a:r>
              <a:rPr lang="en-US" dirty="0"/>
              <a:t>, or when </a:t>
            </a:r>
            <a:r>
              <a:rPr lang="en-US" b="1" dirty="0"/>
              <a:t>p’ </a:t>
            </a:r>
            <a:r>
              <a:rPr lang="en-US" dirty="0"/>
              <a:t>– </a:t>
            </a:r>
            <a:r>
              <a:rPr lang="en-US" b="1" dirty="0"/>
              <a:t>p</a:t>
            </a:r>
            <a:r>
              <a:rPr lang="en-US" dirty="0"/>
              <a:t> = 0</a:t>
            </a:r>
          </a:p>
          <a:p>
            <a:r>
              <a:rPr lang="en-US" dirty="0"/>
              <a:t>Form these equations from all point evidence</a:t>
            </a:r>
          </a:p>
          <a:p>
            <a:r>
              <a:rPr lang="en-US" dirty="0"/>
              <a:t>Solve for model via closed-form regression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219200" y="3142671"/>
            <a:ext cx="3189823" cy="2052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2" name="Group 23"/>
          <p:cNvGrpSpPr>
            <a:grpSpLocks noChangeAspect="1"/>
          </p:cNvGrpSpPr>
          <p:nvPr/>
        </p:nvGrpSpPr>
        <p:grpSpPr>
          <a:xfrm rot="10800000">
            <a:off x="2508703" y="3726004"/>
            <a:ext cx="283265" cy="1279590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53" name="Rectangle 52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Freeform 53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>
              <a:stCxn id="53" idx="0"/>
              <a:endCxn id="54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/>
          <p:cNvCxnSpPr/>
          <p:nvPr/>
        </p:nvCxnSpPr>
        <p:spPr>
          <a:xfrm flipH="1">
            <a:off x="2052735" y="4099272"/>
            <a:ext cx="2424157" cy="9579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24"/>
          <p:cNvGrpSpPr/>
          <p:nvPr/>
        </p:nvGrpSpPr>
        <p:grpSpPr>
          <a:xfrm>
            <a:off x="6173607" y="3228314"/>
            <a:ext cx="413379" cy="1907356"/>
            <a:chOff x="7162800" y="1914134"/>
            <a:chExt cx="464125" cy="2336241"/>
          </a:xfrm>
        </p:grpSpPr>
        <p:grpSp>
          <p:nvGrpSpPr>
            <p:cNvPr id="61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Freeform 6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4120803" y="4574950"/>
            <a:ext cx="10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</a:t>
            </a:r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071827"/>
              </p:ext>
            </p:extLst>
          </p:nvPr>
        </p:nvGraphicFramePr>
        <p:xfrm>
          <a:off x="6669840" y="2695477"/>
          <a:ext cx="950160" cy="108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28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9840" y="2695477"/>
                        <a:ext cx="950160" cy="1088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6166768" y="2477030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449879" y="4223328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74" name="Straight Connector 73"/>
          <p:cNvCxnSpPr/>
          <p:nvPr/>
        </p:nvCxnSpPr>
        <p:spPr>
          <a:xfrm rot="10800000">
            <a:off x="2915915" y="4099272"/>
            <a:ext cx="15609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721370" y="3352886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76" name="Oval 75"/>
          <p:cNvSpPr/>
          <p:nvPr/>
        </p:nvSpPr>
        <p:spPr>
          <a:xfrm>
            <a:off x="4315945" y="3687224"/>
            <a:ext cx="271474" cy="808747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3662469" y="3817300"/>
            <a:ext cx="227296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78" name="Straight Connector 77"/>
          <p:cNvCxnSpPr/>
          <p:nvPr/>
        </p:nvCxnSpPr>
        <p:spPr>
          <a:xfrm rot="5400000">
            <a:off x="5962262" y="3685204"/>
            <a:ext cx="8087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544761" y="4099272"/>
            <a:ext cx="18324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345885" y="3758963"/>
            <a:ext cx="260134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297564" y="3897247"/>
            <a:ext cx="271474" cy="30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8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81393"/>
              </p:ext>
            </p:extLst>
          </p:nvPr>
        </p:nvGraphicFramePr>
        <p:xfrm>
          <a:off x="2559050" y="5421313"/>
          <a:ext cx="8429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29"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4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5421313"/>
                        <a:ext cx="842963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TextBox 5"/>
          <p:cNvSpPr txBox="1"/>
          <p:nvPr/>
        </p:nvSpPr>
        <p:spPr>
          <a:xfrm>
            <a:off x="4274585" y="3390901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6398366" y="3224273"/>
            <a:ext cx="271474" cy="1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>
            <a:off x="2712309" y="4970230"/>
            <a:ext cx="2036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2480436" y="4534751"/>
            <a:ext cx="87095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910414" y="43359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597508" y="491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89" name="Straight Connector 88"/>
          <p:cNvCxnSpPr>
            <a:stCxn id="64" idx="0"/>
          </p:cNvCxnSpPr>
          <p:nvPr/>
        </p:nvCxnSpPr>
        <p:spPr>
          <a:xfrm flipH="1">
            <a:off x="4469363" y="3234906"/>
            <a:ext cx="1889159" cy="8705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524001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2052735" y="4973216"/>
            <a:ext cx="569167" cy="8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 flipV="1">
            <a:off x="1398988" y="3685204"/>
            <a:ext cx="1050892" cy="1278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31879" y="3059585"/>
            <a:ext cx="1739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 between </a:t>
            </a:r>
            <a:r>
              <a:rPr lang="en-US" b="1" dirty="0"/>
              <a:t>M</a:t>
            </a:r>
            <a:r>
              <a:rPr lang="en-US" dirty="0"/>
              <a:t> estimate and known projection point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3990" y="485156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i="1" dirty="0"/>
              <a:t>’ </a:t>
            </a:r>
            <a:r>
              <a:rPr lang="en-US" dirty="0"/>
              <a:t>under </a:t>
            </a:r>
            <a:r>
              <a:rPr lang="en-US" b="1" dirty="0"/>
              <a:t>M</a:t>
            </a:r>
            <a:endParaRPr lang="en-US" b="1" i="1" dirty="0"/>
          </a:p>
        </p:txBody>
      </p:sp>
      <p:sp>
        <p:nvSpPr>
          <p:cNvPr id="95" name="TextBox 94"/>
          <p:cNvSpPr txBox="1"/>
          <p:nvPr/>
        </p:nvSpPr>
        <p:spPr>
          <a:xfrm>
            <a:off x="1843081" y="4310027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49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776283"/>
              </p:ext>
            </p:extLst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8" name="Equation" r:id="rId9" imgW="2158920" imgH="914400" progId="Equation.3">
                  <p:embed/>
                </p:oleObj>
              </mc:Choice>
              <mc:Fallback>
                <p:oleObj name="Equation" r:id="rId9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7307560"/>
              </p:ext>
            </p:extLst>
          </p:nvPr>
        </p:nvGraphicFramePr>
        <p:xfrm>
          <a:off x="2640012" y="3124200"/>
          <a:ext cx="36417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9" name="Equation" r:id="rId11" imgW="1841400" imgH="228600" progId="Equation.3">
                  <p:embed/>
                </p:oleObj>
              </mc:Choice>
              <mc:Fallback>
                <p:oleObj name="Equation" r:id="rId11" imgW="1841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2" y="3124200"/>
                        <a:ext cx="36417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15960594"/>
              </p:ext>
            </p:extLst>
          </p:nvPr>
        </p:nvGraphicFramePr>
        <p:xfrm>
          <a:off x="2637992" y="3657600"/>
          <a:ext cx="3690937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0" name="Equation" r:id="rId13" imgW="1866600" imgH="228600" progId="Equation.3">
                  <p:embed/>
                </p:oleObj>
              </mc:Choice>
              <mc:Fallback>
                <p:oleObj name="Equation" r:id="rId13" imgW="1866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992" y="3657600"/>
                        <a:ext cx="3690937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60334605"/>
              </p:ext>
            </p:extLst>
          </p:nvPr>
        </p:nvGraphicFramePr>
        <p:xfrm>
          <a:off x="2741612" y="4191000"/>
          <a:ext cx="35401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1" name="Equation" r:id="rId15" imgW="1790640" imgH="228600" progId="Equation.3">
                  <p:embed/>
                </p:oleObj>
              </mc:Choice>
              <mc:Fallback>
                <p:oleObj name="Equation" r:id="rId15" imgW="1790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2" y="4191000"/>
                        <a:ext cx="35401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17496431"/>
              </p:ext>
            </p:extLst>
          </p:nvPr>
        </p:nvGraphicFramePr>
        <p:xfrm>
          <a:off x="2690811" y="4953000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2" name="Equation" r:id="rId17" imgW="1841400" imgH="431640" progId="Equation.3">
                  <p:embed/>
                </p:oleObj>
              </mc:Choice>
              <mc:Fallback>
                <p:oleObj name="Equation" r:id="rId17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0811" y="4953000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478991890"/>
              </p:ext>
            </p:extLst>
          </p:nvPr>
        </p:nvGraphicFramePr>
        <p:xfrm>
          <a:off x="2713036" y="5907088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3" name="Equation" r:id="rId19" imgW="1841400" imgH="431640" progId="Equation.3">
                  <p:embed/>
                </p:oleObj>
              </mc:Choice>
              <mc:Fallback>
                <p:oleObj name="Equation" r:id="rId19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6" y="5907088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2578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equations per 3D point correspondence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124200"/>
            <a:ext cx="1924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First, work out where X,Y,Z projects to under candidate </a:t>
            </a:r>
            <a:r>
              <a:rPr lang="en-US" b="1" dirty="0"/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26296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84" name="Equation" r:id="rId10" imgW="2158920" imgH="914400" progId="Equation.3">
                  <p:embed/>
                </p:oleObj>
              </mc:Choice>
              <mc:Fallback>
                <p:oleObj name="Equation" r:id="rId10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06428093"/>
              </p:ext>
            </p:extLst>
          </p:nvPr>
        </p:nvGraphicFramePr>
        <p:xfrm>
          <a:off x="3581400" y="2912482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85" name="Equation" r:id="rId12" imgW="1841400" imgH="431640" progId="Equation.3">
                  <p:embed/>
                </p:oleObj>
              </mc:Choice>
              <mc:Fallback>
                <p:oleObj name="Equation" r:id="rId12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912482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10464993"/>
              </p:ext>
            </p:extLst>
          </p:nvPr>
        </p:nvGraphicFramePr>
        <p:xfrm>
          <a:off x="3603625" y="3866570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86" name="Equation" r:id="rId14" imgW="1841400" imgH="431640" progId="Equation.3">
                  <p:embed/>
                </p:oleObj>
              </mc:Choice>
              <mc:Fallback>
                <p:oleObj name="Equation" r:id="rId14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25" y="3866570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258063498"/>
              </p:ext>
            </p:extLst>
          </p:nvPr>
        </p:nvGraphicFramePr>
        <p:xfrm>
          <a:off x="2109789" y="4817482"/>
          <a:ext cx="67818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87" name="Equation" r:id="rId16" imgW="3429000" imgH="228600" progId="Equation.3">
                  <p:embed/>
                </p:oleObj>
              </mc:Choice>
              <mc:Fallback>
                <p:oleObj name="Equation" r:id="rId16" imgW="3429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9" y="4817482"/>
                        <a:ext cx="67818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72331382"/>
              </p:ext>
            </p:extLst>
          </p:nvPr>
        </p:nvGraphicFramePr>
        <p:xfrm>
          <a:off x="2116854" y="5269919"/>
          <a:ext cx="68326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88" name="Equation" r:id="rId18" imgW="3454200" imgH="228600" progId="Equation.3">
                  <p:embed/>
                </p:oleObj>
              </mc:Choice>
              <mc:Fallback>
                <p:oleObj name="Equation" r:id="rId18" imgW="3454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854" y="5269919"/>
                        <a:ext cx="68326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517188422"/>
              </p:ext>
            </p:extLst>
          </p:nvPr>
        </p:nvGraphicFramePr>
        <p:xfrm>
          <a:off x="2009777" y="5868407"/>
          <a:ext cx="69818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89" name="Equation" r:id="rId20" imgW="3530520" imgH="228600" progId="Equation.3">
                  <p:embed/>
                </p:oleObj>
              </mc:Choice>
              <mc:Fallback>
                <p:oleObj name="Equation" r:id="rId20" imgW="3530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7" y="5868407"/>
                        <a:ext cx="69818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5713483"/>
              </p:ext>
            </p:extLst>
          </p:nvPr>
        </p:nvGraphicFramePr>
        <p:xfrm>
          <a:off x="2028827" y="6320845"/>
          <a:ext cx="70088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90" name="Equation" r:id="rId22" imgW="3543120" imgH="228600" progId="Equation.3">
                  <p:embed/>
                </p:oleObj>
              </mc:Choice>
              <mc:Fallback>
                <p:oleObj name="Equation" r:id="rId22" imgW="3543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7" y="6320845"/>
                        <a:ext cx="70088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Down Arrow 20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300" y="2789493"/>
            <a:ext cx="300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Next, rearrange into form where all </a:t>
            </a:r>
            <a:r>
              <a:rPr lang="en-US" b="1" dirty="0"/>
              <a:t>M</a:t>
            </a:r>
            <a:r>
              <a:rPr lang="en-US" dirty="0"/>
              <a:t> coefficients are individually stated in terms of </a:t>
            </a:r>
            <a:r>
              <a:rPr lang="en-US" dirty="0" err="1"/>
              <a:t>X,Y,Z,u,v</a:t>
            </a:r>
            <a:r>
              <a:rPr lang="en-US" dirty="0"/>
              <a:t>.</a:t>
            </a:r>
          </a:p>
          <a:p>
            <a:r>
              <a:rPr lang="en-US" dirty="0"/>
              <a:t>-&gt; Allows us to form </a:t>
            </a:r>
            <a:r>
              <a:rPr lang="en-US" dirty="0" err="1"/>
              <a:t>lsq</a:t>
            </a:r>
            <a:r>
              <a:rPr lang="en-US" dirty="0"/>
              <a:t> matrix.</a:t>
            </a:r>
          </a:p>
        </p:txBody>
      </p:sp>
    </p:spTree>
    <p:extLst>
      <p:ext uri="{BB962C8B-B14F-4D97-AF65-F5344CB8AC3E}">
        <p14:creationId xmlns:p14="http://schemas.microsoft.com/office/powerpoint/2010/main" val="23223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0" name="Equation" r:id="rId8" imgW="2158920" imgH="914400" progId="Equation.3">
                  <p:embed/>
                </p:oleObj>
              </mc:Choice>
              <mc:Fallback>
                <p:oleObj name="Equation" r:id="rId8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33808044"/>
              </p:ext>
            </p:extLst>
          </p:nvPr>
        </p:nvGraphicFramePr>
        <p:xfrm>
          <a:off x="1993155" y="4483345"/>
          <a:ext cx="69818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1" name="Equation" r:id="rId10" imgW="3530520" imgH="228600" progId="Equation.3">
                  <p:embed/>
                </p:oleObj>
              </mc:Choice>
              <mc:Fallback>
                <p:oleObj name="Equation" r:id="rId10" imgW="3530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155" y="4483345"/>
                        <a:ext cx="69818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0156307"/>
              </p:ext>
            </p:extLst>
          </p:nvPr>
        </p:nvGraphicFramePr>
        <p:xfrm>
          <a:off x="2012205" y="4935783"/>
          <a:ext cx="70088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2" name="Equation" r:id="rId12" imgW="3543120" imgH="228600" progId="Equation.3">
                  <p:embed/>
                </p:oleObj>
              </mc:Choice>
              <mc:Fallback>
                <p:oleObj name="Equation" r:id="rId12" imgW="3543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205" y="4935783"/>
                        <a:ext cx="70088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6671932"/>
              </p:ext>
            </p:extLst>
          </p:nvPr>
        </p:nvGraphicFramePr>
        <p:xfrm>
          <a:off x="1743917" y="5684290"/>
          <a:ext cx="740886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3" name="Equation" r:id="rId14" imgW="3746160" imgH="228600" progId="Equation.3">
                  <p:embed/>
                </p:oleObj>
              </mc:Choice>
              <mc:Fallback>
                <p:oleObj name="Equation" r:id="rId14" imgW="3746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917" y="5684290"/>
                        <a:ext cx="7408863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65548081"/>
              </p:ext>
            </p:extLst>
          </p:nvPr>
        </p:nvGraphicFramePr>
        <p:xfrm>
          <a:off x="1743917" y="6135140"/>
          <a:ext cx="74358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4" name="Equation" r:id="rId16" imgW="3759120" imgH="228600" progId="Equation.3">
                  <p:embed/>
                </p:oleObj>
              </mc:Choice>
              <mc:Fallback>
                <p:oleObj name="Equation" r:id="rId16" imgW="3759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917" y="6135140"/>
                        <a:ext cx="74358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own Arrow 14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" y="2789493"/>
            <a:ext cx="300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Next, rearrange into form where all </a:t>
            </a:r>
            <a:r>
              <a:rPr lang="en-US" b="1" dirty="0"/>
              <a:t>M</a:t>
            </a:r>
            <a:r>
              <a:rPr lang="en-US" dirty="0"/>
              <a:t> coefficients are individually stated in terms of </a:t>
            </a:r>
            <a:r>
              <a:rPr lang="en-US" dirty="0" err="1"/>
              <a:t>X,Y,Z,u,v</a:t>
            </a:r>
            <a:r>
              <a:rPr lang="en-US" dirty="0"/>
              <a:t>.</a:t>
            </a:r>
          </a:p>
          <a:p>
            <a:r>
              <a:rPr lang="en-US" dirty="0"/>
              <a:t>-&gt; Allows us to form </a:t>
            </a:r>
            <a:r>
              <a:rPr lang="en-US" dirty="0" err="1"/>
              <a:t>lsq</a:t>
            </a:r>
            <a:r>
              <a:rPr lang="en-US" dirty="0"/>
              <a:t> matrix.</a:t>
            </a:r>
          </a:p>
        </p:txBody>
      </p:sp>
    </p:spTree>
    <p:extLst>
      <p:ext uri="{BB962C8B-B14F-4D97-AF65-F5344CB8AC3E}">
        <p14:creationId xmlns:p14="http://schemas.microsoft.com/office/powerpoint/2010/main" val="41091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0" y="2598181"/>
            <a:ext cx="7322340" cy="3154362"/>
          </a:xfrm>
        </p:spPr>
        <p:txBody>
          <a:bodyPr>
            <a:normAutofit/>
          </a:bodyPr>
          <a:lstStyle/>
          <a:p>
            <a:r>
              <a:rPr lang="en-US" sz="2400" dirty="0"/>
              <a:t>Finally, solve for m’s entries using linear least squares</a:t>
            </a:r>
          </a:p>
          <a:p>
            <a:r>
              <a:rPr lang="en-US" sz="2400" dirty="0"/>
              <a:t>Method 1 –                  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336912"/>
              </p:ext>
            </p:extLst>
          </p:nvPr>
        </p:nvGraphicFramePr>
        <p:xfrm>
          <a:off x="31758" y="3657600"/>
          <a:ext cx="5516562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64" name="Equation" r:id="rId5" imgW="4660560" imgH="2539800" progId="Equation.3">
                  <p:embed/>
                </p:oleObj>
              </mc:Choice>
              <mc:Fallback>
                <p:oleObj name="Equation" r:id="rId5" imgW="4660560" imgH="253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" y="3657600"/>
                        <a:ext cx="5516562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7792" y="307581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b</a:t>
            </a:r>
            <a:r>
              <a:rPr lang="en-US" sz="2000" dirty="0"/>
              <a:t> form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791200" y="4648200"/>
            <a:ext cx="4267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A\Y;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[M;1];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348757"/>
              </p:ext>
            </p:extLst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65" name="Equation" r:id="rId7" imgW="2158920" imgH="914400" progId="Equation.3">
                  <p:embed/>
                </p:oleObj>
              </mc:Choice>
              <mc:Fallback>
                <p:oleObj name="Equation" r:id="rId7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</p:spTree>
    <p:extLst>
      <p:ext uri="{BB962C8B-B14F-4D97-AF65-F5344CB8AC3E}">
        <p14:creationId xmlns:p14="http://schemas.microsoft.com/office/powerpoint/2010/main" val="18738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9188370"/>
              </p:ext>
            </p:extLst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82" name="Equation" r:id="rId5" imgW="2158920" imgH="914400" progId="Equation.3">
                  <p:embed/>
                </p:oleObj>
              </mc:Choice>
              <mc:Fallback>
                <p:oleObj name="Equation" r:id="rId5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799" y="2634755"/>
            <a:ext cx="8077200" cy="1140635"/>
          </a:xfrm>
        </p:spPr>
        <p:txBody>
          <a:bodyPr>
            <a:normAutofit/>
          </a:bodyPr>
          <a:lstStyle/>
          <a:p>
            <a:r>
              <a:rPr lang="en-US" sz="2400" dirty="0"/>
              <a:t>Or, solve for m’s entries using total linear least-squares.</a:t>
            </a:r>
          </a:p>
          <a:p>
            <a:r>
              <a:rPr lang="en-US" sz="2400" dirty="0"/>
              <a:t>Method 2 –                  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378466"/>
              </p:ext>
            </p:extLst>
          </p:nvPr>
        </p:nvGraphicFramePr>
        <p:xfrm>
          <a:off x="19050" y="3581400"/>
          <a:ext cx="592296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83" name="Equation" r:id="rId7" imgW="5003640" imgH="2768400" progId="Equation.3">
                  <p:embed/>
                </p:oleObj>
              </mc:Choice>
              <mc:Fallback>
                <p:oleObj name="Equation" r:id="rId7" imgW="5003640" imgH="27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581400"/>
                        <a:ext cx="5922963" cy="3276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096000" y="4724400"/>
            <a:ext cx="38100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[U, S, V] = </a:t>
            </a:r>
            <a:r>
              <a:rPr lang="en-US" sz="1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svd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(A);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V(:,end);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09800" y="3119498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0</a:t>
            </a:r>
            <a:r>
              <a:rPr lang="en-US" sz="2000" dirty="0"/>
              <a:t> 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</p:spTree>
    <p:extLst>
      <p:ext uri="{BB962C8B-B14F-4D97-AF65-F5344CB8AC3E}">
        <p14:creationId xmlns:p14="http://schemas.microsoft.com/office/powerpoint/2010/main" val="18178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calibrate a camera?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548388"/>
          </a:xfrm>
        </p:spPr>
      </p:pic>
      <p:sp>
        <p:nvSpPr>
          <p:cNvPr id="5" name="TextBox 4"/>
          <p:cNvSpPr txBox="1"/>
          <p:nvPr/>
        </p:nvSpPr>
        <p:spPr>
          <a:xfrm>
            <a:off x="5638800" y="1600200"/>
            <a:ext cx="2286000" cy="440120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308.253 306.300 28.881</a:t>
            </a:r>
          </a:p>
          <a:p>
            <a:pPr algn="ctr"/>
            <a:r>
              <a:rPr lang="en-US" sz="1400" dirty="0"/>
              <a:t>306.650 309.301 28.905</a:t>
            </a:r>
          </a:p>
          <a:p>
            <a:pPr algn="ctr"/>
            <a:r>
              <a:rPr lang="en-US" sz="1400" dirty="0"/>
              <a:t>308.069 306.831 29.189</a:t>
            </a:r>
          </a:p>
          <a:p>
            <a:pPr algn="ctr"/>
            <a:r>
              <a:rPr lang="en-US" sz="1400" dirty="0"/>
              <a:t>309.671 308.834 29.029</a:t>
            </a:r>
          </a:p>
          <a:p>
            <a:pPr algn="ctr"/>
            <a:r>
              <a:rPr lang="en-US" sz="1400" dirty="0"/>
              <a:t>308.255 309.955 29.267</a:t>
            </a:r>
          </a:p>
          <a:p>
            <a:pPr algn="ctr"/>
            <a:r>
              <a:rPr lang="en-US" sz="1400" dirty="0"/>
              <a:t>307.546 308.613 28.963</a:t>
            </a:r>
          </a:p>
          <a:p>
            <a:pPr algn="ctr"/>
            <a:r>
              <a:rPr lang="en-US" sz="1400" dirty="0"/>
              <a:t>311.036 309.206 28.913</a:t>
            </a:r>
          </a:p>
          <a:p>
            <a:pPr algn="ctr"/>
            <a:r>
              <a:rPr lang="en-US" sz="1400" dirty="0"/>
              <a:t>307.518 308.175 29.069</a:t>
            </a:r>
          </a:p>
          <a:p>
            <a:pPr algn="ctr"/>
            <a:r>
              <a:rPr lang="en-US" sz="1400" dirty="0"/>
              <a:t>309.950 311.262 29.990</a:t>
            </a:r>
          </a:p>
          <a:p>
            <a:pPr algn="ctr"/>
            <a:r>
              <a:rPr lang="en-US" sz="1400" dirty="0"/>
              <a:t>312.160 310.772 29.080</a:t>
            </a:r>
          </a:p>
          <a:p>
            <a:pPr algn="ctr"/>
            <a:r>
              <a:rPr lang="en-US" sz="1400" dirty="0"/>
              <a:t>311.988 312.709 30.514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600199"/>
            <a:ext cx="1082040" cy="44012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algn="ctr"/>
            <a:r>
              <a:rPr lang="en-US" sz="1400" dirty="0"/>
              <a:t>317  335</a:t>
            </a:r>
          </a:p>
          <a:p>
            <a:pPr algn="ctr"/>
            <a:r>
              <a:rPr lang="en-US" sz="1400" dirty="0"/>
              <a:t>783  521</a:t>
            </a:r>
          </a:p>
          <a:p>
            <a:pPr algn="ctr"/>
            <a:r>
              <a:rPr lang="en-US" sz="1400" dirty="0"/>
              <a:t>235  427</a:t>
            </a:r>
          </a:p>
          <a:p>
            <a:pPr algn="ctr"/>
            <a:r>
              <a:rPr lang="en-US" sz="1400" dirty="0"/>
              <a:t>665  429</a:t>
            </a:r>
          </a:p>
          <a:p>
            <a:pPr algn="ctr"/>
            <a:r>
              <a:rPr lang="en-US" sz="1400" dirty="0"/>
              <a:t>655  362</a:t>
            </a:r>
          </a:p>
          <a:p>
            <a:pPr algn="ctr"/>
            <a:r>
              <a:rPr lang="en-US" sz="1400" dirty="0"/>
              <a:t>427  333</a:t>
            </a:r>
          </a:p>
          <a:p>
            <a:pPr algn="ctr"/>
            <a:r>
              <a:rPr lang="en-US" sz="1400" dirty="0"/>
              <a:t>412  415</a:t>
            </a:r>
          </a:p>
          <a:p>
            <a:pPr algn="ctr"/>
            <a:r>
              <a:rPr lang="en-US" sz="1400" dirty="0"/>
              <a:t>746  351</a:t>
            </a:r>
          </a:p>
          <a:p>
            <a:pPr algn="ctr"/>
            <a:r>
              <a:rPr lang="en-US" sz="1400" dirty="0"/>
              <a:t>434  415</a:t>
            </a:r>
          </a:p>
          <a:p>
            <a:pPr algn="ctr"/>
            <a:r>
              <a:rPr lang="en-US" sz="1400" dirty="0"/>
              <a:t>525  234</a:t>
            </a:r>
          </a:p>
          <a:p>
            <a:pPr algn="ctr"/>
            <a:r>
              <a:rPr lang="en-US" sz="1400" dirty="0"/>
              <a:t>716  308</a:t>
            </a:r>
          </a:p>
          <a:p>
            <a:pPr algn="ctr"/>
            <a:r>
              <a:rPr lang="en-US" sz="1400" dirty="0"/>
              <a:t>602  187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685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7693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8988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>
          <a:xfrm>
            <a:off x="243840" y="381000"/>
            <a:ext cx="8686800" cy="2362200"/>
          </a:xfrm>
        </p:spPr>
      </p:pic>
      <p:sp>
        <p:nvSpPr>
          <p:cNvPr id="5" name="TextBox 4"/>
          <p:cNvSpPr txBox="1"/>
          <p:nvPr/>
        </p:nvSpPr>
        <p:spPr>
          <a:xfrm>
            <a:off x="5806440" y="762000"/>
            <a:ext cx="2286000" cy="224676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240" y="761999"/>
            <a:ext cx="1082040" cy="224676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marL="342900" indent="-342900" algn="ctr">
              <a:buAutoNum type="arabicPlain" startAt="317"/>
            </a:pPr>
            <a:r>
              <a:rPr lang="en-US" sz="1400" dirty="0"/>
              <a:t>335</a:t>
            </a:r>
          </a:p>
          <a:p>
            <a:pPr algn="ctr"/>
            <a:r>
              <a:rPr lang="en-US" sz="1400" dirty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7076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" y="56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632977"/>
              </p:ext>
            </p:extLst>
          </p:nvPr>
        </p:nvGraphicFramePr>
        <p:xfrm>
          <a:off x="94862" y="2951686"/>
          <a:ext cx="9067800" cy="295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84" name="Equation" r:id="rId4" imgW="8508960" imgH="2768400" progId="Equation.3">
                  <p:embed/>
                </p:oleObj>
              </mc:Choice>
              <mc:Fallback>
                <p:oleObj name="Equation" r:id="rId4" imgW="8508960" imgH="27684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62" y="2951686"/>
                        <a:ext cx="9067800" cy="29501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158240" y="761999"/>
            <a:ext cx="1082040" cy="3048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06440" y="743338"/>
            <a:ext cx="2286000" cy="304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47276" y="726621"/>
            <a:ext cx="10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baseline="30000" dirty="0">
                <a:solidFill>
                  <a:srgbClr val="00B050"/>
                </a:solidFill>
              </a:rPr>
              <a:t>st</a:t>
            </a:r>
            <a:r>
              <a:rPr lang="en-US" dirty="0">
                <a:solidFill>
                  <a:srgbClr val="00B050"/>
                </a:solidFill>
              </a:rPr>
              <a:t>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233902"/>
            <a:ext cx="707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Projection error defined by two equations – one for </a:t>
            </a:r>
            <a:r>
              <a:rPr lang="en-US" i="1" dirty="0"/>
              <a:t>u</a:t>
            </a:r>
            <a:r>
              <a:rPr lang="en-US" dirty="0"/>
              <a:t> and one for </a:t>
            </a:r>
            <a:r>
              <a:rPr lang="en-US" i="1" dirty="0"/>
              <a:t>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357379" y="743338"/>
                <a:ext cx="647544" cy="279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379" y="743338"/>
                <a:ext cx="647544" cy="279793"/>
              </a:xfrm>
              <a:prstGeom prst="rect">
                <a:avLst/>
              </a:prstGeom>
              <a:blipFill>
                <a:blip r:embed="rId6"/>
                <a:stretch>
                  <a:fillRect l="-16981" r="-2641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8114057" y="759580"/>
                <a:ext cx="647544" cy="279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 baseline="-250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057" y="759580"/>
                <a:ext cx="647544" cy="279793"/>
              </a:xfrm>
              <a:prstGeom prst="rect">
                <a:avLst/>
              </a:prstGeom>
              <a:blipFill>
                <a:blip r:embed="rId7"/>
                <a:stretch>
                  <a:fillRect l="-16981" t="-2174" r="-7830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344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>
          <a:xfrm>
            <a:off x="243840" y="381000"/>
            <a:ext cx="8686800" cy="2362200"/>
          </a:xfrm>
        </p:spPr>
      </p:pic>
      <p:sp>
        <p:nvSpPr>
          <p:cNvPr id="5" name="TextBox 4"/>
          <p:cNvSpPr txBox="1"/>
          <p:nvPr/>
        </p:nvSpPr>
        <p:spPr>
          <a:xfrm>
            <a:off x="5806440" y="762000"/>
            <a:ext cx="2286000" cy="224676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240" y="761999"/>
            <a:ext cx="1082040" cy="224676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marL="342900" indent="-342900" algn="ctr">
              <a:buAutoNum type="arabicPlain" startAt="317"/>
            </a:pPr>
            <a:r>
              <a:rPr lang="en-US" sz="1400" dirty="0"/>
              <a:t>335</a:t>
            </a:r>
          </a:p>
          <a:p>
            <a:pPr algn="ctr"/>
            <a:r>
              <a:rPr lang="en-US" sz="1400" dirty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7076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" y="56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50320"/>
              </p:ext>
            </p:extLst>
          </p:nvPr>
        </p:nvGraphicFramePr>
        <p:xfrm>
          <a:off x="90488" y="3200400"/>
          <a:ext cx="9107487" cy="294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57" name="Equation" r:id="rId4" imgW="8546760" imgH="2768400" progId="Equation.3">
                  <p:embed/>
                </p:oleObj>
              </mc:Choice>
              <mc:Fallback>
                <p:oleObj name="Equation" r:id="rId4" imgW="8546760" imgH="27684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3200400"/>
                        <a:ext cx="9107487" cy="2949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65938" y="922564"/>
            <a:ext cx="10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baseline="30000" dirty="0">
                <a:solidFill>
                  <a:srgbClr val="00B050"/>
                </a:solidFill>
              </a:rPr>
              <a:t>nd</a:t>
            </a:r>
            <a:r>
              <a:rPr lang="en-US" dirty="0">
                <a:solidFill>
                  <a:srgbClr val="00B050"/>
                </a:solidFill>
              </a:rPr>
              <a:t> point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8240" y="975606"/>
            <a:ext cx="1082040" cy="3048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380240" y="975606"/>
                <a:ext cx="647544" cy="279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240" y="975606"/>
                <a:ext cx="647544" cy="279793"/>
              </a:xfrm>
              <a:prstGeom prst="rect">
                <a:avLst/>
              </a:prstGeom>
              <a:blipFill>
                <a:blip r:embed="rId6"/>
                <a:stretch>
                  <a:fillRect l="-16822" r="-252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5806440" y="975606"/>
            <a:ext cx="2286000" cy="304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132719" y="983515"/>
                <a:ext cx="647544" cy="279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19" y="983515"/>
                <a:ext cx="647544" cy="279793"/>
              </a:xfrm>
              <a:prstGeom prst="rect">
                <a:avLst/>
              </a:prstGeom>
              <a:blipFill>
                <a:blip r:embed="rId7"/>
                <a:stretch>
                  <a:fillRect l="-16981" r="-7830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14400" y="3233902"/>
            <a:ext cx="707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Projection error defined by two equations – one for </a:t>
            </a:r>
            <a:r>
              <a:rPr lang="en-US" i="1" dirty="0"/>
              <a:t>u</a:t>
            </a:r>
            <a:r>
              <a:rPr lang="en-US" dirty="0"/>
              <a:t> and one for </a:t>
            </a:r>
            <a:r>
              <a:rPr lang="en-US" i="1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912330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many points do I need to fit the model?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150912"/>
              </p:ext>
            </p:extLst>
          </p:nvPr>
        </p:nvGraphicFramePr>
        <p:xfrm>
          <a:off x="3124200" y="8382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486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8382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818015"/>
              </p:ext>
            </p:extLst>
          </p:nvPr>
        </p:nvGraphicFramePr>
        <p:xfrm>
          <a:off x="1749425" y="2273300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487" name="Equation" r:id="rId6" imgW="2590560" imgH="927000" progId="Equation.3">
                  <p:embed/>
                </p:oleObj>
              </mc:Choice>
              <mc:Fallback>
                <p:oleObj name="Equation" r:id="rId6" imgW="2590560" imgH="927000" progId="Equation.3">
                  <p:embed/>
                  <p:pic>
                    <p:nvPicPr>
                      <p:cNvPr id="122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273300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1676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410200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141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Degrees of freedom?</a:t>
            </a:r>
          </a:p>
        </p:txBody>
      </p:sp>
      <p:sp>
        <p:nvSpPr>
          <p:cNvPr id="3" name="Right Brace 2"/>
          <p:cNvSpPr/>
          <p:nvPr/>
        </p:nvSpPr>
        <p:spPr>
          <a:xfrm rot="5400000">
            <a:off x="5131990" y="3452817"/>
            <a:ext cx="304800" cy="1553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97535" y="4465638"/>
            <a:ext cx="2373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 3: </a:t>
            </a:r>
          </a:p>
          <a:p>
            <a:pPr marL="285750" indent="-285750">
              <a:buFontTx/>
              <a:buChar char="-"/>
            </a:pPr>
            <a:r>
              <a:rPr lang="en-US" dirty="0"/>
              <a:t>Rotation around x </a:t>
            </a:r>
          </a:p>
          <a:p>
            <a:pPr marL="285750" indent="-285750">
              <a:buFontTx/>
              <a:buChar char="-"/>
            </a:pPr>
            <a:r>
              <a:rPr lang="en-US" dirty="0"/>
              <a:t>Rotation around y </a:t>
            </a:r>
          </a:p>
          <a:p>
            <a:pPr marL="285750" indent="-285750">
              <a:buFontTx/>
              <a:buChar char="-"/>
            </a:pPr>
            <a:r>
              <a:rPr lang="en-US" dirty="0"/>
              <a:t>Rotation around z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061075" y="2503488"/>
            <a:ext cx="304800" cy="1553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0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  <p:bldP spid="3" grpId="0" animBg="1"/>
      <p:bldP spid="4" grpId="0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many points do I need to fit the model?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124200" y="8382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78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8382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1749425" y="2273300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79" name="Equation" r:id="rId6" imgW="2590560" imgH="927000" progId="Equation.3">
                  <p:embed/>
                </p:oleObj>
              </mc:Choice>
              <mc:Fallback>
                <p:oleObj name="Equation" r:id="rId6" imgW="2590560" imgH="927000" progId="Equation.3">
                  <p:embed/>
                  <p:pic>
                    <p:nvPicPr>
                      <p:cNvPr id="122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273300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1676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410200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141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Degrees of freedom?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4350729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  <a:r>
              <a:rPr lang="en-US" dirty="0"/>
              <a:t> is 3x4, so 12 unknowns, but projective scale ambiguity – 11 deg. freedom.</a:t>
            </a:r>
          </a:p>
          <a:p>
            <a:r>
              <a:rPr lang="en-US" dirty="0"/>
              <a:t>One equation per unknown -&gt; 5 1/2 point correspondences determines a solution (e.g., either u or v).</a:t>
            </a:r>
          </a:p>
          <a:p>
            <a:endParaRPr lang="en-US" dirty="0"/>
          </a:p>
          <a:p>
            <a:r>
              <a:rPr lang="en-US" dirty="0"/>
              <a:t>More than 5 1/2 point correspondences -&gt; overdetermined, many solutions to </a:t>
            </a:r>
            <a:r>
              <a:rPr lang="en-US" b="1" dirty="0"/>
              <a:t>M</a:t>
            </a:r>
            <a:r>
              <a:rPr lang="en-US" dirty="0"/>
              <a:t>.</a:t>
            </a:r>
          </a:p>
          <a:p>
            <a:r>
              <a:rPr lang="en-US" dirty="0"/>
              <a:t>Least squares is finding the solution that best satisfies the overdetermined system.</a:t>
            </a:r>
          </a:p>
          <a:p>
            <a:endParaRPr lang="en-US" dirty="0"/>
          </a:p>
          <a:p>
            <a:r>
              <a:rPr lang="en-US" dirty="0"/>
              <a:t>Why use more than 6? Robustness to error in feature points.</a:t>
            </a:r>
          </a:p>
        </p:txBody>
      </p:sp>
    </p:spTree>
    <p:extLst>
      <p:ext uri="{BB962C8B-B14F-4D97-AF65-F5344CB8AC3E}">
        <p14:creationId xmlns:p14="http://schemas.microsoft.com/office/powerpoint/2010/main" val="5118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- why two methods?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Any projection is inherently ambiguous</a:t>
            </a:r>
          </a:p>
          <a:p>
            <a:r>
              <a:rPr lang="en-US" dirty="0"/>
              <a:t>A space of possible solutions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Under projective model, this is our projective scale ambiguity.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1173035" flipV="1">
            <a:off x="1396501" y="1803857"/>
            <a:ext cx="5791200" cy="20574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173035" flipV="1">
            <a:off x="3037839" y="3189040"/>
            <a:ext cx="2789853" cy="121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173035">
            <a:off x="2935053" y="3332397"/>
            <a:ext cx="2968690" cy="32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75649" y="2827176"/>
            <a:ext cx="12650" cy="188907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32777" y="241818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90515" y="264789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61377" y="3494127"/>
            <a:ext cx="42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</a:t>
            </a:r>
            <a:r>
              <a:rPr lang="en-US" baseline="-25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65910" y="3903312"/>
            <a:ext cx="42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0827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0" y="2598181"/>
            <a:ext cx="7322340" cy="3154362"/>
          </a:xfrm>
        </p:spPr>
        <p:txBody>
          <a:bodyPr>
            <a:normAutofit/>
          </a:bodyPr>
          <a:lstStyle/>
          <a:p>
            <a:r>
              <a:rPr lang="en-US" sz="2400" dirty="0"/>
              <a:t>Method 1 –                      - </a:t>
            </a:r>
            <a:r>
              <a:rPr lang="en-US" sz="2400" b="1" dirty="0"/>
              <a:t>p</a:t>
            </a:r>
            <a:r>
              <a:rPr lang="en-US" sz="2400" dirty="0"/>
              <a:t>’ = </a:t>
            </a:r>
            <a:r>
              <a:rPr lang="en-US" sz="2400" b="1" dirty="0"/>
              <a:t>p</a:t>
            </a:r>
          </a:p>
          <a:p>
            <a:r>
              <a:rPr lang="en-US" sz="2400" dirty="0"/>
              <a:t>To set scale, we artificially set </a:t>
            </a:r>
            <a:r>
              <a:rPr lang="en-US" sz="2400" i="1" dirty="0"/>
              <a:t>m</a:t>
            </a:r>
            <a:r>
              <a:rPr lang="en-US" sz="2400" i="1" baseline="-25000" dirty="0"/>
              <a:t>34</a:t>
            </a:r>
            <a:r>
              <a:rPr lang="en-US" sz="2400" dirty="0"/>
              <a:t> to 1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1758" y="3657600"/>
          <a:ext cx="5516562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54" name="Equation" r:id="rId5" imgW="4660560" imgH="2539800" progId="Equation.3">
                  <p:embed/>
                </p:oleObj>
              </mc:Choice>
              <mc:Fallback>
                <p:oleObj name="Equation" r:id="rId5" imgW="4660560" imgH="25398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" y="3657600"/>
                        <a:ext cx="5516562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9735" y="264491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b</a:t>
            </a:r>
            <a:r>
              <a:rPr lang="en-US" sz="2000" dirty="0"/>
              <a:t> form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791200" y="4648200"/>
            <a:ext cx="4267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A\Y;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[M;1];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55" name="Equation" r:id="rId7" imgW="2158920" imgH="914400" progId="Equation.3">
                  <p:embed/>
                </p:oleObj>
              </mc:Choice>
              <mc:Fallback>
                <p:oleObj name="Equation" r:id="rId7" imgW="2158920" imgH="9144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47705" y="2882702"/>
            <a:ext cx="3085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Note – you will see this form called ‘inhomogeneous’ linear system -&gt; nothing to do with homogeneous coordinates</a:t>
            </a:r>
          </a:p>
        </p:txBody>
      </p:sp>
    </p:spTree>
    <p:extLst>
      <p:ext uri="{BB962C8B-B14F-4D97-AF65-F5344CB8AC3E}">
        <p14:creationId xmlns:p14="http://schemas.microsoft.com/office/powerpoint/2010/main" val="317770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02" name="Equation" r:id="rId5" imgW="2158920" imgH="914400" progId="Equation.3">
                  <p:embed/>
                </p:oleObj>
              </mc:Choice>
              <mc:Fallback>
                <p:oleObj name="Equation" r:id="rId5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799" y="2634755"/>
            <a:ext cx="8077200" cy="132516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Method 2 –                     - </a:t>
            </a:r>
            <a:r>
              <a:rPr lang="en-US" sz="2400" b="1" dirty="0"/>
              <a:t>p</a:t>
            </a:r>
            <a:r>
              <a:rPr lang="en-US" sz="2400" dirty="0"/>
              <a:t>’ – </a:t>
            </a:r>
            <a:r>
              <a:rPr lang="en-US" sz="2400" b="1" dirty="0"/>
              <a:t>p</a:t>
            </a:r>
            <a:r>
              <a:rPr lang="en-US" sz="2400" dirty="0"/>
              <a:t> = 0</a:t>
            </a:r>
          </a:p>
          <a:p>
            <a:r>
              <a:rPr lang="en-US" sz="2400" dirty="0"/>
              <a:t>SVD – singular value decomposition</a:t>
            </a:r>
          </a:p>
          <a:p>
            <a:r>
              <a:rPr lang="en-US" sz="2400" dirty="0"/>
              <a:t>Computes pseudo-inverse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19050" y="3581400"/>
          <a:ext cx="592296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03" name="Equation" r:id="rId7" imgW="5003640" imgH="2768400" progId="Equation.3">
                  <p:embed/>
                </p:oleObj>
              </mc:Choice>
              <mc:Fallback>
                <p:oleObj name="Equation" r:id="rId7" imgW="5003640" imgH="27684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581400"/>
                        <a:ext cx="5922963" cy="3276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096000" y="4724400"/>
            <a:ext cx="38100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[U, S, V] = </a:t>
            </a:r>
            <a:r>
              <a:rPr lang="en-US" sz="1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svd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(A);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V(:,end);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56631" y="265750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0</a:t>
            </a:r>
            <a:r>
              <a:rPr lang="en-US" sz="2000" dirty="0"/>
              <a:t> 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7705" y="2882702"/>
            <a:ext cx="3085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Note – you will see this form called ‘homogeneous’ linear system -&gt; nothing to do with homogeneous coordinates</a:t>
            </a:r>
          </a:p>
        </p:txBody>
      </p:sp>
    </p:spTree>
    <p:extLst>
      <p:ext uri="{BB962C8B-B14F-4D97-AF65-F5344CB8AC3E}">
        <p14:creationId xmlns:p14="http://schemas.microsoft.com/office/powerpoint/2010/main" val="314885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with linear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Advantages</a:t>
            </a:r>
          </a:p>
          <a:p>
            <a:pPr lvl="1"/>
            <a:r>
              <a:rPr lang="en-US" sz="1800" dirty="0"/>
              <a:t>Easy to formulate and solve</a:t>
            </a:r>
          </a:p>
          <a:p>
            <a:pPr lvl="1"/>
            <a:r>
              <a:rPr lang="en-US" sz="1800" dirty="0"/>
              <a:t>Provides initialization for non-linear methods</a:t>
            </a:r>
          </a:p>
          <a:p>
            <a:endParaRPr lang="en-US" sz="2000" dirty="0"/>
          </a:p>
          <a:p>
            <a:r>
              <a:rPr lang="en-US" sz="2000" dirty="0"/>
              <a:t>Disadvantages</a:t>
            </a:r>
          </a:p>
          <a:p>
            <a:pPr lvl="1"/>
            <a:r>
              <a:rPr lang="en-US" sz="1800" dirty="0"/>
              <a:t>Doesn’t directly give you camera parameters</a:t>
            </a:r>
          </a:p>
          <a:p>
            <a:pPr lvl="1"/>
            <a:r>
              <a:rPr lang="en-US" sz="1800" dirty="0"/>
              <a:t>Doesn’t model radial distortion</a:t>
            </a:r>
          </a:p>
          <a:p>
            <a:pPr lvl="1"/>
            <a:r>
              <a:rPr lang="en-US" sz="1800" dirty="0"/>
              <a:t>Can’t impose constraints, such as known focal length</a:t>
            </a:r>
          </a:p>
          <a:p>
            <a:endParaRPr lang="en-US" sz="2000" dirty="0"/>
          </a:p>
          <a:p>
            <a:r>
              <a:rPr lang="en-US" sz="2000" dirty="0"/>
              <a:t>Non-linear methods are preferred</a:t>
            </a:r>
          </a:p>
          <a:p>
            <a:pPr lvl="1"/>
            <a:r>
              <a:rPr lang="en-US" sz="1800" dirty="0"/>
              <a:t>Define error as difference between projected points and measured points</a:t>
            </a:r>
          </a:p>
          <a:p>
            <a:pPr lvl="1"/>
            <a:r>
              <a:rPr lang="en-US" sz="1800" dirty="0"/>
              <a:t>Minimize error using Newton’s method or other non-linear optimization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14734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factorize M back to K [R | T]?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Yes!</a:t>
            </a:r>
          </a:p>
          <a:p>
            <a:r>
              <a:rPr lang="en-US" dirty="0"/>
              <a:t>We can directly solve for the individual entries of K [R | T].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811702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6" t="8667" r="13888" b="6444"/>
          <a:stretch/>
        </p:blipFill>
        <p:spPr>
          <a:xfrm>
            <a:off x="381000" y="4864"/>
            <a:ext cx="8728635" cy="65636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152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baseline="-25000" dirty="0"/>
              <a:t>n</a:t>
            </a:r>
            <a:r>
              <a:rPr lang="en-US" dirty="0"/>
              <a:t> = nth column of </a:t>
            </a:r>
            <a:r>
              <a:rPr lang="en-US" i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45767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857" t="9111" r="14142" b="5556"/>
          <a:stretch/>
        </p:blipFill>
        <p:spPr>
          <a:xfrm>
            <a:off x="457200" y="81064"/>
            <a:ext cx="8659906" cy="65980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85654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603" t="9139" r="13563" b="6416"/>
          <a:stretch/>
        </p:blipFill>
        <p:spPr>
          <a:xfrm>
            <a:off x="381000" y="81064"/>
            <a:ext cx="8763000" cy="65292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668129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factorize M back to K [R | T]?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Yes!</a:t>
            </a:r>
          </a:p>
          <a:p>
            <a:r>
              <a:rPr lang="en-US" dirty="0"/>
              <a:t>We can also use </a:t>
            </a:r>
            <a:r>
              <a:rPr lang="en-US" i="1" dirty="0"/>
              <a:t>RQ</a:t>
            </a:r>
            <a:r>
              <a:rPr lang="en-US" dirty="0"/>
              <a:t> factorization (not QR)</a:t>
            </a:r>
          </a:p>
          <a:p>
            <a:pPr lvl="1"/>
            <a:r>
              <a:rPr lang="en-US" dirty="0"/>
              <a:t>R in RQ is not rotation matrix R; crossed names! </a:t>
            </a:r>
          </a:p>
          <a:p>
            <a:r>
              <a:rPr lang="en-US" i="1" dirty="0"/>
              <a:t>R</a:t>
            </a:r>
            <a:r>
              <a:rPr lang="en-US" dirty="0"/>
              <a:t> (right diagonal) is K</a:t>
            </a:r>
          </a:p>
          <a:p>
            <a:r>
              <a:rPr lang="en-US" i="1" dirty="0"/>
              <a:t>Q</a:t>
            </a:r>
            <a:r>
              <a:rPr lang="en-US" dirty="0"/>
              <a:t> (orthogonal basis) is R.</a:t>
            </a:r>
          </a:p>
          <a:p>
            <a:r>
              <a:rPr lang="en-US" dirty="0"/>
              <a:t>T, the last column of [R | T], is </a:t>
            </a:r>
            <a:r>
              <a:rPr lang="en-US" dirty="0" err="1"/>
              <a:t>inv</a:t>
            </a:r>
            <a:r>
              <a:rPr lang="en-US" dirty="0"/>
              <a:t>(K) * last column of M.</a:t>
            </a:r>
          </a:p>
          <a:p>
            <a:pPr lvl="1"/>
            <a:r>
              <a:rPr lang="en-US" dirty="0"/>
              <a:t>But you need to do a bit of post-processing to make sure that the matrices are valid. See http://ksimek.github.io/2012/08/14/decompose/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2462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project 3, we want the camera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23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Recovering the camera center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658813" y="4081251"/>
          <a:ext cx="4396182" cy="25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88" name="Equation" r:id="rId4" imgW="1587240" imgH="914400" progId="Equation.3">
                  <p:embed/>
                </p:oleObj>
              </mc:Choice>
              <mc:Fallback>
                <p:oleObj name="Equation" r:id="rId4" imgW="15872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4081251"/>
                        <a:ext cx="4396182" cy="25293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1323975" y="8890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89" name="Equation" r:id="rId6" imgW="939600" imgH="215640" progId="Equation.3">
                  <p:embed/>
                </p:oleObj>
              </mc:Choice>
              <mc:Fallback>
                <p:oleObj name="Equation" r:id="rId6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8890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152400" y="1905794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90" name="Equation" r:id="rId8" imgW="2590560" imgH="927000" progId="Equation.3">
                  <p:embed/>
                </p:oleObj>
              </mc:Choice>
              <mc:Fallback>
                <p:oleObj name="Equation" r:id="rId8" imgW="259056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05794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 rot="5400000">
            <a:off x="2563812" y="1671638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2563812" y="3928851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4648200" y="2209800"/>
            <a:ext cx="457200" cy="1447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1286470"/>
            <a:ext cx="2743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is not the camera center C. </a:t>
            </a:r>
          </a:p>
          <a:p>
            <a:r>
              <a:rPr lang="en-US" sz="2000" dirty="0"/>
              <a:t>It is –RC, as the point is rotated before t</a:t>
            </a:r>
            <a:r>
              <a:rPr lang="en-US" sz="2000" baseline="-25000" dirty="0"/>
              <a:t>x</a:t>
            </a:r>
            <a:r>
              <a:rPr lang="en-US" sz="2000" dirty="0"/>
              <a:t>, t</a:t>
            </a:r>
            <a:r>
              <a:rPr lang="en-US" sz="2000" baseline="-25000" dirty="0"/>
              <a:t>y</a:t>
            </a:r>
            <a:r>
              <a:rPr lang="en-US" sz="2000" dirty="0"/>
              <a:t>, and t</a:t>
            </a:r>
            <a:r>
              <a:rPr lang="en-US" sz="2000" baseline="-25000" dirty="0"/>
              <a:t>z</a:t>
            </a:r>
            <a:r>
              <a:rPr lang="en-US" sz="2000" dirty="0"/>
              <a:t> are added</a:t>
            </a:r>
          </a:p>
        </p:txBody>
      </p:sp>
      <p:cxnSp>
        <p:nvCxnSpPr>
          <p:cNvPr id="13" name="Straight Arrow Connector 12"/>
          <p:cNvCxnSpPr>
            <a:stCxn id="11" idx="1"/>
          </p:cNvCxnSpPr>
          <p:nvPr/>
        </p:nvCxnSpPr>
        <p:spPr>
          <a:xfrm flipH="1">
            <a:off x="4953000" y="2102078"/>
            <a:ext cx="990600" cy="717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ame 17"/>
          <p:cNvSpPr/>
          <p:nvPr/>
        </p:nvSpPr>
        <p:spPr>
          <a:xfrm>
            <a:off x="3657600" y="4419600"/>
            <a:ext cx="463550" cy="17589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21" idx="1"/>
          </p:cNvCxnSpPr>
          <p:nvPr/>
        </p:nvCxnSpPr>
        <p:spPr>
          <a:xfrm flipH="1">
            <a:off x="4152900" y="4258073"/>
            <a:ext cx="1157682" cy="974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10582" y="4058018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is </a:t>
            </a:r>
            <a:r>
              <a:rPr lang="en-US" sz="2000" b="1" dirty="0"/>
              <a:t>t</a:t>
            </a:r>
            <a:r>
              <a:rPr lang="en-US" sz="2000" dirty="0"/>
              <a:t> × 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6324600"/>
            <a:ext cx="70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4" name="Frame 23"/>
          <p:cNvSpPr/>
          <p:nvPr/>
        </p:nvSpPr>
        <p:spPr>
          <a:xfrm>
            <a:off x="1844873" y="4364725"/>
            <a:ext cx="1828800" cy="1905000"/>
          </a:xfrm>
          <a:prstGeom prst="frame">
            <a:avLst>
              <a:gd name="adj1" fmla="val 486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0582" y="445611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  K</a:t>
            </a:r>
            <a:r>
              <a:rPr lang="en-US" sz="2000" baseline="30000" dirty="0"/>
              <a:t>-1</a:t>
            </a:r>
            <a:r>
              <a:rPr lang="en-US" sz="2000" dirty="0"/>
              <a:t> m</a:t>
            </a:r>
            <a:r>
              <a:rPr lang="en-US" sz="2000" baseline="-25000" dirty="0"/>
              <a:t>4 </a:t>
            </a:r>
            <a:r>
              <a:rPr lang="en-US" sz="2000" dirty="0"/>
              <a:t>is </a:t>
            </a:r>
            <a:r>
              <a:rPr lang="en-US" sz="2000" b="1" dirty="0"/>
              <a:t>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3048992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 we need </a:t>
            </a:r>
            <a:br>
              <a:rPr lang="en-US" sz="2000" dirty="0"/>
            </a:br>
            <a:r>
              <a:rPr lang="en-US" sz="2000" dirty="0"/>
              <a:t>-R</a:t>
            </a:r>
            <a:r>
              <a:rPr lang="en-US" sz="2000" baseline="30000" dirty="0"/>
              <a:t>-1 </a:t>
            </a:r>
            <a:r>
              <a:rPr lang="en-US" sz="2000" dirty="0"/>
              <a:t>K</a:t>
            </a:r>
            <a:r>
              <a:rPr lang="en-US" sz="2000" baseline="30000" dirty="0"/>
              <a:t>-1</a:t>
            </a:r>
            <a:r>
              <a:rPr lang="en-US" sz="2000" dirty="0"/>
              <a:t> m</a:t>
            </a:r>
            <a:r>
              <a:rPr lang="en-US" sz="2000" baseline="-25000" dirty="0"/>
              <a:t>4 </a:t>
            </a:r>
            <a:r>
              <a:rPr lang="en-US" sz="2000" dirty="0"/>
              <a:t>to get C.</a:t>
            </a:r>
            <a:endParaRPr lang="en-US" sz="2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310582" y="5317225"/>
            <a:ext cx="291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 is K × R. </a:t>
            </a:r>
          </a:p>
          <a:p>
            <a:r>
              <a:rPr lang="en-US" sz="2000" dirty="0"/>
              <a:t>So we just need -Q</a:t>
            </a:r>
            <a:r>
              <a:rPr lang="en-US" sz="2000" baseline="30000" dirty="0"/>
              <a:t>-1</a:t>
            </a:r>
            <a:r>
              <a:rPr lang="en-US" sz="2000" dirty="0"/>
              <a:t> m</a:t>
            </a:r>
            <a:r>
              <a:rPr lang="en-US" sz="2000" baseline="-25000" dirty="0"/>
              <a:t>4</a:t>
            </a:r>
            <a:endParaRPr lang="en-US" sz="2000" b="1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3997275"/>
            <a:ext cx="46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baseline="-25000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31741" y="1762234"/>
            <a:ext cx="46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US" b="1" baseline="-25000" dirty="0"/>
          </a:p>
        </p:txBody>
      </p:sp>
    </p:spTree>
    <p:extLst>
      <p:ext uri="{BB962C8B-B14F-4D97-AF65-F5344CB8AC3E}">
        <p14:creationId xmlns:p14="http://schemas.microsoft.com/office/powerpoint/2010/main" val="75089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8" grpId="0" animBg="1"/>
      <p:bldP spid="21" grpId="0"/>
      <p:bldP spid="23" grpId="0"/>
      <p:bldP spid="24" grpId="0" animBg="1"/>
      <p:bldP spid="25" grpId="0"/>
      <p:bldP spid="26" grpId="0"/>
      <p:bldP spid="2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 of camera center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46150"/>
            <a:ext cx="5726499" cy="3657600"/>
          </a:xfrm>
        </p:spPr>
      </p:pic>
      <p:sp>
        <p:nvSpPr>
          <p:cNvPr id="5" name="TextBox 4"/>
          <p:cNvSpPr txBox="1"/>
          <p:nvPr/>
        </p:nvSpPr>
        <p:spPr>
          <a:xfrm>
            <a:off x="3170505" y="3348375"/>
            <a:ext cx="2087295" cy="347787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    1.5706   -0.1490    0.2598</a:t>
            </a:r>
          </a:p>
          <a:p>
            <a:r>
              <a:rPr lang="en-US" sz="1100" dirty="0"/>
              <a:t>   -1.5282    0.9695    0.3802</a:t>
            </a:r>
          </a:p>
          <a:p>
            <a:r>
              <a:rPr lang="en-US" sz="1100" dirty="0"/>
              <a:t>   -0.6821    1.2856    0.4078</a:t>
            </a:r>
          </a:p>
          <a:p>
            <a:r>
              <a:rPr lang="en-US" sz="1100" dirty="0"/>
              <a:t>    0.4124   -1.0201   -0.0915</a:t>
            </a:r>
          </a:p>
          <a:p>
            <a:r>
              <a:rPr lang="en-US" sz="1100" dirty="0"/>
              <a:t>    1.2095    0.2812   -0.1280</a:t>
            </a:r>
          </a:p>
          <a:p>
            <a:r>
              <a:rPr lang="en-US" sz="1100" dirty="0"/>
              <a:t>    0.8819   -0.8481    0.5255</a:t>
            </a:r>
          </a:p>
          <a:p>
            <a:r>
              <a:rPr lang="en-US" sz="1100" dirty="0"/>
              <a:t>   -0.9442   -1.1583   -0.3759</a:t>
            </a:r>
          </a:p>
          <a:p>
            <a:r>
              <a:rPr lang="en-US" sz="1100" dirty="0"/>
              <a:t>    0.0415    1.3445    0.3240</a:t>
            </a:r>
          </a:p>
          <a:p>
            <a:r>
              <a:rPr lang="en-US" sz="1100" dirty="0"/>
              <a:t>   -0.7975    0.3017   -0.0826</a:t>
            </a:r>
          </a:p>
          <a:p>
            <a:r>
              <a:rPr lang="en-US" sz="1100" dirty="0"/>
              <a:t>   -0.4329   -1.4151   -0.2774</a:t>
            </a:r>
          </a:p>
          <a:p>
            <a:r>
              <a:rPr lang="en-US" sz="1100" dirty="0"/>
              <a:t>   -1.1475   -0.0772   -0.2667</a:t>
            </a:r>
          </a:p>
          <a:p>
            <a:r>
              <a:rPr lang="en-US" sz="1100" dirty="0"/>
              <a:t>   -0.5149   -1.1784   -0.1401</a:t>
            </a:r>
          </a:p>
          <a:p>
            <a:r>
              <a:rPr lang="en-US" sz="1100" dirty="0"/>
              <a:t>    0.1993   -0.2854   -0.2114</a:t>
            </a:r>
          </a:p>
          <a:p>
            <a:r>
              <a:rPr lang="en-US" sz="1100" dirty="0"/>
              <a:t>   -0.4320    0.2143   -0.1053</a:t>
            </a:r>
          </a:p>
          <a:p>
            <a:r>
              <a:rPr lang="en-US" sz="1100" dirty="0"/>
              <a:t>   -0.7481   -0.3840   -0.2408</a:t>
            </a:r>
          </a:p>
          <a:p>
            <a:r>
              <a:rPr lang="en-US" sz="1100" dirty="0"/>
              <a:t>    0.8078   -0.1196   -0.2631</a:t>
            </a:r>
          </a:p>
          <a:p>
            <a:r>
              <a:rPr lang="en-US" sz="1100" dirty="0"/>
              <a:t>   -0.7605   -0.5792   -0.1936</a:t>
            </a:r>
          </a:p>
          <a:p>
            <a:r>
              <a:rPr lang="en-US" sz="1100" dirty="0"/>
              <a:t>    0.3237    0.7970    0.2170</a:t>
            </a:r>
          </a:p>
          <a:p>
            <a:r>
              <a:rPr lang="en-US" sz="1100" dirty="0"/>
              <a:t>    1.3089    0.5786   -0.1887</a:t>
            </a:r>
          </a:p>
          <a:p>
            <a:r>
              <a:rPr lang="en-US" sz="1100" dirty="0"/>
              <a:t>    1.2323    1.4421    0.4506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403" y="3361075"/>
            <a:ext cx="1504950" cy="347787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    1.0486   -0.3645</a:t>
            </a:r>
          </a:p>
          <a:p>
            <a:r>
              <a:rPr lang="en-US" sz="1100" dirty="0"/>
              <a:t>   -1.6851   -0.4004</a:t>
            </a:r>
          </a:p>
          <a:p>
            <a:r>
              <a:rPr lang="en-US" sz="1100" dirty="0"/>
              <a:t>   -0.9437   -0.4200</a:t>
            </a:r>
          </a:p>
          <a:p>
            <a:r>
              <a:rPr lang="en-US" sz="1100" dirty="0"/>
              <a:t>    1.0682    0.0699</a:t>
            </a:r>
          </a:p>
          <a:p>
            <a:r>
              <a:rPr lang="en-US" sz="1100" dirty="0"/>
              <a:t>    0.6077   -0.0771</a:t>
            </a:r>
          </a:p>
          <a:p>
            <a:r>
              <a:rPr lang="en-US" sz="1100" dirty="0"/>
              <a:t>    1.2543   -0.6454</a:t>
            </a:r>
          </a:p>
          <a:p>
            <a:r>
              <a:rPr lang="en-US" sz="1100" dirty="0"/>
              <a:t>   -0.2709    0.8635</a:t>
            </a:r>
          </a:p>
          <a:p>
            <a:r>
              <a:rPr lang="en-US" sz="1100" dirty="0"/>
              <a:t>   -0.4571   -0.3645</a:t>
            </a:r>
          </a:p>
          <a:p>
            <a:r>
              <a:rPr lang="en-US" sz="1100" dirty="0"/>
              <a:t>   -0.7902    0.0307</a:t>
            </a:r>
          </a:p>
          <a:p>
            <a:r>
              <a:rPr lang="en-US" sz="1100" dirty="0"/>
              <a:t>    0.7318    0.6382</a:t>
            </a:r>
          </a:p>
          <a:p>
            <a:r>
              <a:rPr lang="en-US" sz="1100" dirty="0"/>
              <a:t>   -1.0580    0.3312</a:t>
            </a:r>
          </a:p>
          <a:p>
            <a:r>
              <a:rPr lang="en-US" sz="1100" dirty="0"/>
              <a:t>    0.3464    0.3377</a:t>
            </a:r>
          </a:p>
          <a:p>
            <a:r>
              <a:rPr lang="en-US" sz="1100" dirty="0"/>
              <a:t>    0.3137    0.1189</a:t>
            </a:r>
          </a:p>
          <a:p>
            <a:r>
              <a:rPr lang="en-US" sz="1100" dirty="0"/>
              <a:t>   -0.4310    0.0242</a:t>
            </a:r>
          </a:p>
          <a:p>
            <a:r>
              <a:rPr lang="en-US" sz="1100" dirty="0"/>
              <a:t>   -0.4799    0.2920</a:t>
            </a:r>
          </a:p>
          <a:p>
            <a:r>
              <a:rPr lang="en-US" sz="1100" dirty="0"/>
              <a:t>    0.6109    0.0830</a:t>
            </a:r>
          </a:p>
          <a:p>
            <a:r>
              <a:rPr lang="en-US" sz="1100" dirty="0"/>
              <a:t>   -0.4081    0.2920</a:t>
            </a:r>
          </a:p>
          <a:p>
            <a:r>
              <a:rPr lang="en-US" sz="1100" dirty="0"/>
              <a:t>   -0.1109   -0.2992</a:t>
            </a:r>
          </a:p>
          <a:p>
            <a:r>
              <a:rPr lang="en-US" sz="1100" dirty="0"/>
              <a:t>    0.5129   -0.0575</a:t>
            </a:r>
          </a:p>
          <a:p>
            <a:r>
              <a:rPr lang="en-US" sz="1100" dirty="0"/>
              <a:t>    0.1406   -0.4527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34" y="2195174"/>
            <a:ext cx="3742266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2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Custom Design">
  <a:themeElements>
    <a:clrScheme name="Custom Design 2">
      <a:dk1>
        <a:srgbClr val="737373"/>
      </a:dk1>
      <a:lt1>
        <a:srgbClr val="FFFFFF"/>
      </a:lt1>
      <a:dk2>
        <a:srgbClr val="4D59AB"/>
      </a:dk2>
      <a:lt2>
        <a:srgbClr val="FFFFFF"/>
      </a:lt2>
      <a:accent1>
        <a:srgbClr val="8A8F05"/>
      </a:accent1>
      <a:accent2>
        <a:srgbClr val="E0AD12"/>
      </a:accent2>
      <a:accent3>
        <a:srgbClr val="B2B5D2"/>
      </a:accent3>
      <a:accent4>
        <a:srgbClr val="DADADA"/>
      </a:accent4>
      <a:accent5>
        <a:srgbClr val="C4C6AA"/>
      </a:accent5>
      <a:accent6>
        <a:srgbClr val="CB9C0F"/>
      </a:accent6>
      <a:hlink>
        <a:srgbClr val="C27D05"/>
      </a:hlink>
      <a:folHlink>
        <a:srgbClr val="732466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4D59AB"/>
        </a:lt1>
        <a:dk2>
          <a:srgbClr val="000000"/>
        </a:dk2>
        <a:lt2>
          <a:srgbClr val="737373"/>
        </a:lt2>
        <a:accent1>
          <a:srgbClr val="8A8F05"/>
        </a:accent1>
        <a:accent2>
          <a:srgbClr val="E0AD12"/>
        </a:accent2>
        <a:accent3>
          <a:srgbClr val="B2B5D2"/>
        </a:accent3>
        <a:accent4>
          <a:srgbClr val="000000"/>
        </a:accent4>
        <a:accent5>
          <a:srgbClr val="C4C6AA"/>
        </a:accent5>
        <a:accent6>
          <a:srgbClr val="CB9C0F"/>
        </a:accent6>
        <a:hlink>
          <a:srgbClr val="C27D05"/>
        </a:hlink>
        <a:folHlink>
          <a:srgbClr val="73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737373"/>
        </a:dk1>
        <a:lt1>
          <a:srgbClr val="FFFFFF"/>
        </a:lt1>
        <a:dk2>
          <a:srgbClr val="4D59AB"/>
        </a:dk2>
        <a:lt2>
          <a:srgbClr val="FFFFFF"/>
        </a:lt2>
        <a:accent1>
          <a:srgbClr val="8A8F05"/>
        </a:accent1>
        <a:accent2>
          <a:srgbClr val="E0AD12"/>
        </a:accent2>
        <a:accent3>
          <a:srgbClr val="B2B5D2"/>
        </a:accent3>
        <a:accent4>
          <a:srgbClr val="DADADA"/>
        </a:accent4>
        <a:accent5>
          <a:srgbClr val="C4C6AA"/>
        </a:accent5>
        <a:accent6>
          <a:srgbClr val="CB9C0F"/>
        </a:accent6>
        <a:hlink>
          <a:srgbClr val="C27D05"/>
        </a:hlink>
        <a:folHlink>
          <a:srgbClr val="7324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13290</TotalTime>
  <Words>2400</Words>
  <Application>Microsoft Office PowerPoint</Application>
  <PresentationFormat>On-screen Show (4:3)</PresentationFormat>
  <Paragraphs>507</Paragraphs>
  <Slides>41</Slides>
  <Notes>17</Notes>
  <HiddenSlides>9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Arial</vt:lpstr>
      <vt:lpstr>Calibri</vt:lpstr>
      <vt:lpstr>Cambria Math</vt:lpstr>
      <vt:lpstr>Courier New</vt:lpstr>
      <vt:lpstr>Times New Roman</vt:lpstr>
      <vt:lpstr>Custom Design</vt:lpstr>
      <vt:lpstr>Default Design</vt:lpstr>
      <vt:lpstr>1_Default Design</vt:lpstr>
      <vt:lpstr>2_Default Design</vt:lpstr>
      <vt:lpstr>Office Theme</vt:lpstr>
      <vt:lpstr>1_Office Theme</vt:lpstr>
      <vt:lpstr>Equation</vt:lpstr>
      <vt:lpstr>Microsoft Equation 3.0</vt:lpstr>
      <vt:lpstr>PowerPoint Presentation</vt:lpstr>
      <vt:lpstr>Multiple views</vt:lpstr>
      <vt:lpstr>Why multiple views?</vt:lpstr>
      <vt:lpstr>Why multiple views?</vt:lpstr>
      <vt:lpstr>Geometry for a simple stereo system</vt:lpstr>
      <vt:lpstr>PowerPoint Presentation</vt:lpstr>
      <vt:lpstr>PowerPoint Presentation</vt:lpstr>
      <vt:lpstr>Depth from disparity</vt:lpstr>
      <vt:lpstr>What do we need to know?</vt:lpstr>
      <vt:lpstr>Early Peek:  2. Correspondence for every pixel.     Where do we need to search?</vt:lpstr>
      <vt:lpstr>PowerPoint Presentation</vt:lpstr>
      <vt:lpstr>How to calibrate the camera? (also called “camera resectioning”)</vt:lpstr>
      <vt:lpstr>Least squares line fitting</vt:lpstr>
      <vt:lpstr>Example: solving for translation</vt:lpstr>
      <vt:lpstr>World vs Camera coordinates</vt:lpstr>
      <vt:lpstr>Calibrating the Camera</vt:lpstr>
      <vt:lpstr>How do we calibrate a camera?</vt:lpstr>
      <vt:lpstr>What is least squares doing?</vt:lpstr>
      <vt:lpstr>What is least squares doing?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we calibrate a camera?</vt:lpstr>
      <vt:lpstr>PowerPoint Presentation</vt:lpstr>
      <vt:lpstr>PowerPoint Presentation</vt:lpstr>
      <vt:lpstr>How many points do I need to fit the model?</vt:lpstr>
      <vt:lpstr>How many points do I need to fit the model?</vt:lpstr>
      <vt:lpstr>Solving - why two methods?</vt:lpstr>
      <vt:lpstr>PowerPoint Presentation</vt:lpstr>
      <vt:lpstr>PowerPoint Presentation</vt:lpstr>
      <vt:lpstr>Calibration with linear method</vt:lpstr>
      <vt:lpstr>Can we factorize M back to K [R | T]?</vt:lpstr>
      <vt:lpstr>PowerPoint Presentation</vt:lpstr>
      <vt:lpstr>PowerPoint Presentation</vt:lpstr>
      <vt:lpstr>PowerPoint Presentation</vt:lpstr>
      <vt:lpstr>Can we factorize M back to K [R | T]?</vt:lpstr>
      <vt:lpstr>For project 3, we want the camera center</vt:lpstr>
      <vt:lpstr>Recovering the camera center</vt:lpstr>
      <vt:lpstr>Estimate of camera center</vt:lpstr>
    </vt:vector>
  </TitlesOfParts>
  <Company>UT-Austin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Kristen Grauman</dc:creator>
  <cp:lastModifiedBy>James Tompkin</cp:lastModifiedBy>
  <cp:revision>172</cp:revision>
  <cp:lastPrinted>2011-03-24T02:38:38Z</cp:lastPrinted>
  <dcterms:created xsi:type="dcterms:W3CDTF">2011-02-22T03:49:47Z</dcterms:created>
  <dcterms:modified xsi:type="dcterms:W3CDTF">2017-03-02T00:13:02Z</dcterms:modified>
</cp:coreProperties>
</file>