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3737" r:id="rId3"/>
    <p:sldMasterId id="2147483750" r:id="rId4"/>
  </p:sldMasterIdLst>
  <p:notesMasterIdLst>
    <p:notesMasterId r:id="rId67"/>
  </p:notesMasterIdLst>
  <p:handoutMasterIdLst>
    <p:handoutMasterId r:id="rId68"/>
  </p:handoutMasterIdLst>
  <p:sldIdLst>
    <p:sldId id="395" r:id="rId5"/>
    <p:sldId id="396" r:id="rId6"/>
    <p:sldId id="360" r:id="rId7"/>
    <p:sldId id="398" r:id="rId8"/>
    <p:sldId id="277" r:id="rId9"/>
    <p:sldId id="399" r:id="rId10"/>
    <p:sldId id="390" r:id="rId11"/>
    <p:sldId id="391" r:id="rId12"/>
    <p:sldId id="392" r:id="rId13"/>
    <p:sldId id="393" r:id="rId14"/>
    <p:sldId id="318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403" r:id="rId24"/>
    <p:sldId id="404" r:id="rId25"/>
    <p:sldId id="402" r:id="rId26"/>
    <p:sldId id="291" r:id="rId27"/>
    <p:sldId id="288" r:id="rId28"/>
    <p:sldId id="289" r:id="rId29"/>
    <p:sldId id="293" r:id="rId30"/>
    <p:sldId id="294" r:id="rId31"/>
    <p:sldId id="295" r:id="rId32"/>
    <p:sldId id="296" r:id="rId33"/>
    <p:sldId id="337" r:id="rId34"/>
    <p:sldId id="397" r:id="rId35"/>
    <p:sldId id="410" r:id="rId36"/>
    <p:sldId id="40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408" r:id="rId46"/>
    <p:sldId id="405" r:id="rId47"/>
    <p:sldId id="406" r:id="rId48"/>
    <p:sldId id="407" r:id="rId49"/>
    <p:sldId id="369" r:id="rId50"/>
    <p:sldId id="370" r:id="rId51"/>
    <p:sldId id="371" r:id="rId52"/>
    <p:sldId id="372" r:id="rId53"/>
    <p:sldId id="409" r:id="rId54"/>
    <p:sldId id="381" r:id="rId55"/>
    <p:sldId id="373" r:id="rId56"/>
    <p:sldId id="374" r:id="rId57"/>
    <p:sldId id="375" r:id="rId58"/>
    <p:sldId id="376" r:id="rId59"/>
    <p:sldId id="377" r:id="rId60"/>
    <p:sldId id="378" r:id="rId61"/>
    <p:sldId id="379" r:id="rId62"/>
    <p:sldId id="380" r:id="rId63"/>
    <p:sldId id="299" r:id="rId64"/>
    <p:sldId id="401" r:id="rId65"/>
    <p:sldId id="315" r:id="rId66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00FF00"/>
    <a:srgbClr val="0AA676"/>
    <a:srgbClr val="32000C"/>
    <a:srgbClr val="CB6B30"/>
    <a:srgbClr val="E36243"/>
    <a:srgbClr val="FF4A7E"/>
    <a:srgbClr val="0B0B0B"/>
    <a:srgbClr val="234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23" autoAdjust="0"/>
    <p:restoredTop sz="80321" autoAdjust="0"/>
  </p:normalViewPr>
  <p:slideViewPr>
    <p:cSldViewPr>
      <p:cViewPr>
        <p:scale>
          <a:sx n="75" d="100"/>
          <a:sy n="75" d="100"/>
        </p:scale>
        <p:origin x="926" y="18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450A14-1984-4078-9E10-83FDC85EC0C0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550F79F-EF92-4013-8754-5DC0A7245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46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B36E14-FA26-4874-9D32-5FFCA3E43F60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79503E-BF1B-43C0-B836-0C9F9F6E2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43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C3543E-C0D5-46B8-8F67-256EEA120DF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90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432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BB6A2C-7453-4774-9C9C-B0EA4426E211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09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8CE5FD-B4EE-43D9-8C59-7D00BEDEBAA4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88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45ADEC-EA0F-4B6C-AF46-7B3B9732BC9F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6458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26BDD5-F49A-4F77-B043-3E55EE2D0F37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2548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6CBFB5-9EB0-4327-A02D-5DCECEB0055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5577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8929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245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726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786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516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0438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4805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072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dirty="0"/>
              <a:t>Blob</a:t>
            </a:r>
            <a:r>
              <a:rPr lang="de-DE" baseline="0" dirty="0"/>
              <a:t> detector is distinct from harris corner detector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8252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dirty="0"/>
              <a:t>http://fourier.eng.hmc.edu/e161/lectures/gradient/node9.html</a:t>
            </a:r>
          </a:p>
        </p:txBody>
      </p:sp>
    </p:spTree>
    <p:extLst>
      <p:ext uri="{BB962C8B-B14F-4D97-AF65-F5344CB8AC3E}">
        <p14:creationId xmlns:p14="http://schemas.microsoft.com/office/powerpoint/2010/main" val="382294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dirty="0"/>
              <a:t>Small </a:t>
            </a:r>
            <a:r>
              <a:rPr lang="de-DE" i="1" dirty="0"/>
              <a:t>k </a:t>
            </a:r>
            <a:r>
              <a:rPr lang="de-DE" i="0" dirty="0"/>
              <a:t>gives</a:t>
            </a:r>
            <a:r>
              <a:rPr lang="de-DE" i="0" baseline="0" dirty="0"/>
              <a:t> a closer approximation to LoG, but usually we want to build a scale space quickly out of this.</a:t>
            </a:r>
          </a:p>
          <a:p>
            <a:r>
              <a:rPr lang="de-DE" i="1" baseline="0" dirty="0"/>
              <a:t>k = 1.6 </a:t>
            </a:r>
            <a:r>
              <a:rPr lang="de-DE" i="0" baseline="0" dirty="0"/>
              <a:t>gives an appropriate scale space</a:t>
            </a:r>
            <a:endParaRPr lang="de-DE" i="1" dirty="0"/>
          </a:p>
          <a:p>
            <a:endParaRPr lang="de-DE" dirty="0"/>
          </a:p>
          <a:p>
            <a:r>
              <a:rPr lang="de-DE" dirty="0"/>
              <a:t>http://dsp.stackexchange.com/questions/2529/what-is-the-relationship-between-the-sigma-in-the-laplacian-of-gaussian-and-the</a:t>
            </a:r>
          </a:p>
        </p:txBody>
      </p:sp>
    </p:spTree>
    <p:extLst>
      <p:ext uri="{BB962C8B-B14F-4D97-AF65-F5344CB8AC3E}">
        <p14:creationId xmlns:p14="http://schemas.microsoft.com/office/powerpoint/2010/main" val="41365687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625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dirty="0"/>
              <a:t>Blob</a:t>
            </a:r>
            <a:r>
              <a:rPr lang="de-DE" baseline="0" dirty="0"/>
              <a:t> detector is distinct from harris corner detector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0557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165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C3543E-C0D5-46B8-8F67-256EEA120DF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611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C59929-024C-402D-A738-2F83C0FC9602}" type="slidenum">
              <a:rPr lang="en-U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95575" y="439738"/>
            <a:ext cx="2997200" cy="2247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018" y="2834879"/>
            <a:ext cx="6176433" cy="26872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274990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49DBBC-1520-4CCA-AD04-B7469784C38E}" type="slidenum">
              <a:rPr lang="en-U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95575" y="439738"/>
            <a:ext cx="2997200" cy="2247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018" y="2834879"/>
            <a:ext cx="6176433" cy="26872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704056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82BA2B-11DB-4B6E-BE15-FD0E66A6E898}" type="slidenum">
              <a:rPr lang="en-U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95575" y="439738"/>
            <a:ext cx="2997200" cy="2247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018" y="2834879"/>
            <a:ext cx="6176433" cy="26872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81658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7C77E-BDB4-4B71-89A3-BC02893D8999}" type="slidenum">
              <a:rPr lang="en-U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95575" y="439738"/>
            <a:ext cx="2997200" cy="2247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018" y="2834879"/>
            <a:ext cx="6176433" cy="26872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734655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A94948-84A0-4C58-89D5-654AE01197B1}" type="slidenum">
              <a:rPr lang="en-U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5921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https://web.eecs.umich.edu/~silvio/teaching/EECS598/lectures/lecture10_1.pdf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79503E-BF1B-43C0-B836-0C9F9F6E2B0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05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75840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802240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17AE7C-562B-4A6A-8F4A-8E41B6A8D52A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1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58B6F-2CB1-419C-8C75-776D0348483D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3CF29-2143-4745-843A-3D13FFDF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8905-532C-42AF-AF52-583E712B8722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7F23-469E-4275-BA72-9C5EDBFB9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01C9A-8D76-4AD7-97C9-0396069C5BA1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02B07-F070-4EDB-B20E-1EF088E23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ED0C3-F8B4-429A-9062-CA5523AE0A26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BDA5-0928-4BA4-930C-DB84DFFCC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62AF5-A0D0-4C2B-BF44-3021CE43B17E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BC1D9-9A68-4F21-8029-F3C8C354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5B9B8-60F1-4A13-8852-42BF3851DF0B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22A8-AD3D-4BCD-8DD0-1C9CE9AB7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0B19-307F-401E-89FD-62B5F1C47FD0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40BB-538F-41CA-8B87-7DD12B8C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44277-B787-4433-9EF7-87C48AB100AC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631F-FB01-4381-827A-51534D82D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96B9-109A-49FE-AC5D-8D738401EA78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3490E-0B19-41AA-88BD-F43A60A5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E866-C95C-48F6-BB52-09171EE7AB14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9DE0C-2A37-4EE3-A849-55957763A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A599F-D638-4F6C-B529-9E3D38E1AF6F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F66AE-E9B7-485E-8B01-F7AB73862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3152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2192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433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C90A0-808A-4903-89B9-DE5BE025A02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K. Grauman, B. Leibe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4A36C-BF20-47C8-AFDA-F15DBD9F3C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BE7D3-8517-4C5A-BB68-21AE023DF14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786BE-2034-4A01-A8B7-4E8696F728D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19B1E-F8B4-4837-AC34-51B0725274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11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957F-1478-4650-96DD-2A1673C1CED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54684-9CC9-4810-90F1-6C426C44E8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00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26D4-5FC1-4136-8494-A2484A1898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3649A-8075-4A0C-8C3D-85C2C7FCCDB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116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9BE98-CAEF-4087-9DE0-D9FD90A6343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E7618-6F59-4889-B673-8D37AE136B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3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F2A2-ACEE-409F-BB3E-7F9F30A563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1E07E-775F-4086-9DFF-187388710B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86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B2D7D-B9AC-4097-80A2-5749D90A3A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55FAA-6FA8-4C65-8E93-389526CAF2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487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DA07D-2599-4C02-8946-C0149268413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7464-6FB3-4BC7-A4C7-3E7D8181002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20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43353-F247-472E-B029-56C67D2F8E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6E316-F2A5-470D-A49E-E661477FAE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41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E74B4-E980-4D0A-8CF4-61F8CFD4E1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C75A9-D850-4EDC-B5D8-96275783D1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20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96F45-B18A-4B79-8771-107EEBA7E6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3A391-EE52-47CA-8F1A-A3AF212831D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44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DD613-FE25-4BDC-932F-76E0182B4298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E2112-EB3D-441D-BBF6-FE8472B9D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49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33370-A711-47C5-87A7-0200448E4047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48A19-95A3-47B6-A309-A5AEA0391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17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4499D-DE38-454B-839A-5CFF12D609D1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A9A62-7CB7-4D7B-ACC0-EFF0BDBB8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93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5E0B0-57D9-44CE-8FC6-17AAC5A43271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4D35F-69CE-4B06-8B6C-6DBE58A64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54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6830E-3741-4839-9C90-9621DCC056EF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DED47-F3CB-47BD-A15A-A551F3D59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82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B36C-FE95-41C4-B75A-1AA83C38BEC1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41DA7-AA41-42AD-ACEE-E9D9CCA6B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52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86A4-7531-4F6A-96D9-0828B17CB6AD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06253-EAF6-4F45-920B-C1C89BBED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13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99591-3AA6-4D57-983D-BACDA48DC93B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509F0-003A-4061-9A2A-3DF6148DD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030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E396-B110-46BA-9A5E-BF99AE4AD8BE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3F6FC-3784-4019-B3E7-F0E34B415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92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B72BE-1510-4F7D-984C-7811AD27E6A8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20FB3-206D-4C9E-BE8D-A1BF91CF2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170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B898D-1F88-431A-9A09-3CBA2C4DF705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5FF0-20E5-4DC6-881A-E949B8DF9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118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3152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2192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433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A45F3-3AA0-40CF-8403-F0D3EF65602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25858295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0456-EC56-423A-B3FC-4CA51C8161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5801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870A5-262F-4F3A-8273-242ED64DFD3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71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62377-0780-4609-8A80-F0843A74F56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570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CA453-17A8-4F58-B41D-34CF85A08A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761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E4B74-2455-49DB-820C-3DD91062EB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385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1405-F9D1-4F14-AA7A-63C0AAE0549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5486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02FB-B09C-40CB-B473-14CB38B3F34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86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3B73E-A9E3-4D7A-9EBD-87B9E7960F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173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5D51-2F75-4210-9F7C-FA0B37D62B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8346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AAC1C-7529-4A9A-9B10-00D8630CC38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935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758C-C01A-4AA7-B6BD-91DDBA34BC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874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D53-D84A-4B58-B4E3-DEB36C6708E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3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8B18C6-8508-4116-A4CD-698FFF3368C0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3187B-518C-4297-A486-8FFA291F9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B9A571-0154-41C9-8AB8-1AECB0CFC6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AB0B7B-7CDE-4713-A5A9-3A866D27B6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7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3D7A14A6-CA62-46AD-9BB5-D756AA61F106}" type="datetimeFigureOut">
              <a:rPr lang="en-US"/>
              <a:pPr>
                <a:defRPr/>
              </a:pPr>
              <a:t>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E7C11075-C1B9-4323-8CA2-8F06E02E3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4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23FF1A-9C67-4E98-A099-A9DA9D90FF1A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4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6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5" Type="http://schemas.openxmlformats.org/officeDocument/2006/relationships/image" Target="../media/image8.jpeg"/><Relationship Id="rId15" Type="http://schemas.openxmlformats.org/officeDocument/2006/relationships/image" Target="../media/image5.wmf"/><Relationship Id="rId10" Type="http://schemas.openxmlformats.org/officeDocument/2006/relationships/image" Target="../media/image9.png"/><Relationship Id="rId4" Type="http://schemas.openxmlformats.org/officeDocument/2006/relationships/image" Target="../media/image7.jpeg"/><Relationship Id="rId9" Type="http://schemas.openxmlformats.org/officeDocument/2006/relationships/image" Target="../media/image3.wmf"/><Relationship Id="rId1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oleObject" Target="../embeddings/oleObject9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9.wmf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6.wmf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18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png"/><Relationship Id="rId11" Type="http://schemas.openxmlformats.org/officeDocument/2006/relationships/image" Target="../media/image35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png"/><Relationship Id="rId11" Type="http://schemas.openxmlformats.org/officeDocument/2006/relationships/image" Target="../media/image40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png"/><Relationship Id="rId11" Type="http://schemas.openxmlformats.org/officeDocument/2006/relationships/image" Target="../media/image42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11" Type="http://schemas.openxmlformats.org/officeDocument/2006/relationships/image" Target="../media/image44.wmf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38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png"/><Relationship Id="rId11" Type="http://schemas.openxmlformats.org/officeDocument/2006/relationships/image" Target="../media/image47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png"/><Relationship Id="rId11" Type="http://schemas.openxmlformats.org/officeDocument/2006/relationships/image" Target="../media/image49.wmf"/><Relationship Id="rId5" Type="http://schemas.openxmlformats.org/officeDocument/2006/relationships/image" Target="../media/image48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0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microsoft.com/office/2007/relationships/hdphoto" Target="../media/hdphoto1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7.png"/><Relationship Id="rId5" Type="http://schemas.openxmlformats.org/officeDocument/2006/relationships/image" Target="../media/image55.png"/><Relationship Id="rId10" Type="http://schemas.openxmlformats.org/officeDocument/2006/relationships/image" Target="../media/image61.png"/><Relationship Id="rId4" Type="http://schemas.openxmlformats.org/officeDocument/2006/relationships/image" Target="../media/image54.png"/><Relationship Id="rId9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98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5" Type="http://schemas.openxmlformats.org/officeDocument/2006/relationships/image" Target="../media/image8.jpeg"/><Relationship Id="rId15" Type="http://schemas.openxmlformats.org/officeDocument/2006/relationships/image" Target="../media/image5.wmf"/><Relationship Id="rId10" Type="http://schemas.openxmlformats.org/officeDocument/2006/relationships/image" Target="../media/image9.png"/><Relationship Id="rId4" Type="http://schemas.openxmlformats.org/officeDocument/2006/relationships/image" Target="../media/image7.jpeg"/><Relationship Id="rId9" Type="http://schemas.openxmlformats.org/officeDocument/2006/relationships/image" Target="../media/image3.wmf"/><Relationship Id="rId14" Type="http://schemas.openxmlformats.org/officeDocument/2006/relationships/oleObject" Target="../embeddings/oleObject4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3.jpg"/><Relationship Id="rId4" Type="http://schemas.openxmlformats.org/officeDocument/2006/relationships/image" Target="../media/image10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11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5244811" y="3026804"/>
            <a:ext cx="3581400" cy="1319463"/>
            <a:chOff x="528" y="624"/>
            <a:chExt cx="4715" cy="1678"/>
          </a:xfrm>
        </p:grpSpPr>
        <p:pic>
          <p:nvPicPr>
            <p:cNvPr id="25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626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889329"/>
          </a:xfrm>
        </p:spPr>
        <p:txBody>
          <a:bodyPr/>
          <a:lstStyle/>
          <a:p>
            <a:pPr eaLnBrk="1" hangingPunct="1"/>
            <a:r>
              <a:rPr lang="en-US" altLang="en-US" dirty="0"/>
              <a:t>Local features: main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4525963"/>
          </a:xfrm>
        </p:spPr>
        <p:txBody>
          <a:bodyPr/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Detection:</a:t>
            </a:r>
            <a:br>
              <a:rPr lang="en-US" altLang="en-US" sz="2800" dirty="0"/>
            </a:br>
            <a:r>
              <a:rPr lang="en-US" altLang="en-US" sz="2000" dirty="0"/>
              <a:t>Find a set of distinctive key points.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Description</a:t>
            </a:r>
            <a:r>
              <a:rPr lang="en-US" altLang="en-US" sz="2400" dirty="0"/>
              <a:t>: </a:t>
            </a:r>
            <a:br>
              <a:rPr lang="en-US" altLang="en-US" sz="2400" dirty="0"/>
            </a:br>
            <a:r>
              <a:rPr lang="en-US" altLang="en-US" sz="2000" dirty="0"/>
              <a:t>Extract feature descriptor around each interest point as vector.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Matching: </a:t>
            </a:r>
            <a:br>
              <a:rPr lang="en-US" altLang="en-US" sz="2800" dirty="0"/>
            </a:br>
            <a:r>
              <a:rPr lang="en-US" altLang="en-US" sz="2000" dirty="0"/>
              <a:t>Compute distance between feature vectors to find correspondence.</a:t>
            </a:r>
            <a:endParaRPr lang="en-US" altLang="en-US" sz="2400" dirty="0"/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2696447" y="3292030"/>
            <a:ext cx="3878503" cy="1127571"/>
            <a:chOff x="2122468" y="4998134"/>
            <a:chExt cx="4484435" cy="1303204"/>
          </a:xfrm>
        </p:grpSpPr>
        <p:sp>
          <p:nvSpPr>
            <p:cNvPr id="8" name="Rectangle 7"/>
            <p:cNvSpPr/>
            <p:nvPr/>
          </p:nvSpPr>
          <p:spPr bwMode="auto">
            <a:xfrm>
              <a:off x="6195748" y="4998134"/>
              <a:ext cx="411155" cy="44217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graphicFrame>
          <p:nvGraphicFramePr>
            <p:cNvPr id="154645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2122468" y="5698088"/>
            <a:ext cx="2667000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24" name="Equation" r:id="rId6" imgW="1066800" imgH="241300" progId="Equation.3">
                    <p:embed/>
                  </p:oleObj>
                </mc:Choice>
                <mc:Fallback>
                  <p:oleObj name="Equation" r:id="rId6" imgW="1066800" imgH="241300" progId="Equation.3">
                    <p:embed/>
                    <p:pic>
                      <p:nvPicPr>
                        <p:cNvPr id="15464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2468" y="5698088"/>
                          <a:ext cx="2667000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4646" name="Shape 17"/>
            <p:cNvCxnSpPr>
              <a:cxnSpLocks noChangeShapeType="1"/>
              <a:stCxn id="8" idx="1"/>
            </p:cNvCxnSpPr>
            <p:nvPr/>
          </p:nvCxnSpPr>
          <p:spPr bwMode="auto">
            <a:xfrm rot="10800000" flipV="1">
              <a:off x="4814886" y="5219223"/>
              <a:ext cx="1380864" cy="810802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705600" y="3200402"/>
            <a:ext cx="2425700" cy="1755518"/>
            <a:chOff x="7027888" y="4800600"/>
            <a:chExt cx="2794000" cy="1974604"/>
          </a:xfrm>
        </p:grpSpPr>
        <p:grpSp>
          <p:nvGrpSpPr>
            <p:cNvPr id="154640" name="Group 11"/>
            <p:cNvGrpSpPr>
              <a:grpSpLocks/>
            </p:cNvGrpSpPr>
            <p:nvPr/>
          </p:nvGrpSpPr>
          <p:grpSpPr bwMode="auto">
            <a:xfrm>
              <a:off x="7027888" y="4800600"/>
              <a:ext cx="2794000" cy="1974604"/>
              <a:chOff x="7027888" y="4800600"/>
              <a:chExt cx="2794000" cy="1974604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7470393" y="4800600"/>
                <a:ext cx="530275" cy="533901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graphicFrame>
            <p:nvGraphicFramePr>
              <p:cNvPr id="154643" name="Object 3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7027888" y="6171954"/>
              <a:ext cx="2794000" cy="603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4525" name="Equation" r:id="rId8" imgW="1117600" imgH="241300" progId="Equation.3">
                      <p:embed/>
                    </p:oleObj>
                  </mc:Choice>
                  <mc:Fallback>
                    <p:oleObj name="Equation" r:id="rId8" imgW="1117600" imgH="241300" progId="Equation.3">
                      <p:embed/>
                      <p:pic>
                        <p:nvPicPr>
                          <p:cNvPr id="154643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27888" y="6171954"/>
                            <a:ext cx="2794000" cy="603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54641" name="Curved Connector 19"/>
            <p:cNvCxnSpPr>
              <a:cxnSpLocks noChangeShapeType="1"/>
            </p:cNvCxnSpPr>
            <p:nvPr/>
          </p:nvCxnSpPr>
          <p:spPr bwMode="auto">
            <a:xfrm rot="16200000" flipH="1">
              <a:off x="7136099" y="5817903"/>
              <a:ext cx="990081" cy="22273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244811" y="5345132"/>
            <a:ext cx="3707822" cy="971550"/>
            <a:chOff x="4800600" y="5391912"/>
            <a:chExt cx="4343400" cy="1161288"/>
          </a:xfrm>
        </p:grpSpPr>
        <p:pic>
          <p:nvPicPr>
            <p:cNvPr id="154634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5391912"/>
              <a:ext cx="2121408" cy="116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635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052" y="5395686"/>
              <a:ext cx="2132948" cy="1157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4636" name="Straight Arrow Connector 27"/>
            <p:cNvCxnSpPr>
              <a:cxnSpLocks noChangeShapeType="1"/>
            </p:cNvCxnSpPr>
            <p:nvPr/>
          </p:nvCxnSpPr>
          <p:spPr bwMode="auto">
            <a:xfrm flipV="1">
              <a:off x="5562600" y="5562600"/>
              <a:ext cx="19812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7" name="Straight Arrow Connector 28"/>
            <p:cNvCxnSpPr>
              <a:cxnSpLocks noChangeShapeType="1"/>
            </p:cNvCxnSpPr>
            <p:nvPr/>
          </p:nvCxnSpPr>
          <p:spPr bwMode="auto">
            <a:xfrm>
              <a:off x="6629400" y="59436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8" name="Straight Arrow Connector 31"/>
            <p:cNvCxnSpPr>
              <a:cxnSpLocks noChangeShapeType="1"/>
            </p:cNvCxnSpPr>
            <p:nvPr/>
          </p:nvCxnSpPr>
          <p:spPr bwMode="auto">
            <a:xfrm>
              <a:off x="5410200" y="62484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9" name="Straight Arrow Connector 32"/>
            <p:cNvCxnSpPr>
              <a:cxnSpLocks noChangeShapeType="1"/>
            </p:cNvCxnSpPr>
            <p:nvPr/>
          </p:nvCxnSpPr>
          <p:spPr bwMode="auto">
            <a:xfrm flipV="1">
              <a:off x="5334000" y="5791200"/>
              <a:ext cx="21336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11"/>
          <p:cNvGrpSpPr>
            <a:grpSpLocks/>
          </p:cNvGrpSpPr>
          <p:nvPr/>
        </p:nvGrpSpPr>
        <p:grpSpPr bwMode="auto">
          <a:xfrm>
            <a:off x="5226050" y="1182225"/>
            <a:ext cx="3581400" cy="1319463"/>
            <a:chOff x="528" y="624"/>
            <a:chExt cx="4715" cy="1678"/>
          </a:xfrm>
        </p:grpSpPr>
        <p:pic>
          <p:nvPicPr>
            <p:cNvPr id="28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Object 5"/>
          <p:cNvGraphicFramePr>
            <a:graphicFrameLocks noChangeAspect="1"/>
          </p:cNvGraphicFramePr>
          <p:nvPr>
            <p:extLst/>
          </p:nvPr>
        </p:nvGraphicFramePr>
        <p:xfrm>
          <a:off x="1879075" y="5790700"/>
          <a:ext cx="1854725" cy="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6" name="Equation" r:id="rId12" imgW="838080" imgH="215640" progId="Equation.3">
                  <p:embed/>
                </p:oleObj>
              </mc:Choice>
              <mc:Fallback>
                <p:oleObj name="Equation" r:id="rId12" imgW="838080" imgH="215640" progId="Equation.3">
                  <p:embed/>
                  <p:pic>
                    <p:nvPicPr>
                      <p:cNvPr id="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75" y="5790700"/>
                        <a:ext cx="1854725" cy="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05"/>
          <p:cNvGrpSpPr>
            <a:grpSpLocks/>
          </p:cNvGrpSpPr>
          <p:nvPr/>
        </p:nvGrpSpPr>
        <p:grpSpPr bwMode="auto">
          <a:xfrm>
            <a:off x="1205320" y="3921709"/>
            <a:ext cx="1234095" cy="552404"/>
            <a:chOff x="2366355" y="5265735"/>
            <a:chExt cx="1234095" cy="552347"/>
          </a:xfrm>
        </p:grpSpPr>
        <p:grpSp>
          <p:nvGrpSpPr>
            <p:cNvPr id="35" name="Group 52"/>
            <p:cNvGrpSpPr>
              <a:grpSpLocks/>
            </p:cNvGrpSpPr>
            <p:nvPr/>
          </p:nvGrpSpPr>
          <p:grpSpPr bwMode="auto">
            <a:xfrm>
              <a:off x="2771775" y="5265735"/>
              <a:ext cx="828675" cy="552347"/>
              <a:chOff x="1859" y="3339"/>
              <a:chExt cx="363" cy="301"/>
            </a:xfrm>
          </p:grpSpPr>
          <p:sp>
            <p:nvSpPr>
              <p:cNvPr id="37" name="Line 53"/>
              <p:cNvSpPr>
                <a:spLocks noChangeShapeType="1"/>
              </p:cNvSpPr>
              <p:nvPr/>
            </p:nvSpPr>
            <p:spPr bwMode="auto">
              <a:xfrm>
                <a:off x="1859" y="3362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4"/>
              <p:cNvSpPr>
                <a:spLocks noChangeShapeType="1"/>
              </p:cNvSpPr>
              <p:nvPr/>
            </p:nvSpPr>
            <p:spPr bwMode="auto">
              <a:xfrm>
                <a:off x="1859" y="364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55"/>
              <p:cNvSpPr>
                <a:spLocks noChangeArrowheads="1"/>
              </p:cNvSpPr>
              <p:nvPr/>
            </p:nvSpPr>
            <p:spPr bwMode="auto">
              <a:xfrm>
                <a:off x="188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56"/>
              <p:cNvSpPr>
                <a:spLocks noChangeArrowheads="1"/>
              </p:cNvSpPr>
              <p:nvPr/>
            </p:nvSpPr>
            <p:spPr bwMode="auto">
              <a:xfrm>
                <a:off x="1904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57"/>
              <p:cNvSpPr>
                <a:spLocks noChangeArrowheads="1"/>
              </p:cNvSpPr>
              <p:nvPr/>
            </p:nvSpPr>
            <p:spPr bwMode="auto">
              <a:xfrm>
                <a:off x="1927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58"/>
              <p:cNvSpPr>
                <a:spLocks noChangeArrowheads="1"/>
              </p:cNvSpPr>
              <p:nvPr/>
            </p:nvSpPr>
            <p:spPr bwMode="auto">
              <a:xfrm>
                <a:off x="1950" y="3430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59"/>
              <p:cNvSpPr>
                <a:spLocks noChangeArrowheads="1"/>
              </p:cNvSpPr>
              <p:nvPr/>
            </p:nvSpPr>
            <p:spPr bwMode="auto">
              <a:xfrm>
                <a:off x="197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60"/>
              <p:cNvSpPr>
                <a:spLocks noChangeArrowheads="1"/>
              </p:cNvSpPr>
              <p:nvPr/>
            </p:nvSpPr>
            <p:spPr bwMode="auto">
              <a:xfrm>
                <a:off x="1995" y="3385"/>
                <a:ext cx="23" cy="249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61"/>
              <p:cNvSpPr>
                <a:spLocks noChangeArrowheads="1"/>
              </p:cNvSpPr>
              <p:nvPr/>
            </p:nvSpPr>
            <p:spPr bwMode="auto">
              <a:xfrm>
                <a:off x="2018" y="3362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62"/>
              <p:cNvSpPr>
                <a:spLocks noChangeArrowheads="1"/>
              </p:cNvSpPr>
              <p:nvPr/>
            </p:nvSpPr>
            <p:spPr bwMode="auto">
              <a:xfrm>
                <a:off x="2040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63"/>
              <p:cNvSpPr>
                <a:spLocks noChangeArrowheads="1"/>
              </p:cNvSpPr>
              <p:nvPr/>
            </p:nvSpPr>
            <p:spPr bwMode="auto">
              <a:xfrm>
                <a:off x="2063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64"/>
              <p:cNvSpPr>
                <a:spLocks noChangeArrowheads="1"/>
              </p:cNvSpPr>
              <p:nvPr/>
            </p:nvSpPr>
            <p:spPr bwMode="auto">
              <a:xfrm>
                <a:off x="2086" y="3362"/>
                <a:ext cx="23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65"/>
              <p:cNvSpPr>
                <a:spLocks noChangeArrowheads="1"/>
              </p:cNvSpPr>
              <p:nvPr/>
            </p:nvSpPr>
            <p:spPr bwMode="auto">
              <a:xfrm>
                <a:off x="2108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66"/>
              <p:cNvSpPr>
                <a:spLocks noChangeArrowheads="1"/>
              </p:cNvSpPr>
              <p:nvPr/>
            </p:nvSpPr>
            <p:spPr bwMode="auto">
              <a:xfrm>
                <a:off x="2131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36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2366355" y="5307941"/>
            <a:ext cx="301625" cy="395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27" name="Equation" r:id="rId14" imgW="164880" imgH="215640" progId="Equation.3">
                    <p:embed/>
                  </p:oleObj>
                </mc:Choice>
                <mc:Fallback>
                  <p:oleObj name="Equation" r:id="rId14" imgW="164880" imgH="215640" progId="Equation.3">
                    <p:embed/>
                    <p:pic>
                      <p:nvPicPr>
                        <p:cNvPr id="3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6355" y="5307941"/>
                          <a:ext cx="301625" cy="395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Group 106"/>
          <p:cNvGrpSpPr>
            <a:grpSpLocks/>
          </p:cNvGrpSpPr>
          <p:nvPr/>
        </p:nvGrpSpPr>
        <p:grpSpPr bwMode="auto">
          <a:xfrm>
            <a:off x="5257800" y="4419600"/>
            <a:ext cx="1195185" cy="515947"/>
            <a:chOff x="4529340" y="5300665"/>
            <a:chExt cx="1195185" cy="515961"/>
          </a:xfrm>
        </p:grpSpPr>
        <p:grpSp>
          <p:nvGrpSpPr>
            <p:cNvPr id="52" name="Group 67"/>
            <p:cNvGrpSpPr>
              <a:grpSpLocks/>
            </p:cNvGrpSpPr>
            <p:nvPr/>
          </p:nvGrpSpPr>
          <p:grpSpPr bwMode="auto">
            <a:xfrm>
              <a:off x="4967288" y="5300665"/>
              <a:ext cx="757237" cy="515961"/>
              <a:chOff x="3515" y="3498"/>
              <a:chExt cx="363" cy="278"/>
            </a:xfrm>
          </p:grpSpPr>
          <p:sp>
            <p:nvSpPr>
              <p:cNvPr id="54" name="Line 68"/>
              <p:cNvSpPr>
                <a:spLocks noChangeShapeType="1"/>
              </p:cNvSpPr>
              <p:nvPr/>
            </p:nvSpPr>
            <p:spPr bwMode="auto">
              <a:xfrm>
                <a:off x="3515" y="3498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9"/>
              <p:cNvSpPr>
                <a:spLocks noChangeShapeType="1"/>
              </p:cNvSpPr>
              <p:nvPr/>
            </p:nvSpPr>
            <p:spPr bwMode="auto">
              <a:xfrm>
                <a:off x="3515" y="3776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70"/>
              <p:cNvSpPr>
                <a:spLocks noChangeArrowheads="1"/>
              </p:cNvSpPr>
              <p:nvPr/>
            </p:nvSpPr>
            <p:spPr bwMode="auto">
              <a:xfrm>
                <a:off x="3538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7" name="Rectangle 71"/>
              <p:cNvSpPr>
                <a:spLocks noChangeArrowheads="1"/>
              </p:cNvSpPr>
              <p:nvPr/>
            </p:nvSpPr>
            <p:spPr bwMode="auto">
              <a:xfrm>
                <a:off x="3560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" name="Rectangle 72"/>
              <p:cNvSpPr>
                <a:spLocks noChangeArrowheads="1"/>
              </p:cNvSpPr>
              <p:nvPr/>
            </p:nvSpPr>
            <p:spPr bwMode="auto">
              <a:xfrm>
                <a:off x="3583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73"/>
              <p:cNvSpPr>
                <a:spLocks noChangeArrowheads="1"/>
              </p:cNvSpPr>
              <p:nvPr/>
            </p:nvSpPr>
            <p:spPr bwMode="auto">
              <a:xfrm>
                <a:off x="3606" y="3566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0" name="Rectangle 74"/>
              <p:cNvSpPr>
                <a:spLocks noChangeArrowheads="1"/>
              </p:cNvSpPr>
              <p:nvPr/>
            </p:nvSpPr>
            <p:spPr bwMode="auto">
              <a:xfrm>
                <a:off x="3628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" name="Rectangle 75"/>
              <p:cNvSpPr>
                <a:spLocks noChangeArrowheads="1"/>
              </p:cNvSpPr>
              <p:nvPr/>
            </p:nvSpPr>
            <p:spPr bwMode="auto">
              <a:xfrm>
                <a:off x="3651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76"/>
              <p:cNvSpPr>
                <a:spLocks noChangeArrowheads="1"/>
              </p:cNvSpPr>
              <p:nvPr/>
            </p:nvSpPr>
            <p:spPr bwMode="auto">
              <a:xfrm>
                <a:off x="3674" y="3498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77"/>
              <p:cNvSpPr>
                <a:spLocks noChangeArrowheads="1"/>
              </p:cNvSpPr>
              <p:nvPr/>
            </p:nvSpPr>
            <p:spPr bwMode="auto">
              <a:xfrm>
                <a:off x="3696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Rectangle 78"/>
              <p:cNvSpPr>
                <a:spLocks noChangeArrowheads="1"/>
              </p:cNvSpPr>
              <p:nvPr/>
            </p:nvSpPr>
            <p:spPr bwMode="auto">
              <a:xfrm>
                <a:off x="3719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79"/>
              <p:cNvSpPr>
                <a:spLocks noChangeArrowheads="1"/>
              </p:cNvSpPr>
              <p:nvPr/>
            </p:nvSpPr>
            <p:spPr bwMode="auto">
              <a:xfrm>
                <a:off x="3742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80"/>
              <p:cNvSpPr>
                <a:spLocks noChangeArrowheads="1"/>
              </p:cNvSpPr>
              <p:nvPr/>
            </p:nvSpPr>
            <p:spPr bwMode="auto">
              <a:xfrm>
                <a:off x="3764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81"/>
              <p:cNvSpPr>
                <a:spLocks noChangeArrowheads="1"/>
              </p:cNvSpPr>
              <p:nvPr/>
            </p:nvSpPr>
            <p:spPr bwMode="auto">
              <a:xfrm>
                <a:off x="3787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53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4529340" y="5342263"/>
            <a:ext cx="349250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28" name="Equation" r:id="rId16" imgW="190440" imgH="215640" progId="Equation.3">
                    <p:embed/>
                  </p:oleObj>
                </mc:Choice>
                <mc:Fallback>
                  <p:oleObj name="Equation" r:id="rId16" imgW="190440" imgH="215640" progId="Equation.3">
                    <p:embed/>
                    <p:pic>
                      <p:nvPicPr>
                        <p:cNvPr id="5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9340" y="5342263"/>
                          <a:ext cx="349250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113122" y="6571661"/>
            <a:ext cx="1955800" cy="3429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4036597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Harris corner detector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086600" cy="5410200"/>
          </a:xfrm>
        </p:spPr>
        <p:txBody>
          <a:bodyPr>
            <a:normAutofit/>
          </a:bodyPr>
          <a:lstStyle/>
          <a:p>
            <a:r>
              <a:rPr lang="en-US" dirty="0"/>
              <a:t>Approximate distinctiveness by local auto-correlation.</a:t>
            </a:r>
          </a:p>
          <a:p>
            <a:r>
              <a:rPr lang="en-US" dirty="0"/>
              <a:t>Approximate local auto-correlation by  second moment matrix </a:t>
            </a:r>
            <a:r>
              <a:rPr lang="en-US" b="1" dirty="0"/>
              <a:t>M</a:t>
            </a:r>
            <a:r>
              <a:rPr lang="en-US" dirty="0"/>
              <a:t>.</a:t>
            </a:r>
          </a:p>
          <a:p>
            <a:r>
              <a:rPr lang="en-US" dirty="0"/>
              <a:t>Distinctiveness (or </a:t>
            </a:r>
            <a:r>
              <a:rPr lang="en-US" dirty="0" err="1"/>
              <a:t>cornerness</a:t>
            </a:r>
            <a:r>
              <a:rPr lang="en-US" dirty="0"/>
              <a:t>) relates to the eigenvalues of </a:t>
            </a:r>
            <a:r>
              <a:rPr lang="en-US" b="1" dirty="0"/>
              <a:t>M</a:t>
            </a:r>
            <a:r>
              <a:rPr lang="en-US" dirty="0"/>
              <a:t>.</a:t>
            </a:r>
          </a:p>
          <a:p>
            <a:r>
              <a:rPr lang="en-US" dirty="0"/>
              <a:t>Instead of computing eigenvalues</a:t>
            </a:r>
            <a:br>
              <a:rPr lang="en-US" dirty="0"/>
            </a:br>
            <a:r>
              <a:rPr lang="en-US" dirty="0"/>
              <a:t>directly, we can use determinant </a:t>
            </a:r>
            <a:br>
              <a:rPr lang="en-US" dirty="0"/>
            </a:br>
            <a:r>
              <a:rPr lang="en-US" dirty="0"/>
              <a:t>and trace of </a:t>
            </a:r>
            <a:r>
              <a:rPr lang="en-US" b="1" dirty="0"/>
              <a:t>M</a:t>
            </a:r>
            <a:r>
              <a:rPr lang="en-US" dirty="0"/>
              <a:t>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772400" y="403553"/>
            <a:ext cx="990600" cy="1349048"/>
            <a:chOff x="5715000" y="3487078"/>
            <a:chExt cx="1971675" cy="2685122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0" y="4191000"/>
              <a:ext cx="1971675" cy="19812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12"/>
            <p:cNvSpPr txBox="1">
              <a:spLocks noChangeArrowheads="1"/>
            </p:cNvSpPr>
            <p:nvPr/>
          </p:nvSpPr>
          <p:spPr bwMode="auto">
            <a:xfrm>
              <a:off x="6003124" y="3487078"/>
              <a:ext cx="1499146" cy="686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1400" i="1" dirty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altLang="en-US" sz="14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en-US" sz="1400" i="1" dirty="0"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altLang="en-US" sz="14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altLang="en-US" sz="1400" i="1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altLang="en-US" sz="14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</p:grp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895" y="1888617"/>
            <a:ext cx="143560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6477000" y="4191000"/>
            <a:ext cx="2514600" cy="1610659"/>
            <a:chOff x="2438400" y="4368800"/>
            <a:chExt cx="3886200" cy="2489200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rot="20493121">
              <a:off x="2438400" y="4645025"/>
              <a:ext cx="3886200" cy="1931987"/>
            </a:xfrm>
            <a:prstGeom prst="ellipse">
              <a:avLst/>
            </a:prstGeom>
            <a:solidFill>
              <a:srgbClr val="7CF6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rot="1280297" flipV="1">
              <a:off x="2916238" y="4368800"/>
              <a:ext cx="2976563" cy="248920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rot="1280297" flipH="1" flipV="1">
              <a:off x="3771900" y="4856163"/>
              <a:ext cx="1266825" cy="149225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4"/>
            <p:cNvSpPr>
              <a:spLocks/>
            </p:cNvSpPr>
            <p:nvPr/>
          </p:nvSpPr>
          <p:spPr bwMode="auto">
            <a:xfrm rot="15103514">
              <a:off x="5268913" y="4621213"/>
              <a:ext cx="184150" cy="1738313"/>
            </a:xfrm>
            <a:prstGeom prst="leftBrace">
              <a:avLst>
                <a:gd name="adj1" fmla="val 78664"/>
                <a:gd name="adj2" fmla="val 49065"/>
              </a:avLst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5" name="AutoShape 15"/>
            <p:cNvSpPr>
              <a:spLocks/>
            </p:cNvSpPr>
            <p:nvPr/>
          </p:nvSpPr>
          <p:spPr bwMode="auto">
            <a:xfrm rot="20421326">
              <a:off x="3959225" y="4792663"/>
              <a:ext cx="222250" cy="814387"/>
            </a:xfrm>
            <a:prstGeom prst="leftBrace">
              <a:avLst>
                <a:gd name="adj1" fmla="val 30536"/>
                <a:gd name="adj2" fmla="val 49065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556164" y="4856020"/>
              <a:ext cx="1752600" cy="61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ru-RU" altLang="en-US" sz="2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</a:t>
              </a:r>
              <a:r>
                <a:rPr lang="en-US" altLang="en-US" sz="2000" baseline="-25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max</a:t>
              </a:r>
              <a:r>
                <a:rPr lang="en-US" altLang="en-US" sz="2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)</a:t>
              </a:r>
              <a:r>
                <a:rPr lang="en-US" altLang="en-US" sz="2000" baseline="30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-1/2</a:t>
              </a:r>
              <a:endParaRPr lang="ru-RU" altLang="en-US" sz="2000" baseline="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498975" y="5580062"/>
              <a:ext cx="1752600" cy="61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ru-RU" altLang="en-US" sz="2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</a:t>
              </a:r>
              <a:r>
                <a:rPr lang="en-US" altLang="en-US" sz="2000" baseline="-25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min</a:t>
              </a:r>
              <a:r>
                <a:rPr lang="en-US" altLang="en-US" sz="2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)</a:t>
              </a:r>
              <a:r>
                <a:rPr lang="en-US" altLang="en-US" sz="2000" baseline="30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-1/2</a:t>
              </a:r>
              <a:endParaRPr lang="ru-RU" altLang="en-US" sz="2000" baseline="300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</p:grpSp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600110"/>
              </p:ext>
            </p:extLst>
          </p:nvPr>
        </p:nvGraphicFramePr>
        <p:xfrm>
          <a:off x="1635159" y="5554662"/>
          <a:ext cx="44958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1" name="Equation" r:id="rId5" imgW="1752600" imgH="508000" progId="Equation.3">
                  <p:embed/>
                </p:oleObj>
              </mc:Choice>
              <mc:Fallback>
                <p:oleObj name="Equation" r:id="rId5" imgW="1752600" imgH="508000" progId="Equation.3">
                  <p:embed/>
                  <p:pic>
                    <p:nvPicPr>
                      <p:cNvPr id="1976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59" y="5554662"/>
                        <a:ext cx="4495800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82445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 / determinant and eigenvalues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n x n matrix A with eigenvalues λ</a:t>
            </a:r>
            <a:r>
              <a:rPr lang="en-US" baseline="-25000" dirty="0"/>
              <a:t>1…n</a:t>
            </a:r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r>
              <a:rPr lang="en-US" dirty="0"/>
              <a:t>R = λ</a:t>
            </a:r>
            <a:r>
              <a:rPr lang="en-US" baseline="-25000" dirty="0"/>
              <a:t>1</a:t>
            </a:r>
            <a:r>
              <a:rPr lang="en-US" dirty="0"/>
              <a:t>λ</a:t>
            </a:r>
            <a:r>
              <a:rPr lang="en-US" baseline="-25000" dirty="0"/>
              <a:t>2</a:t>
            </a:r>
            <a:r>
              <a:rPr lang="en-US" dirty="0"/>
              <a:t> – </a:t>
            </a:r>
            <a:r>
              <a:rPr lang="el-GR" dirty="0"/>
              <a:t>α</a:t>
            </a:r>
            <a:r>
              <a:rPr lang="en-US" dirty="0"/>
              <a:t>(λ</a:t>
            </a:r>
            <a:r>
              <a:rPr lang="en-US" baseline="-25000" dirty="0"/>
              <a:t>1</a:t>
            </a:r>
            <a:r>
              <a:rPr lang="en-US" dirty="0"/>
              <a:t>+λ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30000" dirty="0"/>
              <a:t>2 </a:t>
            </a:r>
            <a:r>
              <a:rPr lang="en-US" dirty="0"/>
              <a:t>= </a:t>
            </a:r>
            <a:r>
              <a:rPr lang="en-US" dirty="0" err="1"/>
              <a:t>det</a:t>
            </a:r>
            <a:r>
              <a:rPr lang="en-US" dirty="0"/>
              <a:t>(M) – </a:t>
            </a:r>
            <a:r>
              <a:rPr lang="el-GR" dirty="0"/>
              <a:t>α</a:t>
            </a:r>
            <a:r>
              <a:rPr lang="en-US" dirty="0"/>
              <a:t>trace(M)</a:t>
            </a:r>
            <a:r>
              <a:rPr lang="en-US" baseline="30000" dirty="0"/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676400"/>
            <a:ext cx="6505575" cy="1085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686" y="3081354"/>
            <a:ext cx="423862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05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45896" y="137987"/>
            <a:ext cx="7315200" cy="6096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Harris Detector </a:t>
            </a:r>
            <a:r>
              <a:rPr lang="pl-PL" sz="2000" dirty="0">
                <a:latin typeface="Arial" charset="0"/>
              </a:rPr>
              <a:t>[</a:t>
            </a:r>
            <a:r>
              <a:rPr lang="pl-PL" sz="2000" dirty="0"/>
              <a:t>Harris88</a:t>
            </a:r>
            <a:r>
              <a:rPr lang="pl-PL" sz="2000" dirty="0">
                <a:latin typeface="Arial" charset="0"/>
              </a:rPr>
              <a:t>]</a:t>
            </a:r>
            <a:endParaRPr lang="en-US" sz="2000" dirty="0">
              <a:latin typeface="Arial" charset="0"/>
            </a:endParaRPr>
          </a:p>
        </p:txBody>
      </p:sp>
      <p:graphicFrame>
        <p:nvGraphicFramePr>
          <p:cNvPr id="348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258447"/>
              </p:ext>
            </p:extLst>
          </p:nvPr>
        </p:nvGraphicFramePr>
        <p:xfrm>
          <a:off x="412750" y="1071563"/>
          <a:ext cx="4371975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6" name="Equation" r:id="rId4" imgW="2705040" imgH="507960" progId="Equation.3">
                  <p:embed/>
                </p:oleObj>
              </mc:Choice>
              <mc:Fallback>
                <p:oleObj name="Equation" r:id="rId4" imgW="2705040" imgH="5079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" y="1071563"/>
                        <a:ext cx="4371975" cy="8207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062662"/>
            <a:ext cx="2133600" cy="365125"/>
          </a:xfrm>
        </p:spPr>
        <p:txBody>
          <a:bodyPr/>
          <a:lstStyle/>
          <a:p>
            <a:pPr>
              <a:defRPr/>
            </a:pPr>
            <a:fld id="{20DF674B-0DFB-4824-88D8-0975E4120CC4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pic>
        <p:nvPicPr>
          <p:cNvPr id="348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25" y="939800"/>
            <a:ext cx="1079500" cy="83978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8203" name="Text Box 9"/>
          <p:cNvSpPr txBox="1">
            <a:spLocks noChangeArrowheads="1"/>
          </p:cNvSpPr>
          <p:nvPr/>
        </p:nvSpPr>
        <p:spPr bwMode="auto">
          <a:xfrm>
            <a:off x="4965946" y="1837709"/>
            <a:ext cx="1800225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dirty="0"/>
              <a:t>1. Image derivatives</a:t>
            </a:r>
            <a:endParaRPr lang="en-US" sz="1600" dirty="0"/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3673475" y="2813050"/>
            <a:ext cx="19431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/>
              <a:t>2. Square of derivatives</a:t>
            </a:r>
            <a:endParaRPr lang="en-US" sz="1600"/>
          </a:p>
        </p:txBody>
      </p:sp>
      <p:sp>
        <p:nvSpPr>
          <p:cNvPr id="8205" name="Text Box 11"/>
          <p:cNvSpPr txBox="1">
            <a:spLocks noChangeArrowheads="1"/>
          </p:cNvSpPr>
          <p:nvPr/>
        </p:nvSpPr>
        <p:spPr bwMode="auto">
          <a:xfrm>
            <a:off x="3636963" y="3676650"/>
            <a:ext cx="1944687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/>
              <a:t>3. Gaussian </a:t>
            </a:r>
            <a:br>
              <a:rPr lang="pl-PL" sz="1600"/>
            </a:br>
            <a:r>
              <a:rPr lang="pl-PL" sz="1600"/>
              <a:t>    filter </a:t>
            </a:r>
            <a:r>
              <a:rPr lang="pl-PL" sz="1600" i="1"/>
              <a:t>g(</a:t>
            </a:r>
            <a:r>
              <a:rPr lang="pl-PL" sz="1600" i="1">
                <a:latin typeface="Symbol" pitchFamily="18" charset="2"/>
              </a:rPr>
              <a:t>s</a:t>
            </a:r>
            <a:r>
              <a:rPr lang="pl-PL" sz="1600" i="1" baseline="-25000"/>
              <a:t>I</a:t>
            </a:r>
            <a:r>
              <a:rPr lang="pl-PL" sz="1600" i="1"/>
              <a:t>)</a:t>
            </a:r>
            <a:endParaRPr lang="en-US" sz="1600" i="1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445250" y="1839912"/>
            <a:ext cx="2519363" cy="865188"/>
            <a:chOff x="3356" y="1638"/>
            <a:chExt cx="2041" cy="756"/>
          </a:xfrm>
        </p:grpSpPr>
        <p:pic>
          <p:nvPicPr>
            <p:cNvPr id="34846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56" y="1684"/>
              <a:ext cx="907" cy="71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4847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1" y="1684"/>
              <a:ext cx="918" cy="70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34848" name="Text Box 15"/>
            <p:cNvSpPr txBox="1">
              <a:spLocks noChangeArrowheads="1"/>
            </p:cNvSpPr>
            <p:nvPr/>
          </p:nvSpPr>
          <p:spPr bwMode="auto">
            <a:xfrm>
              <a:off x="4059" y="1638"/>
              <a:ext cx="363" cy="32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pl-PL" i="1">
                  <a:solidFill>
                    <a:schemeClr val="bg1"/>
                  </a:solidFill>
                </a:rPr>
                <a:t>I</a:t>
              </a:r>
              <a:r>
                <a:rPr lang="pl-PL" i="1" baseline="-25000">
                  <a:solidFill>
                    <a:schemeClr val="bg1"/>
                  </a:solidFill>
                </a:rPr>
                <a:t>x</a:t>
              </a:r>
              <a:endParaRPr lang="en-US" i="1" baseline="-25000">
                <a:solidFill>
                  <a:schemeClr val="bg1"/>
                </a:solidFill>
              </a:endParaRPr>
            </a:p>
          </p:txBody>
        </p:sp>
        <p:sp>
          <p:nvSpPr>
            <p:cNvPr id="34849" name="Text Box 16"/>
            <p:cNvSpPr txBox="1">
              <a:spLocks noChangeArrowheads="1"/>
            </p:cNvSpPr>
            <p:nvPr/>
          </p:nvSpPr>
          <p:spPr bwMode="auto">
            <a:xfrm>
              <a:off x="5034" y="1638"/>
              <a:ext cx="363" cy="32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pl-PL" i="1">
                  <a:solidFill>
                    <a:schemeClr val="bg1"/>
                  </a:solidFill>
                </a:rPr>
                <a:t>I</a:t>
              </a:r>
              <a:r>
                <a:rPr lang="pl-PL" i="1" baseline="-25000">
                  <a:solidFill>
                    <a:schemeClr val="bg1"/>
                  </a:solidFill>
                </a:rPr>
                <a:t>y</a:t>
              </a:r>
              <a:endParaRPr lang="en-US" i="1" baseline="-25000">
                <a:solidFill>
                  <a:schemeClr val="bg1"/>
                </a:solidFill>
              </a:endParaRPr>
            </a:p>
          </p:txBody>
        </p:sp>
      </p:grpSp>
      <p:pic>
        <p:nvPicPr>
          <p:cNvPr id="8207" name="Picture 1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 cstate="print"/>
          <a:srcRect/>
          <a:stretch>
            <a:fillRect/>
          </a:stretch>
        </p:blipFill>
        <p:spPr>
          <a:xfrm>
            <a:off x="7588250" y="2732087"/>
            <a:ext cx="1196975" cy="836613"/>
          </a:xfrm>
        </p:spPr>
      </p:pic>
      <p:pic>
        <p:nvPicPr>
          <p:cNvPr id="8208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33975" y="2740025"/>
            <a:ext cx="1196975" cy="831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209" name="Picture 1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65875" y="2740025"/>
            <a:ext cx="1195388" cy="8302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210" name="Text Box 20"/>
          <p:cNvSpPr txBox="1">
            <a:spLocks noChangeArrowheads="1"/>
          </p:cNvSpPr>
          <p:nvPr/>
        </p:nvSpPr>
        <p:spPr bwMode="auto">
          <a:xfrm>
            <a:off x="5942013" y="2693987"/>
            <a:ext cx="46672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I</a:t>
            </a:r>
            <a:r>
              <a:rPr lang="pl-PL" i="1" baseline="-25000">
                <a:solidFill>
                  <a:schemeClr val="bg1"/>
                </a:solidFill>
              </a:rPr>
              <a:t>x</a:t>
            </a:r>
            <a:r>
              <a:rPr lang="pl-PL" i="1" baseline="30000">
                <a:solidFill>
                  <a:schemeClr val="bg1"/>
                </a:solidFill>
              </a:rPr>
              <a:t>2</a:t>
            </a:r>
            <a:endParaRPr lang="en-US" i="1" baseline="30000">
              <a:solidFill>
                <a:schemeClr val="bg1"/>
              </a:solidFill>
            </a:endParaRPr>
          </a:p>
        </p:txBody>
      </p:sp>
      <p:sp>
        <p:nvSpPr>
          <p:cNvPr id="8211" name="Text Box 21"/>
          <p:cNvSpPr txBox="1">
            <a:spLocks noChangeArrowheads="1"/>
          </p:cNvSpPr>
          <p:nvPr/>
        </p:nvSpPr>
        <p:spPr bwMode="auto">
          <a:xfrm>
            <a:off x="7165975" y="2668587"/>
            <a:ext cx="46672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I</a:t>
            </a:r>
            <a:r>
              <a:rPr lang="pl-PL" i="1" baseline="-25000">
                <a:solidFill>
                  <a:schemeClr val="bg1"/>
                </a:solidFill>
              </a:rPr>
              <a:t>y</a:t>
            </a:r>
            <a:r>
              <a:rPr lang="pl-PL" i="1" baseline="30000">
                <a:solidFill>
                  <a:schemeClr val="bg1"/>
                </a:solidFill>
              </a:rPr>
              <a:t>2</a:t>
            </a:r>
            <a:endParaRPr lang="en-US" i="1" baseline="30000">
              <a:solidFill>
                <a:schemeClr val="bg1"/>
              </a:solidFill>
            </a:endParaRPr>
          </a:p>
        </p:txBody>
      </p:sp>
      <p:sp>
        <p:nvSpPr>
          <p:cNvPr id="8212" name="Text Box 22"/>
          <p:cNvSpPr txBox="1">
            <a:spLocks noChangeArrowheads="1"/>
          </p:cNvSpPr>
          <p:nvPr/>
        </p:nvSpPr>
        <p:spPr bwMode="auto">
          <a:xfrm>
            <a:off x="8318500" y="2668587"/>
            <a:ext cx="538163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I</a:t>
            </a:r>
            <a:r>
              <a:rPr lang="pl-PL" i="1" baseline="-25000">
                <a:solidFill>
                  <a:schemeClr val="bg1"/>
                </a:solidFill>
              </a:rPr>
              <a:t>x</a:t>
            </a:r>
            <a:r>
              <a:rPr lang="pl-PL" i="1">
                <a:solidFill>
                  <a:schemeClr val="bg1"/>
                </a:solidFill>
              </a:rPr>
              <a:t>I</a:t>
            </a:r>
            <a:r>
              <a:rPr lang="pl-PL" i="1" baseline="-25000">
                <a:solidFill>
                  <a:schemeClr val="bg1"/>
                </a:solidFill>
              </a:rPr>
              <a:t>y</a:t>
            </a:r>
            <a:endParaRPr lang="en-US" i="1" baseline="-25000">
              <a:solidFill>
                <a:schemeClr val="bg1"/>
              </a:solidFill>
            </a:endParaRPr>
          </a:p>
        </p:txBody>
      </p:sp>
      <p:pic>
        <p:nvPicPr>
          <p:cNvPr id="8213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48263" y="3640137"/>
            <a:ext cx="1182687" cy="823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214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51588" y="3640137"/>
            <a:ext cx="1182687" cy="823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215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7775" y="3640137"/>
            <a:ext cx="1182688" cy="8143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5638800" y="3668712"/>
            <a:ext cx="922338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g(I</a:t>
            </a:r>
            <a:r>
              <a:rPr lang="pl-PL" i="1" baseline="-25000">
                <a:solidFill>
                  <a:schemeClr val="bg1"/>
                </a:solidFill>
              </a:rPr>
              <a:t>x</a:t>
            </a:r>
            <a:r>
              <a:rPr lang="pl-PL" i="1" baseline="30000">
                <a:solidFill>
                  <a:schemeClr val="bg1"/>
                </a:solidFill>
              </a:rPr>
              <a:t>2</a:t>
            </a:r>
            <a:r>
              <a:rPr lang="pl-PL" i="1">
                <a:solidFill>
                  <a:schemeClr val="bg1"/>
                </a:solidFill>
              </a:rPr>
              <a:t>)</a:t>
            </a:r>
            <a:endParaRPr lang="en-US" i="1">
              <a:solidFill>
                <a:schemeClr val="bg1"/>
              </a:solidFill>
            </a:endParaRP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6858000" y="3668712"/>
            <a:ext cx="925513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g(I</a:t>
            </a:r>
            <a:r>
              <a:rPr lang="pl-PL" i="1" baseline="-25000">
                <a:solidFill>
                  <a:schemeClr val="bg1"/>
                </a:solidFill>
              </a:rPr>
              <a:t>y</a:t>
            </a:r>
            <a:r>
              <a:rPr lang="pl-PL" i="1" baseline="30000">
                <a:solidFill>
                  <a:schemeClr val="bg1"/>
                </a:solidFill>
              </a:rPr>
              <a:t>2</a:t>
            </a:r>
            <a:r>
              <a:rPr lang="pl-PL" i="1">
                <a:solidFill>
                  <a:schemeClr val="bg1"/>
                </a:solidFill>
              </a:rPr>
              <a:t>)</a:t>
            </a:r>
            <a:endParaRPr lang="en-US" i="1">
              <a:solidFill>
                <a:schemeClr val="bg1"/>
              </a:solidFill>
            </a:endParaRPr>
          </a:p>
        </p:txBody>
      </p:sp>
      <p:sp>
        <p:nvSpPr>
          <p:cNvPr id="8218" name="Text Box 25"/>
          <p:cNvSpPr txBox="1">
            <a:spLocks noChangeArrowheads="1"/>
          </p:cNvSpPr>
          <p:nvPr/>
        </p:nvSpPr>
        <p:spPr bwMode="auto">
          <a:xfrm>
            <a:off x="8035925" y="3592512"/>
            <a:ext cx="925513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g(I</a:t>
            </a:r>
            <a:r>
              <a:rPr lang="pl-PL" i="1" baseline="-25000">
                <a:solidFill>
                  <a:schemeClr val="bg1"/>
                </a:solidFill>
              </a:rPr>
              <a:t>x</a:t>
            </a:r>
            <a:r>
              <a:rPr lang="pl-PL" i="1">
                <a:solidFill>
                  <a:schemeClr val="bg1"/>
                </a:solidFill>
              </a:rPr>
              <a:t>I</a:t>
            </a:r>
            <a:r>
              <a:rPr lang="pl-PL" i="1" baseline="-25000">
                <a:solidFill>
                  <a:schemeClr val="bg1"/>
                </a:solidFill>
              </a:rPr>
              <a:t>y</a:t>
            </a:r>
            <a:r>
              <a:rPr lang="pl-PL" i="1">
                <a:solidFill>
                  <a:schemeClr val="bg1"/>
                </a:solidFill>
              </a:rPr>
              <a:t>)</a:t>
            </a:r>
            <a:endParaRPr lang="en-US" i="1">
              <a:solidFill>
                <a:schemeClr val="bg1"/>
              </a:solidFill>
            </a:endParaRPr>
          </a:p>
        </p:txBody>
      </p:sp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37300" y="4575175"/>
            <a:ext cx="2447925" cy="1895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318836"/>
              </p:ext>
            </p:extLst>
          </p:nvPr>
        </p:nvGraphicFramePr>
        <p:xfrm>
          <a:off x="789781" y="5457825"/>
          <a:ext cx="53482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7" name="Equation" r:id="rId16" imgW="2793960" imgH="253800" progId="Equation.3">
                  <p:embed/>
                </p:oleObj>
              </mc:Choice>
              <mc:Fallback>
                <p:oleObj name="Equation" r:id="rId16" imgW="279396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781" y="5457825"/>
                        <a:ext cx="5348288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897227"/>
              </p:ext>
            </p:extLst>
          </p:nvPr>
        </p:nvGraphicFramePr>
        <p:xfrm>
          <a:off x="325746" y="4933284"/>
          <a:ext cx="5168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8" name="Equation" r:id="rId18" imgW="2743200" imgH="228600" progId="Equation.3">
                  <p:embed/>
                </p:oleObj>
              </mc:Choice>
              <mc:Fallback>
                <p:oleObj name="Equation" r:id="rId18" imgW="27432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46" y="4933284"/>
                        <a:ext cx="51689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0" name="Text Box 30"/>
          <p:cNvSpPr txBox="1">
            <a:spLocks noChangeArrowheads="1"/>
          </p:cNvSpPr>
          <p:nvPr/>
        </p:nvSpPr>
        <p:spPr bwMode="auto">
          <a:xfrm>
            <a:off x="539750" y="4506912"/>
            <a:ext cx="56388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/>
              <a:t>4. Cornerness function </a:t>
            </a:r>
            <a:r>
              <a:rPr lang="en-US"/>
              <a:t>– </a:t>
            </a:r>
            <a:r>
              <a:rPr lang="pl-PL"/>
              <a:t>both eigenvalues are strong</a:t>
            </a:r>
            <a:endParaRPr lang="en-US" i="1"/>
          </a:p>
        </p:txBody>
      </p:sp>
      <p:sp>
        <p:nvSpPr>
          <p:cNvPr id="8221" name="Text Box 31"/>
          <p:cNvSpPr txBox="1">
            <a:spLocks noChangeArrowheads="1"/>
          </p:cNvSpPr>
          <p:nvPr/>
        </p:nvSpPr>
        <p:spPr bwMode="auto">
          <a:xfrm>
            <a:off x="8218488" y="6107112"/>
            <a:ext cx="925512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i="1">
                <a:solidFill>
                  <a:schemeClr val="bg1"/>
                </a:solidFill>
              </a:rPr>
              <a:t>har</a:t>
            </a:r>
            <a:endParaRPr lang="en-US" i="1">
              <a:solidFill>
                <a:schemeClr val="bg1"/>
              </a:solidFill>
            </a:endParaRPr>
          </a:p>
        </p:txBody>
      </p:sp>
      <p:sp>
        <p:nvSpPr>
          <p:cNvPr id="8222" name="Text Box 32"/>
          <p:cNvSpPr txBox="1">
            <a:spLocks noChangeArrowheads="1"/>
          </p:cNvSpPr>
          <p:nvPr/>
        </p:nvSpPr>
        <p:spPr bwMode="auto">
          <a:xfrm>
            <a:off x="539750" y="6048375"/>
            <a:ext cx="46799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dirty="0"/>
              <a:t>5. Non-maxima suppression</a:t>
            </a:r>
            <a:endParaRPr lang="en-US" i="1" dirty="0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705079"/>
              </p:ext>
            </p:extLst>
          </p:nvPr>
        </p:nvGraphicFramePr>
        <p:xfrm>
          <a:off x="657225" y="3211512"/>
          <a:ext cx="14763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9" name="Equation" r:id="rId20" imgW="1066800" imgH="457200" progId="Equation.DSMT4">
                  <p:embed/>
                </p:oleObj>
              </mc:Choice>
              <mc:Fallback>
                <p:oleObj name="Equation" r:id="rId20" imgW="10668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3211512"/>
                        <a:ext cx="1476375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7D967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85812" y="2298256"/>
            <a:ext cx="2017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(optionally, blur first)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  <p:bldP spid="8204" grpId="0"/>
      <p:bldP spid="8205" grpId="0"/>
      <p:bldP spid="8210" grpId="0"/>
      <p:bldP spid="8211" grpId="0"/>
      <p:bldP spid="8212" grpId="0"/>
      <p:bldP spid="8216" grpId="0"/>
      <p:bldP spid="8217" grpId="0"/>
      <p:bldP spid="8218" grpId="0"/>
      <p:bldP spid="8220" grpId="0"/>
      <p:bldP spid="8221" grpId="0"/>
      <p:bldP spid="822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good features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8001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Repeatability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The same feature can be found in several images despite geometric and photometric transformations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Saliency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Each feature is distinctive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Compactness and efficiency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Many fewer features than image pixels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Locality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A feature occupies a relatively small area of the image; robust to clutter and occlusion</a:t>
            </a:r>
          </a:p>
        </p:txBody>
      </p:sp>
      <p:grpSp>
        <p:nvGrpSpPr>
          <p:cNvPr id="156676" name="Group 11"/>
          <p:cNvGrpSpPr>
            <a:grpSpLocks/>
          </p:cNvGrpSpPr>
          <p:nvPr/>
        </p:nvGrpSpPr>
        <p:grpSpPr bwMode="auto">
          <a:xfrm>
            <a:off x="1600200" y="990600"/>
            <a:ext cx="5791200" cy="2133600"/>
            <a:chOff x="528" y="624"/>
            <a:chExt cx="4715" cy="1678"/>
          </a:xfrm>
        </p:grpSpPr>
        <p:pic>
          <p:nvPicPr>
            <p:cNvPr id="156677" name="Picture 9" descr="SIFT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678" name="Picture 10" descr="SIFT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31509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Affine intensity change</a:t>
            </a:r>
            <a:endParaRPr lang="ru-RU" altLang="en-US"/>
          </a:p>
        </p:txBody>
      </p:sp>
      <p:sp>
        <p:nvSpPr>
          <p:cNvPr id="1210372" name="Text Box 4"/>
          <p:cNvSpPr txBox="1">
            <a:spLocks noChangeArrowheads="1"/>
          </p:cNvSpPr>
          <p:nvPr/>
        </p:nvSpPr>
        <p:spPr bwMode="auto">
          <a:xfrm>
            <a:off x="1447800" y="1997075"/>
            <a:ext cx="5562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cs typeface="Times New Roman" panose="02020603050405020304" pitchFamily="18" charset="0"/>
              </a:rPr>
              <a:t>Only derivatives are used =&gt; invariance to intensity shift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he-IL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he-IL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endParaRPr lang="ru-RU" alt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5451" y="2962275"/>
            <a:ext cx="8185151" cy="2819400"/>
            <a:chOff x="172" y="2378"/>
            <a:chExt cx="5156" cy="1776"/>
          </a:xfrm>
        </p:grpSpPr>
        <p:sp>
          <p:nvSpPr>
            <p:cNvPr id="230410" name="Text Box 6"/>
            <p:cNvSpPr txBox="1">
              <a:spLocks noChangeArrowheads="1"/>
            </p:cNvSpPr>
            <p:nvPr/>
          </p:nvSpPr>
          <p:spPr bwMode="auto">
            <a:xfrm>
              <a:off x="816" y="2378"/>
              <a:ext cx="32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he-IL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cs typeface="Times New Roman" panose="02020603050405020304" pitchFamily="18" charset="0"/>
                </a:rPr>
                <a:t>Intensity scaling: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 </a:t>
              </a: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 </a:t>
              </a: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a</a:t>
              </a:r>
              <a:r>
                <a:rPr lang="he-IL" altLang="en-US" sz="2400" i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I</a:t>
              </a:r>
              <a:endParaRPr lang="ru-RU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11" name="Freeform 7"/>
            <p:cNvSpPr>
              <a:spLocks/>
            </p:cNvSpPr>
            <p:nvPr/>
          </p:nvSpPr>
          <p:spPr bwMode="auto">
            <a:xfrm>
              <a:off x="912" y="2992"/>
              <a:ext cx="1584" cy="752"/>
            </a:xfrm>
            <a:custGeom>
              <a:avLst/>
              <a:gdLst>
                <a:gd name="T0" fmla="*/ 0 w 1584"/>
                <a:gd name="T1" fmla="*/ 752 h 752"/>
                <a:gd name="T2" fmla="*/ 144 w 1584"/>
                <a:gd name="T3" fmla="*/ 224 h 752"/>
                <a:gd name="T4" fmla="*/ 384 w 1584"/>
                <a:gd name="T5" fmla="*/ 416 h 752"/>
                <a:gd name="T6" fmla="*/ 528 w 1584"/>
                <a:gd name="T7" fmla="*/ 32 h 752"/>
                <a:gd name="T8" fmla="*/ 768 w 1584"/>
                <a:gd name="T9" fmla="*/ 608 h 752"/>
                <a:gd name="T10" fmla="*/ 912 w 1584"/>
                <a:gd name="T11" fmla="*/ 464 h 752"/>
                <a:gd name="T12" fmla="*/ 1104 w 1584"/>
                <a:gd name="T13" fmla="*/ 656 h 752"/>
                <a:gd name="T14" fmla="*/ 1248 w 1584"/>
                <a:gd name="T15" fmla="*/ 272 h 752"/>
                <a:gd name="T16" fmla="*/ 1584 w 1584"/>
                <a:gd name="T17" fmla="*/ 656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412" name="Freeform 8"/>
            <p:cNvSpPr>
              <a:spLocks/>
            </p:cNvSpPr>
            <p:nvPr/>
          </p:nvSpPr>
          <p:spPr bwMode="auto">
            <a:xfrm>
              <a:off x="3444" y="2496"/>
              <a:ext cx="1584" cy="1232"/>
            </a:xfrm>
            <a:custGeom>
              <a:avLst/>
              <a:gdLst>
                <a:gd name="T0" fmla="*/ 0 w 1584"/>
                <a:gd name="T1" fmla="*/ 281084 h 752"/>
                <a:gd name="T2" fmla="*/ 144 w 1584"/>
                <a:gd name="T3" fmla="*/ 83758 h 752"/>
                <a:gd name="T4" fmla="*/ 384 w 1584"/>
                <a:gd name="T5" fmla="*/ 155592 h 752"/>
                <a:gd name="T6" fmla="*/ 528 w 1584"/>
                <a:gd name="T7" fmla="*/ 11850 h 752"/>
                <a:gd name="T8" fmla="*/ 768 w 1584"/>
                <a:gd name="T9" fmla="*/ 227350 h 752"/>
                <a:gd name="T10" fmla="*/ 912 w 1584"/>
                <a:gd name="T11" fmla="*/ 173443 h 752"/>
                <a:gd name="T12" fmla="*/ 1104 w 1584"/>
                <a:gd name="T13" fmla="*/ 245274 h 752"/>
                <a:gd name="T14" fmla="*/ 1248 w 1584"/>
                <a:gd name="T15" fmla="*/ 101881 h 752"/>
                <a:gd name="T16" fmla="*/ 1584 w 1584"/>
                <a:gd name="T17" fmla="*/ 245274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0413" name="Group 9"/>
            <p:cNvGrpSpPr>
              <a:grpSpLocks/>
            </p:cNvGrpSpPr>
            <p:nvPr/>
          </p:nvGrpSpPr>
          <p:grpSpPr bwMode="auto">
            <a:xfrm>
              <a:off x="583" y="2880"/>
              <a:ext cx="2220" cy="1274"/>
              <a:chOff x="583" y="2880"/>
              <a:chExt cx="2220" cy="1274"/>
            </a:xfrm>
          </p:grpSpPr>
          <p:grpSp>
            <p:nvGrpSpPr>
              <p:cNvPr id="230429" name="Group 10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230431" name="Line 11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32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3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n-US" sz="2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</a:t>
                  </a:r>
                  <a:endParaRPr lang="ru-RU" alt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043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n-US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en-US" sz="2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(image coordinate)</a:t>
                  </a:r>
                  <a:endParaRPr lang="ru-RU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30430" name="Rectangle 15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/>
              </a:p>
            </p:txBody>
          </p:sp>
        </p:grpSp>
        <p:sp>
          <p:nvSpPr>
            <p:cNvPr id="230414" name="Text Box 16"/>
            <p:cNvSpPr txBox="1">
              <a:spLocks noChangeArrowheads="1"/>
            </p:cNvSpPr>
            <p:nvPr/>
          </p:nvSpPr>
          <p:spPr bwMode="auto">
            <a:xfrm>
              <a:off x="172" y="3205"/>
              <a:ext cx="64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Threshold</a:t>
              </a:r>
              <a:endPara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30415" name="Group 17"/>
            <p:cNvGrpSpPr>
              <a:grpSpLocks/>
            </p:cNvGrpSpPr>
            <p:nvPr/>
          </p:nvGrpSpPr>
          <p:grpSpPr bwMode="auto">
            <a:xfrm>
              <a:off x="3108" y="2880"/>
              <a:ext cx="2220" cy="1274"/>
              <a:chOff x="583" y="2880"/>
              <a:chExt cx="2220" cy="1274"/>
            </a:xfrm>
          </p:grpSpPr>
          <p:grpSp>
            <p:nvGrpSpPr>
              <p:cNvPr id="230423" name="Group 18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230425" name="Line 19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2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2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n-US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</a:t>
                  </a:r>
                  <a:endParaRPr lang="ru-RU" altLang="en-US" sz="2400" i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042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</a:pPr>
                  <a:r>
                    <a:rPr lang="en-US" altLang="en-US" sz="24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2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en-US" sz="2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(image coordinate)</a:t>
                  </a:r>
                  <a:endParaRPr lang="ru-RU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30424" name="Rectangle 23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/>
              </a:p>
            </p:txBody>
          </p:sp>
        </p:grpSp>
        <p:sp>
          <p:nvSpPr>
            <p:cNvPr id="230416" name="Oval 24"/>
            <p:cNvSpPr>
              <a:spLocks noChangeArrowheads="1"/>
            </p:cNvSpPr>
            <p:nvPr/>
          </p:nvSpPr>
          <p:spPr bwMode="auto">
            <a:xfrm>
              <a:off x="1047" y="3177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17" name="Oval 25"/>
            <p:cNvSpPr>
              <a:spLocks noChangeArrowheads="1"/>
            </p:cNvSpPr>
            <p:nvPr/>
          </p:nvSpPr>
          <p:spPr bwMode="auto">
            <a:xfrm>
              <a:off x="1401" y="2994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18" name="Oval 26"/>
            <p:cNvSpPr>
              <a:spLocks noChangeArrowheads="1"/>
            </p:cNvSpPr>
            <p:nvPr/>
          </p:nvSpPr>
          <p:spPr bwMode="auto">
            <a:xfrm>
              <a:off x="2141" y="3241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19" name="Oval 27"/>
            <p:cNvSpPr>
              <a:spLocks noChangeArrowheads="1"/>
            </p:cNvSpPr>
            <p:nvPr/>
          </p:nvSpPr>
          <p:spPr bwMode="auto">
            <a:xfrm>
              <a:off x="3592" y="2830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20" name="Oval 28"/>
            <p:cNvSpPr>
              <a:spLocks noChangeArrowheads="1"/>
            </p:cNvSpPr>
            <p:nvPr/>
          </p:nvSpPr>
          <p:spPr bwMode="auto">
            <a:xfrm>
              <a:off x="3939" y="2528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21" name="Oval 29"/>
            <p:cNvSpPr>
              <a:spLocks noChangeArrowheads="1"/>
            </p:cNvSpPr>
            <p:nvPr/>
          </p:nvSpPr>
          <p:spPr bwMode="auto">
            <a:xfrm>
              <a:off x="4320" y="3216"/>
              <a:ext cx="57" cy="47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0422" name="Oval 30"/>
            <p:cNvSpPr>
              <a:spLocks noChangeArrowheads="1"/>
            </p:cNvSpPr>
            <p:nvPr/>
          </p:nvSpPr>
          <p:spPr bwMode="auto">
            <a:xfrm>
              <a:off x="4671" y="2939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10399" name="Text Box 31"/>
          <p:cNvSpPr txBox="1">
            <a:spLocks noChangeArrowheads="1"/>
          </p:cNvSpPr>
          <p:nvPr/>
        </p:nvSpPr>
        <p:spPr bwMode="auto">
          <a:xfrm>
            <a:off x="1219200" y="6015038"/>
            <a:ext cx="6934200" cy="4619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i="1">
                <a:solidFill>
                  <a:srgbClr val="0033CC"/>
                </a:solidFill>
                <a:cs typeface="Times New Roman" panose="02020603050405020304" pitchFamily="18" charset="0"/>
              </a:rPr>
              <a:t>Partially invariant </a:t>
            </a:r>
            <a:r>
              <a:rPr lang="en-US" altLang="en-US" sz="2400">
                <a:solidFill>
                  <a:srgbClr val="0033CC"/>
                </a:solidFill>
                <a:cs typeface="Times New Roman" panose="02020603050405020304" pitchFamily="18" charset="0"/>
              </a:rPr>
              <a:t>to affine intensity change</a:t>
            </a:r>
            <a:endParaRPr lang="ru-RU" altLang="en-US" sz="2400">
              <a:solidFill>
                <a:srgbClr val="0033CC"/>
              </a:solidFill>
              <a:cs typeface="Times New Roman" panose="02020603050405020304" pitchFamily="18" charset="0"/>
            </a:endParaRPr>
          </a:p>
        </p:txBody>
      </p:sp>
      <p:sp>
        <p:nvSpPr>
          <p:cNvPr id="230406" name="Rectangle 30"/>
          <p:cNvSpPr>
            <a:spLocks noChangeArrowheads="1"/>
          </p:cNvSpPr>
          <p:nvPr/>
        </p:nvSpPr>
        <p:spPr bwMode="auto">
          <a:xfrm>
            <a:off x="5029200" y="1143000"/>
            <a:ext cx="184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he-IL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+ b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0407" name="Rectangle 13"/>
          <p:cNvSpPr>
            <a:spLocks noChangeArrowheads="1"/>
          </p:cNvSpPr>
          <p:nvPr/>
        </p:nvSpPr>
        <p:spPr bwMode="auto">
          <a:xfrm>
            <a:off x="3733800" y="12192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30408" name="Rectangle 14"/>
          <p:cNvSpPr>
            <a:spLocks noChangeArrowheads="1"/>
          </p:cNvSpPr>
          <p:nvPr/>
        </p:nvSpPr>
        <p:spPr bwMode="auto">
          <a:xfrm>
            <a:off x="2362200" y="1219200"/>
            <a:ext cx="457200" cy="381000"/>
          </a:xfrm>
          <a:prstGeom prst="rect">
            <a:avLst/>
          </a:prstGeom>
          <a:solidFill>
            <a:srgbClr val="9FB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30409" name="AutoShape 15"/>
          <p:cNvSpPr>
            <a:spLocks noChangeArrowheads="1"/>
          </p:cNvSpPr>
          <p:nvPr/>
        </p:nvSpPr>
        <p:spPr bwMode="auto">
          <a:xfrm>
            <a:off x="3048000" y="1295400"/>
            <a:ext cx="381000" cy="2286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30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1793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2" grpId="0" autoUpdateAnimBg="0"/>
      <p:bldP spid="12103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translation</a:t>
            </a:r>
            <a:endParaRPr lang="ru-RU" altLang="en-US"/>
          </a:p>
        </p:txBody>
      </p:sp>
      <p:sp>
        <p:nvSpPr>
          <p:cNvPr id="1376260" name="Text Box 4"/>
          <p:cNvSpPr txBox="1">
            <a:spLocks noChangeArrowheads="1"/>
          </p:cNvSpPr>
          <p:nvPr/>
        </p:nvSpPr>
        <p:spPr bwMode="auto">
          <a:xfrm>
            <a:off x="838200" y="4267200"/>
            <a:ext cx="769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cs typeface="Times New Roman" panose="02020603050405020304" pitchFamily="18" charset="0"/>
              </a:rPr>
              <a:t>  Derivatives and window function are shift-invariant.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sp>
        <p:nvSpPr>
          <p:cNvPr id="232452" name="Rectangle 7"/>
          <p:cNvSpPr>
            <a:spLocks noChangeArrowheads="1"/>
          </p:cNvSpPr>
          <p:nvPr/>
        </p:nvSpPr>
        <p:spPr bwMode="auto">
          <a:xfrm>
            <a:off x="1447800" y="1143000"/>
            <a:ext cx="2184400" cy="2209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32453" name="Freeform 8"/>
          <p:cNvSpPr>
            <a:spLocks/>
          </p:cNvSpPr>
          <p:nvPr/>
        </p:nvSpPr>
        <p:spPr bwMode="auto">
          <a:xfrm>
            <a:off x="1755775" y="1527175"/>
            <a:ext cx="788988" cy="723900"/>
          </a:xfrm>
          <a:custGeom>
            <a:avLst/>
            <a:gdLst>
              <a:gd name="T0" fmla="*/ 0 w 720"/>
              <a:gd name="T1" fmla="*/ 2147483646 h 528"/>
              <a:gd name="T2" fmla="*/ 2147483646 w 720"/>
              <a:gd name="T3" fmla="*/ 0 h 528"/>
              <a:gd name="T4" fmla="*/ 2147483646 w 720"/>
              <a:gd name="T5" fmla="*/ 2147483646 h 528"/>
              <a:gd name="T6" fmla="*/ 0 60000 65536"/>
              <a:gd name="T7" fmla="*/ 0 60000 65536"/>
              <a:gd name="T8" fmla="*/ 0 60000 65536"/>
              <a:gd name="T9" fmla="*/ 0 w 720"/>
              <a:gd name="T10" fmla="*/ 0 h 528"/>
              <a:gd name="T11" fmla="*/ 720 w 72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28">
                <a:moveTo>
                  <a:pt x="0" y="528"/>
                </a:moveTo>
                <a:lnTo>
                  <a:pt x="48" y="0"/>
                </a:lnTo>
                <a:lnTo>
                  <a:pt x="720" y="336"/>
                </a:lnTo>
              </a:path>
            </a:pathLst>
          </a:custGeom>
          <a:solidFill>
            <a:schemeClr val="accent1">
              <a:alpha val="50195"/>
            </a:schemeClr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54" name="AutoShape 12"/>
          <p:cNvSpPr>
            <a:spLocks noChangeArrowheads="1"/>
          </p:cNvSpPr>
          <p:nvPr/>
        </p:nvSpPr>
        <p:spPr bwMode="auto">
          <a:xfrm>
            <a:off x="3898900" y="1663700"/>
            <a:ext cx="1219200" cy="12319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6277" name="Text Box 21"/>
          <p:cNvSpPr txBox="1">
            <a:spLocks noChangeArrowheads="1"/>
          </p:cNvSpPr>
          <p:nvPr/>
        </p:nvSpPr>
        <p:spPr bwMode="auto">
          <a:xfrm>
            <a:off x="1219200" y="5638800"/>
            <a:ext cx="6934200" cy="4619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33CC"/>
                </a:solidFill>
                <a:cs typeface="Times New Roman" panose="02020603050405020304" pitchFamily="18" charset="0"/>
              </a:rPr>
              <a:t>Corner location is covariant w.r.t. translation</a:t>
            </a:r>
            <a:endParaRPr lang="ru-RU" altLang="en-US" sz="2400">
              <a:solidFill>
                <a:srgbClr val="0033CC"/>
              </a:solidFill>
              <a:cs typeface="Times New Roman" panose="02020603050405020304" pitchFamily="18" charset="0"/>
            </a:endParaRPr>
          </a:p>
        </p:txBody>
      </p:sp>
      <p:sp>
        <p:nvSpPr>
          <p:cNvPr id="232456" name="Rectangle 7"/>
          <p:cNvSpPr>
            <a:spLocks noChangeArrowheads="1"/>
          </p:cNvSpPr>
          <p:nvPr/>
        </p:nvSpPr>
        <p:spPr bwMode="auto">
          <a:xfrm>
            <a:off x="5435600" y="1143000"/>
            <a:ext cx="2184400" cy="2209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32457" name="Freeform 8"/>
          <p:cNvSpPr>
            <a:spLocks/>
          </p:cNvSpPr>
          <p:nvPr/>
        </p:nvSpPr>
        <p:spPr bwMode="auto">
          <a:xfrm>
            <a:off x="6553200" y="2246313"/>
            <a:ext cx="787400" cy="725487"/>
          </a:xfrm>
          <a:custGeom>
            <a:avLst/>
            <a:gdLst>
              <a:gd name="T0" fmla="*/ 0 w 720"/>
              <a:gd name="T1" fmla="*/ 2147483646 h 528"/>
              <a:gd name="T2" fmla="*/ 2147483646 w 720"/>
              <a:gd name="T3" fmla="*/ 0 h 528"/>
              <a:gd name="T4" fmla="*/ 2147483646 w 720"/>
              <a:gd name="T5" fmla="*/ 2147483646 h 528"/>
              <a:gd name="T6" fmla="*/ 0 60000 65536"/>
              <a:gd name="T7" fmla="*/ 0 60000 65536"/>
              <a:gd name="T8" fmla="*/ 0 60000 65536"/>
              <a:gd name="T9" fmla="*/ 0 w 720"/>
              <a:gd name="T10" fmla="*/ 0 h 528"/>
              <a:gd name="T11" fmla="*/ 720 w 72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28">
                <a:moveTo>
                  <a:pt x="0" y="528"/>
                </a:moveTo>
                <a:lnTo>
                  <a:pt x="48" y="0"/>
                </a:lnTo>
                <a:lnTo>
                  <a:pt x="720" y="336"/>
                </a:lnTo>
              </a:path>
            </a:pathLst>
          </a:custGeom>
          <a:solidFill>
            <a:schemeClr val="accent1">
              <a:alpha val="50195"/>
            </a:schemeClr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0859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6260" grpId="0"/>
      <p:bldP spid="13762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rotation</a:t>
            </a:r>
            <a:endParaRPr lang="ru-RU" altLang="en-US"/>
          </a:p>
        </p:txBody>
      </p:sp>
      <p:sp>
        <p:nvSpPr>
          <p:cNvPr id="1376260" name="Text Box 4"/>
          <p:cNvSpPr txBox="1">
            <a:spLocks noChangeArrowheads="1"/>
          </p:cNvSpPr>
          <p:nvPr/>
        </p:nvSpPr>
        <p:spPr bwMode="auto">
          <a:xfrm>
            <a:off x="1219200" y="4572000"/>
            <a:ext cx="670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Second moment ellipse rotates but its shape (i.e., eigenvalues) remains the same.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grpSp>
        <p:nvGrpSpPr>
          <p:cNvPr id="234502" name="Group 6"/>
          <p:cNvGrpSpPr>
            <a:grpSpLocks/>
          </p:cNvGrpSpPr>
          <p:nvPr/>
        </p:nvGrpSpPr>
        <p:grpSpPr bwMode="auto">
          <a:xfrm>
            <a:off x="1950602" y="1676400"/>
            <a:ext cx="1096221" cy="1108830"/>
            <a:chOff x="1248" y="1584"/>
            <a:chExt cx="1536" cy="1248"/>
          </a:xfrm>
        </p:grpSpPr>
        <p:sp>
          <p:nvSpPr>
            <p:cNvPr id="234515" name="Rectangle 7"/>
            <p:cNvSpPr>
              <a:spLocks noChangeArrowheads="1"/>
            </p:cNvSpPr>
            <p:nvPr/>
          </p:nvSpPr>
          <p:spPr bwMode="auto">
            <a:xfrm>
              <a:off x="1248" y="1584"/>
              <a:ext cx="1536" cy="124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4516" name="Freeform 8"/>
            <p:cNvSpPr>
              <a:spLocks/>
            </p:cNvSpPr>
            <p:nvPr/>
          </p:nvSpPr>
          <p:spPr bwMode="auto">
            <a:xfrm>
              <a:off x="1680" y="2016"/>
              <a:ext cx="1104" cy="816"/>
            </a:xfrm>
            <a:custGeom>
              <a:avLst/>
              <a:gdLst>
                <a:gd name="T0" fmla="*/ 0 w 720"/>
                <a:gd name="T1" fmla="*/ 98016 h 528"/>
                <a:gd name="T2" fmla="*/ 8093 w 720"/>
                <a:gd name="T3" fmla="*/ 0 h 528"/>
                <a:gd name="T4" fmla="*/ 121627 w 720"/>
                <a:gd name="T5" fmla="*/ 62331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503" name="Group 9"/>
          <p:cNvGrpSpPr>
            <a:grpSpLocks/>
          </p:cNvGrpSpPr>
          <p:nvPr/>
        </p:nvGrpSpPr>
        <p:grpSpPr bwMode="auto">
          <a:xfrm>
            <a:off x="5848276" y="1676400"/>
            <a:ext cx="1096221" cy="1131931"/>
            <a:chOff x="2928" y="1776"/>
            <a:chExt cx="432" cy="441"/>
          </a:xfrm>
        </p:grpSpPr>
        <p:sp>
          <p:nvSpPr>
            <p:cNvPr id="234513" name="Rectangle 10"/>
            <p:cNvSpPr>
              <a:spLocks noChangeArrowheads="1"/>
            </p:cNvSpPr>
            <p:nvPr/>
          </p:nvSpPr>
          <p:spPr bwMode="auto">
            <a:xfrm>
              <a:off x="2928" y="1776"/>
              <a:ext cx="432" cy="43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4514" name="Freeform 11"/>
            <p:cNvSpPr>
              <a:spLocks/>
            </p:cNvSpPr>
            <p:nvPr/>
          </p:nvSpPr>
          <p:spPr bwMode="auto">
            <a:xfrm rot="3029958">
              <a:off x="2987" y="1873"/>
              <a:ext cx="364" cy="323"/>
            </a:xfrm>
            <a:custGeom>
              <a:avLst/>
              <a:gdLst>
                <a:gd name="T0" fmla="*/ 0 w 720"/>
                <a:gd name="T1" fmla="*/ 1 h 528"/>
                <a:gd name="T2" fmla="*/ 1 w 720"/>
                <a:gd name="T3" fmla="*/ 0 h 528"/>
                <a:gd name="T4" fmla="*/ 1 w 720"/>
                <a:gd name="T5" fmla="*/ 1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4504" name="AutoShape 12"/>
          <p:cNvSpPr>
            <a:spLocks noChangeArrowheads="1"/>
          </p:cNvSpPr>
          <p:nvPr/>
        </p:nvSpPr>
        <p:spPr bwMode="auto">
          <a:xfrm>
            <a:off x="3899439" y="2046010"/>
            <a:ext cx="1218023" cy="1232034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4505" name="Group 13"/>
          <p:cNvGrpSpPr>
            <a:grpSpLocks/>
          </p:cNvGrpSpPr>
          <p:nvPr/>
        </p:nvGrpSpPr>
        <p:grpSpPr bwMode="auto">
          <a:xfrm rot="20330809">
            <a:off x="1828800" y="3524451"/>
            <a:ext cx="1481928" cy="590349"/>
            <a:chOff x="1536" y="2496"/>
            <a:chExt cx="1152" cy="384"/>
          </a:xfrm>
        </p:grpSpPr>
        <p:sp>
          <p:nvSpPr>
            <p:cNvPr id="234510" name="Oval 14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4511" name="Line 15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512" name="Line 16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506" name="Group 17"/>
          <p:cNvGrpSpPr>
            <a:grpSpLocks/>
          </p:cNvGrpSpPr>
          <p:nvPr/>
        </p:nvGrpSpPr>
        <p:grpSpPr bwMode="auto">
          <a:xfrm rot="1035916">
            <a:off x="5604672" y="3524451"/>
            <a:ext cx="1481928" cy="590349"/>
            <a:chOff x="1536" y="2496"/>
            <a:chExt cx="1152" cy="384"/>
          </a:xfrm>
        </p:grpSpPr>
        <p:sp>
          <p:nvSpPr>
            <p:cNvPr id="234507" name="Oval 18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4508" name="Line 19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509" name="Line 20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6277" name="Text Box 21"/>
          <p:cNvSpPr txBox="1">
            <a:spLocks noChangeArrowheads="1"/>
          </p:cNvSpPr>
          <p:nvPr/>
        </p:nvSpPr>
        <p:spPr bwMode="auto">
          <a:xfrm>
            <a:off x="1219200" y="5638800"/>
            <a:ext cx="6934200" cy="4619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33CC"/>
                </a:solidFill>
                <a:cs typeface="Times New Roman" panose="02020603050405020304" pitchFamily="18" charset="0"/>
              </a:rPr>
              <a:t>Corner location is covariant w.r.t. rotation</a:t>
            </a:r>
            <a:endParaRPr lang="ru-RU" altLang="en-US" sz="2400">
              <a:solidFill>
                <a:srgbClr val="0033CC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063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6260" grpId="0"/>
      <p:bldP spid="13762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Scaling</a:t>
            </a:r>
            <a:endParaRPr lang="ru-RU" altLang="en-US"/>
          </a:p>
        </p:txBody>
      </p:sp>
      <p:sp>
        <p:nvSpPr>
          <p:cNvPr id="1212427" name="Text Box 11"/>
          <p:cNvSpPr txBox="1">
            <a:spLocks noChangeArrowheads="1"/>
          </p:cNvSpPr>
          <p:nvPr/>
        </p:nvSpPr>
        <p:spPr bwMode="auto">
          <a:xfrm>
            <a:off x="5791200" y="4265613"/>
            <a:ext cx="25908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All points will be classified as </a:t>
            </a:r>
            <a:r>
              <a:rPr lang="en-US" altLang="en-US" dirty="0">
                <a:solidFill>
                  <a:srgbClr val="0033CC"/>
                </a:solidFill>
                <a:cs typeface="Times New Roman" panose="02020603050405020304" pitchFamily="18" charset="0"/>
              </a:rPr>
              <a:t>edges</a:t>
            </a:r>
            <a:endParaRPr lang="ru-RU" altLang="en-US" dirty="0">
              <a:solidFill>
                <a:srgbClr val="0033CC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36548" name="Group 17"/>
          <p:cNvGrpSpPr>
            <a:grpSpLocks/>
          </p:cNvGrpSpPr>
          <p:nvPr/>
        </p:nvGrpSpPr>
        <p:grpSpPr bwMode="auto">
          <a:xfrm>
            <a:off x="1690688" y="2751138"/>
            <a:ext cx="442912" cy="434975"/>
            <a:chOff x="4329" y="1733"/>
            <a:chExt cx="279" cy="274"/>
          </a:xfrm>
        </p:grpSpPr>
        <p:sp>
          <p:nvSpPr>
            <p:cNvPr id="236558" name="Freeform 4"/>
            <p:cNvSpPr>
              <a:spLocks/>
            </p:cNvSpPr>
            <p:nvPr/>
          </p:nvSpPr>
          <p:spPr bwMode="auto">
            <a:xfrm>
              <a:off x="4368" y="1799"/>
              <a:ext cx="240" cy="208"/>
            </a:xfrm>
            <a:custGeom>
              <a:avLst/>
              <a:gdLst>
                <a:gd name="T0" fmla="*/ 0 w 1728"/>
                <a:gd name="T1" fmla="*/ 0 h 1264"/>
                <a:gd name="T2" fmla="*/ 0 w 1728"/>
                <a:gd name="T3" fmla="*/ 0 h 1264"/>
                <a:gd name="T4" fmla="*/ 0 w 1728"/>
                <a:gd name="T5" fmla="*/ 0 h 1264"/>
                <a:gd name="T6" fmla="*/ 0 w 1728"/>
                <a:gd name="T7" fmla="*/ 0 h 1264"/>
                <a:gd name="T8" fmla="*/ 0 w 1728"/>
                <a:gd name="T9" fmla="*/ 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8"/>
                <a:gd name="T16" fmla="*/ 0 h 1264"/>
                <a:gd name="T17" fmla="*/ 1728 w 1728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8" h="1264">
                  <a:moveTo>
                    <a:pt x="0" y="1264"/>
                  </a:moveTo>
                  <a:cubicBezTo>
                    <a:pt x="12" y="932"/>
                    <a:pt x="24" y="600"/>
                    <a:pt x="96" y="400"/>
                  </a:cubicBezTo>
                  <a:cubicBezTo>
                    <a:pt x="168" y="200"/>
                    <a:pt x="272" y="128"/>
                    <a:pt x="432" y="64"/>
                  </a:cubicBezTo>
                  <a:cubicBezTo>
                    <a:pt x="592" y="0"/>
                    <a:pt x="840" y="0"/>
                    <a:pt x="1056" y="16"/>
                  </a:cubicBezTo>
                  <a:cubicBezTo>
                    <a:pt x="1272" y="32"/>
                    <a:pt x="1500" y="96"/>
                    <a:pt x="1728" y="1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59" name="Rectangle 5"/>
            <p:cNvSpPr>
              <a:spLocks noChangeArrowheads="1"/>
            </p:cNvSpPr>
            <p:nvPr/>
          </p:nvSpPr>
          <p:spPr bwMode="auto">
            <a:xfrm>
              <a:off x="4329" y="1733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</p:grpSp>
      <p:sp>
        <p:nvSpPr>
          <p:cNvPr id="236549" name="Text Box 12"/>
          <p:cNvSpPr txBox="1">
            <a:spLocks noChangeArrowheads="1"/>
          </p:cNvSpPr>
          <p:nvPr/>
        </p:nvSpPr>
        <p:spPr bwMode="auto">
          <a:xfrm>
            <a:off x="1219200" y="3505200"/>
            <a:ext cx="160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Corner</a:t>
            </a:r>
            <a:endParaRPr lang="ru-RU" altLang="en-US">
              <a:cs typeface="Times New Roman" panose="02020603050405020304" pitchFamily="18" charset="0"/>
            </a:endParaRPr>
          </a:p>
        </p:txBody>
      </p:sp>
      <p:sp>
        <p:nvSpPr>
          <p:cNvPr id="1212432" name="Text Box 16"/>
          <p:cNvSpPr txBox="1">
            <a:spLocks noChangeArrowheads="1"/>
          </p:cNvSpPr>
          <p:nvPr/>
        </p:nvSpPr>
        <p:spPr bwMode="auto">
          <a:xfrm>
            <a:off x="1143000" y="6015038"/>
            <a:ext cx="6934200" cy="4619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33CC"/>
                </a:solidFill>
                <a:cs typeface="Times New Roman" panose="02020603050405020304" pitchFamily="18" charset="0"/>
              </a:rPr>
              <a:t>Corner location is not covariant to scaling!</a:t>
            </a:r>
            <a:endParaRPr lang="ru-RU" altLang="en-US" sz="2400">
              <a:solidFill>
                <a:srgbClr val="0033CC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276600" y="1828800"/>
            <a:ext cx="5029200" cy="2159000"/>
            <a:chOff x="2064" y="1152"/>
            <a:chExt cx="3168" cy="1360"/>
          </a:xfrm>
        </p:grpSpPr>
        <p:grpSp>
          <p:nvGrpSpPr>
            <p:cNvPr id="236552" name="Group 19"/>
            <p:cNvGrpSpPr>
              <a:grpSpLocks/>
            </p:cNvGrpSpPr>
            <p:nvPr/>
          </p:nvGrpSpPr>
          <p:grpSpPr bwMode="auto">
            <a:xfrm>
              <a:off x="2064" y="1248"/>
              <a:ext cx="3168" cy="1264"/>
              <a:chOff x="2064" y="1248"/>
              <a:chExt cx="3168" cy="1264"/>
            </a:xfrm>
          </p:grpSpPr>
          <p:sp>
            <p:nvSpPr>
              <p:cNvPr id="236556" name="Freeform 6"/>
              <p:cNvSpPr>
                <a:spLocks/>
              </p:cNvSpPr>
              <p:nvPr/>
            </p:nvSpPr>
            <p:spPr bwMode="auto">
              <a:xfrm>
                <a:off x="3504" y="1248"/>
                <a:ext cx="1728" cy="1264"/>
              </a:xfrm>
              <a:custGeom>
                <a:avLst/>
                <a:gdLst>
                  <a:gd name="T0" fmla="*/ 0 w 1728"/>
                  <a:gd name="T1" fmla="*/ 1264 h 1264"/>
                  <a:gd name="T2" fmla="*/ 96 w 1728"/>
                  <a:gd name="T3" fmla="*/ 400 h 1264"/>
                  <a:gd name="T4" fmla="*/ 432 w 1728"/>
                  <a:gd name="T5" fmla="*/ 64 h 1264"/>
                  <a:gd name="T6" fmla="*/ 1056 w 1728"/>
                  <a:gd name="T7" fmla="*/ 16 h 1264"/>
                  <a:gd name="T8" fmla="*/ 1728 w 1728"/>
                  <a:gd name="T9" fmla="*/ 160 h 1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1264"/>
                  <a:gd name="T17" fmla="*/ 1728 w 1728"/>
                  <a:gd name="T18" fmla="*/ 1264 h 12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1264">
                    <a:moveTo>
                      <a:pt x="0" y="1264"/>
                    </a:moveTo>
                    <a:cubicBezTo>
                      <a:pt x="12" y="932"/>
                      <a:pt x="24" y="600"/>
                      <a:pt x="96" y="400"/>
                    </a:cubicBezTo>
                    <a:cubicBezTo>
                      <a:pt x="168" y="200"/>
                      <a:pt x="272" y="128"/>
                      <a:pt x="432" y="64"/>
                    </a:cubicBezTo>
                    <a:cubicBezTo>
                      <a:pt x="592" y="0"/>
                      <a:pt x="840" y="0"/>
                      <a:pt x="1056" y="16"/>
                    </a:cubicBezTo>
                    <a:cubicBezTo>
                      <a:pt x="1272" y="32"/>
                      <a:pt x="1500" y="96"/>
                      <a:pt x="1728" y="16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57" name="AutoShape 10"/>
              <p:cNvSpPr>
                <a:spLocks noChangeArrowheads="1"/>
              </p:cNvSpPr>
              <p:nvPr/>
            </p:nvSpPr>
            <p:spPr bwMode="auto">
              <a:xfrm>
                <a:off x="2064" y="1584"/>
                <a:ext cx="1056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6553" name="Rectangle 22"/>
            <p:cNvSpPr>
              <a:spLocks noChangeArrowheads="1"/>
            </p:cNvSpPr>
            <p:nvPr/>
          </p:nvSpPr>
          <p:spPr bwMode="auto">
            <a:xfrm>
              <a:off x="4224" y="1152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6554" name="Rectangle 23"/>
            <p:cNvSpPr>
              <a:spLocks noChangeArrowheads="1"/>
            </p:cNvSpPr>
            <p:nvPr/>
          </p:nvSpPr>
          <p:spPr bwMode="auto">
            <a:xfrm>
              <a:off x="3648" y="1296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36555" name="Rectangle 24"/>
            <p:cNvSpPr>
              <a:spLocks noChangeArrowheads="1"/>
            </p:cNvSpPr>
            <p:nvPr/>
          </p:nvSpPr>
          <p:spPr bwMode="auto">
            <a:xfrm>
              <a:off x="3408" y="1824"/>
              <a:ext cx="240" cy="24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9643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27" grpId="0" autoUpdateAnimBg="0"/>
      <p:bldP spid="12124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latin typeface="Arial" pitchFamily="34" charset="0"/>
              </a:rPr>
              <a:t>So far: can localize in x-y, but not scale</a:t>
            </a:r>
            <a:endParaRPr lang="en-US" sz="2000" dirty="0">
              <a:latin typeface="Arial" pitchFamily="34" charset="0"/>
            </a:endParaRPr>
          </a:p>
        </p:txBody>
      </p:sp>
      <p:pic>
        <p:nvPicPr>
          <p:cNvPr id="3891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3028" t="6926" r="9505" b="10374"/>
          <a:stretch>
            <a:fillRect/>
          </a:stretch>
        </p:blipFill>
        <p:spPr>
          <a:xfrm>
            <a:off x="1219200" y="1295400"/>
            <a:ext cx="6553200" cy="525938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92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439863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5738" y="1476375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1871663" y="2052638"/>
            <a:ext cx="215900" cy="215900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5651500" y="1728788"/>
            <a:ext cx="396875" cy="395287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39944" name="Group 7"/>
          <p:cNvGrpSpPr>
            <a:grpSpLocks/>
          </p:cNvGrpSpPr>
          <p:nvPr/>
        </p:nvGrpSpPr>
        <p:grpSpPr bwMode="auto">
          <a:xfrm>
            <a:off x="5821363" y="1881188"/>
            <a:ext cx="73025" cy="73025"/>
            <a:chOff x="1292" y="2205"/>
            <a:chExt cx="46" cy="46"/>
          </a:xfrm>
        </p:grpSpPr>
        <p:sp>
          <p:nvSpPr>
            <p:cNvPr id="39952" name="Line 8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Line 9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45" name="Group 10"/>
          <p:cNvGrpSpPr>
            <a:grpSpLocks/>
          </p:cNvGrpSpPr>
          <p:nvPr/>
        </p:nvGrpSpPr>
        <p:grpSpPr bwMode="auto">
          <a:xfrm>
            <a:off x="1943100" y="2124075"/>
            <a:ext cx="73025" cy="73025"/>
            <a:chOff x="1292" y="2205"/>
            <a:chExt cx="46" cy="46"/>
          </a:xfrm>
        </p:grpSpPr>
        <p:sp>
          <p:nvSpPr>
            <p:cNvPr id="39950" name="Line 11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Line 12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6" name="Line 13"/>
          <p:cNvSpPr>
            <a:spLocks noChangeShapeType="1"/>
          </p:cNvSpPr>
          <p:nvPr/>
        </p:nvSpPr>
        <p:spPr bwMode="auto">
          <a:xfrm>
            <a:off x="1979613" y="2303463"/>
            <a:ext cx="1116012" cy="2089150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7" name="Line 14"/>
          <p:cNvSpPr>
            <a:spLocks noChangeShapeType="1"/>
          </p:cNvSpPr>
          <p:nvPr/>
        </p:nvSpPr>
        <p:spPr bwMode="auto">
          <a:xfrm flipH="1">
            <a:off x="5616575" y="2160588"/>
            <a:ext cx="250825" cy="2268537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39948" name="Object 2"/>
          <p:cNvGraphicFramePr>
            <a:graphicFrameLocks noChangeAspect="1"/>
          </p:cNvGraphicFramePr>
          <p:nvPr/>
        </p:nvGraphicFramePr>
        <p:xfrm>
          <a:off x="3008313" y="4433888"/>
          <a:ext cx="3498850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Equation" r:id="rId6" imgW="2120900" imgH="241300" progId="Equation.3">
                  <p:embed/>
                </p:oleObj>
              </mc:Choice>
              <mc:Fallback>
                <p:oleObj name="Equation" r:id="rId6" imgW="2120900" imgH="241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3" y="4433888"/>
                        <a:ext cx="3498850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9" name="Text Box 16"/>
          <p:cNvSpPr txBox="1">
            <a:spLocks noChangeArrowheads="1"/>
          </p:cNvSpPr>
          <p:nvPr/>
        </p:nvSpPr>
        <p:spPr bwMode="auto">
          <a:xfrm>
            <a:off x="539750" y="5124450"/>
            <a:ext cx="8137525" cy="8302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br>
              <a:rPr lang="pl-PL" sz="2400"/>
            </a:br>
            <a:r>
              <a:rPr lang="pl-PL" sz="2400"/>
              <a:t>How to find corresponding patch sizes?</a:t>
            </a:r>
            <a:endParaRPr 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</p:txBody>
      </p:sp>
      <p:sp>
        <p:nvSpPr>
          <p:cNvPr id="102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graphicFrame>
        <p:nvGraphicFramePr>
          <p:cNvPr id="40965" name="Object 2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7" name="Equation" r:id="rId4" imgW="901309" imgH="241195" progId="Equation.3">
                  <p:embed/>
                </p:oleObj>
              </mc:Choice>
              <mc:Fallback>
                <p:oleObj name="Equation" r:id="rId4" imgW="901309" imgH="24119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4711700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6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1768475"/>
            <a:ext cx="3313112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5738" y="1804988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Rectangle 8"/>
          <p:cNvSpPr>
            <a:spLocks noChangeArrowheads="1"/>
          </p:cNvSpPr>
          <p:nvPr/>
        </p:nvSpPr>
        <p:spPr bwMode="auto">
          <a:xfrm>
            <a:off x="1906588" y="2417763"/>
            <a:ext cx="144462" cy="1428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0970" name="Group 9"/>
          <p:cNvGrpSpPr>
            <a:grpSpLocks/>
          </p:cNvGrpSpPr>
          <p:nvPr/>
        </p:nvGrpSpPr>
        <p:grpSpPr bwMode="auto">
          <a:xfrm>
            <a:off x="5821363" y="2209800"/>
            <a:ext cx="73025" cy="73025"/>
            <a:chOff x="1292" y="2205"/>
            <a:chExt cx="46" cy="46"/>
          </a:xfrm>
        </p:grpSpPr>
        <p:sp>
          <p:nvSpPr>
            <p:cNvPr id="40983" name="Line 10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84" name="Line 11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971" name="Group 12"/>
          <p:cNvGrpSpPr>
            <a:grpSpLocks/>
          </p:cNvGrpSpPr>
          <p:nvPr/>
        </p:nvGrpSpPr>
        <p:grpSpPr bwMode="auto">
          <a:xfrm>
            <a:off x="1943100" y="2452688"/>
            <a:ext cx="73025" cy="73025"/>
            <a:chOff x="1292" y="2205"/>
            <a:chExt cx="46" cy="46"/>
          </a:xfrm>
        </p:grpSpPr>
        <p:sp>
          <p:nvSpPr>
            <p:cNvPr id="40981" name="Line 13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82" name="Line 14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0972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7650" y="4684713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0973" name="Rectangle 20"/>
          <p:cNvSpPr>
            <a:spLocks noChangeArrowheads="1"/>
          </p:cNvSpPr>
          <p:nvPr/>
        </p:nvSpPr>
        <p:spPr bwMode="auto">
          <a:xfrm>
            <a:off x="5448299" y="4737873"/>
            <a:ext cx="2339341" cy="116000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aphicFrame>
        <p:nvGraphicFramePr>
          <p:cNvPr id="409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541279"/>
              </p:ext>
            </p:extLst>
          </p:nvPr>
        </p:nvGraphicFramePr>
        <p:xfrm>
          <a:off x="5937250" y="6153150"/>
          <a:ext cx="1335088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8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0" y="6153150"/>
                        <a:ext cx="1335088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5" name="Rectangle 22"/>
          <p:cNvSpPr>
            <a:spLocks noChangeArrowheads="1"/>
          </p:cNvSpPr>
          <p:nvPr/>
        </p:nvSpPr>
        <p:spPr bwMode="auto">
          <a:xfrm>
            <a:off x="1490980" y="4756923"/>
            <a:ext cx="2341880" cy="116762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1584325" y="2632075"/>
            <a:ext cx="395288" cy="2305050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Rectangle 24"/>
          <p:cNvSpPr>
            <a:spLocks noChangeArrowheads="1"/>
          </p:cNvSpPr>
          <p:nvPr/>
        </p:nvSpPr>
        <p:spPr bwMode="auto">
          <a:xfrm>
            <a:off x="5786438" y="2174875"/>
            <a:ext cx="144462" cy="1428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0978" name="Line 25"/>
          <p:cNvSpPr>
            <a:spLocks noChangeShapeType="1"/>
          </p:cNvSpPr>
          <p:nvPr/>
        </p:nvSpPr>
        <p:spPr bwMode="auto">
          <a:xfrm flipH="1">
            <a:off x="5543550" y="2344738"/>
            <a:ext cx="360363" cy="3240087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9" name="Oval 26"/>
          <p:cNvSpPr>
            <a:spLocks noChangeArrowheads="1"/>
          </p:cNvSpPr>
          <p:nvPr/>
        </p:nvSpPr>
        <p:spPr bwMode="auto">
          <a:xfrm>
            <a:off x="1511300" y="5116513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0980" name="Oval 27"/>
          <p:cNvSpPr>
            <a:spLocks noChangeArrowheads="1"/>
          </p:cNvSpPr>
          <p:nvPr/>
        </p:nvSpPr>
        <p:spPr bwMode="auto">
          <a:xfrm>
            <a:off x="5543550" y="56578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  <a:p>
            <a:endParaRPr lang="de-CH" sz="2400"/>
          </a:p>
        </p:txBody>
      </p:sp>
      <p:sp>
        <p:nvSpPr>
          <p:cNvPr id="112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graphicFrame>
        <p:nvGraphicFramePr>
          <p:cNvPr id="41989" name="Object 2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9" name="Equation" r:id="rId4" imgW="901309" imgH="241195" progId="Equation.3">
                  <p:embed/>
                </p:oleObj>
              </mc:Choice>
              <mc:Fallback>
                <p:oleObj name="Equation" r:id="rId4" imgW="901309" imgH="24119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4710113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1490980" y="4756923"/>
            <a:ext cx="2341880" cy="116762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pic>
        <p:nvPicPr>
          <p:cNvPr id="4199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1766888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5738" y="1803400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3" name="Rectangle 7"/>
          <p:cNvSpPr>
            <a:spLocks noChangeArrowheads="1"/>
          </p:cNvSpPr>
          <p:nvPr/>
        </p:nvSpPr>
        <p:spPr bwMode="auto">
          <a:xfrm>
            <a:off x="1871663" y="2387600"/>
            <a:ext cx="190500" cy="2063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1994" name="Group 8"/>
          <p:cNvGrpSpPr>
            <a:grpSpLocks/>
          </p:cNvGrpSpPr>
          <p:nvPr/>
        </p:nvGrpSpPr>
        <p:grpSpPr bwMode="auto">
          <a:xfrm>
            <a:off x="5821363" y="2208213"/>
            <a:ext cx="73025" cy="73025"/>
            <a:chOff x="1292" y="2205"/>
            <a:chExt cx="46" cy="46"/>
          </a:xfrm>
        </p:grpSpPr>
        <p:sp>
          <p:nvSpPr>
            <p:cNvPr id="42009" name="Line 9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Line 10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995" name="Group 11"/>
          <p:cNvGrpSpPr>
            <a:grpSpLocks/>
          </p:cNvGrpSpPr>
          <p:nvPr/>
        </p:nvGrpSpPr>
        <p:grpSpPr bwMode="auto">
          <a:xfrm>
            <a:off x="1943100" y="2451100"/>
            <a:ext cx="73025" cy="73025"/>
            <a:chOff x="1292" y="2205"/>
            <a:chExt cx="46" cy="46"/>
          </a:xfrm>
        </p:grpSpPr>
        <p:sp>
          <p:nvSpPr>
            <p:cNvPr id="42007" name="Line 12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Line 13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1996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7650" y="4683125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419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470977"/>
              </p:ext>
            </p:extLst>
          </p:nvPr>
        </p:nvGraphicFramePr>
        <p:xfrm>
          <a:off x="5937250" y="6153150"/>
          <a:ext cx="1335088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0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0" y="6153150"/>
                        <a:ext cx="1335088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0" name="Line 19"/>
          <p:cNvSpPr>
            <a:spLocks noChangeShapeType="1"/>
          </p:cNvSpPr>
          <p:nvPr/>
        </p:nvSpPr>
        <p:spPr bwMode="auto">
          <a:xfrm flipH="1">
            <a:off x="1619250" y="2630488"/>
            <a:ext cx="360363" cy="2160587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001" name="Rectangle 20"/>
          <p:cNvSpPr>
            <a:spLocks noChangeArrowheads="1"/>
          </p:cNvSpPr>
          <p:nvPr/>
        </p:nvSpPr>
        <p:spPr bwMode="auto">
          <a:xfrm>
            <a:off x="5751513" y="2144713"/>
            <a:ext cx="190500" cy="2063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2002" name="Line 21"/>
          <p:cNvSpPr>
            <a:spLocks noChangeShapeType="1"/>
          </p:cNvSpPr>
          <p:nvPr/>
        </p:nvSpPr>
        <p:spPr bwMode="auto">
          <a:xfrm flipH="1">
            <a:off x="5688013" y="2343150"/>
            <a:ext cx="215900" cy="2916238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003" name="Oval 22"/>
          <p:cNvSpPr>
            <a:spLocks noChangeArrowheads="1"/>
          </p:cNvSpPr>
          <p:nvPr/>
        </p:nvSpPr>
        <p:spPr bwMode="auto">
          <a:xfrm>
            <a:off x="1511300" y="51149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5448299" y="4737873"/>
            <a:ext cx="2339341" cy="116000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2004" name="Oval 23"/>
          <p:cNvSpPr>
            <a:spLocks noChangeArrowheads="1"/>
          </p:cNvSpPr>
          <p:nvPr/>
        </p:nvSpPr>
        <p:spPr bwMode="auto">
          <a:xfrm>
            <a:off x="5534025" y="56467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2005" name="Oval 24"/>
          <p:cNvSpPr>
            <a:spLocks noChangeArrowheads="1"/>
          </p:cNvSpPr>
          <p:nvPr/>
        </p:nvSpPr>
        <p:spPr bwMode="auto">
          <a:xfrm>
            <a:off x="1619250" y="482758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2006" name="Oval 25"/>
          <p:cNvSpPr>
            <a:spLocks noChangeArrowheads="1"/>
          </p:cNvSpPr>
          <p:nvPr/>
        </p:nvSpPr>
        <p:spPr bwMode="auto">
          <a:xfrm>
            <a:off x="5651500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  <a:p>
            <a:endParaRPr lang="de-CH" sz="2400"/>
          </a:p>
        </p:txBody>
      </p:sp>
      <p:sp>
        <p:nvSpPr>
          <p:cNvPr id="122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graphicFrame>
        <p:nvGraphicFramePr>
          <p:cNvPr id="43013" name="Object 4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3" name="Equation" r:id="rId4" imgW="901309" imgH="241195" progId="Equation.3">
                  <p:embed/>
                </p:oleObj>
              </mc:Choice>
              <mc:Fallback>
                <p:oleObj name="Equation" r:id="rId4" imgW="901309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4710113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301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1766888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5738" y="1803400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Rectangle 7"/>
          <p:cNvSpPr>
            <a:spLocks noChangeArrowheads="1"/>
          </p:cNvSpPr>
          <p:nvPr/>
        </p:nvSpPr>
        <p:spPr bwMode="auto">
          <a:xfrm>
            <a:off x="1843088" y="2349500"/>
            <a:ext cx="260350" cy="2698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3018" name="Group 8"/>
          <p:cNvGrpSpPr>
            <a:grpSpLocks/>
          </p:cNvGrpSpPr>
          <p:nvPr/>
        </p:nvGrpSpPr>
        <p:grpSpPr bwMode="auto">
          <a:xfrm>
            <a:off x="5821363" y="2208213"/>
            <a:ext cx="73025" cy="73025"/>
            <a:chOff x="1292" y="2205"/>
            <a:chExt cx="46" cy="46"/>
          </a:xfrm>
        </p:grpSpPr>
        <p:sp>
          <p:nvSpPr>
            <p:cNvPr id="43035" name="Line 9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6" name="Line 10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1943100" y="2451100"/>
            <a:ext cx="73025" cy="73025"/>
            <a:chOff x="1292" y="2205"/>
            <a:chExt cx="46" cy="46"/>
          </a:xfrm>
        </p:grpSpPr>
        <p:sp>
          <p:nvSpPr>
            <p:cNvPr id="43033" name="Line 12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4" name="Line 13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3020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7650" y="4683125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430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385051"/>
              </p:ext>
            </p:extLst>
          </p:nvPr>
        </p:nvGraphicFramePr>
        <p:xfrm>
          <a:off x="5935663" y="6153150"/>
          <a:ext cx="13382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4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5663" y="6153150"/>
                        <a:ext cx="1338262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4" name="Line 19"/>
          <p:cNvSpPr>
            <a:spLocks noChangeShapeType="1"/>
          </p:cNvSpPr>
          <p:nvPr/>
        </p:nvSpPr>
        <p:spPr bwMode="auto">
          <a:xfrm flipH="1">
            <a:off x="1763713" y="2630488"/>
            <a:ext cx="215900" cy="2052637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Rectangle 20"/>
          <p:cNvSpPr>
            <a:spLocks noChangeArrowheads="1"/>
          </p:cNvSpPr>
          <p:nvPr/>
        </p:nvSpPr>
        <p:spPr bwMode="auto">
          <a:xfrm>
            <a:off x="5722938" y="2106613"/>
            <a:ext cx="260350" cy="269875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26" name="Line 21"/>
          <p:cNvSpPr>
            <a:spLocks noChangeShapeType="1"/>
          </p:cNvSpPr>
          <p:nvPr/>
        </p:nvSpPr>
        <p:spPr bwMode="auto">
          <a:xfrm flipH="1">
            <a:off x="5795963" y="2343150"/>
            <a:ext cx="107950" cy="2663825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1490980" y="4756923"/>
            <a:ext cx="2341880" cy="116762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27" name="Oval 22"/>
          <p:cNvSpPr>
            <a:spLocks noChangeArrowheads="1"/>
          </p:cNvSpPr>
          <p:nvPr/>
        </p:nvSpPr>
        <p:spPr bwMode="auto">
          <a:xfrm>
            <a:off x="1511300" y="51149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5448299" y="4737873"/>
            <a:ext cx="2339341" cy="116000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28" name="Oval 23"/>
          <p:cNvSpPr>
            <a:spLocks noChangeArrowheads="1"/>
          </p:cNvSpPr>
          <p:nvPr/>
        </p:nvSpPr>
        <p:spPr bwMode="auto">
          <a:xfrm>
            <a:off x="5534025" y="56467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29" name="Oval 24"/>
          <p:cNvSpPr>
            <a:spLocks noChangeArrowheads="1"/>
          </p:cNvSpPr>
          <p:nvPr/>
        </p:nvSpPr>
        <p:spPr bwMode="auto">
          <a:xfrm>
            <a:off x="1619250" y="482758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30" name="Oval 25"/>
          <p:cNvSpPr>
            <a:spLocks noChangeArrowheads="1"/>
          </p:cNvSpPr>
          <p:nvPr/>
        </p:nvSpPr>
        <p:spPr bwMode="auto">
          <a:xfrm>
            <a:off x="5651500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31" name="Oval 26"/>
          <p:cNvSpPr>
            <a:spLocks noChangeArrowheads="1"/>
          </p:cNvSpPr>
          <p:nvPr/>
        </p:nvSpPr>
        <p:spPr bwMode="auto">
          <a:xfrm>
            <a:off x="1727200" y="47450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3032" name="Oval 27"/>
          <p:cNvSpPr>
            <a:spLocks noChangeArrowheads="1"/>
          </p:cNvSpPr>
          <p:nvPr/>
        </p:nvSpPr>
        <p:spPr bwMode="auto">
          <a:xfrm>
            <a:off x="5795963" y="511492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  <a:p>
            <a:endParaRPr lang="de-CH" sz="2400"/>
          </a:p>
        </p:txBody>
      </p:sp>
      <p:sp>
        <p:nvSpPr>
          <p:cNvPr id="133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pic>
        <p:nvPicPr>
          <p:cNvPr id="4404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7650" y="4683125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44037" name="Object 4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7" name="Equation" r:id="rId5" imgW="901309" imgH="241195" progId="Equation.3">
                  <p:embed/>
                </p:oleObj>
              </mc:Choice>
              <mc:Fallback>
                <p:oleObj name="Equation" r:id="rId5" imgW="901309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3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4925" y="4710113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403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2988" y="1766888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65738" y="1803400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Rectangle 7"/>
          <p:cNvSpPr>
            <a:spLocks noChangeArrowheads="1"/>
          </p:cNvSpPr>
          <p:nvPr/>
        </p:nvSpPr>
        <p:spPr bwMode="auto">
          <a:xfrm>
            <a:off x="1804988" y="2311400"/>
            <a:ext cx="325437" cy="344488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4042" name="Group 8"/>
          <p:cNvGrpSpPr>
            <a:grpSpLocks/>
          </p:cNvGrpSpPr>
          <p:nvPr/>
        </p:nvGrpSpPr>
        <p:grpSpPr bwMode="auto">
          <a:xfrm>
            <a:off x="5821363" y="2208213"/>
            <a:ext cx="73025" cy="73025"/>
            <a:chOff x="1292" y="2205"/>
            <a:chExt cx="46" cy="46"/>
          </a:xfrm>
        </p:grpSpPr>
        <p:sp>
          <p:nvSpPr>
            <p:cNvPr id="44061" name="Line 9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2" name="Line 10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3" name="Group 11"/>
          <p:cNvGrpSpPr>
            <a:grpSpLocks/>
          </p:cNvGrpSpPr>
          <p:nvPr/>
        </p:nvGrpSpPr>
        <p:grpSpPr bwMode="auto">
          <a:xfrm>
            <a:off x="1943100" y="2451100"/>
            <a:ext cx="73025" cy="73025"/>
            <a:chOff x="1292" y="2205"/>
            <a:chExt cx="46" cy="46"/>
          </a:xfrm>
        </p:grpSpPr>
        <p:sp>
          <p:nvSpPr>
            <p:cNvPr id="44059" name="Line 12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0" name="Line 13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440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876342"/>
              </p:ext>
            </p:extLst>
          </p:nvPr>
        </p:nvGraphicFramePr>
        <p:xfrm>
          <a:off x="5935663" y="6153150"/>
          <a:ext cx="13382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8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5663" y="6153150"/>
                        <a:ext cx="1338262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8" name="Line 19"/>
          <p:cNvSpPr>
            <a:spLocks noChangeShapeType="1"/>
          </p:cNvSpPr>
          <p:nvPr/>
        </p:nvSpPr>
        <p:spPr bwMode="auto">
          <a:xfrm flipH="1">
            <a:off x="1908175" y="2630488"/>
            <a:ext cx="71438" cy="2160587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9" name="Rectangle 20"/>
          <p:cNvSpPr>
            <a:spLocks noChangeArrowheads="1"/>
          </p:cNvSpPr>
          <p:nvPr/>
        </p:nvSpPr>
        <p:spPr bwMode="auto">
          <a:xfrm>
            <a:off x="5684838" y="2068513"/>
            <a:ext cx="325437" cy="344487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0" name="Line 21"/>
          <p:cNvSpPr>
            <a:spLocks noChangeShapeType="1"/>
          </p:cNvSpPr>
          <p:nvPr/>
        </p:nvSpPr>
        <p:spPr bwMode="auto">
          <a:xfrm>
            <a:off x="5903913" y="2343150"/>
            <a:ext cx="73025" cy="2520950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1490980" y="4756923"/>
            <a:ext cx="2341880" cy="116762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1" name="Oval 22"/>
          <p:cNvSpPr>
            <a:spLocks noChangeArrowheads="1"/>
          </p:cNvSpPr>
          <p:nvPr/>
        </p:nvSpPr>
        <p:spPr bwMode="auto">
          <a:xfrm>
            <a:off x="1511300" y="51149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5448299" y="4737873"/>
            <a:ext cx="2339341" cy="116000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2" name="Oval 23"/>
          <p:cNvSpPr>
            <a:spLocks noChangeArrowheads="1"/>
          </p:cNvSpPr>
          <p:nvPr/>
        </p:nvSpPr>
        <p:spPr bwMode="auto">
          <a:xfrm>
            <a:off x="5534025" y="56467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3" name="Oval 24"/>
          <p:cNvSpPr>
            <a:spLocks noChangeArrowheads="1"/>
          </p:cNvSpPr>
          <p:nvPr/>
        </p:nvSpPr>
        <p:spPr bwMode="auto">
          <a:xfrm>
            <a:off x="1584325" y="48990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4" name="Oval 25"/>
          <p:cNvSpPr>
            <a:spLocks noChangeArrowheads="1"/>
          </p:cNvSpPr>
          <p:nvPr/>
        </p:nvSpPr>
        <p:spPr bwMode="auto">
          <a:xfrm>
            <a:off x="5651500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5" name="Oval 26"/>
          <p:cNvSpPr>
            <a:spLocks noChangeArrowheads="1"/>
          </p:cNvSpPr>
          <p:nvPr/>
        </p:nvSpPr>
        <p:spPr bwMode="auto">
          <a:xfrm>
            <a:off x="1727200" y="47450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6" name="Oval 27"/>
          <p:cNvSpPr>
            <a:spLocks noChangeArrowheads="1"/>
          </p:cNvSpPr>
          <p:nvPr/>
        </p:nvSpPr>
        <p:spPr bwMode="auto">
          <a:xfrm>
            <a:off x="5795963" y="511492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7" name="Oval 28"/>
          <p:cNvSpPr>
            <a:spLocks noChangeArrowheads="1"/>
          </p:cNvSpPr>
          <p:nvPr/>
        </p:nvSpPr>
        <p:spPr bwMode="auto">
          <a:xfrm>
            <a:off x="5975350" y="49355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4058" name="Oval 29"/>
          <p:cNvSpPr>
            <a:spLocks noChangeArrowheads="1"/>
          </p:cNvSpPr>
          <p:nvPr/>
        </p:nvSpPr>
        <p:spPr bwMode="auto">
          <a:xfrm>
            <a:off x="1906588" y="48466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  <a:p>
            <a:endParaRPr lang="de-CH" sz="2400"/>
          </a:p>
        </p:txBody>
      </p:sp>
      <p:sp>
        <p:nvSpPr>
          <p:cNvPr id="143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graphicFrame>
        <p:nvGraphicFramePr>
          <p:cNvPr id="45061" name="Object 4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1" name="Equation" r:id="rId4" imgW="901309" imgH="241195" progId="Equation.3">
                  <p:embed/>
                </p:oleObj>
              </mc:Choice>
              <mc:Fallback>
                <p:oleObj name="Equation" r:id="rId4" imgW="901309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6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4710113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506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1766888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5738" y="1803400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Rectangle 7"/>
          <p:cNvSpPr>
            <a:spLocks noChangeArrowheads="1"/>
          </p:cNvSpPr>
          <p:nvPr/>
        </p:nvSpPr>
        <p:spPr bwMode="auto">
          <a:xfrm>
            <a:off x="1481138" y="2032000"/>
            <a:ext cx="939800" cy="958850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5066" name="Group 8"/>
          <p:cNvGrpSpPr>
            <a:grpSpLocks/>
          </p:cNvGrpSpPr>
          <p:nvPr/>
        </p:nvGrpSpPr>
        <p:grpSpPr bwMode="auto">
          <a:xfrm>
            <a:off x="5821363" y="2208213"/>
            <a:ext cx="73025" cy="73025"/>
            <a:chOff x="1292" y="2205"/>
            <a:chExt cx="46" cy="46"/>
          </a:xfrm>
        </p:grpSpPr>
        <p:sp>
          <p:nvSpPr>
            <p:cNvPr id="45104" name="Line 9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5" name="Line 10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7" name="Group 11"/>
          <p:cNvGrpSpPr>
            <a:grpSpLocks/>
          </p:cNvGrpSpPr>
          <p:nvPr/>
        </p:nvGrpSpPr>
        <p:grpSpPr bwMode="auto">
          <a:xfrm>
            <a:off x="1943100" y="2451100"/>
            <a:ext cx="73025" cy="73025"/>
            <a:chOff x="1292" y="2205"/>
            <a:chExt cx="46" cy="46"/>
          </a:xfrm>
        </p:grpSpPr>
        <p:sp>
          <p:nvSpPr>
            <p:cNvPr id="45102" name="Line 12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3" name="Line 13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5068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7650" y="4683125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450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990164"/>
              </p:ext>
            </p:extLst>
          </p:nvPr>
        </p:nvGraphicFramePr>
        <p:xfrm>
          <a:off x="5937250" y="6153150"/>
          <a:ext cx="1335088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2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0" y="6153150"/>
                        <a:ext cx="1335088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2" name="Line 19"/>
          <p:cNvSpPr>
            <a:spLocks noChangeShapeType="1"/>
          </p:cNvSpPr>
          <p:nvPr/>
        </p:nvSpPr>
        <p:spPr bwMode="auto">
          <a:xfrm>
            <a:off x="1979613" y="2630488"/>
            <a:ext cx="1692275" cy="3133725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73" name="Rectangle 20"/>
          <p:cNvSpPr>
            <a:spLocks noChangeArrowheads="1"/>
          </p:cNvSpPr>
          <p:nvPr/>
        </p:nvSpPr>
        <p:spPr bwMode="auto">
          <a:xfrm>
            <a:off x="5360988" y="1789113"/>
            <a:ext cx="939800" cy="958850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4" name="Line 21"/>
          <p:cNvSpPr>
            <a:spLocks noChangeShapeType="1"/>
          </p:cNvSpPr>
          <p:nvPr/>
        </p:nvSpPr>
        <p:spPr bwMode="auto">
          <a:xfrm>
            <a:off x="5903913" y="2343150"/>
            <a:ext cx="1692275" cy="2628900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1490980" y="4756923"/>
            <a:ext cx="2341880" cy="116762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5" name="Oval 22"/>
          <p:cNvSpPr>
            <a:spLocks noChangeArrowheads="1"/>
          </p:cNvSpPr>
          <p:nvPr/>
        </p:nvSpPr>
        <p:spPr bwMode="auto">
          <a:xfrm>
            <a:off x="1511300" y="51149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448299" y="4737873"/>
            <a:ext cx="2339341" cy="1160007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6" name="Oval 23"/>
          <p:cNvSpPr>
            <a:spLocks noChangeArrowheads="1"/>
          </p:cNvSpPr>
          <p:nvPr/>
        </p:nvSpPr>
        <p:spPr bwMode="auto">
          <a:xfrm>
            <a:off x="5534025" y="56467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7" name="Oval 24"/>
          <p:cNvSpPr>
            <a:spLocks noChangeArrowheads="1"/>
          </p:cNvSpPr>
          <p:nvPr/>
        </p:nvSpPr>
        <p:spPr bwMode="auto">
          <a:xfrm>
            <a:off x="1584325" y="48990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8" name="Oval 25"/>
          <p:cNvSpPr>
            <a:spLocks noChangeArrowheads="1"/>
          </p:cNvSpPr>
          <p:nvPr/>
        </p:nvSpPr>
        <p:spPr bwMode="auto">
          <a:xfrm>
            <a:off x="5651500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79" name="Oval 26"/>
          <p:cNvSpPr>
            <a:spLocks noChangeArrowheads="1"/>
          </p:cNvSpPr>
          <p:nvPr/>
        </p:nvSpPr>
        <p:spPr bwMode="auto">
          <a:xfrm>
            <a:off x="1727200" y="47450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0" name="Oval 27"/>
          <p:cNvSpPr>
            <a:spLocks noChangeArrowheads="1"/>
          </p:cNvSpPr>
          <p:nvPr/>
        </p:nvSpPr>
        <p:spPr bwMode="auto">
          <a:xfrm>
            <a:off x="5795963" y="511492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1" name="Oval 28"/>
          <p:cNvSpPr>
            <a:spLocks noChangeArrowheads="1"/>
          </p:cNvSpPr>
          <p:nvPr/>
        </p:nvSpPr>
        <p:spPr bwMode="auto">
          <a:xfrm>
            <a:off x="5975350" y="49355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2" name="Oval 29"/>
          <p:cNvSpPr>
            <a:spLocks noChangeArrowheads="1"/>
          </p:cNvSpPr>
          <p:nvPr/>
        </p:nvSpPr>
        <p:spPr bwMode="auto">
          <a:xfrm>
            <a:off x="1906588" y="48466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3" name="Oval 30"/>
          <p:cNvSpPr>
            <a:spLocks noChangeArrowheads="1"/>
          </p:cNvSpPr>
          <p:nvPr/>
        </p:nvSpPr>
        <p:spPr bwMode="auto">
          <a:xfrm>
            <a:off x="2051050" y="50260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4" name="Oval 31"/>
          <p:cNvSpPr>
            <a:spLocks noChangeArrowheads="1"/>
          </p:cNvSpPr>
          <p:nvPr/>
        </p:nvSpPr>
        <p:spPr bwMode="auto">
          <a:xfrm>
            <a:off x="2230438" y="522287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5" name="Oval 32"/>
          <p:cNvSpPr>
            <a:spLocks noChangeArrowheads="1"/>
          </p:cNvSpPr>
          <p:nvPr/>
        </p:nvSpPr>
        <p:spPr bwMode="auto">
          <a:xfrm>
            <a:off x="2409825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6" name="Oval 33"/>
          <p:cNvSpPr>
            <a:spLocks noChangeArrowheads="1"/>
          </p:cNvSpPr>
          <p:nvPr/>
        </p:nvSpPr>
        <p:spPr bwMode="auto">
          <a:xfrm>
            <a:off x="2590800" y="547528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7" name="Oval 34"/>
          <p:cNvSpPr>
            <a:spLocks noChangeArrowheads="1"/>
          </p:cNvSpPr>
          <p:nvPr/>
        </p:nvSpPr>
        <p:spPr bwMode="auto">
          <a:xfrm>
            <a:off x="2770188" y="55483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8" name="Oval 35"/>
          <p:cNvSpPr>
            <a:spLocks noChangeArrowheads="1"/>
          </p:cNvSpPr>
          <p:nvPr/>
        </p:nvSpPr>
        <p:spPr bwMode="auto">
          <a:xfrm>
            <a:off x="2949575" y="56007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89" name="Oval 36"/>
          <p:cNvSpPr>
            <a:spLocks noChangeArrowheads="1"/>
          </p:cNvSpPr>
          <p:nvPr/>
        </p:nvSpPr>
        <p:spPr bwMode="auto">
          <a:xfrm>
            <a:off x="3128963" y="565626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0" name="Oval 37"/>
          <p:cNvSpPr>
            <a:spLocks noChangeArrowheads="1"/>
          </p:cNvSpPr>
          <p:nvPr/>
        </p:nvSpPr>
        <p:spPr bwMode="auto">
          <a:xfrm>
            <a:off x="3308350" y="57086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1" name="Oval 38"/>
          <p:cNvSpPr>
            <a:spLocks noChangeArrowheads="1"/>
          </p:cNvSpPr>
          <p:nvPr/>
        </p:nvSpPr>
        <p:spPr bwMode="auto">
          <a:xfrm>
            <a:off x="3487738" y="57642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2" name="Oval 39"/>
          <p:cNvSpPr>
            <a:spLocks noChangeArrowheads="1"/>
          </p:cNvSpPr>
          <p:nvPr/>
        </p:nvSpPr>
        <p:spPr bwMode="auto">
          <a:xfrm>
            <a:off x="3667125" y="58356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3" name="Oval 40"/>
          <p:cNvSpPr>
            <a:spLocks noChangeArrowheads="1"/>
          </p:cNvSpPr>
          <p:nvPr/>
        </p:nvSpPr>
        <p:spPr bwMode="auto">
          <a:xfrm>
            <a:off x="6154738" y="4800600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4" name="Oval 41"/>
          <p:cNvSpPr>
            <a:spLocks noChangeArrowheads="1"/>
          </p:cNvSpPr>
          <p:nvPr/>
        </p:nvSpPr>
        <p:spPr bwMode="auto">
          <a:xfrm>
            <a:off x="6334125" y="47371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5" name="Oval 42"/>
          <p:cNvSpPr>
            <a:spLocks noChangeArrowheads="1"/>
          </p:cNvSpPr>
          <p:nvPr/>
        </p:nvSpPr>
        <p:spPr bwMode="auto">
          <a:xfrm>
            <a:off x="6513513" y="47196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6" name="Oval 43"/>
          <p:cNvSpPr>
            <a:spLocks noChangeArrowheads="1"/>
          </p:cNvSpPr>
          <p:nvPr/>
        </p:nvSpPr>
        <p:spPr bwMode="auto">
          <a:xfrm>
            <a:off x="6692900" y="47561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7" name="Oval 44"/>
          <p:cNvSpPr>
            <a:spLocks noChangeArrowheads="1"/>
          </p:cNvSpPr>
          <p:nvPr/>
        </p:nvSpPr>
        <p:spPr bwMode="auto">
          <a:xfrm>
            <a:off x="6872288" y="4800600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8" name="Oval 45"/>
          <p:cNvSpPr>
            <a:spLocks noChangeArrowheads="1"/>
          </p:cNvSpPr>
          <p:nvPr/>
        </p:nvSpPr>
        <p:spPr bwMode="auto">
          <a:xfrm>
            <a:off x="7051675" y="48641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099" name="Oval 46"/>
          <p:cNvSpPr>
            <a:spLocks noChangeArrowheads="1"/>
          </p:cNvSpPr>
          <p:nvPr/>
        </p:nvSpPr>
        <p:spPr bwMode="auto">
          <a:xfrm>
            <a:off x="7231063" y="49355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100" name="Oval 47"/>
          <p:cNvSpPr>
            <a:spLocks noChangeArrowheads="1"/>
          </p:cNvSpPr>
          <p:nvPr/>
        </p:nvSpPr>
        <p:spPr bwMode="auto">
          <a:xfrm>
            <a:off x="7410450" y="49974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5101" name="Oval 48"/>
          <p:cNvSpPr>
            <a:spLocks noChangeArrowheads="1"/>
          </p:cNvSpPr>
          <p:nvPr/>
        </p:nvSpPr>
        <p:spPr bwMode="auto">
          <a:xfrm>
            <a:off x="7589838" y="50530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Automatic Scale Selection</a:t>
            </a:r>
            <a:endParaRPr lang="de-CH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Function responses for increasing scale (scale signature) </a:t>
            </a:r>
            <a:endParaRPr lang="de-CH" sz="2400"/>
          </a:p>
          <a:p>
            <a:endParaRPr lang="de-CH" sz="2400"/>
          </a:p>
        </p:txBody>
      </p:sp>
      <p:sp>
        <p:nvSpPr>
          <p:cNvPr id="153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graphicFrame>
        <p:nvGraphicFramePr>
          <p:cNvPr id="46085" name="Object 4"/>
          <p:cNvGraphicFramePr>
            <a:graphicFrameLocks noChangeAspect="1"/>
          </p:cNvGraphicFramePr>
          <p:nvPr/>
        </p:nvGraphicFramePr>
        <p:xfrm>
          <a:off x="2093913" y="6207125"/>
          <a:ext cx="103822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8" name="Equation" r:id="rId4" imgW="901309" imgH="241195" progId="Equation.3">
                  <p:embed/>
                </p:oleObj>
              </mc:Choice>
              <mc:Fallback>
                <p:oleObj name="Equation" r:id="rId4" imgW="901309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6207125"/>
                        <a:ext cx="103822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4710113"/>
            <a:ext cx="2619375" cy="1485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608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1766888"/>
            <a:ext cx="3313112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5738" y="1803400"/>
            <a:ext cx="261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9" name="Rectangle 7"/>
          <p:cNvSpPr>
            <a:spLocks noChangeArrowheads="1"/>
          </p:cNvSpPr>
          <p:nvPr/>
        </p:nvSpPr>
        <p:spPr bwMode="auto">
          <a:xfrm>
            <a:off x="1833563" y="2360613"/>
            <a:ext cx="261937" cy="260350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grpSp>
        <p:nvGrpSpPr>
          <p:cNvPr id="46090" name="Group 8"/>
          <p:cNvGrpSpPr>
            <a:grpSpLocks/>
          </p:cNvGrpSpPr>
          <p:nvPr/>
        </p:nvGrpSpPr>
        <p:grpSpPr bwMode="auto">
          <a:xfrm>
            <a:off x="5821363" y="2208213"/>
            <a:ext cx="73025" cy="73025"/>
            <a:chOff x="1292" y="2205"/>
            <a:chExt cx="46" cy="46"/>
          </a:xfrm>
        </p:grpSpPr>
        <p:sp>
          <p:nvSpPr>
            <p:cNvPr id="46126" name="Line 9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7" name="Line 10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091" name="Group 11"/>
          <p:cNvGrpSpPr>
            <a:grpSpLocks/>
          </p:cNvGrpSpPr>
          <p:nvPr/>
        </p:nvGrpSpPr>
        <p:grpSpPr bwMode="auto">
          <a:xfrm>
            <a:off x="1943100" y="2451100"/>
            <a:ext cx="73025" cy="73025"/>
            <a:chOff x="1292" y="2205"/>
            <a:chExt cx="46" cy="46"/>
          </a:xfrm>
        </p:grpSpPr>
        <p:sp>
          <p:nvSpPr>
            <p:cNvPr id="46124" name="Line 12"/>
            <p:cNvSpPr>
              <a:spLocks noChangeShapeType="1"/>
            </p:cNvSpPr>
            <p:nvPr/>
          </p:nvSpPr>
          <p:spPr bwMode="auto">
            <a:xfrm>
              <a:off x="1292" y="2205"/>
              <a:ext cx="46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25" name="Line 13"/>
            <p:cNvSpPr>
              <a:spLocks noChangeShapeType="1"/>
            </p:cNvSpPr>
            <p:nvPr/>
          </p:nvSpPr>
          <p:spPr bwMode="auto">
            <a:xfrm flipH="1">
              <a:off x="1293" y="2205"/>
              <a:ext cx="45" cy="46"/>
            </a:xfrm>
            <a:prstGeom prst="line">
              <a:avLst/>
            </a:prstGeom>
            <a:noFill/>
            <a:ln w="25400" cap="sq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6092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7650" y="4683125"/>
            <a:ext cx="2562225" cy="1428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460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563283"/>
              </p:ext>
            </p:extLst>
          </p:nvPr>
        </p:nvGraphicFramePr>
        <p:xfrm>
          <a:off x="5935663" y="6153150"/>
          <a:ext cx="133667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9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5663" y="6153150"/>
                        <a:ext cx="1336675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4" name="Line 19"/>
          <p:cNvSpPr>
            <a:spLocks noChangeShapeType="1"/>
          </p:cNvSpPr>
          <p:nvPr/>
        </p:nvSpPr>
        <p:spPr bwMode="auto">
          <a:xfrm flipH="1">
            <a:off x="1727200" y="2630488"/>
            <a:ext cx="252413" cy="2017712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Rectangle 20"/>
          <p:cNvSpPr>
            <a:spLocks noChangeArrowheads="1"/>
          </p:cNvSpPr>
          <p:nvPr/>
        </p:nvSpPr>
        <p:spPr bwMode="auto">
          <a:xfrm>
            <a:off x="5632450" y="2046288"/>
            <a:ext cx="433388" cy="431800"/>
          </a:xfrm>
          <a:prstGeom prst="rect">
            <a:avLst/>
          </a:prstGeom>
          <a:noFill/>
          <a:ln w="254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096" name="Line 21"/>
          <p:cNvSpPr>
            <a:spLocks noChangeShapeType="1"/>
          </p:cNvSpPr>
          <p:nvPr/>
        </p:nvSpPr>
        <p:spPr bwMode="auto">
          <a:xfrm>
            <a:off x="5903913" y="2343150"/>
            <a:ext cx="612775" cy="2305050"/>
          </a:xfrm>
          <a:prstGeom prst="line">
            <a:avLst/>
          </a:prstGeom>
          <a:noFill/>
          <a:ln w="19050" cap="sq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Oval 22"/>
          <p:cNvSpPr>
            <a:spLocks noChangeArrowheads="1"/>
          </p:cNvSpPr>
          <p:nvPr/>
        </p:nvSpPr>
        <p:spPr bwMode="auto">
          <a:xfrm>
            <a:off x="1511300" y="51149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098" name="Oval 23"/>
          <p:cNvSpPr>
            <a:spLocks noChangeArrowheads="1"/>
          </p:cNvSpPr>
          <p:nvPr/>
        </p:nvSpPr>
        <p:spPr bwMode="auto">
          <a:xfrm>
            <a:off x="5534025" y="56467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099" name="Oval 24"/>
          <p:cNvSpPr>
            <a:spLocks noChangeArrowheads="1"/>
          </p:cNvSpPr>
          <p:nvPr/>
        </p:nvSpPr>
        <p:spPr bwMode="auto">
          <a:xfrm>
            <a:off x="1584325" y="48990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0" name="Oval 25"/>
          <p:cNvSpPr>
            <a:spLocks noChangeArrowheads="1"/>
          </p:cNvSpPr>
          <p:nvPr/>
        </p:nvSpPr>
        <p:spPr bwMode="auto">
          <a:xfrm>
            <a:off x="5651500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1" name="Oval 26"/>
          <p:cNvSpPr>
            <a:spLocks noChangeArrowheads="1"/>
          </p:cNvSpPr>
          <p:nvPr/>
        </p:nvSpPr>
        <p:spPr bwMode="auto">
          <a:xfrm>
            <a:off x="1727200" y="47450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2" name="Oval 27"/>
          <p:cNvSpPr>
            <a:spLocks noChangeArrowheads="1"/>
          </p:cNvSpPr>
          <p:nvPr/>
        </p:nvSpPr>
        <p:spPr bwMode="auto">
          <a:xfrm>
            <a:off x="5795963" y="511492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3" name="Oval 28"/>
          <p:cNvSpPr>
            <a:spLocks noChangeArrowheads="1"/>
          </p:cNvSpPr>
          <p:nvPr/>
        </p:nvSpPr>
        <p:spPr bwMode="auto">
          <a:xfrm>
            <a:off x="5975350" y="49355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4" name="Oval 29"/>
          <p:cNvSpPr>
            <a:spLocks noChangeArrowheads="1"/>
          </p:cNvSpPr>
          <p:nvPr/>
        </p:nvSpPr>
        <p:spPr bwMode="auto">
          <a:xfrm>
            <a:off x="1906588" y="48466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5" name="Oval 30"/>
          <p:cNvSpPr>
            <a:spLocks noChangeArrowheads="1"/>
          </p:cNvSpPr>
          <p:nvPr/>
        </p:nvSpPr>
        <p:spPr bwMode="auto">
          <a:xfrm>
            <a:off x="2051050" y="5026025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6" name="Oval 31"/>
          <p:cNvSpPr>
            <a:spLocks noChangeArrowheads="1"/>
          </p:cNvSpPr>
          <p:nvPr/>
        </p:nvSpPr>
        <p:spPr bwMode="auto">
          <a:xfrm>
            <a:off x="2230438" y="5222875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7" name="Oval 32"/>
          <p:cNvSpPr>
            <a:spLocks noChangeArrowheads="1"/>
          </p:cNvSpPr>
          <p:nvPr/>
        </p:nvSpPr>
        <p:spPr bwMode="auto">
          <a:xfrm>
            <a:off x="2409825" y="536733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8" name="Oval 33"/>
          <p:cNvSpPr>
            <a:spLocks noChangeArrowheads="1"/>
          </p:cNvSpPr>
          <p:nvPr/>
        </p:nvSpPr>
        <p:spPr bwMode="auto">
          <a:xfrm>
            <a:off x="2590800" y="5475288"/>
            <a:ext cx="36513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09" name="Oval 34"/>
          <p:cNvSpPr>
            <a:spLocks noChangeArrowheads="1"/>
          </p:cNvSpPr>
          <p:nvPr/>
        </p:nvSpPr>
        <p:spPr bwMode="auto">
          <a:xfrm>
            <a:off x="2770188" y="55483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0" name="Oval 35"/>
          <p:cNvSpPr>
            <a:spLocks noChangeArrowheads="1"/>
          </p:cNvSpPr>
          <p:nvPr/>
        </p:nvSpPr>
        <p:spPr bwMode="auto">
          <a:xfrm>
            <a:off x="2949575" y="56007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1" name="Oval 36"/>
          <p:cNvSpPr>
            <a:spLocks noChangeArrowheads="1"/>
          </p:cNvSpPr>
          <p:nvPr/>
        </p:nvSpPr>
        <p:spPr bwMode="auto">
          <a:xfrm>
            <a:off x="3128963" y="565626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2" name="Oval 37"/>
          <p:cNvSpPr>
            <a:spLocks noChangeArrowheads="1"/>
          </p:cNvSpPr>
          <p:nvPr/>
        </p:nvSpPr>
        <p:spPr bwMode="auto">
          <a:xfrm>
            <a:off x="3308350" y="57086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3" name="Oval 38"/>
          <p:cNvSpPr>
            <a:spLocks noChangeArrowheads="1"/>
          </p:cNvSpPr>
          <p:nvPr/>
        </p:nvSpPr>
        <p:spPr bwMode="auto">
          <a:xfrm>
            <a:off x="3487738" y="57642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4" name="Oval 39"/>
          <p:cNvSpPr>
            <a:spLocks noChangeArrowheads="1"/>
          </p:cNvSpPr>
          <p:nvPr/>
        </p:nvSpPr>
        <p:spPr bwMode="auto">
          <a:xfrm>
            <a:off x="3667125" y="58356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5" name="Oval 40"/>
          <p:cNvSpPr>
            <a:spLocks noChangeArrowheads="1"/>
          </p:cNvSpPr>
          <p:nvPr/>
        </p:nvSpPr>
        <p:spPr bwMode="auto">
          <a:xfrm>
            <a:off x="6154738" y="4800600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6" name="Oval 41"/>
          <p:cNvSpPr>
            <a:spLocks noChangeArrowheads="1"/>
          </p:cNvSpPr>
          <p:nvPr/>
        </p:nvSpPr>
        <p:spPr bwMode="auto">
          <a:xfrm>
            <a:off x="6334125" y="47371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7" name="Oval 42"/>
          <p:cNvSpPr>
            <a:spLocks noChangeArrowheads="1"/>
          </p:cNvSpPr>
          <p:nvPr/>
        </p:nvSpPr>
        <p:spPr bwMode="auto">
          <a:xfrm>
            <a:off x="6513513" y="47196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8" name="Oval 43"/>
          <p:cNvSpPr>
            <a:spLocks noChangeArrowheads="1"/>
          </p:cNvSpPr>
          <p:nvPr/>
        </p:nvSpPr>
        <p:spPr bwMode="auto">
          <a:xfrm>
            <a:off x="6692900" y="47561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19" name="Oval 44"/>
          <p:cNvSpPr>
            <a:spLocks noChangeArrowheads="1"/>
          </p:cNvSpPr>
          <p:nvPr/>
        </p:nvSpPr>
        <p:spPr bwMode="auto">
          <a:xfrm>
            <a:off x="6872288" y="4800600"/>
            <a:ext cx="36512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20" name="Oval 45"/>
          <p:cNvSpPr>
            <a:spLocks noChangeArrowheads="1"/>
          </p:cNvSpPr>
          <p:nvPr/>
        </p:nvSpPr>
        <p:spPr bwMode="auto">
          <a:xfrm>
            <a:off x="7051675" y="486410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21" name="Oval 46"/>
          <p:cNvSpPr>
            <a:spLocks noChangeArrowheads="1"/>
          </p:cNvSpPr>
          <p:nvPr/>
        </p:nvSpPr>
        <p:spPr bwMode="auto">
          <a:xfrm>
            <a:off x="7231063" y="4935538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22" name="Oval 47"/>
          <p:cNvSpPr>
            <a:spLocks noChangeArrowheads="1"/>
          </p:cNvSpPr>
          <p:nvPr/>
        </p:nvSpPr>
        <p:spPr bwMode="auto">
          <a:xfrm>
            <a:off x="7410450" y="4997450"/>
            <a:ext cx="36513" cy="36513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46123" name="Oval 48"/>
          <p:cNvSpPr>
            <a:spLocks noChangeArrowheads="1"/>
          </p:cNvSpPr>
          <p:nvPr/>
        </p:nvSpPr>
        <p:spPr bwMode="auto">
          <a:xfrm>
            <a:off x="7589838" y="5053013"/>
            <a:ext cx="36512" cy="3651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What Is A Useful Signature Function?</a:t>
            </a:r>
            <a:endParaRPr lang="de-CH"/>
          </a:p>
        </p:txBody>
      </p:sp>
      <p:sp>
        <p:nvSpPr>
          <p:cNvPr id="47107" name="Content Placeholder 6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123950"/>
          </a:xfrm>
        </p:spPr>
        <p:txBody>
          <a:bodyPr/>
          <a:lstStyle/>
          <a:p>
            <a:pPr eaLnBrk="1" hangingPunct="1"/>
            <a:r>
              <a:rPr lang="en-US" dirty="0"/>
              <a:t>“Blob” detector </a:t>
            </a:r>
          </a:p>
          <a:p>
            <a:pPr lvl="1" eaLnBrk="1" hangingPunct="1"/>
            <a:r>
              <a:rPr lang="en-US" dirty="0"/>
              <a:t>Laplacian (2</a:t>
            </a:r>
            <a:r>
              <a:rPr lang="en-US" baseline="30000" dirty="0"/>
              <a:t>nd</a:t>
            </a:r>
            <a:r>
              <a:rPr lang="en-US" dirty="0"/>
              <a:t> derivative) of Gaussian (</a:t>
            </a:r>
            <a:r>
              <a:rPr lang="en-US" dirty="0" err="1"/>
              <a:t>LoG</a:t>
            </a:r>
            <a:r>
              <a:rPr lang="en-US" dirty="0"/>
              <a:t>)</a:t>
            </a:r>
            <a:endParaRPr lang="de-CH" dirty="0"/>
          </a:p>
        </p:txBody>
      </p:sp>
      <p:sp>
        <p:nvSpPr>
          <p:cNvPr id="348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50892" y="6529345"/>
            <a:ext cx="1524000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pic>
        <p:nvPicPr>
          <p:cNvPr id="47109" name="Picture 27" descr="c-enhedg-laplap"/>
          <p:cNvPicPr>
            <a:picLocks noChangeAspect="1" noChangeArrowheads="1"/>
          </p:cNvPicPr>
          <p:nvPr/>
        </p:nvPicPr>
        <p:blipFill>
          <a:blip r:embed="rId2" cstate="print"/>
          <a:srcRect t="21783"/>
          <a:stretch>
            <a:fillRect/>
          </a:stretch>
        </p:blipFill>
        <p:spPr bwMode="auto">
          <a:xfrm>
            <a:off x="1103313" y="2105025"/>
            <a:ext cx="1727200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27" descr="c-enhedg-laplap"/>
          <p:cNvPicPr>
            <a:picLocks noChangeAspect="1" noChangeArrowheads="1"/>
          </p:cNvPicPr>
          <p:nvPr/>
        </p:nvPicPr>
        <p:blipFill>
          <a:blip r:embed="rId2" cstate="print"/>
          <a:srcRect t="21783"/>
          <a:stretch>
            <a:fillRect/>
          </a:stretch>
        </p:blipFill>
        <p:spPr bwMode="auto">
          <a:xfrm>
            <a:off x="1581150" y="4514850"/>
            <a:ext cx="77152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27" descr="c-enhedg-laplap"/>
          <p:cNvPicPr>
            <a:picLocks noChangeAspect="1" noChangeArrowheads="1"/>
          </p:cNvPicPr>
          <p:nvPr/>
        </p:nvPicPr>
        <p:blipFill>
          <a:blip r:embed="rId3" cstate="print"/>
          <a:srcRect t="21783"/>
          <a:stretch>
            <a:fillRect/>
          </a:stretch>
        </p:blipFill>
        <p:spPr bwMode="auto">
          <a:xfrm>
            <a:off x="1736725" y="5318125"/>
            <a:ext cx="4603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Picture 27" descr="c-enhedg-laplap"/>
          <p:cNvPicPr>
            <a:picLocks noChangeAspect="1" noChangeArrowheads="1"/>
          </p:cNvPicPr>
          <p:nvPr/>
        </p:nvPicPr>
        <p:blipFill>
          <a:blip r:embed="rId2" cstate="print"/>
          <a:srcRect t="21783"/>
          <a:stretch>
            <a:fillRect/>
          </a:stretch>
        </p:blipFill>
        <p:spPr bwMode="auto">
          <a:xfrm>
            <a:off x="1290638" y="3346450"/>
            <a:ext cx="1352550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rot="5400000" flipH="1" flipV="1">
            <a:off x="1285876" y="3967162"/>
            <a:ext cx="3687762" cy="3651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111500" y="5829300"/>
            <a:ext cx="3833813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622675" y="6230938"/>
            <a:ext cx="146050" cy="14605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26" name="Oval 25"/>
          <p:cNvSpPr/>
          <p:nvPr/>
        </p:nvSpPr>
        <p:spPr>
          <a:xfrm>
            <a:off x="4648200" y="6084888"/>
            <a:ext cx="508000" cy="508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27" name="Oval 26"/>
          <p:cNvSpPr/>
          <p:nvPr/>
        </p:nvSpPr>
        <p:spPr>
          <a:xfrm>
            <a:off x="5922963" y="5902325"/>
            <a:ext cx="803275" cy="80327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29" name="Freeform 28"/>
          <p:cNvSpPr/>
          <p:nvPr/>
        </p:nvSpPr>
        <p:spPr>
          <a:xfrm>
            <a:off x="2308194" y="3711575"/>
            <a:ext cx="3322683" cy="582982"/>
          </a:xfrm>
          <a:custGeom>
            <a:avLst/>
            <a:gdLst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241778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578270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02728"/>
              <a:gd name="connsiteX1" fmla="*/ 699911 w 2957689"/>
              <a:gd name="connsiteY1" fmla="*/ 557573 h 602728"/>
              <a:gd name="connsiteX2" fmla="*/ 1027289 w 2957689"/>
              <a:gd name="connsiteY2" fmla="*/ 15706 h 602728"/>
              <a:gd name="connsiteX3" fmla="*/ 1215083 w 2957689"/>
              <a:gd name="connsiteY3" fmla="*/ 463336 h 602728"/>
              <a:gd name="connsiteX4" fmla="*/ 1578270 w 2957689"/>
              <a:gd name="connsiteY4" fmla="*/ 501129 h 602728"/>
              <a:gd name="connsiteX5" fmla="*/ 2957689 w 2957689"/>
              <a:gd name="connsiteY5" fmla="*/ 489840 h 602728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615301 h 676133"/>
              <a:gd name="connsiteX1" fmla="*/ 699911 w 2957689"/>
              <a:gd name="connsiteY1" fmla="*/ 615301 h 676133"/>
              <a:gd name="connsiteX2" fmla="*/ 1027289 w 2957689"/>
              <a:gd name="connsiteY2" fmla="*/ 73434 h 676133"/>
              <a:gd name="connsiteX3" fmla="*/ 1215083 w 2957689"/>
              <a:gd name="connsiteY3" fmla="*/ 663894 h 676133"/>
              <a:gd name="connsiteX4" fmla="*/ 1457442 w 2957689"/>
              <a:gd name="connsiteY4" fmla="*/ 0 h 676133"/>
              <a:gd name="connsiteX5" fmla="*/ 1578270 w 2957689"/>
              <a:gd name="connsiteY5" fmla="*/ 558857 h 676133"/>
              <a:gd name="connsiteX6" fmla="*/ 2957689 w 2957689"/>
              <a:gd name="connsiteY6" fmla="*/ 547568 h 676133"/>
              <a:gd name="connsiteX0" fmla="*/ 0 w 2957689"/>
              <a:gd name="connsiteY0" fmla="*/ 696205 h 736612"/>
              <a:gd name="connsiteX1" fmla="*/ 699911 w 2957689"/>
              <a:gd name="connsiteY1" fmla="*/ 696205 h 736612"/>
              <a:gd name="connsiteX2" fmla="*/ 1027289 w 2957689"/>
              <a:gd name="connsiteY2" fmla="*/ 154338 h 736612"/>
              <a:gd name="connsiteX3" fmla="*/ 1457442 w 2957689"/>
              <a:gd name="connsiteY3" fmla="*/ 80904 h 736612"/>
              <a:gd name="connsiteX4" fmla="*/ 1578270 w 2957689"/>
              <a:gd name="connsiteY4" fmla="*/ 639761 h 736612"/>
              <a:gd name="connsiteX5" fmla="*/ 2957689 w 2957689"/>
              <a:gd name="connsiteY5" fmla="*/ 628472 h 736612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02151"/>
              <a:gd name="connsiteX1" fmla="*/ 699911 w 2957689"/>
              <a:gd name="connsiteY1" fmla="*/ 548319 h 602151"/>
              <a:gd name="connsiteX2" fmla="*/ 1027289 w 2957689"/>
              <a:gd name="connsiteY2" fmla="*/ 6452 h 602151"/>
              <a:gd name="connsiteX3" fmla="*/ 1282752 w 2957689"/>
              <a:gd name="connsiteY3" fmla="*/ 587030 h 602151"/>
              <a:gd name="connsiteX4" fmla="*/ 1578270 w 2957689"/>
              <a:gd name="connsiteY4" fmla="*/ 491875 h 602151"/>
              <a:gd name="connsiteX5" fmla="*/ 2957689 w 2957689"/>
              <a:gd name="connsiteY5" fmla="*/ 480586 h 602151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062988 w 2957689"/>
              <a:gd name="connsiteY5" fmla="*/ 490855 h 588726"/>
              <a:gd name="connsiteX6" fmla="*/ 2957689 w 2957689"/>
              <a:gd name="connsiteY6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623416 h 666052"/>
              <a:gd name="connsiteX0" fmla="*/ 0 w 2957689"/>
              <a:gd name="connsiteY0" fmla="*/ 960932 h 1078665"/>
              <a:gd name="connsiteX1" fmla="*/ 699911 w 2957689"/>
              <a:gd name="connsiteY1" fmla="*/ 960932 h 1078665"/>
              <a:gd name="connsiteX2" fmla="*/ 1027289 w 2957689"/>
              <a:gd name="connsiteY2" fmla="*/ 419065 h 1078665"/>
              <a:gd name="connsiteX3" fmla="*/ 1282752 w 2957689"/>
              <a:gd name="connsiteY3" fmla="*/ 999643 h 1078665"/>
              <a:gd name="connsiteX4" fmla="*/ 2957689 w 2957689"/>
              <a:gd name="connsiteY4" fmla="*/ 10443 h 1078665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580459 h 666052"/>
              <a:gd name="connsiteX0" fmla="*/ 0 w 2957689"/>
              <a:gd name="connsiteY0" fmla="*/ 739162 h 779569"/>
              <a:gd name="connsiteX1" fmla="*/ 699911 w 2957689"/>
              <a:gd name="connsiteY1" fmla="*/ 739162 h 779569"/>
              <a:gd name="connsiteX2" fmla="*/ 1027289 w 2957689"/>
              <a:gd name="connsiteY2" fmla="*/ 197295 h 779569"/>
              <a:gd name="connsiteX3" fmla="*/ 1282752 w 2957689"/>
              <a:gd name="connsiteY3" fmla="*/ 80904 h 779569"/>
              <a:gd name="connsiteX4" fmla="*/ 2957689 w 2957689"/>
              <a:gd name="connsiteY4" fmla="*/ 771302 h 779569"/>
              <a:gd name="connsiteX0" fmla="*/ 0 w 2957689"/>
              <a:gd name="connsiteY0" fmla="*/ 542575 h 617351"/>
              <a:gd name="connsiteX1" fmla="*/ 699911 w 2957689"/>
              <a:gd name="connsiteY1" fmla="*/ 542575 h 617351"/>
              <a:gd name="connsiteX2" fmla="*/ 1027289 w 2957689"/>
              <a:gd name="connsiteY2" fmla="*/ 708 h 617351"/>
              <a:gd name="connsiteX3" fmla="*/ 1282752 w 2957689"/>
              <a:gd name="connsiteY3" fmla="*/ 538329 h 617351"/>
              <a:gd name="connsiteX4" fmla="*/ 2957689 w 2957689"/>
              <a:gd name="connsiteY4" fmla="*/ 574715 h 617351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206363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2524841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2139370 w 2957689"/>
              <a:gd name="connsiteY2" fmla="*/ 708 h 582982"/>
              <a:gd name="connsiteX3" fmla="*/ 2524841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974502 w 2957689"/>
              <a:gd name="connsiteY1" fmla="*/ 542575 h 582982"/>
              <a:gd name="connsiteX2" fmla="*/ 2139370 w 2957689"/>
              <a:gd name="connsiteY2" fmla="*/ 708 h 582982"/>
              <a:gd name="connsiteX3" fmla="*/ 2524841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974502 w 2957689"/>
              <a:gd name="connsiteY1" fmla="*/ 542575 h 582982"/>
              <a:gd name="connsiteX2" fmla="*/ 2276388 w 2957689"/>
              <a:gd name="connsiteY2" fmla="*/ 708 h 582982"/>
              <a:gd name="connsiteX3" fmla="*/ 2524841 w 2957689"/>
              <a:gd name="connsiteY3" fmla="*/ 538329 h 582982"/>
              <a:gd name="connsiteX4" fmla="*/ 2957689 w 2957689"/>
              <a:gd name="connsiteY4" fmla="*/ 531758 h 58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7689" h="582982">
                <a:moveTo>
                  <a:pt x="0" y="542575"/>
                </a:moveTo>
                <a:lnTo>
                  <a:pt x="1974502" y="542575"/>
                </a:lnTo>
                <a:cubicBezTo>
                  <a:pt x="2156302" y="582982"/>
                  <a:pt x="2184665" y="1416"/>
                  <a:pt x="2276388" y="708"/>
                </a:cubicBezTo>
                <a:cubicBezTo>
                  <a:pt x="2368111" y="0"/>
                  <a:pt x="2433011" y="457425"/>
                  <a:pt x="2524841" y="538329"/>
                </a:cubicBezTo>
                <a:lnTo>
                  <a:pt x="2957689" y="531758"/>
                </a:lnTo>
              </a:path>
            </a:pathLst>
          </a:custGeom>
          <a:ln w="25400">
            <a:solidFill>
              <a:srgbClr val="FF0000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34" name="Freeform 33"/>
          <p:cNvSpPr/>
          <p:nvPr/>
        </p:nvSpPr>
        <p:spPr>
          <a:xfrm>
            <a:off x="3506775" y="3711575"/>
            <a:ext cx="3322683" cy="582982"/>
          </a:xfrm>
          <a:custGeom>
            <a:avLst/>
            <a:gdLst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241778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578270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02728"/>
              <a:gd name="connsiteX1" fmla="*/ 699911 w 2957689"/>
              <a:gd name="connsiteY1" fmla="*/ 557573 h 602728"/>
              <a:gd name="connsiteX2" fmla="*/ 1027289 w 2957689"/>
              <a:gd name="connsiteY2" fmla="*/ 15706 h 602728"/>
              <a:gd name="connsiteX3" fmla="*/ 1215083 w 2957689"/>
              <a:gd name="connsiteY3" fmla="*/ 463336 h 602728"/>
              <a:gd name="connsiteX4" fmla="*/ 1578270 w 2957689"/>
              <a:gd name="connsiteY4" fmla="*/ 501129 h 602728"/>
              <a:gd name="connsiteX5" fmla="*/ 2957689 w 2957689"/>
              <a:gd name="connsiteY5" fmla="*/ 489840 h 602728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615301 h 676133"/>
              <a:gd name="connsiteX1" fmla="*/ 699911 w 2957689"/>
              <a:gd name="connsiteY1" fmla="*/ 615301 h 676133"/>
              <a:gd name="connsiteX2" fmla="*/ 1027289 w 2957689"/>
              <a:gd name="connsiteY2" fmla="*/ 73434 h 676133"/>
              <a:gd name="connsiteX3" fmla="*/ 1215083 w 2957689"/>
              <a:gd name="connsiteY3" fmla="*/ 663894 h 676133"/>
              <a:gd name="connsiteX4" fmla="*/ 1457442 w 2957689"/>
              <a:gd name="connsiteY4" fmla="*/ 0 h 676133"/>
              <a:gd name="connsiteX5" fmla="*/ 1578270 w 2957689"/>
              <a:gd name="connsiteY5" fmla="*/ 558857 h 676133"/>
              <a:gd name="connsiteX6" fmla="*/ 2957689 w 2957689"/>
              <a:gd name="connsiteY6" fmla="*/ 547568 h 676133"/>
              <a:gd name="connsiteX0" fmla="*/ 0 w 2957689"/>
              <a:gd name="connsiteY0" fmla="*/ 696205 h 736612"/>
              <a:gd name="connsiteX1" fmla="*/ 699911 w 2957689"/>
              <a:gd name="connsiteY1" fmla="*/ 696205 h 736612"/>
              <a:gd name="connsiteX2" fmla="*/ 1027289 w 2957689"/>
              <a:gd name="connsiteY2" fmla="*/ 154338 h 736612"/>
              <a:gd name="connsiteX3" fmla="*/ 1457442 w 2957689"/>
              <a:gd name="connsiteY3" fmla="*/ 80904 h 736612"/>
              <a:gd name="connsiteX4" fmla="*/ 1578270 w 2957689"/>
              <a:gd name="connsiteY4" fmla="*/ 639761 h 736612"/>
              <a:gd name="connsiteX5" fmla="*/ 2957689 w 2957689"/>
              <a:gd name="connsiteY5" fmla="*/ 628472 h 736612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02151"/>
              <a:gd name="connsiteX1" fmla="*/ 699911 w 2957689"/>
              <a:gd name="connsiteY1" fmla="*/ 548319 h 602151"/>
              <a:gd name="connsiteX2" fmla="*/ 1027289 w 2957689"/>
              <a:gd name="connsiteY2" fmla="*/ 6452 h 602151"/>
              <a:gd name="connsiteX3" fmla="*/ 1282752 w 2957689"/>
              <a:gd name="connsiteY3" fmla="*/ 587030 h 602151"/>
              <a:gd name="connsiteX4" fmla="*/ 1578270 w 2957689"/>
              <a:gd name="connsiteY4" fmla="*/ 491875 h 602151"/>
              <a:gd name="connsiteX5" fmla="*/ 2957689 w 2957689"/>
              <a:gd name="connsiteY5" fmla="*/ 480586 h 602151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062988 w 2957689"/>
              <a:gd name="connsiteY5" fmla="*/ 490855 h 588726"/>
              <a:gd name="connsiteX6" fmla="*/ 2957689 w 2957689"/>
              <a:gd name="connsiteY6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623416 h 666052"/>
              <a:gd name="connsiteX0" fmla="*/ 0 w 2957689"/>
              <a:gd name="connsiteY0" fmla="*/ 960932 h 1078665"/>
              <a:gd name="connsiteX1" fmla="*/ 699911 w 2957689"/>
              <a:gd name="connsiteY1" fmla="*/ 960932 h 1078665"/>
              <a:gd name="connsiteX2" fmla="*/ 1027289 w 2957689"/>
              <a:gd name="connsiteY2" fmla="*/ 419065 h 1078665"/>
              <a:gd name="connsiteX3" fmla="*/ 1282752 w 2957689"/>
              <a:gd name="connsiteY3" fmla="*/ 999643 h 1078665"/>
              <a:gd name="connsiteX4" fmla="*/ 2957689 w 2957689"/>
              <a:gd name="connsiteY4" fmla="*/ 10443 h 1078665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580459 h 666052"/>
              <a:gd name="connsiteX0" fmla="*/ 0 w 2957689"/>
              <a:gd name="connsiteY0" fmla="*/ 739162 h 779569"/>
              <a:gd name="connsiteX1" fmla="*/ 699911 w 2957689"/>
              <a:gd name="connsiteY1" fmla="*/ 739162 h 779569"/>
              <a:gd name="connsiteX2" fmla="*/ 1027289 w 2957689"/>
              <a:gd name="connsiteY2" fmla="*/ 197295 h 779569"/>
              <a:gd name="connsiteX3" fmla="*/ 1282752 w 2957689"/>
              <a:gd name="connsiteY3" fmla="*/ 80904 h 779569"/>
              <a:gd name="connsiteX4" fmla="*/ 2957689 w 2957689"/>
              <a:gd name="connsiteY4" fmla="*/ 771302 h 779569"/>
              <a:gd name="connsiteX0" fmla="*/ 0 w 2957689"/>
              <a:gd name="connsiteY0" fmla="*/ 542575 h 617351"/>
              <a:gd name="connsiteX1" fmla="*/ 699911 w 2957689"/>
              <a:gd name="connsiteY1" fmla="*/ 542575 h 617351"/>
              <a:gd name="connsiteX2" fmla="*/ 1027289 w 2957689"/>
              <a:gd name="connsiteY2" fmla="*/ 708 h 617351"/>
              <a:gd name="connsiteX3" fmla="*/ 1282752 w 2957689"/>
              <a:gd name="connsiteY3" fmla="*/ 538329 h 617351"/>
              <a:gd name="connsiteX4" fmla="*/ 2957689 w 2957689"/>
              <a:gd name="connsiteY4" fmla="*/ 574715 h 617351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206363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836930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836930 w 2957689"/>
              <a:gd name="connsiteY1" fmla="*/ 542575 h 582982"/>
              <a:gd name="connsiteX2" fmla="*/ 1131805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836930 w 2957689"/>
              <a:gd name="connsiteY1" fmla="*/ 542575 h 582982"/>
              <a:gd name="connsiteX2" fmla="*/ 1131805 w 2957689"/>
              <a:gd name="connsiteY2" fmla="*/ 708 h 582982"/>
              <a:gd name="connsiteX3" fmla="*/ 1387268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836930 w 2957689"/>
              <a:gd name="connsiteY1" fmla="*/ 542575 h 582982"/>
              <a:gd name="connsiteX2" fmla="*/ 1131805 w 2957689"/>
              <a:gd name="connsiteY2" fmla="*/ 708 h 582982"/>
              <a:gd name="connsiteX3" fmla="*/ 1784303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836930 w 2957689"/>
              <a:gd name="connsiteY1" fmla="*/ 542575 h 582982"/>
              <a:gd name="connsiteX2" fmla="*/ 1463836 w 2957689"/>
              <a:gd name="connsiteY2" fmla="*/ 708 h 582982"/>
              <a:gd name="connsiteX3" fmla="*/ 1784303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168961 w 2957689"/>
              <a:gd name="connsiteY1" fmla="*/ 542575 h 582982"/>
              <a:gd name="connsiteX2" fmla="*/ 1463836 w 2957689"/>
              <a:gd name="connsiteY2" fmla="*/ 708 h 582982"/>
              <a:gd name="connsiteX3" fmla="*/ 1784303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168961 w 2957689"/>
              <a:gd name="connsiteY1" fmla="*/ 542575 h 582982"/>
              <a:gd name="connsiteX2" fmla="*/ 1503348 w 2957689"/>
              <a:gd name="connsiteY2" fmla="*/ 708 h 582982"/>
              <a:gd name="connsiteX3" fmla="*/ 1784303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168961 w 2957689"/>
              <a:gd name="connsiteY1" fmla="*/ 542575 h 582982"/>
              <a:gd name="connsiteX2" fmla="*/ 1542860 w 2957689"/>
              <a:gd name="connsiteY2" fmla="*/ 708 h 582982"/>
              <a:gd name="connsiteX3" fmla="*/ 1784303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1168961 w 2957689"/>
              <a:gd name="connsiteY1" fmla="*/ 542575 h 582982"/>
              <a:gd name="connsiteX2" fmla="*/ 1542860 w 2957689"/>
              <a:gd name="connsiteY2" fmla="*/ 708 h 582982"/>
              <a:gd name="connsiteX3" fmla="*/ 1823815 w 2957689"/>
              <a:gd name="connsiteY3" fmla="*/ 538329 h 582982"/>
              <a:gd name="connsiteX4" fmla="*/ 2957689 w 2957689"/>
              <a:gd name="connsiteY4" fmla="*/ 531758 h 58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7689" h="582982">
                <a:moveTo>
                  <a:pt x="0" y="542575"/>
                </a:moveTo>
                <a:lnTo>
                  <a:pt x="1168961" y="542575"/>
                </a:lnTo>
                <a:cubicBezTo>
                  <a:pt x="1350761" y="582982"/>
                  <a:pt x="1433718" y="1416"/>
                  <a:pt x="1542860" y="708"/>
                </a:cubicBezTo>
                <a:cubicBezTo>
                  <a:pt x="1652002" y="0"/>
                  <a:pt x="1731985" y="457425"/>
                  <a:pt x="1823815" y="538329"/>
                </a:cubicBezTo>
                <a:lnTo>
                  <a:pt x="2957689" y="531758"/>
                </a:lnTo>
              </a:path>
            </a:pathLst>
          </a:custGeom>
          <a:ln w="25400">
            <a:solidFill>
              <a:srgbClr val="FF0000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35" name="Freeform 34"/>
          <p:cNvSpPr/>
          <p:nvPr/>
        </p:nvSpPr>
        <p:spPr>
          <a:xfrm>
            <a:off x="4900617" y="3711575"/>
            <a:ext cx="3322683" cy="582982"/>
          </a:xfrm>
          <a:custGeom>
            <a:avLst/>
            <a:gdLst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51274 h 641585"/>
              <a:gd name="connsiteX1" fmla="*/ 699911 w 2957689"/>
              <a:gd name="connsiteY1" fmla="*/ 551274 h 641585"/>
              <a:gd name="connsiteX2" fmla="*/ 1027289 w 2957689"/>
              <a:gd name="connsiteY2" fmla="*/ 9407 h 641585"/>
              <a:gd name="connsiteX3" fmla="*/ 1241778 w 2957689"/>
              <a:gd name="connsiteY3" fmla="*/ 494830 h 641585"/>
              <a:gd name="connsiteX4" fmla="*/ 2957689 w 2957689"/>
              <a:gd name="connsiteY4" fmla="*/ 483541 h 641585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241778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81378 h 671689"/>
              <a:gd name="connsiteX1" fmla="*/ 699911 w 2957689"/>
              <a:gd name="connsiteY1" fmla="*/ 581378 h 671689"/>
              <a:gd name="connsiteX2" fmla="*/ 1027289 w 2957689"/>
              <a:gd name="connsiteY2" fmla="*/ 39511 h 671689"/>
              <a:gd name="connsiteX3" fmla="*/ 1215083 w 2957689"/>
              <a:gd name="connsiteY3" fmla="*/ 344311 h 671689"/>
              <a:gd name="connsiteX4" fmla="*/ 1578270 w 2957689"/>
              <a:gd name="connsiteY4" fmla="*/ 524934 h 671689"/>
              <a:gd name="connsiteX5" fmla="*/ 2957689 w 2957689"/>
              <a:gd name="connsiteY5" fmla="*/ 513645 h 671689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47884"/>
              <a:gd name="connsiteX1" fmla="*/ 699911 w 2957689"/>
              <a:gd name="connsiteY1" fmla="*/ 557573 h 647884"/>
              <a:gd name="connsiteX2" fmla="*/ 1027289 w 2957689"/>
              <a:gd name="connsiteY2" fmla="*/ 15706 h 647884"/>
              <a:gd name="connsiteX3" fmla="*/ 1215083 w 2957689"/>
              <a:gd name="connsiteY3" fmla="*/ 463336 h 647884"/>
              <a:gd name="connsiteX4" fmla="*/ 1578270 w 2957689"/>
              <a:gd name="connsiteY4" fmla="*/ 501129 h 647884"/>
              <a:gd name="connsiteX5" fmla="*/ 2957689 w 2957689"/>
              <a:gd name="connsiteY5" fmla="*/ 489840 h 647884"/>
              <a:gd name="connsiteX0" fmla="*/ 0 w 2957689"/>
              <a:gd name="connsiteY0" fmla="*/ 557573 h 602728"/>
              <a:gd name="connsiteX1" fmla="*/ 699911 w 2957689"/>
              <a:gd name="connsiteY1" fmla="*/ 557573 h 602728"/>
              <a:gd name="connsiteX2" fmla="*/ 1027289 w 2957689"/>
              <a:gd name="connsiteY2" fmla="*/ 15706 h 602728"/>
              <a:gd name="connsiteX3" fmla="*/ 1215083 w 2957689"/>
              <a:gd name="connsiteY3" fmla="*/ 463336 h 602728"/>
              <a:gd name="connsiteX4" fmla="*/ 1578270 w 2957689"/>
              <a:gd name="connsiteY4" fmla="*/ 501129 h 602728"/>
              <a:gd name="connsiteX5" fmla="*/ 2957689 w 2957689"/>
              <a:gd name="connsiteY5" fmla="*/ 489840 h 602728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57573 h 597980"/>
              <a:gd name="connsiteX1" fmla="*/ 699911 w 2957689"/>
              <a:gd name="connsiteY1" fmla="*/ 557573 h 597980"/>
              <a:gd name="connsiteX2" fmla="*/ 1027289 w 2957689"/>
              <a:gd name="connsiteY2" fmla="*/ 15706 h 597980"/>
              <a:gd name="connsiteX3" fmla="*/ 1215083 w 2957689"/>
              <a:gd name="connsiteY3" fmla="*/ 463336 h 597980"/>
              <a:gd name="connsiteX4" fmla="*/ 1578270 w 2957689"/>
              <a:gd name="connsiteY4" fmla="*/ 501129 h 597980"/>
              <a:gd name="connsiteX5" fmla="*/ 2957689 w 2957689"/>
              <a:gd name="connsiteY5" fmla="*/ 489840 h 597980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598559"/>
              <a:gd name="connsiteX1" fmla="*/ 699911 w 2957689"/>
              <a:gd name="connsiteY1" fmla="*/ 549966 h 598559"/>
              <a:gd name="connsiteX2" fmla="*/ 1027289 w 2957689"/>
              <a:gd name="connsiteY2" fmla="*/ 8099 h 598559"/>
              <a:gd name="connsiteX3" fmla="*/ 1215083 w 2957689"/>
              <a:gd name="connsiteY3" fmla="*/ 598559 h 598559"/>
              <a:gd name="connsiteX4" fmla="*/ 1578270 w 2957689"/>
              <a:gd name="connsiteY4" fmla="*/ 493522 h 598559"/>
              <a:gd name="connsiteX5" fmla="*/ 2957689 w 2957689"/>
              <a:gd name="connsiteY5" fmla="*/ 482233 h 598559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549966 h 696396"/>
              <a:gd name="connsiteX1" fmla="*/ 699911 w 2957689"/>
              <a:gd name="connsiteY1" fmla="*/ 549966 h 696396"/>
              <a:gd name="connsiteX2" fmla="*/ 1027289 w 2957689"/>
              <a:gd name="connsiteY2" fmla="*/ 8099 h 696396"/>
              <a:gd name="connsiteX3" fmla="*/ 1215083 w 2957689"/>
              <a:gd name="connsiteY3" fmla="*/ 598559 h 696396"/>
              <a:gd name="connsiteX4" fmla="*/ 1230489 w 2957689"/>
              <a:gd name="connsiteY4" fmla="*/ 595121 h 696396"/>
              <a:gd name="connsiteX5" fmla="*/ 1578270 w 2957689"/>
              <a:gd name="connsiteY5" fmla="*/ 493522 h 696396"/>
              <a:gd name="connsiteX6" fmla="*/ 2957689 w 2957689"/>
              <a:gd name="connsiteY6" fmla="*/ 482233 h 696396"/>
              <a:gd name="connsiteX0" fmla="*/ 0 w 2957689"/>
              <a:gd name="connsiteY0" fmla="*/ 615301 h 676133"/>
              <a:gd name="connsiteX1" fmla="*/ 699911 w 2957689"/>
              <a:gd name="connsiteY1" fmla="*/ 615301 h 676133"/>
              <a:gd name="connsiteX2" fmla="*/ 1027289 w 2957689"/>
              <a:gd name="connsiteY2" fmla="*/ 73434 h 676133"/>
              <a:gd name="connsiteX3" fmla="*/ 1215083 w 2957689"/>
              <a:gd name="connsiteY3" fmla="*/ 663894 h 676133"/>
              <a:gd name="connsiteX4" fmla="*/ 1457442 w 2957689"/>
              <a:gd name="connsiteY4" fmla="*/ 0 h 676133"/>
              <a:gd name="connsiteX5" fmla="*/ 1578270 w 2957689"/>
              <a:gd name="connsiteY5" fmla="*/ 558857 h 676133"/>
              <a:gd name="connsiteX6" fmla="*/ 2957689 w 2957689"/>
              <a:gd name="connsiteY6" fmla="*/ 547568 h 676133"/>
              <a:gd name="connsiteX0" fmla="*/ 0 w 2957689"/>
              <a:gd name="connsiteY0" fmla="*/ 696205 h 736612"/>
              <a:gd name="connsiteX1" fmla="*/ 699911 w 2957689"/>
              <a:gd name="connsiteY1" fmla="*/ 696205 h 736612"/>
              <a:gd name="connsiteX2" fmla="*/ 1027289 w 2957689"/>
              <a:gd name="connsiteY2" fmla="*/ 154338 h 736612"/>
              <a:gd name="connsiteX3" fmla="*/ 1457442 w 2957689"/>
              <a:gd name="connsiteY3" fmla="*/ 80904 h 736612"/>
              <a:gd name="connsiteX4" fmla="*/ 1578270 w 2957689"/>
              <a:gd name="connsiteY4" fmla="*/ 639761 h 736612"/>
              <a:gd name="connsiteX5" fmla="*/ 2957689 w 2957689"/>
              <a:gd name="connsiteY5" fmla="*/ 628472 h 736612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67934"/>
              <a:gd name="connsiteX1" fmla="*/ 699911 w 2957689"/>
              <a:gd name="connsiteY1" fmla="*/ 548319 h 667934"/>
              <a:gd name="connsiteX2" fmla="*/ 1027289 w 2957689"/>
              <a:gd name="connsiteY2" fmla="*/ 6452 h 667934"/>
              <a:gd name="connsiteX3" fmla="*/ 1282752 w 2957689"/>
              <a:gd name="connsiteY3" fmla="*/ 587030 h 667934"/>
              <a:gd name="connsiteX4" fmla="*/ 1578270 w 2957689"/>
              <a:gd name="connsiteY4" fmla="*/ 491875 h 667934"/>
              <a:gd name="connsiteX5" fmla="*/ 2957689 w 2957689"/>
              <a:gd name="connsiteY5" fmla="*/ 480586 h 667934"/>
              <a:gd name="connsiteX0" fmla="*/ 0 w 2957689"/>
              <a:gd name="connsiteY0" fmla="*/ 548319 h 602151"/>
              <a:gd name="connsiteX1" fmla="*/ 699911 w 2957689"/>
              <a:gd name="connsiteY1" fmla="*/ 548319 h 602151"/>
              <a:gd name="connsiteX2" fmla="*/ 1027289 w 2957689"/>
              <a:gd name="connsiteY2" fmla="*/ 6452 h 602151"/>
              <a:gd name="connsiteX3" fmla="*/ 1282752 w 2957689"/>
              <a:gd name="connsiteY3" fmla="*/ 587030 h 602151"/>
              <a:gd name="connsiteX4" fmla="*/ 1578270 w 2957689"/>
              <a:gd name="connsiteY4" fmla="*/ 491875 h 602151"/>
              <a:gd name="connsiteX5" fmla="*/ 2957689 w 2957689"/>
              <a:gd name="connsiteY5" fmla="*/ 480586 h 602151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062988 w 2957689"/>
              <a:gd name="connsiteY5" fmla="*/ 490855 h 588726"/>
              <a:gd name="connsiteX6" fmla="*/ 2957689 w 2957689"/>
              <a:gd name="connsiteY6" fmla="*/ 480586 h 588726"/>
              <a:gd name="connsiteX0" fmla="*/ 0 w 2957689"/>
              <a:gd name="connsiteY0" fmla="*/ 548319 h 588726"/>
              <a:gd name="connsiteX1" fmla="*/ 699911 w 2957689"/>
              <a:gd name="connsiteY1" fmla="*/ 548319 h 588726"/>
              <a:gd name="connsiteX2" fmla="*/ 1027289 w 2957689"/>
              <a:gd name="connsiteY2" fmla="*/ 6452 h 588726"/>
              <a:gd name="connsiteX3" fmla="*/ 1282752 w 2957689"/>
              <a:gd name="connsiteY3" fmla="*/ 587030 h 588726"/>
              <a:gd name="connsiteX4" fmla="*/ 1578270 w 2957689"/>
              <a:gd name="connsiteY4" fmla="*/ 491875 h 588726"/>
              <a:gd name="connsiteX5" fmla="*/ 2957689 w 2957689"/>
              <a:gd name="connsiteY5" fmla="*/ 480586 h 588726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480586 h 666052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623416 h 666052"/>
              <a:gd name="connsiteX0" fmla="*/ 0 w 2957689"/>
              <a:gd name="connsiteY0" fmla="*/ 960932 h 1078665"/>
              <a:gd name="connsiteX1" fmla="*/ 699911 w 2957689"/>
              <a:gd name="connsiteY1" fmla="*/ 960932 h 1078665"/>
              <a:gd name="connsiteX2" fmla="*/ 1027289 w 2957689"/>
              <a:gd name="connsiteY2" fmla="*/ 419065 h 1078665"/>
              <a:gd name="connsiteX3" fmla="*/ 1282752 w 2957689"/>
              <a:gd name="connsiteY3" fmla="*/ 999643 h 1078665"/>
              <a:gd name="connsiteX4" fmla="*/ 2957689 w 2957689"/>
              <a:gd name="connsiteY4" fmla="*/ 10443 h 1078665"/>
              <a:gd name="connsiteX0" fmla="*/ 0 w 2957689"/>
              <a:gd name="connsiteY0" fmla="*/ 548319 h 666052"/>
              <a:gd name="connsiteX1" fmla="*/ 699911 w 2957689"/>
              <a:gd name="connsiteY1" fmla="*/ 548319 h 666052"/>
              <a:gd name="connsiteX2" fmla="*/ 1027289 w 2957689"/>
              <a:gd name="connsiteY2" fmla="*/ 6452 h 666052"/>
              <a:gd name="connsiteX3" fmla="*/ 1282752 w 2957689"/>
              <a:gd name="connsiteY3" fmla="*/ 587030 h 666052"/>
              <a:gd name="connsiteX4" fmla="*/ 2957689 w 2957689"/>
              <a:gd name="connsiteY4" fmla="*/ 580459 h 666052"/>
              <a:gd name="connsiteX0" fmla="*/ 0 w 2957689"/>
              <a:gd name="connsiteY0" fmla="*/ 739162 h 779569"/>
              <a:gd name="connsiteX1" fmla="*/ 699911 w 2957689"/>
              <a:gd name="connsiteY1" fmla="*/ 739162 h 779569"/>
              <a:gd name="connsiteX2" fmla="*/ 1027289 w 2957689"/>
              <a:gd name="connsiteY2" fmla="*/ 197295 h 779569"/>
              <a:gd name="connsiteX3" fmla="*/ 1282752 w 2957689"/>
              <a:gd name="connsiteY3" fmla="*/ 80904 h 779569"/>
              <a:gd name="connsiteX4" fmla="*/ 2957689 w 2957689"/>
              <a:gd name="connsiteY4" fmla="*/ 771302 h 779569"/>
              <a:gd name="connsiteX0" fmla="*/ 0 w 2957689"/>
              <a:gd name="connsiteY0" fmla="*/ 542575 h 617351"/>
              <a:gd name="connsiteX1" fmla="*/ 699911 w 2957689"/>
              <a:gd name="connsiteY1" fmla="*/ 542575 h 617351"/>
              <a:gd name="connsiteX2" fmla="*/ 1027289 w 2957689"/>
              <a:gd name="connsiteY2" fmla="*/ 708 h 617351"/>
              <a:gd name="connsiteX3" fmla="*/ 1282752 w 2957689"/>
              <a:gd name="connsiteY3" fmla="*/ 538329 h 617351"/>
              <a:gd name="connsiteX4" fmla="*/ 2957689 w 2957689"/>
              <a:gd name="connsiteY4" fmla="*/ 574715 h 617351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74715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206363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699911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1027289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1282752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867235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  <a:gd name="connsiteX0" fmla="*/ 0 w 2957689"/>
              <a:gd name="connsiteY0" fmla="*/ 542575 h 582982"/>
              <a:gd name="connsiteX1" fmla="*/ 219390 w 2957689"/>
              <a:gd name="connsiteY1" fmla="*/ 542575 h 582982"/>
              <a:gd name="connsiteX2" fmla="*/ 611772 w 2957689"/>
              <a:gd name="connsiteY2" fmla="*/ 708 h 582982"/>
              <a:gd name="connsiteX3" fmla="*/ 906747 w 2957689"/>
              <a:gd name="connsiteY3" fmla="*/ 538329 h 582982"/>
              <a:gd name="connsiteX4" fmla="*/ 2957689 w 2957689"/>
              <a:gd name="connsiteY4" fmla="*/ 531758 h 58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7689" h="582982">
                <a:moveTo>
                  <a:pt x="0" y="542575"/>
                </a:moveTo>
                <a:lnTo>
                  <a:pt x="219390" y="542575"/>
                </a:lnTo>
                <a:cubicBezTo>
                  <a:pt x="401190" y="582982"/>
                  <a:pt x="497213" y="1416"/>
                  <a:pt x="611772" y="708"/>
                </a:cubicBezTo>
                <a:cubicBezTo>
                  <a:pt x="726331" y="0"/>
                  <a:pt x="814917" y="457425"/>
                  <a:pt x="906747" y="538329"/>
                </a:cubicBezTo>
                <a:cubicBezTo>
                  <a:pt x="1008147" y="544063"/>
                  <a:pt x="2274042" y="533948"/>
                  <a:pt x="2957689" y="531758"/>
                </a:cubicBezTo>
              </a:path>
            </a:pathLst>
          </a:custGeom>
          <a:ln w="25400">
            <a:solidFill>
              <a:srgbClr val="FF0000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CH"/>
          </a:p>
        </p:txBody>
      </p:sp>
      <p:sp>
        <p:nvSpPr>
          <p:cNvPr id="2" name="TextBox 1"/>
          <p:cNvSpPr txBox="1"/>
          <p:nvPr/>
        </p:nvSpPr>
        <p:spPr>
          <a:xfrm>
            <a:off x="7162800" y="567848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blob size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2020064" y="231760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Scale space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Find local maxima in position-scale space</a:t>
            </a:r>
            <a:endParaRPr lang="de-CH" dirty="0"/>
          </a:p>
        </p:txBody>
      </p:sp>
      <p:sp>
        <p:nvSpPr>
          <p:cNvPr id="1639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840" y="654939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" y="3203575"/>
            <a:ext cx="1681163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463" y="5402263"/>
            <a:ext cx="1225550" cy="9588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463" y="4400550"/>
            <a:ext cx="1225550" cy="96043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3463" y="3417888"/>
            <a:ext cx="1225550" cy="9588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3463" y="2420938"/>
            <a:ext cx="1225550" cy="96043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43463" y="1436688"/>
            <a:ext cx="1225550" cy="96043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48148" name="Text Box 12"/>
          <p:cNvSpPr txBox="1">
            <a:spLocks noChangeArrowheads="1"/>
          </p:cNvSpPr>
          <p:nvPr/>
        </p:nvSpPr>
        <p:spPr bwMode="auto">
          <a:xfrm>
            <a:off x="4232275" y="5708650"/>
            <a:ext cx="43338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>
                <a:latin typeface="Symbol" pitchFamily="18" charset="2"/>
              </a:rPr>
              <a:t>s</a:t>
            </a:r>
            <a:endParaRPr lang="en-US" b="1" i="1">
              <a:latin typeface="Symbol" pitchFamily="18" charset="2"/>
            </a:endParaRPr>
          </a:p>
        </p:txBody>
      </p:sp>
      <p:sp>
        <p:nvSpPr>
          <p:cNvPr id="48149" name="Text Box 13"/>
          <p:cNvSpPr txBox="1">
            <a:spLocks noChangeArrowheads="1"/>
          </p:cNvSpPr>
          <p:nvPr/>
        </p:nvSpPr>
        <p:spPr bwMode="auto">
          <a:xfrm>
            <a:off x="4232275" y="4700588"/>
            <a:ext cx="43338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>
                <a:latin typeface="Symbol" pitchFamily="18" charset="2"/>
              </a:rPr>
              <a:t>s</a:t>
            </a:r>
            <a:r>
              <a:rPr lang="pl-PL" b="1" i="1" baseline="30000">
                <a:latin typeface="Symbol" pitchFamily="18" charset="2"/>
              </a:rPr>
              <a:t>2</a:t>
            </a:r>
            <a:endParaRPr lang="en-US" b="1" i="1" baseline="30000">
              <a:latin typeface="Symbol" pitchFamily="18" charset="2"/>
            </a:endParaRPr>
          </a:p>
        </p:txBody>
      </p:sp>
      <p:sp>
        <p:nvSpPr>
          <p:cNvPr id="48150" name="Text Box 14"/>
          <p:cNvSpPr txBox="1">
            <a:spLocks noChangeArrowheads="1"/>
          </p:cNvSpPr>
          <p:nvPr/>
        </p:nvSpPr>
        <p:spPr bwMode="auto">
          <a:xfrm>
            <a:off x="4268788" y="3741738"/>
            <a:ext cx="433387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 dirty="0">
                <a:latin typeface="Symbol" pitchFamily="18" charset="2"/>
              </a:rPr>
              <a:t>s</a:t>
            </a:r>
            <a:r>
              <a:rPr lang="pl-PL" b="1" i="1" baseline="30000" dirty="0">
                <a:latin typeface="Symbol" pitchFamily="18" charset="2"/>
              </a:rPr>
              <a:t>3</a:t>
            </a:r>
            <a:endParaRPr lang="en-US" b="1" i="1" baseline="30000" dirty="0">
              <a:latin typeface="Symbol" pitchFamily="18" charset="2"/>
            </a:endParaRPr>
          </a:p>
        </p:txBody>
      </p:sp>
      <p:sp>
        <p:nvSpPr>
          <p:cNvPr id="48151" name="Text Box 15"/>
          <p:cNvSpPr txBox="1">
            <a:spLocks noChangeArrowheads="1"/>
          </p:cNvSpPr>
          <p:nvPr/>
        </p:nvSpPr>
        <p:spPr bwMode="auto">
          <a:xfrm>
            <a:off x="4303713" y="2733675"/>
            <a:ext cx="433387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>
                <a:latin typeface="Symbol" pitchFamily="18" charset="2"/>
              </a:rPr>
              <a:t>s</a:t>
            </a:r>
            <a:r>
              <a:rPr lang="pl-PL" b="1" i="1" baseline="30000">
                <a:latin typeface="Symbol" pitchFamily="18" charset="2"/>
              </a:rPr>
              <a:t>4</a:t>
            </a:r>
            <a:endParaRPr lang="en-US" b="1" i="1" baseline="30000">
              <a:latin typeface="Symbol" pitchFamily="18" charset="2"/>
            </a:endParaRPr>
          </a:p>
        </p:txBody>
      </p:sp>
      <p:sp>
        <p:nvSpPr>
          <p:cNvPr id="48152" name="Text Box 16"/>
          <p:cNvSpPr txBox="1">
            <a:spLocks noChangeArrowheads="1"/>
          </p:cNvSpPr>
          <p:nvPr/>
        </p:nvSpPr>
        <p:spPr bwMode="auto">
          <a:xfrm>
            <a:off x="4340225" y="1760538"/>
            <a:ext cx="54133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>
                <a:latin typeface="Symbol" pitchFamily="18" charset="2"/>
              </a:rPr>
              <a:t>s</a:t>
            </a:r>
            <a:r>
              <a:rPr lang="pl-PL" b="1" i="1" baseline="30000">
                <a:latin typeface="Symbol" pitchFamily="18" charset="2"/>
              </a:rPr>
              <a:t>5</a:t>
            </a:r>
            <a:endParaRPr lang="en-US" b="1" i="1" baseline="30000">
              <a:latin typeface="Symbol" pitchFamily="18" charset="2"/>
            </a:endParaRPr>
          </a:p>
        </p:txBody>
      </p:sp>
      <p:pic>
        <p:nvPicPr>
          <p:cNvPr id="4813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9319" y="2330449"/>
            <a:ext cx="2254206" cy="217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Line 22"/>
          <p:cNvSpPr>
            <a:spLocks noChangeShapeType="1"/>
          </p:cNvSpPr>
          <p:nvPr/>
        </p:nvSpPr>
        <p:spPr bwMode="auto">
          <a:xfrm>
            <a:off x="6140450" y="3778251"/>
            <a:ext cx="1174727" cy="293132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0" name="Line 23"/>
          <p:cNvSpPr>
            <a:spLocks noChangeShapeType="1"/>
          </p:cNvSpPr>
          <p:nvPr/>
        </p:nvSpPr>
        <p:spPr bwMode="auto">
          <a:xfrm>
            <a:off x="6140450" y="2840833"/>
            <a:ext cx="1174727" cy="411162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1" name="Line 24"/>
          <p:cNvSpPr>
            <a:spLocks noChangeShapeType="1"/>
          </p:cNvSpPr>
          <p:nvPr/>
        </p:nvSpPr>
        <p:spPr bwMode="auto">
          <a:xfrm>
            <a:off x="6140450" y="1833563"/>
            <a:ext cx="1174727" cy="547687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7672546" y="4561681"/>
            <a:ext cx="1500187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pl-PL" b="1" dirty="0">
                <a:latin typeface="+mj-lt"/>
                <a:sym typeface="Symbol"/>
              </a:rPr>
              <a:t></a:t>
            </a:r>
            <a:r>
              <a:rPr lang="en-US" b="1" dirty="0">
                <a:latin typeface="+mj-lt"/>
                <a:sym typeface="Symbol"/>
              </a:rPr>
              <a:t> L</a:t>
            </a:r>
            <a:r>
              <a:rPr lang="pl-PL" b="1" dirty="0">
                <a:latin typeface="+mj-lt"/>
              </a:rPr>
              <a:t>ist of</a:t>
            </a:r>
            <a:r>
              <a:rPr lang="en-US" b="1" dirty="0">
                <a:latin typeface="+mj-lt"/>
              </a:rPr>
              <a:t>       </a:t>
            </a:r>
            <a:br>
              <a:rPr lang="en-US" b="1" dirty="0">
                <a:latin typeface="+mj-lt"/>
              </a:rPr>
            </a:br>
            <a:r>
              <a:rPr lang="en-US" b="1" i="1" dirty="0">
                <a:latin typeface="+mj-lt"/>
              </a:rPr>
              <a:t>    </a:t>
            </a:r>
            <a:r>
              <a:rPr lang="pl-PL" b="1" i="1" dirty="0">
                <a:latin typeface="+mj-lt"/>
              </a:rPr>
              <a:t>(x, y, s)</a:t>
            </a:r>
            <a:endParaRPr lang="en-US" b="1" i="1" dirty="0">
              <a:latin typeface="+mj-lt"/>
            </a:endParaRPr>
          </a:p>
        </p:txBody>
      </p:sp>
      <p:pic>
        <p:nvPicPr>
          <p:cNvPr id="30" name="Picture 27" descr="c-enhedg-laplap"/>
          <p:cNvPicPr>
            <a:picLocks noChangeAspect="1" noChangeArrowheads="1"/>
          </p:cNvPicPr>
          <p:nvPr/>
        </p:nvPicPr>
        <p:blipFill>
          <a:blip r:embed="rId10" cstate="print"/>
          <a:srcRect t="21783"/>
          <a:stretch>
            <a:fillRect/>
          </a:stretch>
        </p:blipFill>
        <p:spPr bwMode="auto">
          <a:xfrm>
            <a:off x="2821983" y="1344774"/>
            <a:ext cx="1375871" cy="107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7" descr="c-enhedg-laplap"/>
          <p:cNvPicPr>
            <a:picLocks noChangeAspect="1" noChangeArrowheads="1"/>
          </p:cNvPicPr>
          <p:nvPr/>
        </p:nvPicPr>
        <p:blipFill>
          <a:blip r:embed="rId10" cstate="print"/>
          <a:srcRect t="21783"/>
          <a:stretch>
            <a:fillRect/>
          </a:stretch>
        </p:blipFill>
        <p:spPr bwMode="auto">
          <a:xfrm>
            <a:off x="2946257" y="2516584"/>
            <a:ext cx="1092948" cy="85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7" descr="c-enhedg-laplap"/>
          <p:cNvPicPr>
            <a:picLocks noChangeAspect="1" noChangeArrowheads="1"/>
          </p:cNvPicPr>
          <p:nvPr/>
        </p:nvPicPr>
        <p:blipFill>
          <a:blip r:embed="rId10" cstate="print"/>
          <a:srcRect t="21783"/>
          <a:stretch>
            <a:fillRect/>
          </a:stretch>
        </p:blipFill>
        <p:spPr bwMode="auto">
          <a:xfrm>
            <a:off x="3193098" y="5708650"/>
            <a:ext cx="599266" cy="46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7" descr="c-enhedg-laplap"/>
          <p:cNvPicPr>
            <a:picLocks noChangeAspect="1" noChangeArrowheads="1"/>
          </p:cNvPicPr>
          <p:nvPr/>
        </p:nvPicPr>
        <p:blipFill>
          <a:blip r:embed="rId10" cstate="print"/>
          <a:srcRect t="21783"/>
          <a:stretch>
            <a:fillRect/>
          </a:stretch>
        </p:blipFill>
        <p:spPr bwMode="auto">
          <a:xfrm>
            <a:off x="3029701" y="3524646"/>
            <a:ext cx="926059" cy="72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7" descr="c-enhedg-laplap"/>
          <p:cNvPicPr>
            <a:picLocks noChangeAspect="1" noChangeArrowheads="1"/>
          </p:cNvPicPr>
          <p:nvPr/>
        </p:nvPicPr>
        <p:blipFill>
          <a:blip r:embed="rId10" cstate="print"/>
          <a:srcRect t="21783"/>
          <a:stretch>
            <a:fillRect/>
          </a:stretch>
        </p:blipFill>
        <p:spPr bwMode="auto">
          <a:xfrm>
            <a:off x="3139577" y="4604544"/>
            <a:ext cx="70630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386614" y="2027793"/>
            <a:ext cx="152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maxima</a:t>
            </a:r>
          </a:p>
        </p:txBody>
      </p:sp>
    </p:spTree>
    <p:extLst>
      <p:ext uri="{BB962C8B-B14F-4D97-AF65-F5344CB8AC3E}">
        <p14:creationId xmlns:p14="http://schemas.microsoft.com/office/powerpoint/2010/main" val="6485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Difference-of-Gaussian (DoG)</a:t>
            </a:r>
            <a:endParaRPr lang="de-CH"/>
          </a:p>
        </p:txBody>
      </p:sp>
      <p:sp>
        <p:nvSpPr>
          <p:cNvPr id="3686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49602" y="6518910"/>
            <a:ext cx="909638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Ruye Wang</a:t>
            </a:r>
          </a:p>
        </p:txBody>
      </p: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331219" y="1044258"/>
            <a:ext cx="8229600" cy="2819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Approximate </a:t>
            </a:r>
            <a:r>
              <a:rPr lang="en-US" dirty="0" err="1"/>
              <a:t>LoG</a:t>
            </a:r>
            <a:r>
              <a:rPr lang="en-US" dirty="0"/>
              <a:t> with </a:t>
            </a:r>
            <a:r>
              <a:rPr lang="en-US" dirty="0" err="1"/>
              <a:t>DoG</a:t>
            </a:r>
            <a:r>
              <a:rPr lang="en-US" dirty="0"/>
              <a:t> (!)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7" y="1981200"/>
            <a:ext cx="59531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11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Difference-of-Gaussian (DoG)</a:t>
            </a:r>
            <a:endParaRPr lang="de-CH"/>
          </a:p>
        </p:txBody>
      </p:sp>
      <p:sp>
        <p:nvSpPr>
          <p:cNvPr id="368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pic>
        <p:nvPicPr>
          <p:cNvPr id="50182" name="Picture 4" descr="c-enhedg-lapl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1905000"/>
            <a:ext cx="1492884" cy="149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183" name="Group 11"/>
          <p:cNvGrpSpPr>
            <a:grpSpLocks/>
          </p:cNvGrpSpPr>
          <p:nvPr/>
        </p:nvGrpSpPr>
        <p:grpSpPr bwMode="auto">
          <a:xfrm>
            <a:off x="769936" y="4191000"/>
            <a:ext cx="7715251" cy="1700212"/>
            <a:chOff x="565150" y="4897438"/>
            <a:chExt cx="7715250" cy="1700212"/>
          </a:xfrm>
        </p:grpSpPr>
        <p:pic>
          <p:nvPicPr>
            <p:cNvPr id="50184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56177" y="4899025"/>
              <a:ext cx="2170112" cy="169862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50185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5150" y="4899025"/>
              <a:ext cx="2170113" cy="169862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50186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9813" y="4897438"/>
              <a:ext cx="2160587" cy="1700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50187" name="Text Box 8"/>
            <p:cNvSpPr txBox="1">
              <a:spLocks noChangeArrowheads="1"/>
            </p:cNvSpPr>
            <p:nvPr/>
          </p:nvSpPr>
          <p:spPr bwMode="auto">
            <a:xfrm>
              <a:off x="2735263" y="5461000"/>
              <a:ext cx="431800" cy="51911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pl-PL" sz="2800" b="1"/>
                <a:t>-</a:t>
              </a:r>
              <a:endParaRPr lang="en-US" sz="2800" b="1"/>
            </a:p>
          </p:txBody>
        </p:sp>
        <p:sp>
          <p:nvSpPr>
            <p:cNvPr id="50188" name="Text Box 9"/>
            <p:cNvSpPr txBox="1">
              <a:spLocks noChangeArrowheads="1"/>
            </p:cNvSpPr>
            <p:nvPr/>
          </p:nvSpPr>
          <p:spPr bwMode="auto">
            <a:xfrm>
              <a:off x="5507038" y="5403850"/>
              <a:ext cx="431800" cy="51911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pl-PL" sz="2800" b="1"/>
                <a:t>=</a:t>
              </a:r>
              <a:endParaRPr lang="en-US" sz="2800" b="1"/>
            </a:p>
          </p:txBody>
        </p:sp>
      </p:grp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331219" y="1044258"/>
            <a:ext cx="8229600" cy="2819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Approximate </a:t>
            </a:r>
            <a:r>
              <a:rPr lang="en-US" dirty="0" err="1"/>
              <a:t>LoG</a:t>
            </a:r>
            <a:r>
              <a:rPr lang="en-US" dirty="0"/>
              <a:t> with </a:t>
            </a:r>
            <a:r>
              <a:rPr lang="en-US" dirty="0" err="1"/>
              <a:t>DoG</a:t>
            </a:r>
            <a:r>
              <a:rPr lang="en-US" dirty="0"/>
              <a:t> (!)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1. Blur image with </a:t>
            </a:r>
            <a:r>
              <a:rPr lang="el-GR" dirty="0"/>
              <a:t>σ </a:t>
            </a:r>
            <a:r>
              <a:rPr lang="en-US" dirty="0"/>
              <a:t>Gaussian kernel</a:t>
            </a:r>
          </a:p>
          <a:p>
            <a:pPr marL="0" indent="0" eaLnBrk="1" hangingPunct="1">
              <a:buNone/>
            </a:pPr>
            <a:r>
              <a:rPr lang="en-US" dirty="0"/>
              <a:t>2. Blur image with </a:t>
            </a:r>
            <a:r>
              <a:rPr lang="en-US" i="1" dirty="0"/>
              <a:t>k</a:t>
            </a:r>
            <a:r>
              <a:rPr lang="el-GR" dirty="0"/>
              <a:t>σ</a:t>
            </a:r>
            <a:r>
              <a:rPr lang="en-US" dirty="0"/>
              <a:t> Gaussian kernel</a:t>
            </a:r>
          </a:p>
          <a:p>
            <a:pPr marL="0" indent="0" eaLnBrk="1" hangingPunct="1">
              <a:buNone/>
            </a:pPr>
            <a:r>
              <a:rPr lang="en-US" dirty="0"/>
              <a:t>3. Subtract 2. from 1.</a:t>
            </a:r>
            <a:endParaRPr lang="de-CH" dirty="0"/>
          </a:p>
        </p:txBody>
      </p:sp>
      <p:pic>
        <p:nvPicPr>
          <p:cNvPr id="13" name="Picture 27" descr="c-enhedg-laplap"/>
          <p:cNvPicPr>
            <a:picLocks noChangeAspect="1" noChangeArrowheads="1"/>
          </p:cNvPicPr>
          <p:nvPr/>
        </p:nvPicPr>
        <p:blipFill>
          <a:blip r:embed="rId3" cstate="print"/>
          <a:srcRect t="21783"/>
          <a:stretch>
            <a:fillRect/>
          </a:stretch>
        </p:blipFill>
        <p:spPr bwMode="auto">
          <a:xfrm>
            <a:off x="6781800" y="1835468"/>
            <a:ext cx="1040848" cy="815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5904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DoG</a:t>
            </a:r>
            <a:r>
              <a:rPr lang="en-US" dirty="0"/>
              <a:t> – Efficient Computation</a:t>
            </a:r>
            <a:endParaRPr lang="de-CH" dirty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Computation in Gaussian scale pyramid</a:t>
            </a:r>
            <a:endParaRPr lang="de-CH"/>
          </a:p>
        </p:txBody>
      </p:sp>
      <p:sp>
        <p:nvSpPr>
          <p:cNvPr id="174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grpSp>
        <p:nvGrpSpPr>
          <p:cNvPr id="51205" name="Group 39"/>
          <p:cNvGrpSpPr>
            <a:grpSpLocks/>
          </p:cNvGrpSpPr>
          <p:nvPr/>
        </p:nvGrpSpPr>
        <p:grpSpPr bwMode="auto">
          <a:xfrm>
            <a:off x="409575" y="1676400"/>
            <a:ext cx="8397875" cy="4483100"/>
            <a:chOff x="299979" y="1611314"/>
            <a:chExt cx="8397990" cy="4483136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81796" y="1611314"/>
              <a:ext cx="6116173" cy="4483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8313" y="3879833"/>
              <a:ext cx="1692275" cy="135572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51208" name="Freeform 10"/>
            <p:cNvSpPr>
              <a:spLocks/>
            </p:cNvSpPr>
            <p:nvPr/>
          </p:nvSpPr>
          <p:spPr bwMode="auto">
            <a:xfrm>
              <a:off x="3544888" y="3171808"/>
              <a:ext cx="560387" cy="850900"/>
            </a:xfrm>
            <a:custGeom>
              <a:avLst/>
              <a:gdLst>
                <a:gd name="T0" fmla="*/ 2147483647 w 353"/>
                <a:gd name="T1" fmla="*/ 2147483647 h 536"/>
                <a:gd name="T2" fmla="*/ 2147483647 w 353"/>
                <a:gd name="T3" fmla="*/ 2147483647 h 536"/>
                <a:gd name="T4" fmla="*/ 2147483647 w 353"/>
                <a:gd name="T5" fmla="*/ 2147483647 h 536"/>
                <a:gd name="T6" fmla="*/ 2147483647 w 353"/>
                <a:gd name="T7" fmla="*/ 0 h 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3"/>
                <a:gd name="T13" fmla="*/ 0 h 536"/>
                <a:gd name="T14" fmla="*/ 353 w 353"/>
                <a:gd name="T15" fmla="*/ 536 h 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3" h="536">
                  <a:moveTo>
                    <a:pt x="194" y="536"/>
                  </a:moveTo>
                  <a:cubicBezTo>
                    <a:pt x="165" y="492"/>
                    <a:pt x="26" y="341"/>
                    <a:pt x="13" y="264"/>
                  </a:cubicBezTo>
                  <a:cubicBezTo>
                    <a:pt x="0" y="187"/>
                    <a:pt x="56" y="116"/>
                    <a:pt x="113" y="72"/>
                  </a:cubicBezTo>
                  <a:cubicBezTo>
                    <a:pt x="170" y="28"/>
                    <a:pt x="303" y="15"/>
                    <a:pt x="353" y="0"/>
                  </a:cubicBezTo>
                </a:path>
              </a:pathLst>
            </a:cu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1209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3238" y="2224071"/>
              <a:ext cx="1116012" cy="89376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1210" name="Group 27"/>
            <p:cNvGrpSpPr>
              <a:grpSpLocks/>
            </p:cNvGrpSpPr>
            <p:nvPr/>
          </p:nvGrpSpPr>
          <p:grpSpPr bwMode="auto">
            <a:xfrm>
              <a:off x="3262300" y="4387339"/>
              <a:ext cx="433388" cy="358775"/>
              <a:chOff x="3311525" y="4457683"/>
              <a:chExt cx="433388" cy="358775"/>
            </a:xfrm>
          </p:grpSpPr>
          <p:sp>
            <p:nvSpPr>
              <p:cNvPr id="51226" name="Freeform 12"/>
              <p:cNvSpPr>
                <a:spLocks/>
              </p:cNvSpPr>
              <p:nvPr/>
            </p:nvSpPr>
            <p:spPr bwMode="auto">
              <a:xfrm flipH="1">
                <a:off x="3635375" y="4492608"/>
                <a:ext cx="77788" cy="323850"/>
              </a:xfrm>
              <a:custGeom>
                <a:avLst/>
                <a:gdLst>
                  <a:gd name="T0" fmla="*/ 0 w 19"/>
                  <a:gd name="T1" fmla="*/ 2147483647 h 204"/>
                  <a:gd name="T2" fmla="*/ 2147483647 w 19"/>
                  <a:gd name="T3" fmla="*/ 2147483647 h 204"/>
                  <a:gd name="T4" fmla="*/ 2147483647 w 19"/>
                  <a:gd name="T5" fmla="*/ 0 h 204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04"/>
                  <a:gd name="T11" fmla="*/ 19 w 19"/>
                  <a:gd name="T12" fmla="*/ 204 h 2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04">
                    <a:moveTo>
                      <a:pt x="0" y="204"/>
                    </a:moveTo>
                    <a:cubicBezTo>
                      <a:pt x="3" y="188"/>
                      <a:pt x="19" y="140"/>
                      <a:pt x="19" y="106"/>
                    </a:cubicBezTo>
                    <a:cubicBezTo>
                      <a:pt x="19" y="72"/>
                      <a:pt x="5" y="22"/>
                      <a:pt x="1" y="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7" name="Text Box 13"/>
              <p:cNvSpPr txBox="1">
                <a:spLocks noChangeArrowheads="1"/>
              </p:cNvSpPr>
              <p:nvPr/>
            </p:nvSpPr>
            <p:spPr bwMode="auto">
              <a:xfrm>
                <a:off x="3311525" y="4457683"/>
                <a:ext cx="433388" cy="3365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pl-PL" sz="1600" b="1" i="1">
                    <a:latin typeface="Symbol" pitchFamily="18" charset="2"/>
                  </a:rPr>
                  <a:t>s</a:t>
                </a:r>
                <a:endParaRPr lang="en-US" sz="1600" b="1" i="1">
                  <a:latin typeface="Symbol" pitchFamily="18" charset="2"/>
                </a:endParaRPr>
              </a:p>
            </p:txBody>
          </p:sp>
        </p:grpSp>
        <p:sp>
          <p:nvSpPr>
            <p:cNvPr id="51211" name="Text Box 15"/>
            <p:cNvSpPr txBox="1">
              <a:spLocks noChangeArrowheads="1"/>
            </p:cNvSpPr>
            <p:nvPr/>
          </p:nvSpPr>
          <p:spPr bwMode="auto">
            <a:xfrm>
              <a:off x="299979" y="5218137"/>
              <a:ext cx="1952597" cy="33855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pl-PL" sz="1600" b="1" i="1"/>
                <a:t>Original image</a:t>
              </a:r>
              <a:r>
                <a:rPr lang="pl-PL" sz="1600" b="1" i="1">
                  <a:latin typeface="Symbol" pitchFamily="18" charset="2"/>
                </a:rPr>
                <a:t> </a:t>
              </a:r>
              <a:endParaRPr lang="en-US" sz="1600" b="1" i="1">
                <a:latin typeface="Symbol" pitchFamily="18" charset="2"/>
              </a:endParaRPr>
            </a:p>
          </p:txBody>
        </p:sp>
        <p:grpSp>
          <p:nvGrpSpPr>
            <p:cNvPr id="51212" name="Group 37"/>
            <p:cNvGrpSpPr>
              <a:grpSpLocks/>
            </p:cNvGrpSpPr>
            <p:nvPr/>
          </p:nvGrpSpPr>
          <p:grpSpPr bwMode="auto">
            <a:xfrm>
              <a:off x="2162142" y="4967315"/>
              <a:ext cx="1095390" cy="469900"/>
              <a:chOff x="2232026" y="4743433"/>
              <a:chExt cx="1095390" cy="469900"/>
            </a:xfrm>
          </p:grpSpPr>
          <p:sp>
            <p:nvSpPr>
              <p:cNvPr id="51224" name="Line 6"/>
              <p:cNvSpPr>
                <a:spLocks noChangeShapeType="1"/>
              </p:cNvSpPr>
              <p:nvPr/>
            </p:nvSpPr>
            <p:spPr bwMode="auto">
              <a:xfrm>
                <a:off x="2232026" y="5175232"/>
                <a:ext cx="1095390" cy="1587"/>
              </a:xfrm>
              <a:prstGeom prst="line">
                <a:avLst/>
              </a:prstGeom>
              <a:noFill/>
              <a:ln w="12700" cap="sq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25" name="Object 3"/>
              <p:cNvGraphicFramePr>
                <a:graphicFrameLocks noChangeAspect="1"/>
              </p:cNvGraphicFramePr>
              <p:nvPr/>
            </p:nvGraphicFramePr>
            <p:xfrm>
              <a:off x="2373313" y="4743433"/>
              <a:ext cx="685800" cy="469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59" name="Microsoft Equation 3.0" r:id="rId7" imgW="444114" imgH="304536" progId="Equation.3">
                      <p:embed/>
                    </p:oleObj>
                  </mc:Choice>
                  <mc:Fallback>
                    <p:oleObj name="Microsoft Equation 3.0" r:id="rId7" imgW="444114" imgH="304536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3313" y="4743433"/>
                            <a:ext cx="685800" cy="469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1213" name="Text Box 17"/>
            <p:cNvSpPr txBox="1">
              <a:spLocks noChangeArrowheads="1"/>
            </p:cNvSpPr>
            <p:nvPr/>
          </p:nvSpPr>
          <p:spPr bwMode="auto">
            <a:xfrm>
              <a:off x="482544" y="3100383"/>
              <a:ext cx="1606572" cy="58477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 i="1"/>
                <a:t>S</a:t>
              </a:r>
              <a:r>
                <a:rPr lang="pl-PL" sz="1600" b="1" i="1"/>
                <a:t>ampling with</a:t>
              </a:r>
              <a:br>
                <a:rPr lang="en-US" sz="1600" b="1" i="1"/>
              </a:br>
              <a:r>
                <a:rPr lang="pl-PL" sz="1600" b="1" i="1"/>
                <a:t>step </a:t>
              </a:r>
              <a:r>
                <a:rPr lang="pl-PL" sz="1600" b="1" i="1">
                  <a:latin typeface="Symbol" pitchFamily="18" charset="2"/>
                </a:rPr>
                <a:t>s</a:t>
              </a:r>
              <a:r>
                <a:rPr lang="pl-PL" sz="1600" b="1" i="1" baseline="30000">
                  <a:latin typeface="Symbol" pitchFamily="18" charset="2"/>
                </a:rPr>
                <a:t>4</a:t>
              </a:r>
              <a:r>
                <a:rPr lang="pl-PL" sz="1600" b="1" i="1">
                  <a:latin typeface="Symbol" pitchFamily="18" charset="2"/>
                </a:rPr>
                <a:t> </a:t>
              </a:r>
              <a:r>
                <a:rPr lang="pl-PL" sz="1600" b="1" i="1"/>
                <a:t>=2</a:t>
              </a:r>
              <a:endParaRPr lang="en-US" sz="1600" b="1" i="1"/>
            </a:p>
          </p:txBody>
        </p:sp>
        <p:grpSp>
          <p:nvGrpSpPr>
            <p:cNvPr id="51214" name="Group 28"/>
            <p:cNvGrpSpPr>
              <a:grpSpLocks/>
            </p:cNvGrpSpPr>
            <p:nvPr/>
          </p:nvGrpSpPr>
          <p:grpSpPr bwMode="auto">
            <a:xfrm>
              <a:off x="3262300" y="3931539"/>
              <a:ext cx="433388" cy="358775"/>
              <a:chOff x="3311525" y="4457683"/>
              <a:chExt cx="433388" cy="358775"/>
            </a:xfrm>
          </p:grpSpPr>
          <p:sp>
            <p:nvSpPr>
              <p:cNvPr id="51222" name="Freeform 12"/>
              <p:cNvSpPr>
                <a:spLocks/>
              </p:cNvSpPr>
              <p:nvPr/>
            </p:nvSpPr>
            <p:spPr bwMode="auto">
              <a:xfrm flipH="1">
                <a:off x="3635375" y="4492608"/>
                <a:ext cx="77788" cy="323850"/>
              </a:xfrm>
              <a:custGeom>
                <a:avLst/>
                <a:gdLst>
                  <a:gd name="T0" fmla="*/ 0 w 19"/>
                  <a:gd name="T1" fmla="*/ 2147483647 h 204"/>
                  <a:gd name="T2" fmla="*/ 2147483647 w 19"/>
                  <a:gd name="T3" fmla="*/ 2147483647 h 204"/>
                  <a:gd name="T4" fmla="*/ 2147483647 w 19"/>
                  <a:gd name="T5" fmla="*/ 0 h 204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04"/>
                  <a:gd name="T11" fmla="*/ 19 w 19"/>
                  <a:gd name="T12" fmla="*/ 204 h 2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04">
                    <a:moveTo>
                      <a:pt x="0" y="204"/>
                    </a:moveTo>
                    <a:cubicBezTo>
                      <a:pt x="3" y="188"/>
                      <a:pt x="19" y="140"/>
                      <a:pt x="19" y="106"/>
                    </a:cubicBezTo>
                    <a:cubicBezTo>
                      <a:pt x="19" y="72"/>
                      <a:pt x="5" y="22"/>
                      <a:pt x="1" y="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3" name="Text Box 13"/>
              <p:cNvSpPr txBox="1">
                <a:spLocks noChangeArrowheads="1"/>
              </p:cNvSpPr>
              <p:nvPr/>
            </p:nvSpPr>
            <p:spPr bwMode="auto">
              <a:xfrm>
                <a:off x="3311525" y="4457683"/>
                <a:ext cx="433388" cy="3365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pl-PL" sz="1600" b="1" i="1">
                    <a:latin typeface="Symbol" pitchFamily="18" charset="2"/>
                  </a:rPr>
                  <a:t>s</a:t>
                </a:r>
                <a:endParaRPr lang="en-US" sz="1600" b="1" i="1">
                  <a:latin typeface="Symbol" pitchFamily="18" charset="2"/>
                </a:endParaRPr>
              </a:p>
            </p:txBody>
          </p:sp>
        </p:grpSp>
        <p:grpSp>
          <p:nvGrpSpPr>
            <p:cNvPr id="51215" name="Group 31"/>
            <p:cNvGrpSpPr>
              <a:grpSpLocks/>
            </p:cNvGrpSpPr>
            <p:nvPr/>
          </p:nvGrpSpPr>
          <p:grpSpPr bwMode="auto">
            <a:xfrm>
              <a:off x="3262300" y="5296455"/>
              <a:ext cx="433388" cy="358775"/>
              <a:chOff x="3311525" y="4457683"/>
              <a:chExt cx="433388" cy="358775"/>
            </a:xfrm>
          </p:grpSpPr>
          <p:sp>
            <p:nvSpPr>
              <p:cNvPr id="51220" name="Freeform 12"/>
              <p:cNvSpPr>
                <a:spLocks/>
              </p:cNvSpPr>
              <p:nvPr/>
            </p:nvSpPr>
            <p:spPr bwMode="auto">
              <a:xfrm flipH="1">
                <a:off x="3635375" y="4492608"/>
                <a:ext cx="77788" cy="323850"/>
              </a:xfrm>
              <a:custGeom>
                <a:avLst/>
                <a:gdLst>
                  <a:gd name="T0" fmla="*/ 0 w 19"/>
                  <a:gd name="T1" fmla="*/ 2147483647 h 204"/>
                  <a:gd name="T2" fmla="*/ 2147483647 w 19"/>
                  <a:gd name="T3" fmla="*/ 2147483647 h 204"/>
                  <a:gd name="T4" fmla="*/ 2147483647 w 19"/>
                  <a:gd name="T5" fmla="*/ 0 h 204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04"/>
                  <a:gd name="T11" fmla="*/ 19 w 19"/>
                  <a:gd name="T12" fmla="*/ 204 h 2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04">
                    <a:moveTo>
                      <a:pt x="0" y="204"/>
                    </a:moveTo>
                    <a:cubicBezTo>
                      <a:pt x="3" y="188"/>
                      <a:pt x="19" y="140"/>
                      <a:pt x="19" y="106"/>
                    </a:cubicBezTo>
                    <a:cubicBezTo>
                      <a:pt x="19" y="72"/>
                      <a:pt x="5" y="22"/>
                      <a:pt x="1" y="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1" name="Text Box 13"/>
              <p:cNvSpPr txBox="1">
                <a:spLocks noChangeArrowheads="1"/>
              </p:cNvSpPr>
              <p:nvPr/>
            </p:nvSpPr>
            <p:spPr bwMode="auto">
              <a:xfrm>
                <a:off x="3311525" y="4457683"/>
                <a:ext cx="433388" cy="3365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pl-PL" sz="1600" b="1" i="1">
                    <a:latin typeface="Symbol" pitchFamily="18" charset="2"/>
                  </a:rPr>
                  <a:t>s</a:t>
                </a:r>
                <a:endParaRPr lang="en-US" sz="1600" b="1" i="1">
                  <a:latin typeface="Symbol" pitchFamily="18" charset="2"/>
                </a:endParaRPr>
              </a:p>
            </p:txBody>
          </p:sp>
        </p:grpSp>
        <p:grpSp>
          <p:nvGrpSpPr>
            <p:cNvPr id="51216" name="Group 34"/>
            <p:cNvGrpSpPr>
              <a:grpSpLocks/>
            </p:cNvGrpSpPr>
            <p:nvPr/>
          </p:nvGrpSpPr>
          <p:grpSpPr bwMode="auto">
            <a:xfrm>
              <a:off x="3262300" y="4830429"/>
              <a:ext cx="433388" cy="358775"/>
              <a:chOff x="3311525" y="4457683"/>
              <a:chExt cx="433388" cy="358775"/>
            </a:xfrm>
          </p:grpSpPr>
          <p:sp>
            <p:nvSpPr>
              <p:cNvPr id="51218" name="Freeform 12"/>
              <p:cNvSpPr>
                <a:spLocks/>
              </p:cNvSpPr>
              <p:nvPr/>
            </p:nvSpPr>
            <p:spPr bwMode="auto">
              <a:xfrm flipH="1">
                <a:off x="3635375" y="4492608"/>
                <a:ext cx="77788" cy="323850"/>
              </a:xfrm>
              <a:custGeom>
                <a:avLst/>
                <a:gdLst>
                  <a:gd name="T0" fmla="*/ 0 w 19"/>
                  <a:gd name="T1" fmla="*/ 2147483647 h 204"/>
                  <a:gd name="T2" fmla="*/ 2147483647 w 19"/>
                  <a:gd name="T3" fmla="*/ 2147483647 h 204"/>
                  <a:gd name="T4" fmla="*/ 2147483647 w 19"/>
                  <a:gd name="T5" fmla="*/ 0 h 204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04"/>
                  <a:gd name="T11" fmla="*/ 19 w 19"/>
                  <a:gd name="T12" fmla="*/ 204 h 2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04">
                    <a:moveTo>
                      <a:pt x="0" y="204"/>
                    </a:moveTo>
                    <a:cubicBezTo>
                      <a:pt x="3" y="188"/>
                      <a:pt x="19" y="140"/>
                      <a:pt x="19" y="106"/>
                    </a:cubicBezTo>
                    <a:cubicBezTo>
                      <a:pt x="19" y="72"/>
                      <a:pt x="5" y="22"/>
                      <a:pt x="1" y="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9" name="Text Box 13"/>
              <p:cNvSpPr txBox="1">
                <a:spLocks noChangeArrowheads="1"/>
              </p:cNvSpPr>
              <p:nvPr/>
            </p:nvSpPr>
            <p:spPr bwMode="auto">
              <a:xfrm>
                <a:off x="3311525" y="4457683"/>
                <a:ext cx="433388" cy="3365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pl-PL" sz="1600" b="1" i="1">
                    <a:latin typeface="Symbol" pitchFamily="18" charset="2"/>
                  </a:rPr>
                  <a:t>s</a:t>
                </a:r>
                <a:endParaRPr lang="en-US" sz="1600" b="1" i="1">
                  <a:latin typeface="Symbol" pitchFamily="18" charset="2"/>
                </a:endParaRPr>
              </a:p>
            </p:txBody>
          </p:sp>
        </p:grpSp>
        <p:sp>
          <p:nvSpPr>
            <p:cNvPr id="51217" name="Line 6"/>
            <p:cNvSpPr>
              <a:spLocks noChangeShapeType="1"/>
            </p:cNvSpPr>
            <p:nvPr/>
          </p:nvSpPr>
          <p:spPr bwMode="auto">
            <a:xfrm flipH="1">
              <a:off x="2162142" y="3209922"/>
              <a:ext cx="1095390" cy="1587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Find local maxima in position-scale space of Difference-of-Gaussian</a:t>
            </a:r>
            <a:endParaRPr lang="de-CH" dirty="0"/>
          </a:p>
        </p:txBody>
      </p:sp>
      <p:sp>
        <p:nvSpPr>
          <p:cNvPr id="1639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80960" y="6518910"/>
            <a:ext cx="1488440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pic>
        <p:nvPicPr>
          <p:cNvPr id="481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463" y="5402263"/>
            <a:ext cx="1225550" cy="9588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463" y="4376737"/>
            <a:ext cx="1225550" cy="96043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463" y="3352800"/>
            <a:ext cx="1225550" cy="9588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3463" y="2355850"/>
            <a:ext cx="1225550" cy="96043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814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3463" y="1371600"/>
            <a:ext cx="1225550" cy="96043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48148" name="Text Box 12"/>
          <p:cNvSpPr txBox="1">
            <a:spLocks noChangeArrowheads="1"/>
          </p:cNvSpPr>
          <p:nvPr/>
        </p:nvSpPr>
        <p:spPr bwMode="auto">
          <a:xfrm>
            <a:off x="2494746" y="6026106"/>
            <a:ext cx="43338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 dirty="0">
                <a:latin typeface="Symbol" pitchFamily="18" charset="2"/>
              </a:rPr>
              <a:t>s</a:t>
            </a:r>
            <a:endParaRPr lang="en-US" b="1" i="1" dirty="0">
              <a:latin typeface="Symbol" pitchFamily="18" charset="2"/>
            </a:endParaRPr>
          </a:p>
        </p:txBody>
      </p:sp>
      <p:sp>
        <p:nvSpPr>
          <p:cNvPr id="48149" name="Text Box 13"/>
          <p:cNvSpPr txBox="1">
            <a:spLocks noChangeArrowheads="1"/>
          </p:cNvSpPr>
          <p:nvPr/>
        </p:nvSpPr>
        <p:spPr bwMode="auto">
          <a:xfrm>
            <a:off x="2384827" y="4677053"/>
            <a:ext cx="504825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i="1" dirty="0">
                <a:latin typeface="+mj-lt"/>
              </a:rPr>
              <a:t>k</a:t>
            </a:r>
            <a:r>
              <a:rPr lang="pl-PL" b="1" i="1" dirty="0">
                <a:latin typeface="Symbol" pitchFamily="18" charset="2"/>
              </a:rPr>
              <a:t>s</a:t>
            </a:r>
            <a:endParaRPr lang="en-US" b="1" i="1" baseline="30000" dirty="0">
              <a:latin typeface="Symbol" pitchFamily="18" charset="2"/>
            </a:endParaRPr>
          </a:p>
        </p:txBody>
      </p:sp>
      <p:grpSp>
        <p:nvGrpSpPr>
          <p:cNvPr id="48135" name="Group 23"/>
          <p:cNvGrpSpPr>
            <a:grpSpLocks/>
          </p:cNvGrpSpPr>
          <p:nvPr/>
        </p:nvGrpSpPr>
        <p:grpSpPr bwMode="auto">
          <a:xfrm>
            <a:off x="6140450" y="1833563"/>
            <a:ext cx="3013075" cy="2670175"/>
            <a:chOff x="5867400" y="2168526"/>
            <a:chExt cx="3013134" cy="2670173"/>
          </a:xfrm>
        </p:grpSpPr>
        <p:pic>
          <p:nvPicPr>
            <p:cNvPr id="48138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626284" y="2665412"/>
              <a:ext cx="2254250" cy="2173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9" name="Line 22"/>
            <p:cNvSpPr>
              <a:spLocks noChangeShapeType="1"/>
            </p:cNvSpPr>
            <p:nvPr/>
          </p:nvSpPr>
          <p:spPr bwMode="auto">
            <a:xfrm>
              <a:off x="5867400" y="4113213"/>
              <a:ext cx="1174750" cy="29313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40" name="Line 23"/>
            <p:cNvSpPr>
              <a:spLocks noChangeShapeType="1"/>
            </p:cNvSpPr>
            <p:nvPr/>
          </p:nvSpPr>
          <p:spPr bwMode="auto">
            <a:xfrm>
              <a:off x="5867400" y="3175795"/>
              <a:ext cx="1174750" cy="41116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41" name="Line 24"/>
            <p:cNvSpPr>
              <a:spLocks noChangeShapeType="1"/>
            </p:cNvSpPr>
            <p:nvPr/>
          </p:nvSpPr>
          <p:spPr bwMode="auto">
            <a:xfrm>
              <a:off x="5867400" y="2168526"/>
              <a:ext cx="1174750" cy="547687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7848600" y="4557394"/>
            <a:ext cx="1500187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pl-PL" b="1" dirty="0">
                <a:latin typeface="+mj-lt"/>
                <a:sym typeface="Symbol"/>
              </a:rPr>
              <a:t></a:t>
            </a:r>
            <a:r>
              <a:rPr lang="en-US" b="1" dirty="0">
                <a:latin typeface="+mj-lt"/>
                <a:sym typeface="Symbol"/>
              </a:rPr>
              <a:t> L</a:t>
            </a:r>
            <a:r>
              <a:rPr lang="pl-PL" b="1" dirty="0">
                <a:latin typeface="+mj-lt"/>
              </a:rPr>
              <a:t>ist of</a:t>
            </a:r>
            <a:r>
              <a:rPr lang="en-US" b="1" dirty="0">
                <a:latin typeface="+mj-lt"/>
              </a:rPr>
              <a:t>       </a:t>
            </a:r>
            <a:br>
              <a:rPr lang="en-US" b="1" dirty="0">
                <a:latin typeface="+mj-lt"/>
              </a:rPr>
            </a:br>
            <a:r>
              <a:rPr lang="en-US" b="1" i="1" dirty="0">
                <a:latin typeface="+mj-lt"/>
              </a:rPr>
              <a:t>    </a:t>
            </a:r>
            <a:r>
              <a:rPr lang="pl-PL" b="1" i="1" dirty="0">
                <a:latin typeface="+mj-lt"/>
              </a:rPr>
              <a:t>(x, y, s)</a:t>
            </a:r>
            <a:endParaRPr lang="en-US" b="1" i="1" dirty="0">
              <a:latin typeface="+mj-lt"/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2337" y="5402263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8141" y="5402263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2139886" y="5597536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-</a:t>
            </a:r>
            <a:endParaRPr lang="en-US" sz="2800" b="1" dirty="0"/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auto">
          <a:xfrm>
            <a:off x="4349865" y="5635373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=</a:t>
            </a:r>
            <a:endParaRPr lang="en-US" sz="2800" b="1" dirty="0"/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2278753" y="3352800"/>
            <a:ext cx="591757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i="1" dirty="0">
                <a:latin typeface="+mj-lt"/>
              </a:rPr>
              <a:t>2k</a:t>
            </a:r>
            <a:r>
              <a:rPr lang="pl-PL" b="1" i="1" dirty="0">
                <a:latin typeface="Symbol" pitchFamily="18" charset="2"/>
              </a:rPr>
              <a:t>s</a:t>
            </a:r>
            <a:endParaRPr lang="en-US" b="1" i="1" baseline="30000" dirty="0">
              <a:latin typeface="Symbol" pitchFamily="18" charset="2"/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42337" y="4376738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3" name="TextBox 2"/>
          <p:cNvSpPr txBox="1"/>
          <p:nvPr/>
        </p:nvSpPr>
        <p:spPr>
          <a:xfrm>
            <a:off x="457200" y="6379210"/>
            <a:ext cx="1268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Input image</a:t>
            </a:r>
          </a:p>
        </p:txBody>
      </p:sp>
      <p:sp>
        <p:nvSpPr>
          <p:cNvPr id="4" name="Arc 3"/>
          <p:cNvSpPr/>
          <p:nvPr/>
        </p:nvSpPr>
        <p:spPr>
          <a:xfrm rot="12530023">
            <a:off x="2514003" y="5111793"/>
            <a:ext cx="914400" cy="914400"/>
          </a:xfrm>
          <a:prstGeom prst="arc">
            <a:avLst>
              <a:gd name="adj1" fmla="val 16200000"/>
              <a:gd name="adj2" fmla="val 221777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2134113" y="4583329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-</a:t>
            </a:r>
            <a:endParaRPr lang="en-US" sz="2800" b="1" dirty="0"/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8141" y="4339977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23812" y="4339977"/>
            <a:ext cx="43338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b="1" i="1" dirty="0">
                <a:latin typeface="Symbol" pitchFamily="18" charset="2"/>
              </a:rPr>
              <a:t>s</a:t>
            </a:r>
            <a:endParaRPr lang="en-US" b="1" i="1" dirty="0">
              <a:latin typeface="Symbol" pitchFamily="18" charset="2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778220" y="5204340"/>
            <a:ext cx="1017264" cy="948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 Box 9"/>
          <p:cNvSpPr txBox="1">
            <a:spLocks noChangeArrowheads="1"/>
          </p:cNvSpPr>
          <p:nvPr/>
        </p:nvSpPr>
        <p:spPr bwMode="auto">
          <a:xfrm>
            <a:off x="4349865" y="4639216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=</a:t>
            </a:r>
            <a:endParaRPr lang="en-US" sz="2800" b="1" dirty="0"/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8141" y="3352800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37549" y="3352800"/>
            <a:ext cx="1267795" cy="9492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1" name="Text Box 8"/>
          <p:cNvSpPr txBox="1">
            <a:spLocks noChangeArrowheads="1"/>
          </p:cNvSpPr>
          <p:nvPr/>
        </p:nvSpPr>
        <p:spPr bwMode="auto">
          <a:xfrm>
            <a:off x="2138294" y="3567018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-</a:t>
            </a:r>
            <a:endParaRPr lang="en-US" sz="2800" b="1" dirty="0"/>
          </a:p>
        </p:txBody>
      </p:sp>
      <p:sp>
        <p:nvSpPr>
          <p:cNvPr id="52" name="Text Box 9"/>
          <p:cNvSpPr txBox="1">
            <a:spLocks noChangeArrowheads="1"/>
          </p:cNvSpPr>
          <p:nvPr/>
        </p:nvSpPr>
        <p:spPr bwMode="auto">
          <a:xfrm>
            <a:off x="4337261" y="3617441"/>
            <a:ext cx="288501" cy="331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2800" b="1" dirty="0"/>
              <a:t>=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3167010" y="2679624"/>
            <a:ext cx="45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54" name="TextBox 53"/>
          <p:cNvSpPr txBox="1"/>
          <p:nvPr/>
        </p:nvSpPr>
        <p:spPr>
          <a:xfrm rot="16200000">
            <a:off x="866381" y="2651401"/>
            <a:ext cx="45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55" name="Arc 54"/>
          <p:cNvSpPr/>
          <p:nvPr/>
        </p:nvSpPr>
        <p:spPr>
          <a:xfrm rot="12530023">
            <a:off x="2514002" y="3723038"/>
            <a:ext cx="914400" cy="914400"/>
          </a:xfrm>
          <a:prstGeom prst="arc">
            <a:avLst>
              <a:gd name="adj1" fmla="val 16200000"/>
              <a:gd name="adj2" fmla="val 221777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1778219" y="3815585"/>
            <a:ext cx="1017264" cy="948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-1555" y="3325109"/>
            <a:ext cx="504825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i="1" dirty="0">
                <a:latin typeface="+mj-lt"/>
              </a:rPr>
              <a:t>k</a:t>
            </a:r>
            <a:r>
              <a:rPr lang="pl-PL" b="1" i="1" dirty="0">
                <a:latin typeface="Symbol" pitchFamily="18" charset="2"/>
              </a:rPr>
              <a:t>s</a:t>
            </a:r>
            <a:endParaRPr lang="en-US" b="1" i="1" baseline="30000" dirty="0">
              <a:latin typeface="Symbol" pitchFamily="18" charset="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386614" y="2027793"/>
            <a:ext cx="152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maxima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9" grpId="0"/>
      <p:bldP spid="29" grpId="0"/>
      <p:bldP spid="35" grpId="0"/>
      <p:bldP spid="4" grpId="0" animBg="1"/>
      <p:bldP spid="43" grpId="0"/>
      <p:bldP spid="45" grpId="0"/>
      <p:bldP spid="48" grpId="0"/>
      <p:bldP spid="51" grpId="0"/>
      <p:bldP spid="52" grpId="0"/>
      <p:bldP spid="7" grpId="0"/>
      <p:bldP spid="54" grpId="0"/>
      <p:bldP spid="55" grpId="0" animBg="1"/>
      <p:bldP spid="57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Difference-of-Gaussian</a:t>
            </a:r>
            <a:endParaRPr lang="de-CH" dirty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de-CH" dirty="0"/>
              <a:t>Larger circles = larger scale</a:t>
            </a:r>
          </a:p>
          <a:p>
            <a:r>
              <a:rPr lang="de-CH" dirty="0"/>
              <a:t>Descriptors with maximal scale response</a:t>
            </a:r>
          </a:p>
        </p:txBody>
      </p:sp>
      <p:sp>
        <p:nvSpPr>
          <p:cNvPr id="3584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840" y="652907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pic>
        <p:nvPicPr>
          <p:cNvPr id="4915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220594"/>
            <a:ext cx="5316538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Harris-Laplace </a:t>
            </a:r>
            <a:r>
              <a:rPr lang="en-US" sz="1800"/>
              <a:t>[Mikolajczyk ‘01]</a:t>
            </a:r>
            <a:endParaRPr lang="de-CH"/>
          </a:p>
        </p:txBody>
      </p:sp>
      <p:sp>
        <p:nvSpPr>
          <p:cNvPr id="54275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Trebuchet MS" pitchFamily="34" charset="0"/>
              <a:buAutoNum type="arabicPeriod"/>
            </a:pPr>
            <a:r>
              <a:rPr lang="en-US" sz="2800"/>
              <a:t>Initialization: Multiscale Harris corner detection</a:t>
            </a:r>
          </a:p>
        </p:txBody>
      </p:sp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8" y="3465513"/>
            <a:ext cx="1584325" cy="1270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2838" y="5283200"/>
            <a:ext cx="1449387" cy="11350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132263"/>
            <a:ext cx="1439862" cy="1127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979738"/>
            <a:ext cx="1439862" cy="1127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1827213"/>
            <a:ext cx="1439862" cy="1127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4281" name="Text Box 8"/>
          <p:cNvSpPr txBox="1">
            <a:spLocks noChangeArrowheads="1"/>
          </p:cNvSpPr>
          <p:nvPr/>
        </p:nvSpPr>
        <p:spPr bwMode="auto">
          <a:xfrm>
            <a:off x="4391025" y="5794375"/>
            <a:ext cx="433388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 i="1">
                <a:latin typeface="Symbol" pitchFamily="18" charset="2"/>
              </a:rPr>
              <a:t>s</a:t>
            </a:r>
            <a:endParaRPr lang="en-US" sz="1600" b="1" i="1">
              <a:latin typeface="Symbol" pitchFamily="18" charset="2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391025" y="4786313"/>
            <a:ext cx="433388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 i="1">
                <a:latin typeface="Symbol" pitchFamily="18" charset="2"/>
              </a:rPr>
              <a:t>s</a:t>
            </a:r>
            <a:r>
              <a:rPr lang="pl-PL" sz="1600" b="1" i="1" baseline="30000">
                <a:latin typeface="Symbol" pitchFamily="18" charset="2"/>
              </a:rPr>
              <a:t>2</a:t>
            </a:r>
            <a:endParaRPr lang="en-US" sz="1600" b="1" i="1" baseline="30000">
              <a:latin typeface="Symbol" pitchFamily="18" charset="2"/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6516688" y="5554663"/>
            <a:ext cx="2268537" cy="787400"/>
            <a:chOff x="6516688" y="5554663"/>
            <a:chExt cx="2268537" cy="787400"/>
          </a:xfrm>
        </p:grpSpPr>
        <p:pic>
          <p:nvPicPr>
            <p:cNvPr id="54303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16688" y="5554663"/>
              <a:ext cx="2268537" cy="787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4304" name="Group 34"/>
            <p:cNvGrpSpPr>
              <a:grpSpLocks/>
            </p:cNvGrpSpPr>
            <p:nvPr/>
          </p:nvGrpSpPr>
          <p:grpSpPr bwMode="auto">
            <a:xfrm>
              <a:off x="7602538" y="5949950"/>
              <a:ext cx="180975" cy="88900"/>
              <a:chOff x="7602538" y="5949950"/>
              <a:chExt cx="180975" cy="88900"/>
            </a:xfrm>
          </p:grpSpPr>
          <p:sp>
            <p:nvSpPr>
              <p:cNvPr id="54305" name="Line 11"/>
              <p:cNvSpPr>
                <a:spLocks noChangeShapeType="1"/>
              </p:cNvSpPr>
              <p:nvPr/>
            </p:nvSpPr>
            <p:spPr bwMode="auto">
              <a:xfrm>
                <a:off x="7669213" y="5949950"/>
                <a:ext cx="71437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6" name="Line 12"/>
              <p:cNvSpPr>
                <a:spLocks noChangeShapeType="1"/>
              </p:cNvSpPr>
              <p:nvPr/>
            </p:nvSpPr>
            <p:spPr bwMode="auto">
              <a:xfrm flipV="1">
                <a:off x="7602538" y="5965825"/>
                <a:ext cx="180975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6588125" y="4370388"/>
            <a:ext cx="2268538" cy="787400"/>
            <a:chOff x="6588125" y="4370388"/>
            <a:chExt cx="2268538" cy="787400"/>
          </a:xfrm>
        </p:grpSpPr>
        <p:pic>
          <p:nvPicPr>
            <p:cNvPr id="54299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88125" y="4370388"/>
              <a:ext cx="2268538" cy="787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4300" name="Group 35"/>
            <p:cNvGrpSpPr>
              <a:grpSpLocks/>
            </p:cNvGrpSpPr>
            <p:nvPr/>
          </p:nvGrpSpPr>
          <p:grpSpPr bwMode="auto">
            <a:xfrm>
              <a:off x="7673975" y="4765675"/>
              <a:ext cx="180975" cy="88900"/>
              <a:chOff x="7673975" y="4765675"/>
              <a:chExt cx="180975" cy="88900"/>
            </a:xfrm>
          </p:grpSpPr>
          <p:sp>
            <p:nvSpPr>
              <p:cNvPr id="54301" name="Line 14"/>
              <p:cNvSpPr>
                <a:spLocks noChangeShapeType="1"/>
              </p:cNvSpPr>
              <p:nvPr/>
            </p:nvSpPr>
            <p:spPr bwMode="auto">
              <a:xfrm>
                <a:off x="7740650" y="4765675"/>
                <a:ext cx="71438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2" name="Line 15"/>
              <p:cNvSpPr>
                <a:spLocks noChangeShapeType="1"/>
              </p:cNvSpPr>
              <p:nvPr/>
            </p:nvSpPr>
            <p:spPr bwMode="auto">
              <a:xfrm flipV="1">
                <a:off x="7673975" y="4781550"/>
                <a:ext cx="180975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6588125" y="3178175"/>
            <a:ext cx="2268538" cy="787400"/>
            <a:chOff x="6588125" y="3178175"/>
            <a:chExt cx="2268538" cy="787400"/>
          </a:xfrm>
        </p:grpSpPr>
        <p:pic>
          <p:nvPicPr>
            <p:cNvPr id="54295" name="Picture 1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88125" y="3178175"/>
              <a:ext cx="2268538" cy="787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4296" name="Group 36"/>
            <p:cNvGrpSpPr>
              <a:grpSpLocks/>
            </p:cNvGrpSpPr>
            <p:nvPr/>
          </p:nvGrpSpPr>
          <p:grpSpPr bwMode="auto">
            <a:xfrm>
              <a:off x="7673975" y="3573463"/>
              <a:ext cx="180975" cy="88900"/>
              <a:chOff x="7673975" y="3573463"/>
              <a:chExt cx="180975" cy="88900"/>
            </a:xfrm>
          </p:grpSpPr>
          <p:sp>
            <p:nvSpPr>
              <p:cNvPr id="54297" name="Line 17"/>
              <p:cNvSpPr>
                <a:spLocks noChangeShapeType="1"/>
              </p:cNvSpPr>
              <p:nvPr/>
            </p:nvSpPr>
            <p:spPr bwMode="auto">
              <a:xfrm>
                <a:off x="7740650" y="3573463"/>
                <a:ext cx="71438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8" name="Line 18"/>
              <p:cNvSpPr>
                <a:spLocks noChangeShapeType="1"/>
              </p:cNvSpPr>
              <p:nvPr/>
            </p:nvSpPr>
            <p:spPr bwMode="auto">
              <a:xfrm flipV="1">
                <a:off x="7673975" y="3589338"/>
                <a:ext cx="180975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6588125" y="2030413"/>
            <a:ext cx="2268538" cy="787400"/>
            <a:chOff x="6588125" y="2030413"/>
            <a:chExt cx="2268538" cy="787400"/>
          </a:xfrm>
        </p:grpSpPr>
        <p:pic>
          <p:nvPicPr>
            <p:cNvPr id="54291" name="Picture 1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88125" y="2030413"/>
              <a:ext cx="2268538" cy="787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4292" name="Group 37"/>
            <p:cNvGrpSpPr>
              <a:grpSpLocks/>
            </p:cNvGrpSpPr>
            <p:nvPr/>
          </p:nvGrpSpPr>
          <p:grpSpPr bwMode="auto">
            <a:xfrm>
              <a:off x="7673975" y="2425700"/>
              <a:ext cx="180975" cy="88900"/>
              <a:chOff x="7673975" y="2425700"/>
              <a:chExt cx="180975" cy="88900"/>
            </a:xfrm>
          </p:grpSpPr>
          <p:sp>
            <p:nvSpPr>
              <p:cNvPr id="54293" name="Line 20"/>
              <p:cNvSpPr>
                <a:spLocks noChangeShapeType="1"/>
              </p:cNvSpPr>
              <p:nvPr/>
            </p:nvSpPr>
            <p:spPr bwMode="auto">
              <a:xfrm>
                <a:off x="7740650" y="2425700"/>
                <a:ext cx="71438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4" name="Line 21"/>
              <p:cNvSpPr>
                <a:spLocks noChangeShapeType="1"/>
              </p:cNvSpPr>
              <p:nvPr/>
            </p:nvSpPr>
            <p:spPr bwMode="auto">
              <a:xfrm flipV="1">
                <a:off x="7673975" y="2441575"/>
                <a:ext cx="180975" cy="73025"/>
              </a:xfrm>
              <a:prstGeom prst="line">
                <a:avLst/>
              </a:prstGeom>
              <a:noFill/>
              <a:ln w="25400" cap="sq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4427538" y="3573463"/>
            <a:ext cx="433387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 i="1">
                <a:latin typeface="Symbol" pitchFamily="18" charset="2"/>
              </a:rPr>
              <a:t>s</a:t>
            </a:r>
            <a:r>
              <a:rPr lang="pl-PL" sz="1600" b="1" i="1" baseline="30000">
                <a:latin typeface="Symbol" pitchFamily="18" charset="2"/>
              </a:rPr>
              <a:t>3</a:t>
            </a:r>
            <a:endParaRPr lang="en-US" sz="1600" b="1" i="1" baseline="30000">
              <a:latin typeface="Symbol" pitchFamily="18" charset="2"/>
            </a:endParaRP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462463" y="2565400"/>
            <a:ext cx="433387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 i="1">
                <a:latin typeface="Symbol" pitchFamily="18" charset="2"/>
              </a:rPr>
              <a:t>s</a:t>
            </a:r>
            <a:r>
              <a:rPr lang="pl-PL" sz="1600" b="1" i="1" baseline="30000">
                <a:latin typeface="Symbol" pitchFamily="18" charset="2"/>
              </a:rPr>
              <a:t>4</a:t>
            </a:r>
            <a:endParaRPr lang="en-US" sz="1600" b="1" i="1" baseline="30000">
              <a:latin typeface="Symbol" pitchFamily="18" charset="2"/>
            </a:endParaRPr>
          </a:p>
        </p:txBody>
      </p:sp>
      <p:sp>
        <p:nvSpPr>
          <p:cNvPr id="54289" name="Text Box 24"/>
          <p:cNvSpPr txBox="1">
            <a:spLocks noChangeArrowheads="1"/>
          </p:cNvSpPr>
          <p:nvPr/>
        </p:nvSpPr>
        <p:spPr bwMode="auto">
          <a:xfrm>
            <a:off x="3768725" y="6450013"/>
            <a:ext cx="3095625" cy="3381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/>
              <a:t>Computing Harris function</a:t>
            </a:r>
            <a:endParaRPr lang="en-US" sz="1600" b="1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6470650" y="6450013"/>
            <a:ext cx="2447925" cy="3381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l-PL" sz="1600" b="1"/>
              <a:t>Detecting local maxima</a:t>
            </a:r>
            <a:endParaRPr lang="en-US" sz="1600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/>
      <p:bldP spid="32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Harris-Laplace </a:t>
            </a:r>
            <a:r>
              <a:rPr lang="en-US" sz="1800"/>
              <a:t>[Mikolajczyk ‘01]</a:t>
            </a:r>
            <a:endParaRPr lang="de-CH"/>
          </a:p>
        </p:txBody>
      </p:sp>
      <p:sp>
        <p:nvSpPr>
          <p:cNvPr id="5529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Trebuchet MS" pitchFamily="34" charset="0"/>
              <a:buAutoNum type="arabicPeriod"/>
            </a:pPr>
            <a:r>
              <a:rPr lang="en-US" sz="2800"/>
              <a:t>Initialization: Multiscale Harris corner detection</a:t>
            </a:r>
          </a:p>
          <a:p>
            <a:pPr marL="457200" indent="-457200" eaLnBrk="1" hangingPunct="1">
              <a:buFont typeface="Trebuchet MS" pitchFamily="34" charset="0"/>
              <a:buAutoNum type="arabicPeriod"/>
            </a:pPr>
            <a:r>
              <a:rPr lang="en-US" sz="2800"/>
              <a:t>Scale selection based on Laplacian</a:t>
            </a:r>
            <a:br>
              <a:rPr lang="en-US" sz="2800"/>
            </a:br>
            <a:r>
              <a:rPr lang="en-US" sz="2800"/>
              <a:t>(same procedure with Hessian </a:t>
            </a:r>
            <a:r>
              <a:rPr lang="en-US" sz="2800">
                <a:sym typeface="Symbol" pitchFamily="18" charset="2"/>
              </a:rPr>
              <a:t> </a:t>
            </a:r>
            <a:r>
              <a:rPr lang="en-US" sz="2800"/>
              <a:t>Hessian-Laplace)</a:t>
            </a:r>
            <a:endParaRPr lang="de-CH" sz="2800"/>
          </a:p>
        </p:txBody>
      </p:sp>
      <p:sp>
        <p:nvSpPr>
          <p:cNvPr id="399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solidFill>
                  <a:schemeClr val="tx1"/>
                </a:solidFill>
              </a:rPr>
              <a:t>K. Grauman, B. Leibe</a:t>
            </a:r>
          </a:p>
        </p:txBody>
      </p:sp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25" y="3349625"/>
            <a:ext cx="82946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4"/>
          <p:cNvSpPr txBox="1">
            <a:spLocks noChangeArrowheads="1"/>
          </p:cNvSpPr>
          <p:nvPr/>
        </p:nvSpPr>
        <p:spPr bwMode="auto">
          <a:xfrm>
            <a:off x="3387725" y="2917825"/>
            <a:ext cx="26289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b="1"/>
              <a:t>Harris points</a:t>
            </a:r>
            <a:endParaRPr lang="en-US" b="1"/>
          </a:p>
        </p:txBody>
      </p:sp>
      <p:sp>
        <p:nvSpPr>
          <p:cNvPr id="55303" name="Text Box 5"/>
          <p:cNvSpPr txBox="1">
            <a:spLocks noChangeArrowheads="1"/>
          </p:cNvSpPr>
          <p:nvPr/>
        </p:nvSpPr>
        <p:spPr bwMode="auto">
          <a:xfrm>
            <a:off x="3171825" y="6049963"/>
            <a:ext cx="306070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b="1"/>
              <a:t>Harris-Laplace points</a:t>
            </a:r>
            <a:endParaRPr lang="en-US" b="1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897938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Maximally Stable Extremal Regions </a:t>
            </a:r>
            <a:r>
              <a:rPr lang="en-US" sz="1800"/>
              <a:t>[Matas ‘02]</a:t>
            </a:r>
            <a:endParaRPr lang="de-CH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Based on Watershed segmentation algorithm</a:t>
            </a:r>
          </a:p>
          <a:p>
            <a:pPr eaLnBrk="1" hangingPunct="1"/>
            <a:r>
              <a:rPr lang="en-US"/>
              <a:t>Select regions that stay stable over a large parameter range</a:t>
            </a:r>
            <a:endParaRPr lang="de-CH"/>
          </a:p>
          <a:p>
            <a:pPr eaLnBrk="1" hangingPunct="1"/>
            <a:endParaRPr lang="de-CH"/>
          </a:p>
        </p:txBody>
      </p:sp>
      <p:sp>
        <p:nvSpPr>
          <p:cNvPr id="409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K. Grauman, B. Leibe</a:t>
            </a:r>
          </a:p>
        </p:txBody>
      </p:sp>
      <p:pic>
        <p:nvPicPr>
          <p:cNvPr id="56325" name="Picture 4" descr="g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781300"/>
            <a:ext cx="251936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5" descr="g1a_35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781300"/>
            <a:ext cx="251936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70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71" name="Picture 5" descr="g1a_340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68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69" name="Picture 5" descr="g1a_3300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66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67" name="Picture 5" descr="g1a_3200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64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65" name="Picture 5" descr="g1a_3100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1692275" y="2781300"/>
            <a:ext cx="5327650" cy="2527300"/>
            <a:chOff x="1692275" y="2781300"/>
            <a:chExt cx="5327650" cy="2527300"/>
          </a:xfrm>
        </p:grpSpPr>
        <p:pic>
          <p:nvPicPr>
            <p:cNvPr id="56362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63" name="Picture 5" descr="g1a_3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98975" y="2787650"/>
              <a:ext cx="2520950" cy="2520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60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61" name="Picture 5" descr="g1a_2900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58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59" name="Picture 5" descr="g1a_2800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56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57" name="Picture 5" descr="g1a_2700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54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55" name="Picture 5" descr="g1a_26000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1692275" y="2781300"/>
            <a:ext cx="5327650" cy="2520950"/>
            <a:chOff x="1692275" y="2781300"/>
            <a:chExt cx="5327650" cy="2520950"/>
          </a:xfrm>
        </p:grpSpPr>
        <p:pic>
          <p:nvPicPr>
            <p:cNvPr id="56352" name="Picture 4" descr="g1a_2500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498975" y="2781300"/>
              <a:ext cx="2520950" cy="2520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53" name="Picture 5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50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51" name="Picture 5" descr="g1a_2400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48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49" name="Picture 5" descr="g1a_23000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46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46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47" name="Picture 5" descr="g1a_22000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49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44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45" name="Picture 5" descr="g1a_21000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52"/>
          <p:cNvGrpSpPr>
            <a:grpSpLocks/>
          </p:cNvGrpSpPr>
          <p:nvPr/>
        </p:nvGrpSpPr>
        <p:grpSpPr bwMode="auto">
          <a:xfrm>
            <a:off x="1692275" y="2781300"/>
            <a:ext cx="5327650" cy="2519363"/>
            <a:chOff x="1692275" y="2781300"/>
            <a:chExt cx="5327650" cy="2519363"/>
          </a:xfrm>
        </p:grpSpPr>
        <p:pic>
          <p:nvPicPr>
            <p:cNvPr id="56342" name="Picture 4" descr="g1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2275" y="2781300"/>
              <a:ext cx="2519363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43" name="Picture 5" descr="g1a_2000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500563" y="2781300"/>
              <a:ext cx="2519362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Example Results: MSER</a:t>
            </a:r>
            <a:endParaRPr lang="de-CH"/>
          </a:p>
        </p:txBody>
      </p:sp>
      <p:sp>
        <p:nvSpPr>
          <p:cNvPr id="4198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35011" y="6581603"/>
            <a:ext cx="1524000" cy="300853"/>
          </a:xfrm>
        </p:spPr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  <p:pic>
        <p:nvPicPr>
          <p:cNvPr id="57349" name="Picture 4"/>
          <p:cNvPicPr>
            <a:picLocks noChangeAspect="1" noChangeArrowheads="1"/>
          </p:cNvPicPr>
          <p:nvPr/>
        </p:nvPicPr>
        <p:blipFill>
          <a:blip r:embed="rId2" cstate="print"/>
          <a:srcRect r="56670" b="7520"/>
          <a:stretch>
            <a:fillRect/>
          </a:stretch>
        </p:blipFill>
        <p:spPr bwMode="auto">
          <a:xfrm>
            <a:off x="1004888" y="1238250"/>
            <a:ext cx="3713162" cy="3143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7350" name="Picture 3" descr="matas_nesquik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57463" y="4414838"/>
            <a:ext cx="2160587" cy="2160587"/>
          </a:xfrm>
        </p:spPr>
      </p:pic>
      <p:pic>
        <p:nvPicPr>
          <p:cNvPr id="57351" name="Picture 4" descr="matas_nesquik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4750" y="4414838"/>
            <a:ext cx="22320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4"/>
          <p:cNvPicPr>
            <a:picLocks noChangeAspect="1" noChangeArrowheads="1"/>
          </p:cNvPicPr>
          <p:nvPr/>
        </p:nvPicPr>
        <p:blipFill>
          <a:blip r:embed="rId2" cstate="print"/>
          <a:srcRect l="56670" b="7520"/>
          <a:stretch>
            <a:fillRect/>
          </a:stretch>
        </p:blipFill>
        <p:spPr bwMode="auto">
          <a:xfrm>
            <a:off x="4984750" y="1238250"/>
            <a:ext cx="3713163" cy="3143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/>
          <a:srcRect l="56670" b="7520"/>
          <a:stretch>
            <a:fillRect/>
          </a:stretch>
        </p:blipFill>
        <p:spPr bwMode="auto">
          <a:xfrm>
            <a:off x="5029200" y="3759200"/>
            <a:ext cx="3713163" cy="3143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8373" name="Picture 3"/>
          <p:cNvPicPr>
            <a:picLocks noChangeAspect="1" noChangeArrowheads="1"/>
          </p:cNvPicPr>
          <p:nvPr/>
        </p:nvPicPr>
        <p:blipFill>
          <a:blip r:embed="rId3" cstate="print"/>
          <a:srcRect r="53581" b="33736"/>
          <a:stretch>
            <a:fillRect/>
          </a:stretch>
        </p:blipFill>
        <p:spPr bwMode="auto">
          <a:xfrm>
            <a:off x="838200" y="3733800"/>
            <a:ext cx="2590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3429000" y="4572000"/>
            <a:ext cx="620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LoG</a:t>
            </a:r>
          </a:p>
        </p:txBody>
      </p:sp>
      <p:pic>
        <p:nvPicPr>
          <p:cNvPr id="58375" name="Picture 4"/>
          <p:cNvPicPr>
            <a:picLocks noChangeAspect="1" noChangeArrowheads="1"/>
          </p:cNvPicPr>
          <p:nvPr/>
        </p:nvPicPr>
        <p:blipFill>
          <a:blip r:embed="rId4" cstate="print"/>
          <a:srcRect l="13226" t="6660" r="47676" b="44778"/>
          <a:stretch>
            <a:fillRect/>
          </a:stretch>
        </p:blipFill>
        <p:spPr bwMode="auto">
          <a:xfrm>
            <a:off x="5410200" y="533400"/>
            <a:ext cx="33162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6400800" y="228600"/>
            <a:ext cx="1017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Hessian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6400800" y="3516313"/>
            <a:ext cx="8509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MSER</a:t>
            </a:r>
          </a:p>
        </p:txBody>
      </p:sp>
      <p:pic>
        <p:nvPicPr>
          <p:cNvPr id="58378" name="Picture 4"/>
          <p:cNvPicPr>
            <a:picLocks noChangeAspect="1" noChangeArrowheads="1"/>
          </p:cNvPicPr>
          <p:nvPr/>
        </p:nvPicPr>
        <p:blipFill>
          <a:blip r:embed="rId5" cstate="print"/>
          <a:srcRect l="13028" t="6926" r="48698" b="49718"/>
          <a:stretch>
            <a:fillRect/>
          </a:stretch>
        </p:blipFill>
        <p:spPr bwMode="auto">
          <a:xfrm>
            <a:off x="533400" y="914400"/>
            <a:ext cx="3241675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3733800" y="990600"/>
            <a:ext cx="80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Harris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Local Image Descriptors</a:t>
            </a: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85800" y="6522728"/>
            <a:ext cx="85148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Acknowledgment: Many slides from James Hays, Derek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Hoiem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Grauman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&amp;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Leibe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2008 AAAI Tutorial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200400" y="27432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C00000"/>
                </a:solidFill>
              </a:rPr>
              <a:t>Read </a:t>
            </a:r>
            <a:r>
              <a:rPr lang="en-US" altLang="en-US" sz="2400" dirty="0" err="1">
                <a:solidFill>
                  <a:srgbClr val="C00000"/>
                </a:solidFill>
              </a:rPr>
              <a:t>Szeliski</a:t>
            </a:r>
            <a:r>
              <a:rPr lang="en-US" altLang="en-US" sz="2400" dirty="0">
                <a:solidFill>
                  <a:srgbClr val="C00000"/>
                </a:solidFill>
              </a:rPr>
              <a:t> 4.1</a:t>
            </a:r>
          </a:p>
        </p:txBody>
      </p:sp>
    </p:spTree>
    <p:extLst>
      <p:ext uri="{BB962C8B-B14F-4D97-AF65-F5344CB8AC3E}">
        <p14:creationId xmlns:p14="http://schemas.microsoft.com/office/powerpoint/2010/main" val="1741032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5244811" y="3026804"/>
            <a:ext cx="3581400" cy="1319463"/>
            <a:chOff x="528" y="624"/>
            <a:chExt cx="4715" cy="1678"/>
          </a:xfrm>
        </p:grpSpPr>
        <p:pic>
          <p:nvPicPr>
            <p:cNvPr id="25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626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889329"/>
          </a:xfrm>
        </p:spPr>
        <p:txBody>
          <a:bodyPr/>
          <a:lstStyle/>
          <a:p>
            <a:pPr eaLnBrk="1" hangingPunct="1"/>
            <a:r>
              <a:rPr lang="en-US" altLang="en-US" dirty="0"/>
              <a:t>Local features: main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124450"/>
          </a:xfrm>
        </p:spPr>
        <p:txBody>
          <a:bodyPr>
            <a:normAutofit/>
          </a:bodyPr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1">
                    <a:lumMod val="65000"/>
                  </a:schemeClr>
                </a:solidFill>
              </a:rPr>
              <a:t>Detection:</a:t>
            </a:r>
            <a:br>
              <a:rPr lang="en-US" altLang="en-US" sz="2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Find a set of distinctive key points.</a:t>
            </a:r>
            <a:endParaRPr lang="en-US" alt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Description</a:t>
            </a:r>
            <a:r>
              <a:rPr lang="en-US" altLang="en-US" sz="2400" dirty="0"/>
              <a:t>: </a:t>
            </a:r>
            <a:br>
              <a:rPr lang="en-US" altLang="en-US" sz="2400" dirty="0"/>
            </a:br>
            <a:r>
              <a:rPr lang="en-US" altLang="en-US" sz="2000" dirty="0"/>
              <a:t>Extract feature descriptor around each interest point as vector.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1">
                    <a:lumMod val="65000"/>
                  </a:schemeClr>
                </a:solidFill>
              </a:rPr>
              <a:t>Matching: </a:t>
            </a:r>
            <a:br>
              <a:rPr lang="en-US" altLang="en-US" sz="2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Compute distance between feature vectors to find correspondence.</a:t>
            </a:r>
            <a:endParaRPr lang="en-US" alt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2696447" y="3292030"/>
            <a:ext cx="3878503" cy="1127571"/>
            <a:chOff x="2122468" y="4998134"/>
            <a:chExt cx="4484435" cy="1303204"/>
          </a:xfrm>
        </p:grpSpPr>
        <p:sp>
          <p:nvSpPr>
            <p:cNvPr id="8" name="Rectangle 7"/>
            <p:cNvSpPr/>
            <p:nvPr/>
          </p:nvSpPr>
          <p:spPr bwMode="auto">
            <a:xfrm>
              <a:off x="6195748" y="4998134"/>
              <a:ext cx="411155" cy="44217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graphicFrame>
          <p:nvGraphicFramePr>
            <p:cNvPr id="154645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2122468" y="5698088"/>
            <a:ext cx="2667000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591" name="Equation" r:id="rId6" imgW="1066800" imgH="241300" progId="Equation.3">
                    <p:embed/>
                  </p:oleObj>
                </mc:Choice>
                <mc:Fallback>
                  <p:oleObj name="Equation" r:id="rId6" imgW="1066800" imgH="241300" progId="Equation.3">
                    <p:embed/>
                    <p:pic>
                      <p:nvPicPr>
                        <p:cNvPr id="15464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2468" y="5698088"/>
                          <a:ext cx="2667000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4646" name="Shape 17"/>
            <p:cNvCxnSpPr>
              <a:cxnSpLocks noChangeShapeType="1"/>
              <a:stCxn id="8" idx="1"/>
            </p:cNvCxnSpPr>
            <p:nvPr/>
          </p:nvCxnSpPr>
          <p:spPr bwMode="auto">
            <a:xfrm rot="10800000" flipV="1">
              <a:off x="4814886" y="5219223"/>
              <a:ext cx="1380864" cy="810802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705600" y="3200402"/>
            <a:ext cx="2425700" cy="1755518"/>
            <a:chOff x="7027888" y="4800600"/>
            <a:chExt cx="2794000" cy="1974604"/>
          </a:xfrm>
        </p:grpSpPr>
        <p:grpSp>
          <p:nvGrpSpPr>
            <p:cNvPr id="154640" name="Group 11"/>
            <p:cNvGrpSpPr>
              <a:grpSpLocks/>
            </p:cNvGrpSpPr>
            <p:nvPr/>
          </p:nvGrpSpPr>
          <p:grpSpPr bwMode="auto">
            <a:xfrm>
              <a:off x="7027888" y="4800600"/>
              <a:ext cx="2794000" cy="1974604"/>
              <a:chOff x="7027888" y="4800600"/>
              <a:chExt cx="2794000" cy="1974604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7470393" y="4800600"/>
                <a:ext cx="530275" cy="533901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graphicFrame>
            <p:nvGraphicFramePr>
              <p:cNvPr id="154643" name="Object 3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7027888" y="6171954"/>
              <a:ext cx="2794000" cy="603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7592" name="Equation" r:id="rId8" imgW="1117600" imgH="241300" progId="Equation.3">
                      <p:embed/>
                    </p:oleObj>
                  </mc:Choice>
                  <mc:Fallback>
                    <p:oleObj name="Equation" r:id="rId8" imgW="1117600" imgH="241300" progId="Equation.3">
                      <p:embed/>
                      <p:pic>
                        <p:nvPicPr>
                          <p:cNvPr id="154643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27888" y="6171954"/>
                            <a:ext cx="2794000" cy="603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54641" name="Curved Connector 19"/>
            <p:cNvCxnSpPr>
              <a:cxnSpLocks noChangeShapeType="1"/>
            </p:cNvCxnSpPr>
            <p:nvPr/>
          </p:nvCxnSpPr>
          <p:spPr bwMode="auto">
            <a:xfrm rot="16200000" flipH="1">
              <a:off x="7136099" y="5817903"/>
              <a:ext cx="990081" cy="22273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244811" y="5345132"/>
            <a:ext cx="3707822" cy="971550"/>
            <a:chOff x="4800600" y="5391912"/>
            <a:chExt cx="4343400" cy="1161288"/>
          </a:xfrm>
        </p:grpSpPr>
        <p:pic>
          <p:nvPicPr>
            <p:cNvPr id="154634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5391912"/>
              <a:ext cx="2121408" cy="116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635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052" y="5395686"/>
              <a:ext cx="2132948" cy="1157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4636" name="Straight Arrow Connector 27"/>
            <p:cNvCxnSpPr>
              <a:cxnSpLocks noChangeShapeType="1"/>
            </p:cNvCxnSpPr>
            <p:nvPr/>
          </p:nvCxnSpPr>
          <p:spPr bwMode="auto">
            <a:xfrm flipV="1">
              <a:off x="5562600" y="5562600"/>
              <a:ext cx="19812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7" name="Straight Arrow Connector 28"/>
            <p:cNvCxnSpPr>
              <a:cxnSpLocks noChangeShapeType="1"/>
            </p:cNvCxnSpPr>
            <p:nvPr/>
          </p:nvCxnSpPr>
          <p:spPr bwMode="auto">
            <a:xfrm>
              <a:off x="6629400" y="59436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8" name="Straight Arrow Connector 31"/>
            <p:cNvCxnSpPr>
              <a:cxnSpLocks noChangeShapeType="1"/>
            </p:cNvCxnSpPr>
            <p:nvPr/>
          </p:nvCxnSpPr>
          <p:spPr bwMode="auto">
            <a:xfrm>
              <a:off x="5410200" y="62484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9" name="Straight Arrow Connector 32"/>
            <p:cNvCxnSpPr>
              <a:cxnSpLocks noChangeShapeType="1"/>
            </p:cNvCxnSpPr>
            <p:nvPr/>
          </p:nvCxnSpPr>
          <p:spPr bwMode="auto">
            <a:xfrm flipV="1">
              <a:off x="5334000" y="5791200"/>
              <a:ext cx="21336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11"/>
          <p:cNvGrpSpPr>
            <a:grpSpLocks/>
          </p:cNvGrpSpPr>
          <p:nvPr/>
        </p:nvGrpSpPr>
        <p:grpSpPr bwMode="auto">
          <a:xfrm>
            <a:off x="5226050" y="1182225"/>
            <a:ext cx="3581400" cy="1319463"/>
            <a:chOff x="528" y="624"/>
            <a:chExt cx="4715" cy="1678"/>
          </a:xfrm>
        </p:grpSpPr>
        <p:pic>
          <p:nvPicPr>
            <p:cNvPr id="28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422359"/>
              </p:ext>
            </p:extLst>
          </p:nvPr>
        </p:nvGraphicFramePr>
        <p:xfrm>
          <a:off x="1879075" y="5790700"/>
          <a:ext cx="1854725" cy="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3" name="Equation" r:id="rId12" imgW="838080" imgH="215640" progId="Equation.3">
                  <p:embed/>
                </p:oleObj>
              </mc:Choice>
              <mc:Fallback>
                <p:oleObj name="Equation" r:id="rId12" imgW="838080" imgH="215640" progId="Equation.3">
                  <p:embed/>
                  <p:pic>
                    <p:nvPicPr>
                      <p:cNvPr id="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75" y="5790700"/>
                        <a:ext cx="1854725" cy="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05"/>
          <p:cNvGrpSpPr>
            <a:grpSpLocks/>
          </p:cNvGrpSpPr>
          <p:nvPr/>
        </p:nvGrpSpPr>
        <p:grpSpPr bwMode="auto">
          <a:xfrm>
            <a:off x="1205320" y="3921709"/>
            <a:ext cx="1234095" cy="552404"/>
            <a:chOff x="2366355" y="5265735"/>
            <a:chExt cx="1234095" cy="552347"/>
          </a:xfrm>
        </p:grpSpPr>
        <p:grpSp>
          <p:nvGrpSpPr>
            <p:cNvPr id="35" name="Group 52"/>
            <p:cNvGrpSpPr>
              <a:grpSpLocks/>
            </p:cNvGrpSpPr>
            <p:nvPr/>
          </p:nvGrpSpPr>
          <p:grpSpPr bwMode="auto">
            <a:xfrm>
              <a:off x="2771775" y="5265735"/>
              <a:ext cx="828675" cy="552347"/>
              <a:chOff x="1859" y="3339"/>
              <a:chExt cx="363" cy="301"/>
            </a:xfrm>
          </p:grpSpPr>
          <p:sp>
            <p:nvSpPr>
              <p:cNvPr id="37" name="Line 53"/>
              <p:cNvSpPr>
                <a:spLocks noChangeShapeType="1"/>
              </p:cNvSpPr>
              <p:nvPr/>
            </p:nvSpPr>
            <p:spPr bwMode="auto">
              <a:xfrm>
                <a:off x="1859" y="3362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4"/>
              <p:cNvSpPr>
                <a:spLocks noChangeShapeType="1"/>
              </p:cNvSpPr>
              <p:nvPr/>
            </p:nvSpPr>
            <p:spPr bwMode="auto">
              <a:xfrm>
                <a:off x="1859" y="364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55"/>
              <p:cNvSpPr>
                <a:spLocks noChangeArrowheads="1"/>
              </p:cNvSpPr>
              <p:nvPr/>
            </p:nvSpPr>
            <p:spPr bwMode="auto">
              <a:xfrm>
                <a:off x="188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56"/>
              <p:cNvSpPr>
                <a:spLocks noChangeArrowheads="1"/>
              </p:cNvSpPr>
              <p:nvPr/>
            </p:nvSpPr>
            <p:spPr bwMode="auto">
              <a:xfrm>
                <a:off x="1904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57"/>
              <p:cNvSpPr>
                <a:spLocks noChangeArrowheads="1"/>
              </p:cNvSpPr>
              <p:nvPr/>
            </p:nvSpPr>
            <p:spPr bwMode="auto">
              <a:xfrm>
                <a:off x="1927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58"/>
              <p:cNvSpPr>
                <a:spLocks noChangeArrowheads="1"/>
              </p:cNvSpPr>
              <p:nvPr/>
            </p:nvSpPr>
            <p:spPr bwMode="auto">
              <a:xfrm>
                <a:off x="1950" y="3430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59"/>
              <p:cNvSpPr>
                <a:spLocks noChangeArrowheads="1"/>
              </p:cNvSpPr>
              <p:nvPr/>
            </p:nvSpPr>
            <p:spPr bwMode="auto">
              <a:xfrm>
                <a:off x="197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60"/>
              <p:cNvSpPr>
                <a:spLocks noChangeArrowheads="1"/>
              </p:cNvSpPr>
              <p:nvPr/>
            </p:nvSpPr>
            <p:spPr bwMode="auto">
              <a:xfrm>
                <a:off x="1995" y="3385"/>
                <a:ext cx="23" cy="249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61"/>
              <p:cNvSpPr>
                <a:spLocks noChangeArrowheads="1"/>
              </p:cNvSpPr>
              <p:nvPr/>
            </p:nvSpPr>
            <p:spPr bwMode="auto">
              <a:xfrm>
                <a:off x="2018" y="3362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62"/>
              <p:cNvSpPr>
                <a:spLocks noChangeArrowheads="1"/>
              </p:cNvSpPr>
              <p:nvPr/>
            </p:nvSpPr>
            <p:spPr bwMode="auto">
              <a:xfrm>
                <a:off x="2040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63"/>
              <p:cNvSpPr>
                <a:spLocks noChangeArrowheads="1"/>
              </p:cNvSpPr>
              <p:nvPr/>
            </p:nvSpPr>
            <p:spPr bwMode="auto">
              <a:xfrm>
                <a:off x="2063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64"/>
              <p:cNvSpPr>
                <a:spLocks noChangeArrowheads="1"/>
              </p:cNvSpPr>
              <p:nvPr/>
            </p:nvSpPr>
            <p:spPr bwMode="auto">
              <a:xfrm>
                <a:off x="2086" y="3362"/>
                <a:ext cx="23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65"/>
              <p:cNvSpPr>
                <a:spLocks noChangeArrowheads="1"/>
              </p:cNvSpPr>
              <p:nvPr/>
            </p:nvSpPr>
            <p:spPr bwMode="auto">
              <a:xfrm>
                <a:off x="2108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66"/>
              <p:cNvSpPr>
                <a:spLocks noChangeArrowheads="1"/>
              </p:cNvSpPr>
              <p:nvPr/>
            </p:nvSpPr>
            <p:spPr bwMode="auto">
              <a:xfrm>
                <a:off x="2131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36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2366355" y="5307941"/>
            <a:ext cx="301625" cy="395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594" name="Equation" r:id="rId14" imgW="164880" imgH="215640" progId="Equation.3">
                    <p:embed/>
                  </p:oleObj>
                </mc:Choice>
                <mc:Fallback>
                  <p:oleObj name="Equation" r:id="rId14" imgW="164880" imgH="215640" progId="Equation.3">
                    <p:embed/>
                    <p:pic>
                      <p:nvPicPr>
                        <p:cNvPr id="3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6355" y="5307941"/>
                          <a:ext cx="301625" cy="395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Group 106"/>
          <p:cNvGrpSpPr>
            <a:grpSpLocks/>
          </p:cNvGrpSpPr>
          <p:nvPr/>
        </p:nvGrpSpPr>
        <p:grpSpPr bwMode="auto">
          <a:xfrm>
            <a:off x="5257800" y="4419600"/>
            <a:ext cx="1195185" cy="515947"/>
            <a:chOff x="4529340" y="5300665"/>
            <a:chExt cx="1195185" cy="515961"/>
          </a:xfrm>
        </p:grpSpPr>
        <p:grpSp>
          <p:nvGrpSpPr>
            <p:cNvPr id="52" name="Group 67"/>
            <p:cNvGrpSpPr>
              <a:grpSpLocks/>
            </p:cNvGrpSpPr>
            <p:nvPr/>
          </p:nvGrpSpPr>
          <p:grpSpPr bwMode="auto">
            <a:xfrm>
              <a:off x="4967288" y="5300665"/>
              <a:ext cx="757237" cy="515961"/>
              <a:chOff x="3515" y="3498"/>
              <a:chExt cx="363" cy="278"/>
            </a:xfrm>
          </p:grpSpPr>
          <p:sp>
            <p:nvSpPr>
              <p:cNvPr id="54" name="Line 68"/>
              <p:cNvSpPr>
                <a:spLocks noChangeShapeType="1"/>
              </p:cNvSpPr>
              <p:nvPr/>
            </p:nvSpPr>
            <p:spPr bwMode="auto">
              <a:xfrm>
                <a:off x="3515" y="3498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9"/>
              <p:cNvSpPr>
                <a:spLocks noChangeShapeType="1"/>
              </p:cNvSpPr>
              <p:nvPr/>
            </p:nvSpPr>
            <p:spPr bwMode="auto">
              <a:xfrm>
                <a:off x="3515" y="3776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70"/>
              <p:cNvSpPr>
                <a:spLocks noChangeArrowheads="1"/>
              </p:cNvSpPr>
              <p:nvPr/>
            </p:nvSpPr>
            <p:spPr bwMode="auto">
              <a:xfrm>
                <a:off x="3538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7" name="Rectangle 71"/>
              <p:cNvSpPr>
                <a:spLocks noChangeArrowheads="1"/>
              </p:cNvSpPr>
              <p:nvPr/>
            </p:nvSpPr>
            <p:spPr bwMode="auto">
              <a:xfrm>
                <a:off x="3560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" name="Rectangle 72"/>
              <p:cNvSpPr>
                <a:spLocks noChangeArrowheads="1"/>
              </p:cNvSpPr>
              <p:nvPr/>
            </p:nvSpPr>
            <p:spPr bwMode="auto">
              <a:xfrm>
                <a:off x="3583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73"/>
              <p:cNvSpPr>
                <a:spLocks noChangeArrowheads="1"/>
              </p:cNvSpPr>
              <p:nvPr/>
            </p:nvSpPr>
            <p:spPr bwMode="auto">
              <a:xfrm>
                <a:off x="3606" y="3566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0" name="Rectangle 74"/>
              <p:cNvSpPr>
                <a:spLocks noChangeArrowheads="1"/>
              </p:cNvSpPr>
              <p:nvPr/>
            </p:nvSpPr>
            <p:spPr bwMode="auto">
              <a:xfrm>
                <a:off x="3628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" name="Rectangle 75"/>
              <p:cNvSpPr>
                <a:spLocks noChangeArrowheads="1"/>
              </p:cNvSpPr>
              <p:nvPr/>
            </p:nvSpPr>
            <p:spPr bwMode="auto">
              <a:xfrm>
                <a:off x="3651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76"/>
              <p:cNvSpPr>
                <a:spLocks noChangeArrowheads="1"/>
              </p:cNvSpPr>
              <p:nvPr/>
            </p:nvSpPr>
            <p:spPr bwMode="auto">
              <a:xfrm>
                <a:off x="3674" y="3498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77"/>
              <p:cNvSpPr>
                <a:spLocks noChangeArrowheads="1"/>
              </p:cNvSpPr>
              <p:nvPr/>
            </p:nvSpPr>
            <p:spPr bwMode="auto">
              <a:xfrm>
                <a:off x="3696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Rectangle 78"/>
              <p:cNvSpPr>
                <a:spLocks noChangeArrowheads="1"/>
              </p:cNvSpPr>
              <p:nvPr/>
            </p:nvSpPr>
            <p:spPr bwMode="auto">
              <a:xfrm>
                <a:off x="3719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79"/>
              <p:cNvSpPr>
                <a:spLocks noChangeArrowheads="1"/>
              </p:cNvSpPr>
              <p:nvPr/>
            </p:nvSpPr>
            <p:spPr bwMode="auto">
              <a:xfrm>
                <a:off x="3742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80"/>
              <p:cNvSpPr>
                <a:spLocks noChangeArrowheads="1"/>
              </p:cNvSpPr>
              <p:nvPr/>
            </p:nvSpPr>
            <p:spPr bwMode="auto">
              <a:xfrm>
                <a:off x="3764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81"/>
              <p:cNvSpPr>
                <a:spLocks noChangeArrowheads="1"/>
              </p:cNvSpPr>
              <p:nvPr/>
            </p:nvSpPr>
            <p:spPr bwMode="auto">
              <a:xfrm>
                <a:off x="3787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53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4529340" y="5342263"/>
            <a:ext cx="349250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595" name="Equation" r:id="rId16" imgW="190440" imgH="215640" progId="Equation.3">
                    <p:embed/>
                  </p:oleObj>
                </mc:Choice>
                <mc:Fallback>
                  <p:oleObj name="Equation" r:id="rId16" imgW="190440" imgH="215640" progId="Equation.3">
                    <p:embed/>
                    <p:pic>
                      <p:nvPicPr>
                        <p:cNvPr id="5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9340" y="5342263"/>
                          <a:ext cx="349250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113122" y="6571661"/>
            <a:ext cx="1955800" cy="3429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3169865075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Motion illusion, rotating snakes</a:t>
            </a:r>
          </a:p>
        </p:txBody>
      </p:sp>
      <p:pic>
        <p:nvPicPr>
          <p:cNvPr id="27651" name="Picture 3" descr="C:\comp_photo\rotsnak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136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representations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Templates</a:t>
            </a:r>
          </a:p>
          <a:p>
            <a:pPr lvl="1"/>
            <a:r>
              <a:rPr lang="en-US" altLang="en-US" dirty="0"/>
              <a:t>Intensity, gradients, etc.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Histograms</a:t>
            </a:r>
          </a:p>
          <a:p>
            <a:pPr lvl="1"/>
            <a:r>
              <a:rPr lang="en-US" altLang="en-US" dirty="0"/>
              <a:t>Color, texture, SIFT descriptors, etc.</a:t>
            </a:r>
          </a:p>
          <a:p>
            <a:endParaRPr lang="en-US" altLang="en-US" dirty="0"/>
          </a:p>
        </p:txBody>
      </p:sp>
      <p:pic>
        <p:nvPicPr>
          <p:cNvPr id="57348" name="Picture 11" descr="training_fa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4" r="90845" b="80986"/>
          <a:stretch>
            <a:fillRect/>
          </a:stretch>
        </p:blipFill>
        <p:spPr bwMode="auto">
          <a:xfrm>
            <a:off x="5410200" y="1600200"/>
            <a:ext cx="12192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2009285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6248400" y="5778500"/>
            <a:ext cx="2438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en-US" sz="2200">
                <a:solidFill>
                  <a:prstClr val="white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Space Shuttle Cargo Bay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Representations: Histograms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4083844"/>
            <a:ext cx="4648200" cy="2850356"/>
          </a:xfrm>
          <a:noFill/>
        </p:spPr>
        <p:txBody>
          <a:bodyPr>
            <a:normAutofit/>
          </a:bodyPr>
          <a:lstStyle/>
          <a:p>
            <a:pPr marL="169863" indent="-169863">
              <a:buFont typeface="Arial" pitchFamily="34" charset="0"/>
              <a:buNone/>
            </a:pPr>
            <a:r>
              <a:rPr lang="en-US" altLang="en-US" sz="2400" dirty="0"/>
              <a:t>Global histogram to represent distribution of features</a:t>
            </a:r>
          </a:p>
          <a:p>
            <a:pPr marL="569913" lvl="1" indent="-169863"/>
            <a:r>
              <a:rPr lang="en-US" altLang="en-US" sz="1800" dirty="0"/>
              <a:t>Color, texture, depth, …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Local histogram per detected point</a:t>
            </a:r>
          </a:p>
        </p:txBody>
      </p:sp>
      <p:pic>
        <p:nvPicPr>
          <p:cNvPr id="58373" name="Picture 5" descr="seagull_h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" y="954881"/>
            <a:ext cx="2925762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 descr="seagu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2" y="101600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0" y="65833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Kauchak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975100"/>
            <a:ext cx="38735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1129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Representations: Histograms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8225" y="5410200"/>
            <a:ext cx="3609975" cy="1219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/>
              <a:t>Joint histogram</a:t>
            </a:r>
          </a:p>
          <a:p>
            <a:pPr lvl="1">
              <a:defRPr/>
            </a:pPr>
            <a:r>
              <a:rPr lang="en-US" sz="1500"/>
              <a:t>Requires lots of data</a:t>
            </a:r>
          </a:p>
          <a:p>
            <a:pPr lvl="1">
              <a:defRPr/>
            </a:pPr>
            <a:r>
              <a:rPr lang="en-US" sz="1500"/>
              <a:t>Loss of resolution to </a:t>
            </a:r>
            <a:br>
              <a:rPr lang="en-US" sz="1500"/>
            </a:br>
            <a:r>
              <a:rPr lang="en-US" sz="1500"/>
              <a:t>avoid empty bins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0" y="65833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Kauchak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9397" name="Picture 5" descr="marg-bi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5"/>
          <a:stretch>
            <a:fillRect/>
          </a:stretch>
        </p:blipFill>
        <p:spPr bwMode="auto">
          <a:xfrm>
            <a:off x="5105400" y="1600200"/>
            <a:ext cx="30099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 descr="marg-bin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5"/>
          <a:stretch>
            <a:fillRect/>
          </a:stretch>
        </p:blipFill>
        <p:spPr bwMode="auto">
          <a:xfrm>
            <a:off x="5105400" y="3365500"/>
            <a:ext cx="3429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7" descr="normal-binn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7"/>
          <a:stretch>
            <a:fillRect/>
          </a:stretch>
        </p:blipFill>
        <p:spPr bwMode="auto">
          <a:xfrm>
            <a:off x="914400" y="3400425"/>
            <a:ext cx="335280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30099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5257800" y="5410200"/>
            <a:ext cx="36258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400">
                <a:solidFill>
                  <a:prstClr val="black"/>
                </a:solidFill>
                <a:cs typeface="Arial" pitchFamily="34" charset="0"/>
              </a:rPr>
              <a:t>Marginal histogram</a:t>
            </a:r>
          </a:p>
          <a:p>
            <a:pPr lvl="1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1500">
                <a:solidFill>
                  <a:prstClr val="black"/>
                </a:solidFill>
                <a:cs typeface="Arial" pitchFamily="34" charset="0"/>
              </a:rPr>
              <a:t>Requires independent features</a:t>
            </a:r>
          </a:p>
          <a:p>
            <a:pPr lvl="1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1500">
                <a:solidFill>
                  <a:prstClr val="black"/>
                </a:solidFill>
                <a:cs typeface="Arial" pitchFamily="34" charset="0"/>
              </a:rPr>
              <a:t>More data/bin than </a:t>
            </a:r>
            <a:br>
              <a:rPr lang="en-US" altLang="en-US" sz="1500">
                <a:solidFill>
                  <a:prstClr val="black"/>
                </a:solidFill>
                <a:cs typeface="Arial" pitchFamily="34" charset="0"/>
              </a:rPr>
            </a:br>
            <a:r>
              <a:rPr lang="en-US" altLang="en-US" sz="1500">
                <a:solidFill>
                  <a:prstClr val="black"/>
                </a:solidFill>
                <a:cs typeface="Arial" pitchFamily="34" charset="0"/>
              </a:rPr>
              <a:t>joint histogram</a:t>
            </a:r>
            <a:endParaRPr lang="en-US" altLang="en-US" sz="20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914400" y="990600"/>
            <a:ext cx="699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prstClr val="black"/>
                </a:solidFill>
              </a:rPr>
              <a:t>Histogram: Probability or count of data in each bin</a:t>
            </a:r>
          </a:p>
        </p:txBody>
      </p:sp>
    </p:spTree>
    <p:extLst>
      <p:ext uri="{BB962C8B-B14F-4D97-AF65-F5344CB8AC3E}">
        <p14:creationId xmlns:p14="http://schemas.microsoft.com/office/powerpoint/2010/main" val="124835955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708025" y="3878263"/>
            <a:ext cx="16541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en-US" sz="2200">
                <a:solidFill>
                  <a:prstClr val="white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EASE Truss </a:t>
            </a:r>
            <a:br>
              <a:rPr lang="en-US" altLang="en-US" sz="2200">
                <a:solidFill>
                  <a:prstClr val="white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2200">
                <a:solidFill>
                  <a:prstClr val="white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Assembly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6248400" y="5778500"/>
            <a:ext cx="2438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en-US" sz="2200">
                <a:solidFill>
                  <a:prstClr val="white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Space Shuttle Cargo Bay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Representations: Histograms</a:t>
            </a:r>
          </a:p>
        </p:txBody>
      </p:sp>
      <p:sp>
        <p:nvSpPr>
          <p:cNvPr id="60421" name="Text Box 6"/>
          <p:cNvSpPr txBox="1">
            <a:spLocks noChangeArrowheads="1"/>
          </p:cNvSpPr>
          <p:nvPr/>
        </p:nvSpPr>
        <p:spPr bwMode="auto">
          <a:xfrm>
            <a:off x="0" y="65833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Kauchak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042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30099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30099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TextBox 8"/>
          <p:cNvSpPr txBox="1">
            <a:spLocks noChangeArrowheads="1"/>
          </p:cNvSpPr>
          <p:nvPr/>
        </p:nvSpPr>
        <p:spPr bwMode="auto">
          <a:xfrm>
            <a:off x="3276600" y="1447800"/>
            <a:ext cx="2030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prstClr val="black"/>
                </a:solidFill>
              </a:rPr>
              <a:t>Clustering</a:t>
            </a:r>
          </a:p>
        </p:txBody>
      </p:sp>
      <p:sp>
        <p:nvSpPr>
          <p:cNvPr id="60425" name="TextBox 9"/>
          <p:cNvSpPr txBox="1">
            <a:spLocks noChangeArrowheads="1"/>
          </p:cNvSpPr>
          <p:nvPr/>
        </p:nvSpPr>
        <p:spPr bwMode="auto">
          <a:xfrm>
            <a:off x="1371600" y="5334000"/>
            <a:ext cx="608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prstClr val="black"/>
                </a:solidFill>
              </a:rPr>
              <a:t>Use the same cluster centers for all images</a:t>
            </a:r>
          </a:p>
        </p:txBody>
      </p:sp>
    </p:spTree>
    <p:extLst>
      <p:ext uri="{BB962C8B-B14F-4D97-AF65-F5344CB8AC3E}">
        <p14:creationId xmlns:p14="http://schemas.microsoft.com/office/powerpoint/2010/main" val="1357375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202613" cy="987425"/>
          </a:xfrm>
        </p:spPr>
        <p:txBody>
          <a:bodyPr/>
          <a:lstStyle/>
          <a:p>
            <a:r>
              <a:rPr lang="en-US" altLang="en-US"/>
              <a:t>Computing histogram distance</a:t>
            </a:r>
          </a:p>
        </p:txBody>
      </p:sp>
      <p:pic>
        <p:nvPicPr>
          <p:cNvPr id="8591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" b="66121"/>
          <a:stretch>
            <a:fillRect/>
          </a:stretch>
        </p:blipFill>
        <p:spPr bwMode="auto">
          <a:xfrm>
            <a:off x="914400" y="4906963"/>
            <a:ext cx="68580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9141" name="Text Box 5"/>
          <p:cNvSpPr txBox="1">
            <a:spLocks noChangeArrowheads="1"/>
          </p:cNvSpPr>
          <p:nvPr/>
        </p:nvSpPr>
        <p:spPr bwMode="auto">
          <a:xfrm>
            <a:off x="1981200" y="4038600"/>
            <a:ext cx="4479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prstClr val="black"/>
                </a:solidFill>
              </a:rPr>
              <a:t>Chi-squared Histogram matching distance</a:t>
            </a:r>
            <a:endParaRPr lang="ru-RU" altLang="en-US">
              <a:solidFill>
                <a:prstClr val="black"/>
              </a:solidFill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600200" y="3048000"/>
          <a:ext cx="438467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8" name="Equation" r:id="rId5" imgW="2082600" imgH="482400" progId="Equation.3">
                  <p:embed/>
                </p:oleObj>
              </mc:Choice>
              <mc:Fallback>
                <p:oleObj name="Equation" r:id="rId5" imgW="2082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048000"/>
                        <a:ext cx="438467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676400" y="1219200"/>
          <a:ext cx="508158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9" name="Equation" r:id="rId7" imgW="2412720" imgH="431640" progId="Equation.3">
                  <p:embed/>
                </p:oleObj>
              </mc:Choice>
              <mc:Fallback>
                <p:oleObj name="Equation" r:id="rId7" imgW="2412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219200"/>
                        <a:ext cx="5081588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5"/>
          <p:cNvSpPr txBox="1">
            <a:spLocks noChangeArrowheads="1"/>
          </p:cNvSpPr>
          <p:nvPr/>
        </p:nvSpPr>
        <p:spPr bwMode="auto">
          <a:xfrm>
            <a:off x="1524000" y="2133600"/>
            <a:ext cx="607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prstClr val="black"/>
                </a:solidFill>
              </a:rPr>
              <a:t>Histogram intersection (assuming normalized histograms)</a:t>
            </a:r>
            <a:endParaRPr lang="ru-RU" alt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19200" y="6488113"/>
            <a:ext cx="6148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prstClr val="black"/>
                </a:solidFill>
              </a:rPr>
              <a:t>Cars found by color histogram matching using chi-squared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36232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41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Histograms: Implementation issues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1000" y="2590800"/>
            <a:ext cx="8229600" cy="1701800"/>
            <a:chOff x="228600" y="1219200"/>
            <a:chExt cx="8229600" cy="1701463"/>
          </a:xfrm>
        </p:grpSpPr>
        <p:sp>
          <p:nvSpPr>
            <p:cNvPr id="4" name="Left-Right Arrow 3"/>
            <p:cNvSpPr/>
            <p:nvPr/>
          </p:nvSpPr>
          <p:spPr>
            <a:xfrm>
              <a:off x="609600" y="1219200"/>
              <a:ext cx="7848600" cy="609479"/>
            </a:xfrm>
            <a:prstGeom prst="leftRightArrow">
              <a:avLst/>
            </a:prstGeom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108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446" name="TextBox 4"/>
            <p:cNvSpPr txBox="1">
              <a:spLocks noChangeArrowheads="1"/>
            </p:cNvSpPr>
            <p:nvPr/>
          </p:nvSpPr>
          <p:spPr bwMode="auto">
            <a:xfrm>
              <a:off x="228600" y="1828800"/>
              <a:ext cx="254428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prstClr val="black"/>
                  </a:solidFill>
                </a:rPr>
                <a:t>Few Bins</a:t>
              </a:r>
            </a:p>
            <a:p>
              <a:pPr eaLnBrk="1" hangingPunct="1"/>
              <a:r>
                <a:rPr lang="en-US" altLang="en-US">
                  <a:solidFill>
                    <a:prstClr val="black"/>
                  </a:solidFill>
                </a:rPr>
                <a:t>Need less data</a:t>
              </a:r>
            </a:p>
            <a:p>
              <a:pPr eaLnBrk="1" hangingPunct="1"/>
              <a:r>
                <a:rPr lang="en-US" altLang="en-US">
                  <a:solidFill>
                    <a:prstClr val="black"/>
                  </a:solidFill>
                </a:rPr>
                <a:t>Coarser representation</a:t>
              </a:r>
            </a:p>
          </p:txBody>
        </p:sp>
        <p:sp>
          <p:nvSpPr>
            <p:cNvPr id="61447" name="TextBox 5"/>
            <p:cNvSpPr txBox="1">
              <a:spLocks noChangeArrowheads="1"/>
            </p:cNvSpPr>
            <p:nvPr/>
          </p:nvSpPr>
          <p:spPr bwMode="auto">
            <a:xfrm>
              <a:off x="6019800" y="1905000"/>
              <a:ext cx="2249334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prstClr val="black"/>
                  </a:solidFill>
                </a:rPr>
                <a:t>Many Bins</a:t>
              </a:r>
            </a:p>
            <a:p>
              <a:pPr eaLnBrk="1" hangingPunct="1"/>
              <a:r>
                <a:rPr lang="en-US" altLang="en-US">
                  <a:solidFill>
                    <a:prstClr val="black"/>
                  </a:solidFill>
                </a:rPr>
                <a:t>Need more data</a:t>
              </a:r>
            </a:p>
            <a:p>
              <a:pPr eaLnBrk="1" hangingPunct="1"/>
              <a:r>
                <a:rPr lang="en-US" altLang="en-US">
                  <a:solidFill>
                    <a:prstClr val="black"/>
                  </a:solidFill>
                </a:rPr>
                <a:t>Finer representation</a:t>
              </a:r>
            </a:p>
          </p:txBody>
        </p:sp>
      </p:grp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Quantization</a:t>
            </a:r>
          </a:p>
          <a:p>
            <a:pPr lvl="1">
              <a:defRPr/>
            </a:pPr>
            <a:r>
              <a:rPr lang="en-US" dirty="0"/>
              <a:t>Grids: fast but applicable only with few dimensions</a:t>
            </a:r>
          </a:p>
          <a:p>
            <a:pPr lvl="1">
              <a:defRPr/>
            </a:pPr>
            <a:r>
              <a:rPr lang="en-US" dirty="0"/>
              <a:t>Clustering: slower but can quantize data in higher dimensions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Matching</a:t>
            </a:r>
          </a:p>
          <a:p>
            <a:pPr lvl="1">
              <a:defRPr/>
            </a:pPr>
            <a:r>
              <a:rPr lang="en-US" dirty="0"/>
              <a:t>Histogram intersection or Euclidean may be faster</a:t>
            </a:r>
          </a:p>
          <a:p>
            <a:pPr lvl="1">
              <a:defRPr/>
            </a:pPr>
            <a:r>
              <a:rPr lang="en-US" dirty="0"/>
              <a:t>Chi-squared often works better</a:t>
            </a:r>
          </a:p>
          <a:p>
            <a:pPr lvl="1">
              <a:defRPr/>
            </a:pPr>
            <a:r>
              <a:rPr lang="en-US" dirty="0"/>
              <a:t>Earth mover’s distance is good for when nearby bins represent similar 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0553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3147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7630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For what things do we compute histograms?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Color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Model local appearance</a:t>
            </a:r>
          </a:p>
        </p:txBody>
      </p:sp>
      <p:sp>
        <p:nvSpPr>
          <p:cNvPr id="62469" name="TextBox 6"/>
          <p:cNvSpPr txBox="1">
            <a:spLocks noChangeArrowheads="1"/>
          </p:cNvSpPr>
          <p:nvPr/>
        </p:nvSpPr>
        <p:spPr bwMode="auto">
          <a:xfrm>
            <a:off x="1371600" y="4876800"/>
            <a:ext cx="214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prstClr val="black"/>
                </a:solidFill>
              </a:rPr>
              <a:t>L*a*b* color space </a:t>
            </a:r>
          </a:p>
        </p:txBody>
      </p:sp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1242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TextBox 8"/>
          <p:cNvSpPr txBox="1">
            <a:spLocks noChangeArrowheads="1"/>
          </p:cNvSpPr>
          <p:nvPr/>
        </p:nvSpPr>
        <p:spPr bwMode="auto">
          <a:xfrm>
            <a:off x="5638800" y="4876800"/>
            <a:ext cx="1966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prstClr val="black"/>
                </a:solidFill>
              </a:rPr>
              <a:t>HSV color space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88401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41060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Texture</a:t>
            </a:r>
          </a:p>
          <a:p>
            <a:pPr eaLnBrk="1" hangingPunct="1"/>
            <a:r>
              <a:rPr lang="en-US" altLang="en-US" dirty="0"/>
              <a:t>Local histograms of oriented gradients</a:t>
            </a:r>
          </a:p>
          <a:p>
            <a:pPr eaLnBrk="1" hangingPunct="1"/>
            <a:r>
              <a:rPr lang="en-US" altLang="en-US" dirty="0"/>
              <a:t>SIFT: Scale Invariant Feature Transform</a:t>
            </a:r>
          </a:p>
          <a:p>
            <a:pPr lvl="1" eaLnBrk="1" hangingPunct="1"/>
            <a:r>
              <a:rPr lang="en-US" altLang="en-US" dirty="0"/>
              <a:t>Extremely popular (40k citations)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63493" name="TextBox 5"/>
          <p:cNvSpPr txBox="1">
            <a:spLocks noChangeArrowheads="1"/>
          </p:cNvSpPr>
          <p:nvPr/>
        </p:nvSpPr>
        <p:spPr bwMode="auto">
          <a:xfrm>
            <a:off x="3048000" y="6248400"/>
            <a:ext cx="2466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prstClr val="black"/>
                </a:solidFill>
                <a:latin typeface="Calibri" pitchFamily="34" charset="0"/>
              </a:rPr>
              <a:t>SIFT – Lowe IJCV 2004</a:t>
            </a:r>
          </a:p>
        </p:txBody>
      </p:sp>
      <p:pic>
        <p:nvPicPr>
          <p:cNvPr id="634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3679825"/>
            <a:ext cx="25908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7630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For what things do we compute histograms?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3546060"/>
            <a:ext cx="6305847" cy="26184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3401207"/>
            <a:ext cx="1645920" cy="408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35084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135563"/>
          </a:xfrm>
        </p:spPr>
        <p:txBody>
          <a:bodyPr/>
          <a:lstStyle/>
          <a:p>
            <a:r>
              <a:rPr lang="en-US" dirty="0"/>
              <a:t>Find Difference of Gaussian scale-space extrema</a:t>
            </a:r>
          </a:p>
          <a:p>
            <a:r>
              <a:rPr lang="en-US" dirty="0"/>
              <a:t>Post-processing</a:t>
            </a:r>
          </a:p>
          <a:p>
            <a:pPr lvl="1"/>
            <a:r>
              <a:rPr lang="en-US" dirty="0"/>
              <a:t>Position interpolation</a:t>
            </a:r>
          </a:p>
          <a:p>
            <a:pPr lvl="1"/>
            <a:r>
              <a:rPr lang="en-US" dirty="0"/>
              <a:t>Discard low-contrast points</a:t>
            </a:r>
          </a:p>
          <a:p>
            <a:pPr lvl="1"/>
            <a:r>
              <a:rPr lang="en-US" dirty="0"/>
              <a:t>Eliminate points along edges</a:t>
            </a:r>
          </a:p>
        </p:txBody>
      </p:sp>
    </p:spTree>
    <p:extLst>
      <p:ext uri="{BB962C8B-B14F-4D97-AF65-F5344CB8AC3E}">
        <p14:creationId xmlns:p14="http://schemas.microsoft.com/office/powerpoint/2010/main" val="29782325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135563"/>
          </a:xfrm>
        </p:spPr>
        <p:txBody>
          <a:bodyPr/>
          <a:lstStyle/>
          <a:p>
            <a:r>
              <a:rPr lang="en-US" dirty="0"/>
              <a:t>Find Difference of Gaussian scale-space extrema</a:t>
            </a:r>
          </a:p>
          <a:p>
            <a:r>
              <a:rPr lang="en-US" dirty="0"/>
              <a:t>Post-processing</a:t>
            </a:r>
          </a:p>
          <a:p>
            <a:pPr lvl="1"/>
            <a:r>
              <a:rPr lang="en-US" dirty="0"/>
              <a:t>Position interpolation</a:t>
            </a:r>
          </a:p>
          <a:p>
            <a:pPr lvl="1"/>
            <a:r>
              <a:rPr lang="en-US" dirty="0"/>
              <a:t>Discard low-contrast points</a:t>
            </a:r>
          </a:p>
          <a:p>
            <a:pPr lvl="1"/>
            <a:r>
              <a:rPr lang="en-US" dirty="0"/>
              <a:t>Eliminate points along edges</a:t>
            </a:r>
          </a:p>
          <a:p>
            <a:r>
              <a:rPr lang="en-US" dirty="0"/>
              <a:t>Orientation estimation</a:t>
            </a:r>
          </a:p>
        </p:txBody>
      </p:sp>
    </p:spTree>
    <p:extLst>
      <p:ext uri="{BB962C8B-B14F-4D97-AF65-F5344CB8AC3E}">
        <p14:creationId xmlns:p14="http://schemas.microsoft.com/office/powerpoint/2010/main" val="3116787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T. Tuytelaars, B. Leibe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54313" y="4054475"/>
            <a:ext cx="2306637" cy="2327275"/>
            <a:chOff x="1735" y="2568"/>
            <a:chExt cx="1453" cy="1466"/>
          </a:xfrm>
        </p:grpSpPr>
        <p:sp>
          <p:nvSpPr>
            <p:cNvPr id="53319" name="Freeform 3"/>
            <p:cNvSpPr>
              <a:spLocks/>
            </p:cNvSpPr>
            <p:nvPr/>
          </p:nvSpPr>
          <p:spPr bwMode="auto">
            <a:xfrm>
              <a:off x="1742" y="2575"/>
              <a:ext cx="1438" cy="1451"/>
            </a:xfrm>
            <a:custGeom>
              <a:avLst/>
              <a:gdLst>
                <a:gd name="T0" fmla="*/ 1 w 8629"/>
                <a:gd name="T1" fmla="*/ 0 h 9641"/>
                <a:gd name="T2" fmla="*/ 1 w 8629"/>
                <a:gd name="T3" fmla="*/ 0 h 9641"/>
                <a:gd name="T4" fmla="*/ 1 w 8629"/>
                <a:gd name="T5" fmla="*/ 0 h 9641"/>
                <a:gd name="T6" fmla="*/ 1 w 8629"/>
                <a:gd name="T7" fmla="*/ 0 h 9641"/>
                <a:gd name="T8" fmla="*/ 1 w 8629"/>
                <a:gd name="T9" fmla="*/ 0 h 9641"/>
                <a:gd name="T10" fmla="*/ 1 w 8629"/>
                <a:gd name="T11" fmla="*/ 0 h 9641"/>
                <a:gd name="T12" fmla="*/ 1 w 8629"/>
                <a:gd name="T13" fmla="*/ 0 h 9641"/>
                <a:gd name="T14" fmla="*/ 1 w 8629"/>
                <a:gd name="T15" fmla="*/ 0 h 9641"/>
                <a:gd name="T16" fmla="*/ 1 w 8629"/>
                <a:gd name="T17" fmla="*/ 0 h 9641"/>
                <a:gd name="T18" fmla="*/ 1 w 8629"/>
                <a:gd name="T19" fmla="*/ 0 h 9641"/>
                <a:gd name="T20" fmla="*/ 1 w 8629"/>
                <a:gd name="T21" fmla="*/ 0 h 9641"/>
                <a:gd name="T22" fmla="*/ 1 w 8629"/>
                <a:gd name="T23" fmla="*/ 0 h 9641"/>
                <a:gd name="T24" fmla="*/ 1 w 8629"/>
                <a:gd name="T25" fmla="*/ 0 h 9641"/>
                <a:gd name="T26" fmla="*/ 1 w 8629"/>
                <a:gd name="T27" fmla="*/ 1 h 9641"/>
                <a:gd name="T28" fmla="*/ 1 w 8629"/>
                <a:gd name="T29" fmla="*/ 1 h 9641"/>
                <a:gd name="T30" fmla="*/ 1 w 8629"/>
                <a:gd name="T31" fmla="*/ 1 h 9641"/>
                <a:gd name="T32" fmla="*/ 1 w 8629"/>
                <a:gd name="T33" fmla="*/ 1 h 9641"/>
                <a:gd name="T34" fmla="*/ 1 w 8629"/>
                <a:gd name="T35" fmla="*/ 1 h 9641"/>
                <a:gd name="T36" fmla="*/ 1 w 8629"/>
                <a:gd name="T37" fmla="*/ 1 h 9641"/>
                <a:gd name="T38" fmla="*/ 1 w 8629"/>
                <a:gd name="T39" fmla="*/ 1 h 9641"/>
                <a:gd name="T40" fmla="*/ 1 w 8629"/>
                <a:gd name="T41" fmla="*/ 1 h 9641"/>
                <a:gd name="T42" fmla="*/ 0 w 8629"/>
                <a:gd name="T43" fmla="*/ 1 h 9641"/>
                <a:gd name="T44" fmla="*/ 0 w 8629"/>
                <a:gd name="T45" fmla="*/ 1 h 9641"/>
                <a:gd name="T46" fmla="*/ 0 w 8629"/>
                <a:gd name="T47" fmla="*/ 1 h 9641"/>
                <a:gd name="T48" fmla="*/ 0 w 8629"/>
                <a:gd name="T49" fmla="*/ 1 h 9641"/>
                <a:gd name="T50" fmla="*/ 0 w 8629"/>
                <a:gd name="T51" fmla="*/ 1 h 9641"/>
                <a:gd name="T52" fmla="*/ 0 w 8629"/>
                <a:gd name="T53" fmla="*/ 1 h 9641"/>
                <a:gd name="T54" fmla="*/ 0 w 8629"/>
                <a:gd name="T55" fmla="*/ 1 h 9641"/>
                <a:gd name="T56" fmla="*/ 0 w 8629"/>
                <a:gd name="T57" fmla="*/ 1 h 9641"/>
                <a:gd name="T58" fmla="*/ 0 w 8629"/>
                <a:gd name="T59" fmla="*/ 0 h 9641"/>
                <a:gd name="T60" fmla="*/ 0 w 8629"/>
                <a:gd name="T61" fmla="*/ 0 h 9641"/>
                <a:gd name="T62" fmla="*/ 0 w 8629"/>
                <a:gd name="T63" fmla="*/ 0 h 9641"/>
                <a:gd name="T64" fmla="*/ 0 w 8629"/>
                <a:gd name="T65" fmla="*/ 0 h 9641"/>
                <a:gd name="T66" fmla="*/ 0 w 8629"/>
                <a:gd name="T67" fmla="*/ 0 h 9641"/>
                <a:gd name="T68" fmla="*/ 0 w 8629"/>
                <a:gd name="T69" fmla="*/ 0 h 9641"/>
                <a:gd name="T70" fmla="*/ 0 w 8629"/>
                <a:gd name="T71" fmla="*/ 0 h 9641"/>
                <a:gd name="T72" fmla="*/ 0 w 8629"/>
                <a:gd name="T73" fmla="*/ 0 h 9641"/>
                <a:gd name="T74" fmla="*/ 0 w 8629"/>
                <a:gd name="T75" fmla="*/ 0 h 9641"/>
                <a:gd name="T76" fmla="*/ 0 w 8629"/>
                <a:gd name="T77" fmla="*/ 0 h 9641"/>
                <a:gd name="T78" fmla="*/ 0 w 8629"/>
                <a:gd name="T79" fmla="*/ 0 h 9641"/>
                <a:gd name="T80" fmla="*/ 0 w 8629"/>
                <a:gd name="T81" fmla="*/ 0 h 9641"/>
                <a:gd name="T82" fmla="*/ 0 w 8629"/>
                <a:gd name="T83" fmla="*/ 0 h 9641"/>
                <a:gd name="T84" fmla="*/ 0 w 8629"/>
                <a:gd name="T85" fmla="*/ 0 h 96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629"/>
                <a:gd name="T130" fmla="*/ 0 h 9641"/>
                <a:gd name="T131" fmla="*/ 8629 w 8629"/>
                <a:gd name="T132" fmla="*/ 9641 h 96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629" h="9641">
                  <a:moveTo>
                    <a:pt x="4314" y="0"/>
                  </a:moveTo>
                  <a:lnTo>
                    <a:pt x="4536" y="7"/>
                  </a:lnTo>
                  <a:lnTo>
                    <a:pt x="4754" y="25"/>
                  </a:lnTo>
                  <a:lnTo>
                    <a:pt x="4970" y="55"/>
                  </a:lnTo>
                  <a:lnTo>
                    <a:pt x="5182" y="98"/>
                  </a:lnTo>
                  <a:lnTo>
                    <a:pt x="5390" y="153"/>
                  </a:lnTo>
                  <a:lnTo>
                    <a:pt x="5594" y="217"/>
                  </a:lnTo>
                  <a:lnTo>
                    <a:pt x="5795" y="293"/>
                  </a:lnTo>
                  <a:lnTo>
                    <a:pt x="5991" y="380"/>
                  </a:lnTo>
                  <a:lnTo>
                    <a:pt x="6181" y="477"/>
                  </a:lnTo>
                  <a:lnTo>
                    <a:pt x="6368" y="583"/>
                  </a:lnTo>
                  <a:lnTo>
                    <a:pt x="6549" y="700"/>
                  </a:lnTo>
                  <a:lnTo>
                    <a:pt x="6724" y="825"/>
                  </a:lnTo>
                  <a:lnTo>
                    <a:pt x="6893" y="960"/>
                  </a:lnTo>
                  <a:lnTo>
                    <a:pt x="7056" y="1104"/>
                  </a:lnTo>
                  <a:lnTo>
                    <a:pt x="7213" y="1255"/>
                  </a:lnTo>
                  <a:lnTo>
                    <a:pt x="7363" y="1415"/>
                  </a:lnTo>
                  <a:lnTo>
                    <a:pt x="7505" y="1582"/>
                  </a:lnTo>
                  <a:lnTo>
                    <a:pt x="7641" y="1757"/>
                  </a:lnTo>
                  <a:lnTo>
                    <a:pt x="7769" y="1939"/>
                  </a:lnTo>
                  <a:lnTo>
                    <a:pt x="7890" y="2128"/>
                  </a:lnTo>
                  <a:lnTo>
                    <a:pt x="8002" y="2324"/>
                  </a:lnTo>
                  <a:lnTo>
                    <a:pt x="8106" y="2526"/>
                  </a:lnTo>
                  <a:lnTo>
                    <a:pt x="8202" y="2733"/>
                  </a:lnTo>
                  <a:lnTo>
                    <a:pt x="8289" y="2947"/>
                  </a:lnTo>
                  <a:lnTo>
                    <a:pt x="8366" y="3167"/>
                  </a:lnTo>
                  <a:lnTo>
                    <a:pt x="8433" y="3389"/>
                  </a:lnTo>
                  <a:lnTo>
                    <a:pt x="8492" y="3618"/>
                  </a:lnTo>
                  <a:lnTo>
                    <a:pt x="8541" y="3851"/>
                  </a:lnTo>
                  <a:lnTo>
                    <a:pt x="8578" y="4088"/>
                  </a:lnTo>
                  <a:lnTo>
                    <a:pt x="8606" y="4329"/>
                  </a:lnTo>
                  <a:lnTo>
                    <a:pt x="8623" y="4573"/>
                  </a:lnTo>
                  <a:lnTo>
                    <a:pt x="8629" y="4820"/>
                  </a:lnTo>
                  <a:lnTo>
                    <a:pt x="8623" y="5068"/>
                  </a:lnTo>
                  <a:lnTo>
                    <a:pt x="8606" y="5312"/>
                  </a:lnTo>
                  <a:lnTo>
                    <a:pt x="8578" y="5553"/>
                  </a:lnTo>
                  <a:lnTo>
                    <a:pt x="8541" y="5790"/>
                  </a:lnTo>
                  <a:lnTo>
                    <a:pt x="8492" y="6023"/>
                  </a:lnTo>
                  <a:lnTo>
                    <a:pt x="8433" y="6252"/>
                  </a:lnTo>
                  <a:lnTo>
                    <a:pt x="8366" y="6475"/>
                  </a:lnTo>
                  <a:lnTo>
                    <a:pt x="8289" y="6694"/>
                  </a:lnTo>
                  <a:lnTo>
                    <a:pt x="8202" y="6908"/>
                  </a:lnTo>
                  <a:lnTo>
                    <a:pt x="8106" y="7115"/>
                  </a:lnTo>
                  <a:lnTo>
                    <a:pt x="8002" y="7317"/>
                  </a:lnTo>
                  <a:lnTo>
                    <a:pt x="7890" y="7513"/>
                  </a:lnTo>
                  <a:lnTo>
                    <a:pt x="7769" y="7702"/>
                  </a:lnTo>
                  <a:lnTo>
                    <a:pt x="7641" y="7884"/>
                  </a:lnTo>
                  <a:lnTo>
                    <a:pt x="7505" y="8059"/>
                  </a:lnTo>
                  <a:lnTo>
                    <a:pt x="7363" y="8226"/>
                  </a:lnTo>
                  <a:lnTo>
                    <a:pt x="7213" y="8386"/>
                  </a:lnTo>
                  <a:lnTo>
                    <a:pt x="7056" y="8537"/>
                  </a:lnTo>
                  <a:lnTo>
                    <a:pt x="6893" y="8681"/>
                  </a:lnTo>
                  <a:lnTo>
                    <a:pt x="6724" y="8816"/>
                  </a:lnTo>
                  <a:lnTo>
                    <a:pt x="6549" y="8941"/>
                  </a:lnTo>
                  <a:lnTo>
                    <a:pt x="6368" y="9058"/>
                  </a:lnTo>
                  <a:lnTo>
                    <a:pt x="6181" y="9164"/>
                  </a:lnTo>
                  <a:lnTo>
                    <a:pt x="5991" y="9261"/>
                  </a:lnTo>
                  <a:lnTo>
                    <a:pt x="5795" y="9348"/>
                  </a:lnTo>
                  <a:lnTo>
                    <a:pt x="5594" y="9424"/>
                  </a:lnTo>
                  <a:lnTo>
                    <a:pt x="5390" y="9488"/>
                  </a:lnTo>
                  <a:lnTo>
                    <a:pt x="5182" y="9543"/>
                  </a:lnTo>
                  <a:lnTo>
                    <a:pt x="4970" y="9586"/>
                  </a:lnTo>
                  <a:lnTo>
                    <a:pt x="4754" y="9616"/>
                  </a:lnTo>
                  <a:lnTo>
                    <a:pt x="4536" y="9634"/>
                  </a:lnTo>
                  <a:lnTo>
                    <a:pt x="4314" y="9641"/>
                  </a:lnTo>
                  <a:lnTo>
                    <a:pt x="4093" y="9634"/>
                  </a:lnTo>
                  <a:lnTo>
                    <a:pt x="3875" y="9616"/>
                  </a:lnTo>
                  <a:lnTo>
                    <a:pt x="3659" y="9586"/>
                  </a:lnTo>
                  <a:lnTo>
                    <a:pt x="3447" y="9543"/>
                  </a:lnTo>
                  <a:lnTo>
                    <a:pt x="3238" y="9488"/>
                  </a:lnTo>
                  <a:lnTo>
                    <a:pt x="3034" y="9424"/>
                  </a:lnTo>
                  <a:lnTo>
                    <a:pt x="2833" y="9348"/>
                  </a:lnTo>
                  <a:lnTo>
                    <a:pt x="2638" y="9261"/>
                  </a:lnTo>
                  <a:lnTo>
                    <a:pt x="2447" y="9164"/>
                  </a:lnTo>
                  <a:lnTo>
                    <a:pt x="2260" y="9058"/>
                  </a:lnTo>
                  <a:lnTo>
                    <a:pt x="2080" y="8941"/>
                  </a:lnTo>
                  <a:lnTo>
                    <a:pt x="1905" y="8816"/>
                  </a:lnTo>
                  <a:lnTo>
                    <a:pt x="1736" y="8681"/>
                  </a:lnTo>
                  <a:lnTo>
                    <a:pt x="1573" y="8537"/>
                  </a:lnTo>
                  <a:lnTo>
                    <a:pt x="1416" y="8386"/>
                  </a:lnTo>
                  <a:lnTo>
                    <a:pt x="1266" y="8226"/>
                  </a:lnTo>
                  <a:lnTo>
                    <a:pt x="1124" y="8059"/>
                  </a:lnTo>
                  <a:lnTo>
                    <a:pt x="987" y="7884"/>
                  </a:lnTo>
                  <a:lnTo>
                    <a:pt x="860" y="7702"/>
                  </a:lnTo>
                  <a:lnTo>
                    <a:pt x="739" y="7513"/>
                  </a:lnTo>
                  <a:lnTo>
                    <a:pt x="627" y="7317"/>
                  </a:lnTo>
                  <a:lnTo>
                    <a:pt x="523" y="7115"/>
                  </a:lnTo>
                  <a:lnTo>
                    <a:pt x="426" y="6908"/>
                  </a:lnTo>
                  <a:lnTo>
                    <a:pt x="340" y="6694"/>
                  </a:lnTo>
                  <a:lnTo>
                    <a:pt x="262" y="6475"/>
                  </a:lnTo>
                  <a:lnTo>
                    <a:pt x="195" y="6252"/>
                  </a:lnTo>
                  <a:lnTo>
                    <a:pt x="137" y="6023"/>
                  </a:lnTo>
                  <a:lnTo>
                    <a:pt x="88" y="5790"/>
                  </a:lnTo>
                  <a:lnTo>
                    <a:pt x="50" y="5553"/>
                  </a:lnTo>
                  <a:lnTo>
                    <a:pt x="23" y="5312"/>
                  </a:lnTo>
                  <a:lnTo>
                    <a:pt x="6" y="5068"/>
                  </a:lnTo>
                  <a:lnTo>
                    <a:pt x="0" y="4820"/>
                  </a:lnTo>
                  <a:lnTo>
                    <a:pt x="6" y="4573"/>
                  </a:lnTo>
                  <a:lnTo>
                    <a:pt x="23" y="4329"/>
                  </a:lnTo>
                  <a:lnTo>
                    <a:pt x="50" y="4088"/>
                  </a:lnTo>
                  <a:lnTo>
                    <a:pt x="88" y="3851"/>
                  </a:lnTo>
                  <a:lnTo>
                    <a:pt x="137" y="3618"/>
                  </a:lnTo>
                  <a:lnTo>
                    <a:pt x="195" y="3389"/>
                  </a:lnTo>
                  <a:lnTo>
                    <a:pt x="262" y="3167"/>
                  </a:lnTo>
                  <a:lnTo>
                    <a:pt x="340" y="2947"/>
                  </a:lnTo>
                  <a:lnTo>
                    <a:pt x="426" y="2733"/>
                  </a:lnTo>
                  <a:lnTo>
                    <a:pt x="523" y="2526"/>
                  </a:lnTo>
                  <a:lnTo>
                    <a:pt x="627" y="2324"/>
                  </a:lnTo>
                  <a:lnTo>
                    <a:pt x="739" y="2128"/>
                  </a:lnTo>
                  <a:lnTo>
                    <a:pt x="860" y="1939"/>
                  </a:lnTo>
                  <a:lnTo>
                    <a:pt x="987" y="1757"/>
                  </a:lnTo>
                  <a:lnTo>
                    <a:pt x="1124" y="1582"/>
                  </a:lnTo>
                  <a:lnTo>
                    <a:pt x="1266" y="1415"/>
                  </a:lnTo>
                  <a:lnTo>
                    <a:pt x="1416" y="1255"/>
                  </a:lnTo>
                  <a:lnTo>
                    <a:pt x="1573" y="1104"/>
                  </a:lnTo>
                  <a:lnTo>
                    <a:pt x="1736" y="960"/>
                  </a:lnTo>
                  <a:lnTo>
                    <a:pt x="1905" y="825"/>
                  </a:lnTo>
                  <a:lnTo>
                    <a:pt x="2080" y="700"/>
                  </a:lnTo>
                  <a:lnTo>
                    <a:pt x="2260" y="583"/>
                  </a:lnTo>
                  <a:lnTo>
                    <a:pt x="2447" y="477"/>
                  </a:lnTo>
                  <a:lnTo>
                    <a:pt x="2638" y="380"/>
                  </a:lnTo>
                  <a:lnTo>
                    <a:pt x="2833" y="293"/>
                  </a:lnTo>
                  <a:lnTo>
                    <a:pt x="3034" y="217"/>
                  </a:lnTo>
                  <a:lnTo>
                    <a:pt x="3238" y="153"/>
                  </a:lnTo>
                  <a:lnTo>
                    <a:pt x="3447" y="98"/>
                  </a:lnTo>
                  <a:lnTo>
                    <a:pt x="3659" y="55"/>
                  </a:lnTo>
                  <a:lnTo>
                    <a:pt x="3875" y="25"/>
                  </a:lnTo>
                  <a:lnTo>
                    <a:pt x="4093" y="7"/>
                  </a:lnTo>
                  <a:lnTo>
                    <a:pt x="43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0" name="Freeform 4"/>
            <p:cNvSpPr>
              <a:spLocks/>
            </p:cNvSpPr>
            <p:nvPr/>
          </p:nvSpPr>
          <p:spPr bwMode="auto">
            <a:xfrm>
              <a:off x="2461" y="2568"/>
              <a:ext cx="727" cy="733"/>
            </a:xfrm>
            <a:custGeom>
              <a:avLst/>
              <a:gdLst>
                <a:gd name="T0" fmla="*/ 1 w 4360"/>
                <a:gd name="T1" fmla="*/ 0 h 4871"/>
                <a:gd name="T2" fmla="*/ 1 w 4360"/>
                <a:gd name="T3" fmla="*/ 0 h 4871"/>
                <a:gd name="T4" fmla="*/ 1 w 4360"/>
                <a:gd name="T5" fmla="*/ 0 h 4871"/>
                <a:gd name="T6" fmla="*/ 1 w 4360"/>
                <a:gd name="T7" fmla="*/ 0 h 4871"/>
                <a:gd name="T8" fmla="*/ 1 w 4360"/>
                <a:gd name="T9" fmla="*/ 0 h 4871"/>
                <a:gd name="T10" fmla="*/ 1 w 4360"/>
                <a:gd name="T11" fmla="*/ 0 h 4871"/>
                <a:gd name="T12" fmla="*/ 1 w 4360"/>
                <a:gd name="T13" fmla="*/ 0 h 4871"/>
                <a:gd name="T14" fmla="*/ 1 w 4360"/>
                <a:gd name="T15" fmla="*/ 0 h 4871"/>
                <a:gd name="T16" fmla="*/ 1 w 4360"/>
                <a:gd name="T17" fmla="*/ 0 h 4871"/>
                <a:gd name="T18" fmla="*/ 1 w 4360"/>
                <a:gd name="T19" fmla="*/ 0 h 4871"/>
                <a:gd name="T20" fmla="*/ 1 w 4360"/>
                <a:gd name="T21" fmla="*/ 0 h 4871"/>
                <a:gd name="T22" fmla="*/ 1 w 4360"/>
                <a:gd name="T23" fmla="*/ 0 h 4871"/>
                <a:gd name="T24" fmla="*/ 1 w 4360"/>
                <a:gd name="T25" fmla="*/ 0 h 4871"/>
                <a:gd name="T26" fmla="*/ 0 w 4360"/>
                <a:gd name="T27" fmla="*/ 0 h 4871"/>
                <a:gd name="T28" fmla="*/ 0 w 4360"/>
                <a:gd name="T29" fmla="*/ 0 h 4871"/>
                <a:gd name="T30" fmla="*/ 0 w 4360"/>
                <a:gd name="T31" fmla="*/ 0 h 4871"/>
                <a:gd name="T32" fmla="*/ 0 w 4360"/>
                <a:gd name="T33" fmla="*/ 0 h 4871"/>
                <a:gd name="T34" fmla="*/ 0 w 4360"/>
                <a:gd name="T35" fmla="*/ 0 h 4871"/>
                <a:gd name="T36" fmla="*/ 0 w 4360"/>
                <a:gd name="T37" fmla="*/ 0 h 4871"/>
                <a:gd name="T38" fmla="*/ 0 w 4360"/>
                <a:gd name="T39" fmla="*/ 0 h 4871"/>
                <a:gd name="T40" fmla="*/ 0 w 4360"/>
                <a:gd name="T41" fmla="*/ 0 h 4871"/>
                <a:gd name="T42" fmla="*/ 0 w 4360"/>
                <a:gd name="T43" fmla="*/ 0 h 4871"/>
                <a:gd name="T44" fmla="*/ 0 w 4360"/>
                <a:gd name="T45" fmla="*/ 0 h 4871"/>
                <a:gd name="T46" fmla="*/ 0 w 4360"/>
                <a:gd name="T47" fmla="*/ 0 h 4871"/>
                <a:gd name="T48" fmla="*/ 0 w 4360"/>
                <a:gd name="T49" fmla="*/ 0 h 4871"/>
                <a:gd name="T50" fmla="*/ 0 w 4360"/>
                <a:gd name="T51" fmla="*/ 0 h 4871"/>
                <a:gd name="T52" fmla="*/ 0 w 4360"/>
                <a:gd name="T53" fmla="*/ 0 h 4871"/>
                <a:gd name="T54" fmla="*/ 0 w 4360"/>
                <a:gd name="T55" fmla="*/ 0 h 4871"/>
                <a:gd name="T56" fmla="*/ 0 w 4360"/>
                <a:gd name="T57" fmla="*/ 0 h 4871"/>
                <a:gd name="T58" fmla="*/ 0 w 4360"/>
                <a:gd name="T59" fmla="*/ 0 h 4871"/>
                <a:gd name="T60" fmla="*/ 0 w 4360"/>
                <a:gd name="T61" fmla="*/ 0 h 4871"/>
                <a:gd name="T62" fmla="*/ 0 w 4360"/>
                <a:gd name="T63" fmla="*/ 0 h 4871"/>
                <a:gd name="T64" fmla="*/ 0 w 4360"/>
                <a:gd name="T65" fmla="*/ 0 h 4871"/>
                <a:gd name="T66" fmla="*/ 0 w 4360"/>
                <a:gd name="T67" fmla="*/ 0 h 4871"/>
                <a:gd name="T68" fmla="*/ 0 w 4360"/>
                <a:gd name="T69" fmla="*/ 0 h 4871"/>
                <a:gd name="T70" fmla="*/ 0 w 4360"/>
                <a:gd name="T71" fmla="*/ 0 h 4871"/>
                <a:gd name="T72" fmla="*/ 0 w 4360"/>
                <a:gd name="T73" fmla="*/ 0 h 4871"/>
                <a:gd name="T74" fmla="*/ 0 w 4360"/>
                <a:gd name="T75" fmla="*/ 0 h 4871"/>
                <a:gd name="T76" fmla="*/ 0 w 4360"/>
                <a:gd name="T77" fmla="*/ 0 h 4871"/>
                <a:gd name="T78" fmla="*/ 1 w 4360"/>
                <a:gd name="T79" fmla="*/ 0 h 4871"/>
                <a:gd name="T80" fmla="*/ 1 w 4360"/>
                <a:gd name="T81" fmla="*/ 0 h 4871"/>
                <a:gd name="T82" fmla="*/ 1 w 4360"/>
                <a:gd name="T83" fmla="*/ 0 h 4871"/>
                <a:gd name="T84" fmla="*/ 1 w 4360"/>
                <a:gd name="T85" fmla="*/ 0 h 4871"/>
                <a:gd name="T86" fmla="*/ 1 w 4360"/>
                <a:gd name="T87" fmla="*/ 0 h 4871"/>
                <a:gd name="T88" fmla="*/ 1 w 4360"/>
                <a:gd name="T89" fmla="*/ 0 h 4871"/>
                <a:gd name="T90" fmla="*/ 1 w 4360"/>
                <a:gd name="T91" fmla="*/ 0 h 4871"/>
                <a:gd name="T92" fmla="*/ 1 w 4360"/>
                <a:gd name="T93" fmla="*/ 0 h 4871"/>
                <a:gd name="T94" fmla="*/ 1 w 4360"/>
                <a:gd name="T95" fmla="*/ 0 h 4871"/>
                <a:gd name="T96" fmla="*/ 1 w 4360"/>
                <a:gd name="T97" fmla="*/ 0 h 4871"/>
                <a:gd name="T98" fmla="*/ 1 w 4360"/>
                <a:gd name="T99" fmla="*/ 0 h 4871"/>
                <a:gd name="T100" fmla="*/ 1 w 4360"/>
                <a:gd name="T101" fmla="*/ 0 h 4871"/>
                <a:gd name="T102" fmla="*/ 1 w 4360"/>
                <a:gd name="T103" fmla="*/ 0 h 48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60"/>
                <a:gd name="T157" fmla="*/ 0 h 4871"/>
                <a:gd name="T158" fmla="*/ 4360 w 4360"/>
                <a:gd name="T159" fmla="*/ 4871 h 487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60" h="4871">
                  <a:moveTo>
                    <a:pt x="4360" y="4871"/>
                  </a:moveTo>
                  <a:lnTo>
                    <a:pt x="4360" y="4871"/>
                  </a:lnTo>
                  <a:lnTo>
                    <a:pt x="4359" y="4809"/>
                  </a:lnTo>
                  <a:lnTo>
                    <a:pt x="4358" y="4747"/>
                  </a:lnTo>
                  <a:lnTo>
                    <a:pt x="4356" y="4684"/>
                  </a:lnTo>
                  <a:lnTo>
                    <a:pt x="4354" y="4621"/>
                  </a:lnTo>
                  <a:lnTo>
                    <a:pt x="4351" y="4560"/>
                  </a:lnTo>
                  <a:lnTo>
                    <a:pt x="4347" y="4498"/>
                  </a:lnTo>
                  <a:lnTo>
                    <a:pt x="4343" y="4437"/>
                  </a:lnTo>
                  <a:lnTo>
                    <a:pt x="4337" y="4374"/>
                  </a:lnTo>
                  <a:lnTo>
                    <a:pt x="4332" y="4313"/>
                  </a:lnTo>
                  <a:lnTo>
                    <a:pt x="4325" y="4252"/>
                  </a:lnTo>
                  <a:lnTo>
                    <a:pt x="4318" y="4192"/>
                  </a:lnTo>
                  <a:lnTo>
                    <a:pt x="4310" y="4131"/>
                  </a:lnTo>
                  <a:lnTo>
                    <a:pt x="4301" y="4071"/>
                  </a:lnTo>
                  <a:lnTo>
                    <a:pt x="4291" y="4011"/>
                  </a:lnTo>
                  <a:lnTo>
                    <a:pt x="4281" y="3951"/>
                  </a:lnTo>
                  <a:lnTo>
                    <a:pt x="4271" y="3892"/>
                  </a:lnTo>
                  <a:lnTo>
                    <a:pt x="4260" y="3833"/>
                  </a:lnTo>
                  <a:lnTo>
                    <a:pt x="4248" y="3774"/>
                  </a:lnTo>
                  <a:lnTo>
                    <a:pt x="4236" y="3715"/>
                  </a:lnTo>
                  <a:lnTo>
                    <a:pt x="4223" y="3656"/>
                  </a:lnTo>
                  <a:lnTo>
                    <a:pt x="4208" y="3599"/>
                  </a:lnTo>
                  <a:lnTo>
                    <a:pt x="4194" y="3541"/>
                  </a:lnTo>
                  <a:lnTo>
                    <a:pt x="4179" y="3483"/>
                  </a:lnTo>
                  <a:lnTo>
                    <a:pt x="4163" y="3426"/>
                  </a:lnTo>
                  <a:lnTo>
                    <a:pt x="4147" y="3369"/>
                  </a:lnTo>
                  <a:lnTo>
                    <a:pt x="4131" y="3311"/>
                  </a:lnTo>
                  <a:lnTo>
                    <a:pt x="4112" y="3256"/>
                  </a:lnTo>
                  <a:lnTo>
                    <a:pt x="4095" y="3199"/>
                  </a:lnTo>
                  <a:lnTo>
                    <a:pt x="4076" y="3144"/>
                  </a:lnTo>
                  <a:lnTo>
                    <a:pt x="4057" y="3089"/>
                  </a:lnTo>
                  <a:lnTo>
                    <a:pt x="4036" y="3033"/>
                  </a:lnTo>
                  <a:lnTo>
                    <a:pt x="4016" y="2979"/>
                  </a:lnTo>
                  <a:lnTo>
                    <a:pt x="3995" y="2923"/>
                  </a:lnTo>
                  <a:lnTo>
                    <a:pt x="3974" y="2870"/>
                  </a:lnTo>
                  <a:lnTo>
                    <a:pt x="3951" y="2816"/>
                  </a:lnTo>
                  <a:lnTo>
                    <a:pt x="3929" y="2763"/>
                  </a:lnTo>
                  <a:lnTo>
                    <a:pt x="3906" y="2710"/>
                  </a:lnTo>
                  <a:lnTo>
                    <a:pt x="3882" y="2657"/>
                  </a:lnTo>
                  <a:lnTo>
                    <a:pt x="3857" y="2605"/>
                  </a:lnTo>
                  <a:lnTo>
                    <a:pt x="3832" y="2553"/>
                  </a:lnTo>
                  <a:lnTo>
                    <a:pt x="3807" y="2502"/>
                  </a:lnTo>
                  <a:lnTo>
                    <a:pt x="3780" y="2450"/>
                  </a:lnTo>
                  <a:lnTo>
                    <a:pt x="3754" y="2399"/>
                  </a:lnTo>
                  <a:lnTo>
                    <a:pt x="3727" y="2349"/>
                  </a:lnTo>
                  <a:lnTo>
                    <a:pt x="3699" y="2299"/>
                  </a:lnTo>
                  <a:lnTo>
                    <a:pt x="3671" y="2249"/>
                  </a:lnTo>
                  <a:lnTo>
                    <a:pt x="3643" y="2200"/>
                  </a:lnTo>
                  <a:lnTo>
                    <a:pt x="3613" y="2151"/>
                  </a:lnTo>
                  <a:lnTo>
                    <a:pt x="3584" y="2102"/>
                  </a:lnTo>
                  <a:lnTo>
                    <a:pt x="3554" y="2055"/>
                  </a:lnTo>
                  <a:lnTo>
                    <a:pt x="3523" y="2007"/>
                  </a:lnTo>
                  <a:lnTo>
                    <a:pt x="3492" y="1960"/>
                  </a:lnTo>
                  <a:lnTo>
                    <a:pt x="3461" y="1914"/>
                  </a:lnTo>
                  <a:lnTo>
                    <a:pt x="3428" y="1867"/>
                  </a:lnTo>
                  <a:lnTo>
                    <a:pt x="3396" y="1821"/>
                  </a:lnTo>
                  <a:lnTo>
                    <a:pt x="3362" y="1776"/>
                  </a:lnTo>
                  <a:lnTo>
                    <a:pt x="3329" y="1731"/>
                  </a:lnTo>
                  <a:lnTo>
                    <a:pt x="3295" y="1686"/>
                  </a:lnTo>
                  <a:lnTo>
                    <a:pt x="3260" y="1642"/>
                  </a:lnTo>
                  <a:lnTo>
                    <a:pt x="3225" y="1599"/>
                  </a:lnTo>
                  <a:lnTo>
                    <a:pt x="3189" y="1556"/>
                  </a:lnTo>
                  <a:lnTo>
                    <a:pt x="3154" y="1513"/>
                  </a:lnTo>
                  <a:lnTo>
                    <a:pt x="3117" y="1471"/>
                  </a:lnTo>
                  <a:lnTo>
                    <a:pt x="3081" y="1430"/>
                  </a:lnTo>
                  <a:lnTo>
                    <a:pt x="3044" y="1389"/>
                  </a:lnTo>
                  <a:lnTo>
                    <a:pt x="3006" y="1348"/>
                  </a:lnTo>
                  <a:lnTo>
                    <a:pt x="2968" y="1307"/>
                  </a:lnTo>
                  <a:lnTo>
                    <a:pt x="2929" y="1268"/>
                  </a:lnTo>
                  <a:lnTo>
                    <a:pt x="2890" y="1229"/>
                  </a:lnTo>
                  <a:lnTo>
                    <a:pt x="2851" y="1191"/>
                  </a:lnTo>
                  <a:lnTo>
                    <a:pt x="2811" y="1152"/>
                  </a:lnTo>
                  <a:lnTo>
                    <a:pt x="2771" y="1115"/>
                  </a:lnTo>
                  <a:lnTo>
                    <a:pt x="2730" y="1078"/>
                  </a:lnTo>
                  <a:lnTo>
                    <a:pt x="2689" y="1042"/>
                  </a:lnTo>
                  <a:lnTo>
                    <a:pt x="2648" y="1005"/>
                  </a:lnTo>
                  <a:lnTo>
                    <a:pt x="2606" y="970"/>
                  </a:lnTo>
                  <a:lnTo>
                    <a:pt x="2564" y="935"/>
                  </a:lnTo>
                  <a:lnTo>
                    <a:pt x="2521" y="901"/>
                  </a:lnTo>
                  <a:lnTo>
                    <a:pt x="2479" y="867"/>
                  </a:lnTo>
                  <a:lnTo>
                    <a:pt x="2435" y="834"/>
                  </a:lnTo>
                  <a:lnTo>
                    <a:pt x="2392" y="802"/>
                  </a:lnTo>
                  <a:lnTo>
                    <a:pt x="2347" y="769"/>
                  </a:lnTo>
                  <a:lnTo>
                    <a:pt x="2303" y="737"/>
                  </a:lnTo>
                  <a:lnTo>
                    <a:pt x="2258" y="707"/>
                  </a:lnTo>
                  <a:lnTo>
                    <a:pt x="2213" y="676"/>
                  </a:lnTo>
                  <a:lnTo>
                    <a:pt x="2167" y="647"/>
                  </a:lnTo>
                  <a:lnTo>
                    <a:pt x="2121" y="619"/>
                  </a:lnTo>
                  <a:lnTo>
                    <a:pt x="2076" y="589"/>
                  </a:lnTo>
                  <a:lnTo>
                    <a:pt x="2029" y="562"/>
                  </a:lnTo>
                  <a:lnTo>
                    <a:pt x="1982" y="535"/>
                  </a:lnTo>
                  <a:lnTo>
                    <a:pt x="1935" y="508"/>
                  </a:lnTo>
                  <a:lnTo>
                    <a:pt x="1888" y="482"/>
                  </a:lnTo>
                  <a:lnTo>
                    <a:pt x="1840" y="457"/>
                  </a:lnTo>
                  <a:lnTo>
                    <a:pt x="1791" y="432"/>
                  </a:lnTo>
                  <a:lnTo>
                    <a:pt x="1743" y="407"/>
                  </a:lnTo>
                  <a:lnTo>
                    <a:pt x="1694" y="385"/>
                  </a:lnTo>
                  <a:lnTo>
                    <a:pt x="1646" y="361"/>
                  </a:lnTo>
                  <a:lnTo>
                    <a:pt x="1596" y="339"/>
                  </a:lnTo>
                  <a:lnTo>
                    <a:pt x="1547" y="318"/>
                  </a:lnTo>
                  <a:lnTo>
                    <a:pt x="1497" y="296"/>
                  </a:lnTo>
                  <a:lnTo>
                    <a:pt x="1446" y="276"/>
                  </a:lnTo>
                  <a:lnTo>
                    <a:pt x="1396" y="257"/>
                  </a:lnTo>
                  <a:lnTo>
                    <a:pt x="1345" y="237"/>
                  </a:lnTo>
                  <a:lnTo>
                    <a:pt x="1295" y="219"/>
                  </a:lnTo>
                  <a:lnTo>
                    <a:pt x="1243" y="202"/>
                  </a:lnTo>
                  <a:lnTo>
                    <a:pt x="1191" y="185"/>
                  </a:lnTo>
                  <a:lnTo>
                    <a:pt x="1140" y="170"/>
                  </a:lnTo>
                  <a:lnTo>
                    <a:pt x="1088" y="154"/>
                  </a:lnTo>
                  <a:lnTo>
                    <a:pt x="1035" y="139"/>
                  </a:lnTo>
                  <a:lnTo>
                    <a:pt x="983" y="126"/>
                  </a:lnTo>
                  <a:lnTo>
                    <a:pt x="930" y="112"/>
                  </a:lnTo>
                  <a:lnTo>
                    <a:pt x="877" y="100"/>
                  </a:lnTo>
                  <a:lnTo>
                    <a:pt x="824" y="87"/>
                  </a:lnTo>
                  <a:lnTo>
                    <a:pt x="770" y="77"/>
                  </a:lnTo>
                  <a:lnTo>
                    <a:pt x="717" y="66"/>
                  </a:lnTo>
                  <a:lnTo>
                    <a:pt x="663" y="57"/>
                  </a:lnTo>
                  <a:lnTo>
                    <a:pt x="608" y="47"/>
                  </a:lnTo>
                  <a:lnTo>
                    <a:pt x="555" y="40"/>
                  </a:lnTo>
                  <a:lnTo>
                    <a:pt x="500" y="32"/>
                  </a:lnTo>
                  <a:lnTo>
                    <a:pt x="444" y="25"/>
                  </a:lnTo>
                  <a:lnTo>
                    <a:pt x="390" y="19"/>
                  </a:lnTo>
                  <a:lnTo>
                    <a:pt x="335" y="15"/>
                  </a:lnTo>
                  <a:lnTo>
                    <a:pt x="279" y="10"/>
                  </a:lnTo>
                  <a:lnTo>
                    <a:pt x="224" y="7"/>
                  </a:lnTo>
                  <a:lnTo>
                    <a:pt x="168" y="3"/>
                  </a:lnTo>
                  <a:lnTo>
                    <a:pt x="112" y="2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56" y="103"/>
                  </a:lnTo>
                  <a:lnTo>
                    <a:pt x="110" y="103"/>
                  </a:lnTo>
                  <a:lnTo>
                    <a:pt x="165" y="105"/>
                  </a:lnTo>
                  <a:lnTo>
                    <a:pt x="220" y="109"/>
                  </a:lnTo>
                  <a:lnTo>
                    <a:pt x="274" y="112"/>
                  </a:lnTo>
                  <a:lnTo>
                    <a:pt x="328" y="116"/>
                  </a:lnTo>
                  <a:lnTo>
                    <a:pt x="382" y="121"/>
                  </a:lnTo>
                  <a:lnTo>
                    <a:pt x="436" y="127"/>
                  </a:lnTo>
                  <a:lnTo>
                    <a:pt x="489" y="133"/>
                  </a:lnTo>
                  <a:lnTo>
                    <a:pt x="543" y="140"/>
                  </a:lnTo>
                  <a:lnTo>
                    <a:pt x="596" y="148"/>
                  </a:lnTo>
                  <a:lnTo>
                    <a:pt x="649" y="157"/>
                  </a:lnTo>
                  <a:lnTo>
                    <a:pt x="701" y="166"/>
                  </a:lnTo>
                  <a:lnTo>
                    <a:pt x="754" y="176"/>
                  </a:lnTo>
                  <a:lnTo>
                    <a:pt x="807" y="188"/>
                  </a:lnTo>
                  <a:lnTo>
                    <a:pt x="859" y="199"/>
                  </a:lnTo>
                  <a:lnTo>
                    <a:pt x="911" y="211"/>
                  </a:lnTo>
                  <a:lnTo>
                    <a:pt x="963" y="224"/>
                  </a:lnTo>
                  <a:lnTo>
                    <a:pt x="1014" y="239"/>
                  </a:lnTo>
                  <a:lnTo>
                    <a:pt x="1065" y="252"/>
                  </a:lnTo>
                  <a:lnTo>
                    <a:pt x="1115" y="268"/>
                  </a:lnTo>
                  <a:lnTo>
                    <a:pt x="1167" y="284"/>
                  </a:lnTo>
                  <a:lnTo>
                    <a:pt x="1217" y="300"/>
                  </a:lnTo>
                  <a:lnTo>
                    <a:pt x="1267" y="317"/>
                  </a:lnTo>
                  <a:lnTo>
                    <a:pt x="1317" y="335"/>
                  </a:lnTo>
                  <a:lnTo>
                    <a:pt x="1366" y="353"/>
                  </a:lnTo>
                  <a:lnTo>
                    <a:pt x="1416" y="372"/>
                  </a:lnTo>
                  <a:lnTo>
                    <a:pt x="1466" y="392"/>
                  </a:lnTo>
                  <a:lnTo>
                    <a:pt x="1514" y="413"/>
                  </a:lnTo>
                  <a:lnTo>
                    <a:pt x="1563" y="434"/>
                  </a:lnTo>
                  <a:lnTo>
                    <a:pt x="1611" y="456"/>
                  </a:lnTo>
                  <a:lnTo>
                    <a:pt x="1659" y="477"/>
                  </a:lnTo>
                  <a:lnTo>
                    <a:pt x="1706" y="501"/>
                  </a:lnTo>
                  <a:lnTo>
                    <a:pt x="1754" y="525"/>
                  </a:lnTo>
                  <a:lnTo>
                    <a:pt x="1802" y="549"/>
                  </a:lnTo>
                  <a:lnTo>
                    <a:pt x="1848" y="573"/>
                  </a:lnTo>
                  <a:lnTo>
                    <a:pt x="1895" y="599"/>
                  </a:lnTo>
                  <a:lnTo>
                    <a:pt x="1940" y="625"/>
                  </a:lnTo>
                  <a:lnTo>
                    <a:pt x="1987" y="651"/>
                  </a:lnTo>
                  <a:lnTo>
                    <a:pt x="2032" y="679"/>
                  </a:lnTo>
                  <a:lnTo>
                    <a:pt x="2077" y="707"/>
                  </a:lnTo>
                  <a:lnTo>
                    <a:pt x="2122" y="735"/>
                  </a:lnTo>
                  <a:lnTo>
                    <a:pt x="2167" y="765"/>
                  </a:lnTo>
                  <a:lnTo>
                    <a:pt x="2211" y="794"/>
                  </a:lnTo>
                  <a:lnTo>
                    <a:pt x="2255" y="824"/>
                  </a:lnTo>
                  <a:lnTo>
                    <a:pt x="2299" y="855"/>
                  </a:lnTo>
                  <a:lnTo>
                    <a:pt x="2341" y="887"/>
                  </a:lnTo>
                  <a:lnTo>
                    <a:pt x="2384" y="918"/>
                  </a:lnTo>
                  <a:lnTo>
                    <a:pt x="2426" y="951"/>
                  </a:lnTo>
                  <a:lnTo>
                    <a:pt x="2469" y="984"/>
                  </a:lnTo>
                  <a:lnTo>
                    <a:pt x="2510" y="1018"/>
                  </a:lnTo>
                  <a:lnTo>
                    <a:pt x="2552" y="1052"/>
                  </a:lnTo>
                  <a:lnTo>
                    <a:pt x="2592" y="1087"/>
                  </a:lnTo>
                  <a:lnTo>
                    <a:pt x="2633" y="1122"/>
                  </a:lnTo>
                  <a:lnTo>
                    <a:pt x="2673" y="1157"/>
                  </a:lnTo>
                  <a:lnTo>
                    <a:pt x="2713" y="1193"/>
                  </a:lnTo>
                  <a:lnTo>
                    <a:pt x="2752" y="1230"/>
                  </a:lnTo>
                  <a:lnTo>
                    <a:pt x="2791" y="1268"/>
                  </a:lnTo>
                  <a:lnTo>
                    <a:pt x="2830" y="1305"/>
                  </a:lnTo>
                  <a:lnTo>
                    <a:pt x="2867" y="1344"/>
                  </a:lnTo>
                  <a:lnTo>
                    <a:pt x="2906" y="1382"/>
                  </a:lnTo>
                  <a:lnTo>
                    <a:pt x="2943" y="1422"/>
                  </a:lnTo>
                  <a:lnTo>
                    <a:pt x="2980" y="1461"/>
                  </a:lnTo>
                  <a:lnTo>
                    <a:pt x="3016" y="1502"/>
                  </a:lnTo>
                  <a:lnTo>
                    <a:pt x="3053" y="1543"/>
                  </a:lnTo>
                  <a:lnTo>
                    <a:pt x="3088" y="1583"/>
                  </a:lnTo>
                  <a:lnTo>
                    <a:pt x="3123" y="1625"/>
                  </a:lnTo>
                  <a:lnTo>
                    <a:pt x="3158" y="1667"/>
                  </a:lnTo>
                  <a:lnTo>
                    <a:pt x="3192" y="1710"/>
                  </a:lnTo>
                  <a:lnTo>
                    <a:pt x="3226" y="1753"/>
                  </a:lnTo>
                  <a:lnTo>
                    <a:pt x="3259" y="1797"/>
                  </a:lnTo>
                  <a:lnTo>
                    <a:pt x="3292" y="1841"/>
                  </a:lnTo>
                  <a:lnTo>
                    <a:pt x="3325" y="1885"/>
                  </a:lnTo>
                  <a:lnTo>
                    <a:pt x="3356" y="1931"/>
                  </a:lnTo>
                  <a:lnTo>
                    <a:pt x="3388" y="1975"/>
                  </a:lnTo>
                  <a:lnTo>
                    <a:pt x="3419" y="2021"/>
                  </a:lnTo>
                  <a:lnTo>
                    <a:pt x="3449" y="2067"/>
                  </a:lnTo>
                  <a:lnTo>
                    <a:pt x="3480" y="2114"/>
                  </a:lnTo>
                  <a:lnTo>
                    <a:pt x="3509" y="2161"/>
                  </a:lnTo>
                  <a:lnTo>
                    <a:pt x="3538" y="2208"/>
                  </a:lnTo>
                  <a:lnTo>
                    <a:pt x="3567" y="2256"/>
                  </a:lnTo>
                  <a:lnTo>
                    <a:pt x="3595" y="2304"/>
                  </a:lnTo>
                  <a:lnTo>
                    <a:pt x="3622" y="2352"/>
                  </a:lnTo>
                  <a:lnTo>
                    <a:pt x="3650" y="2402"/>
                  </a:lnTo>
                  <a:lnTo>
                    <a:pt x="3676" y="2451"/>
                  </a:lnTo>
                  <a:lnTo>
                    <a:pt x="3702" y="2501"/>
                  </a:lnTo>
                  <a:lnTo>
                    <a:pt x="3728" y="2551"/>
                  </a:lnTo>
                  <a:lnTo>
                    <a:pt x="3752" y="2601"/>
                  </a:lnTo>
                  <a:lnTo>
                    <a:pt x="3776" y="2652"/>
                  </a:lnTo>
                  <a:lnTo>
                    <a:pt x="3801" y="2703"/>
                  </a:lnTo>
                  <a:lnTo>
                    <a:pt x="3824" y="2755"/>
                  </a:lnTo>
                  <a:lnTo>
                    <a:pt x="3847" y="2807"/>
                  </a:lnTo>
                  <a:lnTo>
                    <a:pt x="3869" y="2859"/>
                  </a:lnTo>
                  <a:lnTo>
                    <a:pt x="3891" y="2912"/>
                  </a:lnTo>
                  <a:lnTo>
                    <a:pt x="3912" y="2964"/>
                  </a:lnTo>
                  <a:lnTo>
                    <a:pt x="3932" y="3018"/>
                  </a:lnTo>
                  <a:lnTo>
                    <a:pt x="3952" y="3072"/>
                  </a:lnTo>
                  <a:lnTo>
                    <a:pt x="3972" y="3126"/>
                  </a:lnTo>
                  <a:lnTo>
                    <a:pt x="3991" y="3180"/>
                  </a:lnTo>
                  <a:lnTo>
                    <a:pt x="4009" y="3234"/>
                  </a:lnTo>
                  <a:lnTo>
                    <a:pt x="4027" y="3290"/>
                  </a:lnTo>
                  <a:lnTo>
                    <a:pt x="4043" y="3344"/>
                  </a:lnTo>
                  <a:lnTo>
                    <a:pt x="4061" y="3400"/>
                  </a:lnTo>
                  <a:lnTo>
                    <a:pt x="4076" y="3456"/>
                  </a:lnTo>
                  <a:lnTo>
                    <a:pt x="4092" y="3512"/>
                  </a:lnTo>
                  <a:lnTo>
                    <a:pt x="4106" y="3568"/>
                  </a:lnTo>
                  <a:lnTo>
                    <a:pt x="4120" y="3625"/>
                  </a:lnTo>
                  <a:lnTo>
                    <a:pt x="4135" y="3682"/>
                  </a:lnTo>
                  <a:lnTo>
                    <a:pt x="4147" y="3739"/>
                  </a:lnTo>
                  <a:lnTo>
                    <a:pt x="4159" y="3797"/>
                  </a:lnTo>
                  <a:lnTo>
                    <a:pt x="4171" y="3854"/>
                  </a:lnTo>
                  <a:lnTo>
                    <a:pt x="4182" y="3912"/>
                  </a:lnTo>
                  <a:lnTo>
                    <a:pt x="4192" y="3971"/>
                  </a:lnTo>
                  <a:lnTo>
                    <a:pt x="4201" y="4030"/>
                  </a:lnTo>
                  <a:lnTo>
                    <a:pt x="4212" y="4088"/>
                  </a:lnTo>
                  <a:lnTo>
                    <a:pt x="4220" y="4147"/>
                  </a:lnTo>
                  <a:lnTo>
                    <a:pt x="4228" y="4206"/>
                  </a:lnTo>
                  <a:lnTo>
                    <a:pt x="4235" y="4266"/>
                  </a:lnTo>
                  <a:lnTo>
                    <a:pt x="4241" y="4325"/>
                  </a:lnTo>
                  <a:lnTo>
                    <a:pt x="4247" y="4385"/>
                  </a:lnTo>
                  <a:lnTo>
                    <a:pt x="4252" y="4445"/>
                  </a:lnTo>
                  <a:lnTo>
                    <a:pt x="4256" y="4506"/>
                  </a:lnTo>
                  <a:lnTo>
                    <a:pt x="4260" y="4566"/>
                  </a:lnTo>
                  <a:lnTo>
                    <a:pt x="4263" y="4627"/>
                  </a:lnTo>
                  <a:lnTo>
                    <a:pt x="4266" y="4688"/>
                  </a:lnTo>
                  <a:lnTo>
                    <a:pt x="4267" y="4749"/>
                  </a:lnTo>
                  <a:lnTo>
                    <a:pt x="4268" y="4810"/>
                  </a:lnTo>
                  <a:lnTo>
                    <a:pt x="4269" y="4871"/>
                  </a:lnTo>
                  <a:lnTo>
                    <a:pt x="4360" y="4871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1" name="Freeform 5"/>
            <p:cNvSpPr>
              <a:spLocks/>
            </p:cNvSpPr>
            <p:nvPr/>
          </p:nvSpPr>
          <p:spPr bwMode="auto">
            <a:xfrm>
              <a:off x="2461" y="3301"/>
              <a:ext cx="727" cy="733"/>
            </a:xfrm>
            <a:custGeom>
              <a:avLst/>
              <a:gdLst>
                <a:gd name="T0" fmla="*/ 0 w 4360"/>
                <a:gd name="T1" fmla="*/ 0 h 4872"/>
                <a:gd name="T2" fmla="*/ 0 w 4360"/>
                <a:gd name="T3" fmla="*/ 0 h 4872"/>
                <a:gd name="T4" fmla="*/ 0 w 4360"/>
                <a:gd name="T5" fmla="*/ 0 h 4872"/>
                <a:gd name="T6" fmla="*/ 0 w 4360"/>
                <a:gd name="T7" fmla="*/ 0 h 4872"/>
                <a:gd name="T8" fmla="*/ 0 w 4360"/>
                <a:gd name="T9" fmla="*/ 0 h 4872"/>
                <a:gd name="T10" fmla="*/ 0 w 4360"/>
                <a:gd name="T11" fmla="*/ 0 h 4872"/>
                <a:gd name="T12" fmla="*/ 0 w 4360"/>
                <a:gd name="T13" fmla="*/ 0 h 4872"/>
                <a:gd name="T14" fmla="*/ 0 w 4360"/>
                <a:gd name="T15" fmla="*/ 0 h 4872"/>
                <a:gd name="T16" fmla="*/ 0 w 4360"/>
                <a:gd name="T17" fmla="*/ 0 h 4872"/>
                <a:gd name="T18" fmla="*/ 0 w 4360"/>
                <a:gd name="T19" fmla="*/ 0 h 4872"/>
                <a:gd name="T20" fmla="*/ 0 w 4360"/>
                <a:gd name="T21" fmla="*/ 0 h 4872"/>
                <a:gd name="T22" fmla="*/ 0 w 4360"/>
                <a:gd name="T23" fmla="*/ 0 h 4872"/>
                <a:gd name="T24" fmla="*/ 0 w 4360"/>
                <a:gd name="T25" fmla="*/ 0 h 4872"/>
                <a:gd name="T26" fmla="*/ 1 w 4360"/>
                <a:gd name="T27" fmla="*/ 0 h 4872"/>
                <a:gd name="T28" fmla="*/ 1 w 4360"/>
                <a:gd name="T29" fmla="*/ 0 h 4872"/>
                <a:gd name="T30" fmla="*/ 1 w 4360"/>
                <a:gd name="T31" fmla="*/ 0 h 4872"/>
                <a:gd name="T32" fmla="*/ 1 w 4360"/>
                <a:gd name="T33" fmla="*/ 0 h 4872"/>
                <a:gd name="T34" fmla="*/ 1 w 4360"/>
                <a:gd name="T35" fmla="*/ 0 h 4872"/>
                <a:gd name="T36" fmla="*/ 1 w 4360"/>
                <a:gd name="T37" fmla="*/ 0 h 4872"/>
                <a:gd name="T38" fmla="*/ 1 w 4360"/>
                <a:gd name="T39" fmla="*/ 0 h 4872"/>
                <a:gd name="T40" fmla="*/ 1 w 4360"/>
                <a:gd name="T41" fmla="*/ 0 h 4872"/>
                <a:gd name="T42" fmla="*/ 1 w 4360"/>
                <a:gd name="T43" fmla="*/ 0 h 4872"/>
                <a:gd name="T44" fmla="*/ 1 w 4360"/>
                <a:gd name="T45" fmla="*/ 0 h 4872"/>
                <a:gd name="T46" fmla="*/ 1 w 4360"/>
                <a:gd name="T47" fmla="*/ 0 h 4872"/>
                <a:gd name="T48" fmla="*/ 1 w 4360"/>
                <a:gd name="T49" fmla="*/ 0 h 4872"/>
                <a:gd name="T50" fmla="*/ 1 w 4360"/>
                <a:gd name="T51" fmla="*/ 0 h 4872"/>
                <a:gd name="T52" fmla="*/ 1 w 4360"/>
                <a:gd name="T53" fmla="*/ 0 h 4872"/>
                <a:gd name="T54" fmla="*/ 1 w 4360"/>
                <a:gd name="T55" fmla="*/ 0 h 4872"/>
                <a:gd name="T56" fmla="*/ 1 w 4360"/>
                <a:gd name="T57" fmla="*/ 0 h 4872"/>
                <a:gd name="T58" fmla="*/ 1 w 4360"/>
                <a:gd name="T59" fmla="*/ 0 h 4872"/>
                <a:gd name="T60" fmla="*/ 1 w 4360"/>
                <a:gd name="T61" fmla="*/ 0 h 4872"/>
                <a:gd name="T62" fmla="*/ 1 w 4360"/>
                <a:gd name="T63" fmla="*/ 0 h 4872"/>
                <a:gd name="T64" fmla="*/ 1 w 4360"/>
                <a:gd name="T65" fmla="*/ 0 h 4872"/>
                <a:gd name="T66" fmla="*/ 1 w 4360"/>
                <a:gd name="T67" fmla="*/ 0 h 4872"/>
                <a:gd name="T68" fmla="*/ 1 w 4360"/>
                <a:gd name="T69" fmla="*/ 0 h 4872"/>
                <a:gd name="T70" fmla="*/ 1 w 4360"/>
                <a:gd name="T71" fmla="*/ 0 h 4872"/>
                <a:gd name="T72" fmla="*/ 1 w 4360"/>
                <a:gd name="T73" fmla="*/ 0 h 4872"/>
                <a:gd name="T74" fmla="*/ 1 w 4360"/>
                <a:gd name="T75" fmla="*/ 0 h 4872"/>
                <a:gd name="T76" fmla="*/ 0 w 4360"/>
                <a:gd name="T77" fmla="*/ 0 h 4872"/>
                <a:gd name="T78" fmla="*/ 0 w 4360"/>
                <a:gd name="T79" fmla="*/ 0 h 4872"/>
                <a:gd name="T80" fmla="*/ 0 w 4360"/>
                <a:gd name="T81" fmla="*/ 0 h 4872"/>
                <a:gd name="T82" fmla="*/ 0 w 4360"/>
                <a:gd name="T83" fmla="*/ 0 h 4872"/>
                <a:gd name="T84" fmla="*/ 0 w 4360"/>
                <a:gd name="T85" fmla="*/ 0 h 4872"/>
                <a:gd name="T86" fmla="*/ 0 w 4360"/>
                <a:gd name="T87" fmla="*/ 0 h 4872"/>
                <a:gd name="T88" fmla="*/ 0 w 4360"/>
                <a:gd name="T89" fmla="*/ 0 h 4872"/>
                <a:gd name="T90" fmla="*/ 0 w 4360"/>
                <a:gd name="T91" fmla="*/ 0 h 4872"/>
                <a:gd name="T92" fmla="*/ 0 w 4360"/>
                <a:gd name="T93" fmla="*/ 0 h 4872"/>
                <a:gd name="T94" fmla="*/ 0 w 4360"/>
                <a:gd name="T95" fmla="*/ 0 h 4872"/>
                <a:gd name="T96" fmla="*/ 0 w 4360"/>
                <a:gd name="T97" fmla="*/ 0 h 4872"/>
                <a:gd name="T98" fmla="*/ 0 w 4360"/>
                <a:gd name="T99" fmla="*/ 0 h 4872"/>
                <a:gd name="T100" fmla="*/ 0 w 4360"/>
                <a:gd name="T101" fmla="*/ 0 h 4872"/>
                <a:gd name="T102" fmla="*/ 0 w 4360"/>
                <a:gd name="T103" fmla="*/ 0 h 48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60"/>
                <a:gd name="T157" fmla="*/ 0 h 4872"/>
                <a:gd name="T158" fmla="*/ 4360 w 4360"/>
                <a:gd name="T159" fmla="*/ 4872 h 487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60" h="4872">
                  <a:moveTo>
                    <a:pt x="0" y="4872"/>
                  </a:moveTo>
                  <a:lnTo>
                    <a:pt x="0" y="4872"/>
                  </a:lnTo>
                  <a:lnTo>
                    <a:pt x="57" y="4872"/>
                  </a:lnTo>
                  <a:lnTo>
                    <a:pt x="112" y="4870"/>
                  </a:lnTo>
                  <a:lnTo>
                    <a:pt x="168" y="4869"/>
                  </a:lnTo>
                  <a:lnTo>
                    <a:pt x="224" y="4865"/>
                  </a:lnTo>
                  <a:lnTo>
                    <a:pt x="279" y="4862"/>
                  </a:lnTo>
                  <a:lnTo>
                    <a:pt x="335" y="4857"/>
                  </a:lnTo>
                  <a:lnTo>
                    <a:pt x="390" y="4853"/>
                  </a:lnTo>
                  <a:lnTo>
                    <a:pt x="445" y="4847"/>
                  </a:lnTo>
                  <a:lnTo>
                    <a:pt x="500" y="4840"/>
                  </a:lnTo>
                  <a:lnTo>
                    <a:pt x="555" y="4832"/>
                  </a:lnTo>
                  <a:lnTo>
                    <a:pt x="608" y="4825"/>
                  </a:lnTo>
                  <a:lnTo>
                    <a:pt x="663" y="4815"/>
                  </a:lnTo>
                  <a:lnTo>
                    <a:pt x="717" y="4806"/>
                  </a:lnTo>
                  <a:lnTo>
                    <a:pt x="770" y="4796"/>
                  </a:lnTo>
                  <a:lnTo>
                    <a:pt x="824" y="4785"/>
                  </a:lnTo>
                  <a:lnTo>
                    <a:pt x="877" y="4773"/>
                  </a:lnTo>
                  <a:lnTo>
                    <a:pt x="930" y="4760"/>
                  </a:lnTo>
                  <a:lnTo>
                    <a:pt x="983" y="4746"/>
                  </a:lnTo>
                  <a:lnTo>
                    <a:pt x="1035" y="4733"/>
                  </a:lnTo>
                  <a:lnTo>
                    <a:pt x="1088" y="4718"/>
                  </a:lnTo>
                  <a:lnTo>
                    <a:pt x="1140" y="4702"/>
                  </a:lnTo>
                  <a:lnTo>
                    <a:pt x="1191" y="4687"/>
                  </a:lnTo>
                  <a:lnTo>
                    <a:pt x="1243" y="4670"/>
                  </a:lnTo>
                  <a:lnTo>
                    <a:pt x="1295" y="4653"/>
                  </a:lnTo>
                  <a:lnTo>
                    <a:pt x="1345" y="4635"/>
                  </a:lnTo>
                  <a:lnTo>
                    <a:pt x="1396" y="4615"/>
                  </a:lnTo>
                  <a:lnTo>
                    <a:pt x="1446" y="4596"/>
                  </a:lnTo>
                  <a:lnTo>
                    <a:pt x="1497" y="4576"/>
                  </a:lnTo>
                  <a:lnTo>
                    <a:pt x="1547" y="4554"/>
                  </a:lnTo>
                  <a:lnTo>
                    <a:pt x="1596" y="4533"/>
                  </a:lnTo>
                  <a:lnTo>
                    <a:pt x="1646" y="4511"/>
                  </a:lnTo>
                  <a:lnTo>
                    <a:pt x="1694" y="4488"/>
                  </a:lnTo>
                  <a:lnTo>
                    <a:pt x="1743" y="4465"/>
                  </a:lnTo>
                  <a:lnTo>
                    <a:pt x="1791" y="4440"/>
                  </a:lnTo>
                  <a:lnTo>
                    <a:pt x="1840" y="4415"/>
                  </a:lnTo>
                  <a:lnTo>
                    <a:pt x="1888" y="4390"/>
                  </a:lnTo>
                  <a:lnTo>
                    <a:pt x="1935" y="4364"/>
                  </a:lnTo>
                  <a:lnTo>
                    <a:pt x="1982" y="4337"/>
                  </a:lnTo>
                  <a:lnTo>
                    <a:pt x="2029" y="4310"/>
                  </a:lnTo>
                  <a:lnTo>
                    <a:pt x="2076" y="4283"/>
                  </a:lnTo>
                  <a:lnTo>
                    <a:pt x="2121" y="4255"/>
                  </a:lnTo>
                  <a:lnTo>
                    <a:pt x="2167" y="4225"/>
                  </a:lnTo>
                  <a:lnTo>
                    <a:pt x="2213" y="4196"/>
                  </a:lnTo>
                  <a:lnTo>
                    <a:pt x="2258" y="4165"/>
                  </a:lnTo>
                  <a:lnTo>
                    <a:pt x="2303" y="4135"/>
                  </a:lnTo>
                  <a:lnTo>
                    <a:pt x="2347" y="4103"/>
                  </a:lnTo>
                  <a:lnTo>
                    <a:pt x="2392" y="4070"/>
                  </a:lnTo>
                  <a:lnTo>
                    <a:pt x="2435" y="4039"/>
                  </a:lnTo>
                  <a:lnTo>
                    <a:pt x="2478" y="4005"/>
                  </a:lnTo>
                  <a:lnTo>
                    <a:pt x="2521" y="3971"/>
                  </a:lnTo>
                  <a:lnTo>
                    <a:pt x="2564" y="3937"/>
                  </a:lnTo>
                  <a:lnTo>
                    <a:pt x="2606" y="3902"/>
                  </a:lnTo>
                  <a:lnTo>
                    <a:pt x="2648" y="3867"/>
                  </a:lnTo>
                  <a:lnTo>
                    <a:pt x="2689" y="3830"/>
                  </a:lnTo>
                  <a:lnTo>
                    <a:pt x="2730" y="3794"/>
                  </a:lnTo>
                  <a:lnTo>
                    <a:pt x="2771" y="3757"/>
                  </a:lnTo>
                  <a:lnTo>
                    <a:pt x="2811" y="3720"/>
                  </a:lnTo>
                  <a:lnTo>
                    <a:pt x="2851" y="3681"/>
                  </a:lnTo>
                  <a:lnTo>
                    <a:pt x="2890" y="3643"/>
                  </a:lnTo>
                  <a:lnTo>
                    <a:pt x="2929" y="3604"/>
                  </a:lnTo>
                  <a:lnTo>
                    <a:pt x="2968" y="3565"/>
                  </a:lnTo>
                  <a:lnTo>
                    <a:pt x="3006" y="3524"/>
                  </a:lnTo>
                  <a:lnTo>
                    <a:pt x="3044" y="3483"/>
                  </a:lnTo>
                  <a:lnTo>
                    <a:pt x="3081" y="3443"/>
                  </a:lnTo>
                  <a:lnTo>
                    <a:pt x="3117" y="3401"/>
                  </a:lnTo>
                  <a:lnTo>
                    <a:pt x="3154" y="3359"/>
                  </a:lnTo>
                  <a:lnTo>
                    <a:pt x="3189" y="3316"/>
                  </a:lnTo>
                  <a:lnTo>
                    <a:pt x="3225" y="3273"/>
                  </a:lnTo>
                  <a:lnTo>
                    <a:pt x="3260" y="3230"/>
                  </a:lnTo>
                  <a:lnTo>
                    <a:pt x="3295" y="3186"/>
                  </a:lnTo>
                  <a:lnTo>
                    <a:pt x="3329" y="3141"/>
                  </a:lnTo>
                  <a:lnTo>
                    <a:pt x="3362" y="3096"/>
                  </a:lnTo>
                  <a:lnTo>
                    <a:pt x="3396" y="3051"/>
                  </a:lnTo>
                  <a:lnTo>
                    <a:pt x="3428" y="3005"/>
                  </a:lnTo>
                  <a:lnTo>
                    <a:pt x="3461" y="2958"/>
                  </a:lnTo>
                  <a:lnTo>
                    <a:pt x="3492" y="2912"/>
                  </a:lnTo>
                  <a:lnTo>
                    <a:pt x="3523" y="2865"/>
                  </a:lnTo>
                  <a:lnTo>
                    <a:pt x="3554" y="2817"/>
                  </a:lnTo>
                  <a:lnTo>
                    <a:pt x="3584" y="2770"/>
                  </a:lnTo>
                  <a:lnTo>
                    <a:pt x="3613" y="2721"/>
                  </a:lnTo>
                  <a:lnTo>
                    <a:pt x="3643" y="2672"/>
                  </a:lnTo>
                  <a:lnTo>
                    <a:pt x="3671" y="2623"/>
                  </a:lnTo>
                  <a:lnTo>
                    <a:pt x="3699" y="2573"/>
                  </a:lnTo>
                  <a:lnTo>
                    <a:pt x="3727" y="2523"/>
                  </a:lnTo>
                  <a:lnTo>
                    <a:pt x="3754" y="2473"/>
                  </a:lnTo>
                  <a:lnTo>
                    <a:pt x="3780" y="2422"/>
                  </a:lnTo>
                  <a:lnTo>
                    <a:pt x="3807" y="2372"/>
                  </a:lnTo>
                  <a:lnTo>
                    <a:pt x="3832" y="2320"/>
                  </a:lnTo>
                  <a:lnTo>
                    <a:pt x="3857" y="2267"/>
                  </a:lnTo>
                  <a:lnTo>
                    <a:pt x="3882" y="2215"/>
                  </a:lnTo>
                  <a:lnTo>
                    <a:pt x="3906" y="2162"/>
                  </a:lnTo>
                  <a:lnTo>
                    <a:pt x="3929" y="2109"/>
                  </a:lnTo>
                  <a:lnTo>
                    <a:pt x="3951" y="2056"/>
                  </a:lnTo>
                  <a:lnTo>
                    <a:pt x="3974" y="2002"/>
                  </a:lnTo>
                  <a:lnTo>
                    <a:pt x="3995" y="1949"/>
                  </a:lnTo>
                  <a:lnTo>
                    <a:pt x="4016" y="1893"/>
                  </a:lnTo>
                  <a:lnTo>
                    <a:pt x="4036" y="1839"/>
                  </a:lnTo>
                  <a:lnTo>
                    <a:pt x="4057" y="1783"/>
                  </a:lnTo>
                  <a:lnTo>
                    <a:pt x="4076" y="1728"/>
                  </a:lnTo>
                  <a:lnTo>
                    <a:pt x="4095" y="1673"/>
                  </a:lnTo>
                  <a:lnTo>
                    <a:pt x="4112" y="1616"/>
                  </a:lnTo>
                  <a:lnTo>
                    <a:pt x="4131" y="1561"/>
                  </a:lnTo>
                  <a:lnTo>
                    <a:pt x="4147" y="1503"/>
                  </a:lnTo>
                  <a:lnTo>
                    <a:pt x="4163" y="1446"/>
                  </a:lnTo>
                  <a:lnTo>
                    <a:pt x="4179" y="1389"/>
                  </a:lnTo>
                  <a:lnTo>
                    <a:pt x="4194" y="1331"/>
                  </a:lnTo>
                  <a:lnTo>
                    <a:pt x="4208" y="1273"/>
                  </a:lnTo>
                  <a:lnTo>
                    <a:pt x="4223" y="1216"/>
                  </a:lnTo>
                  <a:lnTo>
                    <a:pt x="4236" y="1157"/>
                  </a:lnTo>
                  <a:lnTo>
                    <a:pt x="4248" y="1098"/>
                  </a:lnTo>
                  <a:lnTo>
                    <a:pt x="4260" y="1039"/>
                  </a:lnTo>
                  <a:lnTo>
                    <a:pt x="4271" y="980"/>
                  </a:lnTo>
                  <a:lnTo>
                    <a:pt x="4281" y="921"/>
                  </a:lnTo>
                  <a:lnTo>
                    <a:pt x="4291" y="861"/>
                  </a:lnTo>
                  <a:lnTo>
                    <a:pt x="4301" y="801"/>
                  </a:lnTo>
                  <a:lnTo>
                    <a:pt x="4310" y="741"/>
                  </a:lnTo>
                  <a:lnTo>
                    <a:pt x="4318" y="680"/>
                  </a:lnTo>
                  <a:lnTo>
                    <a:pt x="4325" y="620"/>
                  </a:lnTo>
                  <a:lnTo>
                    <a:pt x="4332" y="559"/>
                  </a:lnTo>
                  <a:lnTo>
                    <a:pt x="4337" y="498"/>
                  </a:lnTo>
                  <a:lnTo>
                    <a:pt x="4343" y="435"/>
                  </a:lnTo>
                  <a:lnTo>
                    <a:pt x="4347" y="374"/>
                  </a:lnTo>
                  <a:lnTo>
                    <a:pt x="4351" y="312"/>
                  </a:lnTo>
                  <a:lnTo>
                    <a:pt x="4354" y="251"/>
                  </a:lnTo>
                  <a:lnTo>
                    <a:pt x="4356" y="188"/>
                  </a:lnTo>
                  <a:lnTo>
                    <a:pt x="4358" y="125"/>
                  </a:lnTo>
                  <a:lnTo>
                    <a:pt x="4359" y="63"/>
                  </a:lnTo>
                  <a:lnTo>
                    <a:pt x="4360" y="0"/>
                  </a:lnTo>
                  <a:lnTo>
                    <a:pt x="4269" y="0"/>
                  </a:lnTo>
                  <a:lnTo>
                    <a:pt x="4268" y="62"/>
                  </a:lnTo>
                  <a:lnTo>
                    <a:pt x="4267" y="123"/>
                  </a:lnTo>
                  <a:lnTo>
                    <a:pt x="4266" y="184"/>
                  </a:lnTo>
                  <a:lnTo>
                    <a:pt x="4263" y="245"/>
                  </a:lnTo>
                  <a:lnTo>
                    <a:pt x="4260" y="306"/>
                  </a:lnTo>
                  <a:lnTo>
                    <a:pt x="4256" y="366"/>
                  </a:lnTo>
                  <a:lnTo>
                    <a:pt x="4252" y="427"/>
                  </a:lnTo>
                  <a:lnTo>
                    <a:pt x="4247" y="487"/>
                  </a:lnTo>
                  <a:lnTo>
                    <a:pt x="4241" y="547"/>
                  </a:lnTo>
                  <a:lnTo>
                    <a:pt x="4235" y="606"/>
                  </a:lnTo>
                  <a:lnTo>
                    <a:pt x="4228" y="666"/>
                  </a:lnTo>
                  <a:lnTo>
                    <a:pt x="4220" y="725"/>
                  </a:lnTo>
                  <a:lnTo>
                    <a:pt x="4212" y="784"/>
                  </a:lnTo>
                  <a:lnTo>
                    <a:pt x="4201" y="842"/>
                  </a:lnTo>
                  <a:lnTo>
                    <a:pt x="4192" y="901"/>
                  </a:lnTo>
                  <a:lnTo>
                    <a:pt x="4182" y="960"/>
                  </a:lnTo>
                  <a:lnTo>
                    <a:pt x="4171" y="1018"/>
                  </a:lnTo>
                  <a:lnTo>
                    <a:pt x="4159" y="1075"/>
                  </a:lnTo>
                  <a:lnTo>
                    <a:pt x="4147" y="1133"/>
                  </a:lnTo>
                  <a:lnTo>
                    <a:pt x="4135" y="1190"/>
                  </a:lnTo>
                  <a:lnTo>
                    <a:pt x="4120" y="1247"/>
                  </a:lnTo>
                  <a:lnTo>
                    <a:pt x="4106" y="1304"/>
                  </a:lnTo>
                  <a:lnTo>
                    <a:pt x="4092" y="1360"/>
                  </a:lnTo>
                  <a:lnTo>
                    <a:pt x="4076" y="1416"/>
                  </a:lnTo>
                  <a:lnTo>
                    <a:pt x="4061" y="1472"/>
                  </a:lnTo>
                  <a:lnTo>
                    <a:pt x="4043" y="1528"/>
                  </a:lnTo>
                  <a:lnTo>
                    <a:pt x="4027" y="1582"/>
                  </a:lnTo>
                  <a:lnTo>
                    <a:pt x="4009" y="1638"/>
                  </a:lnTo>
                  <a:lnTo>
                    <a:pt x="3991" y="1692"/>
                  </a:lnTo>
                  <a:lnTo>
                    <a:pt x="3972" y="1746"/>
                  </a:lnTo>
                  <a:lnTo>
                    <a:pt x="3952" y="1800"/>
                  </a:lnTo>
                  <a:lnTo>
                    <a:pt x="3932" y="1854"/>
                  </a:lnTo>
                  <a:lnTo>
                    <a:pt x="3912" y="1908"/>
                  </a:lnTo>
                  <a:lnTo>
                    <a:pt x="3891" y="1960"/>
                  </a:lnTo>
                  <a:lnTo>
                    <a:pt x="3869" y="2013"/>
                  </a:lnTo>
                  <a:lnTo>
                    <a:pt x="3847" y="2065"/>
                  </a:lnTo>
                  <a:lnTo>
                    <a:pt x="3824" y="2117"/>
                  </a:lnTo>
                  <a:lnTo>
                    <a:pt x="3801" y="2169"/>
                  </a:lnTo>
                  <a:lnTo>
                    <a:pt x="3776" y="2220"/>
                  </a:lnTo>
                  <a:lnTo>
                    <a:pt x="3752" y="2271"/>
                  </a:lnTo>
                  <a:lnTo>
                    <a:pt x="3728" y="2321"/>
                  </a:lnTo>
                  <a:lnTo>
                    <a:pt x="3702" y="2372"/>
                  </a:lnTo>
                  <a:lnTo>
                    <a:pt x="3676" y="2421"/>
                  </a:lnTo>
                  <a:lnTo>
                    <a:pt x="3650" y="2470"/>
                  </a:lnTo>
                  <a:lnTo>
                    <a:pt x="3622" y="2520"/>
                  </a:lnTo>
                  <a:lnTo>
                    <a:pt x="3595" y="2568"/>
                  </a:lnTo>
                  <a:lnTo>
                    <a:pt x="3567" y="2616"/>
                  </a:lnTo>
                  <a:lnTo>
                    <a:pt x="3538" y="2664"/>
                  </a:lnTo>
                  <a:lnTo>
                    <a:pt x="3509" y="2711"/>
                  </a:lnTo>
                  <a:lnTo>
                    <a:pt x="3480" y="2758"/>
                  </a:lnTo>
                  <a:lnTo>
                    <a:pt x="3449" y="2805"/>
                  </a:lnTo>
                  <a:lnTo>
                    <a:pt x="3419" y="2851"/>
                  </a:lnTo>
                  <a:lnTo>
                    <a:pt x="3388" y="2897"/>
                  </a:lnTo>
                  <a:lnTo>
                    <a:pt x="3356" y="2942"/>
                  </a:lnTo>
                  <a:lnTo>
                    <a:pt x="3325" y="2987"/>
                  </a:lnTo>
                  <a:lnTo>
                    <a:pt x="3292" y="3031"/>
                  </a:lnTo>
                  <a:lnTo>
                    <a:pt x="3259" y="3075"/>
                  </a:lnTo>
                  <a:lnTo>
                    <a:pt x="3226" y="3119"/>
                  </a:lnTo>
                  <a:lnTo>
                    <a:pt x="3192" y="3162"/>
                  </a:lnTo>
                  <a:lnTo>
                    <a:pt x="3158" y="3205"/>
                  </a:lnTo>
                  <a:lnTo>
                    <a:pt x="3123" y="3247"/>
                  </a:lnTo>
                  <a:lnTo>
                    <a:pt x="3088" y="3289"/>
                  </a:lnTo>
                  <a:lnTo>
                    <a:pt x="3053" y="3329"/>
                  </a:lnTo>
                  <a:lnTo>
                    <a:pt x="3016" y="3370"/>
                  </a:lnTo>
                  <a:lnTo>
                    <a:pt x="2980" y="3411"/>
                  </a:lnTo>
                  <a:lnTo>
                    <a:pt x="2943" y="3450"/>
                  </a:lnTo>
                  <a:lnTo>
                    <a:pt x="2906" y="3490"/>
                  </a:lnTo>
                  <a:lnTo>
                    <a:pt x="2867" y="3528"/>
                  </a:lnTo>
                  <a:lnTo>
                    <a:pt x="2830" y="3567"/>
                  </a:lnTo>
                  <a:lnTo>
                    <a:pt x="2791" y="3604"/>
                  </a:lnTo>
                  <a:lnTo>
                    <a:pt x="2752" y="3642"/>
                  </a:lnTo>
                  <a:lnTo>
                    <a:pt x="2713" y="3679"/>
                  </a:lnTo>
                  <a:lnTo>
                    <a:pt x="2673" y="3715"/>
                  </a:lnTo>
                  <a:lnTo>
                    <a:pt x="2633" y="3750"/>
                  </a:lnTo>
                  <a:lnTo>
                    <a:pt x="2592" y="3785"/>
                  </a:lnTo>
                  <a:lnTo>
                    <a:pt x="2552" y="3820"/>
                  </a:lnTo>
                  <a:lnTo>
                    <a:pt x="2510" y="3854"/>
                  </a:lnTo>
                  <a:lnTo>
                    <a:pt x="2469" y="3888"/>
                  </a:lnTo>
                  <a:lnTo>
                    <a:pt x="2426" y="3921"/>
                  </a:lnTo>
                  <a:lnTo>
                    <a:pt x="2384" y="3954"/>
                  </a:lnTo>
                  <a:lnTo>
                    <a:pt x="2341" y="3985"/>
                  </a:lnTo>
                  <a:lnTo>
                    <a:pt x="2299" y="4017"/>
                  </a:lnTo>
                  <a:lnTo>
                    <a:pt x="2255" y="4048"/>
                  </a:lnTo>
                  <a:lnTo>
                    <a:pt x="2211" y="4078"/>
                  </a:lnTo>
                  <a:lnTo>
                    <a:pt x="2167" y="4108"/>
                  </a:lnTo>
                  <a:lnTo>
                    <a:pt x="2122" y="4137"/>
                  </a:lnTo>
                  <a:lnTo>
                    <a:pt x="2077" y="4165"/>
                  </a:lnTo>
                  <a:lnTo>
                    <a:pt x="2032" y="4193"/>
                  </a:lnTo>
                  <a:lnTo>
                    <a:pt x="1987" y="4221"/>
                  </a:lnTo>
                  <a:lnTo>
                    <a:pt x="1940" y="4247"/>
                  </a:lnTo>
                  <a:lnTo>
                    <a:pt x="1895" y="4273"/>
                  </a:lnTo>
                  <a:lnTo>
                    <a:pt x="1848" y="4299"/>
                  </a:lnTo>
                  <a:lnTo>
                    <a:pt x="1802" y="4324"/>
                  </a:lnTo>
                  <a:lnTo>
                    <a:pt x="1754" y="4347"/>
                  </a:lnTo>
                  <a:lnTo>
                    <a:pt x="1706" y="4371"/>
                  </a:lnTo>
                  <a:lnTo>
                    <a:pt x="1659" y="4395"/>
                  </a:lnTo>
                  <a:lnTo>
                    <a:pt x="1611" y="4416"/>
                  </a:lnTo>
                  <a:lnTo>
                    <a:pt x="1563" y="4438"/>
                  </a:lnTo>
                  <a:lnTo>
                    <a:pt x="1514" y="4459"/>
                  </a:lnTo>
                  <a:lnTo>
                    <a:pt x="1466" y="4480"/>
                  </a:lnTo>
                  <a:lnTo>
                    <a:pt x="1416" y="4500"/>
                  </a:lnTo>
                  <a:lnTo>
                    <a:pt x="1366" y="4519"/>
                  </a:lnTo>
                  <a:lnTo>
                    <a:pt x="1317" y="4537"/>
                  </a:lnTo>
                  <a:lnTo>
                    <a:pt x="1267" y="4555"/>
                  </a:lnTo>
                  <a:lnTo>
                    <a:pt x="1217" y="4572"/>
                  </a:lnTo>
                  <a:lnTo>
                    <a:pt x="1167" y="4588"/>
                  </a:lnTo>
                  <a:lnTo>
                    <a:pt x="1115" y="4604"/>
                  </a:lnTo>
                  <a:lnTo>
                    <a:pt x="1065" y="4620"/>
                  </a:lnTo>
                  <a:lnTo>
                    <a:pt x="1014" y="4633"/>
                  </a:lnTo>
                  <a:lnTo>
                    <a:pt x="963" y="4648"/>
                  </a:lnTo>
                  <a:lnTo>
                    <a:pt x="911" y="4661"/>
                  </a:lnTo>
                  <a:lnTo>
                    <a:pt x="859" y="4673"/>
                  </a:lnTo>
                  <a:lnTo>
                    <a:pt x="807" y="4684"/>
                  </a:lnTo>
                  <a:lnTo>
                    <a:pt x="754" y="4696"/>
                  </a:lnTo>
                  <a:lnTo>
                    <a:pt x="701" y="4706"/>
                  </a:lnTo>
                  <a:lnTo>
                    <a:pt x="649" y="4715"/>
                  </a:lnTo>
                  <a:lnTo>
                    <a:pt x="596" y="4724"/>
                  </a:lnTo>
                  <a:lnTo>
                    <a:pt x="543" y="4732"/>
                  </a:lnTo>
                  <a:lnTo>
                    <a:pt x="489" y="4739"/>
                  </a:lnTo>
                  <a:lnTo>
                    <a:pt x="435" y="4745"/>
                  </a:lnTo>
                  <a:lnTo>
                    <a:pt x="382" y="4751"/>
                  </a:lnTo>
                  <a:lnTo>
                    <a:pt x="328" y="4756"/>
                  </a:lnTo>
                  <a:lnTo>
                    <a:pt x="274" y="4760"/>
                  </a:lnTo>
                  <a:lnTo>
                    <a:pt x="220" y="4763"/>
                  </a:lnTo>
                  <a:lnTo>
                    <a:pt x="165" y="4767"/>
                  </a:lnTo>
                  <a:lnTo>
                    <a:pt x="110" y="4769"/>
                  </a:lnTo>
                  <a:lnTo>
                    <a:pt x="56" y="4769"/>
                  </a:lnTo>
                  <a:lnTo>
                    <a:pt x="0" y="4770"/>
                  </a:lnTo>
                  <a:lnTo>
                    <a:pt x="0" y="4872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2" name="Freeform 6"/>
            <p:cNvSpPr>
              <a:spLocks/>
            </p:cNvSpPr>
            <p:nvPr/>
          </p:nvSpPr>
          <p:spPr bwMode="auto">
            <a:xfrm>
              <a:off x="1735" y="3301"/>
              <a:ext cx="726" cy="733"/>
            </a:xfrm>
            <a:custGeom>
              <a:avLst/>
              <a:gdLst>
                <a:gd name="T0" fmla="*/ 0 w 4359"/>
                <a:gd name="T1" fmla="*/ 0 h 4872"/>
                <a:gd name="T2" fmla="*/ 0 w 4359"/>
                <a:gd name="T3" fmla="*/ 0 h 4872"/>
                <a:gd name="T4" fmla="*/ 0 w 4359"/>
                <a:gd name="T5" fmla="*/ 0 h 4872"/>
                <a:gd name="T6" fmla="*/ 0 w 4359"/>
                <a:gd name="T7" fmla="*/ 0 h 4872"/>
                <a:gd name="T8" fmla="*/ 0 w 4359"/>
                <a:gd name="T9" fmla="*/ 0 h 4872"/>
                <a:gd name="T10" fmla="*/ 0 w 4359"/>
                <a:gd name="T11" fmla="*/ 0 h 4872"/>
                <a:gd name="T12" fmla="*/ 0 w 4359"/>
                <a:gd name="T13" fmla="*/ 0 h 4872"/>
                <a:gd name="T14" fmla="*/ 0 w 4359"/>
                <a:gd name="T15" fmla="*/ 0 h 4872"/>
                <a:gd name="T16" fmla="*/ 0 w 4359"/>
                <a:gd name="T17" fmla="*/ 0 h 4872"/>
                <a:gd name="T18" fmla="*/ 0 w 4359"/>
                <a:gd name="T19" fmla="*/ 0 h 4872"/>
                <a:gd name="T20" fmla="*/ 0 w 4359"/>
                <a:gd name="T21" fmla="*/ 0 h 4872"/>
                <a:gd name="T22" fmla="*/ 0 w 4359"/>
                <a:gd name="T23" fmla="*/ 0 h 4872"/>
                <a:gd name="T24" fmla="*/ 0 w 4359"/>
                <a:gd name="T25" fmla="*/ 0 h 4872"/>
                <a:gd name="T26" fmla="*/ 0 w 4359"/>
                <a:gd name="T27" fmla="*/ 0 h 4872"/>
                <a:gd name="T28" fmla="*/ 0 w 4359"/>
                <a:gd name="T29" fmla="*/ 0 h 4872"/>
                <a:gd name="T30" fmla="*/ 0 w 4359"/>
                <a:gd name="T31" fmla="*/ 0 h 4872"/>
                <a:gd name="T32" fmla="*/ 0 w 4359"/>
                <a:gd name="T33" fmla="*/ 0 h 4872"/>
                <a:gd name="T34" fmla="*/ 0 w 4359"/>
                <a:gd name="T35" fmla="*/ 0 h 4872"/>
                <a:gd name="T36" fmla="*/ 0 w 4359"/>
                <a:gd name="T37" fmla="*/ 0 h 4872"/>
                <a:gd name="T38" fmla="*/ 0 w 4359"/>
                <a:gd name="T39" fmla="*/ 0 h 4872"/>
                <a:gd name="T40" fmla="*/ 0 w 4359"/>
                <a:gd name="T41" fmla="*/ 0 h 4872"/>
                <a:gd name="T42" fmla="*/ 0 w 4359"/>
                <a:gd name="T43" fmla="*/ 0 h 4872"/>
                <a:gd name="T44" fmla="*/ 0 w 4359"/>
                <a:gd name="T45" fmla="*/ 0 h 4872"/>
                <a:gd name="T46" fmla="*/ 0 w 4359"/>
                <a:gd name="T47" fmla="*/ 0 h 4872"/>
                <a:gd name="T48" fmla="*/ 0 w 4359"/>
                <a:gd name="T49" fmla="*/ 0 h 4872"/>
                <a:gd name="T50" fmla="*/ 0 w 4359"/>
                <a:gd name="T51" fmla="*/ 0 h 4872"/>
                <a:gd name="T52" fmla="*/ 0 w 4359"/>
                <a:gd name="T53" fmla="*/ 0 h 4872"/>
                <a:gd name="T54" fmla="*/ 0 w 4359"/>
                <a:gd name="T55" fmla="*/ 0 h 4872"/>
                <a:gd name="T56" fmla="*/ 0 w 4359"/>
                <a:gd name="T57" fmla="*/ 0 h 4872"/>
                <a:gd name="T58" fmla="*/ 0 w 4359"/>
                <a:gd name="T59" fmla="*/ 0 h 4872"/>
                <a:gd name="T60" fmla="*/ 0 w 4359"/>
                <a:gd name="T61" fmla="*/ 0 h 4872"/>
                <a:gd name="T62" fmla="*/ 0 w 4359"/>
                <a:gd name="T63" fmla="*/ 0 h 4872"/>
                <a:gd name="T64" fmla="*/ 0 w 4359"/>
                <a:gd name="T65" fmla="*/ 0 h 4872"/>
                <a:gd name="T66" fmla="*/ 0 w 4359"/>
                <a:gd name="T67" fmla="*/ 0 h 4872"/>
                <a:gd name="T68" fmla="*/ 0 w 4359"/>
                <a:gd name="T69" fmla="*/ 0 h 4872"/>
                <a:gd name="T70" fmla="*/ 0 w 4359"/>
                <a:gd name="T71" fmla="*/ 0 h 4872"/>
                <a:gd name="T72" fmla="*/ 0 w 4359"/>
                <a:gd name="T73" fmla="*/ 0 h 4872"/>
                <a:gd name="T74" fmla="*/ 0 w 4359"/>
                <a:gd name="T75" fmla="*/ 0 h 4872"/>
                <a:gd name="T76" fmla="*/ 0 w 4359"/>
                <a:gd name="T77" fmla="*/ 0 h 4872"/>
                <a:gd name="T78" fmla="*/ 0 w 4359"/>
                <a:gd name="T79" fmla="*/ 0 h 4872"/>
                <a:gd name="T80" fmla="*/ 0 w 4359"/>
                <a:gd name="T81" fmla="*/ 0 h 4872"/>
                <a:gd name="T82" fmla="*/ 0 w 4359"/>
                <a:gd name="T83" fmla="*/ 0 h 4872"/>
                <a:gd name="T84" fmla="*/ 0 w 4359"/>
                <a:gd name="T85" fmla="*/ 0 h 4872"/>
                <a:gd name="T86" fmla="*/ 0 w 4359"/>
                <a:gd name="T87" fmla="*/ 0 h 4872"/>
                <a:gd name="T88" fmla="*/ 0 w 4359"/>
                <a:gd name="T89" fmla="*/ 0 h 4872"/>
                <a:gd name="T90" fmla="*/ 0 w 4359"/>
                <a:gd name="T91" fmla="*/ 0 h 4872"/>
                <a:gd name="T92" fmla="*/ 0 w 4359"/>
                <a:gd name="T93" fmla="*/ 0 h 4872"/>
                <a:gd name="T94" fmla="*/ 0 w 4359"/>
                <a:gd name="T95" fmla="*/ 0 h 4872"/>
                <a:gd name="T96" fmla="*/ 0 w 4359"/>
                <a:gd name="T97" fmla="*/ 0 h 4872"/>
                <a:gd name="T98" fmla="*/ 0 w 4359"/>
                <a:gd name="T99" fmla="*/ 0 h 4872"/>
                <a:gd name="T100" fmla="*/ 0 w 4359"/>
                <a:gd name="T101" fmla="*/ 0 h 4872"/>
                <a:gd name="T102" fmla="*/ 0 w 4359"/>
                <a:gd name="T103" fmla="*/ 0 h 48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59"/>
                <a:gd name="T157" fmla="*/ 0 h 4872"/>
                <a:gd name="T158" fmla="*/ 4359 w 4359"/>
                <a:gd name="T159" fmla="*/ 4872 h 487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59" h="4872">
                  <a:moveTo>
                    <a:pt x="0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1" y="125"/>
                  </a:lnTo>
                  <a:lnTo>
                    <a:pt x="3" y="188"/>
                  </a:lnTo>
                  <a:lnTo>
                    <a:pt x="6" y="251"/>
                  </a:lnTo>
                  <a:lnTo>
                    <a:pt x="9" y="312"/>
                  </a:lnTo>
                  <a:lnTo>
                    <a:pt x="13" y="374"/>
                  </a:lnTo>
                  <a:lnTo>
                    <a:pt x="17" y="435"/>
                  </a:lnTo>
                  <a:lnTo>
                    <a:pt x="22" y="498"/>
                  </a:lnTo>
                  <a:lnTo>
                    <a:pt x="28" y="559"/>
                  </a:lnTo>
                  <a:lnTo>
                    <a:pt x="35" y="620"/>
                  </a:lnTo>
                  <a:lnTo>
                    <a:pt x="42" y="680"/>
                  </a:lnTo>
                  <a:lnTo>
                    <a:pt x="50" y="741"/>
                  </a:lnTo>
                  <a:lnTo>
                    <a:pt x="58" y="801"/>
                  </a:lnTo>
                  <a:lnTo>
                    <a:pt x="68" y="861"/>
                  </a:lnTo>
                  <a:lnTo>
                    <a:pt x="78" y="921"/>
                  </a:lnTo>
                  <a:lnTo>
                    <a:pt x="89" y="980"/>
                  </a:lnTo>
                  <a:lnTo>
                    <a:pt x="100" y="1039"/>
                  </a:lnTo>
                  <a:lnTo>
                    <a:pt x="112" y="1098"/>
                  </a:lnTo>
                  <a:lnTo>
                    <a:pt x="124" y="1157"/>
                  </a:lnTo>
                  <a:lnTo>
                    <a:pt x="137" y="1216"/>
                  </a:lnTo>
                  <a:lnTo>
                    <a:pt x="152" y="1273"/>
                  </a:lnTo>
                  <a:lnTo>
                    <a:pt x="166" y="1331"/>
                  </a:lnTo>
                  <a:lnTo>
                    <a:pt x="181" y="1389"/>
                  </a:lnTo>
                  <a:lnTo>
                    <a:pt x="196" y="1446"/>
                  </a:lnTo>
                  <a:lnTo>
                    <a:pt x="212" y="1503"/>
                  </a:lnTo>
                  <a:lnTo>
                    <a:pt x="229" y="1561"/>
                  </a:lnTo>
                  <a:lnTo>
                    <a:pt x="247" y="1616"/>
                  </a:lnTo>
                  <a:lnTo>
                    <a:pt x="265" y="1673"/>
                  </a:lnTo>
                  <a:lnTo>
                    <a:pt x="283" y="1728"/>
                  </a:lnTo>
                  <a:lnTo>
                    <a:pt x="302" y="1783"/>
                  </a:lnTo>
                  <a:lnTo>
                    <a:pt x="323" y="1839"/>
                  </a:lnTo>
                  <a:lnTo>
                    <a:pt x="343" y="1893"/>
                  </a:lnTo>
                  <a:lnTo>
                    <a:pt x="364" y="1949"/>
                  </a:lnTo>
                  <a:lnTo>
                    <a:pt x="385" y="2002"/>
                  </a:lnTo>
                  <a:lnTo>
                    <a:pt x="408" y="2056"/>
                  </a:lnTo>
                  <a:lnTo>
                    <a:pt x="431" y="2109"/>
                  </a:lnTo>
                  <a:lnTo>
                    <a:pt x="454" y="2162"/>
                  </a:lnTo>
                  <a:lnTo>
                    <a:pt x="477" y="2215"/>
                  </a:lnTo>
                  <a:lnTo>
                    <a:pt x="502" y="2267"/>
                  </a:lnTo>
                  <a:lnTo>
                    <a:pt x="527" y="2320"/>
                  </a:lnTo>
                  <a:lnTo>
                    <a:pt x="552" y="2372"/>
                  </a:lnTo>
                  <a:lnTo>
                    <a:pt x="579" y="2422"/>
                  </a:lnTo>
                  <a:lnTo>
                    <a:pt x="605" y="2473"/>
                  </a:lnTo>
                  <a:lnTo>
                    <a:pt x="632" y="2523"/>
                  </a:lnTo>
                  <a:lnTo>
                    <a:pt x="660" y="2573"/>
                  </a:lnTo>
                  <a:lnTo>
                    <a:pt x="688" y="2623"/>
                  </a:lnTo>
                  <a:lnTo>
                    <a:pt x="717" y="2672"/>
                  </a:lnTo>
                  <a:lnTo>
                    <a:pt x="746" y="2721"/>
                  </a:lnTo>
                  <a:lnTo>
                    <a:pt x="776" y="2770"/>
                  </a:lnTo>
                  <a:lnTo>
                    <a:pt x="805" y="2817"/>
                  </a:lnTo>
                  <a:lnTo>
                    <a:pt x="837" y="2865"/>
                  </a:lnTo>
                  <a:lnTo>
                    <a:pt x="868" y="2912"/>
                  </a:lnTo>
                  <a:lnTo>
                    <a:pt x="900" y="2958"/>
                  </a:lnTo>
                  <a:lnTo>
                    <a:pt x="932" y="3005"/>
                  </a:lnTo>
                  <a:lnTo>
                    <a:pt x="964" y="3051"/>
                  </a:lnTo>
                  <a:lnTo>
                    <a:pt x="998" y="3096"/>
                  </a:lnTo>
                  <a:lnTo>
                    <a:pt x="1031" y="3141"/>
                  </a:lnTo>
                  <a:lnTo>
                    <a:pt x="1066" y="3186"/>
                  </a:lnTo>
                  <a:lnTo>
                    <a:pt x="1100" y="3230"/>
                  </a:lnTo>
                  <a:lnTo>
                    <a:pt x="1134" y="3273"/>
                  </a:lnTo>
                  <a:lnTo>
                    <a:pt x="1170" y="3316"/>
                  </a:lnTo>
                  <a:lnTo>
                    <a:pt x="1206" y="3359"/>
                  </a:lnTo>
                  <a:lnTo>
                    <a:pt x="1243" y="3401"/>
                  </a:lnTo>
                  <a:lnTo>
                    <a:pt x="1279" y="3443"/>
                  </a:lnTo>
                  <a:lnTo>
                    <a:pt x="1317" y="3483"/>
                  </a:lnTo>
                  <a:lnTo>
                    <a:pt x="1354" y="3524"/>
                  </a:lnTo>
                  <a:lnTo>
                    <a:pt x="1392" y="3565"/>
                  </a:lnTo>
                  <a:lnTo>
                    <a:pt x="1431" y="3604"/>
                  </a:lnTo>
                  <a:lnTo>
                    <a:pt x="1469" y="3643"/>
                  </a:lnTo>
                  <a:lnTo>
                    <a:pt x="1509" y="3681"/>
                  </a:lnTo>
                  <a:lnTo>
                    <a:pt x="1548" y="3720"/>
                  </a:lnTo>
                  <a:lnTo>
                    <a:pt x="1589" y="3757"/>
                  </a:lnTo>
                  <a:lnTo>
                    <a:pt x="1629" y="3794"/>
                  </a:lnTo>
                  <a:lnTo>
                    <a:pt x="1671" y="3830"/>
                  </a:lnTo>
                  <a:lnTo>
                    <a:pt x="1712" y="3867"/>
                  </a:lnTo>
                  <a:lnTo>
                    <a:pt x="1754" y="3902"/>
                  </a:lnTo>
                  <a:lnTo>
                    <a:pt x="1796" y="3937"/>
                  </a:lnTo>
                  <a:lnTo>
                    <a:pt x="1839" y="3971"/>
                  </a:lnTo>
                  <a:lnTo>
                    <a:pt x="1881" y="4005"/>
                  </a:lnTo>
                  <a:lnTo>
                    <a:pt x="1925" y="4039"/>
                  </a:lnTo>
                  <a:lnTo>
                    <a:pt x="1968" y="4070"/>
                  </a:lnTo>
                  <a:lnTo>
                    <a:pt x="2012" y="4103"/>
                  </a:lnTo>
                  <a:lnTo>
                    <a:pt x="2056" y="4135"/>
                  </a:lnTo>
                  <a:lnTo>
                    <a:pt x="2102" y="4165"/>
                  </a:lnTo>
                  <a:lnTo>
                    <a:pt x="2146" y="4196"/>
                  </a:lnTo>
                  <a:lnTo>
                    <a:pt x="2192" y="4225"/>
                  </a:lnTo>
                  <a:lnTo>
                    <a:pt x="2238" y="4255"/>
                  </a:lnTo>
                  <a:lnTo>
                    <a:pt x="2284" y="4283"/>
                  </a:lnTo>
                  <a:lnTo>
                    <a:pt x="2331" y="4310"/>
                  </a:lnTo>
                  <a:lnTo>
                    <a:pt x="2377" y="4337"/>
                  </a:lnTo>
                  <a:lnTo>
                    <a:pt x="2425" y="4364"/>
                  </a:lnTo>
                  <a:lnTo>
                    <a:pt x="2472" y="4390"/>
                  </a:lnTo>
                  <a:lnTo>
                    <a:pt x="2520" y="4415"/>
                  </a:lnTo>
                  <a:lnTo>
                    <a:pt x="2568" y="4440"/>
                  </a:lnTo>
                  <a:lnTo>
                    <a:pt x="2616" y="4465"/>
                  </a:lnTo>
                  <a:lnTo>
                    <a:pt x="2666" y="4488"/>
                  </a:lnTo>
                  <a:lnTo>
                    <a:pt x="2714" y="4511"/>
                  </a:lnTo>
                  <a:lnTo>
                    <a:pt x="2764" y="4533"/>
                  </a:lnTo>
                  <a:lnTo>
                    <a:pt x="2813" y="4554"/>
                  </a:lnTo>
                  <a:lnTo>
                    <a:pt x="2863" y="4576"/>
                  </a:lnTo>
                  <a:lnTo>
                    <a:pt x="2913" y="4596"/>
                  </a:lnTo>
                  <a:lnTo>
                    <a:pt x="2963" y="4615"/>
                  </a:lnTo>
                  <a:lnTo>
                    <a:pt x="3014" y="4635"/>
                  </a:lnTo>
                  <a:lnTo>
                    <a:pt x="3066" y="4653"/>
                  </a:lnTo>
                  <a:lnTo>
                    <a:pt x="3116" y="4670"/>
                  </a:lnTo>
                  <a:lnTo>
                    <a:pt x="3168" y="4687"/>
                  </a:lnTo>
                  <a:lnTo>
                    <a:pt x="3220" y="4702"/>
                  </a:lnTo>
                  <a:lnTo>
                    <a:pt x="3272" y="4718"/>
                  </a:lnTo>
                  <a:lnTo>
                    <a:pt x="3325" y="4733"/>
                  </a:lnTo>
                  <a:lnTo>
                    <a:pt x="3377" y="4746"/>
                  </a:lnTo>
                  <a:lnTo>
                    <a:pt x="3430" y="4760"/>
                  </a:lnTo>
                  <a:lnTo>
                    <a:pt x="3483" y="4773"/>
                  </a:lnTo>
                  <a:lnTo>
                    <a:pt x="3536" y="4785"/>
                  </a:lnTo>
                  <a:lnTo>
                    <a:pt x="3590" y="4796"/>
                  </a:lnTo>
                  <a:lnTo>
                    <a:pt x="3643" y="4806"/>
                  </a:lnTo>
                  <a:lnTo>
                    <a:pt x="3697" y="4815"/>
                  </a:lnTo>
                  <a:lnTo>
                    <a:pt x="3751" y="4825"/>
                  </a:lnTo>
                  <a:lnTo>
                    <a:pt x="3805" y="4832"/>
                  </a:lnTo>
                  <a:lnTo>
                    <a:pt x="3860" y="4840"/>
                  </a:lnTo>
                  <a:lnTo>
                    <a:pt x="3915" y="4847"/>
                  </a:lnTo>
                  <a:lnTo>
                    <a:pt x="3969" y="4853"/>
                  </a:lnTo>
                  <a:lnTo>
                    <a:pt x="4025" y="4857"/>
                  </a:lnTo>
                  <a:lnTo>
                    <a:pt x="4080" y="4862"/>
                  </a:lnTo>
                  <a:lnTo>
                    <a:pt x="4135" y="4865"/>
                  </a:lnTo>
                  <a:lnTo>
                    <a:pt x="4191" y="4869"/>
                  </a:lnTo>
                  <a:lnTo>
                    <a:pt x="4248" y="4870"/>
                  </a:lnTo>
                  <a:lnTo>
                    <a:pt x="4303" y="4872"/>
                  </a:lnTo>
                  <a:lnTo>
                    <a:pt x="4359" y="4872"/>
                  </a:lnTo>
                  <a:lnTo>
                    <a:pt x="4359" y="4770"/>
                  </a:lnTo>
                  <a:lnTo>
                    <a:pt x="4304" y="4769"/>
                  </a:lnTo>
                  <a:lnTo>
                    <a:pt x="4250" y="4769"/>
                  </a:lnTo>
                  <a:lnTo>
                    <a:pt x="4195" y="4767"/>
                  </a:lnTo>
                  <a:lnTo>
                    <a:pt x="4140" y="4763"/>
                  </a:lnTo>
                  <a:lnTo>
                    <a:pt x="4086" y="4760"/>
                  </a:lnTo>
                  <a:lnTo>
                    <a:pt x="4032" y="4756"/>
                  </a:lnTo>
                  <a:lnTo>
                    <a:pt x="3977" y="4751"/>
                  </a:lnTo>
                  <a:lnTo>
                    <a:pt x="3924" y="4745"/>
                  </a:lnTo>
                  <a:lnTo>
                    <a:pt x="3870" y="4739"/>
                  </a:lnTo>
                  <a:lnTo>
                    <a:pt x="3817" y="4732"/>
                  </a:lnTo>
                  <a:lnTo>
                    <a:pt x="3764" y="4724"/>
                  </a:lnTo>
                  <a:lnTo>
                    <a:pt x="3710" y="4715"/>
                  </a:lnTo>
                  <a:lnTo>
                    <a:pt x="3658" y="4706"/>
                  </a:lnTo>
                  <a:lnTo>
                    <a:pt x="3605" y="4696"/>
                  </a:lnTo>
                  <a:lnTo>
                    <a:pt x="3553" y="4684"/>
                  </a:lnTo>
                  <a:lnTo>
                    <a:pt x="3501" y="4673"/>
                  </a:lnTo>
                  <a:lnTo>
                    <a:pt x="3449" y="4661"/>
                  </a:lnTo>
                  <a:lnTo>
                    <a:pt x="3397" y="4648"/>
                  </a:lnTo>
                  <a:lnTo>
                    <a:pt x="3346" y="4633"/>
                  </a:lnTo>
                  <a:lnTo>
                    <a:pt x="3295" y="4620"/>
                  </a:lnTo>
                  <a:lnTo>
                    <a:pt x="3244" y="4604"/>
                  </a:lnTo>
                  <a:lnTo>
                    <a:pt x="3193" y="4588"/>
                  </a:lnTo>
                  <a:lnTo>
                    <a:pt x="3142" y="4572"/>
                  </a:lnTo>
                  <a:lnTo>
                    <a:pt x="3093" y="4555"/>
                  </a:lnTo>
                  <a:lnTo>
                    <a:pt x="3042" y="4537"/>
                  </a:lnTo>
                  <a:lnTo>
                    <a:pt x="2993" y="4519"/>
                  </a:lnTo>
                  <a:lnTo>
                    <a:pt x="2943" y="4500"/>
                  </a:lnTo>
                  <a:lnTo>
                    <a:pt x="2894" y="4480"/>
                  </a:lnTo>
                  <a:lnTo>
                    <a:pt x="2846" y="4459"/>
                  </a:lnTo>
                  <a:lnTo>
                    <a:pt x="2797" y="4438"/>
                  </a:lnTo>
                  <a:lnTo>
                    <a:pt x="2749" y="4416"/>
                  </a:lnTo>
                  <a:lnTo>
                    <a:pt x="2700" y="4395"/>
                  </a:lnTo>
                  <a:lnTo>
                    <a:pt x="2653" y="4371"/>
                  </a:lnTo>
                  <a:lnTo>
                    <a:pt x="2605" y="4347"/>
                  </a:lnTo>
                  <a:lnTo>
                    <a:pt x="2558" y="4324"/>
                  </a:lnTo>
                  <a:lnTo>
                    <a:pt x="2512" y="4299"/>
                  </a:lnTo>
                  <a:lnTo>
                    <a:pt x="2465" y="4273"/>
                  </a:lnTo>
                  <a:lnTo>
                    <a:pt x="2419" y="4247"/>
                  </a:lnTo>
                  <a:lnTo>
                    <a:pt x="2373" y="4221"/>
                  </a:lnTo>
                  <a:lnTo>
                    <a:pt x="2328" y="4193"/>
                  </a:lnTo>
                  <a:lnTo>
                    <a:pt x="2282" y="4165"/>
                  </a:lnTo>
                  <a:lnTo>
                    <a:pt x="2238" y="4137"/>
                  </a:lnTo>
                  <a:lnTo>
                    <a:pt x="2193" y="4108"/>
                  </a:lnTo>
                  <a:lnTo>
                    <a:pt x="2149" y="4078"/>
                  </a:lnTo>
                  <a:lnTo>
                    <a:pt x="2105" y="4048"/>
                  </a:lnTo>
                  <a:lnTo>
                    <a:pt x="2061" y="4017"/>
                  </a:lnTo>
                  <a:lnTo>
                    <a:pt x="2018" y="3985"/>
                  </a:lnTo>
                  <a:lnTo>
                    <a:pt x="1975" y="3954"/>
                  </a:lnTo>
                  <a:lnTo>
                    <a:pt x="1933" y="3921"/>
                  </a:lnTo>
                  <a:lnTo>
                    <a:pt x="1891" y="3888"/>
                  </a:lnTo>
                  <a:lnTo>
                    <a:pt x="1849" y="3854"/>
                  </a:lnTo>
                  <a:lnTo>
                    <a:pt x="1808" y="3820"/>
                  </a:lnTo>
                  <a:lnTo>
                    <a:pt x="1767" y="3785"/>
                  </a:lnTo>
                  <a:lnTo>
                    <a:pt x="1726" y="3750"/>
                  </a:lnTo>
                  <a:lnTo>
                    <a:pt x="1687" y="3715"/>
                  </a:lnTo>
                  <a:lnTo>
                    <a:pt x="1646" y="3679"/>
                  </a:lnTo>
                  <a:lnTo>
                    <a:pt x="1608" y="3642"/>
                  </a:lnTo>
                  <a:lnTo>
                    <a:pt x="1569" y="3604"/>
                  </a:lnTo>
                  <a:lnTo>
                    <a:pt x="1530" y="3567"/>
                  </a:lnTo>
                  <a:lnTo>
                    <a:pt x="1492" y="3528"/>
                  </a:lnTo>
                  <a:lnTo>
                    <a:pt x="1454" y="3490"/>
                  </a:lnTo>
                  <a:lnTo>
                    <a:pt x="1417" y="3450"/>
                  </a:lnTo>
                  <a:lnTo>
                    <a:pt x="1380" y="3411"/>
                  </a:lnTo>
                  <a:lnTo>
                    <a:pt x="1344" y="3370"/>
                  </a:lnTo>
                  <a:lnTo>
                    <a:pt x="1307" y="3329"/>
                  </a:lnTo>
                  <a:lnTo>
                    <a:pt x="1272" y="3289"/>
                  </a:lnTo>
                  <a:lnTo>
                    <a:pt x="1237" y="3247"/>
                  </a:lnTo>
                  <a:lnTo>
                    <a:pt x="1202" y="3205"/>
                  </a:lnTo>
                  <a:lnTo>
                    <a:pt x="1168" y="3162"/>
                  </a:lnTo>
                  <a:lnTo>
                    <a:pt x="1134" y="3119"/>
                  </a:lnTo>
                  <a:lnTo>
                    <a:pt x="1101" y="3075"/>
                  </a:lnTo>
                  <a:lnTo>
                    <a:pt x="1068" y="3031"/>
                  </a:lnTo>
                  <a:lnTo>
                    <a:pt x="1035" y="2987"/>
                  </a:lnTo>
                  <a:lnTo>
                    <a:pt x="1003" y="2942"/>
                  </a:lnTo>
                  <a:lnTo>
                    <a:pt x="971" y="2897"/>
                  </a:lnTo>
                  <a:lnTo>
                    <a:pt x="941" y="2851"/>
                  </a:lnTo>
                  <a:lnTo>
                    <a:pt x="910" y="2805"/>
                  </a:lnTo>
                  <a:lnTo>
                    <a:pt x="880" y="2758"/>
                  </a:lnTo>
                  <a:lnTo>
                    <a:pt x="851" y="2712"/>
                  </a:lnTo>
                  <a:lnTo>
                    <a:pt x="822" y="2664"/>
                  </a:lnTo>
                  <a:lnTo>
                    <a:pt x="793" y="2616"/>
                  </a:lnTo>
                  <a:lnTo>
                    <a:pt x="765" y="2568"/>
                  </a:lnTo>
                  <a:lnTo>
                    <a:pt x="738" y="2520"/>
                  </a:lnTo>
                  <a:lnTo>
                    <a:pt x="710" y="2470"/>
                  </a:lnTo>
                  <a:lnTo>
                    <a:pt x="684" y="2421"/>
                  </a:lnTo>
                  <a:lnTo>
                    <a:pt x="658" y="2372"/>
                  </a:lnTo>
                  <a:lnTo>
                    <a:pt x="632" y="2321"/>
                  </a:lnTo>
                  <a:lnTo>
                    <a:pt x="607" y="2271"/>
                  </a:lnTo>
                  <a:lnTo>
                    <a:pt x="583" y="2220"/>
                  </a:lnTo>
                  <a:lnTo>
                    <a:pt x="558" y="2169"/>
                  </a:lnTo>
                  <a:lnTo>
                    <a:pt x="535" y="2117"/>
                  </a:lnTo>
                  <a:lnTo>
                    <a:pt x="513" y="2065"/>
                  </a:lnTo>
                  <a:lnTo>
                    <a:pt x="491" y="2013"/>
                  </a:lnTo>
                  <a:lnTo>
                    <a:pt x="469" y="1960"/>
                  </a:lnTo>
                  <a:lnTo>
                    <a:pt x="448" y="1908"/>
                  </a:lnTo>
                  <a:lnTo>
                    <a:pt x="427" y="1854"/>
                  </a:lnTo>
                  <a:lnTo>
                    <a:pt x="407" y="1800"/>
                  </a:lnTo>
                  <a:lnTo>
                    <a:pt x="387" y="1746"/>
                  </a:lnTo>
                  <a:lnTo>
                    <a:pt x="369" y="1692"/>
                  </a:lnTo>
                  <a:lnTo>
                    <a:pt x="351" y="1638"/>
                  </a:lnTo>
                  <a:lnTo>
                    <a:pt x="333" y="1582"/>
                  </a:lnTo>
                  <a:lnTo>
                    <a:pt x="316" y="1528"/>
                  </a:lnTo>
                  <a:lnTo>
                    <a:pt x="299" y="1472"/>
                  </a:lnTo>
                  <a:lnTo>
                    <a:pt x="283" y="1416"/>
                  </a:lnTo>
                  <a:lnTo>
                    <a:pt x="268" y="1360"/>
                  </a:lnTo>
                  <a:lnTo>
                    <a:pt x="253" y="1304"/>
                  </a:lnTo>
                  <a:lnTo>
                    <a:pt x="240" y="1247"/>
                  </a:lnTo>
                  <a:lnTo>
                    <a:pt x="225" y="1190"/>
                  </a:lnTo>
                  <a:lnTo>
                    <a:pt x="212" y="1133"/>
                  </a:lnTo>
                  <a:lnTo>
                    <a:pt x="200" y="1075"/>
                  </a:lnTo>
                  <a:lnTo>
                    <a:pt x="189" y="1018"/>
                  </a:lnTo>
                  <a:lnTo>
                    <a:pt x="178" y="960"/>
                  </a:lnTo>
                  <a:lnTo>
                    <a:pt x="168" y="901"/>
                  </a:lnTo>
                  <a:lnTo>
                    <a:pt x="158" y="842"/>
                  </a:lnTo>
                  <a:lnTo>
                    <a:pt x="149" y="784"/>
                  </a:lnTo>
                  <a:lnTo>
                    <a:pt x="140" y="725"/>
                  </a:lnTo>
                  <a:lnTo>
                    <a:pt x="132" y="666"/>
                  </a:lnTo>
                  <a:lnTo>
                    <a:pt x="125" y="606"/>
                  </a:lnTo>
                  <a:lnTo>
                    <a:pt x="119" y="547"/>
                  </a:lnTo>
                  <a:lnTo>
                    <a:pt x="113" y="487"/>
                  </a:lnTo>
                  <a:lnTo>
                    <a:pt x="108" y="427"/>
                  </a:lnTo>
                  <a:lnTo>
                    <a:pt x="103" y="366"/>
                  </a:lnTo>
                  <a:lnTo>
                    <a:pt x="100" y="306"/>
                  </a:lnTo>
                  <a:lnTo>
                    <a:pt x="96" y="245"/>
                  </a:lnTo>
                  <a:lnTo>
                    <a:pt x="94" y="184"/>
                  </a:lnTo>
                  <a:lnTo>
                    <a:pt x="92" y="123"/>
                  </a:lnTo>
                  <a:lnTo>
                    <a:pt x="91" y="62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3" name="Freeform 7"/>
            <p:cNvSpPr>
              <a:spLocks/>
            </p:cNvSpPr>
            <p:nvPr/>
          </p:nvSpPr>
          <p:spPr bwMode="auto">
            <a:xfrm>
              <a:off x="1735" y="2568"/>
              <a:ext cx="726" cy="733"/>
            </a:xfrm>
            <a:custGeom>
              <a:avLst/>
              <a:gdLst>
                <a:gd name="T0" fmla="*/ 0 w 4359"/>
                <a:gd name="T1" fmla="*/ 0 h 4871"/>
                <a:gd name="T2" fmla="*/ 0 w 4359"/>
                <a:gd name="T3" fmla="*/ 0 h 4871"/>
                <a:gd name="T4" fmla="*/ 0 w 4359"/>
                <a:gd name="T5" fmla="*/ 0 h 4871"/>
                <a:gd name="T6" fmla="*/ 0 w 4359"/>
                <a:gd name="T7" fmla="*/ 0 h 4871"/>
                <a:gd name="T8" fmla="*/ 0 w 4359"/>
                <a:gd name="T9" fmla="*/ 0 h 4871"/>
                <a:gd name="T10" fmla="*/ 0 w 4359"/>
                <a:gd name="T11" fmla="*/ 0 h 4871"/>
                <a:gd name="T12" fmla="*/ 0 w 4359"/>
                <a:gd name="T13" fmla="*/ 0 h 4871"/>
                <a:gd name="T14" fmla="*/ 0 w 4359"/>
                <a:gd name="T15" fmla="*/ 0 h 4871"/>
                <a:gd name="T16" fmla="*/ 0 w 4359"/>
                <a:gd name="T17" fmla="*/ 0 h 4871"/>
                <a:gd name="T18" fmla="*/ 0 w 4359"/>
                <a:gd name="T19" fmla="*/ 0 h 4871"/>
                <a:gd name="T20" fmla="*/ 0 w 4359"/>
                <a:gd name="T21" fmla="*/ 0 h 4871"/>
                <a:gd name="T22" fmla="*/ 0 w 4359"/>
                <a:gd name="T23" fmla="*/ 0 h 4871"/>
                <a:gd name="T24" fmla="*/ 0 w 4359"/>
                <a:gd name="T25" fmla="*/ 0 h 4871"/>
                <a:gd name="T26" fmla="*/ 0 w 4359"/>
                <a:gd name="T27" fmla="*/ 0 h 4871"/>
                <a:gd name="T28" fmla="*/ 0 w 4359"/>
                <a:gd name="T29" fmla="*/ 0 h 4871"/>
                <a:gd name="T30" fmla="*/ 0 w 4359"/>
                <a:gd name="T31" fmla="*/ 0 h 4871"/>
                <a:gd name="T32" fmla="*/ 0 w 4359"/>
                <a:gd name="T33" fmla="*/ 0 h 4871"/>
                <a:gd name="T34" fmla="*/ 0 w 4359"/>
                <a:gd name="T35" fmla="*/ 0 h 4871"/>
                <a:gd name="T36" fmla="*/ 0 w 4359"/>
                <a:gd name="T37" fmla="*/ 0 h 4871"/>
                <a:gd name="T38" fmla="*/ 0 w 4359"/>
                <a:gd name="T39" fmla="*/ 0 h 4871"/>
                <a:gd name="T40" fmla="*/ 0 w 4359"/>
                <a:gd name="T41" fmla="*/ 0 h 4871"/>
                <a:gd name="T42" fmla="*/ 0 w 4359"/>
                <a:gd name="T43" fmla="*/ 0 h 4871"/>
                <a:gd name="T44" fmla="*/ 0 w 4359"/>
                <a:gd name="T45" fmla="*/ 0 h 4871"/>
                <a:gd name="T46" fmla="*/ 0 w 4359"/>
                <a:gd name="T47" fmla="*/ 0 h 4871"/>
                <a:gd name="T48" fmla="*/ 0 w 4359"/>
                <a:gd name="T49" fmla="*/ 0 h 4871"/>
                <a:gd name="T50" fmla="*/ 0 w 4359"/>
                <a:gd name="T51" fmla="*/ 0 h 4871"/>
                <a:gd name="T52" fmla="*/ 0 w 4359"/>
                <a:gd name="T53" fmla="*/ 0 h 4871"/>
                <a:gd name="T54" fmla="*/ 0 w 4359"/>
                <a:gd name="T55" fmla="*/ 0 h 4871"/>
                <a:gd name="T56" fmla="*/ 0 w 4359"/>
                <a:gd name="T57" fmla="*/ 0 h 4871"/>
                <a:gd name="T58" fmla="*/ 0 w 4359"/>
                <a:gd name="T59" fmla="*/ 0 h 4871"/>
                <a:gd name="T60" fmla="*/ 0 w 4359"/>
                <a:gd name="T61" fmla="*/ 0 h 4871"/>
                <a:gd name="T62" fmla="*/ 0 w 4359"/>
                <a:gd name="T63" fmla="*/ 0 h 4871"/>
                <a:gd name="T64" fmla="*/ 0 w 4359"/>
                <a:gd name="T65" fmla="*/ 0 h 4871"/>
                <a:gd name="T66" fmla="*/ 0 w 4359"/>
                <a:gd name="T67" fmla="*/ 0 h 4871"/>
                <a:gd name="T68" fmla="*/ 0 w 4359"/>
                <a:gd name="T69" fmla="*/ 0 h 4871"/>
                <a:gd name="T70" fmla="*/ 0 w 4359"/>
                <a:gd name="T71" fmla="*/ 0 h 4871"/>
                <a:gd name="T72" fmla="*/ 0 w 4359"/>
                <a:gd name="T73" fmla="*/ 0 h 4871"/>
                <a:gd name="T74" fmla="*/ 0 w 4359"/>
                <a:gd name="T75" fmla="*/ 0 h 4871"/>
                <a:gd name="T76" fmla="*/ 0 w 4359"/>
                <a:gd name="T77" fmla="*/ 0 h 4871"/>
                <a:gd name="T78" fmla="*/ 0 w 4359"/>
                <a:gd name="T79" fmla="*/ 0 h 4871"/>
                <a:gd name="T80" fmla="*/ 0 w 4359"/>
                <a:gd name="T81" fmla="*/ 0 h 4871"/>
                <a:gd name="T82" fmla="*/ 0 w 4359"/>
                <a:gd name="T83" fmla="*/ 0 h 4871"/>
                <a:gd name="T84" fmla="*/ 0 w 4359"/>
                <a:gd name="T85" fmla="*/ 0 h 4871"/>
                <a:gd name="T86" fmla="*/ 0 w 4359"/>
                <a:gd name="T87" fmla="*/ 0 h 4871"/>
                <a:gd name="T88" fmla="*/ 0 w 4359"/>
                <a:gd name="T89" fmla="*/ 0 h 4871"/>
                <a:gd name="T90" fmla="*/ 0 w 4359"/>
                <a:gd name="T91" fmla="*/ 0 h 4871"/>
                <a:gd name="T92" fmla="*/ 0 w 4359"/>
                <a:gd name="T93" fmla="*/ 0 h 4871"/>
                <a:gd name="T94" fmla="*/ 0 w 4359"/>
                <a:gd name="T95" fmla="*/ 0 h 4871"/>
                <a:gd name="T96" fmla="*/ 0 w 4359"/>
                <a:gd name="T97" fmla="*/ 0 h 4871"/>
                <a:gd name="T98" fmla="*/ 0 w 4359"/>
                <a:gd name="T99" fmla="*/ 0 h 4871"/>
                <a:gd name="T100" fmla="*/ 0 w 4359"/>
                <a:gd name="T101" fmla="*/ 0 h 4871"/>
                <a:gd name="T102" fmla="*/ 0 w 4359"/>
                <a:gd name="T103" fmla="*/ 0 h 48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59"/>
                <a:gd name="T157" fmla="*/ 0 h 4871"/>
                <a:gd name="T158" fmla="*/ 4359 w 4359"/>
                <a:gd name="T159" fmla="*/ 4871 h 487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59" h="4871">
                  <a:moveTo>
                    <a:pt x="4359" y="0"/>
                  </a:moveTo>
                  <a:lnTo>
                    <a:pt x="4359" y="0"/>
                  </a:lnTo>
                  <a:lnTo>
                    <a:pt x="4303" y="0"/>
                  </a:lnTo>
                  <a:lnTo>
                    <a:pt x="4248" y="2"/>
                  </a:lnTo>
                  <a:lnTo>
                    <a:pt x="4191" y="3"/>
                  </a:lnTo>
                  <a:lnTo>
                    <a:pt x="4135" y="7"/>
                  </a:lnTo>
                  <a:lnTo>
                    <a:pt x="4080" y="10"/>
                  </a:lnTo>
                  <a:lnTo>
                    <a:pt x="4025" y="15"/>
                  </a:lnTo>
                  <a:lnTo>
                    <a:pt x="3969" y="19"/>
                  </a:lnTo>
                  <a:lnTo>
                    <a:pt x="3915" y="25"/>
                  </a:lnTo>
                  <a:lnTo>
                    <a:pt x="3860" y="32"/>
                  </a:lnTo>
                  <a:lnTo>
                    <a:pt x="3805" y="40"/>
                  </a:lnTo>
                  <a:lnTo>
                    <a:pt x="3751" y="47"/>
                  </a:lnTo>
                  <a:lnTo>
                    <a:pt x="3697" y="57"/>
                  </a:lnTo>
                  <a:lnTo>
                    <a:pt x="3643" y="66"/>
                  </a:lnTo>
                  <a:lnTo>
                    <a:pt x="3590" y="77"/>
                  </a:lnTo>
                  <a:lnTo>
                    <a:pt x="3536" y="87"/>
                  </a:lnTo>
                  <a:lnTo>
                    <a:pt x="3483" y="100"/>
                  </a:lnTo>
                  <a:lnTo>
                    <a:pt x="3430" y="112"/>
                  </a:lnTo>
                  <a:lnTo>
                    <a:pt x="3377" y="126"/>
                  </a:lnTo>
                  <a:lnTo>
                    <a:pt x="3325" y="139"/>
                  </a:lnTo>
                  <a:lnTo>
                    <a:pt x="3272" y="154"/>
                  </a:lnTo>
                  <a:lnTo>
                    <a:pt x="3220" y="170"/>
                  </a:lnTo>
                  <a:lnTo>
                    <a:pt x="3168" y="185"/>
                  </a:lnTo>
                  <a:lnTo>
                    <a:pt x="3116" y="202"/>
                  </a:lnTo>
                  <a:lnTo>
                    <a:pt x="3066" y="219"/>
                  </a:lnTo>
                  <a:lnTo>
                    <a:pt x="3014" y="237"/>
                  </a:lnTo>
                  <a:lnTo>
                    <a:pt x="2963" y="257"/>
                  </a:lnTo>
                  <a:lnTo>
                    <a:pt x="2913" y="276"/>
                  </a:lnTo>
                  <a:lnTo>
                    <a:pt x="2863" y="296"/>
                  </a:lnTo>
                  <a:lnTo>
                    <a:pt x="2813" y="318"/>
                  </a:lnTo>
                  <a:lnTo>
                    <a:pt x="2764" y="339"/>
                  </a:lnTo>
                  <a:lnTo>
                    <a:pt x="2714" y="361"/>
                  </a:lnTo>
                  <a:lnTo>
                    <a:pt x="2666" y="385"/>
                  </a:lnTo>
                  <a:lnTo>
                    <a:pt x="2616" y="407"/>
                  </a:lnTo>
                  <a:lnTo>
                    <a:pt x="2568" y="432"/>
                  </a:lnTo>
                  <a:lnTo>
                    <a:pt x="2520" y="457"/>
                  </a:lnTo>
                  <a:lnTo>
                    <a:pt x="2472" y="482"/>
                  </a:lnTo>
                  <a:lnTo>
                    <a:pt x="2425" y="508"/>
                  </a:lnTo>
                  <a:lnTo>
                    <a:pt x="2377" y="535"/>
                  </a:lnTo>
                  <a:lnTo>
                    <a:pt x="2331" y="562"/>
                  </a:lnTo>
                  <a:lnTo>
                    <a:pt x="2284" y="589"/>
                  </a:lnTo>
                  <a:lnTo>
                    <a:pt x="2238" y="619"/>
                  </a:lnTo>
                  <a:lnTo>
                    <a:pt x="2192" y="647"/>
                  </a:lnTo>
                  <a:lnTo>
                    <a:pt x="2146" y="676"/>
                  </a:lnTo>
                  <a:lnTo>
                    <a:pt x="2102" y="707"/>
                  </a:lnTo>
                  <a:lnTo>
                    <a:pt x="2056" y="737"/>
                  </a:lnTo>
                  <a:lnTo>
                    <a:pt x="2012" y="769"/>
                  </a:lnTo>
                  <a:lnTo>
                    <a:pt x="1968" y="802"/>
                  </a:lnTo>
                  <a:lnTo>
                    <a:pt x="1925" y="834"/>
                  </a:lnTo>
                  <a:lnTo>
                    <a:pt x="1881" y="867"/>
                  </a:lnTo>
                  <a:lnTo>
                    <a:pt x="1839" y="901"/>
                  </a:lnTo>
                  <a:lnTo>
                    <a:pt x="1796" y="935"/>
                  </a:lnTo>
                  <a:lnTo>
                    <a:pt x="1754" y="970"/>
                  </a:lnTo>
                  <a:lnTo>
                    <a:pt x="1712" y="1005"/>
                  </a:lnTo>
                  <a:lnTo>
                    <a:pt x="1671" y="1042"/>
                  </a:lnTo>
                  <a:lnTo>
                    <a:pt x="1629" y="1078"/>
                  </a:lnTo>
                  <a:lnTo>
                    <a:pt x="1589" y="1115"/>
                  </a:lnTo>
                  <a:lnTo>
                    <a:pt x="1548" y="1152"/>
                  </a:lnTo>
                  <a:lnTo>
                    <a:pt x="1509" y="1191"/>
                  </a:lnTo>
                  <a:lnTo>
                    <a:pt x="1469" y="1229"/>
                  </a:lnTo>
                  <a:lnTo>
                    <a:pt x="1431" y="1268"/>
                  </a:lnTo>
                  <a:lnTo>
                    <a:pt x="1392" y="1307"/>
                  </a:lnTo>
                  <a:lnTo>
                    <a:pt x="1354" y="1348"/>
                  </a:lnTo>
                  <a:lnTo>
                    <a:pt x="1317" y="1389"/>
                  </a:lnTo>
                  <a:lnTo>
                    <a:pt x="1279" y="1430"/>
                  </a:lnTo>
                  <a:lnTo>
                    <a:pt x="1243" y="1471"/>
                  </a:lnTo>
                  <a:lnTo>
                    <a:pt x="1206" y="1513"/>
                  </a:lnTo>
                  <a:lnTo>
                    <a:pt x="1170" y="1556"/>
                  </a:lnTo>
                  <a:lnTo>
                    <a:pt x="1134" y="1599"/>
                  </a:lnTo>
                  <a:lnTo>
                    <a:pt x="1100" y="1642"/>
                  </a:lnTo>
                  <a:lnTo>
                    <a:pt x="1066" y="1686"/>
                  </a:lnTo>
                  <a:lnTo>
                    <a:pt x="1031" y="1731"/>
                  </a:lnTo>
                  <a:lnTo>
                    <a:pt x="998" y="1776"/>
                  </a:lnTo>
                  <a:lnTo>
                    <a:pt x="964" y="1821"/>
                  </a:lnTo>
                  <a:lnTo>
                    <a:pt x="932" y="1867"/>
                  </a:lnTo>
                  <a:lnTo>
                    <a:pt x="900" y="1914"/>
                  </a:lnTo>
                  <a:lnTo>
                    <a:pt x="868" y="1960"/>
                  </a:lnTo>
                  <a:lnTo>
                    <a:pt x="837" y="2007"/>
                  </a:lnTo>
                  <a:lnTo>
                    <a:pt x="805" y="2055"/>
                  </a:lnTo>
                  <a:lnTo>
                    <a:pt x="776" y="2102"/>
                  </a:lnTo>
                  <a:lnTo>
                    <a:pt x="746" y="2151"/>
                  </a:lnTo>
                  <a:lnTo>
                    <a:pt x="717" y="2200"/>
                  </a:lnTo>
                  <a:lnTo>
                    <a:pt x="688" y="2249"/>
                  </a:lnTo>
                  <a:lnTo>
                    <a:pt x="660" y="2299"/>
                  </a:lnTo>
                  <a:lnTo>
                    <a:pt x="632" y="2349"/>
                  </a:lnTo>
                  <a:lnTo>
                    <a:pt x="605" y="2399"/>
                  </a:lnTo>
                  <a:lnTo>
                    <a:pt x="579" y="2450"/>
                  </a:lnTo>
                  <a:lnTo>
                    <a:pt x="552" y="2502"/>
                  </a:lnTo>
                  <a:lnTo>
                    <a:pt x="527" y="2553"/>
                  </a:lnTo>
                  <a:lnTo>
                    <a:pt x="502" y="2605"/>
                  </a:lnTo>
                  <a:lnTo>
                    <a:pt x="477" y="2657"/>
                  </a:lnTo>
                  <a:lnTo>
                    <a:pt x="454" y="2710"/>
                  </a:lnTo>
                  <a:lnTo>
                    <a:pt x="431" y="2763"/>
                  </a:lnTo>
                  <a:lnTo>
                    <a:pt x="408" y="2816"/>
                  </a:lnTo>
                  <a:lnTo>
                    <a:pt x="385" y="2870"/>
                  </a:lnTo>
                  <a:lnTo>
                    <a:pt x="364" y="2923"/>
                  </a:lnTo>
                  <a:lnTo>
                    <a:pt x="343" y="2979"/>
                  </a:lnTo>
                  <a:lnTo>
                    <a:pt x="323" y="3033"/>
                  </a:lnTo>
                  <a:lnTo>
                    <a:pt x="302" y="3089"/>
                  </a:lnTo>
                  <a:lnTo>
                    <a:pt x="283" y="3144"/>
                  </a:lnTo>
                  <a:lnTo>
                    <a:pt x="265" y="3199"/>
                  </a:lnTo>
                  <a:lnTo>
                    <a:pt x="247" y="3256"/>
                  </a:lnTo>
                  <a:lnTo>
                    <a:pt x="229" y="3311"/>
                  </a:lnTo>
                  <a:lnTo>
                    <a:pt x="212" y="3369"/>
                  </a:lnTo>
                  <a:lnTo>
                    <a:pt x="196" y="3426"/>
                  </a:lnTo>
                  <a:lnTo>
                    <a:pt x="181" y="3483"/>
                  </a:lnTo>
                  <a:lnTo>
                    <a:pt x="166" y="3541"/>
                  </a:lnTo>
                  <a:lnTo>
                    <a:pt x="152" y="3599"/>
                  </a:lnTo>
                  <a:lnTo>
                    <a:pt x="137" y="3656"/>
                  </a:lnTo>
                  <a:lnTo>
                    <a:pt x="124" y="3715"/>
                  </a:lnTo>
                  <a:lnTo>
                    <a:pt x="112" y="3774"/>
                  </a:lnTo>
                  <a:lnTo>
                    <a:pt x="100" y="3833"/>
                  </a:lnTo>
                  <a:lnTo>
                    <a:pt x="89" y="3892"/>
                  </a:lnTo>
                  <a:lnTo>
                    <a:pt x="78" y="3951"/>
                  </a:lnTo>
                  <a:lnTo>
                    <a:pt x="68" y="4011"/>
                  </a:lnTo>
                  <a:lnTo>
                    <a:pt x="58" y="4071"/>
                  </a:lnTo>
                  <a:lnTo>
                    <a:pt x="50" y="4131"/>
                  </a:lnTo>
                  <a:lnTo>
                    <a:pt x="42" y="4192"/>
                  </a:lnTo>
                  <a:lnTo>
                    <a:pt x="35" y="4252"/>
                  </a:lnTo>
                  <a:lnTo>
                    <a:pt x="28" y="4313"/>
                  </a:lnTo>
                  <a:lnTo>
                    <a:pt x="22" y="4374"/>
                  </a:lnTo>
                  <a:lnTo>
                    <a:pt x="17" y="4437"/>
                  </a:lnTo>
                  <a:lnTo>
                    <a:pt x="13" y="4498"/>
                  </a:lnTo>
                  <a:lnTo>
                    <a:pt x="9" y="4560"/>
                  </a:lnTo>
                  <a:lnTo>
                    <a:pt x="6" y="4621"/>
                  </a:lnTo>
                  <a:lnTo>
                    <a:pt x="3" y="4684"/>
                  </a:lnTo>
                  <a:lnTo>
                    <a:pt x="1" y="4747"/>
                  </a:lnTo>
                  <a:lnTo>
                    <a:pt x="0" y="4809"/>
                  </a:lnTo>
                  <a:lnTo>
                    <a:pt x="0" y="4871"/>
                  </a:lnTo>
                  <a:lnTo>
                    <a:pt x="91" y="4871"/>
                  </a:lnTo>
                  <a:lnTo>
                    <a:pt x="91" y="4810"/>
                  </a:lnTo>
                  <a:lnTo>
                    <a:pt x="92" y="4749"/>
                  </a:lnTo>
                  <a:lnTo>
                    <a:pt x="94" y="4688"/>
                  </a:lnTo>
                  <a:lnTo>
                    <a:pt x="96" y="4627"/>
                  </a:lnTo>
                  <a:lnTo>
                    <a:pt x="100" y="4566"/>
                  </a:lnTo>
                  <a:lnTo>
                    <a:pt x="103" y="4506"/>
                  </a:lnTo>
                  <a:lnTo>
                    <a:pt x="108" y="4445"/>
                  </a:lnTo>
                  <a:lnTo>
                    <a:pt x="113" y="4385"/>
                  </a:lnTo>
                  <a:lnTo>
                    <a:pt x="119" y="4325"/>
                  </a:lnTo>
                  <a:lnTo>
                    <a:pt x="125" y="4266"/>
                  </a:lnTo>
                  <a:lnTo>
                    <a:pt x="132" y="4206"/>
                  </a:lnTo>
                  <a:lnTo>
                    <a:pt x="140" y="4147"/>
                  </a:lnTo>
                  <a:lnTo>
                    <a:pt x="149" y="4088"/>
                  </a:lnTo>
                  <a:lnTo>
                    <a:pt x="158" y="4030"/>
                  </a:lnTo>
                  <a:lnTo>
                    <a:pt x="168" y="3971"/>
                  </a:lnTo>
                  <a:lnTo>
                    <a:pt x="178" y="3912"/>
                  </a:lnTo>
                  <a:lnTo>
                    <a:pt x="189" y="3854"/>
                  </a:lnTo>
                  <a:lnTo>
                    <a:pt x="200" y="3797"/>
                  </a:lnTo>
                  <a:lnTo>
                    <a:pt x="212" y="3739"/>
                  </a:lnTo>
                  <a:lnTo>
                    <a:pt x="225" y="3682"/>
                  </a:lnTo>
                  <a:lnTo>
                    <a:pt x="240" y="3625"/>
                  </a:lnTo>
                  <a:lnTo>
                    <a:pt x="253" y="3568"/>
                  </a:lnTo>
                  <a:lnTo>
                    <a:pt x="268" y="3512"/>
                  </a:lnTo>
                  <a:lnTo>
                    <a:pt x="283" y="3456"/>
                  </a:lnTo>
                  <a:lnTo>
                    <a:pt x="299" y="3400"/>
                  </a:lnTo>
                  <a:lnTo>
                    <a:pt x="316" y="3344"/>
                  </a:lnTo>
                  <a:lnTo>
                    <a:pt x="333" y="3290"/>
                  </a:lnTo>
                  <a:lnTo>
                    <a:pt x="351" y="3234"/>
                  </a:lnTo>
                  <a:lnTo>
                    <a:pt x="369" y="3180"/>
                  </a:lnTo>
                  <a:lnTo>
                    <a:pt x="387" y="3126"/>
                  </a:lnTo>
                  <a:lnTo>
                    <a:pt x="407" y="3072"/>
                  </a:lnTo>
                  <a:lnTo>
                    <a:pt x="427" y="3018"/>
                  </a:lnTo>
                  <a:lnTo>
                    <a:pt x="448" y="2964"/>
                  </a:lnTo>
                  <a:lnTo>
                    <a:pt x="469" y="2912"/>
                  </a:lnTo>
                  <a:lnTo>
                    <a:pt x="491" y="2859"/>
                  </a:lnTo>
                  <a:lnTo>
                    <a:pt x="513" y="2807"/>
                  </a:lnTo>
                  <a:lnTo>
                    <a:pt x="535" y="2755"/>
                  </a:lnTo>
                  <a:lnTo>
                    <a:pt x="558" y="2703"/>
                  </a:lnTo>
                  <a:lnTo>
                    <a:pt x="583" y="2652"/>
                  </a:lnTo>
                  <a:lnTo>
                    <a:pt x="607" y="2601"/>
                  </a:lnTo>
                  <a:lnTo>
                    <a:pt x="632" y="2551"/>
                  </a:lnTo>
                  <a:lnTo>
                    <a:pt x="658" y="2501"/>
                  </a:lnTo>
                  <a:lnTo>
                    <a:pt x="684" y="2451"/>
                  </a:lnTo>
                  <a:lnTo>
                    <a:pt x="710" y="2402"/>
                  </a:lnTo>
                  <a:lnTo>
                    <a:pt x="738" y="2352"/>
                  </a:lnTo>
                  <a:lnTo>
                    <a:pt x="765" y="2304"/>
                  </a:lnTo>
                  <a:lnTo>
                    <a:pt x="793" y="2256"/>
                  </a:lnTo>
                  <a:lnTo>
                    <a:pt x="822" y="2208"/>
                  </a:lnTo>
                  <a:lnTo>
                    <a:pt x="851" y="2160"/>
                  </a:lnTo>
                  <a:lnTo>
                    <a:pt x="880" y="2114"/>
                  </a:lnTo>
                  <a:lnTo>
                    <a:pt x="910" y="2067"/>
                  </a:lnTo>
                  <a:lnTo>
                    <a:pt x="941" y="2021"/>
                  </a:lnTo>
                  <a:lnTo>
                    <a:pt x="971" y="1975"/>
                  </a:lnTo>
                  <a:lnTo>
                    <a:pt x="1003" y="1931"/>
                  </a:lnTo>
                  <a:lnTo>
                    <a:pt x="1035" y="1885"/>
                  </a:lnTo>
                  <a:lnTo>
                    <a:pt x="1068" y="1841"/>
                  </a:lnTo>
                  <a:lnTo>
                    <a:pt x="1101" y="1797"/>
                  </a:lnTo>
                  <a:lnTo>
                    <a:pt x="1134" y="1753"/>
                  </a:lnTo>
                  <a:lnTo>
                    <a:pt x="1168" y="1710"/>
                  </a:lnTo>
                  <a:lnTo>
                    <a:pt x="1202" y="1667"/>
                  </a:lnTo>
                  <a:lnTo>
                    <a:pt x="1237" y="1625"/>
                  </a:lnTo>
                  <a:lnTo>
                    <a:pt x="1272" y="1583"/>
                  </a:lnTo>
                  <a:lnTo>
                    <a:pt x="1307" y="1543"/>
                  </a:lnTo>
                  <a:lnTo>
                    <a:pt x="1344" y="1502"/>
                  </a:lnTo>
                  <a:lnTo>
                    <a:pt x="1380" y="1461"/>
                  </a:lnTo>
                  <a:lnTo>
                    <a:pt x="1417" y="1422"/>
                  </a:lnTo>
                  <a:lnTo>
                    <a:pt x="1454" y="1382"/>
                  </a:lnTo>
                  <a:lnTo>
                    <a:pt x="1492" y="1344"/>
                  </a:lnTo>
                  <a:lnTo>
                    <a:pt x="1530" y="1305"/>
                  </a:lnTo>
                  <a:lnTo>
                    <a:pt x="1569" y="1268"/>
                  </a:lnTo>
                  <a:lnTo>
                    <a:pt x="1608" y="1230"/>
                  </a:lnTo>
                  <a:lnTo>
                    <a:pt x="1646" y="1193"/>
                  </a:lnTo>
                  <a:lnTo>
                    <a:pt x="1687" y="1157"/>
                  </a:lnTo>
                  <a:lnTo>
                    <a:pt x="1726" y="1122"/>
                  </a:lnTo>
                  <a:lnTo>
                    <a:pt x="1767" y="1087"/>
                  </a:lnTo>
                  <a:lnTo>
                    <a:pt x="1808" y="1052"/>
                  </a:lnTo>
                  <a:lnTo>
                    <a:pt x="1849" y="1018"/>
                  </a:lnTo>
                  <a:lnTo>
                    <a:pt x="1891" y="984"/>
                  </a:lnTo>
                  <a:lnTo>
                    <a:pt x="1933" y="951"/>
                  </a:lnTo>
                  <a:lnTo>
                    <a:pt x="1975" y="918"/>
                  </a:lnTo>
                  <a:lnTo>
                    <a:pt x="2018" y="887"/>
                  </a:lnTo>
                  <a:lnTo>
                    <a:pt x="2061" y="855"/>
                  </a:lnTo>
                  <a:lnTo>
                    <a:pt x="2105" y="824"/>
                  </a:lnTo>
                  <a:lnTo>
                    <a:pt x="2149" y="794"/>
                  </a:lnTo>
                  <a:lnTo>
                    <a:pt x="2193" y="765"/>
                  </a:lnTo>
                  <a:lnTo>
                    <a:pt x="2238" y="735"/>
                  </a:lnTo>
                  <a:lnTo>
                    <a:pt x="2282" y="707"/>
                  </a:lnTo>
                  <a:lnTo>
                    <a:pt x="2328" y="679"/>
                  </a:lnTo>
                  <a:lnTo>
                    <a:pt x="2373" y="651"/>
                  </a:lnTo>
                  <a:lnTo>
                    <a:pt x="2419" y="625"/>
                  </a:lnTo>
                  <a:lnTo>
                    <a:pt x="2465" y="599"/>
                  </a:lnTo>
                  <a:lnTo>
                    <a:pt x="2512" y="573"/>
                  </a:lnTo>
                  <a:lnTo>
                    <a:pt x="2558" y="549"/>
                  </a:lnTo>
                  <a:lnTo>
                    <a:pt x="2605" y="525"/>
                  </a:lnTo>
                  <a:lnTo>
                    <a:pt x="2653" y="501"/>
                  </a:lnTo>
                  <a:lnTo>
                    <a:pt x="2700" y="477"/>
                  </a:lnTo>
                  <a:lnTo>
                    <a:pt x="2749" y="456"/>
                  </a:lnTo>
                  <a:lnTo>
                    <a:pt x="2797" y="434"/>
                  </a:lnTo>
                  <a:lnTo>
                    <a:pt x="2846" y="413"/>
                  </a:lnTo>
                  <a:lnTo>
                    <a:pt x="2894" y="392"/>
                  </a:lnTo>
                  <a:lnTo>
                    <a:pt x="2943" y="372"/>
                  </a:lnTo>
                  <a:lnTo>
                    <a:pt x="2993" y="353"/>
                  </a:lnTo>
                  <a:lnTo>
                    <a:pt x="3042" y="335"/>
                  </a:lnTo>
                  <a:lnTo>
                    <a:pt x="3093" y="317"/>
                  </a:lnTo>
                  <a:lnTo>
                    <a:pt x="3142" y="300"/>
                  </a:lnTo>
                  <a:lnTo>
                    <a:pt x="3193" y="284"/>
                  </a:lnTo>
                  <a:lnTo>
                    <a:pt x="3244" y="268"/>
                  </a:lnTo>
                  <a:lnTo>
                    <a:pt x="3295" y="252"/>
                  </a:lnTo>
                  <a:lnTo>
                    <a:pt x="3346" y="239"/>
                  </a:lnTo>
                  <a:lnTo>
                    <a:pt x="3397" y="224"/>
                  </a:lnTo>
                  <a:lnTo>
                    <a:pt x="3449" y="211"/>
                  </a:lnTo>
                  <a:lnTo>
                    <a:pt x="3501" y="199"/>
                  </a:lnTo>
                  <a:lnTo>
                    <a:pt x="3553" y="188"/>
                  </a:lnTo>
                  <a:lnTo>
                    <a:pt x="3605" y="176"/>
                  </a:lnTo>
                  <a:lnTo>
                    <a:pt x="3658" y="166"/>
                  </a:lnTo>
                  <a:lnTo>
                    <a:pt x="3710" y="157"/>
                  </a:lnTo>
                  <a:lnTo>
                    <a:pt x="3764" y="148"/>
                  </a:lnTo>
                  <a:lnTo>
                    <a:pt x="3817" y="140"/>
                  </a:lnTo>
                  <a:lnTo>
                    <a:pt x="3870" y="133"/>
                  </a:lnTo>
                  <a:lnTo>
                    <a:pt x="3924" y="127"/>
                  </a:lnTo>
                  <a:lnTo>
                    <a:pt x="3977" y="121"/>
                  </a:lnTo>
                  <a:lnTo>
                    <a:pt x="4032" y="116"/>
                  </a:lnTo>
                  <a:lnTo>
                    <a:pt x="4086" y="112"/>
                  </a:lnTo>
                  <a:lnTo>
                    <a:pt x="4140" y="109"/>
                  </a:lnTo>
                  <a:lnTo>
                    <a:pt x="4195" y="105"/>
                  </a:lnTo>
                  <a:lnTo>
                    <a:pt x="4250" y="103"/>
                  </a:lnTo>
                  <a:lnTo>
                    <a:pt x="4304" y="103"/>
                  </a:lnTo>
                  <a:lnTo>
                    <a:pt x="4359" y="102"/>
                  </a:lnTo>
                  <a:lnTo>
                    <a:pt x="4359" y="0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4" name="Freeform 8"/>
            <p:cNvSpPr>
              <a:spLocks/>
            </p:cNvSpPr>
            <p:nvPr/>
          </p:nvSpPr>
          <p:spPr bwMode="auto">
            <a:xfrm>
              <a:off x="1971" y="2827"/>
              <a:ext cx="485" cy="513"/>
            </a:xfrm>
            <a:custGeom>
              <a:avLst/>
              <a:gdLst>
                <a:gd name="T0" fmla="*/ 0 w 2905"/>
                <a:gd name="T1" fmla="*/ 0 h 3409"/>
                <a:gd name="T2" fmla="*/ 0 w 2905"/>
                <a:gd name="T3" fmla="*/ 0 h 3409"/>
                <a:gd name="T4" fmla="*/ 0 w 2905"/>
                <a:gd name="T5" fmla="*/ 0 h 3409"/>
                <a:gd name="T6" fmla="*/ 0 w 2905"/>
                <a:gd name="T7" fmla="*/ 0 h 3409"/>
                <a:gd name="T8" fmla="*/ 0 w 2905"/>
                <a:gd name="T9" fmla="*/ 0 h 3409"/>
                <a:gd name="T10" fmla="*/ 0 w 2905"/>
                <a:gd name="T11" fmla="*/ 0 h 3409"/>
                <a:gd name="T12" fmla="*/ 0 w 2905"/>
                <a:gd name="T13" fmla="*/ 0 h 3409"/>
                <a:gd name="T14" fmla="*/ 0 w 2905"/>
                <a:gd name="T15" fmla="*/ 0 h 3409"/>
                <a:gd name="T16" fmla="*/ 0 w 2905"/>
                <a:gd name="T17" fmla="*/ 0 h 3409"/>
                <a:gd name="T18" fmla="*/ 0 w 2905"/>
                <a:gd name="T19" fmla="*/ 0 h 34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05"/>
                <a:gd name="T31" fmla="*/ 0 h 3409"/>
                <a:gd name="T32" fmla="*/ 2905 w 2905"/>
                <a:gd name="T33" fmla="*/ 3409 h 340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05" h="3409">
                  <a:moveTo>
                    <a:pt x="95" y="3357"/>
                  </a:moveTo>
                  <a:lnTo>
                    <a:pt x="85" y="3409"/>
                  </a:lnTo>
                  <a:lnTo>
                    <a:pt x="2905" y="69"/>
                  </a:lnTo>
                  <a:lnTo>
                    <a:pt x="2838" y="0"/>
                  </a:lnTo>
                  <a:lnTo>
                    <a:pt x="19" y="3339"/>
                  </a:lnTo>
                  <a:lnTo>
                    <a:pt x="9" y="3391"/>
                  </a:lnTo>
                  <a:lnTo>
                    <a:pt x="19" y="3339"/>
                  </a:lnTo>
                  <a:lnTo>
                    <a:pt x="0" y="3362"/>
                  </a:lnTo>
                  <a:lnTo>
                    <a:pt x="9" y="3391"/>
                  </a:lnTo>
                  <a:lnTo>
                    <a:pt x="95" y="3357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5" name="Freeform 9"/>
            <p:cNvSpPr>
              <a:spLocks/>
            </p:cNvSpPr>
            <p:nvPr/>
          </p:nvSpPr>
          <p:spPr bwMode="auto">
            <a:xfrm>
              <a:off x="1973" y="3332"/>
              <a:ext cx="133" cy="351"/>
            </a:xfrm>
            <a:custGeom>
              <a:avLst/>
              <a:gdLst>
                <a:gd name="T0" fmla="*/ 0 w 799"/>
                <a:gd name="T1" fmla="*/ 0 h 2329"/>
                <a:gd name="T2" fmla="*/ 0 w 799"/>
                <a:gd name="T3" fmla="*/ 0 h 2329"/>
                <a:gd name="T4" fmla="*/ 0 w 799"/>
                <a:gd name="T5" fmla="*/ 0 h 2329"/>
                <a:gd name="T6" fmla="*/ 0 w 799"/>
                <a:gd name="T7" fmla="*/ 0 h 2329"/>
                <a:gd name="T8" fmla="*/ 0 w 799"/>
                <a:gd name="T9" fmla="*/ 0 h 2329"/>
                <a:gd name="T10" fmla="*/ 0 w 799"/>
                <a:gd name="T11" fmla="*/ 0 h 2329"/>
                <a:gd name="T12" fmla="*/ 0 w 799"/>
                <a:gd name="T13" fmla="*/ 0 h 2329"/>
                <a:gd name="T14" fmla="*/ 0 w 799"/>
                <a:gd name="T15" fmla="*/ 0 h 2329"/>
                <a:gd name="T16" fmla="*/ 0 w 799"/>
                <a:gd name="T17" fmla="*/ 0 h 2329"/>
                <a:gd name="T18" fmla="*/ 0 w 799"/>
                <a:gd name="T19" fmla="*/ 0 h 23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99"/>
                <a:gd name="T31" fmla="*/ 0 h 2329"/>
                <a:gd name="T32" fmla="*/ 799 w 799"/>
                <a:gd name="T33" fmla="*/ 2329 h 23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99" h="2329">
                  <a:moveTo>
                    <a:pt x="736" y="2211"/>
                  </a:moveTo>
                  <a:lnTo>
                    <a:pt x="799" y="2240"/>
                  </a:lnTo>
                  <a:lnTo>
                    <a:pt x="86" y="0"/>
                  </a:lnTo>
                  <a:lnTo>
                    <a:pt x="0" y="34"/>
                  </a:lnTo>
                  <a:lnTo>
                    <a:pt x="713" y="2274"/>
                  </a:lnTo>
                  <a:lnTo>
                    <a:pt x="777" y="2302"/>
                  </a:lnTo>
                  <a:lnTo>
                    <a:pt x="713" y="2274"/>
                  </a:lnTo>
                  <a:lnTo>
                    <a:pt x="731" y="2329"/>
                  </a:lnTo>
                  <a:lnTo>
                    <a:pt x="777" y="2302"/>
                  </a:lnTo>
                  <a:lnTo>
                    <a:pt x="736" y="2211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6" name="Freeform 10"/>
            <p:cNvSpPr>
              <a:spLocks/>
            </p:cNvSpPr>
            <p:nvPr/>
          </p:nvSpPr>
          <p:spPr bwMode="auto">
            <a:xfrm>
              <a:off x="2096" y="3323"/>
              <a:ext cx="663" cy="356"/>
            </a:xfrm>
            <a:custGeom>
              <a:avLst/>
              <a:gdLst>
                <a:gd name="T0" fmla="*/ 0 w 3980"/>
                <a:gd name="T1" fmla="*/ 0 h 2368"/>
                <a:gd name="T2" fmla="*/ 0 w 3980"/>
                <a:gd name="T3" fmla="*/ 0 h 2368"/>
                <a:gd name="T4" fmla="*/ 0 w 3980"/>
                <a:gd name="T5" fmla="*/ 0 h 2368"/>
                <a:gd name="T6" fmla="*/ 0 w 3980"/>
                <a:gd name="T7" fmla="*/ 0 h 2368"/>
                <a:gd name="T8" fmla="*/ 0 w 3980"/>
                <a:gd name="T9" fmla="*/ 0 h 2368"/>
                <a:gd name="T10" fmla="*/ 0 w 3980"/>
                <a:gd name="T11" fmla="*/ 0 h 23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80"/>
                <a:gd name="T19" fmla="*/ 0 h 2368"/>
                <a:gd name="T20" fmla="*/ 3980 w 3980"/>
                <a:gd name="T21" fmla="*/ 2368 h 23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80" h="2368">
                  <a:moveTo>
                    <a:pt x="3959" y="45"/>
                  </a:moveTo>
                  <a:lnTo>
                    <a:pt x="3938" y="0"/>
                  </a:lnTo>
                  <a:lnTo>
                    <a:pt x="0" y="2277"/>
                  </a:lnTo>
                  <a:lnTo>
                    <a:pt x="41" y="2368"/>
                  </a:lnTo>
                  <a:lnTo>
                    <a:pt x="3980" y="90"/>
                  </a:lnTo>
                  <a:lnTo>
                    <a:pt x="3959" y="45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7" name="Freeform 11"/>
            <p:cNvSpPr>
              <a:spLocks/>
            </p:cNvSpPr>
            <p:nvPr/>
          </p:nvSpPr>
          <p:spPr bwMode="auto">
            <a:xfrm>
              <a:off x="2401" y="3425"/>
              <a:ext cx="528" cy="322"/>
            </a:xfrm>
            <a:custGeom>
              <a:avLst/>
              <a:gdLst>
                <a:gd name="T0" fmla="*/ 0 w 3171"/>
                <a:gd name="T1" fmla="*/ 0 h 2138"/>
                <a:gd name="T2" fmla="*/ 0 w 3171"/>
                <a:gd name="T3" fmla="*/ 0 h 2138"/>
                <a:gd name="T4" fmla="*/ 0 w 3171"/>
                <a:gd name="T5" fmla="*/ 0 h 2138"/>
                <a:gd name="T6" fmla="*/ 0 w 3171"/>
                <a:gd name="T7" fmla="*/ 0 h 2138"/>
                <a:gd name="T8" fmla="*/ 0 w 3171"/>
                <a:gd name="T9" fmla="*/ 0 h 2138"/>
                <a:gd name="T10" fmla="*/ 0 w 3171"/>
                <a:gd name="T11" fmla="*/ 0 h 2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71"/>
                <a:gd name="T19" fmla="*/ 0 h 2138"/>
                <a:gd name="T20" fmla="*/ 3171 w 3171"/>
                <a:gd name="T21" fmla="*/ 2138 h 2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71" h="2138">
                  <a:moveTo>
                    <a:pt x="3147" y="43"/>
                  </a:moveTo>
                  <a:lnTo>
                    <a:pt x="3125" y="0"/>
                  </a:lnTo>
                  <a:lnTo>
                    <a:pt x="0" y="2049"/>
                  </a:lnTo>
                  <a:lnTo>
                    <a:pt x="45" y="2138"/>
                  </a:lnTo>
                  <a:lnTo>
                    <a:pt x="3171" y="87"/>
                  </a:lnTo>
                  <a:lnTo>
                    <a:pt x="3147" y="43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8" name="Freeform 12"/>
            <p:cNvSpPr>
              <a:spLocks/>
            </p:cNvSpPr>
            <p:nvPr/>
          </p:nvSpPr>
          <p:spPr bwMode="auto">
            <a:xfrm>
              <a:off x="2677" y="2901"/>
              <a:ext cx="356" cy="227"/>
            </a:xfrm>
            <a:custGeom>
              <a:avLst/>
              <a:gdLst>
                <a:gd name="T0" fmla="*/ 0 w 2136"/>
                <a:gd name="T1" fmla="*/ 0 h 1515"/>
                <a:gd name="T2" fmla="*/ 0 w 2136"/>
                <a:gd name="T3" fmla="*/ 0 h 1515"/>
                <a:gd name="T4" fmla="*/ 0 w 2136"/>
                <a:gd name="T5" fmla="*/ 0 h 1515"/>
                <a:gd name="T6" fmla="*/ 0 w 2136"/>
                <a:gd name="T7" fmla="*/ 0 h 1515"/>
                <a:gd name="T8" fmla="*/ 0 w 2136"/>
                <a:gd name="T9" fmla="*/ 0 h 1515"/>
                <a:gd name="T10" fmla="*/ 0 w 2136"/>
                <a:gd name="T11" fmla="*/ 0 h 1515"/>
                <a:gd name="T12" fmla="*/ 0 w 2136"/>
                <a:gd name="T13" fmla="*/ 0 h 1515"/>
                <a:gd name="T14" fmla="*/ 0 w 2136"/>
                <a:gd name="T15" fmla="*/ 0 h 1515"/>
                <a:gd name="T16" fmla="*/ 0 w 2136"/>
                <a:gd name="T17" fmla="*/ 0 h 1515"/>
                <a:gd name="T18" fmla="*/ 0 w 2136"/>
                <a:gd name="T19" fmla="*/ 0 h 15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36"/>
                <a:gd name="T31" fmla="*/ 0 h 1515"/>
                <a:gd name="T32" fmla="*/ 2136 w 2136"/>
                <a:gd name="T33" fmla="*/ 1515 h 15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36" h="1515">
                  <a:moveTo>
                    <a:pt x="104" y="90"/>
                  </a:moveTo>
                  <a:lnTo>
                    <a:pt x="35" y="141"/>
                  </a:lnTo>
                  <a:lnTo>
                    <a:pt x="2090" y="1515"/>
                  </a:lnTo>
                  <a:lnTo>
                    <a:pt x="2136" y="1428"/>
                  </a:lnTo>
                  <a:lnTo>
                    <a:pt x="82" y="54"/>
                  </a:lnTo>
                  <a:lnTo>
                    <a:pt x="13" y="105"/>
                  </a:lnTo>
                  <a:lnTo>
                    <a:pt x="82" y="54"/>
                  </a:lnTo>
                  <a:lnTo>
                    <a:pt x="0" y="0"/>
                  </a:lnTo>
                  <a:lnTo>
                    <a:pt x="13" y="105"/>
                  </a:lnTo>
                  <a:lnTo>
                    <a:pt x="104" y="90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9" name="Freeform 13"/>
            <p:cNvSpPr>
              <a:spLocks/>
            </p:cNvSpPr>
            <p:nvPr/>
          </p:nvSpPr>
          <p:spPr bwMode="auto">
            <a:xfrm>
              <a:off x="2679" y="2913"/>
              <a:ext cx="75" cy="410"/>
            </a:xfrm>
            <a:custGeom>
              <a:avLst/>
              <a:gdLst>
                <a:gd name="T0" fmla="*/ 0 w 446"/>
                <a:gd name="T1" fmla="*/ 0 h 2717"/>
                <a:gd name="T2" fmla="*/ 0 w 446"/>
                <a:gd name="T3" fmla="*/ 0 h 2717"/>
                <a:gd name="T4" fmla="*/ 0 w 446"/>
                <a:gd name="T5" fmla="*/ 0 h 2717"/>
                <a:gd name="T6" fmla="*/ 0 w 446"/>
                <a:gd name="T7" fmla="*/ 0 h 2717"/>
                <a:gd name="T8" fmla="*/ 0 w 446"/>
                <a:gd name="T9" fmla="*/ 0 h 2717"/>
                <a:gd name="T10" fmla="*/ 0 w 446"/>
                <a:gd name="T11" fmla="*/ 0 h 27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"/>
                <a:gd name="T19" fmla="*/ 0 h 2717"/>
                <a:gd name="T20" fmla="*/ 446 w 446"/>
                <a:gd name="T21" fmla="*/ 2717 h 27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" h="2717">
                  <a:moveTo>
                    <a:pt x="402" y="2710"/>
                  </a:moveTo>
                  <a:lnTo>
                    <a:pt x="446" y="2702"/>
                  </a:lnTo>
                  <a:lnTo>
                    <a:pt x="91" y="0"/>
                  </a:lnTo>
                  <a:lnTo>
                    <a:pt x="0" y="15"/>
                  </a:lnTo>
                  <a:lnTo>
                    <a:pt x="356" y="2717"/>
                  </a:lnTo>
                  <a:lnTo>
                    <a:pt x="402" y="2710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46126" name="Freeform 14"/>
          <p:cNvSpPr>
            <a:spLocks/>
          </p:cNvSpPr>
          <p:nvPr/>
        </p:nvSpPr>
        <p:spPr bwMode="auto">
          <a:xfrm>
            <a:off x="4932363" y="4292600"/>
            <a:ext cx="360362" cy="298450"/>
          </a:xfrm>
          <a:custGeom>
            <a:avLst/>
            <a:gdLst>
              <a:gd name="T0" fmla="*/ 2147483647 w 1361"/>
              <a:gd name="T1" fmla="*/ 2147483647 h 1317"/>
              <a:gd name="T2" fmla="*/ 2147483647 w 1361"/>
              <a:gd name="T3" fmla="*/ 2147483647 h 1317"/>
              <a:gd name="T4" fmla="*/ 2147483647 w 1361"/>
              <a:gd name="T5" fmla="*/ 2147483647 h 1317"/>
              <a:gd name="T6" fmla="*/ 2147483647 w 1361"/>
              <a:gd name="T7" fmla="*/ 2147483647 h 1317"/>
              <a:gd name="T8" fmla="*/ 2147483647 w 1361"/>
              <a:gd name="T9" fmla="*/ 2147483647 h 1317"/>
              <a:gd name="T10" fmla="*/ 2147483647 w 1361"/>
              <a:gd name="T11" fmla="*/ 2147483647 h 1317"/>
              <a:gd name="T12" fmla="*/ 2147483647 w 1361"/>
              <a:gd name="T13" fmla="*/ 2147483647 h 1317"/>
              <a:gd name="T14" fmla="*/ 2147483647 w 1361"/>
              <a:gd name="T15" fmla="*/ 2147483647 h 1317"/>
              <a:gd name="T16" fmla="*/ 2147483647 w 1361"/>
              <a:gd name="T17" fmla="*/ 2147483647 h 1317"/>
              <a:gd name="T18" fmla="*/ 2147483647 w 1361"/>
              <a:gd name="T19" fmla="*/ 2147483647 h 1317"/>
              <a:gd name="T20" fmla="*/ 2147483647 w 1361"/>
              <a:gd name="T21" fmla="*/ 2147483647 h 1317"/>
              <a:gd name="T22" fmla="*/ 2147483647 w 1361"/>
              <a:gd name="T23" fmla="*/ 2147483647 h 1317"/>
              <a:gd name="T24" fmla="*/ 2147483647 w 1361"/>
              <a:gd name="T25" fmla="*/ 2147483647 h 1317"/>
              <a:gd name="T26" fmla="*/ 2147483647 w 1361"/>
              <a:gd name="T27" fmla="*/ 2147483647 h 1317"/>
              <a:gd name="T28" fmla="*/ 2147483647 w 1361"/>
              <a:gd name="T29" fmla="*/ 2147483647 h 1317"/>
              <a:gd name="T30" fmla="*/ 2147483647 w 1361"/>
              <a:gd name="T31" fmla="*/ 2147483647 h 1317"/>
              <a:gd name="T32" fmla="*/ 2147483647 w 1361"/>
              <a:gd name="T33" fmla="*/ 2147483647 h 1317"/>
              <a:gd name="T34" fmla="*/ 2147483647 w 1361"/>
              <a:gd name="T35" fmla="*/ 2147483647 h 1317"/>
              <a:gd name="T36" fmla="*/ 2147483647 w 1361"/>
              <a:gd name="T37" fmla="*/ 2147483647 h 1317"/>
              <a:gd name="T38" fmla="*/ 2147483647 w 1361"/>
              <a:gd name="T39" fmla="*/ 2147483647 h 1317"/>
              <a:gd name="T40" fmla="*/ 2147483647 w 1361"/>
              <a:gd name="T41" fmla="*/ 2147483647 h 1317"/>
              <a:gd name="T42" fmla="*/ 2147483647 w 1361"/>
              <a:gd name="T43" fmla="*/ 2147483647 h 1317"/>
              <a:gd name="T44" fmla="*/ 2147483647 w 1361"/>
              <a:gd name="T45" fmla="*/ 2147483647 h 1317"/>
              <a:gd name="T46" fmla="*/ 2147483647 w 1361"/>
              <a:gd name="T47" fmla="*/ 2147483647 h 1317"/>
              <a:gd name="T48" fmla="*/ 2147483647 w 1361"/>
              <a:gd name="T49" fmla="*/ 2147483647 h 1317"/>
              <a:gd name="T50" fmla="*/ 2147483647 w 1361"/>
              <a:gd name="T51" fmla="*/ 2147483647 h 1317"/>
              <a:gd name="T52" fmla="*/ 2147483647 w 1361"/>
              <a:gd name="T53" fmla="*/ 2147483647 h 1317"/>
              <a:gd name="T54" fmla="*/ 2147483647 w 1361"/>
              <a:gd name="T55" fmla="*/ 2147483647 h 1317"/>
              <a:gd name="T56" fmla="*/ 2147483647 w 1361"/>
              <a:gd name="T57" fmla="*/ 2147483647 h 1317"/>
              <a:gd name="T58" fmla="*/ 2147483647 w 1361"/>
              <a:gd name="T59" fmla="*/ 2147483647 h 1317"/>
              <a:gd name="T60" fmla="*/ 2147483647 w 1361"/>
              <a:gd name="T61" fmla="*/ 2147483647 h 1317"/>
              <a:gd name="T62" fmla="*/ 2147483647 w 1361"/>
              <a:gd name="T63" fmla="*/ 2147483647 h 1317"/>
              <a:gd name="T64" fmla="*/ 2147483647 w 1361"/>
              <a:gd name="T65" fmla="*/ 2147483647 h 1317"/>
              <a:gd name="T66" fmla="*/ 2147483647 w 1361"/>
              <a:gd name="T67" fmla="*/ 2147483647 h 1317"/>
              <a:gd name="T68" fmla="*/ 2147483647 w 1361"/>
              <a:gd name="T69" fmla="*/ 2147483647 h 1317"/>
              <a:gd name="T70" fmla="*/ 2147483647 w 1361"/>
              <a:gd name="T71" fmla="*/ 2147483647 h 1317"/>
              <a:gd name="T72" fmla="*/ 2147483647 w 1361"/>
              <a:gd name="T73" fmla="*/ 2147483647 h 1317"/>
              <a:gd name="T74" fmla="*/ 2147483647 w 1361"/>
              <a:gd name="T75" fmla="*/ 2147483647 h 1317"/>
              <a:gd name="T76" fmla="*/ 2147483647 w 1361"/>
              <a:gd name="T77" fmla="*/ 2147483647 h 1317"/>
              <a:gd name="T78" fmla="*/ 2147483647 w 1361"/>
              <a:gd name="T79" fmla="*/ 2147483647 h 1317"/>
              <a:gd name="T80" fmla="*/ 2147483647 w 1361"/>
              <a:gd name="T81" fmla="*/ 2147483647 h 1317"/>
              <a:gd name="T82" fmla="*/ 2147483647 w 1361"/>
              <a:gd name="T83" fmla="*/ 2147483647 h 1317"/>
              <a:gd name="T84" fmla="*/ 2147483647 w 1361"/>
              <a:gd name="T85" fmla="*/ 2147483647 h 1317"/>
              <a:gd name="T86" fmla="*/ 2147483647 w 1361"/>
              <a:gd name="T87" fmla="*/ 0 h 131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61"/>
              <a:gd name="T133" fmla="*/ 0 h 1317"/>
              <a:gd name="T134" fmla="*/ 1361 w 1361"/>
              <a:gd name="T135" fmla="*/ 1317 h 131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61" h="1317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127" name="Freeform 15"/>
          <p:cNvSpPr>
            <a:spLocks/>
          </p:cNvSpPr>
          <p:nvPr/>
        </p:nvSpPr>
        <p:spPr bwMode="auto">
          <a:xfrm>
            <a:off x="3870325" y="4384675"/>
            <a:ext cx="1257300" cy="901700"/>
          </a:xfrm>
          <a:custGeom>
            <a:avLst/>
            <a:gdLst>
              <a:gd name="T0" fmla="*/ 2147483647 w 4749"/>
              <a:gd name="T1" fmla="*/ 2147483647 h 3780"/>
              <a:gd name="T2" fmla="*/ 2147483647 w 4749"/>
              <a:gd name="T3" fmla="*/ 2147483647 h 3780"/>
              <a:gd name="T4" fmla="*/ 2147483647 w 4749"/>
              <a:gd name="T5" fmla="*/ 2147483647 h 3780"/>
              <a:gd name="T6" fmla="*/ 2147483647 w 4749"/>
              <a:gd name="T7" fmla="*/ 0 h 3780"/>
              <a:gd name="T8" fmla="*/ 0 w 4749"/>
              <a:gd name="T9" fmla="*/ 2147483647 h 3780"/>
              <a:gd name="T10" fmla="*/ 2147483647 w 4749"/>
              <a:gd name="T11" fmla="*/ 2147483647 h 37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49"/>
              <a:gd name="T19" fmla="*/ 0 h 3780"/>
              <a:gd name="T20" fmla="*/ 4749 w 4749"/>
              <a:gd name="T21" fmla="*/ 3780 h 37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49" h="3780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3546128" name="Rectangle 16"/>
          <p:cNvSpPr>
            <a:spLocks noChangeArrowheads="1"/>
          </p:cNvSpPr>
          <p:nvPr/>
        </p:nvSpPr>
        <p:spPr bwMode="auto">
          <a:xfrm>
            <a:off x="1763713" y="3429000"/>
            <a:ext cx="3816350" cy="331311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de-CH"/>
          </a:p>
        </p:txBody>
      </p:sp>
      <p:sp>
        <p:nvSpPr>
          <p:cNvPr id="53255" name="Rectangle 1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SIFT Orientation Normalization</a:t>
            </a:r>
          </a:p>
        </p:txBody>
      </p:sp>
      <p:sp>
        <p:nvSpPr>
          <p:cNvPr id="3546130" name="Rectangle 18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Compute orientation histogram</a:t>
            </a:r>
          </a:p>
          <a:p>
            <a:pPr eaLnBrk="1" hangingPunct="1"/>
            <a:r>
              <a:rPr lang="en-US" dirty="0"/>
              <a:t>Select dominant orientation </a:t>
            </a:r>
            <a:r>
              <a:rPr lang="el-GR" i="1" dirty="0"/>
              <a:t>ϴ</a:t>
            </a:r>
            <a:endParaRPr lang="en-US" i="1" dirty="0"/>
          </a:p>
          <a:p>
            <a:pPr eaLnBrk="1" hangingPunct="1"/>
            <a:r>
              <a:rPr lang="en-US" dirty="0"/>
              <a:t>Normalize: rotate to fixed orientation 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84870" y="4652955"/>
            <a:ext cx="2608254" cy="1690684"/>
            <a:chOff x="3787" y="2931"/>
            <a:chExt cx="1643" cy="1065"/>
          </a:xfrm>
        </p:grpSpPr>
        <p:sp>
          <p:nvSpPr>
            <p:cNvPr id="53277" name="Freeform 20"/>
            <p:cNvSpPr>
              <a:spLocks/>
            </p:cNvSpPr>
            <p:nvPr/>
          </p:nvSpPr>
          <p:spPr bwMode="auto">
            <a:xfrm>
              <a:off x="3860" y="2931"/>
              <a:ext cx="1446" cy="15"/>
            </a:xfrm>
            <a:custGeom>
              <a:avLst/>
              <a:gdLst>
                <a:gd name="T0" fmla="*/ 1 w 8674"/>
                <a:gd name="T1" fmla="*/ 0 h 103"/>
                <a:gd name="T2" fmla="*/ 1 w 8674"/>
                <a:gd name="T3" fmla="*/ 0 h 103"/>
                <a:gd name="T4" fmla="*/ 0 w 8674"/>
                <a:gd name="T5" fmla="*/ 0 h 103"/>
                <a:gd name="T6" fmla="*/ 0 w 8674"/>
                <a:gd name="T7" fmla="*/ 0 h 103"/>
                <a:gd name="T8" fmla="*/ 1 w 8674"/>
                <a:gd name="T9" fmla="*/ 0 h 103"/>
                <a:gd name="T10" fmla="*/ 1 w 8674"/>
                <a:gd name="T11" fmla="*/ 0 h 103"/>
                <a:gd name="T12" fmla="*/ 1 w 8674"/>
                <a:gd name="T13" fmla="*/ 0 h 103"/>
                <a:gd name="T14" fmla="*/ 1 w 8674"/>
                <a:gd name="T15" fmla="*/ 0 h 103"/>
                <a:gd name="T16" fmla="*/ 1 w 8674"/>
                <a:gd name="T17" fmla="*/ 0 h 103"/>
                <a:gd name="T18" fmla="*/ 1 w 8674"/>
                <a:gd name="T19" fmla="*/ 0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674"/>
                <a:gd name="T31" fmla="*/ 0 h 103"/>
                <a:gd name="T32" fmla="*/ 8674 w 8674"/>
                <a:gd name="T33" fmla="*/ 103 h 10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674" h="103">
                  <a:moveTo>
                    <a:pt x="8674" y="52"/>
                  </a:moveTo>
                  <a:lnTo>
                    <a:pt x="862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8629" y="103"/>
                  </a:lnTo>
                  <a:lnTo>
                    <a:pt x="8582" y="52"/>
                  </a:lnTo>
                  <a:lnTo>
                    <a:pt x="8674" y="52"/>
                  </a:lnTo>
                  <a:lnTo>
                    <a:pt x="8674" y="0"/>
                  </a:lnTo>
                  <a:lnTo>
                    <a:pt x="8629" y="0"/>
                  </a:lnTo>
                  <a:lnTo>
                    <a:pt x="8674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8" name="Freeform 21"/>
            <p:cNvSpPr>
              <a:spLocks/>
            </p:cNvSpPr>
            <p:nvPr/>
          </p:nvSpPr>
          <p:spPr bwMode="auto">
            <a:xfrm>
              <a:off x="5291" y="2939"/>
              <a:ext cx="15" cy="794"/>
            </a:xfrm>
            <a:custGeom>
              <a:avLst/>
              <a:gdLst>
                <a:gd name="T0" fmla="*/ 0 w 92"/>
                <a:gd name="T1" fmla="*/ 0 h 5560"/>
                <a:gd name="T2" fmla="*/ 0 w 92"/>
                <a:gd name="T3" fmla="*/ 0 h 5560"/>
                <a:gd name="T4" fmla="*/ 0 w 92"/>
                <a:gd name="T5" fmla="*/ 0 h 5560"/>
                <a:gd name="T6" fmla="*/ 0 w 92"/>
                <a:gd name="T7" fmla="*/ 0 h 5560"/>
                <a:gd name="T8" fmla="*/ 0 w 92"/>
                <a:gd name="T9" fmla="*/ 0 h 5560"/>
                <a:gd name="T10" fmla="*/ 0 w 92"/>
                <a:gd name="T11" fmla="*/ 0 h 5560"/>
                <a:gd name="T12" fmla="*/ 0 w 92"/>
                <a:gd name="T13" fmla="*/ 0 h 5560"/>
                <a:gd name="T14" fmla="*/ 0 w 92"/>
                <a:gd name="T15" fmla="*/ 0 h 5560"/>
                <a:gd name="T16" fmla="*/ 0 w 92"/>
                <a:gd name="T17" fmla="*/ 0 h 5560"/>
                <a:gd name="T18" fmla="*/ 0 w 92"/>
                <a:gd name="T19" fmla="*/ 0 h 55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5560"/>
                <a:gd name="T32" fmla="*/ 92 w 92"/>
                <a:gd name="T33" fmla="*/ 5560 h 55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5560">
                  <a:moveTo>
                    <a:pt x="47" y="5560"/>
                  </a:moveTo>
                  <a:lnTo>
                    <a:pt x="92" y="5509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5509"/>
                  </a:lnTo>
                  <a:lnTo>
                    <a:pt x="47" y="5458"/>
                  </a:lnTo>
                  <a:lnTo>
                    <a:pt x="47" y="5560"/>
                  </a:lnTo>
                  <a:lnTo>
                    <a:pt x="92" y="5560"/>
                  </a:lnTo>
                  <a:lnTo>
                    <a:pt x="92" y="5509"/>
                  </a:lnTo>
                  <a:lnTo>
                    <a:pt x="47" y="55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9" name="Freeform 22"/>
            <p:cNvSpPr>
              <a:spLocks/>
            </p:cNvSpPr>
            <p:nvPr/>
          </p:nvSpPr>
          <p:spPr bwMode="auto">
            <a:xfrm>
              <a:off x="3853" y="3718"/>
              <a:ext cx="1445" cy="15"/>
            </a:xfrm>
            <a:custGeom>
              <a:avLst/>
              <a:gdLst>
                <a:gd name="T0" fmla="*/ 0 w 8674"/>
                <a:gd name="T1" fmla="*/ 0 h 102"/>
                <a:gd name="T2" fmla="*/ 0 w 8674"/>
                <a:gd name="T3" fmla="*/ 0 h 102"/>
                <a:gd name="T4" fmla="*/ 1 w 8674"/>
                <a:gd name="T5" fmla="*/ 0 h 102"/>
                <a:gd name="T6" fmla="*/ 1 w 8674"/>
                <a:gd name="T7" fmla="*/ 0 h 102"/>
                <a:gd name="T8" fmla="*/ 0 w 8674"/>
                <a:gd name="T9" fmla="*/ 0 h 102"/>
                <a:gd name="T10" fmla="*/ 0 w 8674"/>
                <a:gd name="T11" fmla="*/ 0 h 102"/>
                <a:gd name="T12" fmla="*/ 0 w 8674"/>
                <a:gd name="T13" fmla="*/ 0 h 102"/>
                <a:gd name="T14" fmla="*/ 0 w 8674"/>
                <a:gd name="T15" fmla="*/ 0 h 102"/>
                <a:gd name="T16" fmla="*/ 0 w 8674"/>
                <a:gd name="T17" fmla="*/ 0 h 102"/>
                <a:gd name="T18" fmla="*/ 0 w 8674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674"/>
                <a:gd name="T31" fmla="*/ 0 h 102"/>
                <a:gd name="T32" fmla="*/ 8674 w 8674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674" h="102">
                  <a:moveTo>
                    <a:pt x="0" y="51"/>
                  </a:moveTo>
                  <a:lnTo>
                    <a:pt x="45" y="102"/>
                  </a:lnTo>
                  <a:lnTo>
                    <a:pt x="8674" y="102"/>
                  </a:lnTo>
                  <a:lnTo>
                    <a:pt x="8674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0" name="Freeform 23"/>
            <p:cNvSpPr>
              <a:spLocks/>
            </p:cNvSpPr>
            <p:nvPr/>
          </p:nvSpPr>
          <p:spPr bwMode="auto">
            <a:xfrm>
              <a:off x="3853" y="2931"/>
              <a:ext cx="15" cy="795"/>
            </a:xfrm>
            <a:custGeom>
              <a:avLst/>
              <a:gdLst>
                <a:gd name="T0" fmla="*/ 0 w 91"/>
                <a:gd name="T1" fmla="*/ 0 h 5561"/>
                <a:gd name="T2" fmla="*/ 0 w 91"/>
                <a:gd name="T3" fmla="*/ 0 h 5561"/>
                <a:gd name="T4" fmla="*/ 0 w 91"/>
                <a:gd name="T5" fmla="*/ 0 h 5561"/>
                <a:gd name="T6" fmla="*/ 0 w 91"/>
                <a:gd name="T7" fmla="*/ 0 h 5561"/>
                <a:gd name="T8" fmla="*/ 0 w 91"/>
                <a:gd name="T9" fmla="*/ 0 h 5561"/>
                <a:gd name="T10" fmla="*/ 0 w 91"/>
                <a:gd name="T11" fmla="*/ 0 h 5561"/>
                <a:gd name="T12" fmla="*/ 0 w 91"/>
                <a:gd name="T13" fmla="*/ 0 h 5561"/>
                <a:gd name="T14" fmla="*/ 0 w 91"/>
                <a:gd name="T15" fmla="*/ 0 h 5561"/>
                <a:gd name="T16" fmla="*/ 0 w 91"/>
                <a:gd name="T17" fmla="*/ 0 h 5561"/>
                <a:gd name="T18" fmla="*/ 0 w 91"/>
                <a:gd name="T19" fmla="*/ 0 h 55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5561"/>
                <a:gd name="T32" fmla="*/ 91 w 91"/>
                <a:gd name="T33" fmla="*/ 5561 h 55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5561">
                  <a:moveTo>
                    <a:pt x="45" y="0"/>
                  </a:moveTo>
                  <a:lnTo>
                    <a:pt x="0" y="52"/>
                  </a:lnTo>
                  <a:lnTo>
                    <a:pt x="0" y="5561"/>
                  </a:lnTo>
                  <a:lnTo>
                    <a:pt x="91" y="5561"/>
                  </a:lnTo>
                  <a:lnTo>
                    <a:pt x="91" y="52"/>
                  </a:lnTo>
                  <a:lnTo>
                    <a:pt x="45" y="103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1" name="Rectangle 24"/>
            <p:cNvSpPr>
              <a:spLocks noChangeArrowheads="1"/>
            </p:cNvSpPr>
            <p:nvPr/>
          </p:nvSpPr>
          <p:spPr bwMode="auto">
            <a:xfrm>
              <a:off x="3860" y="3529"/>
              <a:ext cx="206" cy="197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282" name="Freeform 25"/>
            <p:cNvSpPr>
              <a:spLocks/>
            </p:cNvSpPr>
            <p:nvPr/>
          </p:nvSpPr>
          <p:spPr bwMode="auto">
            <a:xfrm>
              <a:off x="3860" y="3522"/>
              <a:ext cx="213" cy="14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279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8" y="51"/>
                  </a:lnTo>
                  <a:lnTo>
                    <a:pt x="1279" y="51"/>
                  </a:lnTo>
                  <a:lnTo>
                    <a:pt x="1279" y="0"/>
                  </a:lnTo>
                  <a:lnTo>
                    <a:pt x="1233" y="0"/>
                  </a:lnTo>
                  <a:lnTo>
                    <a:pt x="1279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3" name="Freeform 26"/>
            <p:cNvSpPr>
              <a:spLocks/>
            </p:cNvSpPr>
            <p:nvPr/>
          </p:nvSpPr>
          <p:spPr bwMode="auto">
            <a:xfrm>
              <a:off x="4058" y="3529"/>
              <a:ext cx="15" cy="204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1429"/>
                  </a:moveTo>
                  <a:lnTo>
                    <a:pt x="91" y="137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1378"/>
                  </a:lnTo>
                  <a:lnTo>
                    <a:pt x="45" y="1327"/>
                  </a:lnTo>
                  <a:lnTo>
                    <a:pt x="45" y="1429"/>
                  </a:lnTo>
                  <a:lnTo>
                    <a:pt x="91" y="1429"/>
                  </a:lnTo>
                  <a:lnTo>
                    <a:pt x="91" y="1378"/>
                  </a:lnTo>
                  <a:lnTo>
                    <a:pt x="45" y="14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4" name="Freeform 27"/>
            <p:cNvSpPr>
              <a:spLocks/>
            </p:cNvSpPr>
            <p:nvPr/>
          </p:nvSpPr>
          <p:spPr bwMode="auto">
            <a:xfrm>
              <a:off x="3853" y="3718"/>
              <a:ext cx="213" cy="1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5" name="Freeform 28"/>
            <p:cNvSpPr>
              <a:spLocks/>
            </p:cNvSpPr>
            <p:nvPr/>
          </p:nvSpPr>
          <p:spPr bwMode="auto">
            <a:xfrm>
              <a:off x="3853" y="3522"/>
              <a:ext cx="15" cy="204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0"/>
                  </a:moveTo>
                  <a:lnTo>
                    <a:pt x="0" y="51"/>
                  </a:lnTo>
                  <a:lnTo>
                    <a:pt x="0" y="1429"/>
                  </a:lnTo>
                  <a:lnTo>
                    <a:pt x="91" y="1429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6" name="Rectangle 29"/>
            <p:cNvSpPr>
              <a:spLocks noChangeArrowheads="1"/>
            </p:cNvSpPr>
            <p:nvPr/>
          </p:nvSpPr>
          <p:spPr bwMode="auto">
            <a:xfrm>
              <a:off x="4066" y="3135"/>
              <a:ext cx="205" cy="591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287" name="Freeform 30"/>
            <p:cNvSpPr>
              <a:spLocks/>
            </p:cNvSpPr>
            <p:nvPr/>
          </p:nvSpPr>
          <p:spPr bwMode="auto">
            <a:xfrm>
              <a:off x="4066" y="3128"/>
              <a:ext cx="213" cy="1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1278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6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3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8" name="Freeform 31"/>
            <p:cNvSpPr>
              <a:spLocks/>
            </p:cNvSpPr>
            <p:nvPr/>
          </p:nvSpPr>
          <p:spPr bwMode="auto">
            <a:xfrm>
              <a:off x="4264" y="3135"/>
              <a:ext cx="15" cy="598"/>
            </a:xfrm>
            <a:custGeom>
              <a:avLst/>
              <a:gdLst>
                <a:gd name="T0" fmla="*/ 0 w 92"/>
                <a:gd name="T1" fmla="*/ 0 h 4184"/>
                <a:gd name="T2" fmla="*/ 0 w 92"/>
                <a:gd name="T3" fmla="*/ 0 h 4184"/>
                <a:gd name="T4" fmla="*/ 0 w 92"/>
                <a:gd name="T5" fmla="*/ 0 h 4184"/>
                <a:gd name="T6" fmla="*/ 0 w 92"/>
                <a:gd name="T7" fmla="*/ 0 h 4184"/>
                <a:gd name="T8" fmla="*/ 0 w 92"/>
                <a:gd name="T9" fmla="*/ 0 h 4184"/>
                <a:gd name="T10" fmla="*/ 0 w 92"/>
                <a:gd name="T11" fmla="*/ 0 h 4184"/>
                <a:gd name="T12" fmla="*/ 0 w 92"/>
                <a:gd name="T13" fmla="*/ 0 h 4184"/>
                <a:gd name="T14" fmla="*/ 0 w 92"/>
                <a:gd name="T15" fmla="*/ 0 h 4184"/>
                <a:gd name="T16" fmla="*/ 0 w 92"/>
                <a:gd name="T17" fmla="*/ 0 h 4184"/>
                <a:gd name="T18" fmla="*/ 0 w 92"/>
                <a:gd name="T19" fmla="*/ 0 h 41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4184"/>
                <a:gd name="T32" fmla="*/ 92 w 92"/>
                <a:gd name="T33" fmla="*/ 4184 h 41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4184">
                  <a:moveTo>
                    <a:pt x="47" y="4184"/>
                  </a:moveTo>
                  <a:lnTo>
                    <a:pt x="92" y="4133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4133"/>
                  </a:lnTo>
                  <a:lnTo>
                    <a:pt x="47" y="4082"/>
                  </a:lnTo>
                  <a:lnTo>
                    <a:pt x="47" y="4184"/>
                  </a:lnTo>
                  <a:lnTo>
                    <a:pt x="92" y="4184"/>
                  </a:lnTo>
                  <a:lnTo>
                    <a:pt x="92" y="4133"/>
                  </a:lnTo>
                  <a:lnTo>
                    <a:pt x="47" y="418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89" name="Freeform 32"/>
            <p:cNvSpPr>
              <a:spLocks/>
            </p:cNvSpPr>
            <p:nvPr/>
          </p:nvSpPr>
          <p:spPr bwMode="auto">
            <a:xfrm>
              <a:off x="4058" y="3718"/>
              <a:ext cx="213" cy="1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0" name="Freeform 33"/>
            <p:cNvSpPr>
              <a:spLocks/>
            </p:cNvSpPr>
            <p:nvPr/>
          </p:nvSpPr>
          <p:spPr bwMode="auto">
            <a:xfrm>
              <a:off x="4058" y="3128"/>
              <a:ext cx="15" cy="598"/>
            </a:xfrm>
            <a:custGeom>
              <a:avLst/>
              <a:gdLst>
                <a:gd name="T0" fmla="*/ 0 w 91"/>
                <a:gd name="T1" fmla="*/ 0 h 4184"/>
                <a:gd name="T2" fmla="*/ 0 w 91"/>
                <a:gd name="T3" fmla="*/ 0 h 4184"/>
                <a:gd name="T4" fmla="*/ 0 w 91"/>
                <a:gd name="T5" fmla="*/ 0 h 4184"/>
                <a:gd name="T6" fmla="*/ 0 w 91"/>
                <a:gd name="T7" fmla="*/ 0 h 4184"/>
                <a:gd name="T8" fmla="*/ 0 w 91"/>
                <a:gd name="T9" fmla="*/ 0 h 4184"/>
                <a:gd name="T10" fmla="*/ 0 w 91"/>
                <a:gd name="T11" fmla="*/ 0 h 4184"/>
                <a:gd name="T12" fmla="*/ 0 w 91"/>
                <a:gd name="T13" fmla="*/ 0 h 4184"/>
                <a:gd name="T14" fmla="*/ 0 w 91"/>
                <a:gd name="T15" fmla="*/ 0 h 4184"/>
                <a:gd name="T16" fmla="*/ 0 w 91"/>
                <a:gd name="T17" fmla="*/ 0 h 4184"/>
                <a:gd name="T18" fmla="*/ 0 w 91"/>
                <a:gd name="T19" fmla="*/ 0 h 41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4184"/>
                <a:gd name="T32" fmla="*/ 91 w 91"/>
                <a:gd name="T33" fmla="*/ 4184 h 41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4184">
                  <a:moveTo>
                    <a:pt x="45" y="0"/>
                  </a:moveTo>
                  <a:lnTo>
                    <a:pt x="0" y="51"/>
                  </a:lnTo>
                  <a:lnTo>
                    <a:pt x="0" y="4184"/>
                  </a:lnTo>
                  <a:lnTo>
                    <a:pt x="91" y="4184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1" name="Rectangle 34"/>
            <p:cNvSpPr>
              <a:spLocks noChangeArrowheads="1"/>
            </p:cNvSpPr>
            <p:nvPr/>
          </p:nvSpPr>
          <p:spPr bwMode="auto">
            <a:xfrm>
              <a:off x="4271" y="3332"/>
              <a:ext cx="206" cy="394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292" name="Freeform 35"/>
            <p:cNvSpPr>
              <a:spLocks/>
            </p:cNvSpPr>
            <p:nvPr/>
          </p:nvSpPr>
          <p:spPr bwMode="auto">
            <a:xfrm>
              <a:off x="4264" y="3325"/>
              <a:ext cx="213" cy="14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92" y="51"/>
                  </a:moveTo>
                  <a:lnTo>
                    <a:pt x="47" y="102"/>
                  </a:lnTo>
                  <a:lnTo>
                    <a:pt x="1279" y="102"/>
                  </a:lnTo>
                  <a:lnTo>
                    <a:pt x="1279" y="0"/>
                  </a:lnTo>
                  <a:lnTo>
                    <a:pt x="47" y="0"/>
                  </a:lnTo>
                  <a:lnTo>
                    <a:pt x="0" y="5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92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3" name="Freeform 36"/>
            <p:cNvSpPr>
              <a:spLocks/>
            </p:cNvSpPr>
            <p:nvPr/>
          </p:nvSpPr>
          <p:spPr bwMode="auto">
            <a:xfrm>
              <a:off x="4264" y="3332"/>
              <a:ext cx="15" cy="401"/>
            </a:xfrm>
            <a:custGeom>
              <a:avLst/>
              <a:gdLst>
                <a:gd name="T0" fmla="*/ 0 w 92"/>
                <a:gd name="T1" fmla="*/ 0 h 2806"/>
                <a:gd name="T2" fmla="*/ 0 w 92"/>
                <a:gd name="T3" fmla="*/ 0 h 2806"/>
                <a:gd name="T4" fmla="*/ 0 w 92"/>
                <a:gd name="T5" fmla="*/ 0 h 2806"/>
                <a:gd name="T6" fmla="*/ 0 w 92"/>
                <a:gd name="T7" fmla="*/ 0 h 2806"/>
                <a:gd name="T8" fmla="*/ 0 w 92"/>
                <a:gd name="T9" fmla="*/ 0 h 2806"/>
                <a:gd name="T10" fmla="*/ 0 w 92"/>
                <a:gd name="T11" fmla="*/ 0 h 2806"/>
                <a:gd name="T12" fmla="*/ 0 w 92"/>
                <a:gd name="T13" fmla="*/ 0 h 2806"/>
                <a:gd name="T14" fmla="*/ 0 w 92"/>
                <a:gd name="T15" fmla="*/ 0 h 2806"/>
                <a:gd name="T16" fmla="*/ 0 w 92"/>
                <a:gd name="T17" fmla="*/ 0 h 2806"/>
                <a:gd name="T18" fmla="*/ 0 w 92"/>
                <a:gd name="T19" fmla="*/ 0 h 2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2806"/>
                <a:gd name="T32" fmla="*/ 92 w 92"/>
                <a:gd name="T33" fmla="*/ 2806 h 2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2806">
                  <a:moveTo>
                    <a:pt x="47" y="2704"/>
                  </a:moveTo>
                  <a:lnTo>
                    <a:pt x="92" y="2755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2755"/>
                  </a:lnTo>
                  <a:lnTo>
                    <a:pt x="47" y="2806"/>
                  </a:lnTo>
                  <a:lnTo>
                    <a:pt x="0" y="2755"/>
                  </a:lnTo>
                  <a:lnTo>
                    <a:pt x="0" y="2806"/>
                  </a:lnTo>
                  <a:lnTo>
                    <a:pt x="47" y="2806"/>
                  </a:lnTo>
                  <a:lnTo>
                    <a:pt x="47" y="27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4" name="Freeform 37"/>
            <p:cNvSpPr>
              <a:spLocks/>
            </p:cNvSpPr>
            <p:nvPr/>
          </p:nvSpPr>
          <p:spPr bwMode="auto">
            <a:xfrm>
              <a:off x="4271" y="3718"/>
              <a:ext cx="213" cy="15"/>
            </a:xfrm>
            <a:custGeom>
              <a:avLst/>
              <a:gdLst>
                <a:gd name="T0" fmla="*/ 0 w 1277"/>
                <a:gd name="T1" fmla="*/ 0 h 102"/>
                <a:gd name="T2" fmla="*/ 0 w 1277"/>
                <a:gd name="T3" fmla="*/ 0 h 102"/>
                <a:gd name="T4" fmla="*/ 0 w 1277"/>
                <a:gd name="T5" fmla="*/ 0 h 102"/>
                <a:gd name="T6" fmla="*/ 0 w 1277"/>
                <a:gd name="T7" fmla="*/ 0 h 102"/>
                <a:gd name="T8" fmla="*/ 0 w 1277"/>
                <a:gd name="T9" fmla="*/ 0 h 102"/>
                <a:gd name="T10" fmla="*/ 0 w 1277"/>
                <a:gd name="T11" fmla="*/ 0 h 102"/>
                <a:gd name="T12" fmla="*/ 0 w 1277"/>
                <a:gd name="T13" fmla="*/ 0 h 102"/>
                <a:gd name="T14" fmla="*/ 0 w 1277"/>
                <a:gd name="T15" fmla="*/ 0 h 102"/>
                <a:gd name="T16" fmla="*/ 0 w 1277"/>
                <a:gd name="T17" fmla="*/ 0 h 102"/>
                <a:gd name="T18" fmla="*/ 0 w 1277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7"/>
                <a:gd name="T31" fmla="*/ 0 h 102"/>
                <a:gd name="T32" fmla="*/ 1277 w 1277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7" h="102">
                  <a:moveTo>
                    <a:pt x="1186" y="51"/>
                  </a:moveTo>
                  <a:lnTo>
                    <a:pt x="1232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2" y="102"/>
                  </a:lnTo>
                  <a:lnTo>
                    <a:pt x="1277" y="51"/>
                  </a:lnTo>
                  <a:lnTo>
                    <a:pt x="1232" y="102"/>
                  </a:lnTo>
                  <a:lnTo>
                    <a:pt x="1277" y="102"/>
                  </a:lnTo>
                  <a:lnTo>
                    <a:pt x="1277" y="51"/>
                  </a:lnTo>
                  <a:lnTo>
                    <a:pt x="1186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5" name="Freeform 38"/>
            <p:cNvSpPr>
              <a:spLocks/>
            </p:cNvSpPr>
            <p:nvPr/>
          </p:nvSpPr>
          <p:spPr bwMode="auto">
            <a:xfrm>
              <a:off x="4469" y="3325"/>
              <a:ext cx="15" cy="401"/>
            </a:xfrm>
            <a:custGeom>
              <a:avLst/>
              <a:gdLst>
                <a:gd name="T0" fmla="*/ 0 w 91"/>
                <a:gd name="T1" fmla="*/ 0 h 2806"/>
                <a:gd name="T2" fmla="*/ 0 w 91"/>
                <a:gd name="T3" fmla="*/ 0 h 2806"/>
                <a:gd name="T4" fmla="*/ 0 w 91"/>
                <a:gd name="T5" fmla="*/ 0 h 2806"/>
                <a:gd name="T6" fmla="*/ 0 w 91"/>
                <a:gd name="T7" fmla="*/ 0 h 2806"/>
                <a:gd name="T8" fmla="*/ 0 w 91"/>
                <a:gd name="T9" fmla="*/ 0 h 2806"/>
                <a:gd name="T10" fmla="*/ 0 w 91"/>
                <a:gd name="T11" fmla="*/ 0 h 2806"/>
                <a:gd name="T12" fmla="*/ 0 w 91"/>
                <a:gd name="T13" fmla="*/ 0 h 2806"/>
                <a:gd name="T14" fmla="*/ 0 w 91"/>
                <a:gd name="T15" fmla="*/ 0 h 2806"/>
                <a:gd name="T16" fmla="*/ 0 w 91"/>
                <a:gd name="T17" fmla="*/ 0 h 2806"/>
                <a:gd name="T18" fmla="*/ 0 w 91"/>
                <a:gd name="T19" fmla="*/ 0 h 2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2806"/>
                <a:gd name="T32" fmla="*/ 91 w 91"/>
                <a:gd name="T33" fmla="*/ 2806 h 2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2806">
                  <a:moveTo>
                    <a:pt x="46" y="102"/>
                  </a:moveTo>
                  <a:lnTo>
                    <a:pt x="0" y="51"/>
                  </a:lnTo>
                  <a:lnTo>
                    <a:pt x="0" y="2806"/>
                  </a:lnTo>
                  <a:lnTo>
                    <a:pt x="91" y="2806"/>
                  </a:lnTo>
                  <a:lnTo>
                    <a:pt x="91" y="51"/>
                  </a:lnTo>
                  <a:lnTo>
                    <a:pt x="46" y="0"/>
                  </a:lnTo>
                  <a:lnTo>
                    <a:pt x="91" y="51"/>
                  </a:lnTo>
                  <a:lnTo>
                    <a:pt x="91" y="0"/>
                  </a:lnTo>
                  <a:lnTo>
                    <a:pt x="46" y="0"/>
                  </a:lnTo>
                  <a:lnTo>
                    <a:pt x="46" y="1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6" name="Rectangle 39"/>
            <p:cNvSpPr>
              <a:spLocks noChangeArrowheads="1"/>
            </p:cNvSpPr>
            <p:nvPr/>
          </p:nvSpPr>
          <p:spPr bwMode="auto">
            <a:xfrm>
              <a:off x="4477" y="3595"/>
              <a:ext cx="205" cy="131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297" name="Freeform 40"/>
            <p:cNvSpPr>
              <a:spLocks/>
            </p:cNvSpPr>
            <p:nvPr/>
          </p:nvSpPr>
          <p:spPr bwMode="auto">
            <a:xfrm>
              <a:off x="4477" y="3587"/>
              <a:ext cx="213" cy="15"/>
            </a:xfrm>
            <a:custGeom>
              <a:avLst/>
              <a:gdLst>
                <a:gd name="T0" fmla="*/ 0 w 1278"/>
                <a:gd name="T1" fmla="*/ 0 h 101"/>
                <a:gd name="T2" fmla="*/ 0 w 1278"/>
                <a:gd name="T3" fmla="*/ 0 h 101"/>
                <a:gd name="T4" fmla="*/ 0 w 1278"/>
                <a:gd name="T5" fmla="*/ 0 h 101"/>
                <a:gd name="T6" fmla="*/ 0 w 1278"/>
                <a:gd name="T7" fmla="*/ 0 h 101"/>
                <a:gd name="T8" fmla="*/ 0 w 1278"/>
                <a:gd name="T9" fmla="*/ 0 h 101"/>
                <a:gd name="T10" fmla="*/ 0 w 1278"/>
                <a:gd name="T11" fmla="*/ 0 h 101"/>
                <a:gd name="T12" fmla="*/ 0 w 1278"/>
                <a:gd name="T13" fmla="*/ 0 h 101"/>
                <a:gd name="T14" fmla="*/ 0 w 1278"/>
                <a:gd name="T15" fmla="*/ 0 h 101"/>
                <a:gd name="T16" fmla="*/ 0 w 1278"/>
                <a:gd name="T17" fmla="*/ 0 h 101"/>
                <a:gd name="T18" fmla="*/ 0 w 1278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1"/>
                <a:gd name="T32" fmla="*/ 1278 w 1278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1">
                  <a:moveTo>
                    <a:pt x="1278" y="51"/>
                  </a:moveTo>
                  <a:lnTo>
                    <a:pt x="123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232" y="101"/>
                  </a:lnTo>
                  <a:lnTo>
                    <a:pt x="1187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2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8" name="Freeform 41"/>
            <p:cNvSpPr>
              <a:spLocks/>
            </p:cNvSpPr>
            <p:nvPr/>
          </p:nvSpPr>
          <p:spPr bwMode="auto">
            <a:xfrm>
              <a:off x="4674" y="3595"/>
              <a:ext cx="16" cy="138"/>
            </a:xfrm>
            <a:custGeom>
              <a:avLst/>
              <a:gdLst>
                <a:gd name="T0" fmla="*/ 0 w 91"/>
                <a:gd name="T1" fmla="*/ 0 h 969"/>
                <a:gd name="T2" fmla="*/ 0 w 91"/>
                <a:gd name="T3" fmla="*/ 0 h 969"/>
                <a:gd name="T4" fmla="*/ 0 w 91"/>
                <a:gd name="T5" fmla="*/ 0 h 969"/>
                <a:gd name="T6" fmla="*/ 0 w 91"/>
                <a:gd name="T7" fmla="*/ 0 h 969"/>
                <a:gd name="T8" fmla="*/ 0 w 91"/>
                <a:gd name="T9" fmla="*/ 0 h 969"/>
                <a:gd name="T10" fmla="*/ 0 w 91"/>
                <a:gd name="T11" fmla="*/ 0 h 969"/>
                <a:gd name="T12" fmla="*/ 0 w 91"/>
                <a:gd name="T13" fmla="*/ 0 h 969"/>
                <a:gd name="T14" fmla="*/ 0 w 91"/>
                <a:gd name="T15" fmla="*/ 0 h 969"/>
                <a:gd name="T16" fmla="*/ 0 w 91"/>
                <a:gd name="T17" fmla="*/ 0 h 969"/>
                <a:gd name="T18" fmla="*/ 0 w 91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969"/>
                <a:gd name="T32" fmla="*/ 91 w 91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969">
                  <a:moveTo>
                    <a:pt x="45" y="969"/>
                  </a:moveTo>
                  <a:lnTo>
                    <a:pt x="91" y="91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918"/>
                  </a:lnTo>
                  <a:lnTo>
                    <a:pt x="45" y="867"/>
                  </a:lnTo>
                  <a:lnTo>
                    <a:pt x="45" y="969"/>
                  </a:lnTo>
                  <a:lnTo>
                    <a:pt x="91" y="969"/>
                  </a:lnTo>
                  <a:lnTo>
                    <a:pt x="91" y="918"/>
                  </a:lnTo>
                  <a:lnTo>
                    <a:pt x="45" y="96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99" name="Freeform 42"/>
            <p:cNvSpPr>
              <a:spLocks/>
            </p:cNvSpPr>
            <p:nvPr/>
          </p:nvSpPr>
          <p:spPr bwMode="auto">
            <a:xfrm>
              <a:off x="4469" y="3718"/>
              <a:ext cx="213" cy="1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6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6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6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0" name="Freeform 43"/>
            <p:cNvSpPr>
              <a:spLocks/>
            </p:cNvSpPr>
            <p:nvPr/>
          </p:nvSpPr>
          <p:spPr bwMode="auto">
            <a:xfrm>
              <a:off x="4469" y="3587"/>
              <a:ext cx="15" cy="139"/>
            </a:xfrm>
            <a:custGeom>
              <a:avLst/>
              <a:gdLst>
                <a:gd name="T0" fmla="*/ 0 w 91"/>
                <a:gd name="T1" fmla="*/ 0 h 969"/>
                <a:gd name="T2" fmla="*/ 0 w 91"/>
                <a:gd name="T3" fmla="*/ 0 h 969"/>
                <a:gd name="T4" fmla="*/ 0 w 91"/>
                <a:gd name="T5" fmla="*/ 0 h 969"/>
                <a:gd name="T6" fmla="*/ 0 w 91"/>
                <a:gd name="T7" fmla="*/ 0 h 969"/>
                <a:gd name="T8" fmla="*/ 0 w 91"/>
                <a:gd name="T9" fmla="*/ 0 h 969"/>
                <a:gd name="T10" fmla="*/ 0 w 91"/>
                <a:gd name="T11" fmla="*/ 0 h 969"/>
                <a:gd name="T12" fmla="*/ 0 w 91"/>
                <a:gd name="T13" fmla="*/ 0 h 969"/>
                <a:gd name="T14" fmla="*/ 0 w 91"/>
                <a:gd name="T15" fmla="*/ 0 h 969"/>
                <a:gd name="T16" fmla="*/ 0 w 91"/>
                <a:gd name="T17" fmla="*/ 0 h 969"/>
                <a:gd name="T18" fmla="*/ 0 w 91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969"/>
                <a:gd name="T32" fmla="*/ 91 w 91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969">
                  <a:moveTo>
                    <a:pt x="46" y="0"/>
                  </a:moveTo>
                  <a:lnTo>
                    <a:pt x="0" y="51"/>
                  </a:lnTo>
                  <a:lnTo>
                    <a:pt x="0" y="969"/>
                  </a:lnTo>
                  <a:lnTo>
                    <a:pt x="91" y="969"/>
                  </a:lnTo>
                  <a:lnTo>
                    <a:pt x="91" y="51"/>
                  </a:lnTo>
                  <a:lnTo>
                    <a:pt x="46" y="10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1" name="Rectangle 44"/>
            <p:cNvSpPr>
              <a:spLocks noChangeArrowheads="1"/>
            </p:cNvSpPr>
            <p:nvPr/>
          </p:nvSpPr>
          <p:spPr bwMode="auto">
            <a:xfrm>
              <a:off x="4682" y="3529"/>
              <a:ext cx="206" cy="197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302" name="Freeform 45"/>
            <p:cNvSpPr>
              <a:spLocks/>
            </p:cNvSpPr>
            <p:nvPr/>
          </p:nvSpPr>
          <p:spPr bwMode="auto">
            <a:xfrm>
              <a:off x="4682" y="3522"/>
              <a:ext cx="213" cy="14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279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8" y="51"/>
                  </a:lnTo>
                  <a:lnTo>
                    <a:pt x="1279" y="51"/>
                  </a:lnTo>
                  <a:lnTo>
                    <a:pt x="1279" y="0"/>
                  </a:lnTo>
                  <a:lnTo>
                    <a:pt x="1233" y="0"/>
                  </a:lnTo>
                  <a:lnTo>
                    <a:pt x="1279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3" name="Freeform 46"/>
            <p:cNvSpPr>
              <a:spLocks/>
            </p:cNvSpPr>
            <p:nvPr/>
          </p:nvSpPr>
          <p:spPr bwMode="auto">
            <a:xfrm>
              <a:off x="4880" y="3529"/>
              <a:ext cx="15" cy="204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1429"/>
                  </a:moveTo>
                  <a:lnTo>
                    <a:pt x="91" y="137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1378"/>
                  </a:lnTo>
                  <a:lnTo>
                    <a:pt x="45" y="1327"/>
                  </a:lnTo>
                  <a:lnTo>
                    <a:pt x="45" y="1429"/>
                  </a:lnTo>
                  <a:lnTo>
                    <a:pt x="91" y="1429"/>
                  </a:lnTo>
                  <a:lnTo>
                    <a:pt x="91" y="1378"/>
                  </a:lnTo>
                  <a:lnTo>
                    <a:pt x="45" y="14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4" name="Freeform 47"/>
            <p:cNvSpPr>
              <a:spLocks/>
            </p:cNvSpPr>
            <p:nvPr/>
          </p:nvSpPr>
          <p:spPr bwMode="auto">
            <a:xfrm>
              <a:off x="4674" y="3718"/>
              <a:ext cx="214" cy="1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5" name="Freeform 48"/>
            <p:cNvSpPr>
              <a:spLocks/>
            </p:cNvSpPr>
            <p:nvPr/>
          </p:nvSpPr>
          <p:spPr bwMode="auto">
            <a:xfrm>
              <a:off x="4674" y="3522"/>
              <a:ext cx="16" cy="204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0"/>
                  </a:moveTo>
                  <a:lnTo>
                    <a:pt x="0" y="51"/>
                  </a:lnTo>
                  <a:lnTo>
                    <a:pt x="0" y="1429"/>
                  </a:lnTo>
                  <a:lnTo>
                    <a:pt x="91" y="1429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6" name="Rectangle 49"/>
            <p:cNvSpPr>
              <a:spLocks noChangeArrowheads="1"/>
            </p:cNvSpPr>
            <p:nvPr/>
          </p:nvSpPr>
          <p:spPr bwMode="auto">
            <a:xfrm>
              <a:off x="4888" y="3660"/>
              <a:ext cx="205" cy="66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307" name="Freeform 50"/>
            <p:cNvSpPr>
              <a:spLocks/>
            </p:cNvSpPr>
            <p:nvPr/>
          </p:nvSpPr>
          <p:spPr bwMode="auto">
            <a:xfrm>
              <a:off x="4880" y="3653"/>
              <a:ext cx="213" cy="14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91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0" y="51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91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8" name="Freeform 51"/>
            <p:cNvSpPr>
              <a:spLocks/>
            </p:cNvSpPr>
            <p:nvPr/>
          </p:nvSpPr>
          <p:spPr bwMode="auto">
            <a:xfrm>
              <a:off x="4880" y="3660"/>
              <a:ext cx="15" cy="73"/>
            </a:xfrm>
            <a:custGeom>
              <a:avLst/>
              <a:gdLst>
                <a:gd name="T0" fmla="*/ 0 w 91"/>
                <a:gd name="T1" fmla="*/ 0 h 510"/>
                <a:gd name="T2" fmla="*/ 0 w 91"/>
                <a:gd name="T3" fmla="*/ 0 h 510"/>
                <a:gd name="T4" fmla="*/ 0 w 91"/>
                <a:gd name="T5" fmla="*/ 0 h 510"/>
                <a:gd name="T6" fmla="*/ 0 w 91"/>
                <a:gd name="T7" fmla="*/ 0 h 510"/>
                <a:gd name="T8" fmla="*/ 0 w 91"/>
                <a:gd name="T9" fmla="*/ 0 h 510"/>
                <a:gd name="T10" fmla="*/ 0 w 91"/>
                <a:gd name="T11" fmla="*/ 0 h 510"/>
                <a:gd name="T12" fmla="*/ 0 w 91"/>
                <a:gd name="T13" fmla="*/ 0 h 510"/>
                <a:gd name="T14" fmla="*/ 0 w 91"/>
                <a:gd name="T15" fmla="*/ 0 h 510"/>
                <a:gd name="T16" fmla="*/ 0 w 91"/>
                <a:gd name="T17" fmla="*/ 0 h 510"/>
                <a:gd name="T18" fmla="*/ 0 w 91"/>
                <a:gd name="T19" fmla="*/ 0 h 5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510"/>
                <a:gd name="T32" fmla="*/ 91 w 91"/>
                <a:gd name="T33" fmla="*/ 510 h 5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510">
                  <a:moveTo>
                    <a:pt x="45" y="408"/>
                  </a:moveTo>
                  <a:lnTo>
                    <a:pt x="91" y="459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459"/>
                  </a:lnTo>
                  <a:lnTo>
                    <a:pt x="45" y="510"/>
                  </a:lnTo>
                  <a:lnTo>
                    <a:pt x="0" y="459"/>
                  </a:lnTo>
                  <a:lnTo>
                    <a:pt x="0" y="510"/>
                  </a:lnTo>
                  <a:lnTo>
                    <a:pt x="45" y="510"/>
                  </a:lnTo>
                  <a:lnTo>
                    <a:pt x="45" y="40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09" name="Freeform 52"/>
            <p:cNvSpPr>
              <a:spLocks/>
            </p:cNvSpPr>
            <p:nvPr/>
          </p:nvSpPr>
          <p:spPr bwMode="auto">
            <a:xfrm>
              <a:off x="4888" y="3718"/>
              <a:ext cx="213" cy="15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187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279" y="51"/>
                  </a:lnTo>
                  <a:lnTo>
                    <a:pt x="1233" y="102"/>
                  </a:lnTo>
                  <a:lnTo>
                    <a:pt x="1279" y="102"/>
                  </a:lnTo>
                  <a:lnTo>
                    <a:pt x="1279" y="51"/>
                  </a:lnTo>
                  <a:lnTo>
                    <a:pt x="1187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0" name="Freeform 53"/>
            <p:cNvSpPr>
              <a:spLocks/>
            </p:cNvSpPr>
            <p:nvPr/>
          </p:nvSpPr>
          <p:spPr bwMode="auto">
            <a:xfrm>
              <a:off x="5085" y="3653"/>
              <a:ext cx="16" cy="73"/>
            </a:xfrm>
            <a:custGeom>
              <a:avLst/>
              <a:gdLst>
                <a:gd name="T0" fmla="*/ 0 w 92"/>
                <a:gd name="T1" fmla="*/ 0 h 510"/>
                <a:gd name="T2" fmla="*/ 0 w 92"/>
                <a:gd name="T3" fmla="*/ 0 h 510"/>
                <a:gd name="T4" fmla="*/ 0 w 92"/>
                <a:gd name="T5" fmla="*/ 0 h 510"/>
                <a:gd name="T6" fmla="*/ 0 w 92"/>
                <a:gd name="T7" fmla="*/ 0 h 510"/>
                <a:gd name="T8" fmla="*/ 0 w 92"/>
                <a:gd name="T9" fmla="*/ 0 h 510"/>
                <a:gd name="T10" fmla="*/ 0 w 92"/>
                <a:gd name="T11" fmla="*/ 0 h 510"/>
                <a:gd name="T12" fmla="*/ 0 w 92"/>
                <a:gd name="T13" fmla="*/ 0 h 510"/>
                <a:gd name="T14" fmla="*/ 0 w 92"/>
                <a:gd name="T15" fmla="*/ 0 h 510"/>
                <a:gd name="T16" fmla="*/ 0 w 92"/>
                <a:gd name="T17" fmla="*/ 0 h 510"/>
                <a:gd name="T18" fmla="*/ 0 w 92"/>
                <a:gd name="T19" fmla="*/ 0 h 5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510"/>
                <a:gd name="T32" fmla="*/ 92 w 92"/>
                <a:gd name="T33" fmla="*/ 510 h 5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510">
                  <a:moveTo>
                    <a:pt x="46" y="102"/>
                  </a:moveTo>
                  <a:lnTo>
                    <a:pt x="0" y="51"/>
                  </a:lnTo>
                  <a:lnTo>
                    <a:pt x="0" y="510"/>
                  </a:lnTo>
                  <a:lnTo>
                    <a:pt x="92" y="510"/>
                  </a:lnTo>
                  <a:lnTo>
                    <a:pt x="92" y="51"/>
                  </a:lnTo>
                  <a:lnTo>
                    <a:pt x="46" y="0"/>
                  </a:lnTo>
                  <a:lnTo>
                    <a:pt x="92" y="51"/>
                  </a:lnTo>
                  <a:lnTo>
                    <a:pt x="92" y="0"/>
                  </a:lnTo>
                  <a:lnTo>
                    <a:pt x="46" y="0"/>
                  </a:lnTo>
                  <a:lnTo>
                    <a:pt x="46" y="1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1" name="Rectangle 54"/>
            <p:cNvSpPr>
              <a:spLocks noChangeArrowheads="1"/>
            </p:cNvSpPr>
            <p:nvPr/>
          </p:nvSpPr>
          <p:spPr bwMode="auto">
            <a:xfrm>
              <a:off x="5093" y="3595"/>
              <a:ext cx="205" cy="131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53312" name="Freeform 55"/>
            <p:cNvSpPr>
              <a:spLocks/>
            </p:cNvSpPr>
            <p:nvPr/>
          </p:nvSpPr>
          <p:spPr bwMode="auto">
            <a:xfrm>
              <a:off x="5093" y="3587"/>
              <a:ext cx="213" cy="15"/>
            </a:xfrm>
            <a:custGeom>
              <a:avLst/>
              <a:gdLst>
                <a:gd name="T0" fmla="*/ 0 w 1278"/>
                <a:gd name="T1" fmla="*/ 0 h 101"/>
                <a:gd name="T2" fmla="*/ 0 w 1278"/>
                <a:gd name="T3" fmla="*/ 0 h 101"/>
                <a:gd name="T4" fmla="*/ 0 w 1278"/>
                <a:gd name="T5" fmla="*/ 0 h 101"/>
                <a:gd name="T6" fmla="*/ 0 w 1278"/>
                <a:gd name="T7" fmla="*/ 0 h 101"/>
                <a:gd name="T8" fmla="*/ 0 w 1278"/>
                <a:gd name="T9" fmla="*/ 0 h 101"/>
                <a:gd name="T10" fmla="*/ 0 w 1278"/>
                <a:gd name="T11" fmla="*/ 0 h 101"/>
                <a:gd name="T12" fmla="*/ 0 w 1278"/>
                <a:gd name="T13" fmla="*/ 0 h 101"/>
                <a:gd name="T14" fmla="*/ 0 w 1278"/>
                <a:gd name="T15" fmla="*/ 0 h 101"/>
                <a:gd name="T16" fmla="*/ 0 w 1278"/>
                <a:gd name="T17" fmla="*/ 0 h 101"/>
                <a:gd name="T18" fmla="*/ 0 w 1278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1"/>
                <a:gd name="T32" fmla="*/ 1278 w 1278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1">
                  <a:moveTo>
                    <a:pt x="1278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233" y="101"/>
                  </a:lnTo>
                  <a:lnTo>
                    <a:pt x="1186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3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3" name="Freeform 56"/>
            <p:cNvSpPr>
              <a:spLocks/>
            </p:cNvSpPr>
            <p:nvPr/>
          </p:nvSpPr>
          <p:spPr bwMode="auto">
            <a:xfrm>
              <a:off x="5291" y="3595"/>
              <a:ext cx="15" cy="138"/>
            </a:xfrm>
            <a:custGeom>
              <a:avLst/>
              <a:gdLst>
                <a:gd name="T0" fmla="*/ 0 w 92"/>
                <a:gd name="T1" fmla="*/ 0 h 969"/>
                <a:gd name="T2" fmla="*/ 0 w 92"/>
                <a:gd name="T3" fmla="*/ 0 h 969"/>
                <a:gd name="T4" fmla="*/ 0 w 92"/>
                <a:gd name="T5" fmla="*/ 0 h 969"/>
                <a:gd name="T6" fmla="*/ 0 w 92"/>
                <a:gd name="T7" fmla="*/ 0 h 969"/>
                <a:gd name="T8" fmla="*/ 0 w 92"/>
                <a:gd name="T9" fmla="*/ 0 h 969"/>
                <a:gd name="T10" fmla="*/ 0 w 92"/>
                <a:gd name="T11" fmla="*/ 0 h 969"/>
                <a:gd name="T12" fmla="*/ 0 w 92"/>
                <a:gd name="T13" fmla="*/ 0 h 969"/>
                <a:gd name="T14" fmla="*/ 0 w 92"/>
                <a:gd name="T15" fmla="*/ 0 h 969"/>
                <a:gd name="T16" fmla="*/ 0 w 92"/>
                <a:gd name="T17" fmla="*/ 0 h 969"/>
                <a:gd name="T18" fmla="*/ 0 w 92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969"/>
                <a:gd name="T32" fmla="*/ 92 w 92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969">
                  <a:moveTo>
                    <a:pt x="47" y="969"/>
                  </a:moveTo>
                  <a:lnTo>
                    <a:pt x="92" y="918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918"/>
                  </a:lnTo>
                  <a:lnTo>
                    <a:pt x="47" y="867"/>
                  </a:lnTo>
                  <a:lnTo>
                    <a:pt x="47" y="969"/>
                  </a:lnTo>
                  <a:lnTo>
                    <a:pt x="92" y="969"/>
                  </a:lnTo>
                  <a:lnTo>
                    <a:pt x="92" y="918"/>
                  </a:lnTo>
                  <a:lnTo>
                    <a:pt x="47" y="96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4" name="Freeform 57"/>
            <p:cNvSpPr>
              <a:spLocks/>
            </p:cNvSpPr>
            <p:nvPr/>
          </p:nvSpPr>
          <p:spPr bwMode="auto">
            <a:xfrm>
              <a:off x="5085" y="3718"/>
              <a:ext cx="213" cy="15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0" y="51"/>
                  </a:moveTo>
                  <a:lnTo>
                    <a:pt x="46" y="102"/>
                  </a:lnTo>
                  <a:lnTo>
                    <a:pt x="1279" y="102"/>
                  </a:lnTo>
                  <a:lnTo>
                    <a:pt x="1279" y="0"/>
                  </a:lnTo>
                  <a:lnTo>
                    <a:pt x="46" y="0"/>
                  </a:lnTo>
                  <a:lnTo>
                    <a:pt x="92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6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5" name="Freeform 58"/>
            <p:cNvSpPr>
              <a:spLocks/>
            </p:cNvSpPr>
            <p:nvPr/>
          </p:nvSpPr>
          <p:spPr bwMode="auto">
            <a:xfrm>
              <a:off x="5085" y="3587"/>
              <a:ext cx="16" cy="139"/>
            </a:xfrm>
            <a:custGeom>
              <a:avLst/>
              <a:gdLst>
                <a:gd name="T0" fmla="*/ 0 w 92"/>
                <a:gd name="T1" fmla="*/ 0 h 969"/>
                <a:gd name="T2" fmla="*/ 0 w 92"/>
                <a:gd name="T3" fmla="*/ 0 h 969"/>
                <a:gd name="T4" fmla="*/ 0 w 92"/>
                <a:gd name="T5" fmla="*/ 0 h 969"/>
                <a:gd name="T6" fmla="*/ 0 w 92"/>
                <a:gd name="T7" fmla="*/ 0 h 969"/>
                <a:gd name="T8" fmla="*/ 0 w 92"/>
                <a:gd name="T9" fmla="*/ 0 h 969"/>
                <a:gd name="T10" fmla="*/ 0 w 92"/>
                <a:gd name="T11" fmla="*/ 0 h 969"/>
                <a:gd name="T12" fmla="*/ 0 w 92"/>
                <a:gd name="T13" fmla="*/ 0 h 969"/>
                <a:gd name="T14" fmla="*/ 0 w 92"/>
                <a:gd name="T15" fmla="*/ 0 h 969"/>
                <a:gd name="T16" fmla="*/ 0 w 92"/>
                <a:gd name="T17" fmla="*/ 0 h 969"/>
                <a:gd name="T18" fmla="*/ 0 w 92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969"/>
                <a:gd name="T32" fmla="*/ 92 w 92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969">
                  <a:moveTo>
                    <a:pt x="46" y="0"/>
                  </a:moveTo>
                  <a:lnTo>
                    <a:pt x="0" y="51"/>
                  </a:lnTo>
                  <a:lnTo>
                    <a:pt x="0" y="969"/>
                  </a:lnTo>
                  <a:lnTo>
                    <a:pt x="92" y="969"/>
                  </a:lnTo>
                  <a:lnTo>
                    <a:pt x="92" y="51"/>
                  </a:lnTo>
                  <a:lnTo>
                    <a:pt x="46" y="10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16" name="Rectangle 59"/>
            <p:cNvSpPr>
              <a:spLocks noChangeArrowheads="1"/>
            </p:cNvSpPr>
            <p:nvPr/>
          </p:nvSpPr>
          <p:spPr bwMode="auto">
            <a:xfrm>
              <a:off x="3787" y="3785"/>
              <a:ext cx="9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AvantGarde Bk BT" pitchFamily="34" charset="0"/>
                </a:rPr>
                <a:t>0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53317" name="Rectangle 60"/>
            <p:cNvSpPr>
              <a:spLocks noChangeArrowheads="1"/>
            </p:cNvSpPr>
            <p:nvPr/>
          </p:nvSpPr>
          <p:spPr bwMode="auto">
            <a:xfrm>
              <a:off x="5230" y="3764"/>
              <a:ext cx="9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AvantGarde Bk BT" pitchFamily="34" charset="0"/>
                </a:rPr>
                <a:t>2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53318" name="Rectangle 61"/>
            <p:cNvSpPr>
              <a:spLocks noChangeArrowheads="1"/>
            </p:cNvSpPr>
            <p:nvPr/>
          </p:nvSpPr>
          <p:spPr bwMode="auto">
            <a:xfrm>
              <a:off x="5333" y="3746"/>
              <a:ext cx="9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p</a:t>
              </a:r>
              <a:endParaRPr lang="en-US">
                <a:latin typeface="Tahoma" pitchFamily="34" charset="0"/>
              </a:endParaRPr>
            </a:p>
          </p:txBody>
        </p:sp>
      </p:grpSp>
      <p:sp>
        <p:nvSpPr>
          <p:cNvPr id="3546174" name="Freeform 62"/>
          <p:cNvSpPr>
            <a:spLocks/>
          </p:cNvSpPr>
          <p:nvPr/>
        </p:nvSpPr>
        <p:spPr bwMode="auto">
          <a:xfrm>
            <a:off x="6608763" y="5991225"/>
            <a:ext cx="125412" cy="109538"/>
          </a:xfrm>
          <a:custGeom>
            <a:avLst/>
            <a:gdLst>
              <a:gd name="T0" fmla="*/ 2147483647 w 477"/>
              <a:gd name="T1" fmla="*/ 2147483647 h 485"/>
              <a:gd name="T2" fmla="*/ 2147483647 w 477"/>
              <a:gd name="T3" fmla="*/ 0 h 485"/>
              <a:gd name="T4" fmla="*/ 0 w 477"/>
              <a:gd name="T5" fmla="*/ 2147483647 h 485"/>
              <a:gd name="T6" fmla="*/ 2147483647 w 477"/>
              <a:gd name="T7" fmla="*/ 2147483647 h 485"/>
              <a:gd name="T8" fmla="*/ 2147483647 w 477"/>
              <a:gd name="T9" fmla="*/ 0 h 485"/>
              <a:gd name="T10" fmla="*/ 2147483647 w 477"/>
              <a:gd name="T11" fmla="*/ 2147483647 h 48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7"/>
              <a:gd name="T19" fmla="*/ 0 h 485"/>
              <a:gd name="T20" fmla="*/ 477 w 477"/>
              <a:gd name="T21" fmla="*/ 485 h 48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7" h="485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175" name="Freeform 63"/>
          <p:cNvSpPr>
            <a:spLocks/>
          </p:cNvSpPr>
          <p:nvPr/>
        </p:nvSpPr>
        <p:spPr bwMode="auto">
          <a:xfrm>
            <a:off x="6659563" y="6091238"/>
            <a:ext cx="23812" cy="176212"/>
          </a:xfrm>
          <a:custGeom>
            <a:avLst/>
            <a:gdLst>
              <a:gd name="T0" fmla="*/ 2147483647 w 92"/>
              <a:gd name="T1" fmla="*/ 2147483647 h 775"/>
              <a:gd name="T2" fmla="*/ 2147483647 w 92"/>
              <a:gd name="T3" fmla="*/ 2147483647 h 775"/>
              <a:gd name="T4" fmla="*/ 2147483647 w 92"/>
              <a:gd name="T5" fmla="*/ 0 h 775"/>
              <a:gd name="T6" fmla="*/ 0 w 92"/>
              <a:gd name="T7" fmla="*/ 0 h 775"/>
              <a:gd name="T8" fmla="*/ 0 w 92"/>
              <a:gd name="T9" fmla="*/ 2147483647 h 775"/>
              <a:gd name="T10" fmla="*/ 2147483647 w 92"/>
              <a:gd name="T11" fmla="*/ 2147483647 h 7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2"/>
              <a:gd name="T19" fmla="*/ 0 h 775"/>
              <a:gd name="T20" fmla="*/ 92 w 92"/>
              <a:gd name="T21" fmla="*/ 775 h 7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2" h="775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64"/>
          <p:cNvGrpSpPr>
            <a:grpSpLocks/>
          </p:cNvGrpSpPr>
          <p:nvPr/>
        </p:nvGrpSpPr>
        <p:grpSpPr bwMode="auto">
          <a:xfrm rot="-3389670">
            <a:off x="3437731" y="3626645"/>
            <a:ext cx="2625725" cy="4246562"/>
            <a:chOff x="3948" y="1525"/>
            <a:chExt cx="1654" cy="2585"/>
          </a:xfrm>
        </p:grpSpPr>
        <p:sp>
          <p:nvSpPr>
            <p:cNvPr id="53263" name="AutoShape 65"/>
            <p:cNvSpPr>
              <a:spLocks noChangeAspect="1" noChangeArrowheads="1" noTextEdit="1"/>
            </p:cNvSpPr>
            <p:nvPr/>
          </p:nvSpPr>
          <p:spPr bwMode="auto">
            <a:xfrm>
              <a:off x="3948" y="1525"/>
              <a:ext cx="1654" cy="2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4" name="Freeform 66"/>
            <p:cNvSpPr>
              <a:spLocks/>
            </p:cNvSpPr>
            <p:nvPr/>
          </p:nvSpPr>
          <p:spPr bwMode="auto">
            <a:xfrm>
              <a:off x="4035" y="1532"/>
              <a:ext cx="1438" cy="1378"/>
            </a:xfrm>
            <a:custGeom>
              <a:avLst/>
              <a:gdLst>
                <a:gd name="T0" fmla="*/ 1 w 8629"/>
                <a:gd name="T1" fmla="*/ 0 h 9641"/>
                <a:gd name="T2" fmla="*/ 1 w 8629"/>
                <a:gd name="T3" fmla="*/ 0 h 9641"/>
                <a:gd name="T4" fmla="*/ 1 w 8629"/>
                <a:gd name="T5" fmla="*/ 0 h 9641"/>
                <a:gd name="T6" fmla="*/ 1 w 8629"/>
                <a:gd name="T7" fmla="*/ 0 h 9641"/>
                <a:gd name="T8" fmla="*/ 1 w 8629"/>
                <a:gd name="T9" fmla="*/ 0 h 9641"/>
                <a:gd name="T10" fmla="*/ 1 w 8629"/>
                <a:gd name="T11" fmla="*/ 0 h 9641"/>
                <a:gd name="T12" fmla="*/ 1 w 8629"/>
                <a:gd name="T13" fmla="*/ 0 h 9641"/>
                <a:gd name="T14" fmla="*/ 1 w 8629"/>
                <a:gd name="T15" fmla="*/ 0 h 9641"/>
                <a:gd name="T16" fmla="*/ 1 w 8629"/>
                <a:gd name="T17" fmla="*/ 0 h 9641"/>
                <a:gd name="T18" fmla="*/ 1 w 8629"/>
                <a:gd name="T19" fmla="*/ 0 h 9641"/>
                <a:gd name="T20" fmla="*/ 1 w 8629"/>
                <a:gd name="T21" fmla="*/ 0 h 9641"/>
                <a:gd name="T22" fmla="*/ 1 w 8629"/>
                <a:gd name="T23" fmla="*/ 0 h 9641"/>
                <a:gd name="T24" fmla="*/ 1 w 8629"/>
                <a:gd name="T25" fmla="*/ 0 h 9641"/>
                <a:gd name="T26" fmla="*/ 1 w 8629"/>
                <a:gd name="T27" fmla="*/ 0 h 9641"/>
                <a:gd name="T28" fmla="*/ 1 w 8629"/>
                <a:gd name="T29" fmla="*/ 0 h 9641"/>
                <a:gd name="T30" fmla="*/ 1 w 8629"/>
                <a:gd name="T31" fmla="*/ 0 h 9641"/>
                <a:gd name="T32" fmla="*/ 1 w 8629"/>
                <a:gd name="T33" fmla="*/ 1 h 9641"/>
                <a:gd name="T34" fmla="*/ 1 w 8629"/>
                <a:gd name="T35" fmla="*/ 1 h 9641"/>
                <a:gd name="T36" fmla="*/ 1 w 8629"/>
                <a:gd name="T37" fmla="*/ 1 h 9641"/>
                <a:gd name="T38" fmla="*/ 1 w 8629"/>
                <a:gd name="T39" fmla="*/ 1 h 9641"/>
                <a:gd name="T40" fmla="*/ 1 w 8629"/>
                <a:gd name="T41" fmla="*/ 1 h 9641"/>
                <a:gd name="T42" fmla="*/ 0 w 8629"/>
                <a:gd name="T43" fmla="*/ 1 h 9641"/>
                <a:gd name="T44" fmla="*/ 0 w 8629"/>
                <a:gd name="T45" fmla="*/ 1 h 9641"/>
                <a:gd name="T46" fmla="*/ 0 w 8629"/>
                <a:gd name="T47" fmla="*/ 1 h 9641"/>
                <a:gd name="T48" fmla="*/ 0 w 8629"/>
                <a:gd name="T49" fmla="*/ 1 h 9641"/>
                <a:gd name="T50" fmla="*/ 0 w 8629"/>
                <a:gd name="T51" fmla="*/ 1 h 9641"/>
                <a:gd name="T52" fmla="*/ 0 w 8629"/>
                <a:gd name="T53" fmla="*/ 0 h 9641"/>
                <a:gd name="T54" fmla="*/ 0 w 8629"/>
                <a:gd name="T55" fmla="*/ 0 h 9641"/>
                <a:gd name="T56" fmla="*/ 0 w 8629"/>
                <a:gd name="T57" fmla="*/ 0 h 9641"/>
                <a:gd name="T58" fmla="*/ 0 w 8629"/>
                <a:gd name="T59" fmla="*/ 0 h 9641"/>
                <a:gd name="T60" fmla="*/ 0 w 8629"/>
                <a:gd name="T61" fmla="*/ 0 h 9641"/>
                <a:gd name="T62" fmla="*/ 0 w 8629"/>
                <a:gd name="T63" fmla="*/ 0 h 9641"/>
                <a:gd name="T64" fmla="*/ 0 w 8629"/>
                <a:gd name="T65" fmla="*/ 0 h 9641"/>
                <a:gd name="T66" fmla="*/ 0 w 8629"/>
                <a:gd name="T67" fmla="*/ 0 h 9641"/>
                <a:gd name="T68" fmla="*/ 0 w 8629"/>
                <a:gd name="T69" fmla="*/ 0 h 9641"/>
                <a:gd name="T70" fmla="*/ 0 w 8629"/>
                <a:gd name="T71" fmla="*/ 0 h 9641"/>
                <a:gd name="T72" fmla="*/ 0 w 8629"/>
                <a:gd name="T73" fmla="*/ 0 h 9641"/>
                <a:gd name="T74" fmla="*/ 0 w 8629"/>
                <a:gd name="T75" fmla="*/ 0 h 9641"/>
                <a:gd name="T76" fmla="*/ 0 w 8629"/>
                <a:gd name="T77" fmla="*/ 0 h 9641"/>
                <a:gd name="T78" fmla="*/ 0 w 8629"/>
                <a:gd name="T79" fmla="*/ 0 h 9641"/>
                <a:gd name="T80" fmla="*/ 0 w 8629"/>
                <a:gd name="T81" fmla="*/ 0 h 9641"/>
                <a:gd name="T82" fmla="*/ 0 w 8629"/>
                <a:gd name="T83" fmla="*/ 0 h 9641"/>
                <a:gd name="T84" fmla="*/ 0 w 8629"/>
                <a:gd name="T85" fmla="*/ 0 h 964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629"/>
                <a:gd name="T130" fmla="*/ 0 h 9641"/>
                <a:gd name="T131" fmla="*/ 8629 w 8629"/>
                <a:gd name="T132" fmla="*/ 9641 h 964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629" h="9641">
                  <a:moveTo>
                    <a:pt x="4314" y="0"/>
                  </a:moveTo>
                  <a:lnTo>
                    <a:pt x="4536" y="7"/>
                  </a:lnTo>
                  <a:lnTo>
                    <a:pt x="4754" y="25"/>
                  </a:lnTo>
                  <a:lnTo>
                    <a:pt x="4970" y="55"/>
                  </a:lnTo>
                  <a:lnTo>
                    <a:pt x="5182" y="98"/>
                  </a:lnTo>
                  <a:lnTo>
                    <a:pt x="5390" y="153"/>
                  </a:lnTo>
                  <a:lnTo>
                    <a:pt x="5594" y="217"/>
                  </a:lnTo>
                  <a:lnTo>
                    <a:pt x="5795" y="293"/>
                  </a:lnTo>
                  <a:lnTo>
                    <a:pt x="5991" y="380"/>
                  </a:lnTo>
                  <a:lnTo>
                    <a:pt x="6181" y="477"/>
                  </a:lnTo>
                  <a:lnTo>
                    <a:pt x="6368" y="583"/>
                  </a:lnTo>
                  <a:lnTo>
                    <a:pt x="6549" y="700"/>
                  </a:lnTo>
                  <a:lnTo>
                    <a:pt x="6724" y="825"/>
                  </a:lnTo>
                  <a:lnTo>
                    <a:pt x="6893" y="960"/>
                  </a:lnTo>
                  <a:lnTo>
                    <a:pt x="7056" y="1104"/>
                  </a:lnTo>
                  <a:lnTo>
                    <a:pt x="7213" y="1255"/>
                  </a:lnTo>
                  <a:lnTo>
                    <a:pt x="7363" y="1415"/>
                  </a:lnTo>
                  <a:lnTo>
                    <a:pt x="7505" y="1582"/>
                  </a:lnTo>
                  <a:lnTo>
                    <a:pt x="7641" y="1757"/>
                  </a:lnTo>
                  <a:lnTo>
                    <a:pt x="7769" y="1939"/>
                  </a:lnTo>
                  <a:lnTo>
                    <a:pt x="7890" y="2128"/>
                  </a:lnTo>
                  <a:lnTo>
                    <a:pt x="8002" y="2324"/>
                  </a:lnTo>
                  <a:lnTo>
                    <a:pt x="8106" y="2526"/>
                  </a:lnTo>
                  <a:lnTo>
                    <a:pt x="8202" y="2733"/>
                  </a:lnTo>
                  <a:lnTo>
                    <a:pt x="8289" y="2947"/>
                  </a:lnTo>
                  <a:lnTo>
                    <a:pt x="8366" y="3167"/>
                  </a:lnTo>
                  <a:lnTo>
                    <a:pt x="8433" y="3389"/>
                  </a:lnTo>
                  <a:lnTo>
                    <a:pt x="8492" y="3618"/>
                  </a:lnTo>
                  <a:lnTo>
                    <a:pt x="8541" y="3851"/>
                  </a:lnTo>
                  <a:lnTo>
                    <a:pt x="8578" y="4088"/>
                  </a:lnTo>
                  <a:lnTo>
                    <a:pt x="8606" y="4329"/>
                  </a:lnTo>
                  <a:lnTo>
                    <a:pt x="8623" y="4573"/>
                  </a:lnTo>
                  <a:lnTo>
                    <a:pt x="8629" y="4820"/>
                  </a:lnTo>
                  <a:lnTo>
                    <a:pt x="8623" y="5068"/>
                  </a:lnTo>
                  <a:lnTo>
                    <a:pt x="8606" y="5312"/>
                  </a:lnTo>
                  <a:lnTo>
                    <a:pt x="8578" y="5553"/>
                  </a:lnTo>
                  <a:lnTo>
                    <a:pt x="8541" y="5790"/>
                  </a:lnTo>
                  <a:lnTo>
                    <a:pt x="8492" y="6023"/>
                  </a:lnTo>
                  <a:lnTo>
                    <a:pt x="8433" y="6252"/>
                  </a:lnTo>
                  <a:lnTo>
                    <a:pt x="8366" y="6475"/>
                  </a:lnTo>
                  <a:lnTo>
                    <a:pt x="8289" y="6694"/>
                  </a:lnTo>
                  <a:lnTo>
                    <a:pt x="8202" y="6908"/>
                  </a:lnTo>
                  <a:lnTo>
                    <a:pt x="8106" y="7115"/>
                  </a:lnTo>
                  <a:lnTo>
                    <a:pt x="8002" y="7317"/>
                  </a:lnTo>
                  <a:lnTo>
                    <a:pt x="7890" y="7513"/>
                  </a:lnTo>
                  <a:lnTo>
                    <a:pt x="7769" y="7702"/>
                  </a:lnTo>
                  <a:lnTo>
                    <a:pt x="7641" y="7884"/>
                  </a:lnTo>
                  <a:lnTo>
                    <a:pt x="7505" y="8059"/>
                  </a:lnTo>
                  <a:lnTo>
                    <a:pt x="7363" y="8226"/>
                  </a:lnTo>
                  <a:lnTo>
                    <a:pt x="7213" y="8386"/>
                  </a:lnTo>
                  <a:lnTo>
                    <a:pt x="7056" y="8537"/>
                  </a:lnTo>
                  <a:lnTo>
                    <a:pt x="6893" y="8681"/>
                  </a:lnTo>
                  <a:lnTo>
                    <a:pt x="6724" y="8816"/>
                  </a:lnTo>
                  <a:lnTo>
                    <a:pt x="6549" y="8941"/>
                  </a:lnTo>
                  <a:lnTo>
                    <a:pt x="6368" y="9058"/>
                  </a:lnTo>
                  <a:lnTo>
                    <a:pt x="6181" y="9164"/>
                  </a:lnTo>
                  <a:lnTo>
                    <a:pt x="5991" y="9261"/>
                  </a:lnTo>
                  <a:lnTo>
                    <a:pt x="5795" y="9348"/>
                  </a:lnTo>
                  <a:lnTo>
                    <a:pt x="5594" y="9424"/>
                  </a:lnTo>
                  <a:lnTo>
                    <a:pt x="5390" y="9488"/>
                  </a:lnTo>
                  <a:lnTo>
                    <a:pt x="5182" y="9543"/>
                  </a:lnTo>
                  <a:lnTo>
                    <a:pt x="4970" y="9586"/>
                  </a:lnTo>
                  <a:lnTo>
                    <a:pt x="4754" y="9616"/>
                  </a:lnTo>
                  <a:lnTo>
                    <a:pt x="4536" y="9634"/>
                  </a:lnTo>
                  <a:lnTo>
                    <a:pt x="4314" y="9641"/>
                  </a:lnTo>
                  <a:lnTo>
                    <a:pt x="4093" y="9634"/>
                  </a:lnTo>
                  <a:lnTo>
                    <a:pt x="3875" y="9616"/>
                  </a:lnTo>
                  <a:lnTo>
                    <a:pt x="3659" y="9586"/>
                  </a:lnTo>
                  <a:lnTo>
                    <a:pt x="3447" y="9543"/>
                  </a:lnTo>
                  <a:lnTo>
                    <a:pt x="3238" y="9488"/>
                  </a:lnTo>
                  <a:lnTo>
                    <a:pt x="3034" y="9424"/>
                  </a:lnTo>
                  <a:lnTo>
                    <a:pt x="2833" y="9348"/>
                  </a:lnTo>
                  <a:lnTo>
                    <a:pt x="2638" y="9261"/>
                  </a:lnTo>
                  <a:lnTo>
                    <a:pt x="2447" y="9164"/>
                  </a:lnTo>
                  <a:lnTo>
                    <a:pt x="2260" y="9058"/>
                  </a:lnTo>
                  <a:lnTo>
                    <a:pt x="2080" y="8941"/>
                  </a:lnTo>
                  <a:lnTo>
                    <a:pt x="1905" y="8816"/>
                  </a:lnTo>
                  <a:lnTo>
                    <a:pt x="1736" y="8681"/>
                  </a:lnTo>
                  <a:lnTo>
                    <a:pt x="1573" y="8537"/>
                  </a:lnTo>
                  <a:lnTo>
                    <a:pt x="1416" y="8386"/>
                  </a:lnTo>
                  <a:lnTo>
                    <a:pt x="1266" y="8226"/>
                  </a:lnTo>
                  <a:lnTo>
                    <a:pt x="1124" y="8059"/>
                  </a:lnTo>
                  <a:lnTo>
                    <a:pt x="987" y="7884"/>
                  </a:lnTo>
                  <a:lnTo>
                    <a:pt x="860" y="7702"/>
                  </a:lnTo>
                  <a:lnTo>
                    <a:pt x="739" y="7513"/>
                  </a:lnTo>
                  <a:lnTo>
                    <a:pt x="627" y="7317"/>
                  </a:lnTo>
                  <a:lnTo>
                    <a:pt x="523" y="7115"/>
                  </a:lnTo>
                  <a:lnTo>
                    <a:pt x="426" y="6908"/>
                  </a:lnTo>
                  <a:lnTo>
                    <a:pt x="340" y="6694"/>
                  </a:lnTo>
                  <a:lnTo>
                    <a:pt x="262" y="6475"/>
                  </a:lnTo>
                  <a:lnTo>
                    <a:pt x="195" y="6252"/>
                  </a:lnTo>
                  <a:lnTo>
                    <a:pt x="137" y="6023"/>
                  </a:lnTo>
                  <a:lnTo>
                    <a:pt x="88" y="5790"/>
                  </a:lnTo>
                  <a:lnTo>
                    <a:pt x="50" y="5553"/>
                  </a:lnTo>
                  <a:lnTo>
                    <a:pt x="23" y="5312"/>
                  </a:lnTo>
                  <a:lnTo>
                    <a:pt x="6" y="5068"/>
                  </a:lnTo>
                  <a:lnTo>
                    <a:pt x="0" y="4820"/>
                  </a:lnTo>
                  <a:lnTo>
                    <a:pt x="6" y="4573"/>
                  </a:lnTo>
                  <a:lnTo>
                    <a:pt x="23" y="4329"/>
                  </a:lnTo>
                  <a:lnTo>
                    <a:pt x="50" y="4088"/>
                  </a:lnTo>
                  <a:lnTo>
                    <a:pt x="88" y="3851"/>
                  </a:lnTo>
                  <a:lnTo>
                    <a:pt x="137" y="3618"/>
                  </a:lnTo>
                  <a:lnTo>
                    <a:pt x="195" y="3389"/>
                  </a:lnTo>
                  <a:lnTo>
                    <a:pt x="262" y="3167"/>
                  </a:lnTo>
                  <a:lnTo>
                    <a:pt x="340" y="2947"/>
                  </a:lnTo>
                  <a:lnTo>
                    <a:pt x="426" y="2733"/>
                  </a:lnTo>
                  <a:lnTo>
                    <a:pt x="523" y="2526"/>
                  </a:lnTo>
                  <a:lnTo>
                    <a:pt x="627" y="2324"/>
                  </a:lnTo>
                  <a:lnTo>
                    <a:pt x="739" y="2128"/>
                  </a:lnTo>
                  <a:lnTo>
                    <a:pt x="860" y="1939"/>
                  </a:lnTo>
                  <a:lnTo>
                    <a:pt x="987" y="1757"/>
                  </a:lnTo>
                  <a:lnTo>
                    <a:pt x="1124" y="1582"/>
                  </a:lnTo>
                  <a:lnTo>
                    <a:pt x="1266" y="1415"/>
                  </a:lnTo>
                  <a:lnTo>
                    <a:pt x="1416" y="1255"/>
                  </a:lnTo>
                  <a:lnTo>
                    <a:pt x="1573" y="1104"/>
                  </a:lnTo>
                  <a:lnTo>
                    <a:pt x="1736" y="960"/>
                  </a:lnTo>
                  <a:lnTo>
                    <a:pt x="1905" y="825"/>
                  </a:lnTo>
                  <a:lnTo>
                    <a:pt x="2080" y="700"/>
                  </a:lnTo>
                  <a:lnTo>
                    <a:pt x="2260" y="583"/>
                  </a:lnTo>
                  <a:lnTo>
                    <a:pt x="2447" y="477"/>
                  </a:lnTo>
                  <a:lnTo>
                    <a:pt x="2638" y="380"/>
                  </a:lnTo>
                  <a:lnTo>
                    <a:pt x="2833" y="293"/>
                  </a:lnTo>
                  <a:lnTo>
                    <a:pt x="3034" y="217"/>
                  </a:lnTo>
                  <a:lnTo>
                    <a:pt x="3238" y="153"/>
                  </a:lnTo>
                  <a:lnTo>
                    <a:pt x="3447" y="98"/>
                  </a:lnTo>
                  <a:lnTo>
                    <a:pt x="3659" y="55"/>
                  </a:lnTo>
                  <a:lnTo>
                    <a:pt x="3875" y="25"/>
                  </a:lnTo>
                  <a:lnTo>
                    <a:pt x="4093" y="7"/>
                  </a:lnTo>
                  <a:lnTo>
                    <a:pt x="43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5" name="Freeform 67"/>
            <p:cNvSpPr>
              <a:spLocks/>
            </p:cNvSpPr>
            <p:nvPr/>
          </p:nvSpPr>
          <p:spPr bwMode="auto">
            <a:xfrm>
              <a:off x="4754" y="1525"/>
              <a:ext cx="727" cy="696"/>
            </a:xfrm>
            <a:custGeom>
              <a:avLst/>
              <a:gdLst>
                <a:gd name="T0" fmla="*/ 1 w 4360"/>
                <a:gd name="T1" fmla="*/ 0 h 4871"/>
                <a:gd name="T2" fmla="*/ 1 w 4360"/>
                <a:gd name="T3" fmla="*/ 0 h 4871"/>
                <a:gd name="T4" fmla="*/ 1 w 4360"/>
                <a:gd name="T5" fmla="*/ 0 h 4871"/>
                <a:gd name="T6" fmla="*/ 1 w 4360"/>
                <a:gd name="T7" fmla="*/ 0 h 4871"/>
                <a:gd name="T8" fmla="*/ 1 w 4360"/>
                <a:gd name="T9" fmla="*/ 0 h 4871"/>
                <a:gd name="T10" fmla="*/ 1 w 4360"/>
                <a:gd name="T11" fmla="*/ 0 h 4871"/>
                <a:gd name="T12" fmla="*/ 1 w 4360"/>
                <a:gd name="T13" fmla="*/ 0 h 4871"/>
                <a:gd name="T14" fmla="*/ 1 w 4360"/>
                <a:gd name="T15" fmla="*/ 0 h 4871"/>
                <a:gd name="T16" fmla="*/ 1 w 4360"/>
                <a:gd name="T17" fmla="*/ 0 h 4871"/>
                <a:gd name="T18" fmla="*/ 1 w 4360"/>
                <a:gd name="T19" fmla="*/ 0 h 4871"/>
                <a:gd name="T20" fmla="*/ 1 w 4360"/>
                <a:gd name="T21" fmla="*/ 0 h 4871"/>
                <a:gd name="T22" fmla="*/ 1 w 4360"/>
                <a:gd name="T23" fmla="*/ 0 h 4871"/>
                <a:gd name="T24" fmla="*/ 1 w 4360"/>
                <a:gd name="T25" fmla="*/ 0 h 4871"/>
                <a:gd name="T26" fmla="*/ 0 w 4360"/>
                <a:gd name="T27" fmla="*/ 0 h 4871"/>
                <a:gd name="T28" fmla="*/ 0 w 4360"/>
                <a:gd name="T29" fmla="*/ 0 h 4871"/>
                <a:gd name="T30" fmla="*/ 0 w 4360"/>
                <a:gd name="T31" fmla="*/ 0 h 4871"/>
                <a:gd name="T32" fmla="*/ 0 w 4360"/>
                <a:gd name="T33" fmla="*/ 0 h 4871"/>
                <a:gd name="T34" fmla="*/ 0 w 4360"/>
                <a:gd name="T35" fmla="*/ 0 h 4871"/>
                <a:gd name="T36" fmla="*/ 0 w 4360"/>
                <a:gd name="T37" fmla="*/ 0 h 4871"/>
                <a:gd name="T38" fmla="*/ 0 w 4360"/>
                <a:gd name="T39" fmla="*/ 0 h 4871"/>
                <a:gd name="T40" fmla="*/ 0 w 4360"/>
                <a:gd name="T41" fmla="*/ 0 h 4871"/>
                <a:gd name="T42" fmla="*/ 0 w 4360"/>
                <a:gd name="T43" fmla="*/ 0 h 4871"/>
                <a:gd name="T44" fmla="*/ 0 w 4360"/>
                <a:gd name="T45" fmla="*/ 0 h 4871"/>
                <a:gd name="T46" fmla="*/ 0 w 4360"/>
                <a:gd name="T47" fmla="*/ 0 h 4871"/>
                <a:gd name="T48" fmla="*/ 0 w 4360"/>
                <a:gd name="T49" fmla="*/ 0 h 4871"/>
                <a:gd name="T50" fmla="*/ 0 w 4360"/>
                <a:gd name="T51" fmla="*/ 0 h 4871"/>
                <a:gd name="T52" fmla="*/ 0 w 4360"/>
                <a:gd name="T53" fmla="*/ 0 h 4871"/>
                <a:gd name="T54" fmla="*/ 0 w 4360"/>
                <a:gd name="T55" fmla="*/ 0 h 4871"/>
                <a:gd name="T56" fmla="*/ 0 w 4360"/>
                <a:gd name="T57" fmla="*/ 0 h 4871"/>
                <a:gd name="T58" fmla="*/ 0 w 4360"/>
                <a:gd name="T59" fmla="*/ 0 h 4871"/>
                <a:gd name="T60" fmla="*/ 0 w 4360"/>
                <a:gd name="T61" fmla="*/ 0 h 4871"/>
                <a:gd name="T62" fmla="*/ 0 w 4360"/>
                <a:gd name="T63" fmla="*/ 0 h 4871"/>
                <a:gd name="T64" fmla="*/ 0 w 4360"/>
                <a:gd name="T65" fmla="*/ 0 h 4871"/>
                <a:gd name="T66" fmla="*/ 0 w 4360"/>
                <a:gd name="T67" fmla="*/ 0 h 4871"/>
                <a:gd name="T68" fmla="*/ 0 w 4360"/>
                <a:gd name="T69" fmla="*/ 0 h 4871"/>
                <a:gd name="T70" fmla="*/ 0 w 4360"/>
                <a:gd name="T71" fmla="*/ 0 h 4871"/>
                <a:gd name="T72" fmla="*/ 0 w 4360"/>
                <a:gd name="T73" fmla="*/ 0 h 4871"/>
                <a:gd name="T74" fmla="*/ 0 w 4360"/>
                <a:gd name="T75" fmla="*/ 0 h 4871"/>
                <a:gd name="T76" fmla="*/ 0 w 4360"/>
                <a:gd name="T77" fmla="*/ 0 h 4871"/>
                <a:gd name="T78" fmla="*/ 1 w 4360"/>
                <a:gd name="T79" fmla="*/ 0 h 4871"/>
                <a:gd name="T80" fmla="*/ 1 w 4360"/>
                <a:gd name="T81" fmla="*/ 0 h 4871"/>
                <a:gd name="T82" fmla="*/ 1 w 4360"/>
                <a:gd name="T83" fmla="*/ 0 h 4871"/>
                <a:gd name="T84" fmla="*/ 1 w 4360"/>
                <a:gd name="T85" fmla="*/ 0 h 4871"/>
                <a:gd name="T86" fmla="*/ 1 w 4360"/>
                <a:gd name="T87" fmla="*/ 0 h 4871"/>
                <a:gd name="T88" fmla="*/ 1 w 4360"/>
                <a:gd name="T89" fmla="*/ 0 h 4871"/>
                <a:gd name="T90" fmla="*/ 1 w 4360"/>
                <a:gd name="T91" fmla="*/ 0 h 4871"/>
                <a:gd name="T92" fmla="*/ 1 w 4360"/>
                <a:gd name="T93" fmla="*/ 0 h 4871"/>
                <a:gd name="T94" fmla="*/ 1 w 4360"/>
                <a:gd name="T95" fmla="*/ 0 h 4871"/>
                <a:gd name="T96" fmla="*/ 1 w 4360"/>
                <a:gd name="T97" fmla="*/ 0 h 4871"/>
                <a:gd name="T98" fmla="*/ 1 w 4360"/>
                <a:gd name="T99" fmla="*/ 0 h 4871"/>
                <a:gd name="T100" fmla="*/ 1 w 4360"/>
                <a:gd name="T101" fmla="*/ 0 h 4871"/>
                <a:gd name="T102" fmla="*/ 1 w 4360"/>
                <a:gd name="T103" fmla="*/ 0 h 48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60"/>
                <a:gd name="T157" fmla="*/ 0 h 4871"/>
                <a:gd name="T158" fmla="*/ 4360 w 4360"/>
                <a:gd name="T159" fmla="*/ 4871 h 487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60" h="4871">
                  <a:moveTo>
                    <a:pt x="4360" y="4871"/>
                  </a:moveTo>
                  <a:lnTo>
                    <a:pt x="4360" y="4871"/>
                  </a:lnTo>
                  <a:lnTo>
                    <a:pt x="4359" y="4809"/>
                  </a:lnTo>
                  <a:lnTo>
                    <a:pt x="4358" y="4747"/>
                  </a:lnTo>
                  <a:lnTo>
                    <a:pt x="4356" y="4684"/>
                  </a:lnTo>
                  <a:lnTo>
                    <a:pt x="4354" y="4621"/>
                  </a:lnTo>
                  <a:lnTo>
                    <a:pt x="4351" y="4560"/>
                  </a:lnTo>
                  <a:lnTo>
                    <a:pt x="4347" y="4498"/>
                  </a:lnTo>
                  <a:lnTo>
                    <a:pt x="4343" y="4437"/>
                  </a:lnTo>
                  <a:lnTo>
                    <a:pt x="4337" y="4374"/>
                  </a:lnTo>
                  <a:lnTo>
                    <a:pt x="4332" y="4313"/>
                  </a:lnTo>
                  <a:lnTo>
                    <a:pt x="4325" y="4252"/>
                  </a:lnTo>
                  <a:lnTo>
                    <a:pt x="4318" y="4192"/>
                  </a:lnTo>
                  <a:lnTo>
                    <a:pt x="4310" y="4131"/>
                  </a:lnTo>
                  <a:lnTo>
                    <a:pt x="4301" y="4071"/>
                  </a:lnTo>
                  <a:lnTo>
                    <a:pt x="4291" y="4011"/>
                  </a:lnTo>
                  <a:lnTo>
                    <a:pt x="4281" y="3951"/>
                  </a:lnTo>
                  <a:lnTo>
                    <a:pt x="4271" y="3892"/>
                  </a:lnTo>
                  <a:lnTo>
                    <a:pt x="4260" y="3833"/>
                  </a:lnTo>
                  <a:lnTo>
                    <a:pt x="4248" y="3774"/>
                  </a:lnTo>
                  <a:lnTo>
                    <a:pt x="4236" y="3715"/>
                  </a:lnTo>
                  <a:lnTo>
                    <a:pt x="4223" y="3656"/>
                  </a:lnTo>
                  <a:lnTo>
                    <a:pt x="4208" y="3599"/>
                  </a:lnTo>
                  <a:lnTo>
                    <a:pt x="4194" y="3541"/>
                  </a:lnTo>
                  <a:lnTo>
                    <a:pt x="4179" y="3483"/>
                  </a:lnTo>
                  <a:lnTo>
                    <a:pt x="4163" y="3426"/>
                  </a:lnTo>
                  <a:lnTo>
                    <a:pt x="4147" y="3369"/>
                  </a:lnTo>
                  <a:lnTo>
                    <a:pt x="4131" y="3311"/>
                  </a:lnTo>
                  <a:lnTo>
                    <a:pt x="4112" y="3256"/>
                  </a:lnTo>
                  <a:lnTo>
                    <a:pt x="4095" y="3199"/>
                  </a:lnTo>
                  <a:lnTo>
                    <a:pt x="4076" y="3144"/>
                  </a:lnTo>
                  <a:lnTo>
                    <a:pt x="4057" y="3089"/>
                  </a:lnTo>
                  <a:lnTo>
                    <a:pt x="4036" y="3033"/>
                  </a:lnTo>
                  <a:lnTo>
                    <a:pt x="4016" y="2979"/>
                  </a:lnTo>
                  <a:lnTo>
                    <a:pt x="3995" y="2923"/>
                  </a:lnTo>
                  <a:lnTo>
                    <a:pt x="3974" y="2870"/>
                  </a:lnTo>
                  <a:lnTo>
                    <a:pt x="3951" y="2816"/>
                  </a:lnTo>
                  <a:lnTo>
                    <a:pt x="3929" y="2763"/>
                  </a:lnTo>
                  <a:lnTo>
                    <a:pt x="3906" y="2710"/>
                  </a:lnTo>
                  <a:lnTo>
                    <a:pt x="3882" y="2657"/>
                  </a:lnTo>
                  <a:lnTo>
                    <a:pt x="3857" y="2605"/>
                  </a:lnTo>
                  <a:lnTo>
                    <a:pt x="3832" y="2553"/>
                  </a:lnTo>
                  <a:lnTo>
                    <a:pt x="3807" y="2502"/>
                  </a:lnTo>
                  <a:lnTo>
                    <a:pt x="3780" y="2450"/>
                  </a:lnTo>
                  <a:lnTo>
                    <a:pt x="3754" y="2399"/>
                  </a:lnTo>
                  <a:lnTo>
                    <a:pt x="3727" y="2349"/>
                  </a:lnTo>
                  <a:lnTo>
                    <a:pt x="3699" y="2299"/>
                  </a:lnTo>
                  <a:lnTo>
                    <a:pt x="3671" y="2249"/>
                  </a:lnTo>
                  <a:lnTo>
                    <a:pt x="3643" y="2200"/>
                  </a:lnTo>
                  <a:lnTo>
                    <a:pt x="3613" y="2151"/>
                  </a:lnTo>
                  <a:lnTo>
                    <a:pt x="3584" y="2102"/>
                  </a:lnTo>
                  <a:lnTo>
                    <a:pt x="3554" y="2055"/>
                  </a:lnTo>
                  <a:lnTo>
                    <a:pt x="3523" y="2007"/>
                  </a:lnTo>
                  <a:lnTo>
                    <a:pt x="3492" y="1960"/>
                  </a:lnTo>
                  <a:lnTo>
                    <a:pt x="3461" y="1914"/>
                  </a:lnTo>
                  <a:lnTo>
                    <a:pt x="3428" y="1867"/>
                  </a:lnTo>
                  <a:lnTo>
                    <a:pt x="3396" y="1821"/>
                  </a:lnTo>
                  <a:lnTo>
                    <a:pt x="3362" y="1776"/>
                  </a:lnTo>
                  <a:lnTo>
                    <a:pt x="3329" y="1731"/>
                  </a:lnTo>
                  <a:lnTo>
                    <a:pt x="3295" y="1686"/>
                  </a:lnTo>
                  <a:lnTo>
                    <a:pt x="3260" y="1642"/>
                  </a:lnTo>
                  <a:lnTo>
                    <a:pt x="3225" y="1599"/>
                  </a:lnTo>
                  <a:lnTo>
                    <a:pt x="3189" y="1556"/>
                  </a:lnTo>
                  <a:lnTo>
                    <a:pt x="3154" y="1513"/>
                  </a:lnTo>
                  <a:lnTo>
                    <a:pt x="3117" y="1471"/>
                  </a:lnTo>
                  <a:lnTo>
                    <a:pt x="3081" y="1430"/>
                  </a:lnTo>
                  <a:lnTo>
                    <a:pt x="3044" y="1389"/>
                  </a:lnTo>
                  <a:lnTo>
                    <a:pt x="3006" y="1348"/>
                  </a:lnTo>
                  <a:lnTo>
                    <a:pt x="2968" y="1307"/>
                  </a:lnTo>
                  <a:lnTo>
                    <a:pt x="2929" y="1268"/>
                  </a:lnTo>
                  <a:lnTo>
                    <a:pt x="2890" y="1229"/>
                  </a:lnTo>
                  <a:lnTo>
                    <a:pt x="2851" y="1191"/>
                  </a:lnTo>
                  <a:lnTo>
                    <a:pt x="2811" y="1152"/>
                  </a:lnTo>
                  <a:lnTo>
                    <a:pt x="2771" y="1115"/>
                  </a:lnTo>
                  <a:lnTo>
                    <a:pt x="2730" y="1078"/>
                  </a:lnTo>
                  <a:lnTo>
                    <a:pt x="2689" y="1042"/>
                  </a:lnTo>
                  <a:lnTo>
                    <a:pt x="2648" y="1005"/>
                  </a:lnTo>
                  <a:lnTo>
                    <a:pt x="2606" y="970"/>
                  </a:lnTo>
                  <a:lnTo>
                    <a:pt x="2564" y="935"/>
                  </a:lnTo>
                  <a:lnTo>
                    <a:pt x="2521" y="901"/>
                  </a:lnTo>
                  <a:lnTo>
                    <a:pt x="2479" y="867"/>
                  </a:lnTo>
                  <a:lnTo>
                    <a:pt x="2435" y="834"/>
                  </a:lnTo>
                  <a:lnTo>
                    <a:pt x="2392" y="802"/>
                  </a:lnTo>
                  <a:lnTo>
                    <a:pt x="2347" y="769"/>
                  </a:lnTo>
                  <a:lnTo>
                    <a:pt x="2303" y="737"/>
                  </a:lnTo>
                  <a:lnTo>
                    <a:pt x="2258" y="707"/>
                  </a:lnTo>
                  <a:lnTo>
                    <a:pt x="2213" y="676"/>
                  </a:lnTo>
                  <a:lnTo>
                    <a:pt x="2167" y="647"/>
                  </a:lnTo>
                  <a:lnTo>
                    <a:pt x="2121" y="619"/>
                  </a:lnTo>
                  <a:lnTo>
                    <a:pt x="2076" y="589"/>
                  </a:lnTo>
                  <a:lnTo>
                    <a:pt x="2029" y="562"/>
                  </a:lnTo>
                  <a:lnTo>
                    <a:pt x="1982" y="535"/>
                  </a:lnTo>
                  <a:lnTo>
                    <a:pt x="1935" y="508"/>
                  </a:lnTo>
                  <a:lnTo>
                    <a:pt x="1888" y="482"/>
                  </a:lnTo>
                  <a:lnTo>
                    <a:pt x="1840" y="457"/>
                  </a:lnTo>
                  <a:lnTo>
                    <a:pt x="1791" y="432"/>
                  </a:lnTo>
                  <a:lnTo>
                    <a:pt x="1743" y="407"/>
                  </a:lnTo>
                  <a:lnTo>
                    <a:pt x="1694" y="385"/>
                  </a:lnTo>
                  <a:lnTo>
                    <a:pt x="1646" y="361"/>
                  </a:lnTo>
                  <a:lnTo>
                    <a:pt x="1596" y="339"/>
                  </a:lnTo>
                  <a:lnTo>
                    <a:pt x="1547" y="318"/>
                  </a:lnTo>
                  <a:lnTo>
                    <a:pt x="1497" y="296"/>
                  </a:lnTo>
                  <a:lnTo>
                    <a:pt x="1446" y="276"/>
                  </a:lnTo>
                  <a:lnTo>
                    <a:pt x="1396" y="257"/>
                  </a:lnTo>
                  <a:lnTo>
                    <a:pt x="1345" y="237"/>
                  </a:lnTo>
                  <a:lnTo>
                    <a:pt x="1295" y="219"/>
                  </a:lnTo>
                  <a:lnTo>
                    <a:pt x="1243" y="202"/>
                  </a:lnTo>
                  <a:lnTo>
                    <a:pt x="1191" y="185"/>
                  </a:lnTo>
                  <a:lnTo>
                    <a:pt x="1140" y="170"/>
                  </a:lnTo>
                  <a:lnTo>
                    <a:pt x="1088" y="154"/>
                  </a:lnTo>
                  <a:lnTo>
                    <a:pt x="1035" y="139"/>
                  </a:lnTo>
                  <a:lnTo>
                    <a:pt x="983" y="126"/>
                  </a:lnTo>
                  <a:lnTo>
                    <a:pt x="930" y="112"/>
                  </a:lnTo>
                  <a:lnTo>
                    <a:pt x="877" y="100"/>
                  </a:lnTo>
                  <a:lnTo>
                    <a:pt x="824" y="87"/>
                  </a:lnTo>
                  <a:lnTo>
                    <a:pt x="770" y="77"/>
                  </a:lnTo>
                  <a:lnTo>
                    <a:pt x="717" y="66"/>
                  </a:lnTo>
                  <a:lnTo>
                    <a:pt x="663" y="57"/>
                  </a:lnTo>
                  <a:lnTo>
                    <a:pt x="608" y="47"/>
                  </a:lnTo>
                  <a:lnTo>
                    <a:pt x="555" y="40"/>
                  </a:lnTo>
                  <a:lnTo>
                    <a:pt x="500" y="32"/>
                  </a:lnTo>
                  <a:lnTo>
                    <a:pt x="444" y="25"/>
                  </a:lnTo>
                  <a:lnTo>
                    <a:pt x="390" y="19"/>
                  </a:lnTo>
                  <a:lnTo>
                    <a:pt x="335" y="15"/>
                  </a:lnTo>
                  <a:lnTo>
                    <a:pt x="279" y="10"/>
                  </a:lnTo>
                  <a:lnTo>
                    <a:pt x="224" y="7"/>
                  </a:lnTo>
                  <a:lnTo>
                    <a:pt x="168" y="3"/>
                  </a:lnTo>
                  <a:lnTo>
                    <a:pt x="112" y="2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56" y="103"/>
                  </a:lnTo>
                  <a:lnTo>
                    <a:pt x="110" y="103"/>
                  </a:lnTo>
                  <a:lnTo>
                    <a:pt x="165" y="105"/>
                  </a:lnTo>
                  <a:lnTo>
                    <a:pt x="220" y="109"/>
                  </a:lnTo>
                  <a:lnTo>
                    <a:pt x="274" y="112"/>
                  </a:lnTo>
                  <a:lnTo>
                    <a:pt x="328" y="116"/>
                  </a:lnTo>
                  <a:lnTo>
                    <a:pt x="382" y="121"/>
                  </a:lnTo>
                  <a:lnTo>
                    <a:pt x="436" y="127"/>
                  </a:lnTo>
                  <a:lnTo>
                    <a:pt x="489" y="133"/>
                  </a:lnTo>
                  <a:lnTo>
                    <a:pt x="543" y="140"/>
                  </a:lnTo>
                  <a:lnTo>
                    <a:pt x="596" y="148"/>
                  </a:lnTo>
                  <a:lnTo>
                    <a:pt x="649" y="157"/>
                  </a:lnTo>
                  <a:lnTo>
                    <a:pt x="701" y="166"/>
                  </a:lnTo>
                  <a:lnTo>
                    <a:pt x="754" y="176"/>
                  </a:lnTo>
                  <a:lnTo>
                    <a:pt x="807" y="188"/>
                  </a:lnTo>
                  <a:lnTo>
                    <a:pt x="859" y="199"/>
                  </a:lnTo>
                  <a:lnTo>
                    <a:pt x="911" y="211"/>
                  </a:lnTo>
                  <a:lnTo>
                    <a:pt x="963" y="224"/>
                  </a:lnTo>
                  <a:lnTo>
                    <a:pt x="1014" y="239"/>
                  </a:lnTo>
                  <a:lnTo>
                    <a:pt x="1065" y="252"/>
                  </a:lnTo>
                  <a:lnTo>
                    <a:pt x="1115" y="268"/>
                  </a:lnTo>
                  <a:lnTo>
                    <a:pt x="1167" y="284"/>
                  </a:lnTo>
                  <a:lnTo>
                    <a:pt x="1217" y="300"/>
                  </a:lnTo>
                  <a:lnTo>
                    <a:pt x="1267" y="317"/>
                  </a:lnTo>
                  <a:lnTo>
                    <a:pt x="1317" y="335"/>
                  </a:lnTo>
                  <a:lnTo>
                    <a:pt x="1366" y="353"/>
                  </a:lnTo>
                  <a:lnTo>
                    <a:pt x="1416" y="372"/>
                  </a:lnTo>
                  <a:lnTo>
                    <a:pt x="1466" y="392"/>
                  </a:lnTo>
                  <a:lnTo>
                    <a:pt x="1514" y="413"/>
                  </a:lnTo>
                  <a:lnTo>
                    <a:pt x="1563" y="434"/>
                  </a:lnTo>
                  <a:lnTo>
                    <a:pt x="1611" y="456"/>
                  </a:lnTo>
                  <a:lnTo>
                    <a:pt x="1659" y="477"/>
                  </a:lnTo>
                  <a:lnTo>
                    <a:pt x="1706" y="501"/>
                  </a:lnTo>
                  <a:lnTo>
                    <a:pt x="1754" y="525"/>
                  </a:lnTo>
                  <a:lnTo>
                    <a:pt x="1802" y="549"/>
                  </a:lnTo>
                  <a:lnTo>
                    <a:pt x="1848" y="573"/>
                  </a:lnTo>
                  <a:lnTo>
                    <a:pt x="1895" y="599"/>
                  </a:lnTo>
                  <a:lnTo>
                    <a:pt x="1940" y="625"/>
                  </a:lnTo>
                  <a:lnTo>
                    <a:pt x="1987" y="651"/>
                  </a:lnTo>
                  <a:lnTo>
                    <a:pt x="2032" y="679"/>
                  </a:lnTo>
                  <a:lnTo>
                    <a:pt x="2077" y="707"/>
                  </a:lnTo>
                  <a:lnTo>
                    <a:pt x="2122" y="735"/>
                  </a:lnTo>
                  <a:lnTo>
                    <a:pt x="2167" y="765"/>
                  </a:lnTo>
                  <a:lnTo>
                    <a:pt x="2211" y="794"/>
                  </a:lnTo>
                  <a:lnTo>
                    <a:pt x="2255" y="824"/>
                  </a:lnTo>
                  <a:lnTo>
                    <a:pt x="2299" y="855"/>
                  </a:lnTo>
                  <a:lnTo>
                    <a:pt x="2341" y="887"/>
                  </a:lnTo>
                  <a:lnTo>
                    <a:pt x="2384" y="918"/>
                  </a:lnTo>
                  <a:lnTo>
                    <a:pt x="2426" y="951"/>
                  </a:lnTo>
                  <a:lnTo>
                    <a:pt x="2469" y="984"/>
                  </a:lnTo>
                  <a:lnTo>
                    <a:pt x="2510" y="1018"/>
                  </a:lnTo>
                  <a:lnTo>
                    <a:pt x="2552" y="1052"/>
                  </a:lnTo>
                  <a:lnTo>
                    <a:pt x="2592" y="1087"/>
                  </a:lnTo>
                  <a:lnTo>
                    <a:pt x="2633" y="1122"/>
                  </a:lnTo>
                  <a:lnTo>
                    <a:pt x="2673" y="1157"/>
                  </a:lnTo>
                  <a:lnTo>
                    <a:pt x="2713" y="1193"/>
                  </a:lnTo>
                  <a:lnTo>
                    <a:pt x="2752" y="1230"/>
                  </a:lnTo>
                  <a:lnTo>
                    <a:pt x="2791" y="1268"/>
                  </a:lnTo>
                  <a:lnTo>
                    <a:pt x="2830" y="1305"/>
                  </a:lnTo>
                  <a:lnTo>
                    <a:pt x="2867" y="1344"/>
                  </a:lnTo>
                  <a:lnTo>
                    <a:pt x="2906" y="1382"/>
                  </a:lnTo>
                  <a:lnTo>
                    <a:pt x="2943" y="1422"/>
                  </a:lnTo>
                  <a:lnTo>
                    <a:pt x="2980" y="1461"/>
                  </a:lnTo>
                  <a:lnTo>
                    <a:pt x="3016" y="1502"/>
                  </a:lnTo>
                  <a:lnTo>
                    <a:pt x="3053" y="1543"/>
                  </a:lnTo>
                  <a:lnTo>
                    <a:pt x="3088" y="1583"/>
                  </a:lnTo>
                  <a:lnTo>
                    <a:pt x="3123" y="1625"/>
                  </a:lnTo>
                  <a:lnTo>
                    <a:pt x="3158" y="1667"/>
                  </a:lnTo>
                  <a:lnTo>
                    <a:pt x="3192" y="1710"/>
                  </a:lnTo>
                  <a:lnTo>
                    <a:pt x="3226" y="1753"/>
                  </a:lnTo>
                  <a:lnTo>
                    <a:pt x="3259" y="1797"/>
                  </a:lnTo>
                  <a:lnTo>
                    <a:pt x="3292" y="1841"/>
                  </a:lnTo>
                  <a:lnTo>
                    <a:pt x="3325" y="1885"/>
                  </a:lnTo>
                  <a:lnTo>
                    <a:pt x="3356" y="1931"/>
                  </a:lnTo>
                  <a:lnTo>
                    <a:pt x="3388" y="1975"/>
                  </a:lnTo>
                  <a:lnTo>
                    <a:pt x="3419" y="2021"/>
                  </a:lnTo>
                  <a:lnTo>
                    <a:pt x="3449" y="2067"/>
                  </a:lnTo>
                  <a:lnTo>
                    <a:pt x="3480" y="2114"/>
                  </a:lnTo>
                  <a:lnTo>
                    <a:pt x="3509" y="2161"/>
                  </a:lnTo>
                  <a:lnTo>
                    <a:pt x="3538" y="2208"/>
                  </a:lnTo>
                  <a:lnTo>
                    <a:pt x="3567" y="2256"/>
                  </a:lnTo>
                  <a:lnTo>
                    <a:pt x="3595" y="2304"/>
                  </a:lnTo>
                  <a:lnTo>
                    <a:pt x="3622" y="2352"/>
                  </a:lnTo>
                  <a:lnTo>
                    <a:pt x="3650" y="2402"/>
                  </a:lnTo>
                  <a:lnTo>
                    <a:pt x="3676" y="2451"/>
                  </a:lnTo>
                  <a:lnTo>
                    <a:pt x="3702" y="2501"/>
                  </a:lnTo>
                  <a:lnTo>
                    <a:pt x="3728" y="2551"/>
                  </a:lnTo>
                  <a:lnTo>
                    <a:pt x="3752" y="2601"/>
                  </a:lnTo>
                  <a:lnTo>
                    <a:pt x="3776" y="2652"/>
                  </a:lnTo>
                  <a:lnTo>
                    <a:pt x="3801" y="2703"/>
                  </a:lnTo>
                  <a:lnTo>
                    <a:pt x="3824" y="2755"/>
                  </a:lnTo>
                  <a:lnTo>
                    <a:pt x="3847" y="2807"/>
                  </a:lnTo>
                  <a:lnTo>
                    <a:pt x="3869" y="2859"/>
                  </a:lnTo>
                  <a:lnTo>
                    <a:pt x="3891" y="2912"/>
                  </a:lnTo>
                  <a:lnTo>
                    <a:pt x="3912" y="2964"/>
                  </a:lnTo>
                  <a:lnTo>
                    <a:pt x="3932" y="3018"/>
                  </a:lnTo>
                  <a:lnTo>
                    <a:pt x="3952" y="3072"/>
                  </a:lnTo>
                  <a:lnTo>
                    <a:pt x="3972" y="3126"/>
                  </a:lnTo>
                  <a:lnTo>
                    <a:pt x="3991" y="3180"/>
                  </a:lnTo>
                  <a:lnTo>
                    <a:pt x="4009" y="3234"/>
                  </a:lnTo>
                  <a:lnTo>
                    <a:pt x="4027" y="3290"/>
                  </a:lnTo>
                  <a:lnTo>
                    <a:pt x="4043" y="3344"/>
                  </a:lnTo>
                  <a:lnTo>
                    <a:pt x="4061" y="3400"/>
                  </a:lnTo>
                  <a:lnTo>
                    <a:pt x="4076" y="3456"/>
                  </a:lnTo>
                  <a:lnTo>
                    <a:pt x="4092" y="3512"/>
                  </a:lnTo>
                  <a:lnTo>
                    <a:pt x="4106" y="3568"/>
                  </a:lnTo>
                  <a:lnTo>
                    <a:pt x="4120" y="3625"/>
                  </a:lnTo>
                  <a:lnTo>
                    <a:pt x="4135" y="3682"/>
                  </a:lnTo>
                  <a:lnTo>
                    <a:pt x="4147" y="3739"/>
                  </a:lnTo>
                  <a:lnTo>
                    <a:pt x="4159" y="3797"/>
                  </a:lnTo>
                  <a:lnTo>
                    <a:pt x="4171" y="3854"/>
                  </a:lnTo>
                  <a:lnTo>
                    <a:pt x="4182" y="3912"/>
                  </a:lnTo>
                  <a:lnTo>
                    <a:pt x="4192" y="3971"/>
                  </a:lnTo>
                  <a:lnTo>
                    <a:pt x="4201" y="4030"/>
                  </a:lnTo>
                  <a:lnTo>
                    <a:pt x="4212" y="4088"/>
                  </a:lnTo>
                  <a:lnTo>
                    <a:pt x="4220" y="4147"/>
                  </a:lnTo>
                  <a:lnTo>
                    <a:pt x="4228" y="4206"/>
                  </a:lnTo>
                  <a:lnTo>
                    <a:pt x="4235" y="4266"/>
                  </a:lnTo>
                  <a:lnTo>
                    <a:pt x="4241" y="4325"/>
                  </a:lnTo>
                  <a:lnTo>
                    <a:pt x="4247" y="4385"/>
                  </a:lnTo>
                  <a:lnTo>
                    <a:pt x="4252" y="4445"/>
                  </a:lnTo>
                  <a:lnTo>
                    <a:pt x="4256" y="4506"/>
                  </a:lnTo>
                  <a:lnTo>
                    <a:pt x="4260" y="4566"/>
                  </a:lnTo>
                  <a:lnTo>
                    <a:pt x="4263" y="4627"/>
                  </a:lnTo>
                  <a:lnTo>
                    <a:pt x="4266" y="4688"/>
                  </a:lnTo>
                  <a:lnTo>
                    <a:pt x="4267" y="4749"/>
                  </a:lnTo>
                  <a:lnTo>
                    <a:pt x="4268" y="4810"/>
                  </a:lnTo>
                  <a:lnTo>
                    <a:pt x="4269" y="4871"/>
                  </a:lnTo>
                  <a:lnTo>
                    <a:pt x="4360" y="4871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6" name="Freeform 68"/>
            <p:cNvSpPr>
              <a:spLocks/>
            </p:cNvSpPr>
            <p:nvPr/>
          </p:nvSpPr>
          <p:spPr bwMode="auto">
            <a:xfrm>
              <a:off x="4754" y="2221"/>
              <a:ext cx="727" cy="696"/>
            </a:xfrm>
            <a:custGeom>
              <a:avLst/>
              <a:gdLst>
                <a:gd name="T0" fmla="*/ 0 w 4360"/>
                <a:gd name="T1" fmla="*/ 0 h 4872"/>
                <a:gd name="T2" fmla="*/ 0 w 4360"/>
                <a:gd name="T3" fmla="*/ 0 h 4872"/>
                <a:gd name="T4" fmla="*/ 0 w 4360"/>
                <a:gd name="T5" fmla="*/ 0 h 4872"/>
                <a:gd name="T6" fmla="*/ 0 w 4360"/>
                <a:gd name="T7" fmla="*/ 0 h 4872"/>
                <a:gd name="T8" fmla="*/ 0 w 4360"/>
                <a:gd name="T9" fmla="*/ 0 h 4872"/>
                <a:gd name="T10" fmla="*/ 0 w 4360"/>
                <a:gd name="T11" fmla="*/ 0 h 4872"/>
                <a:gd name="T12" fmla="*/ 0 w 4360"/>
                <a:gd name="T13" fmla="*/ 0 h 4872"/>
                <a:gd name="T14" fmla="*/ 0 w 4360"/>
                <a:gd name="T15" fmla="*/ 0 h 4872"/>
                <a:gd name="T16" fmla="*/ 0 w 4360"/>
                <a:gd name="T17" fmla="*/ 0 h 4872"/>
                <a:gd name="T18" fmla="*/ 0 w 4360"/>
                <a:gd name="T19" fmla="*/ 0 h 4872"/>
                <a:gd name="T20" fmla="*/ 0 w 4360"/>
                <a:gd name="T21" fmla="*/ 0 h 4872"/>
                <a:gd name="T22" fmla="*/ 0 w 4360"/>
                <a:gd name="T23" fmla="*/ 0 h 4872"/>
                <a:gd name="T24" fmla="*/ 0 w 4360"/>
                <a:gd name="T25" fmla="*/ 0 h 4872"/>
                <a:gd name="T26" fmla="*/ 1 w 4360"/>
                <a:gd name="T27" fmla="*/ 0 h 4872"/>
                <a:gd name="T28" fmla="*/ 1 w 4360"/>
                <a:gd name="T29" fmla="*/ 0 h 4872"/>
                <a:gd name="T30" fmla="*/ 1 w 4360"/>
                <a:gd name="T31" fmla="*/ 0 h 4872"/>
                <a:gd name="T32" fmla="*/ 1 w 4360"/>
                <a:gd name="T33" fmla="*/ 0 h 4872"/>
                <a:gd name="T34" fmla="*/ 1 w 4360"/>
                <a:gd name="T35" fmla="*/ 0 h 4872"/>
                <a:gd name="T36" fmla="*/ 1 w 4360"/>
                <a:gd name="T37" fmla="*/ 0 h 4872"/>
                <a:gd name="T38" fmla="*/ 1 w 4360"/>
                <a:gd name="T39" fmla="*/ 0 h 4872"/>
                <a:gd name="T40" fmla="*/ 1 w 4360"/>
                <a:gd name="T41" fmla="*/ 0 h 4872"/>
                <a:gd name="T42" fmla="*/ 1 w 4360"/>
                <a:gd name="T43" fmla="*/ 0 h 4872"/>
                <a:gd name="T44" fmla="*/ 1 w 4360"/>
                <a:gd name="T45" fmla="*/ 0 h 4872"/>
                <a:gd name="T46" fmla="*/ 1 w 4360"/>
                <a:gd name="T47" fmla="*/ 0 h 4872"/>
                <a:gd name="T48" fmla="*/ 1 w 4360"/>
                <a:gd name="T49" fmla="*/ 0 h 4872"/>
                <a:gd name="T50" fmla="*/ 1 w 4360"/>
                <a:gd name="T51" fmla="*/ 0 h 4872"/>
                <a:gd name="T52" fmla="*/ 1 w 4360"/>
                <a:gd name="T53" fmla="*/ 0 h 4872"/>
                <a:gd name="T54" fmla="*/ 1 w 4360"/>
                <a:gd name="T55" fmla="*/ 0 h 4872"/>
                <a:gd name="T56" fmla="*/ 1 w 4360"/>
                <a:gd name="T57" fmla="*/ 0 h 4872"/>
                <a:gd name="T58" fmla="*/ 1 w 4360"/>
                <a:gd name="T59" fmla="*/ 0 h 4872"/>
                <a:gd name="T60" fmla="*/ 1 w 4360"/>
                <a:gd name="T61" fmla="*/ 0 h 4872"/>
                <a:gd name="T62" fmla="*/ 1 w 4360"/>
                <a:gd name="T63" fmla="*/ 0 h 4872"/>
                <a:gd name="T64" fmla="*/ 1 w 4360"/>
                <a:gd name="T65" fmla="*/ 0 h 4872"/>
                <a:gd name="T66" fmla="*/ 1 w 4360"/>
                <a:gd name="T67" fmla="*/ 0 h 4872"/>
                <a:gd name="T68" fmla="*/ 1 w 4360"/>
                <a:gd name="T69" fmla="*/ 0 h 4872"/>
                <a:gd name="T70" fmla="*/ 1 w 4360"/>
                <a:gd name="T71" fmla="*/ 0 h 4872"/>
                <a:gd name="T72" fmla="*/ 1 w 4360"/>
                <a:gd name="T73" fmla="*/ 0 h 4872"/>
                <a:gd name="T74" fmla="*/ 1 w 4360"/>
                <a:gd name="T75" fmla="*/ 0 h 4872"/>
                <a:gd name="T76" fmla="*/ 0 w 4360"/>
                <a:gd name="T77" fmla="*/ 0 h 4872"/>
                <a:gd name="T78" fmla="*/ 0 w 4360"/>
                <a:gd name="T79" fmla="*/ 0 h 4872"/>
                <a:gd name="T80" fmla="*/ 0 w 4360"/>
                <a:gd name="T81" fmla="*/ 0 h 4872"/>
                <a:gd name="T82" fmla="*/ 0 w 4360"/>
                <a:gd name="T83" fmla="*/ 0 h 4872"/>
                <a:gd name="T84" fmla="*/ 0 w 4360"/>
                <a:gd name="T85" fmla="*/ 0 h 4872"/>
                <a:gd name="T86" fmla="*/ 0 w 4360"/>
                <a:gd name="T87" fmla="*/ 0 h 4872"/>
                <a:gd name="T88" fmla="*/ 0 w 4360"/>
                <a:gd name="T89" fmla="*/ 0 h 4872"/>
                <a:gd name="T90" fmla="*/ 0 w 4360"/>
                <a:gd name="T91" fmla="*/ 0 h 4872"/>
                <a:gd name="T92" fmla="*/ 0 w 4360"/>
                <a:gd name="T93" fmla="*/ 0 h 4872"/>
                <a:gd name="T94" fmla="*/ 0 w 4360"/>
                <a:gd name="T95" fmla="*/ 0 h 4872"/>
                <a:gd name="T96" fmla="*/ 0 w 4360"/>
                <a:gd name="T97" fmla="*/ 0 h 4872"/>
                <a:gd name="T98" fmla="*/ 0 w 4360"/>
                <a:gd name="T99" fmla="*/ 0 h 4872"/>
                <a:gd name="T100" fmla="*/ 0 w 4360"/>
                <a:gd name="T101" fmla="*/ 0 h 4872"/>
                <a:gd name="T102" fmla="*/ 0 w 4360"/>
                <a:gd name="T103" fmla="*/ 0 h 48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60"/>
                <a:gd name="T157" fmla="*/ 0 h 4872"/>
                <a:gd name="T158" fmla="*/ 4360 w 4360"/>
                <a:gd name="T159" fmla="*/ 4872 h 487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60" h="4872">
                  <a:moveTo>
                    <a:pt x="0" y="4872"/>
                  </a:moveTo>
                  <a:lnTo>
                    <a:pt x="0" y="4872"/>
                  </a:lnTo>
                  <a:lnTo>
                    <a:pt x="57" y="4872"/>
                  </a:lnTo>
                  <a:lnTo>
                    <a:pt x="112" y="4870"/>
                  </a:lnTo>
                  <a:lnTo>
                    <a:pt x="168" y="4869"/>
                  </a:lnTo>
                  <a:lnTo>
                    <a:pt x="224" y="4865"/>
                  </a:lnTo>
                  <a:lnTo>
                    <a:pt x="279" y="4862"/>
                  </a:lnTo>
                  <a:lnTo>
                    <a:pt x="335" y="4857"/>
                  </a:lnTo>
                  <a:lnTo>
                    <a:pt x="390" y="4853"/>
                  </a:lnTo>
                  <a:lnTo>
                    <a:pt x="445" y="4847"/>
                  </a:lnTo>
                  <a:lnTo>
                    <a:pt x="500" y="4840"/>
                  </a:lnTo>
                  <a:lnTo>
                    <a:pt x="555" y="4832"/>
                  </a:lnTo>
                  <a:lnTo>
                    <a:pt x="608" y="4825"/>
                  </a:lnTo>
                  <a:lnTo>
                    <a:pt x="663" y="4815"/>
                  </a:lnTo>
                  <a:lnTo>
                    <a:pt x="717" y="4806"/>
                  </a:lnTo>
                  <a:lnTo>
                    <a:pt x="770" y="4796"/>
                  </a:lnTo>
                  <a:lnTo>
                    <a:pt x="824" y="4785"/>
                  </a:lnTo>
                  <a:lnTo>
                    <a:pt x="877" y="4773"/>
                  </a:lnTo>
                  <a:lnTo>
                    <a:pt x="930" y="4760"/>
                  </a:lnTo>
                  <a:lnTo>
                    <a:pt x="983" y="4746"/>
                  </a:lnTo>
                  <a:lnTo>
                    <a:pt x="1035" y="4733"/>
                  </a:lnTo>
                  <a:lnTo>
                    <a:pt x="1088" y="4718"/>
                  </a:lnTo>
                  <a:lnTo>
                    <a:pt x="1140" y="4702"/>
                  </a:lnTo>
                  <a:lnTo>
                    <a:pt x="1191" y="4687"/>
                  </a:lnTo>
                  <a:lnTo>
                    <a:pt x="1243" y="4670"/>
                  </a:lnTo>
                  <a:lnTo>
                    <a:pt x="1295" y="4653"/>
                  </a:lnTo>
                  <a:lnTo>
                    <a:pt x="1345" y="4635"/>
                  </a:lnTo>
                  <a:lnTo>
                    <a:pt x="1396" y="4615"/>
                  </a:lnTo>
                  <a:lnTo>
                    <a:pt x="1446" y="4596"/>
                  </a:lnTo>
                  <a:lnTo>
                    <a:pt x="1497" y="4576"/>
                  </a:lnTo>
                  <a:lnTo>
                    <a:pt x="1547" y="4554"/>
                  </a:lnTo>
                  <a:lnTo>
                    <a:pt x="1596" y="4533"/>
                  </a:lnTo>
                  <a:lnTo>
                    <a:pt x="1646" y="4511"/>
                  </a:lnTo>
                  <a:lnTo>
                    <a:pt x="1694" y="4488"/>
                  </a:lnTo>
                  <a:lnTo>
                    <a:pt x="1743" y="4465"/>
                  </a:lnTo>
                  <a:lnTo>
                    <a:pt x="1791" y="4440"/>
                  </a:lnTo>
                  <a:lnTo>
                    <a:pt x="1840" y="4415"/>
                  </a:lnTo>
                  <a:lnTo>
                    <a:pt x="1888" y="4390"/>
                  </a:lnTo>
                  <a:lnTo>
                    <a:pt x="1935" y="4364"/>
                  </a:lnTo>
                  <a:lnTo>
                    <a:pt x="1982" y="4337"/>
                  </a:lnTo>
                  <a:lnTo>
                    <a:pt x="2029" y="4310"/>
                  </a:lnTo>
                  <a:lnTo>
                    <a:pt x="2076" y="4283"/>
                  </a:lnTo>
                  <a:lnTo>
                    <a:pt x="2121" y="4255"/>
                  </a:lnTo>
                  <a:lnTo>
                    <a:pt x="2167" y="4225"/>
                  </a:lnTo>
                  <a:lnTo>
                    <a:pt x="2213" y="4196"/>
                  </a:lnTo>
                  <a:lnTo>
                    <a:pt x="2258" y="4165"/>
                  </a:lnTo>
                  <a:lnTo>
                    <a:pt x="2303" y="4135"/>
                  </a:lnTo>
                  <a:lnTo>
                    <a:pt x="2347" y="4103"/>
                  </a:lnTo>
                  <a:lnTo>
                    <a:pt x="2392" y="4070"/>
                  </a:lnTo>
                  <a:lnTo>
                    <a:pt x="2435" y="4039"/>
                  </a:lnTo>
                  <a:lnTo>
                    <a:pt x="2478" y="4005"/>
                  </a:lnTo>
                  <a:lnTo>
                    <a:pt x="2521" y="3971"/>
                  </a:lnTo>
                  <a:lnTo>
                    <a:pt x="2564" y="3937"/>
                  </a:lnTo>
                  <a:lnTo>
                    <a:pt x="2606" y="3902"/>
                  </a:lnTo>
                  <a:lnTo>
                    <a:pt x="2648" y="3867"/>
                  </a:lnTo>
                  <a:lnTo>
                    <a:pt x="2689" y="3830"/>
                  </a:lnTo>
                  <a:lnTo>
                    <a:pt x="2730" y="3794"/>
                  </a:lnTo>
                  <a:lnTo>
                    <a:pt x="2771" y="3757"/>
                  </a:lnTo>
                  <a:lnTo>
                    <a:pt x="2811" y="3720"/>
                  </a:lnTo>
                  <a:lnTo>
                    <a:pt x="2851" y="3681"/>
                  </a:lnTo>
                  <a:lnTo>
                    <a:pt x="2890" y="3643"/>
                  </a:lnTo>
                  <a:lnTo>
                    <a:pt x="2929" y="3604"/>
                  </a:lnTo>
                  <a:lnTo>
                    <a:pt x="2968" y="3565"/>
                  </a:lnTo>
                  <a:lnTo>
                    <a:pt x="3006" y="3524"/>
                  </a:lnTo>
                  <a:lnTo>
                    <a:pt x="3044" y="3483"/>
                  </a:lnTo>
                  <a:lnTo>
                    <a:pt x="3081" y="3443"/>
                  </a:lnTo>
                  <a:lnTo>
                    <a:pt x="3117" y="3401"/>
                  </a:lnTo>
                  <a:lnTo>
                    <a:pt x="3154" y="3359"/>
                  </a:lnTo>
                  <a:lnTo>
                    <a:pt x="3189" y="3316"/>
                  </a:lnTo>
                  <a:lnTo>
                    <a:pt x="3225" y="3273"/>
                  </a:lnTo>
                  <a:lnTo>
                    <a:pt x="3260" y="3230"/>
                  </a:lnTo>
                  <a:lnTo>
                    <a:pt x="3295" y="3186"/>
                  </a:lnTo>
                  <a:lnTo>
                    <a:pt x="3329" y="3141"/>
                  </a:lnTo>
                  <a:lnTo>
                    <a:pt x="3362" y="3096"/>
                  </a:lnTo>
                  <a:lnTo>
                    <a:pt x="3396" y="3051"/>
                  </a:lnTo>
                  <a:lnTo>
                    <a:pt x="3428" y="3005"/>
                  </a:lnTo>
                  <a:lnTo>
                    <a:pt x="3461" y="2958"/>
                  </a:lnTo>
                  <a:lnTo>
                    <a:pt x="3492" y="2912"/>
                  </a:lnTo>
                  <a:lnTo>
                    <a:pt x="3523" y="2865"/>
                  </a:lnTo>
                  <a:lnTo>
                    <a:pt x="3554" y="2817"/>
                  </a:lnTo>
                  <a:lnTo>
                    <a:pt x="3584" y="2770"/>
                  </a:lnTo>
                  <a:lnTo>
                    <a:pt x="3613" y="2721"/>
                  </a:lnTo>
                  <a:lnTo>
                    <a:pt x="3643" y="2672"/>
                  </a:lnTo>
                  <a:lnTo>
                    <a:pt x="3671" y="2623"/>
                  </a:lnTo>
                  <a:lnTo>
                    <a:pt x="3699" y="2573"/>
                  </a:lnTo>
                  <a:lnTo>
                    <a:pt x="3727" y="2523"/>
                  </a:lnTo>
                  <a:lnTo>
                    <a:pt x="3754" y="2473"/>
                  </a:lnTo>
                  <a:lnTo>
                    <a:pt x="3780" y="2422"/>
                  </a:lnTo>
                  <a:lnTo>
                    <a:pt x="3807" y="2372"/>
                  </a:lnTo>
                  <a:lnTo>
                    <a:pt x="3832" y="2320"/>
                  </a:lnTo>
                  <a:lnTo>
                    <a:pt x="3857" y="2267"/>
                  </a:lnTo>
                  <a:lnTo>
                    <a:pt x="3882" y="2215"/>
                  </a:lnTo>
                  <a:lnTo>
                    <a:pt x="3906" y="2162"/>
                  </a:lnTo>
                  <a:lnTo>
                    <a:pt x="3929" y="2109"/>
                  </a:lnTo>
                  <a:lnTo>
                    <a:pt x="3951" y="2056"/>
                  </a:lnTo>
                  <a:lnTo>
                    <a:pt x="3974" y="2002"/>
                  </a:lnTo>
                  <a:lnTo>
                    <a:pt x="3995" y="1949"/>
                  </a:lnTo>
                  <a:lnTo>
                    <a:pt x="4016" y="1893"/>
                  </a:lnTo>
                  <a:lnTo>
                    <a:pt x="4036" y="1839"/>
                  </a:lnTo>
                  <a:lnTo>
                    <a:pt x="4057" y="1783"/>
                  </a:lnTo>
                  <a:lnTo>
                    <a:pt x="4076" y="1728"/>
                  </a:lnTo>
                  <a:lnTo>
                    <a:pt x="4095" y="1673"/>
                  </a:lnTo>
                  <a:lnTo>
                    <a:pt x="4112" y="1616"/>
                  </a:lnTo>
                  <a:lnTo>
                    <a:pt x="4131" y="1561"/>
                  </a:lnTo>
                  <a:lnTo>
                    <a:pt x="4147" y="1503"/>
                  </a:lnTo>
                  <a:lnTo>
                    <a:pt x="4163" y="1446"/>
                  </a:lnTo>
                  <a:lnTo>
                    <a:pt x="4179" y="1389"/>
                  </a:lnTo>
                  <a:lnTo>
                    <a:pt x="4194" y="1331"/>
                  </a:lnTo>
                  <a:lnTo>
                    <a:pt x="4208" y="1273"/>
                  </a:lnTo>
                  <a:lnTo>
                    <a:pt x="4223" y="1216"/>
                  </a:lnTo>
                  <a:lnTo>
                    <a:pt x="4236" y="1157"/>
                  </a:lnTo>
                  <a:lnTo>
                    <a:pt x="4248" y="1098"/>
                  </a:lnTo>
                  <a:lnTo>
                    <a:pt x="4260" y="1039"/>
                  </a:lnTo>
                  <a:lnTo>
                    <a:pt x="4271" y="980"/>
                  </a:lnTo>
                  <a:lnTo>
                    <a:pt x="4281" y="921"/>
                  </a:lnTo>
                  <a:lnTo>
                    <a:pt x="4291" y="861"/>
                  </a:lnTo>
                  <a:lnTo>
                    <a:pt x="4301" y="801"/>
                  </a:lnTo>
                  <a:lnTo>
                    <a:pt x="4310" y="741"/>
                  </a:lnTo>
                  <a:lnTo>
                    <a:pt x="4318" y="680"/>
                  </a:lnTo>
                  <a:lnTo>
                    <a:pt x="4325" y="620"/>
                  </a:lnTo>
                  <a:lnTo>
                    <a:pt x="4332" y="559"/>
                  </a:lnTo>
                  <a:lnTo>
                    <a:pt x="4337" y="498"/>
                  </a:lnTo>
                  <a:lnTo>
                    <a:pt x="4343" y="435"/>
                  </a:lnTo>
                  <a:lnTo>
                    <a:pt x="4347" y="374"/>
                  </a:lnTo>
                  <a:lnTo>
                    <a:pt x="4351" y="312"/>
                  </a:lnTo>
                  <a:lnTo>
                    <a:pt x="4354" y="251"/>
                  </a:lnTo>
                  <a:lnTo>
                    <a:pt x="4356" y="188"/>
                  </a:lnTo>
                  <a:lnTo>
                    <a:pt x="4358" y="125"/>
                  </a:lnTo>
                  <a:lnTo>
                    <a:pt x="4359" y="63"/>
                  </a:lnTo>
                  <a:lnTo>
                    <a:pt x="4360" y="0"/>
                  </a:lnTo>
                  <a:lnTo>
                    <a:pt x="4269" y="0"/>
                  </a:lnTo>
                  <a:lnTo>
                    <a:pt x="4268" y="62"/>
                  </a:lnTo>
                  <a:lnTo>
                    <a:pt x="4267" y="123"/>
                  </a:lnTo>
                  <a:lnTo>
                    <a:pt x="4266" y="184"/>
                  </a:lnTo>
                  <a:lnTo>
                    <a:pt x="4263" y="245"/>
                  </a:lnTo>
                  <a:lnTo>
                    <a:pt x="4260" y="306"/>
                  </a:lnTo>
                  <a:lnTo>
                    <a:pt x="4256" y="366"/>
                  </a:lnTo>
                  <a:lnTo>
                    <a:pt x="4252" y="427"/>
                  </a:lnTo>
                  <a:lnTo>
                    <a:pt x="4247" y="487"/>
                  </a:lnTo>
                  <a:lnTo>
                    <a:pt x="4241" y="547"/>
                  </a:lnTo>
                  <a:lnTo>
                    <a:pt x="4235" y="606"/>
                  </a:lnTo>
                  <a:lnTo>
                    <a:pt x="4228" y="666"/>
                  </a:lnTo>
                  <a:lnTo>
                    <a:pt x="4220" y="725"/>
                  </a:lnTo>
                  <a:lnTo>
                    <a:pt x="4212" y="784"/>
                  </a:lnTo>
                  <a:lnTo>
                    <a:pt x="4201" y="842"/>
                  </a:lnTo>
                  <a:lnTo>
                    <a:pt x="4192" y="901"/>
                  </a:lnTo>
                  <a:lnTo>
                    <a:pt x="4182" y="960"/>
                  </a:lnTo>
                  <a:lnTo>
                    <a:pt x="4171" y="1018"/>
                  </a:lnTo>
                  <a:lnTo>
                    <a:pt x="4159" y="1075"/>
                  </a:lnTo>
                  <a:lnTo>
                    <a:pt x="4147" y="1133"/>
                  </a:lnTo>
                  <a:lnTo>
                    <a:pt x="4135" y="1190"/>
                  </a:lnTo>
                  <a:lnTo>
                    <a:pt x="4120" y="1247"/>
                  </a:lnTo>
                  <a:lnTo>
                    <a:pt x="4106" y="1304"/>
                  </a:lnTo>
                  <a:lnTo>
                    <a:pt x="4092" y="1360"/>
                  </a:lnTo>
                  <a:lnTo>
                    <a:pt x="4076" y="1416"/>
                  </a:lnTo>
                  <a:lnTo>
                    <a:pt x="4061" y="1472"/>
                  </a:lnTo>
                  <a:lnTo>
                    <a:pt x="4043" y="1528"/>
                  </a:lnTo>
                  <a:lnTo>
                    <a:pt x="4027" y="1582"/>
                  </a:lnTo>
                  <a:lnTo>
                    <a:pt x="4009" y="1638"/>
                  </a:lnTo>
                  <a:lnTo>
                    <a:pt x="3991" y="1692"/>
                  </a:lnTo>
                  <a:lnTo>
                    <a:pt x="3972" y="1746"/>
                  </a:lnTo>
                  <a:lnTo>
                    <a:pt x="3952" y="1800"/>
                  </a:lnTo>
                  <a:lnTo>
                    <a:pt x="3932" y="1854"/>
                  </a:lnTo>
                  <a:lnTo>
                    <a:pt x="3912" y="1908"/>
                  </a:lnTo>
                  <a:lnTo>
                    <a:pt x="3891" y="1960"/>
                  </a:lnTo>
                  <a:lnTo>
                    <a:pt x="3869" y="2013"/>
                  </a:lnTo>
                  <a:lnTo>
                    <a:pt x="3847" y="2065"/>
                  </a:lnTo>
                  <a:lnTo>
                    <a:pt x="3824" y="2117"/>
                  </a:lnTo>
                  <a:lnTo>
                    <a:pt x="3801" y="2169"/>
                  </a:lnTo>
                  <a:lnTo>
                    <a:pt x="3776" y="2220"/>
                  </a:lnTo>
                  <a:lnTo>
                    <a:pt x="3752" y="2271"/>
                  </a:lnTo>
                  <a:lnTo>
                    <a:pt x="3728" y="2321"/>
                  </a:lnTo>
                  <a:lnTo>
                    <a:pt x="3702" y="2372"/>
                  </a:lnTo>
                  <a:lnTo>
                    <a:pt x="3676" y="2421"/>
                  </a:lnTo>
                  <a:lnTo>
                    <a:pt x="3650" y="2470"/>
                  </a:lnTo>
                  <a:lnTo>
                    <a:pt x="3622" y="2520"/>
                  </a:lnTo>
                  <a:lnTo>
                    <a:pt x="3595" y="2568"/>
                  </a:lnTo>
                  <a:lnTo>
                    <a:pt x="3567" y="2616"/>
                  </a:lnTo>
                  <a:lnTo>
                    <a:pt x="3538" y="2664"/>
                  </a:lnTo>
                  <a:lnTo>
                    <a:pt x="3509" y="2711"/>
                  </a:lnTo>
                  <a:lnTo>
                    <a:pt x="3480" y="2758"/>
                  </a:lnTo>
                  <a:lnTo>
                    <a:pt x="3449" y="2805"/>
                  </a:lnTo>
                  <a:lnTo>
                    <a:pt x="3419" y="2851"/>
                  </a:lnTo>
                  <a:lnTo>
                    <a:pt x="3388" y="2897"/>
                  </a:lnTo>
                  <a:lnTo>
                    <a:pt x="3356" y="2942"/>
                  </a:lnTo>
                  <a:lnTo>
                    <a:pt x="3325" y="2987"/>
                  </a:lnTo>
                  <a:lnTo>
                    <a:pt x="3292" y="3031"/>
                  </a:lnTo>
                  <a:lnTo>
                    <a:pt x="3259" y="3075"/>
                  </a:lnTo>
                  <a:lnTo>
                    <a:pt x="3226" y="3119"/>
                  </a:lnTo>
                  <a:lnTo>
                    <a:pt x="3192" y="3162"/>
                  </a:lnTo>
                  <a:lnTo>
                    <a:pt x="3158" y="3205"/>
                  </a:lnTo>
                  <a:lnTo>
                    <a:pt x="3123" y="3247"/>
                  </a:lnTo>
                  <a:lnTo>
                    <a:pt x="3088" y="3289"/>
                  </a:lnTo>
                  <a:lnTo>
                    <a:pt x="3053" y="3329"/>
                  </a:lnTo>
                  <a:lnTo>
                    <a:pt x="3016" y="3370"/>
                  </a:lnTo>
                  <a:lnTo>
                    <a:pt x="2980" y="3411"/>
                  </a:lnTo>
                  <a:lnTo>
                    <a:pt x="2943" y="3450"/>
                  </a:lnTo>
                  <a:lnTo>
                    <a:pt x="2906" y="3490"/>
                  </a:lnTo>
                  <a:lnTo>
                    <a:pt x="2867" y="3528"/>
                  </a:lnTo>
                  <a:lnTo>
                    <a:pt x="2830" y="3567"/>
                  </a:lnTo>
                  <a:lnTo>
                    <a:pt x="2791" y="3604"/>
                  </a:lnTo>
                  <a:lnTo>
                    <a:pt x="2752" y="3642"/>
                  </a:lnTo>
                  <a:lnTo>
                    <a:pt x="2713" y="3679"/>
                  </a:lnTo>
                  <a:lnTo>
                    <a:pt x="2673" y="3715"/>
                  </a:lnTo>
                  <a:lnTo>
                    <a:pt x="2633" y="3750"/>
                  </a:lnTo>
                  <a:lnTo>
                    <a:pt x="2592" y="3785"/>
                  </a:lnTo>
                  <a:lnTo>
                    <a:pt x="2552" y="3820"/>
                  </a:lnTo>
                  <a:lnTo>
                    <a:pt x="2510" y="3854"/>
                  </a:lnTo>
                  <a:lnTo>
                    <a:pt x="2469" y="3888"/>
                  </a:lnTo>
                  <a:lnTo>
                    <a:pt x="2426" y="3921"/>
                  </a:lnTo>
                  <a:lnTo>
                    <a:pt x="2384" y="3954"/>
                  </a:lnTo>
                  <a:lnTo>
                    <a:pt x="2341" y="3985"/>
                  </a:lnTo>
                  <a:lnTo>
                    <a:pt x="2299" y="4017"/>
                  </a:lnTo>
                  <a:lnTo>
                    <a:pt x="2255" y="4048"/>
                  </a:lnTo>
                  <a:lnTo>
                    <a:pt x="2211" y="4078"/>
                  </a:lnTo>
                  <a:lnTo>
                    <a:pt x="2167" y="4108"/>
                  </a:lnTo>
                  <a:lnTo>
                    <a:pt x="2122" y="4137"/>
                  </a:lnTo>
                  <a:lnTo>
                    <a:pt x="2077" y="4165"/>
                  </a:lnTo>
                  <a:lnTo>
                    <a:pt x="2032" y="4193"/>
                  </a:lnTo>
                  <a:lnTo>
                    <a:pt x="1987" y="4221"/>
                  </a:lnTo>
                  <a:lnTo>
                    <a:pt x="1940" y="4247"/>
                  </a:lnTo>
                  <a:lnTo>
                    <a:pt x="1895" y="4273"/>
                  </a:lnTo>
                  <a:lnTo>
                    <a:pt x="1848" y="4299"/>
                  </a:lnTo>
                  <a:lnTo>
                    <a:pt x="1802" y="4324"/>
                  </a:lnTo>
                  <a:lnTo>
                    <a:pt x="1754" y="4347"/>
                  </a:lnTo>
                  <a:lnTo>
                    <a:pt x="1706" y="4371"/>
                  </a:lnTo>
                  <a:lnTo>
                    <a:pt x="1659" y="4395"/>
                  </a:lnTo>
                  <a:lnTo>
                    <a:pt x="1611" y="4416"/>
                  </a:lnTo>
                  <a:lnTo>
                    <a:pt x="1563" y="4438"/>
                  </a:lnTo>
                  <a:lnTo>
                    <a:pt x="1514" y="4459"/>
                  </a:lnTo>
                  <a:lnTo>
                    <a:pt x="1466" y="4480"/>
                  </a:lnTo>
                  <a:lnTo>
                    <a:pt x="1416" y="4500"/>
                  </a:lnTo>
                  <a:lnTo>
                    <a:pt x="1366" y="4519"/>
                  </a:lnTo>
                  <a:lnTo>
                    <a:pt x="1317" y="4537"/>
                  </a:lnTo>
                  <a:lnTo>
                    <a:pt x="1267" y="4555"/>
                  </a:lnTo>
                  <a:lnTo>
                    <a:pt x="1217" y="4572"/>
                  </a:lnTo>
                  <a:lnTo>
                    <a:pt x="1167" y="4588"/>
                  </a:lnTo>
                  <a:lnTo>
                    <a:pt x="1115" y="4604"/>
                  </a:lnTo>
                  <a:lnTo>
                    <a:pt x="1065" y="4620"/>
                  </a:lnTo>
                  <a:lnTo>
                    <a:pt x="1014" y="4633"/>
                  </a:lnTo>
                  <a:lnTo>
                    <a:pt x="963" y="4648"/>
                  </a:lnTo>
                  <a:lnTo>
                    <a:pt x="911" y="4661"/>
                  </a:lnTo>
                  <a:lnTo>
                    <a:pt x="859" y="4673"/>
                  </a:lnTo>
                  <a:lnTo>
                    <a:pt x="807" y="4684"/>
                  </a:lnTo>
                  <a:lnTo>
                    <a:pt x="754" y="4696"/>
                  </a:lnTo>
                  <a:lnTo>
                    <a:pt x="701" y="4706"/>
                  </a:lnTo>
                  <a:lnTo>
                    <a:pt x="649" y="4715"/>
                  </a:lnTo>
                  <a:lnTo>
                    <a:pt x="596" y="4724"/>
                  </a:lnTo>
                  <a:lnTo>
                    <a:pt x="543" y="4732"/>
                  </a:lnTo>
                  <a:lnTo>
                    <a:pt x="489" y="4739"/>
                  </a:lnTo>
                  <a:lnTo>
                    <a:pt x="435" y="4745"/>
                  </a:lnTo>
                  <a:lnTo>
                    <a:pt x="382" y="4751"/>
                  </a:lnTo>
                  <a:lnTo>
                    <a:pt x="328" y="4756"/>
                  </a:lnTo>
                  <a:lnTo>
                    <a:pt x="274" y="4760"/>
                  </a:lnTo>
                  <a:lnTo>
                    <a:pt x="220" y="4763"/>
                  </a:lnTo>
                  <a:lnTo>
                    <a:pt x="165" y="4767"/>
                  </a:lnTo>
                  <a:lnTo>
                    <a:pt x="110" y="4769"/>
                  </a:lnTo>
                  <a:lnTo>
                    <a:pt x="56" y="4769"/>
                  </a:lnTo>
                  <a:lnTo>
                    <a:pt x="0" y="4770"/>
                  </a:lnTo>
                  <a:lnTo>
                    <a:pt x="0" y="4872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7" name="Freeform 69"/>
            <p:cNvSpPr>
              <a:spLocks/>
            </p:cNvSpPr>
            <p:nvPr/>
          </p:nvSpPr>
          <p:spPr bwMode="auto">
            <a:xfrm>
              <a:off x="4028" y="2221"/>
              <a:ext cx="726" cy="696"/>
            </a:xfrm>
            <a:custGeom>
              <a:avLst/>
              <a:gdLst>
                <a:gd name="T0" fmla="*/ 0 w 4359"/>
                <a:gd name="T1" fmla="*/ 0 h 4872"/>
                <a:gd name="T2" fmla="*/ 0 w 4359"/>
                <a:gd name="T3" fmla="*/ 0 h 4872"/>
                <a:gd name="T4" fmla="*/ 0 w 4359"/>
                <a:gd name="T5" fmla="*/ 0 h 4872"/>
                <a:gd name="T6" fmla="*/ 0 w 4359"/>
                <a:gd name="T7" fmla="*/ 0 h 4872"/>
                <a:gd name="T8" fmla="*/ 0 w 4359"/>
                <a:gd name="T9" fmla="*/ 0 h 4872"/>
                <a:gd name="T10" fmla="*/ 0 w 4359"/>
                <a:gd name="T11" fmla="*/ 0 h 4872"/>
                <a:gd name="T12" fmla="*/ 0 w 4359"/>
                <a:gd name="T13" fmla="*/ 0 h 4872"/>
                <a:gd name="T14" fmla="*/ 0 w 4359"/>
                <a:gd name="T15" fmla="*/ 0 h 4872"/>
                <a:gd name="T16" fmla="*/ 0 w 4359"/>
                <a:gd name="T17" fmla="*/ 0 h 4872"/>
                <a:gd name="T18" fmla="*/ 0 w 4359"/>
                <a:gd name="T19" fmla="*/ 0 h 4872"/>
                <a:gd name="T20" fmla="*/ 0 w 4359"/>
                <a:gd name="T21" fmla="*/ 0 h 4872"/>
                <a:gd name="T22" fmla="*/ 0 w 4359"/>
                <a:gd name="T23" fmla="*/ 0 h 4872"/>
                <a:gd name="T24" fmla="*/ 0 w 4359"/>
                <a:gd name="T25" fmla="*/ 0 h 4872"/>
                <a:gd name="T26" fmla="*/ 0 w 4359"/>
                <a:gd name="T27" fmla="*/ 0 h 4872"/>
                <a:gd name="T28" fmla="*/ 0 w 4359"/>
                <a:gd name="T29" fmla="*/ 0 h 4872"/>
                <a:gd name="T30" fmla="*/ 0 w 4359"/>
                <a:gd name="T31" fmla="*/ 0 h 4872"/>
                <a:gd name="T32" fmla="*/ 0 w 4359"/>
                <a:gd name="T33" fmla="*/ 0 h 4872"/>
                <a:gd name="T34" fmla="*/ 0 w 4359"/>
                <a:gd name="T35" fmla="*/ 0 h 4872"/>
                <a:gd name="T36" fmla="*/ 0 w 4359"/>
                <a:gd name="T37" fmla="*/ 0 h 4872"/>
                <a:gd name="T38" fmla="*/ 0 w 4359"/>
                <a:gd name="T39" fmla="*/ 0 h 4872"/>
                <a:gd name="T40" fmla="*/ 0 w 4359"/>
                <a:gd name="T41" fmla="*/ 0 h 4872"/>
                <a:gd name="T42" fmla="*/ 0 w 4359"/>
                <a:gd name="T43" fmla="*/ 0 h 4872"/>
                <a:gd name="T44" fmla="*/ 0 w 4359"/>
                <a:gd name="T45" fmla="*/ 0 h 4872"/>
                <a:gd name="T46" fmla="*/ 0 w 4359"/>
                <a:gd name="T47" fmla="*/ 0 h 4872"/>
                <a:gd name="T48" fmla="*/ 0 w 4359"/>
                <a:gd name="T49" fmla="*/ 0 h 4872"/>
                <a:gd name="T50" fmla="*/ 0 w 4359"/>
                <a:gd name="T51" fmla="*/ 0 h 4872"/>
                <a:gd name="T52" fmla="*/ 0 w 4359"/>
                <a:gd name="T53" fmla="*/ 0 h 4872"/>
                <a:gd name="T54" fmla="*/ 0 w 4359"/>
                <a:gd name="T55" fmla="*/ 0 h 4872"/>
                <a:gd name="T56" fmla="*/ 0 w 4359"/>
                <a:gd name="T57" fmla="*/ 0 h 4872"/>
                <a:gd name="T58" fmla="*/ 0 w 4359"/>
                <a:gd name="T59" fmla="*/ 0 h 4872"/>
                <a:gd name="T60" fmla="*/ 0 w 4359"/>
                <a:gd name="T61" fmla="*/ 0 h 4872"/>
                <a:gd name="T62" fmla="*/ 0 w 4359"/>
                <a:gd name="T63" fmla="*/ 0 h 4872"/>
                <a:gd name="T64" fmla="*/ 0 w 4359"/>
                <a:gd name="T65" fmla="*/ 0 h 4872"/>
                <a:gd name="T66" fmla="*/ 0 w 4359"/>
                <a:gd name="T67" fmla="*/ 0 h 4872"/>
                <a:gd name="T68" fmla="*/ 0 w 4359"/>
                <a:gd name="T69" fmla="*/ 0 h 4872"/>
                <a:gd name="T70" fmla="*/ 0 w 4359"/>
                <a:gd name="T71" fmla="*/ 0 h 4872"/>
                <a:gd name="T72" fmla="*/ 0 w 4359"/>
                <a:gd name="T73" fmla="*/ 0 h 4872"/>
                <a:gd name="T74" fmla="*/ 0 w 4359"/>
                <a:gd name="T75" fmla="*/ 0 h 4872"/>
                <a:gd name="T76" fmla="*/ 0 w 4359"/>
                <a:gd name="T77" fmla="*/ 0 h 4872"/>
                <a:gd name="T78" fmla="*/ 0 w 4359"/>
                <a:gd name="T79" fmla="*/ 0 h 4872"/>
                <a:gd name="T80" fmla="*/ 0 w 4359"/>
                <a:gd name="T81" fmla="*/ 0 h 4872"/>
                <a:gd name="T82" fmla="*/ 0 w 4359"/>
                <a:gd name="T83" fmla="*/ 0 h 4872"/>
                <a:gd name="T84" fmla="*/ 0 w 4359"/>
                <a:gd name="T85" fmla="*/ 0 h 4872"/>
                <a:gd name="T86" fmla="*/ 0 w 4359"/>
                <a:gd name="T87" fmla="*/ 0 h 4872"/>
                <a:gd name="T88" fmla="*/ 0 w 4359"/>
                <a:gd name="T89" fmla="*/ 0 h 4872"/>
                <a:gd name="T90" fmla="*/ 0 w 4359"/>
                <a:gd name="T91" fmla="*/ 0 h 4872"/>
                <a:gd name="T92" fmla="*/ 0 w 4359"/>
                <a:gd name="T93" fmla="*/ 0 h 4872"/>
                <a:gd name="T94" fmla="*/ 0 w 4359"/>
                <a:gd name="T95" fmla="*/ 0 h 4872"/>
                <a:gd name="T96" fmla="*/ 0 w 4359"/>
                <a:gd name="T97" fmla="*/ 0 h 4872"/>
                <a:gd name="T98" fmla="*/ 0 w 4359"/>
                <a:gd name="T99" fmla="*/ 0 h 4872"/>
                <a:gd name="T100" fmla="*/ 0 w 4359"/>
                <a:gd name="T101" fmla="*/ 0 h 4872"/>
                <a:gd name="T102" fmla="*/ 0 w 4359"/>
                <a:gd name="T103" fmla="*/ 0 h 48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59"/>
                <a:gd name="T157" fmla="*/ 0 h 4872"/>
                <a:gd name="T158" fmla="*/ 4359 w 4359"/>
                <a:gd name="T159" fmla="*/ 4872 h 487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59" h="4872">
                  <a:moveTo>
                    <a:pt x="0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1" y="125"/>
                  </a:lnTo>
                  <a:lnTo>
                    <a:pt x="3" y="188"/>
                  </a:lnTo>
                  <a:lnTo>
                    <a:pt x="6" y="251"/>
                  </a:lnTo>
                  <a:lnTo>
                    <a:pt x="9" y="312"/>
                  </a:lnTo>
                  <a:lnTo>
                    <a:pt x="13" y="374"/>
                  </a:lnTo>
                  <a:lnTo>
                    <a:pt x="17" y="435"/>
                  </a:lnTo>
                  <a:lnTo>
                    <a:pt x="22" y="498"/>
                  </a:lnTo>
                  <a:lnTo>
                    <a:pt x="28" y="559"/>
                  </a:lnTo>
                  <a:lnTo>
                    <a:pt x="35" y="620"/>
                  </a:lnTo>
                  <a:lnTo>
                    <a:pt x="42" y="680"/>
                  </a:lnTo>
                  <a:lnTo>
                    <a:pt x="50" y="741"/>
                  </a:lnTo>
                  <a:lnTo>
                    <a:pt x="58" y="801"/>
                  </a:lnTo>
                  <a:lnTo>
                    <a:pt x="68" y="861"/>
                  </a:lnTo>
                  <a:lnTo>
                    <a:pt x="78" y="921"/>
                  </a:lnTo>
                  <a:lnTo>
                    <a:pt x="89" y="980"/>
                  </a:lnTo>
                  <a:lnTo>
                    <a:pt x="100" y="1039"/>
                  </a:lnTo>
                  <a:lnTo>
                    <a:pt x="112" y="1098"/>
                  </a:lnTo>
                  <a:lnTo>
                    <a:pt x="124" y="1157"/>
                  </a:lnTo>
                  <a:lnTo>
                    <a:pt x="137" y="1216"/>
                  </a:lnTo>
                  <a:lnTo>
                    <a:pt x="152" y="1273"/>
                  </a:lnTo>
                  <a:lnTo>
                    <a:pt x="166" y="1331"/>
                  </a:lnTo>
                  <a:lnTo>
                    <a:pt x="181" y="1389"/>
                  </a:lnTo>
                  <a:lnTo>
                    <a:pt x="196" y="1446"/>
                  </a:lnTo>
                  <a:lnTo>
                    <a:pt x="212" y="1503"/>
                  </a:lnTo>
                  <a:lnTo>
                    <a:pt x="229" y="1561"/>
                  </a:lnTo>
                  <a:lnTo>
                    <a:pt x="247" y="1616"/>
                  </a:lnTo>
                  <a:lnTo>
                    <a:pt x="265" y="1673"/>
                  </a:lnTo>
                  <a:lnTo>
                    <a:pt x="283" y="1728"/>
                  </a:lnTo>
                  <a:lnTo>
                    <a:pt x="302" y="1783"/>
                  </a:lnTo>
                  <a:lnTo>
                    <a:pt x="323" y="1839"/>
                  </a:lnTo>
                  <a:lnTo>
                    <a:pt x="343" y="1893"/>
                  </a:lnTo>
                  <a:lnTo>
                    <a:pt x="364" y="1949"/>
                  </a:lnTo>
                  <a:lnTo>
                    <a:pt x="385" y="2002"/>
                  </a:lnTo>
                  <a:lnTo>
                    <a:pt x="408" y="2056"/>
                  </a:lnTo>
                  <a:lnTo>
                    <a:pt x="431" y="2109"/>
                  </a:lnTo>
                  <a:lnTo>
                    <a:pt x="454" y="2162"/>
                  </a:lnTo>
                  <a:lnTo>
                    <a:pt x="477" y="2215"/>
                  </a:lnTo>
                  <a:lnTo>
                    <a:pt x="502" y="2267"/>
                  </a:lnTo>
                  <a:lnTo>
                    <a:pt x="527" y="2320"/>
                  </a:lnTo>
                  <a:lnTo>
                    <a:pt x="552" y="2372"/>
                  </a:lnTo>
                  <a:lnTo>
                    <a:pt x="579" y="2422"/>
                  </a:lnTo>
                  <a:lnTo>
                    <a:pt x="605" y="2473"/>
                  </a:lnTo>
                  <a:lnTo>
                    <a:pt x="632" y="2523"/>
                  </a:lnTo>
                  <a:lnTo>
                    <a:pt x="660" y="2573"/>
                  </a:lnTo>
                  <a:lnTo>
                    <a:pt x="688" y="2623"/>
                  </a:lnTo>
                  <a:lnTo>
                    <a:pt x="717" y="2672"/>
                  </a:lnTo>
                  <a:lnTo>
                    <a:pt x="746" y="2721"/>
                  </a:lnTo>
                  <a:lnTo>
                    <a:pt x="776" y="2770"/>
                  </a:lnTo>
                  <a:lnTo>
                    <a:pt x="805" y="2817"/>
                  </a:lnTo>
                  <a:lnTo>
                    <a:pt x="837" y="2865"/>
                  </a:lnTo>
                  <a:lnTo>
                    <a:pt x="868" y="2912"/>
                  </a:lnTo>
                  <a:lnTo>
                    <a:pt x="900" y="2958"/>
                  </a:lnTo>
                  <a:lnTo>
                    <a:pt x="932" y="3005"/>
                  </a:lnTo>
                  <a:lnTo>
                    <a:pt x="964" y="3051"/>
                  </a:lnTo>
                  <a:lnTo>
                    <a:pt x="998" y="3096"/>
                  </a:lnTo>
                  <a:lnTo>
                    <a:pt x="1031" y="3141"/>
                  </a:lnTo>
                  <a:lnTo>
                    <a:pt x="1066" y="3186"/>
                  </a:lnTo>
                  <a:lnTo>
                    <a:pt x="1100" y="3230"/>
                  </a:lnTo>
                  <a:lnTo>
                    <a:pt x="1134" y="3273"/>
                  </a:lnTo>
                  <a:lnTo>
                    <a:pt x="1170" y="3316"/>
                  </a:lnTo>
                  <a:lnTo>
                    <a:pt x="1206" y="3359"/>
                  </a:lnTo>
                  <a:lnTo>
                    <a:pt x="1243" y="3401"/>
                  </a:lnTo>
                  <a:lnTo>
                    <a:pt x="1279" y="3443"/>
                  </a:lnTo>
                  <a:lnTo>
                    <a:pt x="1317" y="3483"/>
                  </a:lnTo>
                  <a:lnTo>
                    <a:pt x="1354" y="3524"/>
                  </a:lnTo>
                  <a:lnTo>
                    <a:pt x="1392" y="3565"/>
                  </a:lnTo>
                  <a:lnTo>
                    <a:pt x="1431" y="3604"/>
                  </a:lnTo>
                  <a:lnTo>
                    <a:pt x="1469" y="3643"/>
                  </a:lnTo>
                  <a:lnTo>
                    <a:pt x="1509" y="3681"/>
                  </a:lnTo>
                  <a:lnTo>
                    <a:pt x="1548" y="3720"/>
                  </a:lnTo>
                  <a:lnTo>
                    <a:pt x="1589" y="3757"/>
                  </a:lnTo>
                  <a:lnTo>
                    <a:pt x="1629" y="3794"/>
                  </a:lnTo>
                  <a:lnTo>
                    <a:pt x="1671" y="3830"/>
                  </a:lnTo>
                  <a:lnTo>
                    <a:pt x="1712" y="3867"/>
                  </a:lnTo>
                  <a:lnTo>
                    <a:pt x="1754" y="3902"/>
                  </a:lnTo>
                  <a:lnTo>
                    <a:pt x="1796" y="3937"/>
                  </a:lnTo>
                  <a:lnTo>
                    <a:pt x="1839" y="3971"/>
                  </a:lnTo>
                  <a:lnTo>
                    <a:pt x="1881" y="4005"/>
                  </a:lnTo>
                  <a:lnTo>
                    <a:pt x="1925" y="4039"/>
                  </a:lnTo>
                  <a:lnTo>
                    <a:pt x="1968" y="4070"/>
                  </a:lnTo>
                  <a:lnTo>
                    <a:pt x="2012" y="4103"/>
                  </a:lnTo>
                  <a:lnTo>
                    <a:pt x="2056" y="4135"/>
                  </a:lnTo>
                  <a:lnTo>
                    <a:pt x="2102" y="4165"/>
                  </a:lnTo>
                  <a:lnTo>
                    <a:pt x="2146" y="4196"/>
                  </a:lnTo>
                  <a:lnTo>
                    <a:pt x="2192" y="4225"/>
                  </a:lnTo>
                  <a:lnTo>
                    <a:pt x="2238" y="4255"/>
                  </a:lnTo>
                  <a:lnTo>
                    <a:pt x="2284" y="4283"/>
                  </a:lnTo>
                  <a:lnTo>
                    <a:pt x="2331" y="4310"/>
                  </a:lnTo>
                  <a:lnTo>
                    <a:pt x="2377" y="4337"/>
                  </a:lnTo>
                  <a:lnTo>
                    <a:pt x="2425" y="4364"/>
                  </a:lnTo>
                  <a:lnTo>
                    <a:pt x="2472" y="4390"/>
                  </a:lnTo>
                  <a:lnTo>
                    <a:pt x="2520" y="4415"/>
                  </a:lnTo>
                  <a:lnTo>
                    <a:pt x="2568" y="4440"/>
                  </a:lnTo>
                  <a:lnTo>
                    <a:pt x="2616" y="4465"/>
                  </a:lnTo>
                  <a:lnTo>
                    <a:pt x="2666" y="4488"/>
                  </a:lnTo>
                  <a:lnTo>
                    <a:pt x="2714" y="4511"/>
                  </a:lnTo>
                  <a:lnTo>
                    <a:pt x="2764" y="4533"/>
                  </a:lnTo>
                  <a:lnTo>
                    <a:pt x="2813" y="4554"/>
                  </a:lnTo>
                  <a:lnTo>
                    <a:pt x="2863" y="4576"/>
                  </a:lnTo>
                  <a:lnTo>
                    <a:pt x="2913" y="4596"/>
                  </a:lnTo>
                  <a:lnTo>
                    <a:pt x="2963" y="4615"/>
                  </a:lnTo>
                  <a:lnTo>
                    <a:pt x="3014" y="4635"/>
                  </a:lnTo>
                  <a:lnTo>
                    <a:pt x="3066" y="4653"/>
                  </a:lnTo>
                  <a:lnTo>
                    <a:pt x="3116" y="4670"/>
                  </a:lnTo>
                  <a:lnTo>
                    <a:pt x="3168" y="4687"/>
                  </a:lnTo>
                  <a:lnTo>
                    <a:pt x="3220" y="4702"/>
                  </a:lnTo>
                  <a:lnTo>
                    <a:pt x="3272" y="4718"/>
                  </a:lnTo>
                  <a:lnTo>
                    <a:pt x="3325" y="4733"/>
                  </a:lnTo>
                  <a:lnTo>
                    <a:pt x="3377" y="4746"/>
                  </a:lnTo>
                  <a:lnTo>
                    <a:pt x="3430" y="4760"/>
                  </a:lnTo>
                  <a:lnTo>
                    <a:pt x="3483" y="4773"/>
                  </a:lnTo>
                  <a:lnTo>
                    <a:pt x="3536" y="4785"/>
                  </a:lnTo>
                  <a:lnTo>
                    <a:pt x="3590" y="4796"/>
                  </a:lnTo>
                  <a:lnTo>
                    <a:pt x="3643" y="4806"/>
                  </a:lnTo>
                  <a:lnTo>
                    <a:pt x="3697" y="4815"/>
                  </a:lnTo>
                  <a:lnTo>
                    <a:pt x="3751" y="4825"/>
                  </a:lnTo>
                  <a:lnTo>
                    <a:pt x="3805" y="4832"/>
                  </a:lnTo>
                  <a:lnTo>
                    <a:pt x="3860" y="4840"/>
                  </a:lnTo>
                  <a:lnTo>
                    <a:pt x="3915" y="4847"/>
                  </a:lnTo>
                  <a:lnTo>
                    <a:pt x="3969" y="4853"/>
                  </a:lnTo>
                  <a:lnTo>
                    <a:pt x="4025" y="4857"/>
                  </a:lnTo>
                  <a:lnTo>
                    <a:pt x="4080" y="4862"/>
                  </a:lnTo>
                  <a:lnTo>
                    <a:pt x="4135" y="4865"/>
                  </a:lnTo>
                  <a:lnTo>
                    <a:pt x="4191" y="4869"/>
                  </a:lnTo>
                  <a:lnTo>
                    <a:pt x="4248" y="4870"/>
                  </a:lnTo>
                  <a:lnTo>
                    <a:pt x="4303" y="4872"/>
                  </a:lnTo>
                  <a:lnTo>
                    <a:pt x="4359" y="4872"/>
                  </a:lnTo>
                  <a:lnTo>
                    <a:pt x="4359" y="4770"/>
                  </a:lnTo>
                  <a:lnTo>
                    <a:pt x="4304" y="4769"/>
                  </a:lnTo>
                  <a:lnTo>
                    <a:pt x="4250" y="4769"/>
                  </a:lnTo>
                  <a:lnTo>
                    <a:pt x="4195" y="4767"/>
                  </a:lnTo>
                  <a:lnTo>
                    <a:pt x="4140" y="4763"/>
                  </a:lnTo>
                  <a:lnTo>
                    <a:pt x="4086" y="4760"/>
                  </a:lnTo>
                  <a:lnTo>
                    <a:pt x="4032" y="4756"/>
                  </a:lnTo>
                  <a:lnTo>
                    <a:pt x="3977" y="4751"/>
                  </a:lnTo>
                  <a:lnTo>
                    <a:pt x="3924" y="4745"/>
                  </a:lnTo>
                  <a:lnTo>
                    <a:pt x="3870" y="4739"/>
                  </a:lnTo>
                  <a:lnTo>
                    <a:pt x="3817" y="4732"/>
                  </a:lnTo>
                  <a:lnTo>
                    <a:pt x="3764" y="4724"/>
                  </a:lnTo>
                  <a:lnTo>
                    <a:pt x="3710" y="4715"/>
                  </a:lnTo>
                  <a:lnTo>
                    <a:pt x="3658" y="4706"/>
                  </a:lnTo>
                  <a:lnTo>
                    <a:pt x="3605" y="4696"/>
                  </a:lnTo>
                  <a:lnTo>
                    <a:pt x="3553" y="4684"/>
                  </a:lnTo>
                  <a:lnTo>
                    <a:pt x="3501" y="4673"/>
                  </a:lnTo>
                  <a:lnTo>
                    <a:pt x="3449" y="4661"/>
                  </a:lnTo>
                  <a:lnTo>
                    <a:pt x="3397" y="4648"/>
                  </a:lnTo>
                  <a:lnTo>
                    <a:pt x="3346" y="4633"/>
                  </a:lnTo>
                  <a:lnTo>
                    <a:pt x="3295" y="4620"/>
                  </a:lnTo>
                  <a:lnTo>
                    <a:pt x="3244" y="4604"/>
                  </a:lnTo>
                  <a:lnTo>
                    <a:pt x="3193" y="4588"/>
                  </a:lnTo>
                  <a:lnTo>
                    <a:pt x="3142" y="4572"/>
                  </a:lnTo>
                  <a:lnTo>
                    <a:pt x="3093" y="4555"/>
                  </a:lnTo>
                  <a:lnTo>
                    <a:pt x="3042" y="4537"/>
                  </a:lnTo>
                  <a:lnTo>
                    <a:pt x="2993" y="4519"/>
                  </a:lnTo>
                  <a:lnTo>
                    <a:pt x="2943" y="4500"/>
                  </a:lnTo>
                  <a:lnTo>
                    <a:pt x="2894" y="4480"/>
                  </a:lnTo>
                  <a:lnTo>
                    <a:pt x="2846" y="4459"/>
                  </a:lnTo>
                  <a:lnTo>
                    <a:pt x="2797" y="4438"/>
                  </a:lnTo>
                  <a:lnTo>
                    <a:pt x="2749" y="4416"/>
                  </a:lnTo>
                  <a:lnTo>
                    <a:pt x="2700" y="4395"/>
                  </a:lnTo>
                  <a:lnTo>
                    <a:pt x="2653" y="4371"/>
                  </a:lnTo>
                  <a:lnTo>
                    <a:pt x="2605" y="4347"/>
                  </a:lnTo>
                  <a:lnTo>
                    <a:pt x="2558" y="4324"/>
                  </a:lnTo>
                  <a:lnTo>
                    <a:pt x="2512" y="4299"/>
                  </a:lnTo>
                  <a:lnTo>
                    <a:pt x="2465" y="4273"/>
                  </a:lnTo>
                  <a:lnTo>
                    <a:pt x="2419" y="4247"/>
                  </a:lnTo>
                  <a:lnTo>
                    <a:pt x="2373" y="4221"/>
                  </a:lnTo>
                  <a:lnTo>
                    <a:pt x="2328" y="4193"/>
                  </a:lnTo>
                  <a:lnTo>
                    <a:pt x="2282" y="4165"/>
                  </a:lnTo>
                  <a:lnTo>
                    <a:pt x="2238" y="4137"/>
                  </a:lnTo>
                  <a:lnTo>
                    <a:pt x="2193" y="4108"/>
                  </a:lnTo>
                  <a:lnTo>
                    <a:pt x="2149" y="4078"/>
                  </a:lnTo>
                  <a:lnTo>
                    <a:pt x="2105" y="4048"/>
                  </a:lnTo>
                  <a:lnTo>
                    <a:pt x="2061" y="4017"/>
                  </a:lnTo>
                  <a:lnTo>
                    <a:pt x="2018" y="3985"/>
                  </a:lnTo>
                  <a:lnTo>
                    <a:pt x="1975" y="3954"/>
                  </a:lnTo>
                  <a:lnTo>
                    <a:pt x="1933" y="3921"/>
                  </a:lnTo>
                  <a:lnTo>
                    <a:pt x="1891" y="3888"/>
                  </a:lnTo>
                  <a:lnTo>
                    <a:pt x="1849" y="3854"/>
                  </a:lnTo>
                  <a:lnTo>
                    <a:pt x="1808" y="3820"/>
                  </a:lnTo>
                  <a:lnTo>
                    <a:pt x="1767" y="3785"/>
                  </a:lnTo>
                  <a:lnTo>
                    <a:pt x="1726" y="3750"/>
                  </a:lnTo>
                  <a:lnTo>
                    <a:pt x="1687" y="3715"/>
                  </a:lnTo>
                  <a:lnTo>
                    <a:pt x="1646" y="3679"/>
                  </a:lnTo>
                  <a:lnTo>
                    <a:pt x="1608" y="3642"/>
                  </a:lnTo>
                  <a:lnTo>
                    <a:pt x="1569" y="3604"/>
                  </a:lnTo>
                  <a:lnTo>
                    <a:pt x="1530" y="3567"/>
                  </a:lnTo>
                  <a:lnTo>
                    <a:pt x="1492" y="3528"/>
                  </a:lnTo>
                  <a:lnTo>
                    <a:pt x="1454" y="3490"/>
                  </a:lnTo>
                  <a:lnTo>
                    <a:pt x="1417" y="3450"/>
                  </a:lnTo>
                  <a:lnTo>
                    <a:pt x="1380" y="3411"/>
                  </a:lnTo>
                  <a:lnTo>
                    <a:pt x="1344" y="3370"/>
                  </a:lnTo>
                  <a:lnTo>
                    <a:pt x="1307" y="3329"/>
                  </a:lnTo>
                  <a:lnTo>
                    <a:pt x="1272" y="3289"/>
                  </a:lnTo>
                  <a:lnTo>
                    <a:pt x="1237" y="3247"/>
                  </a:lnTo>
                  <a:lnTo>
                    <a:pt x="1202" y="3205"/>
                  </a:lnTo>
                  <a:lnTo>
                    <a:pt x="1168" y="3162"/>
                  </a:lnTo>
                  <a:lnTo>
                    <a:pt x="1134" y="3119"/>
                  </a:lnTo>
                  <a:lnTo>
                    <a:pt x="1101" y="3075"/>
                  </a:lnTo>
                  <a:lnTo>
                    <a:pt x="1068" y="3031"/>
                  </a:lnTo>
                  <a:lnTo>
                    <a:pt x="1035" y="2987"/>
                  </a:lnTo>
                  <a:lnTo>
                    <a:pt x="1003" y="2942"/>
                  </a:lnTo>
                  <a:lnTo>
                    <a:pt x="971" y="2897"/>
                  </a:lnTo>
                  <a:lnTo>
                    <a:pt x="941" y="2851"/>
                  </a:lnTo>
                  <a:lnTo>
                    <a:pt x="910" y="2805"/>
                  </a:lnTo>
                  <a:lnTo>
                    <a:pt x="880" y="2758"/>
                  </a:lnTo>
                  <a:lnTo>
                    <a:pt x="851" y="2712"/>
                  </a:lnTo>
                  <a:lnTo>
                    <a:pt x="822" y="2664"/>
                  </a:lnTo>
                  <a:lnTo>
                    <a:pt x="793" y="2616"/>
                  </a:lnTo>
                  <a:lnTo>
                    <a:pt x="765" y="2568"/>
                  </a:lnTo>
                  <a:lnTo>
                    <a:pt x="738" y="2520"/>
                  </a:lnTo>
                  <a:lnTo>
                    <a:pt x="710" y="2470"/>
                  </a:lnTo>
                  <a:lnTo>
                    <a:pt x="684" y="2421"/>
                  </a:lnTo>
                  <a:lnTo>
                    <a:pt x="658" y="2372"/>
                  </a:lnTo>
                  <a:lnTo>
                    <a:pt x="632" y="2321"/>
                  </a:lnTo>
                  <a:lnTo>
                    <a:pt x="607" y="2271"/>
                  </a:lnTo>
                  <a:lnTo>
                    <a:pt x="583" y="2220"/>
                  </a:lnTo>
                  <a:lnTo>
                    <a:pt x="558" y="2169"/>
                  </a:lnTo>
                  <a:lnTo>
                    <a:pt x="535" y="2117"/>
                  </a:lnTo>
                  <a:lnTo>
                    <a:pt x="513" y="2065"/>
                  </a:lnTo>
                  <a:lnTo>
                    <a:pt x="491" y="2013"/>
                  </a:lnTo>
                  <a:lnTo>
                    <a:pt x="469" y="1960"/>
                  </a:lnTo>
                  <a:lnTo>
                    <a:pt x="448" y="1908"/>
                  </a:lnTo>
                  <a:lnTo>
                    <a:pt x="427" y="1854"/>
                  </a:lnTo>
                  <a:lnTo>
                    <a:pt x="407" y="1800"/>
                  </a:lnTo>
                  <a:lnTo>
                    <a:pt x="387" y="1746"/>
                  </a:lnTo>
                  <a:lnTo>
                    <a:pt x="369" y="1692"/>
                  </a:lnTo>
                  <a:lnTo>
                    <a:pt x="351" y="1638"/>
                  </a:lnTo>
                  <a:lnTo>
                    <a:pt x="333" y="1582"/>
                  </a:lnTo>
                  <a:lnTo>
                    <a:pt x="316" y="1528"/>
                  </a:lnTo>
                  <a:lnTo>
                    <a:pt x="299" y="1472"/>
                  </a:lnTo>
                  <a:lnTo>
                    <a:pt x="283" y="1416"/>
                  </a:lnTo>
                  <a:lnTo>
                    <a:pt x="268" y="1360"/>
                  </a:lnTo>
                  <a:lnTo>
                    <a:pt x="253" y="1304"/>
                  </a:lnTo>
                  <a:lnTo>
                    <a:pt x="240" y="1247"/>
                  </a:lnTo>
                  <a:lnTo>
                    <a:pt x="225" y="1190"/>
                  </a:lnTo>
                  <a:lnTo>
                    <a:pt x="212" y="1133"/>
                  </a:lnTo>
                  <a:lnTo>
                    <a:pt x="200" y="1075"/>
                  </a:lnTo>
                  <a:lnTo>
                    <a:pt x="189" y="1018"/>
                  </a:lnTo>
                  <a:lnTo>
                    <a:pt x="178" y="960"/>
                  </a:lnTo>
                  <a:lnTo>
                    <a:pt x="168" y="901"/>
                  </a:lnTo>
                  <a:lnTo>
                    <a:pt x="158" y="842"/>
                  </a:lnTo>
                  <a:lnTo>
                    <a:pt x="149" y="784"/>
                  </a:lnTo>
                  <a:lnTo>
                    <a:pt x="140" y="725"/>
                  </a:lnTo>
                  <a:lnTo>
                    <a:pt x="132" y="666"/>
                  </a:lnTo>
                  <a:lnTo>
                    <a:pt x="125" y="606"/>
                  </a:lnTo>
                  <a:lnTo>
                    <a:pt x="119" y="547"/>
                  </a:lnTo>
                  <a:lnTo>
                    <a:pt x="113" y="487"/>
                  </a:lnTo>
                  <a:lnTo>
                    <a:pt x="108" y="427"/>
                  </a:lnTo>
                  <a:lnTo>
                    <a:pt x="103" y="366"/>
                  </a:lnTo>
                  <a:lnTo>
                    <a:pt x="100" y="306"/>
                  </a:lnTo>
                  <a:lnTo>
                    <a:pt x="96" y="245"/>
                  </a:lnTo>
                  <a:lnTo>
                    <a:pt x="94" y="184"/>
                  </a:lnTo>
                  <a:lnTo>
                    <a:pt x="92" y="123"/>
                  </a:lnTo>
                  <a:lnTo>
                    <a:pt x="91" y="62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8" name="Freeform 70"/>
            <p:cNvSpPr>
              <a:spLocks/>
            </p:cNvSpPr>
            <p:nvPr/>
          </p:nvSpPr>
          <p:spPr bwMode="auto">
            <a:xfrm>
              <a:off x="4028" y="1525"/>
              <a:ext cx="726" cy="696"/>
            </a:xfrm>
            <a:custGeom>
              <a:avLst/>
              <a:gdLst>
                <a:gd name="T0" fmla="*/ 0 w 4359"/>
                <a:gd name="T1" fmla="*/ 0 h 4871"/>
                <a:gd name="T2" fmla="*/ 0 w 4359"/>
                <a:gd name="T3" fmla="*/ 0 h 4871"/>
                <a:gd name="T4" fmla="*/ 0 w 4359"/>
                <a:gd name="T5" fmla="*/ 0 h 4871"/>
                <a:gd name="T6" fmla="*/ 0 w 4359"/>
                <a:gd name="T7" fmla="*/ 0 h 4871"/>
                <a:gd name="T8" fmla="*/ 0 w 4359"/>
                <a:gd name="T9" fmla="*/ 0 h 4871"/>
                <a:gd name="T10" fmla="*/ 0 w 4359"/>
                <a:gd name="T11" fmla="*/ 0 h 4871"/>
                <a:gd name="T12" fmla="*/ 0 w 4359"/>
                <a:gd name="T13" fmla="*/ 0 h 4871"/>
                <a:gd name="T14" fmla="*/ 0 w 4359"/>
                <a:gd name="T15" fmla="*/ 0 h 4871"/>
                <a:gd name="T16" fmla="*/ 0 w 4359"/>
                <a:gd name="T17" fmla="*/ 0 h 4871"/>
                <a:gd name="T18" fmla="*/ 0 w 4359"/>
                <a:gd name="T19" fmla="*/ 0 h 4871"/>
                <a:gd name="T20" fmla="*/ 0 w 4359"/>
                <a:gd name="T21" fmla="*/ 0 h 4871"/>
                <a:gd name="T22" fmla="*/ 0 w 4359"/>
                <a:gd name="T23" fmla="*/ 0 h 4871"/>
                <a:gd name="T24" fmla="*/ 0 w 4359"/>
                <a:gd name="T25" fmla="*/ 0 h 4871"/>
                <a:gd name="T26" fmla="*/ 0 w 4359"/>
                <a:gd name="T27" fmla="*/ 0 h 4871"/>
                <a:gd name="T28" fmla="*/ 0 w 4359"/>
                <a:gd name="T29" fmla="*/ 0 h 4871"/>
                <a:gd name="T30" fmla="*/ 0 w 4359"/>
                <a:gd name="T31" fmla="*/ 0 h 4871"/>
                <a:gd name="T32" fmla="*/ 0 w 4359"/>
                <a:gd name="T33" fmla="*/ 0 h 4871"/>
                <a:gd name="T34" fmla="*/ 0 w 4359"/>
                <a:gd name="T35" fmla="*/ 0 h 4871"/>
                <a:gd name="T36" fmla="*/ 0 w 4359"/>
                <a:gd name="T37" fmla="*/ 0 h 4871"/>
                <a:gd name="T38" fmla="*/ 0 w 4359"/>
                <a:gd name="T39" fmla="*/ 0 h 4871"/>
                <a:gd name="T40" fmla="*/ 0 w 4359"/>
                <a:gd name="T41" fmla="*/ 0 h 4871"/>
                <a:gd name="T42" fmla="*/ 0 w 4359"/>
                <a:gd name="T43" fmla="*/ 0 h 4871"/>
                <a:gd name="T44" fmla="*/ 0 w 4359"/>
                <a:gd name="T45" fmla="*/ 0 h 4871"/>
                <a:gd name="T46" fmla="*/ 0 w 4359"/>
                <a:gd name="T47" fmla="*/ 0 h 4871"/>
                <a:gd name="T48" fmla="*/ 0 w 4359"/>
                <a:gd name="T49" fmla="*/ 0 h 4871"/>
                <a:gd name="T50" fmla="*/ 0 w 4359"/>
                <a:gd name="T51" fmla="*/ 0 h 4871"/>
                <a:gd name="T52" fmla="*/ 0 w 4359"/>
                <a:gd name="T53" fmla="*/ 0 h 4871"/>
                <a:gd name="T54" fmla="*/ 0 w 4359"/>
                <a:gd name="T55" fmla="*/ 0 h 4871"/>
                <a:gd name="T56" fmla="*/ 0 w 4359"/>
                <a:gd name="T57" fmla="*/ 0 h 4871"/>
                <a:gd name="T58" fmla="*/ 0 w 4359"/>
                <a:gd name="T59" fmla="*/ 0 h 4871"/>
                <a:gd name="T60" fmla="*/ 0 w 4359"/>
                <a:gd name="T61" fmla="*/ 0 h 4871"/>
                <a:gd name="T62" fmla="*/ 0 w 4359"/>
                <a:gd name="T63" fmla="*/ 0 h 4871"/>
                <a:gd name="T64" fmla="*/ 0 w 4359"/>
                <a:gd name="T65" fmla="*/ 0 h 4871"/>
                <a:gd name="T66" fmla="*/ 0 w 4359"/>
                <a:gd name="T67" fmla="*/ 0 h 4871"/>
                <a:gd name="T68" fmla="*/ 0 w 4359"/>
                <a:gd name="T69" fmla="*/ 0 h 4871"/>
                <a:gd name="T70" fmla="*/ 0 w 4359"/>
                <a:gd name="T71" fmla="*/ 0 h 4871"/>
                <a:gd name="T72" fmla="*/ 0 w 4359"/>
                <a:gd name="T73" fmla="*/ 0 h 4871"/>
                <a:gd name="T74" fmla="*/ 0 w 4359"/>
                <a:gd name="T75" fmla="*/ 0 h 4871"/>
                <a:gd name="T76" fmla="*/ 0 w 4359"/>
                <a:gd name="T77" fmla="*/ 0 h 4871"/>
                <a:gd name="T78" fmla="*/ 0 w 4359"/>
                <a:gd name="T79" fmla="*/ 0 h 4871"/>
                <a:gd name="T80" fmla="*/ 0 w 4359"/>
                <a:gd name="T81" fmla="*/ 0 h 4871"/>
                <a:gd name="T82" fmla="*/ 0 w 4359"/>
                <a:gd name="T83" fmla="*/ 0 h 4871"/>
                <a:gd name="T84" fmla="*/ 0 w 4359"/>
                <a:gd name="T85" fmla="*/ 0 h 4871"/>
                <a:gd name="T86" fmla="*/ 0 w 4359"/>
                <a:gd name="T87" fmla="*/ 0 h 4871"/>
                <a:gd name="T88" fmla="*/ 0 w 4359"/>
                <a:gd name="T89" fmla="*/ 0 h 4871"/>
                <a:gd name="T90" fmla="*/ 0 w 4359"/>
                <a:gd name="T91" fmla="*/ 0 h 4871"/>
                <a:gd name="T92" fmla="*/ 0 w 4359"/>
                <a:gd name="T93" fmla="*/ 0 h 4871"/>
                <a:gd name="T94" fmla="*/ 0 w 4359"/>
                <a:gd name="T95" fmla="*/ 0 h 4871"/>
                <a:gd name="T96" fmla="*/ 0 w 4359"/>
                <a:gd name="T97" fmla="*/ 0 h 4871"/>
                <a:gd name="T98" fmla="*/ 0 w 4359"/>
                <a:gd name="T99" fmla="*/ 0 h 4871"/>
                <a:gd name="T100" fmla="*/ 0 w 4359"/>
                <a:gd name="T101" fmla="*/ 0 h 4871"/>
                <a:gd name="T102" fmla="*/ 0 w 4359"/>
                <a:gd name="T103" fmla="*/ 0 h 48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59"/>
                <a:gd name="T157" fmla="*/ 0 h 4871"/>
                <a:gd name="T158" fmla="*/ 4359 w 4359"/>
                <a:gd name="T159" fmla="*/ 4871 h 487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59" h="4871">
                  <a:moveTo>
                    <a:pt x="4359" y="0"/>
                  </a:moveTo>
                  <a:lnTo>
                    <a:pt x="4359" y="0"/>
                  </a:lnTo>
                  <a:lnTo>
                    <a:pt x="4303" y="0"/>
                  </a:lnTo>
                  <a:lnTo>
                    <a:pt x="4248" y="2"/>
                  </a:lnTo>
                  <a:lnTo>
                    <a:pt x="4191" y="3"/>
                  </a:lnTo>
                  <a:lnTo>
                    <a:pt x="4135" y="7"/>
                  </a:lnTo>
                  <a:lnTo>
                    <a:pt x="4080" y="10"/>
                  </a:lnTo>
                  <a:lnTo>
                    <a:pt x="4025" y="15"/>
                  </a:lnTo>
                  <a:lnTo>
                    <a:pt x="3969" y="19"/>
                  </a:lnTo>
                  <a:lnTo>
                    <a:pt x="3915" y="25"/>
                  </a:lnTo>
                  <a:lnTo>
                    <a:pt x="3860" y="32"/>
                  </a:lnTo>
                  <a:lnTo>
                    <a:pt x="3805" y="40"/>
                  </a:lnTo>
                  <a:lnTo>
                    <a:pt x="3751" y="47"/>
                  </a:lnTo>
                  <a:lnTo>
                    <a:pt x="3697" y="57"/>
                  </a:lnTo>
                  <a:lnTo>
                    <a:pt x="3643" y="66"/>
                  </a:lnTo>
                  <a:lnTo>
                    <a:pt x="3590" y="77"/>
                  </a:lnTo>
                  <a:lnTo>
                    <a:pt x="3536" y="87"/>
                  </a:lnTo>
                  <a:lnTo>
                    <a:pt x="3483" y="100"/>
                  </a:lnTo>
                  <a:lnTo>
                    <a:pt x="3430" y="112"/>
                  </a:lnTo>
                  <a:lnTo>
                    <a:pt x="3377" y="126"/>
                  </a:lnTo>
                  <a:lnTo>
                    <a:pt x="3325" y="139"/>
                  </a:lnTo>
                  <a:lnTo>
                    <a:pt x="3272" y="154"/>
                  </a:lnTo>
                  <a:lnTo>
                    <a:pt x="3220" y="170"/>
                  </a:lnTo>
                  <a:lnTo>
                    <a:pt x="3168" y="185"/>
                  </a:lnTo>
                  <a:lnTo>
                    <a:pt x="3116" y="202"/>
                  </a:lnTo>
                  <a:lnTo>
                    <a:pt x="3066" y="219"/>
                  </a:lnTo>
                  <a:lnTo>
                    <a:pt x="3014" y="237"/>
                  </a:lnTo>
                  <a:lnTo>
                    <a:pt x="2963" y="257"/>
                  </a:lnTo>
                  <a:lnTo>
                    <a:pt x="2913" y="276"/>
                  </a:lnTo>
                  <a:lnTo>
                    <a:pt x="2863" y="296"/>
                  </a:lnTo>
                  <a:lnTo>
                    <a:pt x="2813" y="318"/>
                  </a:lnTo>
                  <a:lnTo>
                    <a:pt x="2764" y="339"/>
                  </a:lnTo>
                  <a:lnTo>
                    <a:pt x="2714" y="361"/>
                  </a:lnTo>
                  <a:lnTo>
                    <a:pt x="2666" y="385"/>
                  </a:lnTo>
                  <a:lnTo>
                    <a:pt x="2616" y="407"/>
                  </a:lnTo>
                  <a:lnTo>
                    <a:pt x="2568" y="432"/>
                  </a:lnTo>
                  <a:lnTo>
                    <a:pt x="2520" y="457"/>
                  </a:lnTo>
                  <a:lnTo>
                    <a:pt x="2472" y="482"/>
                  </a:lnTo>
                  <a:lnTo>
                    <a:pt x="2425" y="508"/>
                  </a:lnTo>
                  <a:lnTo>
                    <a:pt x="2377" y="535"/>
                  </a:lnTo>
                  <a:lnTo>
                    <a:pt x="2331" y="562"/>
                  </a:lnTo>
                  <a:lnTo>
                    <a:pt x="2284" y="589"/>
                  </a:lnTo>
                  <a:lnTo>
                    <a:pt x="2238" y="619"/>
                  </a:lnTo>
                  <a:lnTo>
                    <a:pt x="2192" y="647"/>
                  </a:lnTo>
                  <a:lnTo>
                    <a:pt x="2146" y="676"/>
                  </a:lnTo>
                  <a:lnTo>
                    <a:pt x="2102" y="707"/>
                  </a:lnTo>
                  <a:lnTo>
                    <a:pt x="2056" y="737"/>
                  </a:lnTo>
                  <a:lnTo>
                    <a:pt x="2012" y="769"/>
                  </a:lnTo>
                  <a:lnTo>
                    <a:pt x="1968" y="802"/>
                  </a:lnTo>
                  <a:lnTo>
                    <a:pt x="1925" y="834"/>
                  </a:lnTo>
                  <a:lnTo>
                    <a:pt x="1881" y="867"/>
                  </a:lnTo>
                  <a:lnTo>
                    <a:pt x="1839" y="901"/>
                  </a:lnTo>
                  <a:lnTo>
                    <a:pt x="1796" y="935"/>
                  </a:lnTo>
                  <a:lnTo>
                    <a:pt x="1754" y="970"/>
                  </a:lnTo>
                  <a:lnTo>
                    <a:pt x="1712" y="1005"/>
                  </a:lnTo>
                  <a:lnTo>
                    <a:pt x="1671" y="1042"/>
                  </a:lnTo>
                  <a:lnTo>
                    <a:pt x="1629" y="1078"/>
                  </a:lnTo>
                  <a:lnTo>
                    <a:pt x="1589" y="1115"/>
                  </a:lnTo>
                  <a:lnTo>
                    <a:pt x="1548" y="1152"/>
                  </a:lnTo>
                  <a:lnTo>
                    <a:pt x="1509" y="1191"/>
                  </a:lnTo>
                  <a:lnTo>
                    <a:pt x="1469" y="1229"/>
                  </a:lnTo>
                  <a:lnTo>
                    <a:pt x="1431" y="1268"/>
                  </a:lnTo>
                  <a:lnTo>
                    <a:pt x="1392" y="1307"/>
                  </a:lnTo>
                  <a:lnTo>
                    <a:pt x="1354" y="1348"/>
                  </a:lnTo>
                  <a:lnTo>
                    <a:pt x="1317" y="1389"/>
                  </a:lnTo>
                  <a:lnTo>
                    <a:pt x="1279" y="1430"/>
                  </a:lnTo>
                  <a:lnTo>
                    <a:pt x="1243" y="1471"/>
                  </a:lnTo>
                  <a:lnTo>
                    <a:pt x="1206" y="1513"/>
                  </a:lnTo>
                  <a:lnTo>
                    <a:pt x="1170" y="1556"/>
                  </a:lnTo>
                  <a:lnTo>
                    <a:pt x="1134" y="1599"/>
                  </a:lnTo>
                  <a:lnTo>
                    <a:pt x="1100" y="1642"/>
                  </a:lnTo>
                  <a:lnTo>
                    <a:pt x="1066" y="1686"/>
                  </a:lnTo>
                  <a:lnTo>
                    <a:pt x="1031" y="1731"/>
                  </a:lnTo>
                  <a:lnTo>
                    <a:pt x="998" y="1776"/>
                  </a:lnTo>
                  <a:lnTo>
                    <a:pt x="964" y="1821"/>
                  </a:lnTo>
                  <a:lnTo>
                    <a:pt x="932" y="1867"/>
                  </a:lnTo>
                  <a:lnTo>
                    <a:pt x="900" y="1914"/>
                  </a:lnTo>
                  <a:lnTo>
                    <a:pt x="868" y="1960"/>
                  </a:lnTo>
                  <a:lnTo>
                    <a:pt x="837" y="2007"/>
                  </a:lnTo>
                  <a:lnTo>
                    <a:pt x="805" y="2055"/>
                  </a:lnTo>
                  <a:lnTo>
                    <a:pt x="776" y="2102"/>
                  </a:lnTo>
                  <a:lnTo>
                    <a:pt x="746" y="2151"/>
                  </a:lnTo>
                  <a:lnTo>
                    <a:pt x="717" y="2200"/>
                  </a:lnTo>
                  <a:lnTo>
                    <a:pt x="688" y="2249"/>
                  </a:lnTo>
                  <a:lnTo>
                    <a:pt x="660" y="2299"/>
                  </a:lnTo>
                  <a:lnTo>
                    <a:pt x="632" y="2349"/>
                  </a:lnTo>
                  <a:lnTo>
                    <a:pt x="605" y="2399"/>
                  </a:lnTo>
                  <a:lnTo>
                    <a:pt x="579" y="2450"/>
                  </a:lnTo>
                  <a:lnTo>
                    <a:pt x="552" y="2502"/>
                  </a:lnTo>
                  <a:lnTo>
                    <a:pt x="527" y="2553"/>
                  </a:lnTo>
                  <a:lnTo>
                    <a:pt x="502" y="2605"/>
                  </a:lnTo>
                  <a:lnTo>
                    <a:pt x="477" y="2657"/>
                  </a:lnTo>
                  <a:lnTo>
                    <a:pt x="454" y="2710"/>
                  </a:lnTo>
                  <a:lnTo>
                    <a:pt x="431" y="2763"/>
                  </a:lnTo>
                  <a:lnTo>
                    <a:pt x="408" y="2816"/>
                  </a:lnTo>
                  <a:lnTo>
                    <a:pt x="385" y="2870"/>
                  </a:lnTo>
                  <a:lnTo>
                    <a:pt x="364" y="2923"/>
                  </a:lnTo>
                  <a:lnTo>
                    <a:pt x="343" y="2979"/>
                  </a:lnTo>
                  <a:lnTo>
                    <a:pt x="323" y="3033"/>
                  </a:lnTo>
                  <a:lnTo>
                    <a:pt x="302" y="3089"/>
                  </a:lnTo>
                  <a:lnTo>
                    <a:pt x="283" y="3144"/>
                  </a:lnTo>
                  <a:lnTo>
                    <a:pt x="265" y="3199"/>
                  </a:lnTo>
                  <a:lnTo>
                    <a:pt x="247" y="3256"/>
                  </a:lnTo>
                  <a:lnTo>
                    <a:pt x="229" y="3311"/>
                  </a:lnTo>
                  <a:lnTo>
                    <a:pt x="212" y="3369"/>
                  </a:lnTo>
                  <a:lnTo>
                    <a:pt x="196" y="3426"/>
                  </a:lnTo>
                  <a:lnTo>
                    <a:pt x="181" y="3483"/>
                  </a:lnTo>
                  <a:lnTo>
                    <a:pt x="166" y="3541"/>
                  </a:lnTo>
                  <a:lnTo>
                    <a:pt x="152" y="3599"/>
                  </a:lnTo>
                  <a:lnTo>
                    <a:pt x="137" y="3656"/>
                  </a:lnTo>
                  <a:lnTo>
                    <a:pt x="124" y="3715"/>
                  </a:lnTo>
                  <a:lnTo>
                    <a:pt x="112" y="3774"/>
                  </a:lnTo>
                  <a:lnTo>
                    <a:pt x="100" y="3833"/>
                  </a:lnTo>
                  <a:lnTo>
                    <a:pt x="89" y="3892"/>
                  </a:lnTo>
                  <a:lnTo>
                    <a:pt x="78" y="3951"/>
                  </a:lnTo>
                  <a:lnTo>
                    <a:pt x="68" y="4011"/>
                  </a:lnTo>
                  <a:lnTo>
                    <a:pt x="58" y="4071"/>
                  </a:lnTo>
                  <a:lnTo>
                    <a:pt x="50" y="4131"/>
                  </a:lnTo>
                  <a:lnTo>
                    <a:pt x="42" y="4192"/>
                  </a:lnTo>
                  <a:lnTo>
                    <a:pt x="35" y="4252"/>
                  </a:lnTo>
                  <a:lnTo>
                    <a:pt x="28" y="4313"/>
                  </a:lnTo>
                  <a:lnTo>
                    <a:pt x="22" y="4374"/>
                  </a:lnTo>
                  <a:lnTo>
                    <a:pt x="17" y="4437"/>
                  </a:lnTo>
                  <a:lnTo>
                    <a:pt x="13" y="4498"/>
                  </a:lnTo>
                  <a:lnTo>
                    <a:pt x="9" y="4560"/>
                  </a:lnTo>
                  <a:lnTo>
                    <a:pt x="6" y="4621"/>
                  </a:lnTo>
                  <a:lnTo>
                    <a:pt x="3" y="4684"/>
                  </a:lnTo>
                  <a:lnTo>
                    <a:pt x="1" y="4747"/>
                  </a:lnTo>
                  <a:lnTo>
                    <a:pt x="0" y="4809"/>
                  </a:lnTo>
                  <a:lnTo>
                    <a:pt x="0" y="4871"/>
                  </a:lnTo>
                  <a:lnTo>
                    <a:pt x="91" y="4871"/>
                  </a:lnTo>
                  <a:lnTo>
                    <a:pt x="91" y="4810"/>
                  </a:lnTo>
                  <a:lnTo>
                    <a:pt x="92" y="4749"/>
                  </a:lnTo>
                  <a:lnTo>
                    <a:pt x="94" y="4688"/>
                  </a:lnTo>
                  <a:lnTo>
                    <a:pt x="96" y="4627"/>
                  </a:lnTo>
                  <a:lnTo>
                    <a:pt x="100" y="4566"/>
                  </a:lnTo>
                  <a:lnTo>
                    <a:pt x="103" y="4506"/>
                  </a:lnTo>
                  <a:lnTo>
                    <a:pt x="108" y="4445"/>
                  </a:lnTo>
                  <a:lnTo>
                    <a:pt x="113" y="4385"/>
                  </a:lnTo>
                  <a:lnTo>
                    <a:pt x="119" y="4325"/>
                  </a:lnTo>
                  <a:lnTo>
                    <a:pt x="125" y="4266"/>
                  </a:lnTo>
                  <a:lnTo>
                    <a:pt x="132" y="4206"/>
                  </a:lnTo>
                  <a:lnTo>
                    <a:pt x="140" y="4147"/>
                  </a:lnTo>
                  <a:lnTo>
                    <a:pt x="149" y="4088"/>
                  </a:lnTo>
                  <a:lnTo>
                    <a:pt x="158" y="4030"/>
                  </a:lnTo>
                  <a:lnTo>
                    <a:pt x="168" y="3971"/>
                  </a:lnTo>
                  <a:lnTo>
                    <a:pt x="178" y="3912"/>
                  </a:lnTo>
                  <a:lnTo>
                    <a:pt x="189" y="3854"/>
                  </a:lnTo>
                  <a:lnTo>
                    <a:pt x="200" y="3797"/>
                  </a:lnTo>
                  <a:lnTo>
                    <a:pt x="212" y="3739"/>
                  </a:lnTo>
                  <a:lnTo>
                    <a:pt x="225" y="3682"/>
                  </a:lnTo>
                  <a:lnTo>
                    <a:pt x="240" y="3625"/>
                  </a:lnTo>
                  <a:lnTo>
                    <a:pt x="253" y="3568"/>
                  </a:lnTo>
                  <a:lnTo>
                    <a:pt x="268" y="3512"/>
                  </a:lnTo>
                  <a:lnTo>
                    <a:pt x="283" y="3456"/>
                  </a:lnTo>
                  <a:lnTo>
                    <a:pt x="299" y="3400"/>
                  </a:lnTo>
                  <a:lnTo>
                    <a:pt x="316" y="3344"/>
                  </a:lnTo>
                  <a:lnTo>
                    <a:pt x="333" y="3290"/>
                  </a:lnTo>
                  <a:lnTo>
                    <a:pt x="351" y="3234"/>
                  </a:lnTo>
                  <a:lnTo>
                    <a:pt x="369" y="3180"/>
                  </a:lnTo>
                  <a:lnTo>
                    <a:pt x="387" y="3126"/>
                  </a:lnTo>
                  <a:lnTo>
                    <a:pt x="407" y="3072"/>
                  </a:lnTo>
                  <a:lnTo>
                    <a:pt x="427" y="3018"/>
                  </a:lnTo>
                  <a:lnTo>
                    <a:pt x="448" y="2964"/>
                  </a:lnTo>
                  <a:lnTo>
                    <a:pt x="469" y="2912"/>
                  </a:lnTo>
                  <a:lnTo>
                    <a:pt x="491" y="2859"/>
                  </a:lnTo>
                  <a:lnTo>
                    <a:pt x="513" y="2807"/>
                  </a:lnTo>
                  <a:lnTo>
                    <a:pt x="535" y="2755"/>
                  </a:lnTo>
                  <a:lnTo>
                    <a:pt x="558" y="2703"/>
                  </a:lnTo>
                  <a:lnTo>
                    <a:pt x="583" y="2652"/>
                  </a:lnTo>
                  <a:lnTo>
                    <a:pt x="607" y="2601"/>
                  </a:lnTo>
                  <a:lnTo>
                    <a:pt x="632" y="2551"/>
                  </a:lnTo>
                  <a:lnTo>
                    <a:pt x="658" y="2501"/>
                  </a:lnTo>
                  <a:lnTo>
                    <a:pt x="684" y="2451"/>
                  </a:lnTo>
                  <a:lnTo>
                    <a:pt x="710" y="2402"/>
                  </a:lnTo>
                  <a:lnTo>
                    <a:pt x="738" y="2352"/>
                  </a:lnTo>
                  <a:lnTo>
                    <a:pt x="765" y="2304"/>
                  </a:lnTo>
                  <a:lnTo>
                    <a:pt x="793" y="2256"/>
                  </a:lnTo>
                  <a:lnTo>
                    <a:pt x="822" y="2208"/>
                  </a:lnTo>
                  <a:lnTo>
                    <a:pt x="851" y="2160"/>
                  </a:lnTo>
                  <a:lnTo>
                    <a:pt x="880" y="2114"/>
                  </a:lnTo>
                  <a:lnTo>
                    <a:pt x="910" y="2067"/>
                  </a:lnTo>
                  <a:lnTo>
                    <a:pt x="941" y="2021"/>
                  </a:lnTo>
                  <a:lnTo>
                    <a:pt x="971" y="1975"/>
                  </a:lnTo>
                  <a:lnTo>
                    <a:pt x="1003" y="1931"/>
                  </a:lnTo>
                  <a:lnTo>
                    <a:pt x="1035" y="1885"/>
                  </a:lnTo>
                  <a:lnTo>
                    <a:pt x="1068" y="1841"/>
                  </a:lnTo>
                  <a:lnTo>
                    <a:pt x="1101" y="1797"/>
                  </a:lnTo>
                  <a:lnTo>
                    <a:pt x="1134" y="1753"/>
                  </a:lnTo>
                  <a:lnTo>
                    <a:pt x="1168" y="1710"/>
                  </a:lnTo>
                  <a:lnTo>
                    <a:pt x="1202" y="1667"/>
                  </a:lnTo>
                  <a:lnTo>
                    <a:pt x="1237" y="1625"/>
                  </a:lnTo>
                  <a:lnTo>
                    <a:pt x="1272" y="1583"/>
                  </a:lnTo>
                  <a:lnTo>
                    <a:pt x="1307" y="1543"/>
                  </a:lnTo>
                  <a:lnTo>
                    <a:pt x="1344" y="1502"/>
                  </a:lnTo>
                  <a:lnTo>
                    <a:pt x="1380" y="1461"/>
                  </a:lnTo>
                  <a:lnTo>
                    <a:pt x="1417" y="1422"/>
                  </a:lnTo>
                  <a:lnTo>
                    <a:pt x="1454" y="1382"/>
                  </a:lnTo>
                  <a:lnTo>
                    <a:pt x="1492" y="1344"/>
                  </a:lnTo>
                  <a:lnTo>
                    <a:pt x="1530" y="1305"/>
                  </a:lnTo>
                  <a:lnTo>
                    <a:pt x="1569" y="1268"/>
                  </a:lnTo>
                  <a:lnTo>
                    <a:pt x="1608" y="1230"/>
                  </a:lnTo>
                  <a:lnTo>
                    <a:pt x="1646" y="1193"/>
                  </a:lnTo>
                  <a:lnTo>
                    <a:pt x="1687" y="1157"/>
                  </a:lnTo>
                  <a:lnTo>
                    <a:pt x="1726" y="1122"/>
                  </a:lnTo>
                  <a:lnTo>
                    <a:pt x="1767" y="1087"/>
                  </a:lnTo>
                  <a:lnTo>
                    <a:pt x="1808" y="1052"/>
                  </a:lnTo>
                  <a:lnTo>
                    <a:pt x="1849" y="1018"/>
                  </a:lnTo>
                  <a:lnTo>
                    <a:pt x="1891" y="984"/>
                  </a:lnTo>
                  <a:lnTo>
                    <a:pt x="1933" y="951"/>
                  </a:lnTo>
                  <a:lnTo>
                    <a:pt x="1975" y="918"/>
                  </a:lnTo>
                  <a:lnTo>
                    <a:pt x="2018" y="887"/>
                  </a:lnTo>
                  <a:lnTo>
                    <a:pt x="2061" y="855"/>
                  </a:lnTo>
                  <a:lnTo>
                    <a:pt x="2105" y="824"/>
                  </a:lnTo>
                  <a:lnTo>
                    <a:pt x="2149" y="794"/>
                  </a:lnTo>
                  <a:lnTo>
                    <a:pt x="2193" y="765"/>
                  </a:lnTo>
                  <a:lnTo>
                    <a:pt x="2238" y="735"/>
                  </a:lnTo>
                  <a:lnTo>
                    <a:pt x="2282" y="707"/>
                  </a:lnTo>
                  <a:lnTo>
                    <a:pt x="2328" y="679"/>
                  </a:lnTo>
                  <a:lnTo>
                    <a:pt x="2373" y="651"/>
                  </a:lnTo>
                  <a:lnTo>
                    <a:pt x="2419" y="625"/>
                  </a:lnTo>
                  <a:lnTo>
                    <a:pt x="2465" y="599"/>
                  </a:lnTo>
                  <a:lnTo>
                    <a:pt x="2512" y="573"/>
                  </a:lnTo>
                  <a:lnTo>
                    <a:pt x="2558" y="549"/>
                  </a:lnTo>
                  <a:lnTo>
                    <a:pt x="2605" y="525"/>
                  </a:lnTo>
                  <a:lnTo>
                    <a:pt x="2653" y="501"/>
                  </a:lnTo>
                  <a:lnTo>
                    <a:pt x="2700" y="477"/>
                  </a:lnTo>
                  <a:lnTo>
                    <a:pt x="2749" y="456"/>
                  </a:lnTo>
                  <a:lnTo>
                    <a:pt x="2797" y="434"/>
                  </a:lnTo>
                  <a:lnTo>
                    <a:pt x="2846" y="413"/>
                  </a:lnTo>
                  <a:lnTo>
                    <a:pt x="2894" y="392"/>
                  </a:lnTo>
                  <a:lnTo>
                    <a:pt x="2943" y="372"/>
                  </a:lnTo>
                  <a:lnTo>
                    <a:pt x="2993" y="353"/>
                  </a:lnTo>
                  <a:lnTo>
                    <a:pt x="3042" y="335"/>
                  </a:lnTo>
                  <a:lnTo>
                    <a:pt x="3093" y="317"/>
                  </a:lnTo>
                  <a:lnTo>
                    <a:pt x="3142" y="300"/>
                  </a:lnTo>
                  <a:lnTo>
                    <a:pt x="3193" y="284"/>
                  </a:lnTo>
                  <a:lnTo>
                    <a:pt x="3244" y="268"/>
                  </a:lnTo>
                  <a:lnTo>
                    <a:pt x="3295" y="252"/>
                  </a:lnTo>
                  <a:lnTo>
                    <a:pt x="3346" y="239"/>
                  </a:lnTo>
                  <a:lnTo>
                    <a:pt x="3397" y="224"/>
                  </a:lnTo>
                  <a:lnTo>
                    <a:pt x="3449" y="211"/>
                  </a:lnTo>
                  <a:lnTo>
                    <a:pt x="3501" y="199"/>
                  </a:lnTo>
                  <a:lnTo>
                    <a:pt x="3553" y="188"/>
                  </a:lnTo>
                  <a:lnTo>
                    <a:pt x="3605" y="176"/>
                  </a:lnTo>
                  <a:lnTo>
                    <a:pt x="3658" y="166"/>
                  </a:lnTo>
                  <a:lnTo>
                    <a:pt x="3710" y="157"/>
                  </a:lnTo>
                  <a:lnTo>
                    <a:pt x="3764" y="148"/>
                  </a:lnTo>
                  <a:lnTo>
                    <a:pt x="3817" y="140"/>
                  </a:lnTo>
                  <a:lnTo>
                    <a:pt x="3870" y="133"/>
                  </a:lnTo>
                  <a:lnTo>
                    <a:pt x="3924" y="127"/>
                  </a:lnTo>
                  <a:lnTo>
                    <a:pt x="3977" y="121"/>
                  </a:lnTo>
                  <a:lnTo>
                    <a:pt x="4032" y="116"/>
                  </a:lnTo>
                  <a:lnTo>
                    <a:pt x="4086" y="112"/>
                  </a:lnTo>
                  <a:lnTo>
                    <a:pt x="4140" y="109"/>
                  </a:lnTo>
                  <a:lnTo>
                    <a:pt x="4195" y="105"/>
                  </a:lnTo>
                  <a:lnTo>
                    <a:pt x="4250" y="103"/>
                  </a:lnTo>
                  <a:lnTo>
                    <a:pt x="4304" y="103"/>
                  </a:lnTo>
                  <a:lnTo>
                    <a:pt x="4359" y="102"/>
                  </a:lnTo>
                  <a:lnTo>
                    <a:pt x="4359" y="0"/>
                  </a:lnTo>
                  <a:close/>
                </a:path>
              </a:pathLst>
            </a:custGeom>
            <a:solidFill>
              <a:srgbClr val="008F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9" name="Freeform 71"/>
            <p:cNvSpPr>
              <a:spLocks/>
            </p:cNvSpPr>
            <p:nvPr/>
          </p:nvSpPr>
          <p:spPr bwMode="auto">
            <a:xfrm>
              <a:off x="4264" y="1771"/>
              <a:ext cx="485" cy="487"/>
            </a:xfrm>
            <a:custGeom>
              <a:avLst/>
              <a:gdLst>
                <a:gd name="T0" fmla="*/ 0 w 2905"/>
                <a:gd name="T1" fmla="*/ 0 h 3409"/>
                <a:gd name="T2" fmla="*/ 0 w 2905"/>
                <a:gd name="T3" fmla="*/ 0 h 3409"/>
                <a:gd name="T4" fmla="*/ 0 w 2905"/>
                <a:gd name="T5" fmla="*/ 0 h 3409"/>
                <a:gd name="T6" fmla="*/ 0 w 2905"/>
                <a:gd name="T7" fmla="*/ 0 h 3409"/>
                <a:gd name="T8" fmla="*/ 0 w 2905"/>
                <a:gd name="T9" fmla="*/ 0 h 3409"/>
                <a:gd name="T10" fmla="*/ 0 w 2905"/>
                <a:gd name="T11" fmla="*/ 0 h 3409"/>
                <a:gd name="T12" fmla="*/ 0 w 2905"/>
                <a:gd name="T13" fmla="*/ 0 h 3409"/>
                <a:gd name="T14" fmla="*/ 0 w 2905"/>
                <a:gd name="T15" fmla="*/ 0 h 3409"/>
                <a:gd name="T16" fmla="*/ 0 w 2905"/>
                <a:gd name="T17" fmla="*/ 0 h 3409"/>
                <a:gd name="T18" fmla="*/ 0 w 2905"/>
                <a:gd name="T19" fmla="*/ 0 h 34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05"/>
                <a:gd name="T31" fmla="*/ 0 h 3409"/>
                <a:gd name="T32" fmla="*/ 2905 w 2905"/>
                <a:gd name="T33" fmla="*/ 3409 h 340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05" h="3409">
                  <a:moveTo>
                    <a:pt x="95" y="3357"/>
                  </a:moveTo>
                  <a:lnTo>
                    <a:pt x="85" y="3409"/>
                  </a:lnTo>
                  <a:lnTo>
                    <a:pt x="2905" y="69"/>
                  </a:lnTo>
                  <a:lnTo>
                    <a:pt x="2838" y="0"/>
                  </a:lnTo>
                  <a:lnTo>
                    <a:pt x="19" y="3339"/>
                  </a:lnTo>
                  <a:lnTo>
                    <a:pt x="9" y="3391"/>
                  </a:lnTo>
                  <a:lnTo>
                    <a:pt x="19" y="3339"/>
                  </a:lnTo>
                  <a:lnTo>
                    <a:pt x="0" y="3362"/>
                  </a:lnTo>
                  <a:lnTo>
                    <a:pt x="9" y="3391"/>
                  </a:lnTo>
                  <a:lnTo>
                    <a:pt x="95" y="3357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0" name="Freeform 72"/>
            <p:cNvSpPr>
              <a:spLocks/>
            </p:cNvSpPr>
            <p:nvPr/>
          </p:nvSpPr>
          <p:spPr bwMode="auto">
            <a:xfrm>
              <a:off x="4266" y="2251"/>
              <a:ext cx="133" cy="333"/>
            </a:xfrm>
            <a:custGeom>
              <a:avLst/>
              <a:gdLst>
                <a:gd name="T0" fmla="*/ 0 w 799"/>
                <a:gd name="T1" fmla="*/ 0 h 2329"/>
                <a:gd name="T2" fmla="*/ 0 w 799"/>
                <a:gd name="T3" fmla="*/ 0 h 2329"/>
                <a:gd name="T4" fmla="*/ 0 w 799"/>
                <a:gd name="T5" fmla="*/ 0 h 2329"/>
                <a:gd name="T6" fmla="*/ 0 w 799"/>
                <a:gd name="T7" fmla="*/ 0 h 2329"/>
                <a:gd name="T8" fmla="*/ 0 w 799"/>
                <a:gd name="T9" fmla="*/ 0 h 2329"/>
                <a:gd name="T10" fmla="*/ 0 w 799"/>
                <a:gd name="T11" fmla="*/ 0 h 2329"/>
                <a:gd name="T12" fmla="*/ 0 w 799"/>
                <a:gd name="T13" fmla="*/ 0 h 2329"/>
                <a:gd name="T14" fmla="*/ 0 w 799"/>
                <a:gd name="T15" fmla="*/ 0 h 2329"/>
                <a:gd name="T16" fmla="*/ 0 w 799"/>
                <a:gd name="T17" fmla="*/ 0 h 2329"/>
                <a:gd name="T18" fmla="*/ 0 w 799"/>
                <a:gd name="T19" fmla="*/ 0 h 23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99"/>
                <a:gd name="T31" fmla="*/ 0 h 2329"/>
                <a:gd name="T32" fmla="*/ 799 w 799"/>
                <a:gd name="T33" fmla="*/ 2329 h 23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99" h="2329">
                  <a:moveTo>
                    <a:pt x="736" y="2211"/>
                  </a:moveTo>
                  <a:lnTo>
                    <a:pt x="799" y="2240"/>
                  </a:lnTo>
                  <a:lnTo>
                    <a:pt x="86" y="0"/>
                  </a:lnTo>
                  <a:lnTo>
                    <a:pt x="0" y="34"/>
                  </a:lnTo>
                  <a:lnTo>
                    <a:pt x="713" y="2274"/>
                  </a:lnTo>
                  <a:lnTo>
                    <a:pt x="777" y="2302"/>
                  </a:lnTo>
                  <a:lnTo>
                    <a:pt x="713" y="2274"/>
                  </a:lnTo>
                  <a:lnTo>
                    <a:pt x="731" y="2329"/>
                  </a:lnTo>
                  <a:lnTo>
                    <a:pt x="777" y="2302"/>
                  </a:lnTo>
                  <a:lnTo>
                    <a:pt x="736" y="2211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1" name="Freeform 73"/>
            <p:cNvSpPr>
              <a:spLocks/>
            </p:cNvSpPr>
            <p:nvPr/>
          </p:nvSpPr>
          <p:spPr bwMode="auto">
            <a:xfrm>
              <a:off x="4389" y="2242"/>
              <a:ext cx="663" cy="338"/>
            </a:xfrm>
            <a:custGeom>
              <a:avLst/>
              <a:gdLst>
                <a:gd name="T0" fmla="*/ 0 w 3980"/>
                <a:gd name="T1" fmla="*/ 0 h 2368"/>
                <a:gd name="T2" fmla="*/ 0 w 3980"/>
                <a:gd name="T3" fmla="*/ 0 h 2368"/>
                <a:gd name="T4" fmla="*/ 0 w 3980"/>
                <a:gd name="T5" fmla="*/ 0 h 2368"/>
                <a:gd name="T6" fmla="*/ 0 w 3980"/>
                <a:gd name="T7" fmla="*/ 0 h 2368"/>
                <a:gd name="T8" fmla="*/ 0 w 3980"/>
                <a:gd name="T9" fmla="*/ 0 h 2368"/>
                <a:gd name="T10" fmla="*/ 0 w 3980"/>
                <a:gd name="T11" fmla="*/ 0 h 23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80"/>
                <a:gd name="T19" fmla="*/ 0 h 2368"/>
                <a:gd name="T20" fmla="*/ 3980 w 3980"/>
                <a:gd name="T21" fmla="*/ 2368 h 23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80" h="2368">
                  <a:moveTo>
                    <a:pt x="3959" y="45"/>
                  </a:moveTo>
                  <a:lnTo>
                    <a:pt x="3938" y="0"/>
                  </a:lnTo>
                  <a:lnTo>
                    <a:pt x="0" y="2277"/>
                  </a:lnTo>
                  <a:lnTo>
                    <a:pt x="41" y="2368"/>
                  </a:lnTo>
                  <a:lnTo>
                    <a:pt x="3980" y="90"/>
                  </a:lnTo>
                  <a:lnTo>
                    <a:pt x="3959" y="45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2" name="Freeform 74"/>
            <p:cNvSpPr>
              <a:spLocks/>
            </p:cNvSpPr>
            <p:nvPr/>
          </p:nvSpPr>
          <p:spPr bwMode="auto">
            <a:xfrm>
              <a:off x="4694" y="2339"/>
              <a:ext cx="528" cy="306"/>
            </a:xfrm>
            <a:custGeom>
              <a:avLst/>
              <a:gdLst>
                <a:gd name="T0" fmla="*/ 0 w 3171"/>
                <a:gd name="T1" fmla="*/ 0 h 2138"/>
                <a:gd name="T2" fmla="*/ 0 w 3171"/>
                <a:gd name="T3" fmla="*/ 0 h 2138"/>
                <a:gd name="T4" fmla="*/ 0 w 3171"/>
                <a:gd name="T5" fmla="*/ 0 h 2138"/>
                <a:gd name="T6" fmla="*/ 0 w 3171"/>
                <a:gd name="T7" fmla="*/ 0 h 2138"/>
                <a:gd name="T8" fmla="*/ 0 w 3171"/>
                <a:gd name="T9" fmla="*/ 0 h 2138"/>
                <a:gd name="T10" fmla="*/ 0 w 3171"/>
                <a:gd name="T11" fmla="*/ 0 h 2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71"/>
                <a:gd name="T19" fmla="*/ 0 h 2138"/>
                <a:gd name="T20" fmla="*/ 3171 w 3171"/>
                <a:gd name="T21" fmla="*/ 2138 h 2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71" h="2138">
                  <a:moveTo>
                    <a:pt x="3147" y="43"/>
                  </a:moveTo>
                  <a:lnTo>
                    <a:pt x="3125" y="0"/>
                  </a:lnTo>
                  <a:lnTo>
                    <a:pt x="0" y="2049"/>
                  </a:lnTo>
                  <a:lnTo>
                    <a:pt x="45" y="2138"/>
                  </a:lnTo>
                  <a:lnTo>
                    <a:pt x="3171" y="87"/>
                  </a:lnTo>
                  <a:lnTo>
                    <a:pt x="3147" y="43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3" name="Freeform 75"/>
            <p:cNvSpPr>
              <a:spLocks/>
            </p:cNvSpPr>
            <p:nvPr/>
          </p:nvSpPr>
          <p:spPr bwMode="auto">
            <a:xfrm>
              <a:off x="4970" y="1841"/>
              <a:ext cx="356" cy="216"/>
            </a:xfrm>
            <a:custGeom>
              <a:avLst/>
              <a:gdLst>
                <a:gd name="T0" fmla="*/ 0 w 2136"/>
                <a:gd name="T1" fmla="*/ 0 h 1515"/>
                <a:gd name="T2" fmla="*/ 0 w 2136"/>
                <a:gd name="T3" fmla="*/ 0 h 1515"/>
                <a:gd name="T4" fmla="*/ 0 w 2136"/>
                <a:gd name="T5" fmla="*/ 0 h 1515"/>
                <a:gd name="T6" fmla="*/ 0 w 2136"/>
                <a:gd name="T7" fmla="*/ 0 h 1515"/>
                <a:gd name="T8" fmla="*/ 0 w 2136"/>
                <a:gd name="T9" fmla="*/ 0 h 1515"/>
                <a:gd name="T10" fmla="*/ 0 w 2136"/>
                <a:gd name="T11" fmla="*/ 0 h 1515"/>
                <a:gd name="T12" fmla="*/ 0 w 2136"/>
                <a:gd name="T13" fmla="*/ 0 h 1515"/>
                <a:gd name="T14" fmla="*/ 0 w 2136"/>
                <a:gd name="T15" fmla="*/ 0 h 1515"/>
                <a:gd name="T16" fmla="*/ 0 w 2136"/>
                <a:gd name="T17" fmla="*/ 0 h 1515"/>
                <a:gd name="T18" fmla="*/ 0 w 2136"/>
                <a:gd name="T19" fmla="*/ 0 h 15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36"/>
                <a:gd name="T31" fmla="*/ 0 h 1515"/>
                <a:gd name="T32" fmla="*/ 2136 w 2136"/>
                <a:gd name="T33" fmla="*/ 1515 h 15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36" h="1515">
                  <a:moveTo>
                    <a:pt x="104" y="90"/>
                  </a:moveTo>
                  <a:lnTo>
                    <a:pt x="35" y="141"/>
                  </a:lnTo>
                  <a:lnTo>
                    <a:pt x="2090" y="1515"/>
                  </a:lnTo>
                  <a:lnTo>
                    <a:pt x="2136" y="1428"/>
                  </a:lnTo>
                  <a:lnTo>
                    <a:pt x="82" y="54"/>
                  </a:lnTo>
                  <a:lnTo>
                    <a:pt x="13" y="105"/>
                  </a:lnTo>
                  <a:lnTo>
                    <a:pt x="82" y="54"/>
                  </a:lnTo>
                  <a:lnTo>
                    <a:pt x="0" y="0"/>
                  </a:lnTo>
                  <a:lnTo>
                    <a:pt x="13" y="105"/>
                  </a:lnTo>
                  <a:lnTo>
                    <a:pt x="104" y="90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4" name="Freeform 76"/>
            <p:cNvSpPr>
              <a:spLocks/>
            </p:cNvSpPr>
            <p:nvPr/>
          </p:nvSpPr>
          <p:spPr bwMode="auto">
            <a:xfrm>
              <a:off x="4972" y="1853"/>
              <a:ext cx="75" cy="389"/>
            </a:xfrm>
            <a:custGeom>
              <a:avLst/>
              <a:gdLst>
                <a:gd name="T0" fmla="*/ 0 w 446"/>
                <a:gd name="T1" fmla="*/ 0 h 2717"/>
                <a:gd name="T2" fmla="*/ 0 w 446"/>
                <a:gd name="T3" fmla="*/ 0 h 2717"/>
                <a:gd name="T4" fmla="*/ 0 w 446"/>
                <a:gd name="T5" fmla="*/ 0 h 2717"/>
                <a:gd name="T6" fmla="*/ 0 w 446"/>
                <a:gd name="T7" fmla="*/ 0 h 2717"/>
                <a:gd name="T8" fmla="*/ 0 w 446"/>
                <a:gd name="T9" fmla="*/ 0 h 2717"/>
                <a:gd name="T10" fmla="*/ 0 w 446"/>
                <a:gd name="T11" fmla="*/ 0 h 27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"/>
                <a:gd name="T19" fmla="*/ 0 h 2717"/>
                <a:gd name="T20" fmla="*/ 446 w 446"/>
                <a:gd name="T21" fmla="*/ 2717 h 27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" h="2717">
                  <a:moveTo>
                    <a:pt x="402" y="2710"/>
                  </a:moveTo>
                  <a:lnTo>
                    <a:pt x="446" y="2702"/>
                  </a:lnTo>
                  <a:lnTo>
                    <a:pt x="91" y="0"/>
                  </a:lnTo>
                  <a:lnTo>
                    <a:pt x="0" y="15"/>
                  </a:lnTo>
                  <a:lnTo>
                    <a:pt x="356" y="2717"/>
                  </a:lnTo>
                  <a:lnTo>
                    <a:pt x="402" y="2710"/>
                  </a:lnTo>
                  <a:close/>
                </a:path>
              </a:pathLst>
            </a:custGeom>
            <a:solidFill>
              <a:srgbClr val="DC2B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5" name="Freeform 77"/>
            <p:cNvSpPr>
              <a:spLocks/>
            </p:cNvSpPr>
            <p:nvPr/>
          </p:nvSpPr>
          <p:spPr bwMode="auto">
            <a:xfrm>
              <a:off x="5375" y="1663"/>
              <a:ext cx="227" cy="188"/>
            </a:xfrm>
            <a:custGeom>
              <a:avLst/>
              <a:gdLst>
                <a:gd name="T0" fmla="*/ 0 w 1361"/>
                <a:gd name="T1" fmla="*/ 0 h 1317"/>
                <a:gd name="T2" fmla="*/ 0 w 1361"/>
                <a:gd name="T3" fmla="*/ 0 h 1317"/>
                <a:gd name="T4" fmla="*/ 0 w 1361"/>
                <a:gd name="T5" fmla="*/ 0 h 1317"/>
                <a:gd name="T6" fmla="*/ 0 w 1361"/>
                <a:gd name="T7" fmla="*/ 0 h 1317"/>
                <a:gd name="T8" fmla="*/ 0 w 1361"/>
                <a:gd name="T9" fmla="*/ 0 h 1317"/>
                <a:gd name="T10" fmla="*/ 0 w 1361"/>
                <a:gd name="T11" fmla="*/ 0 h 1317"/>
                <a:gd name="T12" fmla="*/ 0 w 1361"/>
                <a:gd name="T13" fmla="*/ 0 h 1317"/>
                <a:gd name="T14" fmla="*/ 0 w 1361"/>
                <a:gd name="T15" fmla="*/ 0 h 1317"/>
                <a:gd name="T16" fmla="*/ 0 w 1361"/>
                <a:gd name="T17" fmla="*/ 0 h 1317"/>
                <a:gd name="T18" fmla="*/ 0 w 1361"/>
                <a:gd name="T19" fmla="*/ 0 h 1317"/>
                <a:gd name="T20" fmla="*/ 0 w 1361"/>
                <a:gd name="T21" fmla="*/ 0 h 1317"/>
                <a:gd name="T22" fmla="*/ 0 w 1361"/>
                <a:gd name="T23" fmla="*/ 0 h 1317"/>
                <a:gd name="T24" fmla="*/ 0 w 1361"/>
                <a:gd name="T25" fmla="*/ 0 h 1317"/>
                <a:gd name="T26" fmla="*/ 0 w 1361"/>
                <a:gd name="T27" fmla="*/ 0 h 1317"/>
                <a:gd name="T28" fmla="*/ 0 w 1361"/>
                <a:gd name="T29" fmla="*/ 0 h 1317"/>
                <a:gd name="T30" fmla="*/ 0 w 1361"/>
                <a:gd name="T31" fmla="*/ 0 h 1317"/>
                <a:gd name="T32" fmla="*/ 0 w 1361"/>
                <a:gd name="T33" fmla="*/ 0 h 1317"/>
                <a:gd name="T34" fmla="*/ 0 w 1361"/>
                <a:gd name="T35" fmla="*/ 0 h 1317"/>
                <a:gd name="T36" fmla="*/ 0 w 1361"/>
                <a:gd name="T37" fmla="*/ 0 h 1317"/>
                <a:gd name="T38" fmla="*/ 0 w 1361"/>
                <a:gd name="T39" fmla="*/ 0 h 1317"/>
                <a:gd name="T40" fmla="*/ 0 w 1361"/>
                <a:gd name="T41" fmla="*/ 0 h 1317"/>
                <a:gd name="T42" fmla="*/ 0 w 1361"/>
                <a:gd name="T43" fmla="*/ 0 h 1317"/>
                <a:gd name="T44" fmla="*/ 0 w 1361"/>
                <a:gd name="T45" fmla="*/ 0 h 1317"/>
                <a:gd name="T46" fmla="*/ 0 w 1361"/>
                <a:gd name="T47" fmla="*/ 0 h 1317"/>
                <a:gd name="T48" fmla="*/ 0 w 1361"/>
                <a:gd name="T49" fmla="*/ 0 h 1317"/>
                <a:gd name="T50" fmla="*/ 0 w 1361"/>
                <a:gd name="T51" fmla="*/ 0 h 1317"/>
                <a:gd name="T52" fmla="*/ 0 w 1361"/>
                <a:gd name="T53" fmla="*/ 0 h 1317"/>
                <a:gd name="T54" fmla="*/ 0 w 1361"/>
                <a:gd name="T55" fmla="*/ 0 h 1317"/>
                <a:gd name="T56" fmla="*/ 0 w 1361"/>
                <a:gd name="T57" fmla="*/ 0 h 1317"/>
                <a:gd name="T58" fmla="*/ 0 w 1361"/>
                <a:gd name="T59" fmla="*/ 0 h 1317"/>
                <a:gd name="T60" fmla="*/ 0 w 1361"/>
                <a:gd name="T61" fmla="*/ 0 h 1317"/>
                <a:gd name="T62" fmla="*/ 0 w 1361"/>
                <a:gd name="T63" fmla="*/ 0 h 1317"/>
                <a:gd name="T64" fmla="*/ 0 w 1361"/>
                <a:gd name="T65" fmla="*/ 0 h 1317"/>
                <a:gd name="T66" fmla="*/ 0 w 1361"/>
                <a:gd name="T67" fmla="*/ 0 h 1317"/>
                <a:gd name="T68" fmla="*/ 0 w 1361"/>
                <a:gd name="T69" fmla="*/ 0 h 1317"/>
                <a:gd name="T70" fmla="*/ 0 w 1361"/>
                <a:gd name="T71" fmla="*/ 0 h 1317"/>
                <a:gd name="T72" fmla="*/ 0 w 1361"/>
                <a:gd name="T73" fmla="*/ 0 h 1317"/>
                <a:gd name="T74" fmla="*/ 0 w 1361"/>
                <a:gd name="T75" fmla="*/ 0 h 1317"/>
                <a:gd name="T76" fmla="*/ 0 w 1361"/>
                <a:gd name="T77" fmla="*/ 0 h 1317"/>
                <a:gd name="T78" fmla="*/ 0 w 1361"/>
                <a:gd name="T79" fmla="*/ 0 h 1317"/>
                <a:gd name="T80" fmla="*/ 0 w 1361"/>
                <a:gd name="T81" fmla="*/ 0 h 1317"/>
                <a:gd name="T82" fmla="*/ 0 w 1361"/>
                <a:gd name="T83" fmla="*/ 0 h 1317"/>
                <a:gd name="T84" fmla="*/ 0 w 1361"/>
                <a:gd name="T85" fmla="*/ 0 h 1317"/>
                <a:gd name="T86" fmla="*/ 0 w 1361"/>
                <a:gd name="T87" fmla="*/ 0 h 131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61"/>
                <a:gd name="T133" fmla="*/ 0 h 1317"/>
                <a:gd name="T134" fmla="*/ 1361 w 1361"/>
                <a:gd name="T135" fmla="*/ 1317 h 131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61" h="1317">
                  <a:moveTo>
                    <a:pt x="1361" y="0"/>
                  </a:moveTo>
                  <a:lnTo>
                    <a:pt x="625" y="1317"/>
                  </a:lnTo>
                  <a:lnTo>
                    <a:pt x="624" y="1307"/>
                  </a:lnTo>
                  <a:lnTo>
                    <a:pt x="622" y="1296"/>
                  </a:lnTo>
                  <a:lnTo>
                    <a:pt x="621" y="1285"/>
                  </a:lnTo>
                  <a:lnTo>
                    <a:pt x="619" y="1275"/>
                  </a:lnTo>
                  <a:lnTo>
                    <a:pt x="618" y="1265"/>
                  </a:lnTo>
                  <a:lnTo>
                    <a:pt x="616" y="1254"/>
                  </a:lnTo>
                  <a:lnTo>
                    <a:pt x="614" y="1244"/>
                  </a:lnTo>
                  <a:lnTo>
                    <a:pt x="613" y="1233"/>
                  </a:lnTo>
                  <a:lnTo>
                    <a:pt x="611" y="1223"/>
                  </a:lnTo>
                  <a:lnTo>
                    <a:pt x="609" y="1213"/>
                  </a:lnTo>
                  <a:lnTo>
                    <a:pt x="607" y="1203"/>
                  </a:lnTo>
                  <a:lnTo>
                    <a:pt x="605" y="1193"/>
                  </a:lnTo>
                  <a:lnTo>
                    <a:pt x="603" y="1184"/>
                  </a:lnTo>
                  <a:lnTo>
                    <a:pt x="601" y="1173"/>
                  </a:lnTo>
                  <a:lnTo>
                    <a:pt x="599" y="1163"/>
                  </a:lnTo>
                  <a:lnTo>
                    <a:pt x="597" y="1153"/>
                  </a:lnTo>
                  <a:lnTo>
                    <a:pt x="594" y="1143"/>
                  </a:lnTo>
                  <a:lnTo>
                    <a:pt x="592" y="1134"/>
                  </a:lnTo>
                  <a:lnTo>
                    <a:pt x="590" y="1124"/>
                  </a:lnTo>
                  <a:lnTo>
                    <a:pt x="587" y="1114"/>
                  </a:lnTo>
                  <a:lnTo>
                    <a:pt x="585" y="1104"/>
                  </a:lnTo>
                  <a:lnTo>
                    <a:pt x="582" y="1094"/>
                  </a:lnTo>
                  <a:lnTo>
                    <a:pt x="580" y="1085"/>
                  </a:lnTo>
                  <a:lnTo>
                    <a:pt x="577" y="1075"/>
                  </a:lnTo>
                  <a:lnTo>
                    <a:pt x="574" y="1066"/>
                  </a:lnTo>
                  <a:lnTo>
                    <a:pt x="572" y="1057"/>
                  </a:lnTo>
                  <a:lnTo>
                    <a:pt x="568" y="1047"/>
                  </a:lnTo>
                  <a:lnTo>
                    <a:pt x="565" y="1038"/>
                  </a:lnTo>
                  <a:lnTo>
                    <a:pt x="562" y="1029"/>
                  </a:lnTo>
                  <a:lnTo>
                    <a:pt x="559" y="1019"/>
                  </a:lnTo>
                  <a:lnTo>
                    <a:pt x="556" y="1009"/>
                  </a:lnTo>
                  <a:lnTo>
                    <a:pt x="553" y="1000"/>
                  </a:lnTo>
                  <a:lnTo>
                    <a:pt x="550" y="991"/>
                  </a:lnTo>
                  <a:lnTo>
                    <a:pt x="547" y="982"/>
                  </a:lnTo>
                  <a:lnTo>
                    <a:pt x="543" y="973"/>
                  </a:lnTo>
                  <a:lnTo>
                    <a:pt x="540" y="964"/>
                  </a:lnTo>
                  <a:lnTo>
                    <a:pt x="537" y="955"/>
                  </a:lnTo>
                  <a:lnTo>
                    <a:pt x="533" y="946"/>
                  </a:lnTo>
                  <a:lnTo>
                    <a:pt x="530" y="937"/>
                  </a:lnTo>
                  <a:lnTo>
                    <a:pt x="527" y="928"/>
                  </a:lnTo>
                  <a:lnTo>
                    <a:pt x="523" y="919"/>
                  </a:lnTo>
                  <a:lnTo>
                    <a:pt x="519" y="910"/>
                  </a:lnTo>
                  <a:lnTo>
                    <a:pt x="516" y="902"/>
                  </a:lnTo>
                  <a:lnTo>
                    <a:pt x="512" y="893"/>
                  </a:lnTo>
                  <a:lnTo>
                    <a:pt x="508" y="884"/>
                  </a:lnTo>
                  <a:lnTo>
                    <a:pt x="504" y="876"/>
                  </a:lnTo>
                  <a:lnTo>
                    <a:pt x="501" y="867"/>
                  </a:lnTo>
                  <a:lnTo>
                    <a:pt x="497" y="859"/>
                  </a:lnTo>
                  <a:lnTo>
                    <a:pt x="493" y="850"/>
                  </a:lnTo>
                  <a:lnTo>
                    <a:pt x="489" y="842"/>
                  </a:lnTo>
                  <a:lnTo>
                    <a:pt x="483" y="833"/>
                  </a:lnTo>
                  <a:lnTo>
                    <a:pt x="479" y="825"/>
                  </a:lnTo>
                  <a:lnTo>
                    <a:pt x="475" y="816"/>
                  </a:lnTo>
                  <a:lnTo>
                    <a:pt x="471" y="808"/>
                  </a:lnTo>
                  <a:lnTo>
                    <a:pt x="467" y="800"/>
                  </a:lnTo>
                  <a:lnTo>
                    <a:pt x="462" y="791"/>
                  </a:lnTo>
                  <a:lnTo>
                    <a:pt x="458" y="783"/>
                  </a:lnTo>
                  <a:lnTo>
                    <a:pt x="453" y="775"/>
                  </a:lnTo>
                  <a:lnTo>
                    <a:pt x="449" y="767"/>
                  </a:lnTo>
                  <a:lnTo>
                    <a:pt x="444" y="760"/>
                  </a:lnTo>
                  <a:lnTo>
                    <a:pt x="440" y="752"/>
                  </a:lnTo>
                  <a:lnTo>
                    <a:pt x="435" y="744"/>
                  </a:lnTo>
                  <a:lnTo>
                    <a:pt x="430" y="736"/>
                  </a:lnTo>
                  <a:lnTo>
                    <a:pt x="425" y="728"/>
                  </a:lnTo>
                  <a:lnTo>
                    <a:pt x="420" y="720"/>
                  </a:lnTo>
                  <a:lnTo>
                    <a:pt x="416" y="712"/>
                  </a:lnTo>
                  <a:lnTo>
                    <a:pt x="411" y="704"/>
                  </a:lnTo>
                  <a:lnTo>
                    <a:pt x="406" y="696"/>
                  </a:lnTo>
                  <a:lnTo>
                    <a:pt x="399" y="689"/>
                  </a:lnTo>
                  <a:lnTo>
                    <a:pt x="394" y="682"/>
                  </a:lnTo>
                  <a:lnTo>
                    <a:pt x="389" y="674"/>
                  </a:lnTo>
                  <a:lnTo>
                    <a:pt x="384" y="667"/>
                  </a:lnTo>
                  <a:lnTo>
                    <a:pt x="379" y="659"/>
                  </a:lnTo>
                  <a:lnTo>
                    <a:pt x="373" y="651"/>
                  </a:lnTo>
                  <a:lnTo>
                    <a:pt x="368" y="644"/>
                  </a:lnTo>
                  <a:lnTo>
                    <a:pt x="362" y="636"/>
                  </a:lnTo>
                  <a:lnTo>
                    <a:pt x="357" y="629"/>
                  </a:lnTo>
                  <a:lnTo>
                    <a:pt x="351" y="622"/>
                  </a:lnTo>
                  <a:lnTo>
                    <a:pt x="346" y="615"/>
                  </a:lnTo>
                  <a:lnTo>
                    <a:pt x="340" y="608"/>
                  </a:lnTo>
                  <a:lnTo>
                    <a:pt x="334" y="600"/>
                  </a:lnTo>
                  <a:lnTo>
                    <a:pt x="329" y="593"/>
                  </a:lnTo>
                  <a:lnTo>
                    <a:pt x="323" y="587"/>
                  </a:lnTo>
                  <a:lnTo>
                    <a:pt x="316" y="580"/>
                  </a:lnTo>
                  <a:lnTo>
                    <a:pt x="310" y="572"/>
                  </a:lnTo>
                  <a:lnTo>
                    <a:pt x="304" y="565"/>
                  </a:lnTo>
                  <a:lnTo>
                    <a:pt x="298" y="558"/>
                  </a:lnTo>
                  <a:lnTo>
                    <a:pt x="292" y="551"/>
                  </a:lnTo>
                  <a:lnTo>
                    <a:pt x="286" y="545"/>
                  </a:lnTo>
                  <a:lnTo>
                    <a:pt x="279" y="538"/>
                  </a:lnTo>
                  <a:lnTo>
                    <a:pt x="273" y="531"/>
                  </a:lnTo>
                  <a:lnTo>
                    <a:pt x="267" y="524"/>
                  </a:lnTo>
                  <a:lnTo>
                    <a:pt x="261" y="519"/>
                  </a:lnTo>
                  <a:lnTo>
                    <a:pt x="254" y="512"/>
                  </a:lnTo>
                  <a:lnTo>
                    <a:pt x="248" y="505"/>
                  </a:lnTo>
                  <a:lnTo>
                    <a:pt x="241" y="498"/>
                  </a:lnTo>
                  <a:lnTo>
                    <a:pt x="233" y="492"/>
                  </a:lnTo>
                  <a:lnTo>
                    <a:pt x="227" y="486"/>
                  </a:lnTo>
                  <a:lnTo>
                    <a:pt x="220" y="479"/>
                  </a:lnTo>
                  <a:lnTo>
                    <a:pt x="213" y="473"/>
                  </a:lnTo>
                  <a:lnTo>
                    <a:pt x="207" y="467"/>
                  </a:lnTo>
                  <a:lnTo>
                    <a:pt x="200" y="460"/>
                  </a:lnTo>
                  <a:lnTo>
                    <a:pt x="193" y="454"/>
                  </a:lnTo>
                  <a:lnTo>
                    <a:pt x="186" y="449"/>
                  </a:lnTo>
                  <a:lnTo>
                    <a:pt x="179" y="442"/>
                  </a:lnTo>
                  <a:lnTo>
                    <a:pt x="172" y="436"/>
                  </a:lnTo>
                  <a:lnTo>
                    <a:pt x="165" y="429"/>
                  </a:lnTo>
                  <a:lnTo>
                    <a:pt x="157" y="424"/>
                  </a:lnTo>
                  <a:lnTo>
                    <a:pt x="149" y="418"/>
                  </a:lnTo>
                  <a:lnTo>
                    <a:pt x="142" y="412"/>
                  </a:lnTo>
                  <a:lnTo>
                    <a:pt x="135" y="406"/>
                  </a:lnTo>
                  <a:lnTo>
                    <a:pt x="127" y="400"/>
                  </a:lnTo>
                  <a:lnTo>
                    <a:pt x="120" y="394"/>
                  </a:lnTo>
                  <a:lnTo>
                    <a:pt x="112" y="389"/>
                  </a:lnTo>
                  <a:lnTo>
                    <a:pt x="105" y="383"/>
                  </a:lnTo>
                  <a:lnTo>
                    <a:pt x="97" y="377"/>
                  </a:lnTo>
                  <a:lnTo>
                    <a:pt x="89" y="372"/>
                  </a:lnTo>
                  <a:lnTo>
                    <a:pt x="82" y="366"/>
                  </a:lnTo>
                  <a:lnTo>
                    <a:pt x="74" y="360"/>
                  </a:lnTo>
                  <a:lnTo>
                    <a:pt x="65" y="356"/>
                  </a:lnTo>
                  <a:lnTo>
                    <a:pt x="57" y="350"/>
                  </a:lnTo>
                  <a:lnTo>
                    <a:pt x="49" y="344"/>
                  </a:lnTo>
                  <a:lnTo>
                    <a:pt x="41" y="339"/>
                  </a:lnTo>
                  <a:lnTo>
                    <a:pt x="33" y="334"/>
                  </a:lnTo>
                  <a:lnTo>
                    <a:pt x="25" y="329"/>
                  </a:lnTo>
                  <a:lnTo>
                    <a:pt x="17" y="323"/>
                  </a:lnTo>
                  <a:lnTo>
                    <a:pt x="9" y="318"/>
                  </a:lnTo>
                  <a:lnTo>
                    <a:pt x="0" y="313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6" name="Freeform 78"/>
            <p:cNvSpPr>
              <a:spLocks/>
            </p:cNvSpPr>
            <p:nvPr/>
          </p:nvSpPr>
          <p:spPr bwMode="auto">
            <a:xfrm>
              <a:off x="4731" y="1709"/>
              <a:ext cx="792" cy="540"/>
            </a:xfrm>
            <a:custGeom>
              <a:avLst/>
              <a:gdLst>
                <a:gd name="T0" fmla="*/ 0 w 4749"/>
                <a:gd name="T1" fmla="*/ 0 h 3780"/>
                <a:gd name="T2" fmla="*/ 0 w 4749"/>
                <a:gd name="T3" fmla="*/ 0 h 3780"/>
                <a:gd name="T4" fmla="*/ 1 w 4749"/>
                <a:gd name="T5" fmla="*/ 0 h 3780"/>
                <a:gd name="T6" fmla="*/ 1 w 4749"/>
                <a:gd name="T7" fmla="*/ 0 h 3780"/>
                <a:gd name="T8" fmla="*/ 0 w 4749"/>
                <a:gd name="T9" fmla="*/ 0 h 3780"/>
                <a:gd name="T10" fmla="*/ 0 w 4749"/>
                <a:gd name="T11" fmla="*/ 0 h 37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49"/>
                <a:gd name="T19" fmla="*/ 0 h 3780"/>
                <a:gd name="T20" fmla="*/ 4749 w 4749"/>
                <a:gd name="T21" fmla="*/ 3780 h 37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49" h="3780">
                  <a:moveTo>
                    <a:pt x="53" y="3696"/>
                  </a:moveTo>
                  <a:lnTo>
                    <a:pt x="105" y="3780"/>
                  </a:lnTo>
                  <a:lnTo>
                    <a:pt x="4749" y="168"/>
                  </a:lnTo>
                  <a:lnTo>
                    <a:pt x="4645" y="0"/>
                  </a:lnTo>
                  <a:lnTo>
                    <a:pt x="0" y="3612"/>
                  </a:lnTo>
                  <a:lnTo>
                    <a:pt x="53" y="369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261" name="AutoShape 79"/>
          <p:cNvSpPr>
            <a:spLocks noChangeAspect="1" noChangeArrowheads="1" noTextEdit="1"/>
          </p:cNvSpPr>
          <p:nvPr/>
        </p:nvSpPr>
        <p:spPr bwMode="auto">
          <a:xfrm>
            <a:off x="2593975" y="4076700"/>
            <a:ext cx="26257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192" name="Text Box 80"/>
          <p:cNvSpPr txBox="1">
            <a:spLocks noChangeArrowheads="1"/>
          </p:cNvSpPr>
          <p:nvPr/>
        </p:nvSpPr>
        <p:spPr bwMode="auto">
          <a:xfrm>
            <a:off x="35878" y="6486208"/>
            <a:ext cx="1870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[Lowe, SIFT, 1999]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086057" y="4653253"/>
            <a:ext cx="2608254" cy="1690684"/>
            <a:chOff x="6157177" y="2824453"/>
            <a:chExt cx="2608254" cy="1690684"/>
          </a:xfrm>
        </p:grpSpPr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6273064" y="2824453"/>
              <a:ext cx="2295518" cy="23812"/>
            </a:xfrm>
            <a:custGeom>
              <a:avLst/>
              <a:gdLst>
                <a:gd name="T0" fmla="*/ 1 w 8674"/>
                <a:gd name="T1" fmla="*/ 0 h 103"/>
                <a:gd name="T2" fmla="*/ 1 w 8674"/>
                <a:gd name="T3" fmla="*/ 0 h 103"/>
                <a:gd name="T4" fmla="*/ 0 w 8674"/>
                <a:gd name="T5" fmla="*/ 0 h 103"/>
                <a:gd name="T6" fmla="*/ 0 w 8674"/>
                <a:gd name="T7" fmla="*/ 0 h 103"/>
                <a:gd name="T8" fmla="*/ 1 w 8674"/>
                <a:gd name="T9" fmla="*/ 0 h 103"/>
                <a:gd name="T10" fmla="*/ 1 w 8674"/>
                <a:gd name="T11" fmla="*/ 0 h 103"/>
                <a:gd name="T12" fmla="*/ 1 w 8674"/>
                <a:gd name="T13" fmla="*/ 0 h 103"/>
                <a:gd name="T14" fmla="*/ 1 w 8674"/>
                <a:gd name="T15" fmla="*/ 0 h 103"/>
                <a:gd name="T16" fmla="*/ 1 w 8674"/>
                <a:gd name="T17" fmla="*/ 0 h 103"/>
                <a:gd name="T18" fmla="*/ 1 w 8674"/>
                <a:gd name="T19" fmla="*/ 0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674"/>
                <a:gd name="T31" fmla="*/ 0 h 103"/>
                <a:gd name="T32" fmla="*/ 8674 w 8674"/>
                <a:gd name="T33" fmla="*/ 103 h 10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674" h="103">
                  <a:moveTo>
                    <a:pt x="8674" y="52"/>
                  </a:moveTo>
                  <a:lnTo>
                    <a:pt x="862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8629" y="103"/>
                  </a:lnTo>
                  <a:lnTo>
                    <a:pt x="8582" y="52"/>
                  </a:lnTo>
                  <a:lnTo>
                    <a:pt x="8674" y="52"/>
                  </a:lnTo>
                  <a:lnTo>
                    <a:pt x="8674" y="0"/>
                  </a:lnTo>
                  <a:lnTo>
                    <a:pt x="8629" y="0"/>
                  </a:lnTo>
                  <a:lnTo>
                    <a:pt x="8674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8544769" y="2837153"/>
              <a:ext cx="23812" cy="1260472"/>
            </a:xfrm>
            <a:custGeom>
              <a:avLst/>
              <a:gdLst>
                <a:gd name="T0" fmla="*/ 0 w 92"/>
                <a:gd name="T1" fmla="*/ 0 h 5560"/>
                <a:gd name="T2" fmla="*/ 0 w 92"/>
                <a:gd name="T3" fmla="*/ 0 h 5560"/>
                <a:gd name="T4" fmla="*/ 0 w 92"/>
                <a:gd name="T5" fmla="*/ 0 h 5560"/>
                <a:gd name="T6" fmla="*/ 0 w 92"/>
                <a:gd name="T7" fmla="*/ 0 h 5560"/>
                <a:gd name="T8" fmla="*/ 0 w 92"/>
                <a:gd name="T9" fmla="*/ 0 h 5560"/>
                <a:gd name="T10" fmla="*/ 0 w 92"/>
                <a:gd name="T11" fmla="*/ 0 h 5560"/>
                <a:gd name="T12" fmla="*/ 0 w 92"/>
                <a:gd name="T13" fmla="*/ 0 h 5560"/>
                <a:gd name="T14" fmla="*/ 0 w 92"/>
                <a:gd name="T15" fmla="*/ 0 h 5560"/>
                <a:gd name="T16" fmla="*/ 0 w 92"/>
                <a:gd name="T17" fmla="*/ 0 h 5560"/>
                <a:gd name="T18" fmla="*/ 0 w 92"/>
                <a:gd name="T19" fmla="*/ 0 h 55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5560"/>
                <a:gd name="T32" fmla="*/ 92 w 92"/>
                <a:gd name="T33" fmla="*/ 5560 h 55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5560">
                  <a:moveTo>
                    <a:pt x="47" y="5560"/>
                  </a:moveTo>
                  <a:lnTo>
                    <a:pt x="92" y="5509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5509"/>
                  </a:lnTo>
                  <a:lnTo>
                    <a:pt x="47" y="5458"/>
                  </a:lnTo>
                  <a:lnTo>
                    <a:pt x="47" y="5560"/>
                  </a:lnTo>
                  <a:lnTo>
                    <a:pt x="92" y="5560"/>
                  </a:lnTo>
                  <a:lnTo>
                    <a:pt x="92" y="5509"/>
                  </a:lnTo>
                  <a:lnTo>
                    <a:pt x="47" y="55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/>
            <p:cNvSpPr>
              <a:spLocks/>
            </p:cNvSpPr>
            <p:nvPr/>
          </p:nvSpPr>
          <p:spPr bwMode="auto">
            <a:xfrm>
              <a:off x="6261952" y="4073813"/>
              <a:ext cx="2293930" cy="23812"/>
            </a:xfrm>
            <a:custGeom>
              <a:avLst/>
              <a:gdLst>
                <a:gd name="T0" fmla="*/ 0 w 8674"/>
                <a:gd name="T1" fmla="*/ 0 h 102"/>
                <a:gd name="T2" fmla="*/ 0 w 8674"/>
                <a:gd name="T3" fmla="*/ 0 h 102"/>
                <a:gd name="T4" fmla="*/ 1 w 8674"/>
                <a:gd name="T5" fmla="*/ 0 h 102"/>
                <a:gd name="T6" fmla="*/ 1 w 8674"/>
                <a:gd name="T7" fmla="*/ 0 h 102"/>
                <a:gd name="T8" fmla="*/ 0 w 8674"/>
                <a:gd name="T9" fmla="*/ 0 h 102"/>
                <a:gd name="T10" fmla="*/ 0 w 8674"/>
                <a:gd name="T11" fmla="*/ 0 h 102"/>
                <a:gd name="T12" fmla="*/ 0 w 8674"/>
                <a:gd name="T13" fmla="*/ 0 h 102"/>
                <a:gd name="T14" fmla="*/ 0 w 8674"/>
                <a:gd name="T15" fmla="*/ 0 h 102"/>
                <a:gd name="T16" fmla="*/ 0 w 8674"/>
                <a:gd name="T17" fmla="*/ 0 h 102"/>
                <a:gd name="T18" fmla="*/ 0 w 8674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674"/>
                <a:gd name="T31" fmla="*/ 0 h 102"/>
                <a:gd name="T32" fmla="*/ 8674 w 8674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674" h="102">
                  <a:moveTo>
                    <a:pt x="0" y="51"/>
                  </a:moveTo>
                  <a:lnTo>
                    <a:pt x="45" y="102"/>
                  </a:lnTo>
                  <a:lnTo>
                    <a:pt x="8674" y="102"/>
                  </a:lnTo>
                  <a:lnTo>
                    <a:pt x="8674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3"/>
            <p:cNvSpPr>
              <a:spLocks/>
            </p:cNvSpPr>
            <p:nvPr/>
          </p:nvSpPr>
          <p:spPr bwMode="auto">
            <a:xfrm>
              <a:off x="6261952" y="2824453"/>
              <a:ext cx="23812" cy="1262060"/>
            </a:xfrm>
            <a:custGeom>
              <a:avLst/>
              <a:gdLst>
                <a:gd name="T0" fmla="*/ 0 w 91"/>
                <a:gd name="T1" fmla="*/ 0 h 5561"/>
                <a:gd name="T2" fmla="*/ 0 w 91"/>
                <a:gd name="T3" fmla="*/ 0 h 5561"/>
                <a:gd name="T4" fmla="*/ 0 w 91"/>
                <a:gd name="T5" fmla="*/ 0 h 5561"/>
                <a:gd name="T6" fmla="*/ 0 w 91"/>
                <a:gd name="T7" fmla="*/ 0 h 5561"/>
                <a:gd name="T8" fmla="*/ 0 w 91"/>
                <a:gd name="T9" fmla="*/ 0 h 5561"/>
                <a:gd name="T10" fmla="*/ 0 w 91"/>
                <a:gd name="T11" fmla="*/ 0 h 5561"/>
                <a:gd name="T12" fmla="*/ 0 w 91"/>
                <a:gd name="T13" fmla="*/ 0 h 5561"/>
                <a:gd name="T14" fmla="*/ 0 w 91"/>
                <a:gd name="T15" fmla="*/ 0 h 5561"/>
                <a:gd name="T16" fmla="*/ 0 w 91"/>
                <a:gd name="T17" fmla="*/ 0 h 5561"/>
                <a:gd name="T18" fmla="*/ 0 w 91"/>
                <a:gd name="T19" fmla="*/ 0 h 55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5561"/>
                <a:gd name="T32" fmla="*/ 91 w 91"/>
                <a:gd name="T33" fmla="*/ 5561 h 55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5561">
                  <a:moveTo>
                    <a:pt x="45" y="0"/>
                  </a:moveTo>
                  <a:lnTo>
                    <a:pt x="0" y="52"/>
                  </a:lnTo>
                  <a:lnTo>
                    <a:pt x="0" y="5561"/>
                  </a:lnTo>
                  <a:lnTo>
                    <a:pt x="91" y="5561"/>
                  </a:lnTo>
                  <a:lnTo>
                    <a:pt x="91" y="52"/>
                  </a:lnTo>
                  <a:lnTo>
                    <a:pt x="45" y="103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Rectangle 24"/>
            <p:cNvSpPr>
              <a:spLocks noChangeArrowheads="1"/>
            </p:cNvSpPr>
            <p:nvPr/>
          </p:nvSpPr>
          <p:spPr bwMode="auto">
            <a:xfrm>
              <a:off x="8225098" y="3771656"/>
              <a:ext cx="327024" cy="312737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89" name="Freeform 25"/>
            <p:cNvSpPr>
              <a:spLocks/>
            </p:cNvSpPr>
            <p:nvPr/>
          </p:nvSpPr>
          <p:spPr bwMode="auto">
            <a:xfrm>
              <a:off x="8235844" y="3770541"/>
              <a:ext cx="338136" cy="22225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279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8" y="51"/>
                  </a:lnTo>
                  <a:lnTo>
                    <a:pt x="1279" y="51"/>
                  </a:lnTo>
                  <a:lnTo>
                    <a:pt x="1279" y="0"/>
                  </a:lnTo>
                  <a:lnTo>
                    <a:pt x="1233" y="0"/>
                  </a:lnTo>
                  <a:lnTo>
                    <a:pt x="1279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6"/>
            <p:cNvSpPr>
              <a:spLocks/>
            </p:cNvSpPr>
            <p:nvPr/>
          </p:nvSpPr>
          <p:spPr bwMode="auto">
            <a:xfrm>
              <a:off x="6273800" y="3773776"/>
              <a:ext cx="23812" cy="323849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1429"/>
                  </a:moveTo>
                  <a:lnTo>
                    <a:pt x="91" y="137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1378"/>
                  </a:lnTo>
                  <a:lnTo>
                    <a:pt x="45" y="1327"/>
                  </a:lnTo>
                  <a:lnTo>
                    <a:pt x="45" y="1429"/>
                  </a:lnTo>
                  <a:lnTo>
                    <a:pt x="91" y="1429"/>
                  </a:lnTo>
                  <a:lnTo>
                    <a:pt x="91" y="1378"/>
                  </a:lnTo>
                  <a:lnTo>
                    <a:pt x="45" y="14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7"/>
            <p:cNvSpPr>
              <a:spLocks/>
            </p:cNvSpPr>
            <p:nvPr/>
          </p:nvSpPr>
          <p:spPr bwMode="auto">
            <a:xfrm>
              <a:off x="6261952" y="4073813"/>
              <a:ext cx="338136" cy="23812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8"/>
            <p:cNvSpPr>
              <a:spLocks/>
            </p:cNvSpPr>
            <p:nvPr/>
          </p:nvSpPr>
          <p:spPr bwMode="auto">
            <a:xfrm>
              <a:off x="6261952" y="3762664"/>
              <a:ext cx="23812" cy="323849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0"/>
                  </a:moveTo>
                  <a:lnTo>
                    <a:pt x="0" y="51"/>
                  </a:lnTo>
                  <a:lnTo>
                    <a:pt x="0" y="1429"/>
                  </a:lnTo>
                  <a:lnTo>
                    <a:pt x="91" y="1429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Rectangle 29"/>
            <p:cNvSpPr>
              <a:spLocks noChangeArrowheads="1"/>
            </p:cNvSpPr>
            <p:nvPr/>
          </p:nvSpPr>
          <p:spPr bwMode="auto">
            <a:xfrm>
              <a:off x="6286500" y="3148302"/>
              <a:ext cx="325436" cy="938211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94" name="Freeform 30"/>
            <p:cNvSpPr>
              <a:spLocks/>
            </p:cNvSpPr>
            <p:nvPr/>
          </p:nvSpPr>
          <p:spPr bwMode="auto">
            <a:xfrm>
              <a:off x="6286500" y="3137190"/>
              <a:ext cx="338136" cy="23812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1278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6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3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31"/>
            <p:cNvSpPr>
              <a:spLocks/>
            </p:cNvSpPr>
            <p:nvPr/>
          </p:nvSpPr>
          <p:spPr bwMode="auto">
            <a:xfrm>
              <a:off x="6600824" y="3148302"/>
              <a:ext cx="23812" cy="949323"/>
            </a:xfrm>
            <a:custGeom>
              <a:avLst/>
              <a:gdLst>
                <a:gd name="T0" fmla="*/ 0 w 92"/>
                <a:gd name="T1" fmla="*/ 0 h 4184"/>
                <a:gd name="T2" fmla="*/ 0 w 92"/>
                <a:gd name="T3" fmla="*/ 0 h 4184"/>
                <a:gd name="T4" fmla="*/ 0 w 92"/>
                <a:gd name="T5" fmla="*/ 0 h 4184"/>
                <a:gd name="T6" fmla="*/ 0 w 92"/>
                <a:gd name="T7" fmla="*/ 0 h 4184"/>
                <a:gd name="T8" fmla="*/ 0 w 92"/>
                <a:gd name="T9" fmla="*/ 0 h 4184"/>
                <a:gd name="T10" fmla="*/ 0 w 92"/>
                <a:gd name="T11" fmla="*/ 0 h 4184"/>
                <a:gd name="T12" fmla="*/ 0 w 92"/>
                <a:gd name="T13" fmla="*/ 0 h 4184"/>
                <a:gd name="T14" fmla="*/ 0 w 92"/>
                <a:gd name="T15" fmla="*/ 0 h 4184"/>
                <a:gd name="T16" fmla="*/ 0 w 92"/>
                <a:gd name="T17" fmla="*/ 0 h 4184"/>
                <a:gd name="T18" fmla="*/ 0 w 92"/>
                <a:gd name="T19" fmla="*/ 0 h 41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4184"/>
                <a:gd name="T32" fmla="*/ 92 w 92"/>
                <a:gd name="T33" fmla="*/ 4184 h 41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4184">
                  <a:moveTo>
                    <a:pt x="47" y="4184"/>
                  </a:moveTo>
                  <a:lnTo>
                    <a:pt x="92" y="4133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4133"/>
                  </a:lnTo>
                  <a:lnTo>
                    <a:pt x="47" y="4082"/>
                  </a:lnTo>
                  <a:lnTo>
                    <a:pt x="47" y="4184"/>
                  </a:lnTo>
                  <a:lnTo>
                    <a:pt x="92" y="4184"/>
                  </a:lnTo>
                  <a:lnTo>
                    <a:pt x="92" y="4133"/>
                  </a:lnTo>
                  <a:lnTo>
                    <a:pt x="47" y="418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2"/>
            <p:cNvSpPr>
              <a:spLocks/>
            </p:cNvSpPr>
            <p:nvPr/>
          </p:nvSpPr>
          <p:spPr bwMode="auto">
            <a:xfrm>
              <a:off x="6273800" y="4073813"/>
              <a:ext cx="338136" cy="23812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3"/>
            <p:cNvSpPr>
              <a:spLocks/>
            </p:cNvSpPr>
            <p:nvPr/>
          </p:nvSpPr>
          <p:spPr bwMode="auto">
            <a:xfrm>
              <a:off x="6273800" y="3137190"/>
              <a:ext cx="23812" cy="949323"/>
            </a:xfrm>
            <a:custGeom>
              <a:avLst/>
              <a:gdLst>
                <a:gd name="T0" fmla="*/ 0 w 91"/>
                <a:gd name="T1" fmla="*/ 0 h 4184"/>
                <a:gd name="T2" fmla="*/ 0 w 91"/>
                <a:gd name="T3" fmla="*/ 0 h 4184"/>
                <a:gd name="T4" fmla="*/ 0 w 91"/>
                <a:gd name="T5" fmla="*/ 0 h 4184"/>
                <a:gd name="T6" fmla="*/ 0 w 91"/>
                <a:gd name="T7" fmla="*/ 0 h 4184"/>
                <a:gd name="T8" fmla="*/ 0 w 91"/>
                <a:gd name="T9" fmla="*/ 0 h 4184"/>
                <a:gd name="T10" fmla="*/ 0 w 91"/>
                <a:gd name="T11" fmla="*/ 0 h 4184"/>
                <a:gd name="T12" fmla="*/ 0 w 91"/>
                <a:gd name="T13" fmla="*/ 0 h 4184"/>
                <a:gd name="T14" fmla="*/ 0 w 91"/>
                <a:gd name="T15" fmla="*/ 0 h 4184"/>
                <a:gd name="T16" fmla="*/ 0 w 91"/>
                <a:gd name="T17" fmla="*/ 0 h 4184"/>
                <a:gd name="T18" fmla="*/ 0 w 91"/>
                <a:gd name="T19" fmla="*/ 0 h 41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4184"/>
                <a:gd name="T32" fmla="*/ 91 w 91"/>
                <a:gd name="T33" fmla="*/ 4184 h 41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4184">
                  <a:moveTo>
                    <a:pt x="45" y="0"/>
                  </a:moveTo>
                  <a:lnTo>
                    <a:pt x="0" y="51"/>
                  </a:lnTo>
                  <a:lnTo>
                    <a:pt x="0" y="4184"/>
                  </a:lnTo>
                  <a:lnTo>
                    <a:pt x="91" y="4184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34"/>
            <p:cNvSpPr>
              <a:spLocks noChangeArrowheads="1"/>
            </p:cNvSpPr>
            <p:nvPr/>
          </p:nvSpPr>
          <p:spPr bwMode="auto">
            <a:xfrm>
              <a:off x="6611936" y="3461039"/>
              <a:ext cx="327025" cy="625474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99" name="Freeform 35"/>
            <p:cNvSpPr>
              <a:spLocks/>
            </p:cNvSpPr>
            <p:nvPr/>
          </p:nvSpPr>
          <p:spPr bwMode="auto">
            <a:xfrm>
              <a:off x="6600824" y="3449927"/>
              <a:ext cx="338136" cy="22225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92" y="51"/>
                  </a:moveTo>
                  <a:lnTo>
                    <a:pt x="47" y="102"/>
                  </a:lnTo>
                  <a:lnTo>
                    <a:pt x="1279" y="102"/>
                  </a:lnTo>
                  <a:lnTo>
                    <a:pt x="1279" y="0"/>
                  </a:lnTo>
                  <a:lnTo>
                    <a:pt x="47" y="0"/>
                  </a:lnTo>
                  <a:lnTo>
                    <a:pt x="0" y="5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92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6600824" y="3461039"/>
              <a:ext cx="23812" cy="636586"/>
            </a:xfrm>
            <a:custGeom>
              <a:avLst/>
              <a:gdLst>
                <a:gd name="T0" fmla="*/ 0 w 92"/>
                <a:gd name="T1" fmla="*/ 0 h 2806"/>
                <a:gd name="T2" fmla="*/ 0 w 92"/>
                <a:gd name="T3" fmla="*/ 0 h 2806"/>
                <a:gd name="T4" fmla="*/ 0 w 92"/>
                <a:gd name="T5" fmla="*/ 0 h 2806"/>
                <a:gd name="T6" fmla="*/ 0 w 92"/>
                <a:gd name="T7" fmla="*/ 0 h 2806"/>
                <a:gd name="T8" fmla="*/ 0 w 92"/>
                <a:gd name="T9" fmla="*/ 0 h 2806"/>
                <a:gd name="T10" fmla="*/ 0 w 92"/>
                <a:gd name="T11" fmla="*/ 0 h 2806"/>
                <a:gd name="T12" fmla="*/ 0 w 92"/>
                <a:gd name="T13" fmla="*/ 0 h 2806"/>
                <a:gd name="T14" fmla="*/ 0 w 92"/>
                <a:gd name="T15" fmla="*/ 0 h 2806"/>
                <a:gd name="T16" fmla="*/ 0 w 92"/>
                <a:gd name="T17" fmla="*/ 0 h 2806"/>
                <a:gd name="T18" fmla="*/ 0 w 92"/>
                <a:gd name="T19" fmla="*/ 0 h 2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2806"/>
                <a:gd name="T32" fmla="*/ 92 w 92"/>
                <a:gd name="T33" fmla="*/ 2806 h 2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2806">
                  <a:moveTo>
                    <a:pt x="47" y="2704"/>
                  </a:moveTo>
                  <a:lnTo>
                    <a:pt x="92" y="2755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2755"/>
                  </a:lnTo>
                  <a:lnTo>
                    <a:pt x="47" y="2806"/>
                  </a:lnTo>
                  <a:lnTo>
                    <a:pt x="0" y="2755"/>
                  </a:lnTo>
                  <a:lnTo>
                    <a:pt x="0" y="2806"/>
                  </a:lnTo>
                  <a:lnTo>
                    <a:pt x="47" y="2806"/>
                  </a:lnTo>
                  <a:lnTo>
                    <a:pt x="47" y="27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7"/>
            <p:cNvSpPr>
              <a:spLocks/>
            </p:cNvSpPr>
            <p:nvPr/>
          </p:nvSpPr>
          <p:spPr bwMode="auto">
            <a:xfrm>
              <a:off x="6611936" y="4073813"/>
              <a:ext cx="338136" cy="23812"/>
            </a:xfrm>
            <a:custGeom>
              <a:avLst/>
              <a:gdLst>
                <a:gd name="T0" fmla="*/ 0 w 1277"/>
                <a:gd name="T1" fmla="*/ 0 h 102"/>
                <a:gd name="T2" fmla="*/ 0 w 1277"/>
                <a:gd name="T3" fmla="*/ 0 h 102"/>
                <a:gd name="T4" fmla="*/ 0 w 1277"/>
                <a:gd name="T5" fmla="*/ 0 h 102"/>
                <a:gd name="T6" fmla="*/ 0 w 1277"/>
                <a:gd name="T7" fmla="*/ 0 h 102"/>
                <a:gd name="T8" fmla="*/ 0 w 1277"/>
                <a:gd name="T9" fmla="*/ 0 h 102"/>
                <a:gd name="T10" fmla="*/ 0 w 1277"/>
                <a:gd name="T11" fmla="*/ 0 h 102"/>
                <a:gd name="T12" fmla="*/ 0 w 1277"/>
                <a:gd name="T13" fmla="*/ 0 h 102"/>
                <a:gd name="T14" fmla="*/ 0 w 1277"/>
                <a:gd name="T15" fmla="*/ 0 h 102"/>
                <a:gd name="T16" fmla="*/ 0 w 1277"/>
                <a:gd name="T17" fmla="*/ 0 h 102"/>
                <a:gd name="T18" fmla="*/ 0 w 1277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7"/>
                <a:gd name="T31" fmla="*/ 0 h 102"/>
                <a:gd name="T32" fmla="*/ 1277 w 1277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7" h="102">
                  <a:moveTo>
                    <a:pt x="1186" y="51"/>
                  </a:moveTo>
                  <a:lnTo>
                    <a:pt x="1232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2" y="102"/>
                  </a:lnTo>
                  <a:lnTo>
                    <a:pt x="1277" y="51"/>
                  </a:lnTo>
                  <a:lnTo>
                    <a:pt x="1232" y="102"/>
                  </a:lnTo>
                  <a:lnTo>
                    <a:pt x="1277" y="102"/>
                  </a:lnTo>
                  <a:lnTo>
                    <a:pt x="1277" y="51"/>
                  </a:lnTo>
                  <a:lnTo>
                    <a:pt x="1186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6926260" y="3449927"/>
              <a:ext cx="23812" cy="636586"/>
            </a:xfrm>
            <a:custGeom>
              <a:avLst/>
              <a:gdLst>
                <a:gd name="T0" fmla="*/ 0 w 91"/>
                <a:gd name="T1" fmla="*/ 0 h 2806"/>
                <a:gd name="T2" fmla="*/ 0 w 91"/>
                <a:gd name="T3" fmla="*/ 0 h 2806"/>
                <a:gd name="T4" fmla="*/ 0 w 91"/>
                <a:gd name="T5" fmla="*/ 0 h 2806"/>
                <a:gd name="T6" fmla="*/ 0 w 91"/>
                <a:gd name="T7" fmla="*/ 0 h 2806"/>
                <a:gd name="T8" fmla="*/ 0 w 91"/>
                <a:gd name="T9" fmla="*/ 0 h 2806"/>
                <a:gd name="T10" fmla="*/ 0 w 91"/>
                <a:gd name="T11" fmla="*/ 0 h 2806"/>
                <a:gd name="T12" fmla="*/ 0 w 91"/>
                <a:gd name="T13" fmla="*/ 0 h 2806"/>
                <a:gd name="T14" fmla="*/ 0 w 91"/>
                <a:gd name="T15" fmla="*/ 0 h 2806"/>
                <a:gd name="T16" fmla="*/ 0 w 91"/>
                <a:gd name="T17" fmla="*/ 0 h 2806"/>
                <a:gd name="T18" fmla="*/ 0 w 91"/>
                <a:gd name="T19" fmla="*/ 0 h 2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2806"/>
                <a:gd name="T32" fmla="*/ 91 w 91"/>
                <a:gd name="T33" fmla="*/ 2806 h 2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2806">
                  <a:moveTo>
                    <a:pt x="46" y="102"/>
                  </a:moveTo>
                  <a:lnTo>
                    <a:pt x="0" y="51"/>
                  </a:lnTo>
                  <a:lnTo>
                    <a:pt x="0" y="2806"/>
                  </a:lnTo>
                  <a:lnTo>
                    <a:pt x="91" y="2806"/>
                  </a:lnTo>
                  <a:lnTo>
                    <a:pt x="91" y="51"/>
                  </a:lnTo>
                  <a:lnTo>
                    <a:pt x="46" y="0"/>
                  </a:lnTo>
                  <a:lnTo>
                    <a:pt x="91" y="51"/>
                  </a:lnTo>
                  <a:lnTo>
                    <a:pt x="91" y="0"/>
                  </a:lnTo>
                  <a:lnTo>
                    <a:pt x="46" y="0"/>
                  </a:lnTo>
                  <a:lnTo>
                    <a:pt x="46" y="1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39"/>
            <p:cNvSpPr>
              <a:spLocks noChangeArrowheads="1"/>
            </p:cNvSpPr>
            <p:nvPr/>
          </p:nvSpPr>
          <p:spPr bwMode="auto">
            <a:xfrm>
              <a:off x="6938960" y="3878551"/>
              <a:ext cx="325436" cy="207962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104" name="Freeform 40"/>
            <p:cNvSpPr>
              <a:spLocks/>
            </p:cNvSpPr>
            <p:nvPr/>
          </p:nvSpPr>
          <p:spPr bwMode="auto">
            <a:xfrm>
              <a:off x="6938960" y="3865851"/>
              <a:ext cx="338136" cy="23812"/>
            </a:xfrm>
            <a:custGeom>
              <a:avLst/>
              <a:gdLst>
                <a:gd name="T0" fmla="*/ 0 w 1278"/>
                <a:gd name="T1" fmla="*/ 0 h 101"/>
                <a:gd name="T2" fmla="*/ 0 w 1278"/>
                <a:gd name="T3" fmla="*/ 0 h 101"/>
                <a:gd name="T4" fmla="*/ 0 w 1278"/>
                <a:gd name="T5" fmla="*/ 0 h 101"/>
                <a:gd name="T6" fmla="*/ 0 w 1278"/>
                <a:gd name="T7" fmla="*/ 0 h 101"/>
                <a:gd name="T8" fmla="*/ 0 w 1278"/>
                <a:gd name="T9" fmla="*/ 0 h 101"/>
                <a:gd name="T10" fmla="*/ 0 w 1278"/>
                <a:gd name="T11" fmla="*/ 0 h 101"/>
                <a:gd name="T12" fmla="*/ 0 w 1278"/>
                <a:gd name="T13" fmla="*/ 0 h 101"/>
                <a:gd name="T14" fmla="*/ 0 w 1278"/>
                <a:gd name="T15" fmla="*/ 0 h 101"/>
                <a:gd name="T16" fmla="*/ 0 w 1278"/>
                <a:gd name="T17" fmla="*/ 0 h 101"/>
                <a:gd name="T18" fmla="*/ 0 w 1278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1"/>
                <a:gd name="T32" fmla="*/ 1278 w 1278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1">
                  <a:moveTo>
                    <a:pt x="1278" y="51"/>
                  </a:moveTo>
                  <a:lnTo>
                    <a:pt x="123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232" y="101"/>
                  </a:lnTo>
                  <a:lnTo>
                    <a:pt x="1187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2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41"/>
            <p:cNvSpPr>
              <a:spLocks/>
            </p:cNvSpPr>
            <p:nvPr/>
          </p:nvSpPr>
          <p:spPr bwMode="auto">
            <a:xfrm>
              <a:off x="7251697" y="3878551"/>
              <a:ext cx="25400" cy="219075"/>
            </a:xfrm>
            <a:custGeom>
              <a:avLst/>
              <a:gdLst>
                <a:gd name="T0" fmla="*/ 0 w 91"/>
                <a:gd name="T1" fmla="*/ 0 h 969"/>
                <a:gd name="T2" fmla="*/ 0 w 91"/>
                <a:gd name="T3" fmla="*/ 0 h 969"/>
                <a:gd name="T4" fmla="*/ 0 w 91"/>
                <a:gd name="T5" fmla="*/ 0 h 969"/>
                <a:gd name="T6" fmla="*/ 0 w 91"/>
                <a:gd name="T7" fmla="*/ 0 h 969"/>
                <a:gd name="T8" fmla="*/ 0 w 91"/>
                <a:gd name="T9" fmla="*/ 0 h 969"/>
                <a:gd name="T10" fmla="*/ 0 w 91"/>
                <a:gd name="T11" fmla="*/ 0 h 969"/>
                <a:gd name="T12" fmla="*/ 0 w 91"/>
                <a:gd name="T13" fmla="*/ 0 h 969"/>
                <a:gd name="T14" fmla="*/ 0 w 91"/>
                <a:gd name="T15" fmla="*/ 0 h 969"/>
                <a:gd name="T16" fmla="*/ 0 w 91"/>
                <a:gd name="T17" fmla="*/ 0 h 969"/>
                <a:gd name="T18" fmla="*/ 0 w 91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969"/>
                <a:gd name="T32" fmla="*/ 91 w 91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969">
                  <a:moveTo>
                    <a:pt x="45" y="969"/>
                  </a:moveTo>
                  <a:lnTo>
                    <a:pt x="91" y="91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918"/>
                  </a:lnTo>
                  <a:lnTo>
                    <a:pt x="45" y="867"/>
                  </a:lnTo>
                  <a:lnTo>
                    <a:pt x="45" y="969"/>
                  </a:lnTo>
                  <a:lnTo>
                    <a:pt x="91" y="969"/>
                  </a:lnTo>
                  <a:lnTo>
                    <a:pt x="91" y="918"/>
                  </a:lnTo>
                  <a:lnTo>
                    <a:pt x="45" y="96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6926260" y="4073813"/>
              <a:ext cx="338136" cy="23812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6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6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6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43"/>
            <p:cNvSpPr>
              <a:spLocks/>
            </p:cNvSpPr>
            <p:nvPr/>
          </p:nvSpPr>
          <p:spPr bwMode="auto">
            <a:xfrm>
              <a:off x="6926260" y="3865851"/>
              <a:ext cx="23812" cy="220662"/>
            </a:xfrm>
            <a:custGeom>
              <a:avLst/>
              <a:gdLst>
                <a:gd name="T0" fmla="*/ 0 w 91"/>
                <a:gd name="T1" fmla="*/ 0 h 969"/>
                <a:gd name="T2" fmla="*/ 0 w 91"/>
                <a:gd name="T3" fmla="*/ 0 h 969"/>
                <a:gd name="T4" fmla="*/ 0 w 91"/>
                <a:gd name="T5" fmla="*/ 0 h 969"/>
                <a:gd name="T6" fmla="*/ 0 w 91"/>
                <a:gd name="T7" fmla="*/ 0 h 969"/>
                <a:gd name="T8" fmla="*/ 0 w 91"/>
                <a:gd name="T9" fmla="*/ 0 h 969"/>
                <a:gd name="T10" fmla="*/ 0 w 91"/>
                <a:gd name="T11" fmla="*/ 0 h 969"/>
                <a:gd name="T12" fmla="*/ 0 w 91"/>
                <a:gd name="T13" fmla="*/ 0 h 969"/>
                <a:gd name="T14" fmla="*/ 0 w 91"/>
                <a:gd name="T15" fmla="*/ 0 h 969"/>
                <a:gd name="T16" fmla="*/ 0 w 91"/>
                <a:gd name="T17" fmla="*/ 0 h 969"/>
                <a:gd name="T18" fmla="*/ 0 w 91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969"/>
                <a:gd name="T32" fmla="*/ 91 w 91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969">
                  <a:moveTo>
                    <a:pt x="46" y="0"/>
                  </a:moveTo>
                  <a:lnTo>
                    <a:pt x="0" y="51"/>
                  </a:lnTo>
                  <a:lnTo>
                    <a:pt x="0" y="969"/>
                  </a:lnTo>
                  <a:lnTo>
                    <a:pt x="91" y="969"/>
                  </a:lnTo>
                  <a:lnTo>
                    <a:pt x="91" y="51"/>
                  </a:lnTo>
                  <a:lnTo>
                    <a:pt x="46" y="10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Rectangle 44"/>
            <p:cNvSpPr>
              <a:spLocks noChangeArrowheads="1"/>
            </p:cNvSpPr>
            <p:nvPr/>
          </p:nvSpPr>
          <p:spPr bwMode="auto">
            <a:xfrm>
              <a:off x="7264397" y="3773776"/>
              <a:ext cx="327025" cy="312737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109" name="Freeform 45"/>
            <p:cNvSpPr>
              <a:spLocks/>
            </p:cNvSpPr>
            <p:nvPr/>
          </p:nvSpPr>
          <p:spPr bwMode="auto">
            <a:xfrm>
              <a:off x="7264397" y="3762664"/>
              <a:ext cx="338136" cy="22225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279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188" y="51"/>
                  </a:lnTo>
                  <a:lnTo>
                    <a:pt x="1279" y="51"/>
                  </a:lnTo>
                  <a:lnTo>
                    <a:pt x="1279" y="0"/>
                  </a:lnTo>
                  <a:lnTo>
                    <a:pt x="1233" y="0"/>
                  </a:lnTo>
                  <a:lnTo>
                    <a:pt x="1279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46"/>
            <p:cNvSpPr>
              <a:spLocks/>
            </p:cNvSpPr>
            <p:nvPr/>
          </p:nvSpPr>
          <p:spPr bwMode="auto">
            <a:xfrm>
              <a:off x="7578721" y="3773776"/>
              <a:ext cx="23812" cy="323849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1429"/>
                  </a:moveTo>
                  <a:lnTo>
                    <a:pt x="91" y="1378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1378"/>
                  </a:lnTo>
                  <a:lnTo>
                    <a:pt x="45" y="1327"/>
                  </a:lnTo>
                  <a:lnTo>
                    <a:pt x="45" y="1429"/>
                  </a:lnTo>
                  <a:lnTo>
                    <a:pt x="91" y="1429"/>
                  </a:lnTo>
                  <a:lnTo>
                    <a:pt x="91" y="1378"/>
                  </a:lnTo>
                  <a:lnTo>
                    <a:pt x="45" y="14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47"/>
            <p:cNvSpPr>
              <a:spLocks/>
            </p:cNvSpPr>
            <p:nvPr/>
          </p:nvSpPr>
          <p:spPr bwMode="auto">
            <a:xfrm>
              <a:off x="7251697" y="4073813"/>
              <a:ext cx="339724" cy="23812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0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91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48"/>
            <p:cNvSpPr>
              <a:spLocks/>
            </p:cNvSpPr>
            <p:nvPr/>
          </p:nvSpPr>
          <p:spPr bwMode="auto">
            <a:xfrm>
              <a:off x="7251697" y="3762664"/>
              <a:ext cx="25400" cy="323849"/>
            </a:xfrm>
            <a:custGeom>
              <a:avLst/>
              <a:gdLst>
                <a:gd name="T0" fmla="*/ 0 w 91"/>
                <a:gd name="T1" fmla="*/ 0 h 1429"/>
                <a:gd name="T2" fmla="*/ 0 w 91"/>
                <a:gd name="T3" fmla="*/ 0 h 1429"/>
                <a:gd name="T4" fmla="*/ 0 w 91"/>
                <a:gd name="T5" fmla="*/ 0 h 1429"/>
                <a:gd name="T6" fmla="*/ 0 w 91"/>
                <a:gd name="T7" fmla="*/ 0 h 1429"/>
                <a:gd name="T8" fmla="*/ 0 w 91"/>
                <a:gd name="T9" fmla="*/ 0 h 1429"/>
                <a:gd name="T10" fmla="*/ 0 w 91"/>
                <a:gd name="T11" fmla="*/ 0 h 1429"/>
                <a:gd name="T12" fmla="*/ 0 w 91"/>
                <a:gd name="T13" fmla="*/ 0 h 1429"/>
                <a:gd name="T14" fmla="*/ 0 w 91"/>
                <a:gd name="T15" fmla="*/ 0 h 1429"/>
                <a:gd name="T16" fmla="*/ 0 w 91"/>
                <a:gd name="T17" fmla="*/ 0 h 1429"/>
                <a:gd name="T18" fmla="*/ 0 w 91"/>
                <a:gd name="T19" fmla="*/ 0 h 14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1429"/>
                <a:gd name="T32" fmla="*/ 91 w 91"/>
                <a:gd name="T33" fmla="*/ 1429 h 14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1429">
                  <a:moveTo>
                    <a:pt x="45" y="0"/>
                  </a:moveTo>
                  <a:lnTo>
                    <a:pt x="0" y="51"/>
                  </a:lnTo>
                  <a:lnTo>
                    <a:pt x="0" y="1429"/>
                  </a:lnTo>
                  <a:lnTo>
                    <a:pt x="91" y="1429"/>
                  </a:lnTo>
                  <a:lnTo>
                    <a:pt x="91" y="51"/>
                  </a:lnTo>
                  <a:lnTo>
                    <a:pt x="45" y="10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Rectangle 49"/>
            <p:cNvSpPr>
              <a:spLocks noChangeArrowheads="1"/>
            </p:cNvSpPr>
            <p:nvPr/>
          </p:nvSpPr>
          <p:spPr bwMode="auto">
            <a:xfrm>
              <a:off x="7591421" y="3981738"/>
              <a:ext cx="325436" cy="104775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114" name="Freeform 50"/>
            <p:cNvSpPr>
              <a:spLocks/>
            </p:cNvSpPr>
            <p:nvPr/>
          </p:nvSpPr>
          <p:spPr bwMode="auto">
            <a:xfrm>
              <a:off x="7578721" y="3970626"/>
              <a:ext cx="338136" cy="22225"/>
            </a:xfrm>
            <a:custGeom>
              <a:avLst/>
              <a:gdLst>
                <a:gd name="T0" fmla="*/ 0 w 1278"/>
                <a:gd name="T1" fmla="*/ 0 h 102"/>
                <a:gd name="T2" fmla="*/ 0 w 1278"/>
                <a:gd name="T3" fmla="*/ 0 h 102"/>
                <a:gd name="T4" fmla="*/ 0 w 1278"/>
                <a:gd name="T5" fmla="*/ 0 h 102"/>
                <a:gd name="T6" fmla="*/ 0 w 1278"/>
                <a:gd name="T7" fmla="*/ 0 h 102"/>
                <a:gd name="T8" fmla="*/ 0 w 1278"/>
                <a:gd name="T9" fmla="*/ 0 h 102"/>
                <a:gd name="T10" fmla="*/ 0 w 1278"/>
                <a:gd name="T11" fmla="*/ 0 h 102"/>
                <a:gd name="T12" fmla="*/ 0 w 1278"/>
                <a:gd name="T13" fmla="*/ 0 h 102"/>
                <a:gd name="T14" fmla="*/ 0 w 1278"/>
                <a:gd name="T15" fmla="*/ 0 h 102"/>
                <a:gd name="T16" fmla="*/ 0 w 1278"/>
                <a:gd name="T17" fmla="*/ 0 h 102"/>
                <a:gd name="T18" fmla="*/ 0 w 1278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2"/>
                <a:gd name="T32" fmla="*/ 1278 w 1278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2">
                  <a:moveTo>
                    <a:pt x="91" y="51"/>
                  </a:moveTo>
                  <a:lnTo>
                    <a:pt x="45" y="102"/>
                  </a:lnTo>
                  <a:lnTo>
                    <a:pt x="1278" y="102"/>
                  </a:lnTo>
                  <a:lnTo>
                    <a:pt x="1278" y="0"/>
                  </a:lnTo>
                  <a:lnTo>
                    <a:pt x="45" y="0"/>
                  </a:lnTo>
                  <a:lnTo>
                    <a:pt x="0" y="51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91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51"/>
            <p:cNvSpPr>
              <a:spLocks/>
            </p:cNvSpPr>
            <p:nvPr/>
          </p:nvSpPr>
          <p:spPr bwMode="auto">
            <a:xfrm>
              <a:off x="7578721" y="3981738"/>
              <a:ext cx="23812" cy="115887"/>
            </a:xfrm>
            <a:custGeom>
              <a:avLst/>
              <a:gdLst>
                <a:gd name="T0" fmla="*/ 0 w 91"/>
                <a:gd name="T1" fmla="*/ 0 h 510"/>
                <a:gd name="T2" fmla="*/ 0 w 91"/>
                <a:gd name="T3" fmla="*/ 0 h 510"/>
                <a:gd name="T4" fmla="*/ 0 w 91"/>
                <a:gd name="T5" fmla="*/ 0 h 510"/>
                <a:gd name="T6" fmla="*/ 0 w 91"/>
                <a:gd name="T7" fmla="*/ 0 h 510"/>
                <a:gd name="T8" fmla="*/ 0 w 91"/>
                <a:gd name="T9" fmla="*/ 0 h 510"/>
                <a:gd name="T10" fmla="*/ 0 w 91"/>
                <a:gd name="T11" fmla="*/ 0 h 510"/>
                <a:gd name="T12" fmla="*/ 0 w 91"/>
                <a:gd name="T13" fmla="*/ 0 h 510"/>
                <a:gd name="T14" fmla="*/ 0 w 91"/>
                <a:gd name="T15" fmla="*/ 0 h 510"/>
                <a:gd name="T16" fmla="*/ 0 w 91"/>
                <a:gd name="T17" fmla="*/ 0 h 510"/>
                <a:gd name="T18" fmla="*/ 0 w 91"/>
                <a:gd name="T19" fmla="*/ 0 h 5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510"/>
                <a:gd name="T32" fmla="*/ 91 w 91"/>
                <a:gd name="T33" fmla="*/ 510 h 5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510">
                  <a:moveTo>
                    <a:pt x="45" y="408"/>
                  </a:moveTo>
                  <a:lnTo>
                    <a:pt x="91" y="459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459"/>
                  </a:lnTo>
                  <a:lnTo>
                    <a:pt x="45" y="510"/>
                  </a:lnTo>
                  <a:lnTo>
                    <a:pt x="0" y="459"/>
                  </a:lnTo>
                  <a:lnTo>
                    <a:pt x="0" y="510"/>
                  </a:lnTo>
                  <a:lnTo>
                    <a:pt x="45" y="510"/>
                  </a:lnTo>
                  <a:lnTo>
                    <a:pt x="45" y="40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52"/>
            <p:cNvSpPr>
              <a:spLocks/>
            </p:cNvSpPr>
            <p:nvPr/>
          </p:nvSpPr>
          <p:spPr bwMode="auto">
            <a:xfrm>
              <a:off x="7591421" y="4073813"/>
              <a:ext cx="338136" cy="23812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1187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233" y="102"/>
                  </a:lnTo>
                  <a:lnTo>
                    <a:pt x="1279" y="51"/>
                  </a:lnTo>
                  <a:lnTo>
                    <a:pt x="1233" y="102"/>
                  </a:lnTo>
                  <a:lnTo>
                    <a:pt x="1279" y="102"/>
                  </a:lnTo>
                  <a:lnTo>
                    <a:pt x="1279" y="51"/>
                  </a:lnTo>
                  <a:lnTo>
                    <a:pt x="1187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53"/>
            <p:cNvSpPr>
              <a:spLocks/>
            </p:cNvSpPr>
            <p:nvPr/>
          </p:nvSpPr>
          <p:spPr bwMode="auto">
            <a:xfrm>
              <a:off x="7904157" y="3970626"/>
              <a:ext cx="25400" cy="115887"/>
            </a:xfrm>
            <a:custGeom>
              <a:avLst/>
              <a:gdLst>
                <a:gd name="T0" fmla="*/ 0 w 92"/>
                <a:gd name="T1" fmla="*/ 0 h 510"/>
                <a:gd name="T2" fmla="*/ 0 w 92"/>
                <a:gd name="T3" fmla="*/ 0 h 510"/>
                <a:gd name="T4" fmla="*/ 0 w 92"/>
                <a:gd name="T5" fmla="*/ 0 h 510"/>
                <a:gd name="T6" fmla="*/ 0 w 92"/>
                <a:gd name="T7" fmla="*/ 0 h 510"/>
                <a:gd name="T8" fmla="*/ 0 w 92"/>
                <a:gd name="T9" fmla="*/ 0 h 510"/>
                <a:gd name="T10" fmla="*/ 0 w 92"/>
                <a:gd name="T11" fmla="*/ 0 h 510"/>
                <a:gd name="T12" fmla="*/ 0 w 92"/>
                <a:gd name="T13" fmla="*/ 0 h 510"/>
                <a:gd name="T14" fmla="*/ 0 w 92"/>
                <a:gd name="T15" fmla="*/ 0 h 510"/>
                <a:gd name="T16" fmla="*/ 0 w 92"/>
                <a:gd name="T17" fmla="*/ 0 h 510"/>
                <a:gd name="T18" fmla="*/ 0 w 92"/>
                <a:gd name="T19" fmla="*/ 0 h 5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510"/>
                <a:gd name="T32" fmla="*/ 92 w 92"/>
                <a:gd name="T33" fmla="*/ 510 h 5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510">
                  <a:moveTo>
                    <a:pt x="46" y="102"/>
                  </a:moveTo>
                  <a:lnTo>
                    <a:pt x="0" y="51"/>
                  </a:lnTo>
                  <a:lnTo>
                    <a:pt x="0" y="510"/>
                  </a:lnTo>
                  <a:lnTo>
                    <a:pt x="92" y="510"/>
                  </a:lnTo>
                  <a:lnTo>
                    <a:pt x="92" y="51"/>
                  </a:lnTo>
                  <a:lnTo>
                    <a:pt x="46" y="0"/>
                  </a:lnTo>
                  <a:lnTo>
                    <a:pt x="92" y="51"/>
                  </a:lnTo>
                  <a:lnTo>
                    <a:pt x="92" y="0"/>
                  </a:lnTo>
                  <a:lnTo>
                    <a:pt x="46" y="0"/>
                  </a:lnTo>
                  <a:lnTo>
                    <a:pt x="46" y="1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54"/>
            <p:cNvSpPr>
              <a:spLocks noChangeArrowheads="1"/>
            </p:cNvSpPr>
            <p:nvPr/>
          </p:nvSpPr>
          <p:spPr bwMode="auto">
            <a:xfrm>
              <a:off x="7916857" y="3878551"/>
              <a:ext cx="325436" cy="207962"/>
            </a:xfrm>
            <a:prstGeom prst="rect">
              <a:avLst/>
            </a:prstGeom>
            <a:solidFill>
              <a:srgbClr val="DC2B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CH"/>
            </a:p>
          </p:txBody>
        </p:sp>
        <p:sp>
          <p:nvSpPr>
            <p:cNvPr id="119" name="Freeform 55"/>
            <p:cNvSpPr>
              <a:spLocks/>
            </p:cNvSpPr>
            <p:nvPr/>
          </p:nvSpPr>
          <p:spPr bwMode="auto">
            <a:xfrm>
              <a:off x="7916857" y="3865851"/>
              <a:ext cx="338136" cy="23812"/>
            </a:xfrm>
            <a:custGeom>
              <a:avLst/>
              <a:gdLst>
                <a:gd name="T0" fmla="*/ 0 w 1278"/>
                <a:gd name="T1" fmla="*/ 0 h 101"/>
                <a:gd name="T2" fmla="*/ 0 w 1278"/>
                <a:gd name="T3" fmla="*/ 0 h 101"/>
                <a:gd name="T4" fmla="*/ 0 w 1278"/>
                <a:gd name="T5" fmla="*/ 0 h 101"/>
                <a:gd name="T6" fmla="*/ 0 w 1278"/>
                <a:gd name="T7" fmla="*/ 0 h 101"/>
                <a:gd name="T8" fmla="*/ 0 w 1278"/>
                <a:gd name="T9" fmla="*/ 0 h 101"/>
                <a:gd name="T10" fmla="*/ 0 w 1278"/>
                <a:gd name="T11" fmla="*/ 0 h 101"/>
                <a:gd name="T12" fmla="*/ 0 w 1278"/>
                <a:gd name="T13" fmla="*/ 0 h 101"/>
                <a:gd name="T14" fmla="*/ 0 w 1278"/>
                <a:gd name="T15" fmla="*/ 0 h 101"/>
                <a:gd name="T16" fmla="*/ 0 w 1278"/>
                <a:gd name="T17" fmla="*/ 0 h 101"/>
                <a:gd name="T18" fmla="*/ 0 w 1278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8"/>
                <a:gd name="T31" fmla="*/ 0 h 101"/>
                <a:gd name="T32" fmla="*/ 1278 w 1278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8" h="101">
                  <a:moveTo>
                    <a:pt x="1278" y="51"/>
                  </a:moveTo>
                  <a:lnTo>
                    <a:pt x="1233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233" y="101"/>
                  </a:lnTo>
                  <a:lnTo>
                    <a:pt x="1186" y="51"/>
                  </a:lnTo>
                  <a:lnTo>
                    <a:pt x="1278" y="51"/>
                  </a:lnTo>
                  <a:lnTo>
                    <a:pt x="1278" y="0"/>
                  </a:lnTo>
                  <a:lnTo>
                    <a:pt x="1233" y="0"/>
                  </a:lnTo>
                  <a:lnTo>
                    <a:pt x="1278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57"/>
            <p:cNvSpPr>
              <a:spLocks/>
            </p:cNvSpPr>
            <p:nvPr/>
          </p:nvSpPr>
          <p:spPr bwMode="auto">
            <a:xfrm>
              <a:off x="7904157" y="4073813"/>
              <a:ext cx="338136" cy="23812"/>
            </a:xfrm>
            <a:custGeom>
              <a:avLst/>
              <a:gdLst>
                <a:gd name="T0" fmla="*/ 0 w 1279"/>
                <a:gd name="T1" fmla="*/ 0 h 102"/>
                <a:gd name="T2" fmla="*/ 0 w 1279"/>
                <a:gd name="T3" fmla="*/ 0 h 102"/>
                <a:gd name="T4" fmla="*/ 0 w 1279"/>
                <a:gd name="T5" fmla="*/ 0 h 102"/>
                <a:gd name="T6" fmla="*/ 0 w 1279"/>
                <a:gd name="T7" fmla="*/ 0 h 102"/>
                <a:gd name="T8" fmla="*/ 0 w 1279"/>
                <a:gd name="T9" fmla="*/ 0 h 102"/>
                <a:gd name="T10" fmla="*/ 0 w 1279"/>
                <a:gd name="T11" fmla="*/ 0 h 102"/>
                <a:gd name="T12" fmla="*/ 0 w 1279"/>
                <a:gd name="T13" fmla="*/ 0 h 102"/>
                <a:gd name="T14" fmla="*/ 0 w 1279"/>
                <a:gd name="T15" fmla="*/ 0 h 102"/>
                <a:gd name="T16" fmla="*/ 0 w 1279"/>
                <a:gd name="T17" fmla="*/ 0 h 102"/>
                <a:gd name="T18" fmla="*/ 0 w 1279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9"/>
                <a:gd name="T31" fmla="*/ 0 h 102"/>
                <a:gd name="T32" fmla="*/ 1279 w 1279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9" h="102">
                  <a:moveTo>
                    <a:pt x="0" y="51"/>
                  </a:moveTo>
                  <a:lnTo>
                    <a:pt x="46" y="102"/>
                  </a:lnTo>
                  <a:lnTo>
                    <a:pt x="1279" y="102"/>
                  </a:lnTo>
                  <a:lnTo>
                    <a:pt x="1279" y="0"/>
                  </a:lnTo>
                  <a:lnTo>
                    <a:pt x="46" y="0"/>
                  </a:lnTo>
                  <a:lnTo>
                    <a:pt x="92" y="51"/>
                  </a:lnTo>
                  <a:lnTo>
                    <a:pt x="0" y="51"/>
                  </a:lnTo>
                  <a:lnTo>
                    <a:pt x="0" y="102"/>
                  </a:lnTo>
                  <a:lnTo>
                    <a:pt x="46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58"/>
            <p:cNvSpPr>
              <a:spLocks/>
            </p:cNvSpPr>
            <p:nvPr/>
          </p:nvSpPr>
          <p:spPr bwMode="auto">
            <a:xfrm>
              <a:off x="7904157" y="3865851"/>
              <a:ext cx="25400" cy="220662"/>
            </a:xfrm>
            <a:custGeom>
              <a:avLst/>
              <a:gdLst>
                <a:gd name="T0" fmla="*/ 0 w 92"/>
                <a:gd name="T1" fmla="*/ 0 h 969"/>
                <a:gd name="T2" fmla="*/ 0 w 92"/>
                <a:gd name="T3" fmla="*/ 0 h 969"/>
                <a:gd name="T4" fmla="*/ 0 w 92"/>
                <a:gd name="T5" fmla="*/ 0 h 969"/>
                <a:gd name="T6" fmla="*/ 0 w 92"/>
                <a:gd name="T7" fmla="*/ 0 h 969"/>
                <a:gd name="T8" fmla="*/ 0 w 92"/>
                <a:gd name="T9" fmla="*/ 0 h 969"/>
                <a:gd name="T10" fmla="*/ 0 w 92"/>
                <a:gd name="T11" fmla="*/ 0 h 969"/>
                <a:gd name="T12" fmla="*/ 0 w 92"/>
                <a:gd name="T13" fmla="*/ 0 h 969"/>
                <a:gd name="T14" fmla="*/ 0 w 92"/>
                <a:gd name="T15" fmla="*/ 0 h 969"/>
                <a:gd name="T16" fmla="*/ 0 w 92"/>
                <a:gd name="T17" fmla="*/ 0 h 969"/>
                <a:gd name="T18" fmla="*/ 0 w 92"/>
                <a:gd name="T19" fmla="*/ 0 h 9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969"/>
                <a:gd name="T32" fmla="*/ 92 w 92"/>
                <a:gd name="T33" fmla="*/ 969 h 9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969">
                  <a:moveTo>
                    <a:pt x="46" y="0"/>
                  </a:moveTo>
                  <a:lnTo>
                    <a:pt x="0" y="51"/>
                  </a:lnTo>
                  <a:lnTo>
                    <a:pt x="0" y="969"/>
                  </a:lnTo>
                  <a:lnTo>
                    <a:pt x="92" y="969"/>
                  </a:lnTo>
                  <a:lnTo>
                    <a:pt x="92" y="51"/>
                  </a:lnTo>
                  <a:lnTo>
                    <a:pt x="46" y="10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59"/>
            <p:cNvSpPr>
              <a:spLocks noChangeArrowheads="1"/>
            </p:cNvSpPr>
            <p:nvPr/>
          </p:nvSpPr>
          <p:spPr bwMode="auto">
            <a:xfrm>
              <a:off x="6157177" y="4180175"/>
              <a:ext cx="155574" cy="33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AvantGarde Bk BT" pitchFamily="34" charset="0"/>
                </a:rPr>
                <a:t>0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124" name="Rectangle 60"/>
            <p:cNvSpPr>
              <a:spLocks noChangeArrowheads="1"/>
            </p:cNvSpPr>
            <p:nvPr/>
          </p:nvSpPr>
          <p:spPr bwMode="auto">
            <a:xfrm>
              <a:off x="8447932" y="4146838"/>
              <a:ext cx="155574" cy="33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AvantGarde Bk BT" pitchFamily="34" charset="0"/>
                </a:rPr>
                <a:t>2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125" name="Rectangle 61"/>
            <p:cNvSpPr>
              <a:spLocks noChangeArrowheads="1"/>
            </p:cNvSpPr>
            <p:nvPr/>
          </p:nvSpPr>
          <p:spPr bwMode="auto">
            <a:xfrm>
              <a:off x="8611444" y="4118263"/>
              <a:ext cx="153987" cy="33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p</a:t>
              </a:r>
              <a:endParaRPr lang="en-US">
                <a:latin typeface="Tahoma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8235844" y="3770541"/>
              <a:ext cx="0" cy="31385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250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546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546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6126" grpId="0" uiExpand="1" animBg="1"/>
      <p:bldP spid="3546127" grpId="0" uiExpand="1" animBg="1"/>
      <p:bldP spid="3546128" grpId="0" animBg="1"/>
      <p:bldP spid="3546130" grpId="0" uiExpand="1" build="p"/>
      <p:bldP spid="3546174" grpId="0" uiExpand="1" animBg="1"/>
      <p:bldP spid="3546174" grpId="1" animBg="1"/>
      <p:bldP spid="3546175" grpId="0" uiExpand="1" animBg="1"/>
      <p:bldP spid="3546175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410200"/>
          </a:xfrm>
        </p:spPr>
        <p:txBody>
          <a:bodyPr>
            <a:normAutofit/>
          </a:bodyPr>
          <a:lstStyle/>
          <a:p>
            <a:r>
              <a:rPr lang="en-US" dirty="0"/>
              <a:t>Find Difference of Gaussian scale-space extrema</a:t>
            </a:r>
          </a:p>
          <a:p>
            <a:r>
              <a:rPr lang="en-US" dirty="0"/>
              <a:t>Post-processing</a:t>
            </a:r>
          </a:p>
          <a:p>
            <a:pPr lvl="1"/>
            <a:r>
              <a:rPr lang="en-US" dirty="0"/>
              <a:t>Position interpolation</a:t>
            </a:r>
          </a:p>
          <a:p>
            <a:pPr lvl="1"/>
            <a:r>
              <a:rPr lang="en-US" dirty="0"/>
              <a:t>Discard low-contrast points</a:t>
            </a:r>
          </a:p>
          <a:p>
            <a:pPr lvl="1"/>
            <a:r>
              <a:rPr lang="en-US" dirty="0"/>
              <a:t>Eliminate points along edges</a:t>
            </a:r>
          </a:p>
          <a:p>
            <a:r>
              <a:rPr lang="en-US" dirty="0"/>
              <a:t>Orientation estimation</a:t>
            </a:r>
          </a:p>
          <a:p>
            <a:r>
              <a:rPr lang="en-US" dirty="0"/>
              <a:t>Descriptor extraction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Motivation: We want some sensitivity to spatial layout, but not too much, so blocks of histograms give us that.</a:t>
            </a:r>
          </a:p>
        </p:txBody>
      </p:sp>
    </p:spTree>
    <p:extLst>
      <p:ext uri="{BB962C8B-B14F-4D97-AF65-F5344CB8AC3E}">
        <p14:creationId xmlns:p14="http://schemas.microsoft.com/office/powerpoint/2010/main" val="4861179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" r="58810"/>
          <a:stretch>
            <a:fillRect/>
          </a:stretch>
        </p:blipFill>
        <p:spPr bwMode="auto">
          <a:xfrm>
            <a:off x="3024188" y="3721100"/>
            <a:ext cx="2322512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 rIns="132080"/>
          <a:lstStyle/>
          <a:p>
            <a:pPr eaLnBrk="1" hangingPunct="1"/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SIFT descriptor formation</a:t>
            </a:r>
            <a:endParaRPr lang="en-US" altLang="en-US" sz="3600" dirty="0">
              <a:latin typeface="Calibri" panose="020F0502020204030204" pitchFamily="34" charset="0"/>
              <a:ea typeface="ヒラギノ明朝 ProN W6" charset="0"/>
              <a:cs typeface="Calibri" panose="020F0502020204030204" pitchFamily="34" charset="0"/>
            </a:endParaRPr>
          </a:p>
        </p:txBody>
      </p:sp>
      <p:sp>
        <p:nvSpPr>
          <p:cNvPr id="645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382000" cy="2590800"/>
          </a:xfrm>
        </p:spPr>
        <p:txBody>
          <a:bodyPr rIns="132080"/>
          <a:lstStyle/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Compute on local 16 x 16 window around detection.</a:t>
            </a:r>
          </a:p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Rotate and scale window according to discovered orientation </a:t>
            </a:r>
            <a:r>
              <a:rPr lang="el-GR" sz="2800" i="1" dirty="0"/>
              <a:t>ϴ</a:t>
            </a: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and scale </a:t>
            </a:r>
            <a:r>
              <a:rPr lang="el-GR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(gain invariance).</a:t>
            </a:r>
          </a:p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Compute gradients weighted by a Gaussian of variance half the window (for smooth falloff).</a:t>
            </a:r>
          </a:p>
        </p:txBody>
      </p:sp>
      <p:pic>
        <p:nvPicPr>
          <p:cNvPr id="64517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32"/>
          <a:stretch>
            <a:fillRect/>
          </a:stretch>
        </p:blipFill>
        <p:spPr bwMode="auto">
          <a:xfrm>
            <a:off x="149225" y="3865563"/>
            <a:ext cx="2136775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Line 5"/>
          <p:cNvSpPr>
            <a:spLocks noChangeShapeType="1"/>
          </p:cNvSpPr>
          <p:nvPr/>
        </p:nvSpPr>
        <p:spPr bwMode="auto">
          <a:xfrm rot="10800000" flipH="1">
            <a:off x="1982788" y="3954463"/>
            <a:ext cx="1160462" cy="58737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519" name="Line 6"/>
          <p:cNvSpPr>
            <a:spLocks noChangeShapeType="1"/>
          </p:cNvSpPr>
          <p:nvPr/>
        </p:nvSpPr>
        <p:spPr bwMode="auto">
          <a:xfrm>
            <a:off x="1987550" y="4241800"/>
            <a:ext cx="1155700" cy="1670050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2695870" y="6396994"/>
            <a:ext cx="30108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>
            <a:spAutoFit/>
          </a:bodyPr>
          <a:lstStyle>
            <a:lvl1pPr marL="396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Times New Roman" pitchFamily="18" charset="0"/>
              </a:rPr>
              <a:t>Actually 16x16, only showing 8x8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0397071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3619500"/>
            <a:ext cx="56388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 rIns="132080"/>
          <a:lstStyle/>
          <a:p>
            <a:pPr eaLnBrk="1" hangingPunct="1"/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SIFT vector formation</a:t>
            </a:r>
            <a:endParaRPr lang="en-US" altLang="en-US" sz="3600" dirty="0">
              <a:latin typeface="Calibri" panose="020F0502020204030204" pitchFamily="34" charset="0"/>
              <a:ea typeface="ヒラギノ明朝 ProN W6" charset="0"/>
              <a:cs typeface="Calibri" panose="020F0502020204030204" pitchFamily="34" charset="0"/>
            </a:endParaRPr>
          </a:p>
        </p:txBody>
      </p:sp>
      <p:sp>
        <p:nvSpPr>
          <p:cNvPr id="6554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763000" cy="2590800"/>
          </a:xfrm>
        </p:spPr>
        <p:txBody>
          <a:bodyPr rIns="132080"/>
          <a:lstStyle/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4x4 array of gradient orientation histograms weighted by gradient magnitude.</a:t>
            </a:r>
          </a:p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Bin into 8 orientations x 4x4 array = 128 dimensions.</a:t>
            </a:r>
          </a:p>
        </p:txBody>
      </p:sp>
      <p:sp>
        <p:nvSpPr>
          <p:cNvPr id="65541" name="Rectangle 4"/>
          <p:cNvSpPr>
            <a:spLocks/>
          </p:cNvSpPr>
          <p:nvPr/>
        </p:nvSpPr>
        <p:spPr bwMode="auto">
          <a:xfrm>
            <a:off x="6144532" y="6413500"/>
            <a:ext cx="297914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>
            <a:spAutoFit/>
          </a:bodyPr>
          <a:lstStyle>
            <a:lvl1pPr marL="396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Times New Roman" pitchFamily="18" charset="0"/>
              </a:rPr>
              <a:t>Showing only 2x2 here but is 4x4</a:t>
            </a:r>
          </a:p>
        </p:txBody>
      </p:sp>
      <p:pic>
        <p:nvPicPr>
          <p:cNvPr id="65542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32"/>
          <a:stretch>
            <a:fillRect/>
          </a:stretch>
        </p:blipFill>
        <p:spPr bwMode="auto">
          <a:xfrm>
            <a:off x="149225" y="3865563"/>
            <a:ext cx="2136775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Line 6"/>
          <p:cNvSpPr>
            <a:spLocks noChangeShapeType="1"/>
          </p:cNvSpPr>
          <p:nvPr/>
        </p:nvSpPr>
        <p:spPr bwMode="auto">
          <a:xfrm rot="10800000" flipH="1">
            <a:off x="1982788" y="3954463"/>
            <a:ext cx="1160462" cy="58737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544" name="Line 7"/>
          <p:cNvSpPr>
            <a:spLocks noChangeShapeType="1"/>
          </p:cNvSpPr>
          <p:nvPr/>
        </p:nvSpPr>
        <p:spPr bwMode="auto">
          <a:xfrm>
            <a:off x="1987550" y="4241800"/>
            <a:ext cx="1155700" cy="1670050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653418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 rIns="132080"/>
          <a:lstStyle/>
          <a:p>
            <a:pPr eaLnBrk="1" hangingPunct="1"/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Ensure smoothness</a:t>
            </a:r>
            <a:endParaRPr lang="en-US" altLang="en-US" sz="3600" dirty="0">
              <a:latin typeface="Calibri" panose="020F0502020204030204" pitchFamily="34" charset="0"/>
              <a:ea typeface="ヒラギノ明朝 ProN W6" charset="0"/>
              <a:cs typeface="Calibri" panose="020F0502020204030204" pitchFamily="34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382000" cy="2590800"/>
          </a:xfrm>
        </p:spPr>
        <p:txBody>
          <a:bodyPr rIns="132080"/>
          <a:lstStyle/>
          <a:p>
            <a:pPr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Gaussian weight the magnitudes 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Trilinear interpolation </a:t>
            </a:r>
          </a:p>
          <a:p>
            <a:pPr marL="782638" lvl="1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 given gradient contributes to 8 bins: </a:t>
            </a:r>
            <a:b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4 in space x 2 in orientation</a:t>
            </a:r>
          </a:p>
        </p:txBody>
      </p:sp>
      <p:pic>
        <p:nvPicPr>
          <p:cNvPr id="66564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3619500"/>
            <a:ext cx="56388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32"/>
          <a:stretch>
            <a:fillRect/>
          </a:stretch>
        </p:blipFill>
        <p:spPr bwMode="auto">
          <a:xfrm>
            <a:off x="149225" y="3865563"/>
            <a:ext cx="2136775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Line 5"/>
          <p:cNvSpPr>
            <a:spLocks noChangeShapeType="1"/>
          </p:cNvSpPr>
          <p:nvPr/>
        </p:nvSpPr>
        <p:spPr bwMode="auto">
          <a:xfrm rot="10800000" flipH="1">
            <a:off x="1982788" y="3954463"/>
            <a:ext cx="1160462" cy="58737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67" name="Line 6"/>
          <p:cNvSpPr>
            <a:spLocks noChangeShapeType="1"/>
          </p:cNvSpPr>
          <p:nvPr/>
        </p:nvSpPr>
        <p:spPr bwMode="auto">
          <a:xfrm>
            <a:off x="1987550" y="4241800"/>
            <a:ext cx="1155700" cy="1670050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68" name="Line 7"/>
          <p:cNvSpPr>
            <a:spLocks noChangeShapeType="1"/>
          </p:cNvSpPr>
          <p:nvPr/>
        </p:nvSpPr>
        <p:spPr bwMode="auto">
          <a:xfrm flipH="1">
            <a:off x="3767138" y="4498975"/>
            <a:ext cx="163512" cy="57150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69" name="Line 8"/>
          <p:cNvSpPr>
            <a:spLocks noChangeShapeType="1"/>
          </p:cNvSpPr>
          <p:nvPr/>
        </p:nvSpPr>
        <p:spPr bwMode="auto">
          <a:xfrm flipH="1">
            <a:off x="7094538" y="5195888"/>
            <a:ext cx="211137" cy="223837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0" name="Line 9"/>
          <p:cNvSpPr>
            <a:spLocks noChangeShapeType="1"/>
          </p:cNvSpPr>
          <p:nvPr/>
        </p:nvSpPr>
        <p:spPr bwMode="auto">
          <a:xfrm flipH="1">
            <a:off x="7094538" y="4217988"/>
            <a:ext cx="211137" cy="223837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1" name="Line 10"/>
          <p:cNvSpPr>
            <a:spLocks noChangeShapeType="1"/>
          </p:cNvSpPr>
          <p:nvPr/>
        </p:nvSpPr>
        <p:spPr bwMode="auto">
          <a:xfrm flipH="1">
            <a:off x="8047038" y="5265738"/>
            <a:ext cx="173037" cy="166687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2" name="Line 11"/>
          <p:cNvSpPr>
            <a:spLocks noChangeShapeType="1"/>
          </p:cNvSpPr>
          <p:nvPr/>
        </p:nvSpPr>
        <p:spPr bwMode="auto">
          <a:xfrm flipH="1">
            <a:off x="8085138" y="4089400"/>
            <a:ext cx="331787" cy="339725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3" name="Line 12"/>
          <p:cNvSpPr>
            <a:spLocks noChangeShapeType="1"/>
          </p:cNvSpPr>
          <p:nvPr/>
        </p:nvSpPr>
        <p:spPr bwMode="auto">
          <a:xfrm flipH="1">
            <a:off x="8074025" y="4419600"/>
            <a:ext cx="304800" cy="0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4" name="Line 13"/>
          <p:cNvSpPr>
            <a:spLocks noChangeShapeType="1"/>
          </p:cNvSpPr>
          <p:nvPr/>
        </p:nvSpPr>
        <p:spPr bwMode="auto">
          <a:xfrm flipH="1">
            <a:off x="8048625" y="5422900"/>
            <a:ext cx="466725" cy="0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5" name="Line 14"/>
          <p:cNvSpPr>
            <a:spLocks noChangeShapeType="1"/>
          </p:cNvSpPr>
          <p:nvPr/>
        </p:nvSpPr>
        <p:spPr bwMode="auto">
          <a:xfrm flipH="1">
            <a:off x="7083425" y="5422900"/>
            <a:ext cx="376238" cy="0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6" name="Line 15"/>
          <p:cNvSpPr>
            <a:spLocks noChangeShapeType="1"/>
          </p:cNvSpPr>
          <p:nvPr/>
        </p:nvSpPr>
        <p:spPr bwMode="auto">
          <a:xfrm flipH="1">
            <a:off x="7083425" y="4445000"/>
            <a:ext cx="376238" cy="0"/>
          </a:xfrm>
          <a:prstGeom prst="line">
            <a:avLst/>
          </a:prstGeom>
          <a:noFill/>
          <a:ln w="38100">
            <a:solidFill>
              <a:srgbClr val="FF27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577" name="Freeform 16"/>
          <p:cNvSpPr>
            <a:spLocks/>
          </p:cNvSpPr>
          <p:nvPr/>
        </p:nvSpPr>
        <p:spPr bwMode="auto">
          <a:xfrm>
            <a:off x="2706688" y="4108450"/>
            <a:ext cx="2806700" cy="939800"/>
          </a:xfrm>
          <a:custGeom>
            <a:avLst/>
            <a:gdLst>
              <a:gd name="T0" fmla="*/ 0 w 21600"/>
              <a:gd name="T1" fmla="*/ 39960510 h 21600"/>
              <a:gd name="T2" fmla="*/ 182671859 w 21600"/>
              <a:gd name="T3" fmla="*/ 0 h 21600"/>
              <a:gd name="T4" fmla="*/ 364702076 w 21600"/>
              <a:gd name="T5" fmla="*/ 4088999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109"/>
                </a:moveTo>
                <a:cubicBezTo>
                  <a:pt x="2135" y="21109"/>
                  <a:pt x="6006" y="0"/>
                  <a:pt x="10819" y="0"/>
                </a:cubicBezTo>
                <a:cubicBezTo>
                  <a:pt x="15633" y="0"/>
                  <a:pt x="17913" y="21600"/>
                  <a:pt x="21600" y="21600"/>
                </a:cubicBezTo>
              </a:path>
            </a:pathLst>
          </a:custGeom>
          <a:noFill/>
          <a:ln w="38100" cap="flat">
            <a:solidFill>
              <a:srgbClr val="4A00E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384990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 rIns="132080"/>
          <a:lstStyle/>
          <a:p>
            <a:pPr eaLnBrk="1" hangingPunct="1"/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Reduce effect of illumination</a:t>
            </a:r>
            <a:endParaRPr lang="en-US" altLang="en-US" sz="3600" dirty="0">
              <a:latin typeface="Calibri" panose="020F0502020204030204" pitchFamily="34" charset="0"/>
              <a:ea typeface="ヒラギノ明朝 ProN W6" charset="0"/>
              <a:cs typeface="Calibri" panose="020F0502020204030204" pitchFamily="34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382000" cy="2819400"/>
          </a:xfrm>
        </p:spPr>
        <p:txBody>
          <a:bodyPr rIns="132080"/>
          <a:lstStyle/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128-dim vector normalized to 1 </a:t>
            </a:r>
          </a:p>
          <a:p>
            <a:pPr eaLnBrk="1" hangingPunct="1"/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Threshold gradient magnitudes to avoid excessive influence of high gradients</a:t>
            </a:r>
          </a:p>
          <a:p>
            <a:pPr marL="782638" lvl="1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After normalization, clamp gradients &gt; 0.2</a:t>
            </a:r>
          </a:p>
          <a:p>
            <a:pPr marL="782638" lvl="1"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Renormalize</a:t>
            </a:r>
          </a:p>
        </p:txBody>
      </p:sp>
      <p:pic>
        <p:nvPicPr>
          <p:cNvPr id="6758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3619500"/>
            <a:ext cx="56388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32"/>
          <a:stretch>
            <a:fillRect/>
          </a:stretch>
        </p:blipFill>
        <p:spPr bwMode="auto">
          <a:xfrm>
            <a:off x="149225" y="3865563"/>
            <a:ext cx="2136775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Line 5"/>
          <p:cNvSpPr>
            <a:spLocks noChangeShapeType="1"/>
          </p:cNvSpPr>
          <p:nvPr/>
        </p:nvSpPr>
        <p:spPr bwMode="auto">
          <a:xfrm rot="10800000" flipH="1">
            <a:off x="1982788" y="3954463"/>
            <a:ext cx="1160462" cy="58737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591" name="Line 6"/>
          <p:cNvSpPr>
            <a:spLocks noChangeShapeType="1"/>
          </p:cNvSpPr>
          <p:nvPr/>
        </p:nvSpPr>
        <p:spPr bwMode="auto">
          <a:xfrm>
            <a:off x="1987550" y="4241800"/>
            <a:ext cx="1155700" cy="1670050"/>
          </a:xfrm>
          <a:prstGeom prst="line">
            <a:avLst/>
          </a:prstGeom>
          <a:noFill/>
          <a:ln w="12700">
            <a:solidFill>
              <a:srgbClr val="86C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840314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SIFT-like descriptor in Project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SIFT is hand designed based on intuition</a:t>
            </a:r>
          </a:p>
          <a:p>
            <a:r>
              <a:rPr lang="en-US" dirty="0"/>
              <a:t>You implement your own SIFT-like descriptor</a:t>
            </a:r>
          </a:p>
          <a:p>
            <a:endParaRPr lang="en-US" dirty="0"/>
          </a:p>
          <a:p>
            <a:r>
              <a:rPr lang="en-US" dirty="0"/>
              <a:t>May be some trial and error</a:t>
            </a:r>
          </a:p>
          <a:p>
            <a:r>
              <a:rPr lang="en-US" dirty="0"/>
              <a:t>Feel free to look at papers / resources for inspiration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A5B00-17EA-42AB-86D1-6700AF47281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8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Local Descriptors: SURF</a:t>
            </a:r>
            <a:endParaRPr lang="de-CH" dirty="0"/>
          </a:p>
        </p:txBody>
      </p:sp>
      <p:sp>
        <p:nvSpPr>
          <p:cNvPr id="4710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48400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de-DE">
                <a:solidFill>
                  <a:prstClr val="black"/>
                </a:solidFill>
              </a:rPr>
              <a:t>K. Grauman, B. Leibe</a:t>
            </a:r>
          </a:p>
        </p:txBody>
      </p:sp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0" y="1311275"/>
            <a:ext cx="352583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650" y="3286125"/>
            <a:ext cx="354806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3878263" y="1201738"/>
            <a:ext cx="52578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prstClr val="white"/>
              </a:buClr>
              <a:buSzPct val="115000"/>
              <a:buFontTx/>
              <a:buChar char="•"/>
              <a:defRPr/>
            </a:pPr>
            <a:r>
              <a:rPr kumimoji="1" lang="en-US" sz="2400" b="1" kern="0" dirty="0">
                <a:solidFill>
                  <a:prstClr val="black"/>
                </a:solidFill>
                <a:latin typeface="Calibri"/>
              </a:rPr>
              <a:t>Fast approximation of SIFT idea</a:t>
            </a:r>
          </a:p>
          <a:p>
            <a:pPr marL="742950" lvl="1" indent="-285750">
              <a:spcBef>
                <a:spcPct val="20000"/>
              </a:spcBef>
              <a:buClr>
                <a:prstClr val="white"/>
              </a:buClr>
              <a:buSzPct val="50000"/>
              <a:buFont typeface="Wingdings" pitchFamily="2" charset="2"/>
              <a:buChar char="Ø"/>
              <a:defRPr/>
            </a:pP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Efficient computation by 2D box filters &amp; integral images</a:t>
            </a:r>
            <a:br>
              <a:rPr kumimoji="1" lang="en-US" b="1" kern="0" dirty="0">
                <a:solidFill>
                  <a:prstClr val="black"/>
                </a:solidFill>
                <a:latin typeface="Calibri"/>
              </a:rPr>
            </a:br>
            <a:r>
              <a:rPr kumimoji="1" lang="en-US" b="1" kern="0" dirty="0">
                <a:solidFill>
                  <a:prstClr val="black"/>
                </a:solidFill>
                <a:latin typeface="Calibri"/>
                <a:sym typeface="Symbol" pitchFamily="18" charset="2"/>
              </a:rPr>
              <a:t> </a:t>
            </a: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6 times faster than SIFT</a:t>
            </a:r>
          </a:p>
          <a:p>
            <a:pPr marL="742950" lvl="1" indent="-285750">
              <a:spcBef>
                <a:spcPct val="20000"/>
              </a:spcBef>
              <a:buClr>
                <a:prstClr val="white"/>
              </a:buClr>
              <a:buSzPct val="50000"/>
              <a:buFont typeface="Wingdings" pitchFamily="2" charset="2"/>
              <a:buChar char="Ø"/>
              <a:defRPr/>
            </a:pP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Equivalent quality for object identification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373063" y="6276975"/>
            <a:ext cx="4435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</a:rPr>
              <a:t>[Bay, ECCV’06], [Cornelis, CVGPU’08]</a:t>
            </a:r>
          </a:p>
        </p:txBody>
      </p:sp>
      <p:sp>
        <p:nvSpPr>
          <p:cNvPr id="10" name="Rectangle 11"/>
          <p:cNvSpPr txBox="1">
            <a:spLocks noChangeArrowheads="1"/>
          </p:cNvSpPr>
          <p:nvPr/>
        </p:nvSpPr>
        <p:spPr bwMode="auto">
          <a:xfrm>
            <a:off x="3878263" y="4451350"/>
            <a:ext cx="5435600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prstClr val="white"/>
              </a:buClr>
              <a:buSzPct val="115000"/>
              <a:buFontTx/>
              <a:buChar char="•"/>
              <a:defRPr/>
            </a:pPr>
            <a:r>
              <a:rPr kumimoji="1" lang="en-US" sz="2400" b="1" kern="0" dirty="0">
                <a:solidFill>
                  <a:prstClr val="black"/>
                </a:solidFill>
                <a:latin typeface="Calibri"/>
              </a:rPr>
              <a:t>GPU implementation available</a:t>
            </a:r>
          </a:p>
          <a:p>
            <a:pPr marL="742950" lvl="1" indent="-285750">
              <a:spcBef>
                <a:spcPct val="20000"/>
              </a:spcBef>
              <a:buClr>
                <a:prstClr val="white"/>
              </a:buClr>
              <a:buSzPct val="50000"/>
              <a:buFont typeface="Wingdings" pitchFamily="2" charset="2"/>
              <a:buChar char="Ø"/>
              <a:defRPr/>
            </a:pP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Feature extraction @ 200Hz</a:t>
            </a:r>
            <a:br>
              <a:rPr kumimoji="1" lang="en-US" b="1" kern="0" dirty="0">
                <a:solidFill>
                  <a:prstClr val="black"/>
                </a:solidFill>
                <a:latin typeface="Calibri"/>
              </a:rPr>
            </a:b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(detector + descriptor, 640×480 </a:t>
            </a:r>
            <a:r>
              <a:rPr kumimoji="1" lang="en-US" b="1" kern="0" dirty="0" err="1">
                <a:solidFill>
                  <a:prstClr val="black"/>
                </a:solidFill>
                <a:latin typeface="Calibri"/>
              </a:rPr>
              <a:t>img</a:t>
            </a:r>
            <a:r>
              <a:rPr kumimoji="1" lang="en-US" b="1" kern="0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742950" lvl="1" indent="-285750">
              <a:spcBef>
                <a:spcPct val="20000"/>
              </a:spcBef>
              <a:buClr>
                <a:prstClr val="white"/>
              </a:buClr>
              <a:buSzPct val="50000"/>
              <a:buFont typeface="Wingdings" pitchFamily="2" charset="2"/>
              <a:buChar char="Ø"/>
              <a:defRPr/>
            </a:pPr>
            <a:r>
              <a:rPr lang="en-US" u="sng" dirty="0">
                <a:solidFill>
                  <a:prstClr val="black"/>
                </a:solidFill>
                <a:latin typeface="Arial" pitchFamily="34" charset="0"/>
              </a:rPr>
              <a:t>http://www.vision.ee.ethz.ch/~surf</a:t>
            </a:r>
            <a:endParaRPr kumimoji="1" lang="en-US" b="1" kern="0" dirty="0">
              <a:solidFill>
                <a:prstClr val="black"/>
              </a:solidFill>
              <a:latin typeface="Calibri"/>
            </a:endParaRPr>
          </a:p>
          <a:p>
            <a:pPr marL="742950" lvl="1" indent="-285750">
              <a:spcBef>
                <a:spcPct val="20000"/>
              </a:spcBef>
              <a:buClr>
                <a:prstClr val="white"/>
              </a:buClr>
              <a:buSzPct val="50000"/>
              <a:buFont typeface="Wingdings" pitchFamily="2" charset="2"/>
              <a:buChar char="Ø"/>
              <a:defRPr/>
            </a:pPr>
            <a:endParaRPr kumimoji="1" lang="en-US" b="1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80971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de-DE" altLang="en-US"/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457200" y="442913"/>
            <a:ext cx="731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kumimoji="1" lang="en-US" alt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Descriptors: Shape Context</a:t>
            </a:r>
          </a:p>
        </p:txBody>
      </p:sp>
      <p:sp>
        <p:nvSpPr>
          <p:cNvPr id="68612" name="Rectangle 26"/>
          <p:cNvSpPr>
            <a:spLocks noChangeArrowheads="1"/>
          </p:cNvSpPr>
          <p:nvPr/>
        </p:nvSpPr>
        <p:spPr bwMode="auto">
          <a:xfrm>
            <a:off x="381000" y="1066800"/>
            <a:ext cx="4191000" cy="4724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en-US" sz="2100" b="1">
              <a:solidFill>
                <a:srgbClr val="EEECE1"/>
              </a:solidFill>
            </a:endParaRPr>
          </a:p>
        </p:txBody>
      </p:sp>
      <p:pic>
        <p:nvPicPr>
          <p:cNvPr id="68613" name="Picture 27" descr="sample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31369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14" name="Group 28"/>
          <p:cNvGrpSpPr>
            <a:grpSpLocks/>
          </p:cNvGrpSpPr>
          <p:nvPr/>
        </p:nvGrpSpPr>
        <p:grpSpPr bwMode="auto">
          <a:xfrm>
            <a:off x="609600" y="1219200"/>
            <a:ext cx="3810000" cy="3733800"/>
            <a:chOff x="1200" y="1152"/>
            <a:chExt cx="2400" cy="2352"/>
          </a:xfrm>
        </p:grpSpPr>
        <p:sp>
          <p:nvSpPr>
            <p:cNvPr id="68624" name="Oval 29"/>
            <p:cNvSpPr>
              <a:spLocks noChangeArrowheads="1"/>
            </p:cNvSpPr>
            <p:nvPr/>
          </p:nvSpPr>
          <p:spPr bwMode="auto">
            <a:xfrm>
              <a:off x="1200" y="1152"/>
              <a:ext cx="2400" cy="235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EEECE1"/>
                </a:solidFill>
              </a:endParaRPr>
            </a:p>
          </p:txBody>
        </p:sp>
        <p:sp>
          <p:nvSpPr>
            <p:cNvPr id="68625" name="Oval 30"/>
            <p:cNvSpPr>
              <a:spLocks noChangeArrowheads="1"/>
            </p:cNvSpPr>
            <p:nvPr/>
          </p:nvSpPr>
          <p:spPr bwMode="auto">
            <a:xfrm>
              <a:off x="1824" y="1776"/>
              <a:ext cx="1152" cy="115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EEECE1"/>
                </a:solidFill>
              </a:endParaRPr>
            </a:p>
          </p:txBody>
        </p:sp>
        <p:sp>
          <p:nvSpPr>
            <p:cNvPr id="68626" name="Oval 31"/>
            <p:cNvSpPr>
              <a:spLocks noChangeArrowheads="1"/>
            </p:cNvSpPr>
            <p:nvPr/>
          </p:nvSpPr>
          <p:spPr bwMode="auto">
            <a:xfrm>
              <a:off x="2112" y="2064"/>
              <a:ext cx="576" cy="57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EEECE1"/>
                </a:solidFill>
              </a:endParaRPr>
            </a:p>
          </p:txBody>
        </p:sp>
        <p:sp>
          <p:nvSpPr>
            <p:cNvPr id="68627" name="Oval 32"/>
            <p:cNvSpPr>
              <a:spLocks noChangeArrowheads="1"/>
            </p:cNvSpPr>
            <p:nvPr/>
          </p:nvSpPr>
          <p:spPr bwMode="auto">
            <a:xfrm>
              <a:off x="2256" y="2208"/>
              <a:ext cx="288" cy="28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EEECE1"/>
                </a:solidFill>
              </a:endParaRPr>
            </a:p>
          </p:txBody>
        </p:sp>
        <p:sp>
          <p:nvSpPr>
            <p:cNvPr id="68628" name="Oval 33"/>
            <p:cNvSpPr>
              <a:spLocks noChangeArrowheads="1"/>
            </p:cNvSpPr>
            <p:nvPr/>
          </p:nvSpPr>
          <p:spPr bwMode="auto">
            <a:xfrm>
              <a:off x="2352" y="2304"/>
              <a:ext cx="96" cy="9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EEECE1"/>
                </a:solidFill>
              </a:endParaRPr>
            </a:p>
          </p:txBody>
        </p:sp>
        <p:sp>
          <p:nvSpPr>
            <p:cNvPr id="68629" name="Line 34"/>
            <p:cNvSpPr>
              <a:spLocks noChangeShapeType="1"/>
            </p:cNvSpPr>
            <p:nvPr/>
          </p:nvSpPr>
          <p:spPr bwMode="auto">
            <a:xfrm>
              <a:off x="1200" y="2352"/>
              <a:ext cx="24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8630" name="Line 35"/>
            <p:cNvSpPr>
              <a:spLocks noChangeShapeType="1"/>
            </p:cNvSpPr>
            <p:nvPr/>
          </p:nvSpPr>
          <p:spPr bwMode="auto">
            <a:xfrm flipV="1">
              <a:off x="1392" y="1728"/>
              <a:ext cx="2064" cy="1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8631" name="Line 36"/>
            <p:cNvSpPr>
              <a:spLocks noChangeShapeType="1"/>
            </p:cNvSpPr>
            <p:nvPr/>
          </p:nvSpPr>
          <p:spPr bwMode="auto">
            <a:xfrm flipV="1">
              <a:off x="1824" y="1344"/>
              <a:ext cx="1152" cy="201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8632" name="Line 37"/>
            <p:cNvSpPr>
              <a:spLocks noChangeShapeType="1"/>
            </p:cNvSpPr>
            <p:nvPr/>
          </p:nvSpPr>
          <p:spPr bwMode="auto">
            <a:xfrm flipV="1">
              <a:off x="2400" y="1200"/>
              <a:ext cx="0" cy="230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8633" name="Line 38"/>
            <p:cNvSpPr>
              <a:spLocks noChangeShapeType="1"/>
            </p:cNvSpPr>
            <p:nvPr/>
          </p:nvSpPr>
          <p:spPr bwMode="auto">
            <a:xfrm flipH="1" flipV="1">
              <a:off x="1824" y="1344"/>
              <a:ext cx="1152" cy="201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8634" name="Line 39"/>
            <p:cNvSpPr>
              <a:spLocks noChangeShapeType="1"/>
            </p:cNvSpPr>
            <p:nvPr/>
          </p:nvSpPr>
          <p:spPr bwMode="auto">
            <a:xfrm flipH="1" flipV="1">
              <a:off x="1392" y="1776"/>
              <a:ext cx="2016" cy="115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8615" name="Text Box 40"/>
          <p:cNvSpPr txBox="1">
            <a:spLocks noChangeArrowheads="1"/>
          </p:cNvSpPr>
          <p:nvPr/>
        </p:nvSpPr>
        <p:spPr bwMode="auto">
          <a:xfrm>
            <a:off x="4837113" y="1543050"/>
            <a:ext cx="4164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00" b="1">
                <a:solidFill>
                  <a:prstClr val="black"/>
                </a:solidFill>
              </a:rPr>
              <a:t>Count the number of points inside each bin, e.g.:</a:t>
            </a:r>
          </a:p>
        </p:txBody>
      </p:sp>
      <p:sp>
        <p:nvSpPr>
          <p:cNvPr id="68616" name="Text Box 41"/>
          <p:cNvSpPr txBox="1">
            <a:spLocks noChangeArrowheads="1"/>
          </p:cNvSpPr>
          <p:nvPr/>
        </p:nvSpPr>
        <p:spPr bwMode="auto">
          <a:xfrm>
            <a:off x="5029200" y="2667000"/>
            <a:ext cx="24384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00" b="1">
                <a:solidFill>
                  <a:prstClr val="black"/>
                </a:solidFill>
              </a:rPr>
              <a:t>Count = 4</a:t>
            </a:r>
          </a:p>
        </p:txBody>
      </p:sp>
      <p:sp>
        <p:nvSpPr>
          <p:cNvPr id="68617" name="Text Box 42"/>
          <p:cNvSpPr txBox="1">
            <a:spLocks noChangeArrowheads="1"/>
          </p:cNvSpPr>
          <p:nvPr/>
        </p:nvSpPr>
        <p:spPr bwMode="auto">
          <a:xfrm>
            <a:off x="5029200" y="3357563"/>
            <a:ext cx="24384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00" b="1">
                <a:solidFill>
                  <a:prstClr val="black"/>
                </a:solidFill>
              </a:rPr>
              <a:t>Count = 10</a:t>
            </a:r>
          </a:p>
        </p:txBody>
      </p:sp>
      <p:sp>
        <p:nvSpPr>
          <p:cNvPr id="68618" name="Line 43"/>
          <p:cNvSpPr>
            <a:spLocks noChangeShapeType="1"/>
          </p:cNvSpPr>
          <p:nvPr/>
        </p:nvSpPr>
        <p:spPr bwMode="auto">
          <a:xfrm flipH="1" flipV="1">
            <a:off x="3962400" y="2743200"/>
            <a:ext cx="1066800" cy="152400"/>
          </a:xfrm>
          <a:prstGeom prst="line">
            <a:avLst/>
          </a:prstGeom>
          <a:noFill/>
          <a:ln w="25400">
            <a:solidFill>
              <a:srgbClr val="969696"/>
            </a:solidFill>
            <a:round/>
            <a:headEnd type="none" w="sm" len="sm"/>
            <a:tailEnd type="arrow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19" name="Line 44"/>
          <p:cNvSpPr>
            <a:spLocks noChangeShapeType="1"/>
          </p:cNvSpPr>
          <p:nvPr/>
        </p:nvSpPr>
        <p:spPr bwMode="auto">
          <a:xfrm flipH="1">
            <a:off x="3733800" y="3644900"/>
            <a:ext cx="1343025" cy="622300"/>
          </a:xfrm>
          <a:prstGeom prst="line">
            <a:avLst/>
          </a:prstGeom>
          <a:noFill/>
          <a:ln w="25400">
            <a:solidFill>
              <a:srgbClr val="969696"/>
            </a:solidFill>
            <a:round/>
            <a:headEnd type="none" w="sm" len="sm"/>
            <a:tailEnd type="arrow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20" name="Text Box 45"/>
          <p:cNvSpPr txBox="1">
            <a:spLocks noChangeArrowheads="1"/>
          </p:cNvSpPr>
          <p:nvPr/>
        </p:nvSpPr>
        <p:spPr bwMode="auto">
          <a:xfrm rot="5400000">
            <a:off x="5356225" y="3055938"/>
            <a:ext cx="4572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00" b="1">
                <a:solidFill>
                  <a:prstClr val="black"/>
                </a:solidFill>
                <a:latin typeface="Times New Roman" pitchFamily="18" charset="0"/>
              </a:rPr>
              <a:t>...</a:t>
            </a:r>
          </a:p>
        </p:txBody>
      </p:sp>
      <p:sp>
        <p:nvSpPr>
          <p:cNvPr id="68621" name="Text Box 46"/>
          <p:cNvSpPr txBox="1">
            <a:spLocks noChangeArrowheads="1"/>
          </p:cNvSpPr>
          <p:nvPr/>
        </p:nvSpPr>
        <p:spPr bwMode="auto">
          <a:xfrm>
            <a:off x="4932363" y="4210050"/>
            <a:ext cx="37084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ZapfDingbats"/>
              <a:buNone/>
            </a:pPr>
            <a:r>
              <a:rPr lang="en-US" altLang="en-US" sz="2100" b="1">
                <a:solidFill>
                  <a:prstClr val="black"/>
                </a:solidFill>
              </a:rPr>
              <a:t>Log-polar binning: more precision for nearby points, more flexibility for farther points.</a:t>
            </a:r>
          </a:p>
        </p:txBody>
      </p:sp>
      <p:sp>
        <p:nvSpPr>
          <p:cNvPr id="68622" name="Text Box 47"/>
          <p:cNvSpPr txBox="1">
            <a:spLocks noChangeArrowheads="1"/>
          </p:cNvSpPr>
          <p:nvPr/>
        </p:nvSpPr>
        <p:spPr bwMode="auto">
          <a:xfrm>
            <a:off x="611188" y="6345238"/>
            <a:ext cx="3200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prstClr val="black"/>
                </a:solidFill>
              </a:rPr>
              <a:t>Belongie &amp; Malik, ICCV 2001</a:t>
            </a:r>
          </a:p>
        </p:txBody>
      </p:sp>
      <p:sp>
        <p:nvSpPr>
          <p:cNvPr id="68623" name="Footer Placeholder 4"/>
          <p:cNvSpPr txBox="1">
            <a:spLocks noGrp="1"/>
          </p:cNvSpPr>
          <p:nvPr/>
        </p:nvSpPr>
        <p:spPr bwMode="auto">
          <a:xfrm>
            <a:off x="2376488" y="65532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altLang="en-US" sz="1200">
                <a:solidFill>
                  <a:srgbClr val="EEECE1"/>
                </a:solidFill>
              </a:rPr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29951316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Shape Context Descriptor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9636" name="Picture 2" descr="C:\Users\hays\Desktop\143 Computer Vision\slides\16\shape_context_sc_examp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946150"/>
            <a:ext cx="7286625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6538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457200" y="442913"/>
            <a:ext cx="731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kumimoji="1" lang="en-US" altLang="en-US" sz="2800" b="1">
                <a:solidFill>
                  <a:srgbClr val="000000"/>
                </a:solidFill>
              </a:rPr>
              <a:t>Local Descriptors: Geometric Blur</a:t>
            </a:r>
          </a:p>
        </p:txBody>
      </p:sp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" t="3668" r="53844" b="5482"/>
          <a:stretch>
            <a:fillRect/>
          </a:stretch>
        </p:blipFill>
        <p:spPr bwMode="auto">
          <a:xfrm>
            <a:off x="411163" y="1630363"/>
            <a:ext cx="28225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660" name="Group 6"/>
          <p:cNvGrpSpPr>
            <a:grpSpLocks/>
          </p:cNvGrpSpPr>
          <p:nvPr/>
        </p:nvGrpSpPr>
        <p:grpSpPr bwMode="auto">
          <a:xfrm>
            <a:off x="520700" y="2265363"/>
            <a:ext cx="781050" cy="781050"/>
            <a:chOff x="385" y="2062"/>
            <a:chExt cx="492" cy="492"/>
          </a:xfrm>
        </p:grpSpPr>
        <p:sp>
          <p:nvSpPr>
            <p:cNvPr id="70697" name="Oval 7"/>
            <p:cNvSpPr>
              <a:spLocks noChangeArrowheads="1"/>
            </p:cNvSpPr>
            <p:nvPr/>
          </p:nvSpPr>
          <p:spPr bwMode="auto">
            <a:xfrm>
              <a:off x="385" y="2062"/>
              <a:ext cx="493" cy="493"/>
            </a:xfrm>
            <a:prstGeom prst="ellipse">
              <a:avLst/>
            </a:prstGeom>
            <a:noFill/>
            <a:ln w="6408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000000"/>
                </a:solidFill>
              </a:endParaRPr>
            </a:p>
          </p:txBody>
        </p:sp>
        <p:sp>
          <p:nvSpPr>
            <p:cNvPr id="70698" name="Oval 8"/>
            <p:cNvSpPr>
              <a:spLocks noChangeArrowheads="1"/>
            </p:cNvSpPr>
            <p:nvPr/>
          </p:nvSpPr>
          <p:spPr bwMode="auto">
            <a:xfrm>
              <a:off x="385" y="2062"/>
              <a:ext cx="493" cy="493"/>
            </a:xfrm>
            <a:prstGeom prst="ellipse">
              <a:avLst/>
            </a:prstGeom>
            <a:noFill/>
            <a:ln w="2736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70661" name="Group 9"/>
          <p:cNvGrpSpPr>
            <a:grpSpLocks/>
          </p:cNvGrpSpPr>
          <p:nvPr/>
        </p:nvGrpSpPr>
        <p:grpSpPr bwMode="auto">
          <a:xfrm>
            <a:off x="792163" y="4117975"/>
            <a:ext cx="1289050" cy="1255713"/>
            <a:chOff x="556" y="3229"/>
            <a:chExt cx="812" cy="791"/>
          </a:xfrm>
        </p:grpSpPr>
        <p:pic>
          <p:nvPicPr>
            <p:cNvPr id="70695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130"/>
            <a:stretch>
              <a:fillRect/>
            </a:stretch>
          </p:blipFill>
          <p:spPr bwMode="auto">
            <a:xfrm>
              <a:off x="609" y="3261"/>
              <a:ext cx="760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96" name="AutoShape 11"/>
            <p:cNvSpPr>
              <a:spLocks noChangeArrowheads="1"/>
            </p:cNvSpPr>
            <p:nvPr/>
          </p:nvSpPr>
          <p:spPr bwMode="auto">
            <a:xfrm>
              <a:off x="556" y="3229"/>
              <a:ext cx="800" cy="792"/>
            </a:xfrm>
            <a:prstGeom prst="roundRect">
              <a:avLst>
                <a:gd name="adj" fmla="val 125"/>
              </a:avLst>
            </a:prstGeom>
            <a:noFill/>
            <a:ln w="936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en-US" sz="2100" b="1">
                <a:solidFill>
                  <a:srgbClr val="000000"/>
                </a:solidFill>
              </a:endParaRPr>
            </a:p>
          </p:txBody>
        </p:sp>
      </p:grpSp>
      <p:sp>
        <p:nvSpPr>
          <p:cNvPr id="70662" name="Freeform 12"/>
          <p:cNvSpPr>
            <a:spLocks/>
          </p:cNvSpPr>
          <p:nvPr/>
        </p:nvSpPr>
        <p:spPr bwMode="auto">
          <a:xfrm>
            <a:off x="831850" y="2674938"/>
            <a:ext cx="293688" cy="1387475"/>
          </a:xfrm>
          <a:custGeom>
            <a:avLst/>
            <a:gdLst>
              <a:gd name="T0" fmla="*/ 2147483647 w 817"/>
              <a:gd name="T1" fmla="*/ 0 h 3854"/>
              <a:gd name="T2" fmla="*/ 2147483647 w 817"/>
              <a:gd name="T3" fmla="*/ 2147483647 h 3854"/>
              <a:gd name="T4" fmla="*/ 0 60000 65536"/>
              <a:gd name="T5" fmla="*/ 0 60000 65536"/>
              <a:gd name="T6" fmla="*/ 0 w 817"/>
              <a:gd name="T7" fmla="*/ 0 h 3854"/>
              <a:gd name="T8" fmla="*/ 817 w 817"/>
              <a:gd name="T9" fmla="*/ 3854 h 385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7" h="3854">
                <a:moveTo>
                  <a:pt x="56" y="0"/>
                </a:moveTo>
                <a:cubicBezTo>
                  <a:pt x="0" y="3060"/>
                  <a:pt x="816" y="3853"/>
                  <a:pt x="816" y="3853"/>
                </a:cubicBezTo>
              </a:path>
            </a:pathLst>
          </a:custGeom>
          <a:noFill/>
          <a:ln w="3672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63" name="Text Box 13"/>
          <p:cNvSpPr txBox="1">
            <a:spLocks noChangeArrowheads="1"/>
          </p:cNvSpPr>
          <p:nvPr/>
        </p:nvSpPr>
        <p:spPr bwMode="auto">
          <a:xfrm>
            <a:off x="463550" y="5338763"/>
            <a:ext cx="205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1200">
                <a:solidFill>
                  <a:srgbClr val="000000"/>
                </a:solidFill>
              </a:rPr>
              <a:t>Example descriptor</a:t>
            </a:r>
          </a:p>
        </p:txBody>
      </p:sp>
      <p:sp>
        <p:nvSpPr>
          <p:cNvPr id="70664" name="AutoShape 14"/>
          <p:cNvSpPr>
            <a:spLocks noChangeArrowheads="1"/>
          </p:cNvSpPr>
          <p:nvPr/>
        </p:nvSpPr>
        <p:spPr bwMode="auto">
          <a:xfrm>
            <a:off x="3736975" y="4179888"/>
            <a:ext cx="277813" cy="655637"/>
          </a:xfrm>
          <a:prstGeom prst="roundRect">
            <a:avLst>
              <a:gd name="adj" fmla="val 57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116000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4000">
                <a:solidFill>
                  <a:srgbClr val="000000"/>
                </a:solidFill>
                <a:latin typeface="Times New Roman" pitchFamily="18" charset="0"/>
              </a:rPr>
              <a:t>~</a:t>
            </a:r>
          </a:p>
        </p:txBody>
      </p:sp>
      <p:grpSp>
        <p:nvGrpSpPr>
          <p:cNvPr id="70665" name="Group 15"/>
          <p:cNvGrpSpPr>
            <a:grpSpLocks/>
          </p:cNvGrpSpPr>
          <p:nvPr/>
        </p:nvGrpSpPr>
        <p:grpSpPr bwMode="auto">
          <a:xfrm>
            <a:off x="4032250" y="1628775"/>
            <a:ext cx="2976563" cy="2003425"/>
            <a:chOff x="2597" y="1661"/>
            <a:chExt cx="1875" cy="1262"/>
          </a:xfrm>
        </p:grpSpPr>
        <p:grpSp>
          <p:nvGrpSpPr>
            <p:cNvPr id="70678" name="Group 16"/>
            <p:cNvGrpSpPr>
              <a:grpSpLocks/>
            </p:cNvGrpSpPr>
            <p:nvPr/>
          </p:nvGrpSpPr>
          <p:grpSpPr bwMode="auto">
            <a:xfrm>
              <a:off x="2597" y="1661"/>
              <a:ext cx="1875" cy="1262"/>
              <a:chOff x="2597" y="1661"/>
              <a:chExt cx="1875" cy="1262"/>
            </a:xfrm>
          </p:grpSpPr>
          <p:pic>
            <p:nvPicPr>
              <p:cNvPr id="70691" name="Picture 1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16" b="45901"/>
              <a:stretch>
                <a:fillRect/>
              </a:stretch>
            </p:blipFill>
            <p:spPr bwMode="auto">
              <a:xfrm>
                <a:off x="2605" y="1662"/>
                <a:ext cx="1860" cy="1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692" name="AutoShape 18"/>
              <p:cNvSpPr>
                <a:spLocks noChangeArrowheads="1"/>
              </p:cNvSpPr>
              <p:nvPr/>
            </p:nvSpPr>
            <p:spPr bwMode="auto">
              <a:xfrm>
                <a:off x="2597" y="1661"/>
                <a:ext cx="1876" cy="1263"/>
              </a:xfrm>
              <a:prstGeom prst="roundRect">
                <a:avLst>
                  <a:gd name="adj" fmla="val 79"/>
                </a:avLst>
              </a:prstGeom>
              <a:noFill/>
              <a:ln w="3672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0693" name="Line 19"/>
              <p:cNvSpPr>
                <a:spLocks noChangeShapeType="1"/>
              </p:cNvSpPr>
              <p:nvPr/>
            </p:nvSpPr>
            <p:spPr bwMode="auto">
              <a:xfrm>
                <a:off x="3534" y="1671"/>
                <a:ext cx="1" cy="1238"/>
              </a:xfrm>
              <a:prstGeom prst="line">
                <a:avLst/>
              </a:prstGeom>
              <a:noFill/>
              <a:ln w="1836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0694" name="Line 20"/>
              <p:cNvSpPr>
                <a:spLocks noChangeShapeType="1"/>
              </p:cNvSpPr>
              <p:nvPr/>
            </p:nvSpPr>
            <p:spPr bwMode="auto">
              <a:xfrm flipH="1">
                <a:off x="2596" y="2313"/>
                <a:ext cx="1872" cy="1"/>
              </a:xfrm>
              <a:prstGeom prst="line">
                <a:avLst/>
              </a:prstGeom>
              <a:noFill/>
              <a:ln w="1836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70679" name="Group 21"/>
            <p:cNvGrpSpPr>
              <a:grpSpLocks/>
            </p:cNvGrpSpPr>
            <p:nvPr/>
          </p:nvGrpSpPr>
          <p:grpSpPr bwMode="auto">
            <a:xfrm>
              <a:off x="3604" y="2512"/>
              <a:ext cx="225" cy="225"/>
              <a:chOff x="3604" y="2512"/>
              <a:chExt cx="225" cy="225"/>
            </a:xfrm>
          </p:grpSpPr>
          <p:sp>
            <p:nvSpPr>
              <p:cNvPr id="70689" name="Oval 22"/>
              <p:cNvSpPr>
                <a:spLocks noChangeArrowheads="1"/>
              </p:cNvSpPr>
              <p:nvPr/>
            </p:nvSpPr>
            <p:spPr bwMode="auto">
              <a:xfrm>
                <a:off x="3604" y="2512"/>
                <a:ext cx="226" cy="226"/>
              </a:xfrm>
              <a:prstGeom prst="ellipse">
                <a:avLst/>
              </a:prstGeom>
              <a:noFill/>
              <a:ln w="6408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0690" name="Oval 23"/>
              <p:cNvSpPr>
                <a:spLocks noChangeArrowheads="1"/>
              </p:cNvSpPr>
              <p:nvPr/>
            </p:nvSpPr>
            <p:spPr bwMode="auto">
              <a:xfrm>
                <a:off x="3604" y="2512"/>
                <a:ext cx="226" cy="226"/>
              </a:xfrm>
              <a:prstGeom prst="ellipse">
                <a:avLst/>
              </a:prstGeom>
              <a:noFill/>
              <a:ln w="273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0680" name="Group 24"/>
            <p:cNvGrpSpPr>
              <a:grpSpLocks/>
            </p:cNvGrpSpPr>
            <p:nvPr/>
          </p:nvGrpSpPr>
          <p:grpSpPr bwMode="auto">
            <a:xfrm>
              <a:off x="2659" y="2512"/>
              <a:ext cx="226" cy="225"/>
              <a:chOff x="2659" y="2512"/>
              <a:chExt cx="226" cy="225"/>
            </a:xfrm>
          </p:grpSpPr>
          <p:sp>
            <p:nvSpPr>
              <p:cNvPr id="70687" name="Oval 25"/>
              <p:cNvSpPr>
                <a:spLocks noChangeArrowheads="1"/>
              </p:cNvSpPr>
              <p:nvPr/>
            </p:nvSpPr>
            <p:spPr bwMode="auto">
              <a:xfrm>
                <a:off x="2659" y="2512"/>
                <a:ext cx="226" cy="226"/>
              </a:xfrm>
              <a:prstGeom prst="ellipse">
                <a:avLst/>
              </a:prstGeom>
              <a:noFill/>
              <a:ln w="6408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0688" name="Oval 26"/>
              <p:cNvSpPr>
                <a:spLocks noChangeArrowheads="1"/>
              </p:cNvSpPr>
              <p:nvPr/>
            </p:nvSpPr>
            <p:spPr bwMode="auto">
              <a:xfrm>
                <a:off x="2659" y="2512"/>
                <a:ext cx="226" cy="226"/>
              </a:xfrm>
              <a:prstGeom prst="ellipse">
                <a:avLst/>
              </a:prstGeom>
              <a:noFill/>
              <a:ln w="273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0681" name="Group 27"/>
            <p:cNvGrpSpPr>
              <a:grpSpLocks/>
            </p:cNvGrpSpPr>
            <p:nvPr/>
          </p:nvGrpSpPr>
          <p:grpSpPr bwMode="auto">
            <a:xfrm>
              <a:off x="3604" y="1957"/>
              <a:ext cx="225" cy="225"/>
              <a:chOff x="3604" y="1957"/>
              <a:chExt cx="225" cy="225"/>
            </a:xfrm>
          </p:grpSpPr>
          <p:sp>
            <p:nvSpPr>
              <p:cNvPr id="70685" name="Oval 28"/>
              <p:cNvSpPr>
                <a:spLocks noChangeArrowheads="1"/>
              </p:cNvSpPr>
              <p:nvPr/>
            </p:nvSpPr>
            <p:spPr bwMode="auto">
              <a:xfrm>
                <a:off x="3604" y="1957"/>
                <a:ext cx="226" cy="226"/>
              </a:xfrm>
              <a:prstGeom prst="ellipse">
                <a:avLst/>
              </a:prstGeom>
              <a:noFill/>
              <a:ln w="6408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0686" name="Oval 29"/>
              <p:cNvSpPr>
                <a:spLocks noChangeArrowheads="1"/>
              </p:cNvSpPr>
              <p:nvPr/>
            </p:nvSpPr>
            <p:spPr bwMode="auto">
              <a:xfrm>
                <a:off x="3604" y="1957"/>
                <a:ext cx="226" cy="226"/>
              </a:xfrm>
              <a:prstGeom prst="ellipse">
                <a:avLst/>
              </a:prstGeom>
              <a:noFill/>
              <a:ln w="273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0682" name="Group 30"/>
            <p:cNvGrpSpPr>
              <a:grpSpLocks/>
            </p:cNvGrpSpPr>
            <p:nvPr/>
          </p:nvGrpSpPr>
          <p:grpSpPr bwMode="auto">
            <a:xfrm>
              <a:off x="2647" y="1957"/>
              <a:ext cx="225" cy="225"/>
              <a:chOff x="2647" y="1957"/>
              <a:chExt cx="225" cy="225"/>
            </a:xfrm>
          </p:grpSpPr>
          <p:sp>
            <p:nvSpPr>
              <p:cNvPr id="70683" name="Oval 31"/>
              <p:cNvSpPr>
                <a:spLocks noChangeArrowheads="1"/>
              </p:cNvSpPr>
              <p:nvPr/>
            </p:nvSpPr>
            <p:spPr bwMode="auto">
              <a:xfrm>
                <a:off x="2647" y="1957"/>
                <a:ext cx="226" cy="226"/>
              </a:xfrm>
              <a:prstGeom prst="ellipse">
                <a:avLst/>
              </a:prstGeom>
              <a:noFill/>
              <a:ln w="64080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0684" name="Oval 32"/>
              <p:cNvSpPr>
                <a:spLocks noChangeArrowheads="1"/>
              </p:cNvSpPr>
              <p:nvPr/>
            </p:nvSpPr>
            <p:spPr bwMode="auto">
              <a:xfrm>
                <a:off x="2647" y="1957"/>
                <a:ext cx="226" cy="225"/>
              </a:xfrm>
              <a:prstGeom prst="ellipse">
                <a:avLst/>
              </a:prstGeom>
              <a:noFill/>
              <a:ln w="273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en-US" sz="2100" b="1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70666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59"/>
          <a:stretch>
            <a:fillRect/>
          </a:stretch>
        </p:blipFill>
        <p:spPr bwMode="auto">
          <a:xfrm>
            <a:off x="4832350" y="4276725"/>
            <a:ext cx="1528763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7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9"/>
          <a:stretch>
            <a:fillRect/>
          </a:stretch>
        </p:blipFill>
        <p:spPr bwMode="auto">
          <a:xfrm>
            <a:off x="2741613" y="4284663"/>
            <a:ext cx="1528762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8" name="Line 35"/>
          <p:cNvSpPr>
            <a:spLocks noChangeShapeType="1"/>
          </p:cNvSpPr>
          <p:nvPr/>
        </p:nvSpPr>
        <p:spPr bwMode="auto">
          <a:xfrm>
            <a:off x="3354388" y="2655888"/>
            <a:ext cx="592137" cy="1587"/>
          </a:xfrm>
          <a:prstGeom prst="line">
            <a:avLst/>
          </a:prstGeom>
          <a:noFill/>
          <a:ln w="128160">
            <a:solidFill>
              <a:srgbClr val="CC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69" name="Line 36"/>
          <p:cNvSpPr>
            <a:spLocks noChangeShapeType="1"/>
          </p:cNvSpPr>
          <p:nvPr/>
        </p:nvSpPr>
        <p:spPr bwMode="auto">
          <a:xfrm flipH="1">
            <a:off x="4294188" y="4910138"/>
            <a:ext cx="493712" cy="1587"/>
          </a:xfrm>
          <a:prstGeom prst="line">
            <a:avLst/>
          </a:prstGeom>
          <a:noFill/>
          <a:ln w="128160">
            <a:solidFill>
              <a:srgbClr val="CC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70" name="Line 37"/>
          <p:cNvSpPr>
            <a:spLocks noChangeShapeType="1"/>
          </p:cNvSpPr>
          <p:nvPr/>
        </p:nvSpPr>
        <p:spPr bwMode="auto">
          <a:xfrm flipH="1">
            <a:off x="2198688" y="4878388"/>
            <a:ext cx="493712" cy="1587"/>
          </a:xfrm>
          <a:prstGeom prst="line">
            <a:avLst/>
          </a:prstGeom>
          <a:noFill/>
          <a:ln w="128160">
            <a:solidFill>
              <a:srgbClr val="CC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71" name="Line 38"/>
          <p:cNvSpPr>
            <a:spLocks noChangeShapeType="1"/>
          </p:cNvSpPr>
          <p:nvPr/>
        </p:nvSpPr>
        <p:spPr bwMode="auto">
          <a:xfrm>
            <a:off x="5529263" y="3690938"/>
            <a:ext cx="1587" cy="519112"/>
          </a:xfrm>
          <a:prstGeom prst="line">
            <a:avLst/>
          </a:prstGeom>
          <a:noFill/>
          <a:ln w="128160">
            <a:solidFill>
              <a:srgbClr val="CC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672" name="AutoShape 39"/>
          <p:cNvSpPr>
            <a:spLocks noChangeArrowheads="1"/>
          </p:cNvSpPr>
          <p:nvPr/>
        </p:nvSpPr>
        <p:spPr bwMode="auto">
          <a:xfrm>
            <a:off x="7129463" y="1663700"/>
            <a:ext cx="1835150" cy="1058863"/>
          </a:xfrm>
          <a:prstGeom prst="roundRect">
            <a:avLst>
              <a:gd name="adj" fmla="val 22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2100">
                <a:solidFill>
                  <a:srgbClr val="000000"/>
                </a:solidFill>
              </a:rPr>
              <a:t>Compute edges at four orientations</a:t>
            </a:r>
          </a:p>
        </p:txBody>
      </p:sp>
      <p:sp>
        <p:nvSpPr>
          <p:cNvPr id="70673" name="AutoShape 40"/>
          <p:cNvSpPr>
            <a:spLocks noChangeArrowheads="1"/>
          </p:cNvSpPr>
          <p:nvPr/>
        </p:nvSpPr>
        <p:spPr bwMode="auto">
          <a:xfrm>
            <a:off x="7127875" y="2901950"/>
            <a:ext cx="1884363" cy="706438"/>
          </a:xfrm>
          <a:prstGeom prst="roundRect">
            <a:avLst>
              <a:gd name="adj" fmla="val 22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2100">
                <a:solidFill>
                  <a:srgbClr val="000000"/>
                </a:solidFill>
              </a:rPr>
              <a:t>Extract a patch</a:t>
            </a:r>
          </a:p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2100">
                <a:solidFill>
                  <a:srgbClr val="000000"/>
                </a:solidFill>
              </a:rPr>
              <a:t>in each channel</a:t>
            </a:r>
          </a:p>
        </p:txBody>
      </p:sp>
      <p:sp>
        <p:nvSpPr>
          <p:cNvPr id="70674" name="AutoShape 41"/>
          <p:cNvSpPr>
            <a:spLocks noChangeArrowheads="1"/>
          </p:cNvSpPr>
          <p:nvPr/>
        </p:nvSpPr>
        <p:spPr bwMode="auto">
          <a:xfrm>
            <a:off x="6264275" y="4702175"/>
            <a:ext cx="2790825" cy="687388"/>
          </a:xfrm>
          <a:prstGeom prst="roundRect">
            <a:avLst>
              <a:gd name="adj" fmla="val 22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Apply spatially varying</a:t>
            </a:r>
          </a:p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blur and sub-sample </a:t>
            </a:r>
          </a:p>
        </p:txBody>
      </p:sp>
      <p:sp>
        <p:nvSpPr>
          <p:cNvPr id="70675" name="AutoShape 42"/>
          <p:cNvSpPr>
            <a:spLocks noChangeArrowheads="1"/>
          </p:cNvSpPr>
          <p:nvPr/>
        </p:nvSpPr>
        <p:spPr bwMode="auto">
          <a:xfrm>
            <a:off x="5119688" y="5546725"/>
            <a:ext cx="1171575" cy="304800"/>
          </a:xfrm>
          <a:prstGeom prst="roundRect">
            <a:avLst>
              <a:gd name="adj" fmla="val 37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ts val="2775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n-GB" altLang="en-US" sz="1200">
                <a:solidFill>
                  <a:srgbClr val="000000"/>
                </a:solidFill>
              </a:rPr>
              <a:t>(Idealized signal)</a:t>
            </a:r>
          </a:p>
        </p:txBody>
      </p:sp>
      <p:sp>
        <p:nvSpPr>
          <p:cNvPr id="70676" name="Text Box 45"/>
          <p:cNvSpPr txBox="1">
            <a:spLocks noChangeArrowheads="1"/>
          </p:cNvSpPr>
          <p:nvPr/>
        </p:nvSpPr>
        <p:spPr bwMode="auto">
          <a:xfrm>
            <a:off x="611188" y="6345238"/>
            <a:ext cx="3200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Berg &amp; Malik, CVPR 2001</a:t>
            </a:r>
          </a:p>
        </p:txBody>
      </p:sp>
      <p:sp>
        <p:nvSpPr>
          <p:cNvPr id="70677" name="Footer Placeholder 4"/>
          <p:cNvSpPr txBox="1">
            <a:spLocks noGrp="1"/>
          </p:cNvSpPr>
          <p:nvPr/>
        </p:nvSpPr>
        <p:spPr bwMode="auto">
          <a:xfrm>
            <a:off x="2376488" y="65532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altLang="en-US" sz="1200">
                <a:solidFill>
                  <a:srgbClr val="000000"/>
                </a:solidFill>
              </a:rPr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6755207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Self-similarity Descriptor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609600" y="5410200"/>
            <a:ext cx="8229600" cy="10668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altLang="en-US"/>
              <a:t>Matching Local Self-Similarities across Images and Videos, Shechtman and Irani, 2007</a:t>
            </a:r>
          </a:p>
        </p:txBody>
      </p:sp>
      <p:pic>
        <p:nvPicPr>
          <p:cNvPr id="71684" name="Picture 2" descr="C:\Users\hays\Desktop\143 Computer Vision\slides\16\ssim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093913"/>
            <a:ext cx="662622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1237081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Self-similarity Descriptor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609600" y="5410200"/>
            <a:ext cx="8229600" cy="10668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altLang="en-US"/>
              <a:t>Matching Local Self-Similarities across Images and Videos, Shechtman and Irani, 2007</a:t>
            </a:r>
          </a:p>
        </p:txBody>
      </p:sp>
      <p:pic>
        <p:nvPicPr>
          <p:cNvPr id="72708" name="Picture 2" descr="C:\Users\hays\Desktop\143 Computer Vision\slides\16\ssim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524000"/>
            <a:ext cx="9367838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8595924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C:\Users\hays\Desktop\143 Computer Vision\slides\16\ssim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14400"/>
            <a:ext cx="6848475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Self-similarity Descriptor</a:t>
            </a:r>
          </a:p>
        </p:txBody>
      </p:sp>
      <p:sp>
        <p:nvSpPr>
          <p:cNvPr id="73732" name="Content Placeholder 2"/>
          <p:cNvSpPr>
            <a:spLocks noGrp="1"/>
          </p:cNvSpPr>
          <p:nvPr>
            <p:ph idx="1"/>
          </p:nvPr>
        </p:nvSpPr>
        <p:spPr>
          <a:xfrm>
            <a:off x="609600" y="5410200"/>
            <a:ext cx="8229600" cy="10668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altLang="en-US"/>
              <a:t>Matching Local Self-Similarities across Images and Videos, Shechtman and Irani, 2007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6560" y="6550223"/>
            <a:ext cx="1047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Calibri" panose="020F050202020403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6854749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Learning Local Image Descriptors </a:t>
            </a:r>
            <a:br>
              <a:rPr lang="en-US" dirty="0"/>
            </a:br>
            <a:r>
              <a:rPr lang="en-US" dirty="0"/>
              <a:t>Winder and Brown, 2007</a:t>
            </a:r>
          </a:p>
        </p:txBody>
      </p:sp>
      <p:pic>
        <p:nvPicPr>
          <p:cNvPr id="74755" name="Picture 2" descr="C:\Users\hays\Desktop\143 Computer Vision\slides\16\winder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358900"/>
            <a:ext cx="8313737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3" descr="C:\Users\hays\Desktop\143 Computer Vision\slides\16\winder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76663"/>
            <a:ext cx="8456613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6660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Right features are application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Shape: scene-scale, object-scale, detail-scale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2D form, shading, shadows, texture, linear perspective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Material properties: </a:t>
            </a:r>
            <a:r>
              <a:rPr lang="en-US" dirty="0" err="1"/>
              <a:t>albedo</a:t>
            </a:r>
            <a:r>
              <a:rPr lang="en-US" dirty="0"/>
              <a:t>, feel, hardness, …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Color, texture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Motion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Optical flow, tracked points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Distance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Stereo, position, occlusion, scene shape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If known object: size, other objects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62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Local Descriptors</a:t>
            </a:r>
            <a:endParaRPr lang="de-CH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altLang="en-US" dirty="0"/>
              <a:t>Most features can be thought of as templates, histograms (counts), or combinations</a:t>
            </a:r>
            <a:endParaRPr lang="en-US" dirty="0"/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/>
              <a:t>The ideal descriptor should be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Robust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Distinctive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Compact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Efficient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/>
              <a:t>Most available descriptors focus on edge/gradient information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Capture texture information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/>
              <a:t>Color rarely used</a:t>
            </a:r>
            <a:endParaRPr lang="de-CH" dirty="0"/>
          </a:p>
        </p:txBody>
      </p:sp>
      <p:sp>
        <p:nvSpPr>
          <p:cNvPr id="450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solidFill>
                  <a:schemeClr val="tx1"/>
                </a:solidFill>
              </a:rPr>
              <a:t>K. Grauman, B. Leibe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Available at a web site near you…</a:t>
            </a:r>
            <a:endParaRPr lang="de-CH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/>
              <a:t>Many local feature detectors have executables available online: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http://www.robots.ox.ac.uk/~vgg/research/affine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http://www.cs.ubc.ca/~lowe/keypoints/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http://www.vision.ee.ethz.ch/~surf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de-CH" dirty="0"/>
          </a:p>
        </p:txBody>
      </p:sp>
      <p:sp>
        <p:nvSpPr>
          <p:cNvPr id="430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24933156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Feature matching, Hough Transform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39157</TotalTime>
  <Words>1738</Words>
  <Application>Microsoft Office PowerPoint</Application>
  <PresentationFormat>On-screen Show (4:3)</PresentationFormat>
  <Paragraphs>443</Paragraphs>
  <Slides>62</Slides>
  <Notes>32</Notes>
  <HiddenSlides>12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80" baseType="lpstr">
      <vt:lpstr>Arial Unicode MS</vt:lpstr>
      <vt:lpstr>Arial</vt:lpstr>
      <vt:lpstr>AvantGarde Bk BT</vt:lpstr>
      <vt:lpstr>Calibri</vt:lpstr>
      <vt:lpstr>StarSymbol</vt:lpstr>
      <vt:lpstr>Symbol</vt:lpstr>
      <vt:lpstr>Tahoma</vt:lpstr>
      <vt:lpstr>Times New Roman</vt:lpstr>
      <vt:lpstr>Trebuchet MS</vt:lpstr>
      <vt:lpstr>Wingdings</vt:lpstr>
      <vt:lpstr>ZapfDingbats</vt:lpstr>
      <vt:lpstr>ヒラギノ明朝 ProN W6</vt:lpstr>
      <vt:lpstr>Office Theme</vt:lpstr>
      <vt:lpstr>1_Office Theme</vt:lpstr>
      <vt:lpstr>2_Office Theme</vt:lpstr>
      <vt:lpstr>Blank Presentation</vt:lpstr>
      <vt:lpstr>Microsoft Equation 3.0</vt:lpstr>
      <vt:lpstr>Equation</vt:lpstr>
      <vt:lpstr>PowerPoint Presentation</vt:lpstr>
      <vt:lpstr>Local features: main components</vt:lpstr>
      <vt:lpstr>Review: Harris corner detector</vt:lpstr>
      <vt:lpstr>Trace / determinant and eigenvalues</vt:lpstr>
      <vt:lpstr>Harris Detector [Harris88]</vt:lpstr>
      <vt:lpstr>Characteristics of good features</vt:lpstr>
      <vt:lpstr>Affine intensity change</vt:lpstr>
      <vt:lpstr>Image translation</vt:lpstr>
      <vt:lpstr>Image rotation</vt:lpstr>
      <vt:lpstr>Scaling</vt:lpstr>
      <vt:lpstr>So far: can localize in x-y, but not scale</vt:lpstr>
      <vt:lpstr>Automatic Scale Selection</vt:lpstr>
      <vt:lpstr>Automatic Scale Selection</vt:lpstr>
      <vt:lpstr>Automatic Scale Selection</vt:lpstr>
      <vt:lpstr>Automatic Scale Selection</vt:lpstr>
      <vt:lpstr>Automatic Scale Selection</vt:lpstr>
      <vt:lpstr>Automatic Scale Selection</vt:lpstr>
      <vt:lpstr>Automatic Scale Selection</vt:lpstr>
      <vt:lpstr>What Is A Useful Signature Function?</vt:lpstr>
      <vt:lpstr>Find local maxima in position-scale space</vt:lpstr>
      <vt:lpstr>Difference-of-Gaussian (DoG)</vt:lpstr>
      <vt:lpstr>Difference-of-Gaussian (DoG)</vt:lpstr>
      <vt:lpstr>DoG – Efficient Computation</vt:lpstr>
      <vt:lpstr>Find local maxima in position-scale space of Difference-of-Gaussian</vt:lpstr>
      <vt:lpstr>Results: Difference-of-Gaussian</vt:lpstr>
      <vt:lpstr>Harris-Laplace [Mikolajczyk ‘01]</vt:lpstr>
      <vt:lpstr>Harris-Laplace [Mikolajczyk ‘01]</vt:lpstr>
      <vt:lpstr>Maximally Stable Extremal Regions [Matas ‘02]</vt:lpstr>
      <vt:lpstr>Example Results: MSER</vt:lpstr>
      <vt:lpstr>Comparison</vt:lpstr>
      <vt:lpstr>Local Image Descriptors</vt:lpstr>
      <vt:lpstr>Local features: main components</vt:lpstr>
      <vt:lpstr>Motion illusion, rotating snakes</vt:lpstr>
      <vt:lpstr>Image representations</vt:lpstr>
      <vt:lpstr>Image Representations: Histograms</vt:lpstr>
      <vt:lpstr>Image Representations: Histograms</vt:lpstr>
      <vt:lpstr>Image Representations: Histograms</vt:lpstr>
      <vt:lpstr>Computing histogram distance</vt:lpstr>
      <vt:lpstr>Histograms: Implementation issues</vt:lpstr>
      <vt:lpstr>For what things do we compute histograms?</vt:lpstr>
      <vt:lpstr>For what things do we compute histograms?</vt:lpstr>
      <vt:lpstr>SIFT</vt:lpstr>
      <vt:lpstr>SIFT</vt:lpstr>
      <vt:lpstr>SIFT Orientation Normalization</vt:lpstr>
      <vt:lpstr>SIFT</vt:lpstr>
      <vt:lpstr>SIFT descriptor formation</vt:lpstr>
      <vt:lpstr>SIFT vector formation</vt:lpstr>
      <vt:lpstr>Ensure smoothness</vt:lpstr>
      <vt:lpstr>Reduce effect of illumination</vt:lpstr>
      <vt:lpstr>SIFT-like descriptor in Project 2</vt:lpstr>
      <vt:lpstr>Local Descriptors: SURF</vt:lpstr>
      <vt:lpstr>PowerPoint Presentation</vt:lpstr>
      <vt:lpstr>Shape Context Descriptor</vt:lpstr>
      <vt:lpstr>PowerPoint Presentation</vt:lpstr>
      <vt:lpstr>Self-similarity Descriptor</vt:lpstr>
      <vt:lpstr>Self-similarity Descriptor</vt:lpstr>
      <vt:lpstr>Self-similarity Descriptor</vt:lpstr>
      <vt:lpstr>Learning Local Image Descriptors  Winder and Brown, 2007</vt:lpstr>
      <vt:lpstr>Right features are application specific</vt:lpstr>
      <vt:lpstr>Local Descriptors</vt:lpstr>
      <vt:lpstr>Available at a web site near you…</vt:lpstr>
      <vt:lpstr>Next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 Tompkin</cp:lastModifiedBy>
  <cp:revision>159</cp:revision>
  <dcterms:created xsi:type="dcterms:W3CDTF">2009-12-16T02:55:56Z</dcterms:created>
  <dcterms:modified xsi:type="dcterms:W3CDTF">2017-02-13T22:00:26Z</dcterms:modified>
</cp:coreProperties>
</file>